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Lst>
  <p:sldSz cy="6858000" cx="12192000"/>
  <p:notesSz cx="6858000" cy="9144000"/>
  <p:embeddedFontLst>
    <p:embeddedFont>
      <p:font typeface="Arial Narrow"/>
      <p:regular r:id="rId56"/>
      <p:bold r:id="rId57"/>
      <p:italic r:id="rId58"/>
      <p:boldItalic r:id="rId5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206">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206"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font" Target="fonts/ArialNarrow-bold.fntdata"/><Relationship Id="rId12" Type="http://schemas.openxmlformats.org/officeDocument/2006/relationships/slide" Target="slides/slide6.xml"/><Relationship Id="rId56" Type="http://schemas.openxmlformats.org/officeDocument/2006/relationships/font" Target="fonts/ArialNarrow-regular.fntdata"/><Relationship Id="rId15" Type="http://schemas.openxmlformats.org/officeDocument/2006/relationships/slide" Target="slides/slide9.xml"/><Relationship Id="rId59" Type="http://schemas.openxmlformats.org/officeDocument/2006/relationships/font" Target="fonts/ArialNarrow-boldItalic.fntdata"/><Relationship Id="rId14" Type="http://schemas.openxmlformats.org/officeDocument/2006/relationships/slide" Target="slides/slide8.xml"/><Relationship Id="rId58" Type="http://schemas.openxmlformats.org/officeDocument/2006/relationships/font" Target="fonts/ArialNarrow-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4" name="Google Shape;1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7cc232e8c9_1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7cc232e8c9_1_8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1" name="Google Shape;301;g27cc232e8c9_1_8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829f16a79e_2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2829f16a79e_2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g2829f16a79e_2_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2829f16a79e_3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2829f16a79e_3_8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g2829f16a79e_3_8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7cc232e8c9_1_2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7cc232e8c9_1_2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3" name="Google Shape;343;g27cc232e8c9_1_26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2829f16a79e_3_1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2829f16a79e_3_16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g2829f16a79e_3_16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2829f16b4b5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2829f16b4b5_0_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g2829f16b4b5_0_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27cc232e8c9_1_2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27cc232e8c9_1_2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g27cc232e8c9_1_24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823335a6a0_2_1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823335a6a0_2_17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g2823335a6a0_2_17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27cc232e8c9_1_3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27cc232e8c9_1_37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9" name="Google Shape;499;g27cc232e8c9_1_37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2823335a6a0_2_1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2823335a6a0_2_19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1" name="Google Shape;521;g2823335a6a0_2_19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7cc232e8c9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27cc232e8c9_0_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g27cc232e8c9_0_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82133b1723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282133b1723_0_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5" name="Google Shape;575;g282133b1723_0_3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2823335a6a0_2_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2823335a6a0_2_1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9" name="Google Shape;629;g2823335a6a0_2_1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4" name="Shape 694"/>
        <p:cNvGrpSpPr/>
        <p:nvPr/>
      </p:nvGrpSpPr>
      <p:grpSpPr>
        <a:xfrm>
          <a:off x="0" y="0"/>
          <a:ext cx="0" cy="0"/>
          <a:chOff x="0" y="0"/>
          <a:chExt cx="0" cy="0"/>
        </a:xfrm>
      </p:grpSpPr>
      <p:sp>
        <p:nvSpPr>
          <p:cNvPr id="695" name="Google Shape;695;g27d4248df59_3_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696" name="Google Shape;696;g27d4248df59_3_8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7" name="Google Shape;697;g27d4248df59_3_8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7d4248df59_3_2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7d4248df59_3_20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5" name="Google Shape;725;g27d4248df59_3_20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2" name="Shape 752"/>
        <p:cNvGrpSpPr/>
        <p:nvPr/>
      </p:nvGrpSpPr>
      <p:grpSpPr>
        <a:xfrm>
          <a:off x="0" y="0"/>
          <a:ext cx="0" cy="0"/>
          <a:chOff x="0" y="0"/>
          <a:chExt cx="0" cy="0"/>
        </a:xfrm>
      </p:grpSpPr>
      <p:sp>
        <p:nvSpPr>
          <p:cNvPr id="753" name="Google Shape;753;g27cc232e8c9_1_4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27cc232e8c9_1_46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5" name="Google Shape;755;g27cc232e8c9_1_46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27cc232e8c9_1_5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62" name="Google Shape;762;g27cc232e8c9_1_5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3" name="Google Shape;763;g27cc232e8c9_1_5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8" name="Shape 768"/>
        <p:cNvGrpSpPr/>
        <p:nvPr/>
      </p:nvGrpSpPr>
      <p:grpSpPr>
        <a:xfrm>
          <a:off x="0" y="0"/>
          <a:ext cx="0" cy="0"/>
          <a:chOff x="0" y="0"/>
          <a:chExt cx="0" cy="0"/>
        </a:xfrm>
      </p:grpSpPr>
      <p:sp>
        <p:nvSpPr>
          <p:cNvPr id="769" name="Google Shape;769;g27cc232e8c9_1_5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70" name="Google Shape;770;g27cc232e8c9_1_50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1" name="Google Shape;771;g27cc232e8c9_1_50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7" name="Shape 777"/>
        <p:cNvGrpSpPr/>
        <p:nvPr/>
      </p:nvGrpSpPr>
      <p:grpSpPr>
        <a:xfrm>
          <a:off x="0" y="0"/>
          <a:ext cx="0" cy="0"/>
          <a:chOff x="0" y="0"/>
          <a:chExt cx="0" cy="0"/>
        </a:xfrm>
      </p:grpSpPr>
      <p:sp>
        <p:nvSpPr>
          <p:cNvPr id="778" name="Google Shape;778;g27cc232e8c9_1_5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79" name="Google Shape;779;g27cc232e8c9_1_5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0" name="Google Shape;780;g27cc232e8c9_1_5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5" name="Shape 785"/>
        <p:cNvGrpSpPr/>
        <p:nvPr/>
      </p:nvGrpSpPr>
      <p:grpSpPr>
        <a:xfrm>
          <a:off x="0" y="0"/>
          <a:ext cx="0" cy="0"/>
          <a:chOff x="0" y="0"/>
          <a:chExt cx="0" cy="0"/>
        </a:xfrm>
      </p:grpSpPr>
      <p:sp>
        <p:nvSpPr>
          <p:cNvPr id="786" name="Google Shape;786;g27cc232e8c9_1_5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87" name="Google Shape;787;g27cc232e8c9_1_52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8" name="Google Shape;788;g27cc232e8c9_1_52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3" name="Shape 793"/>
        <p:cNvGrpSpPr/>
        <p:nvPr/>
      </p:nvGrpSpPr>
      <p:grpSpPr>
        <a:xfrm>
          <a:off x="0" y="0"/>
          <a:ext cx="0" cy="0"/>
          <a:chOff x="0" y="0"/>
          <a:chExt cx="0" cy="0"/>
        </a:xfrm>
      </p:grpSpPr>
      <p:sp>
        <p:nvSpPr>
          <p:cNvPr id="794" name="Google Shape;794;g27dd8e3b9f8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95" name="Google Shape;795;g27dd8e3b9f8_0_4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6" name="Google Shape;796;g27dd8e3b9f8_0_4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82fcb74de4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82fcb74de4_0_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g282fcb74de4_0_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3" name="Shape 803"/>
        <p:cNvGrpSpPr/>
        <p:nvPr/>
      </p:nvGrpSpPr>
      <p:grpSpPr>
        <a:xfrm>
          <a:off x="0" y="0"/>
          <a:ext cx="0" cy="0"/>
          <a:chOff x="0" y="0"/>
          <a:chExt cx="0" cy="0"/>
        </a:xfrm>
      </p:grpSpPr>
      <p:sp>
        <p:nvSpPr>
          <p:cNvPr id="804" name="Google Shape;804;g27dd8e3b9f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05" name="Google Shape;805;g27dd8e3b9f8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6" name="Google Shape;806;g27dd8e3b9f8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7dd8e3b9f8_0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16" name="Google Shape;816;g27dd8e3b9f8_0_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7" name="Google Shape;817;g27dd8e3b9f8_0_9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5" name="Shape 825"/>
        <p:cNvGrpSpPr/>
        <p:nvPr/>
      </p:nvGrpSpPr>
      <p:grpSpPr>
        <a:xfrm>
          <a:off x="0" y="0"/>
          <a:ext cx="0" cy="0"/>
          <a:chOff x="0" y="0"/>
          <a:chExt cx="0" cy="0"/>
        </a:xfrm>
      </p:grpSpPr>
      <p:sp>
        <p:nvSpPr>
          <p:cNvPr id="826" name="Google Shape;826;g27dd8e3b9f8_0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27" name="Google Shape;827;g27dd8e3b9f8_0_2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8" name="Google Shape;828;g27dd8e3b9f8_0_2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g280b5f1cbdd_1_1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40" name="Google Shape;840;g280b5f1cbdd_1_1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1" name="Google Shape;841;g280b5f1cbdd_1_12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3" name="Shape 853"/>
        <p:cNvGrpSpPr/>
        <p:nvPr/>
      </p:nvGrpSpPr>
      <p:grpSpPr>
        <a:xfrm>
          <a:off x="0" y="0"/>
          <a:ext cx="0" cy="0"/>
          <a:chOff x="0" y="0"/>
          <a:chExt cx="0" cy="0"/>
        </a:xfrm>
      </p:grpSpPr>
      <p:sp>
        <p:nvSpPr>
          <p:cNvPr id="854" name="Google Shape;854;g280b5f1cbdd_1_1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55" name="Google Shape;855;g280b5f1cbdd_1_1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6" name="Google Shape;856;g280b5f1cbdd_1_13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1" name="Shape 871"/>
        <p:cNvGrpSpPr/>
        <p:nvPr/>
      </p:nvGrpSpPr>
      <p:grpSpPr>
        <a:xfrm>
          <a:off x="0" y="0"/>
          <a:ext cx="0" cy="0"/>
          <a:chOff x="0" y="0"/>
          <a:chExt cx="0" cy="0"/>
        </a:xfrm>
      </p:grpSpPr>
      <p:sp>
        <p:nvSpPr>
          <p:cNvPr id="872" name="Google Shape;872;g27dd8e3b9f8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73" name="Google Shape;873;g27dd8e3b9f8_0_3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4" name="Google Shape;874;g27dd8e3b9f8_0_3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0" name="Shape 880"/>
        <p:cNvGrpSpPr/>
        <p:nvPr/>
      </p:nvGrpSpPr>
      <p:grpSpPr>
        <a:xfrm>
          <a:off x="0" y="0"/>
          <a:ext cx="0" cy="0"/>
          <a:chOff x="0" y="0"/>
          <a:chExt cx="0" cy="0"/>
        </a:xfrm>
      </p:grpSpPr>
      <p:sp>
        <p:nvSpPr>
          <p:cNvPr id="881" name="Google Shape;881;g2823335a6a0_0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82" name="Google Shape;882;g2823335a6a0_0_9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3" name="Google Shape;883;g2823335a6a0_0_9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1" name="Shape 891"/>
        <p:cNvGrpSpPr/>
        <p:nvPr/>
      </p:nvGrpSpPr>
      <p:grpSpPr>
        <a:xfrm>
          <a:off x="0" y="0"/>
          <a:ext cx="0" cy="0"/>
          <a:chOff x="0" y="0"/>
          <a:chExt cx="0" cy="0"/>
        </a:xfrm>
      </p:grpSpPr>
      <p:sp>
        <p:nvSpPr>
          <p:cNvPr id="892" name="Google Shape;892;g1e7ffc6cf12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93" name="Google Shape;893;g1e7ffc6cf12_0_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4" name="Google Shape;894;g1e7ffc6cf12_0_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g280b5f1cbdd_1_1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08" name="Google Shape;908;g280b5f1cbdd_1_15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9" name="Google Shape;909;g280b5f1cbdd_1_15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7" name="Shape 917"/>
        <p:cNvGrpSpPr/>
        <p:nvPr/>
      </p:nvGrpSpPr>
      <p:grpSpPr>
        <a:xfrm>
          <a:off x="0" y="0"/>
          <a:ext cx="0" cy="0"/>
          <a:chOff x="0" y="0"/>
          <a:chExt cx="0" cy="0"/>
        </a:xfrm>
      </p:grpSpPr>
      <p:sp>
        <p:nvSpPr>
          <p:cNvPr id="918" name="Google Shape;918;g2863784e82d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19" name="Google Shape;919;g2863784e82d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0" name="Google Shape;920;g2863784e82d_0_3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82fcb74de4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82fcb74de4_0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g282fcb74de4_0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8" name="Shape 928"/>
        <p:cNvGrpSpPr/>
        <p:nvPr/>
      </p:nvGrpSpPr>
      <p:grpSpPr>
        <a:xfrm>
          <a:off x="0" y="0"/>
          <a:ext cx="0" cy="0"/>
          <a:chOff x="0" y="0"/>
          <a:chExt cx="0" cy="0"/>
        </a:xfrm>
      </p:grpSpPr>
      <p:sp>
        <p:nvSpPr>
          <p:cNvPr id="929" name="Google Shape;929;g2823335a6a0_0_1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30" name="Google Shape;930;g2823335a6a0_0_1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1" name="Google Shape;931;g2823335a6a0_0_1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7" name="Shape 937"/>
        <p:cNvGrpSpPr/>
        <p:nvPr/>
      </p:nvGrpSpPr>
      <p:grpSpPr>
        <a:xfrm>
          <a:off x="0" y="0"/>
          <a:ext cx="0" cy="0"/>
          <a:chOff x="0" y="0"/>
          <a:chExt cx="0" cy="0"/>
        </a:xfrm>
      </p:grpSpPr>
      <p:sp>
        <p:nvSpPr>
          <p:cNvPr id="938" name="Google Shape;938;g1e7ffc6cf12_0_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39" name="Google Shape;939;g1e7ffc6cf12_0_8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0" name="Google Shape;940;g1e7ffc6cf12_0_8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1" name="Shape 951"/>
        <p:cNvGrpSpPr/>
        <p:nvPr/>
      </p:nvGrpSpPr>
      <p:grpSpPr>
        <a:xfrm>
          <a:off x="0" y="0"/>
          <a:ext cx="0" cy="0"/>
          <a:chOff x="0" y="0"/>
          <a:chExt cx="0" cy="0"/>
        </a:xfrm>
      </p:grpSpPr>
      <p:sp>
        <p:nvSpPr>
          <p:cNvPr id="952" name="Google Shape;952;g1e7ffc6cf12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53" name="Google Shape;953;g1e7ffc6cf12_0_9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4" name="Google Shape;954;g1e7ffc6cf12_0_9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0" name="Shape 970"/>
        <p:cNvGrpSpPr/>
        <p:nvPr/>
      </p:nvGrpSpPr>
      <p:grpSpPr>
        <a:xfrm>
          <a:off x="0" y="0"/>
          <a:ext cx="0" cy="0"/>
          <a:chOff x="0" y="0"/>
          <a:chExt cx="0" cy="0"/>
        </a:xfrm>
      </p:grpSpPr>
      <p:sp>
        <p:nvSpPr>
          <p:cNvPr id="971" name="Google Shape;971;g2823335a6a0_2_1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72" name="Google Shape;972;g2823335a6a0_2_1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3" name="Google Shape;973;g2823335a6a0_2_1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1" name="Shape 981"/>
        <p:cNvGrpSpPr/>
        <p:nvPr/>
      </p:nvGrpSpPr>
      <p:grpSpPr>
        <a:xfrm>
          <a:off x="0" y="0"/>
          <a:ext cx="0" cy="0"/>
          <a:chOff x="0" y="0"/>
          <a:chExt cx="0" cy="0"/>
        </a:xfrm>
      </p:grpSpPr>
      <p:sp>
        <p:nvSpPr>
          <p:cNvPr id="982" name="Google Shape;982;g282fd4b84bc_8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83" name="Google Shape;983;g282fd4b84bc_8_1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4" name="Google Shape;984;g282fd4b84bc_8_1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2" name="Shape 992"/>
        <p:cNvGrpSpPr/>
        <p:nvPr/>
      </p:nvGrpSpPr>
      <p:grpSpPr>
        <a:xfrm>
          <a:off x="0" y="0"/>
          <a:ext cx="0" cy="0"/>
          <a:chOff x="0" y="0"/>
          <a:chExt cx="0" cy="0"/>
        </a:xfrm>
      </p:grpSpPr>
      <p:sp>
        <p:nvSpPr>
          <p:cNvPr id="993" name="Google Shape;993;g282fd4b84bc_8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94" name="Google Shape;994;g282fd4b84bc_8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5" name="Google Shape;995;g282fd4b84bc_8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3" name="Shape 1013"/>
        <p:cNvGrpSpPr/>
        <p:nvPr/>
      </p:nvGrpSpPr>
      <p:grpSpPr>
        <a:xfrm>
          <a:off x="0" y="0"/>
          <a:ext cx="0" cy="0"/>
          <a:chOff x="0" y="0"/>
          <a:chExt cx="0" cy="0"/>
        </a:xfrm>
      </p:grpSpPr>
      <p:sp>
        <p:nvSpPr>
          <p:cNvPr id="1014" name="Google Shape;1014;g2823335a6a0_2_1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15" name="Google Shape;1015;g2823335a6a0_2_15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6" name="Google Shape;1016;g2823335a6a0_2_15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3" name="Shape 1023"/>
        <p:cNvGrpSpPr/>
        <p:nvPr/>
      </p:nvGrpSpPr>
      <p:grpSpPr>
        <a:xfrm>
          <a:off x="0" y="0"/>
          <a:ext cx="0" cy="0"/>
          <a:chOff x="0" y="0"/>
          <a:chExt cx="0" cy="0"/>
        </a:xfrm>
      </p:grpSpPr>
      <p:sp>
        <p:nvSpPr>
          <p:cNvPr id="1024" name="Google Shape;1024;g1e7ffc6cf12_0_1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25" name="Google Shape;1025;g1e7ffc6cf12_0_12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6" name="Google Shape;1026;g1e7ffc6cf12_0_12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9" name="Shape 1039"/>
        <p:cNvGrpSpPr/>
        <p:nvPr/>
      </p:nvGrpSpPr>
      <p:grpSpPr>
        <a:xfrm>
          <a:off x="0" y="0"/>
          <a:ext cx="0" cy="0"/>
          <a:chOff x="0" y="0"/>
          <a:chExt cx="0" cy="0"/>
        </a:xfrm>
      </p:grpSpPr>
      <p:sp>
        <p:nvSpPr>
          <p:cNvPr id="1040" name="Google Shape;1040;g1e7ffc6cf12_0_1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41" name="Google Shape;1041;g1e7ffc6cf12_0_13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2" name="Google Shape;1042;g1e7ffc6cf12_0_13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8" name="Shape 1048"/>
        <p:cNvGrpSpPr/>
        <p:nvPr/>
      </p:nvGrpSpPr>
      <p:grpSpPr>
        <a:xfrm>
          <a:off x="0" y="0"/>
          <a:ext cx="0" cy="0"/>
          <a:chOff x="0" y="0"/>
          <a:chExt cx="0" cy="0"/>
        </a:xfrm>
      </p:grpSpPr>
      <p:sp>
        <p:nvSpPr>
          <p:cNvPr id="1049" name="Google Shape;1049;g2823335a6a0_2_2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50" name="Google Shape;1050;g2823335a6a0_2_25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1" name="Google Shape;1051;g2823335a6a0_2_25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7cc232e8c9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7cc232e8c9_0_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g27cc232e8c9_0_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7cc232e8c9_0_2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7cc232e8c9_0_27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g27cc232e8c9_0_27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7cc232e8c9_1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7cc232e8c9_1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g27cc232e8c9_1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7cc232e8c9_1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7cc232e8c9_1_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g27cc232e8c9_1_2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7cc232e8c9_1_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27cc232e8c9_1_7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g27cc232e8c9_1_7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png"/><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png"/><Relationship Id="rId3"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4.png"/><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jp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8.png"/><Relationship Id="rId6" Type="http://schemas.openxmlformats.org/officeDocument/2006/relationships/image" Target="../media/image1.png"/><Relationship Id="rId7" Type="http://schemas.openxmlformats.org/officeDocument/2006/relationships/image" Target="../media/image1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4.png"/><Relationship Id="rId3" Type="http://schemas.openxmlformats.org/officeDocument/2006/relationships/image" Target="../media/image6.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1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17" name="Shape 17"/>
        <p:cNvGrpSpPr/>
        <p:nvPr/>
      </p:nvGrpSpPr>
      <p:grpSpPr>
        <a:xfrm>
          <a:off x="0" y="0"/>
          <a:ext cx="0" cy="0"/>
          <a:chOff x="0" y="0"/>
          <a:chExt cx="0" cy="0"/>
        </a:xfrm>
      </p:grpSpPr>
      <p:sp>
        <p:nvSpPr>
          <p:cNvPr id="18" name="Google Shape;18;p2"/>
          <p:cNvSpPr txBox="1"/>
          <p:nvPr>
            <p:ph idx="1" type="body"/>
          </p:nvPr>
        </p:nvSpPr>
        <p:spPr>
          <a:xfrm>
            <a:off x="658812" y="1609726"/>
            <a:ext cx="10837863" cy="4843462"/>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accent3"/>
              </a:buClr>
              <a:buSzPts val="1800"/>
              <a:buChar char="•"/>
              <a:defRPr/>
            </a:lvl3pPr>
            <a:lvl4pPr indent="-342900" lvl="3" marL="1828800" algn="l">
              <a:lnSpc>
                <a:spcPct val="120000"/>
              </a:lnSpc>
              <a:spcBef>
                <a:spcPts val="600"/>
              </a:spcBef>
              <a:spcAft>
                <a:spcPts val="0"/>
              </a:spcAft>
              <a:buClr>
                <a:schemeClr val="dk1"/>
              </a:buClr>
              <a:buSzPts val="1800"/>
              <a:buChar char="•"/>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19" name="Google Shape;19;p2"/>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22" name="Google Shape;22;p2"/>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bg>
      <p:bgPr>
        <a:solidFill>
          <a:schemeClr val="lt1"/>
        </a:solidFill>
      </p:bgPr>
    </p:bg>
    <p:spTree>
      <p:nvGrpSpPr>
        <p:cNvPr id="87" name="Shape 87"/>
        <p:cNvGrpSpPr/>
        <p:nvPr/>
      </p:nvGrpSpPr>
      <p:grpSpPr>
        <a:xfrm>
          <a:off x="0" y="0"/>
          <a:ext cx="0" cy="0"/>
          <a:chOff x="0" y="0"/>
          <a:chExt cx="0" cy="0"/>
        </a:xfrm>
      </p:grpSpPr>
      <p:sp>
        <p:nvSpPr>
          <p:cNvPr id="88" name="Google Shape;88;p11"/>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9" name="Google Shape;89;p11"/>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1"/>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1"/>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apiteltrenner" showMasterSp="0">
  <p:cSld name="Kapiteltrenner">
    <p:bg>
      <p:bgPr>
        <a:blipFill>
          <a:blip r:embed="rId2">
            <a:alphaModFix/>
          </a:blip>
          <a:stretch>
            <a:fillRect/>
          </a:stretch>
        </a:blipFill>
      </p:bgPr>
    </p:bg>
    <p:spTree>
      <p:nvGrpSpPr>
        <p:cNvPr id="92" name="Shape 92"/>
        <p:cNvGrpSpPr/>
        <p:nvPr/>
      </p:nvGrpSpPr>
      <p:grpSpPr>
        <a:xfrm>
          <a:off x="0" y="0"/>
          <a:ext cx="0" cy="0"/>
          <a:chOff x="0" y="0"/>
          <a:chExt cx="0" cy="0"/>
        </a:xfrm>
      </p:grpSpPr>
      <p:sp>
        <p:nvSpPr>
          <p:cNvPr id="93" name="Google Shape;93;p12"/>
          <p:cNvSpPr txBox="1"/>
          <p:nvPr>
            <p:ph type="title"/>
          </p:nvPr>
        </p:nvSpPr>
        <p:spPr>
          <a:xfrm>
            <a:off x="658813" y="3714698"/>
            <a:ext cx="10837862" cy="2667051"/>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12"/>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2"/>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2"/>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hlussfolie">
  <p:cSld name="Schlussfolie">
    <p:bg>
      <p:bgPr>
        <a:blipFill>
          <a:blip r:embed="rId2">
            <a:alphaModFix/>
          </a:blip>
          <a:stretch>
            <a:fillRect/>
          </a:stretch>
        </a:blipFill>
      </p:bgPr>
    </p:bg>
    <p:spTree>
      <p:nvGrpSpPr>
        <p:cNvPr id="97" name="Shape 97"/>
        <p:cNvGrpSpPr/>
        <p:nvPr/>
      </p:nvGrpSpPr>
      <p:grpSpPr>
        <a:xfrm>
          <a:off x="0" y="0"/>
          <a:ext cx="0" cy="0"/>
          <a:chOff x="0" y="0"/>
          <a:chExt cx="0" cy="0"/>
        </a:xfrm>
      </p:grpSpPr>
      <p:sp>
        <p:nvSpPr>
          <p:cNvPr id="98" name="Google Shape;98;p13"/>
          <p:cNvSpPr txBox="1"/>
          <p:nvPr>
            <p:ph idx="1" type="body"/>
          </p:nvPr>
        </p:nvSpPr>
        <p:spPr>
          <a:xfrm>
            <a:off x="658813" y="1609725"/>
            <a:ext cx="10508614" cy="4843463"/>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accent3"/>
              </a:buClr>
              <a:buSzPts val="1800"/>
              <a:buChar char="•"/>
              <a:defRPr/>
            </a:lvl3pPr>
            <a:lvl4pPr indent="-342900" lvl="3" marL="1828800" algn="l">
              <a:lnSpc>
                <a:spcPct val="120000"/>
              </a:lnSpc>
              <a:spcBef>
                <a:spcPts val="600"/>
              </a:spcBef>
              <a:spcAft>
                <a:spcPts val="0"/>
              </a:spcAft>
              <a:buClr>
                <a:schemeClr val="dk1"/>
              </a:buClr>
              <a:buSzPts val="1800"/>
              <a:buChar char="•"/>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99" name="Google Shape;99;p13"/>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13"/>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13"/>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3"/>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p:cSld name="Titel und Inhalt">
    <p:spTree>
      <p:nvGrpSpPr>
        <p:cNvPr id="110" name="Shape 110"/>
        <p:cNvGrpSpPr/>
        <p:nvPr/>
      </p:nvGrpSpPr>
      <p:grpSpPr>
        <a:xfrm>
          <a:off x="0" y="0"/>
          <a:ext cx="0" cy="0"/>
          <a:chOff x="0" y="0"/>
          <a:chExt cx="0" cy="0"/>
        </a:xfrm>
      </p:grpSpPr>
      <p:sp>
        <p:nvSpPr>
          <p:cNvPr id="111" name="Google Shape;111;p15"/>
          <p:cNvSpPr txBox="1"/>
          <p:nvPr>
            <p:ph idx="1" type="body"/>
          </p:nvPr>
        </p:nvSpPr>
        <p:spPr>
          <a:xfrm>
            <a:off x="658812" y="1609726"/>
            <a:ext cx="10837800" cy="48435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accent3"/>
              </a:buClr>
              <a:buSzPts val="1800"/>
              <a:buChar char="•"/>
              <a:defRPr/>
            </a:lvl3pPr>
            <a:lvl4pPr indent="-342900" lvl="3" marL="1828800" rtl="0" algn="l">
              <a:lnSpc>
                <a:spcPct val="120000"/>
              </a:lnSpc>
              <a:spcBef>
                <a:spcPts val="600"/>
              </a:spcBef>
              <a:spcAft>
                <a:spcPts val="0"/>
              </a:spcAft>
              <a:buClr>
                <a:schemeClr val="dk1"/>
              </a:buClr>
              <a:buSzPts val="1800"/>
              <a:buChar char="•"/>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12" name="Google Shape;112;p15"/>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5"/>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5"/>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15" name="Google Shape;115;p15"/>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IPP EUROfusion" showMasterSp="0">
  <p:cSld name="Title IPP EUROfusion">
    <p:bg>
      <p:bgPr>
        <a:blipFill>
          <a:blip r:embed="rId2">
            <a:alphaModFix/>
          </a:blip>
          <a:stretch>
            <a:fillRect/>
          </a:stretch>
        </a:blipFill>
      </p:bgPr>
    </p:bg>
    <p:spTree>
      <p:nvGrpSpPr>
        <p:cNvPr id="116" name="Shape 116"/>
        <p:cNvGrpSpPr/>
        <p:nvPr/>
      </p:nvGrpSpPr>
      <p:grpSpPr>
        <a:xfrm>
          <a:off x="0" y="0"/>
          <a:ext cx="0" cy="0"/>
          <a:chOff x="0" y="0"/>
          <a:chExt cx="0" cy="0"/>
        </a:xfrm>
      </p:grpSpPr>
      <p:grpSp>
        <p:nvGrpSpPr>
          <p:cNvPr id="117" name="Google Shape;117;p16"/>
          <p:cNvGrpSpPr/>
          <p:nvPr/>
        </p:nvGrpSpPr>
        <p:grpSpPr>
          <a:xfrm>
            <a:off x="2643182" y="5991266"/>
            <a:ext cx="3952885" cy="566700"/>
            <a:chOff x="2016531" y="5875547"/>
            <a:chExt cx="3698087" cy="566700"/>
          </a:xfrm>
        </p:grpSpPr>
        <p:pic>
          <p:nvPicPr>
            <p:cNvPr id="118" name="Google Shape;118;p16"/>
            <p:cNvPicPr preferRelativeResize="0"/>
            <p:nvPr/>
          </p:nvPicPr>
          <p:blipFill rotWithShape="1">
            <a:blip r:embed="rId3">
              <a:alphaModFix/>
            </a:blip>
            <a:srcRect b="0" l="0" r="0" t="0"/>
            <a:stretch/>
          </p:blipFill>
          <p:spPr>
            <a:xfrm>
              <a:off x="2016531" y="5906941"/>
              <a:ext cx="514611" cy="366883"/>
            </a:xfrm>
            <a:prstGeom prst="rect">
              <a:avLst/>
            </a:prstGeom>
            <a:noFill/>
            <a:ln>
              <a:noFill/>
            </a:ln>
          </p:spPr>
        </p:pic>
        <p:sp>
          <p:nvSpPr>
            <p:cNvPr id="119" name="Google Shape;119;p16"/>
            <p:cNvSpPr txBox="1"/>
            <p:nvPr/>
          </p:nvSpPr>
          <p:spPr>
            <a:xfrm>
              <a:off x="2588318" y="5875547"/>
              <a:ext cx="3126300" cy="566700"/>
            </a:xfrm>
            <a:prstGeom prst="rect">
              <a:avLst/>
            </a:prstGeom>
            <a:noFill/>
            <a:ln>
              <a:noFill/>
            </a:ln>
          </p:spPr>
          <p:txBody>
            <a:bodyPr anchorCtr="0" anchor="t" bIns="45700" lIns="0" spcFirstLastPara="1" rIns="0" wrap="square" tIns="45700">
              <a:noAutofit/>
            </a:bodyPr>
            <a:lstStyle/>
            <a:p>
              <a:pPr indent="0" lvl="0" marL="0" marR="0" rtl="0" algn="just">
                <a:lnSpc>
                  <a:spcPct val="90000"/>
                </a:lnSpc>
                <a:spcBef>
                  <a:spcPts val="0"/>
                </a:spcBef>
                <a:spcAft>
                  <a:spcPts val="0"/>
                </a:spcAft>
                <a:buClr>
                  <a:schemeClr val="dk1"/>
                </a:buClr>
                <a:buSzPts val="600"/>
                <a:buFont typeface="Arial"/>
                <a:buNone/>
              </a:pPr>
              <a:r>
                <a:rPr b="0" i="1" lang="en-GB" sz="600" u="none" cap="none" strike="noStrike">
                  <a:solidFill>
                    <a:schemeClr val="dk1"/>
                  </a:solidFill>
                  <a:latin typeface="Arial Narrow"/>
                  <a:ea typeface="Arial Narrow"/>
                  <a:cs typeface="Arial Narrow"/>
                  <a:sym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endParaRPr/>
            </a:p>
          </p:txBody>
        </p:sp>
      </p:grpSp>
      <p:sp>
        <p:nvSpPr>
          <p:cNvPr id="120" name="Google Shape;120;p16"/>
          <p:cNvSpPr txBox="1"/>
          <p:nvPr>
            <p:ph idx="1" type="subTitle"/>
          </p:nvPr>
        </p:nvSpPr>
        <p:spPr>
          <a:xfrm>
            <a:off x="1036638" y="3762375"/>
            <a:ext cx="8497800" cy="1964700"/>
          </a:xfrm>
          <a:prstGeom prst="rect">
            <a:avLst/>
          </a:prstGeom>
          <a:noFill/>
          <a:ln>
            <a:noFill/>
          </a:ln>
        </p:spPr>
        <p:txBody>
          <a:bodyPr anchorCtr="0" anchor="b" bIns="45700" lIns="0" spcFirstLastPara="1" rIns="0" wrap="square" tIns="45700">
            <a:normAutofit/>
          </a:bodyPr>
          <a:lstStyle>
            <a:lvl1pPr lvl="0" rtl="0" algn="l">
              <a:lnSpc>
                <a:spcPct val="120000"/>
              </a:lnSpc>
              <a:spcBef>
                <a:spcPts val="2300"/>
              </a:spcBef>
              <a:spcAft>
                <a:spcPts val="0"/>
              </a:spcAft>
              <a:buClr>
                <a:schemeClr val="lt1"/>
              </a:buClr>
              <a:buSzPts val="1900"/>
              <a:buNone/>
              <a:defRPr b="0" sz="1900">
                <a:solidFill>
                  <a:schemeClr val="lt1"/>
                </a:solidFill>
              </a:defRPr>
            </a:lvl1pPr>
            <a:lvl2pPr lvl="1" rtl="0"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rtl="0" algn="ctr">
              <a:lnSpc>
                <a:spcPct val="120000"/>
              </a:lnSpc>
              <a:spcBef>
                <a:spcPts val="600"/>
              </a:spcBef>
              <a:spcAft>
                <a:spcPts val="0"/>
              </a:spcAft>
              <a:buClr>
                <a:schemeClr val="accent3"/>
              </a:buClr>
              <a:buSzPts val="1800"/>
              <a:buNone/>
              <a:defRPr sz="1800"/>
            </a:lvl3pPr>
            <a:lvl4pPr lvl="3" rtl="0" algn="ctr">
              <a:lnSpc>
                <a:spcPct val="120000"/>
              </a:lnSpc>
              <a:spcBef>
                <a:spcPts val="600"/>
              </a:spcBef>
              <a:spcAft>
                <a:spcPts val="0"/>
              </a:spcAft>
              <a:buClr>
                <a:schemeClr val="dk1"/>
              </a:buClr>
              <a:buSzPts val="1600"/>
              <a:buNone/>
              <a:defRPr sz="1600"/>
            </a:lvl4pPr>
            <a:lvl5pPr lvl="4" rtl="0" algn="ctr">
              <a:lnSpc>
                <a:spcPct val="120000"/>
              </a:lnSpc>
              <a:spcBef>
                <a:spcPts val="600"/>
              </a:spcBef>
              <a:spcAft>
                <a:spcPts val="0"/>
              </a:spcAft>
              <a:buClr>
                <a:schemeClr val="dk1"/>
              </a:buClr>
              <a:buSzPts val="1600"/>
              <a:buNone/>
              <a:defRPr sz="1600"/>
            </a:lvl5pPr>
            <a:lvl6pPr lvl="5" rtl="0" algn="ctr">
              <a:lnSpc>
                <a:spcPct val="100000"/>
              </a:lnSpc>
              <a:spcBef>
                <a:spcPts val="300"/>
              </a:spcBef>
              <a:spcAft>
                <a:spcPts val="0"/>
              </a:spcAft>
              <a:buSzPts val="1760"/>
              <a:buNone/>
              <a:defRPr sz="1600"/>
            </a:lvl6pPr>
            <a:lvl7pPr lvl="6" rtl="0" algn="ctr">
              <a:lnSpc>
                <a:spcPct val="100000"/>
              </a:lnSpc>
              <a:spcBef>
                <a:spcPts val="600"/>
              </a:spcBef>
              <a:spcAft>
                <a:spcPts val="0"/>
              </a:spcAft>
              <a:buSzPts val="1600"/>
              <a:buNone/>
              <a:defRPr sz="1600"/>
            </a:lvl7pPr>
            <a:lvl8pPr lvl="7" rtl="0" algn="ctr">
              <a:lnSpc>
                <a:spcPct val="100000"/>
              </a:lnSpc>
              <a:spcBef>
                <a:spcPts val="525"/>
              </a:spcBef>
              <a:spcAft>
                <a:spcPts val="0"/>
              </a:spcAft>
              <a:buClr>
                <a:srgbClr val="7F7F7F"/>
              </a:buClr>
              <a:buSzPts val="1760"/>
              <a:buNone/>
              <a:defRPr sz="1600"/>
            </a:lvl8pPr>
            <a:lvl9pPr lvl="8" rtl="0" algn="ctr">
              <a:lnSpc>
                <a:spcPct val="68750"/>
              </a:lnSpc>
              <a:spcBef>
                <a:spcPts val="525"/>
              </a:spcBef>
              <a:spcAft>
                <a:spcPts val="0"/>
              </a:spcAft>
              <a:buClr>
                <a:srgbClr val="7F7F7F"/>
              </a:buClr>
              <a:buSzPts val="1600"/>
              <a:buNone/>
              <a:defRPr sz="1600"/>
            </a:lvl9pPr>
          </a:lstStyle>
          <a:p/>
        </p:txBody>
      </p:sp>
      <p:sp>
        <p:nvSpPr>
          <p:cNvPr id="121" name="Google Shape;121;p16"/>
          <p:cNvSpPr txBox="1"/>
          <p:nvPr>
            <p:ph type="title"/>
          </p:nvPr>
        </p:nvSpPr>
        <p:spPr>
          <a:xfrm>
            <a:off x="1036637" y="1956206"/>
            <a:ext cx="8497800" cy="20556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Clr>
                <a:schemeClr val="lt1"/>
              </a:buClr>
              <a:buSzPts val="3200"/>
              <a:buFont typeface="Arial"/>
              <a:buNone/>
              <a:defRPr sz="3200">
                <a:solidFill>
                  <a:schemeClr val="lt1"/>
                </a:solidFill>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22" name="Google Shape;122;p16"/>
          <p:cNvPicPr preferRelativeResize="0"/>
          <p:nvPr/>
        </p:nvPicPr>
        <p:blipFill rotWithShape="1">
          <a:blip r:embed="rId4">
            <a:alphaModFix/>
          </a:blip>
          <a:srcRect b="0" l="0" r="0" t="0"/>
          <a:stretch/>
        </p:blipFill>
        <p:spPr>
          <a:xfrm>
            <a:off x="8522217" y="473535"/>
            <a:ext cx="3217975" cy="744485"/>
          </a:xfrm>
          <a:prstGeom prst="rect">
            <a:avLst/>
          </a:prstGeom>
          <a:noFill/>
          <a:ln>
            <a:noFill/>
          </a:ln>
        </p:spPr>
      </p:pic>
      <p:pic>
        <p:nvPicPr>
          <p:cNvPr id="123" name="Google Shape;123;p16"/>
          <p:cNvPicPr preferRelativeResize="0"/>
          <p:nvPr/>
        </p:nvPicPr>
        <p:blipFill rotWithShape="1">
          <a:blip r:embed="rId5">
            <a:alphaModFix/>
          </a:blip>
          <a:srcRect b="0" l="0" r="0" t="0"/>
          <a:stretch/>
        </p:blipFill>
        <p:spPr>
          <a:xfrm>
            <a:off x="906463" y="6022660"/>
            <a:ext cx="1563686" cy="371450"/>
          </a:xfrm>
          <a:prstGeom prst="rect">
            <a:avLst/>
          </a:prstGeom>
          <a:noFill/>
          <a:ln>
            <a:noFill/>
          </a:ln>
        </p:spPr>
      </p:pic>
      <p:sp>
        <p:nvSpPr>
          <p:cNvPr id="124" name="Google Shape;124;p16"/>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5" name="Google Shape;125;p16"/>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6" name="Google Shape;126;p16"/>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IPP Image EUROfusion" showMasterSp="0">
  <p:cSld name="Title IPP Image EUROfusion">
    <p:bg>
      <p:bgPr>
        <a:blipFill>
          <a:blip r:embed="rId2">
            <a:alphaModFix/>
          </a:blip>
          <a:stretch>
            <a:fillRect/>
          </a:stretch>
        </a:blipFill>
      </p:bgPr>
    </p:bg>
    <p:spTree>
      <p:nvGrpSpPr>
        <p:cNvPr id="127" name="Shape 127"/>
        <p:cNvGrpSpPr/>
        <p:nvPr/>
      </p:nvGrpSpPr>
      <p:grpSpPr>
        <a:xfrm>
          <a:off x="0" y="0"/>
          <a:ext cx="0" cy="0"/>
          <a:chOff x="0" y="0"/>
          <a:chExt cx="0" cy="0"/>
        </a:xfrm>
      </p:grpSpPr>
      <p:grpSp>
        <p:nvGrpSpPr>
          <p:cNvPr id="128" name="Google Shape;128;p17"/>
          <p:cNvGrpSpPr/>
          <p:nvPr/>
        </p:nvGrpSpPr>
        <p:grpSpPr>
          <a:xfrm>
            <a:off x="2643182" y="5825531"/>
            <a:ext cx="3952885" cy="566700"/>
            <a:chOff x="2016531" y="5875547"/>
            <a:chExt cx="3698087" cy="566700"/>
          </a:xfrm>
        </p:grpSpPr>
        <p:pic>
          <p:nvPicPr>
            <p:cNvPr id="129" name="Google Shape;129;p17"/>
            <p:cNvPicPr preferRelativeResize="0"/>
            <p:nvPr/>
          </p:nvPicPr>
          <p:blipFill rotWithShape="1">
            <a:blip r:embed="rId3">
              <a:alphaModFix/>
            </a:blip>
            <a:srcRect b="0" l="0" r="0" t="0"/>
            <a:stretch/>
          </p:blipFill>
          <p:spPr>
            <a:xfrm>
              <a:off x="2016531" y="5906941"/>
              <a:ext cx="514611" cy="366883"/>
            </a:xfrm>
            <a:prstGeom prst="rect">
              <a:avLst/>
            </a:prstGeom>
            <a:noFill/>
            <a:ln>
              <a:noFill/>
            </a:ln>
          </p:spPr>
        </p:pic>
        <p:sp>
          <p:nvSpPr>
            <p:cNvPr id="130" name="Google Shape;130;p17"/>
            <p:cNvSpPr txBox="1"/>
            <p:nvPr/>
          </p:nvSpPr>
          <p:spPr>
            <a:xfrm>
              <a:off x="2588318" y="5875547"/>
              <a:ext cx="3126300" cy="566700"/>
            </a:xfrm>
            <a:prstGeom prst="rect">
              <a:avLst/>
            </a:prstGeom>
            <a:noFill/>
            <a:ln>
              <a:noFill/>
            </a:ln>
          </p:spPr>
          <p:txBody>
            <a:bodyPr anchorCtr="0" anchor="t" bIns="45700" lIns="0" spcFirstLastPara="1" rIns="0" wrap="square" tIns="45700">
              <a:noAutofit/>
            </a:bodyPr>
            <a:lstStyle/>
            <a:p>
              <a:pPr indent="0" lvl="0" marL="0" marR="0" rtl="0" algn="just">
                <a:lnSpc>
                  <a:spcPct val="90000"/>
                </a:lnSpc>
                <a:spcBef>
                  <a:spcPts val="0"/>
                </a:spcBef>
                <a:spcAft>
                  <a:spcPts val="0"/>
                </a:spcAft>
                <a:buClr>
                  <a:schemeClr val="dk1"/>
                </a:buClr>
                <a:buSzPts val="600"/>
                <a:buFont typeface="Arial"/>
                <a:buNone/>
              </a:pPr>
              <a:r>
                <a:rPr b="0" i="1" lang="en-GB" sz="600" u="none" cap="none" strike="noStrike">
                  <a:solidFill>
                    <a:schemeClr val="dk1"/>
                  </a:solidFill>
                  <a:latin typeface="Arial Narrow"/>
                  <a:ea typeface="Arial Narrow"/>
                  <a:cs typeface="Arial Narrow"/>
                  <a:sym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endParaRPr/>
            </a:p>
          </p:txBody>
        </p:sp>
      </p:grpSp>
      <p:sp>
        <p:nvSpPr>
          <p:cNvPr id="131" name="Google Shape;131;p17"/>
          <p:cNvSpPr txBox="1"/>
          <p:nvPr>
            <p:ph idx="1" type="subTitle"/>
          </p:nvPr>
        </p:nvSpPr>
        <p:spPr>
          <a:xfrm>
            <a:off x="1036638" y="3762375"/>
            <a:ext cx="8497800" cy="1587000"/>
          </a:xfrm>
          <a:prstGeom prst="rect">
            <a:avLst/>
          </a:prstGeom>
          <a:noFill/>
          <a:ln>
            <a:noFill/>
          </a:ln>
        </p:spPr>
        <p:txBody>
          <a:bodyPr anchorCtr="0" anchor="b" bIns="45700" lIns="0" spcFirstLastPara="1" rIns="0" wrap="square" tIns="45700">
            <a:normAutofit/>
          </a:bodyPr>
          <a:lstStyle>
            <a:lvl1pPr lvl="0" rtl="0" algn="l">
              <a:lnSpc>
                <a:spcPct val="120000"/>
              </a:lnSpc>
              <a:spcBef>
                <a:spcPts val="2300"/>
              </a:spcBef>
              <a:spcAft>
                <a:spcPts val="0"/>
              </a:spcAft>
              <a:buClr>
                <a:schemeClr val="lt1"/>
              </a:buClr>
              <a:buSzPts val="1900"/>
              <a:buNone/>
              <a:defRPr b="0" sz="1900">
                <a:solidFill>
                  <a:schemeClr val="lt1"/>
                </a:solidFill>
              </a:defRPr>
            </a:lvl1pPr>
            <a:lvl2pPr lvl="1" rtl="0"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rtl="0" algn="ctr">
              <a:lnSpc>
                <a:spcPct val="120000"/>
              </a:lnSpc>
              <a:spcBef>
                <a:spcPts val="600"/>
              </a:spcBef>
              <a:spcAft>
                <a:spcPts val="0"/>
              </a:spcAft>
              <a:buClr>
                <a:schemeClr val="accent3"/>
              </a:buClr>
              <a:buSzPts val="1800"/>
              <a:buNone/>
              <a:defRPr sz="1800"/>
            </a:lvl3pPr>
            <a:lvl4pPr lvl="3" rtl="0" algn="ctr">
              <a:lnSpc>
                <a:spcPct val="120000"/>
              </a:lnSpc>
              <a:spcBef>
                <a:spcPts val="600"/>
              </a:spcBef>
              <a:spcAft>
                <a:spcPts val="0"/>
              </a:spcAft>
              <a:buClr>
                <a:schemeClr val="dk1"/>
              </a:buClr>
              <a:buSzPts val="1600"/>
              <a:buNone/>
              <a:defRPr sz="1600"/>
            </a:lvl4pPr>
            <a:lvl5pPr lvl="4" rtl="0" algn="ctr">
              <a:lnSpc>
                <a:spcPct val="120000"/>
              </a:lnSpc>
              <a:spcBef>
                <a:spcPts val="600"/>
              </a:spcBef>
              <a:spcAft>
                <a:spcPts val="0"/>
              </a:spcAft>
              <a:buClr>
                <a:schemeClr val="dk1"/>
              </a:buClr>
              <a:buSzPts val="1600"/>
              <a:buNone/>
              <a:defRPr sz="1600"/>
            </a:lvl5pPr>
            <a:lvl6pPr lvl="5" rtl="0" algn="ctr">
              <a:lnSpc>
                <a:spcPct val="100000"/>
              </a:lnSpc>
              <a:spcBef>
                <a:spcPts val="300"/>
              </a:spcBef>
              <a:spcAft>
                <a:spcPts val="0"/>
              </a:spcAft>
              <a:buSzPts val="1760"/>
              <a:buNone/>
              <a:defRPr sz="1600"/>
            </a:lvl6pPr>
            <a:lvl7pPr lvl="6" rtl="0" algn="ctr">
              <a:lnSpc>
                <a:spcPct val="100000"/>
              </a:lnSpc>
              <a:spcBef>
                <a:spcPts val="600"/>
              </a:spcBef>
              <a:spcAft>
                <a:spcPts val="0"/>
              </a:spcAft>
              <a:buSzPts val="1600"/>
              <a:buNone/>
              <a:defRPr sz="1600"/>
            </a:lvl7pPr>
            <a:lvl8pPr lvl="7" rtl="0" algn="ctr">
              <a:lnSpc>
                <a:spcPct val="100000"/>
              </a:lnSpc>
              <a:spcBef>
                <a:spcPts val="525"/>
              </a:spcBef>
              <a:spcAft>
                <a:spcPts val="0"/>
              </a:spcAft>
              <a:buClr>
                <a:srgbClr val="7F7F7F"/>
              </a:buClr>
              <a:buSzPts val="1760"/>
              <a:buNone/>
              <a:defRPr sz="1600"/>
            </a:lvl8pPr>
            <a:lvl9pPr lvl="8" rtl="0" algn="ctr">
              <a:lnSpc>
                <a:spcPct val="68750"/>
              </a:lnSpc>
              <a:spcBef>
                <a:spcPts val="525"/>
              </a:spcBef>
              <a:spcAft>
                <a:spcPts val="0"/>
              </a:spcAft>
              <a:buClr>
                <a:srgbClr val="7F7F7F"/>
              </a:buClr>
              <a:buSzPts val="1600"/>
              <a:buNone/>
              <a:defRPr sz="1600"/>
            </a:lvl9pPr>
          </a:lstStyle>
          <a:p/>
        </p:txBody>
      </p:sp>
      <p:sp>
        <p:nvSpPr>
          <p:cNvPr id="132" name="Google Shape;132;p17"/>
          <p:cNvSpPr txBox="1"/>
          <p:nvPr>
            <p:ph type="title"/>
          </p:nvPr>
        </p:nvSpPr>
        <p:spPr>
          <a:xfrm>
            <a:off x="1036637" y="1956206"/>
            <a:ext cx="8497800" cy="20556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Clr>
                <a:schemeClr val="lt1"/>
              </a:buClr>
              <a:buSzPts val="3200"/>
              <a:buFont typeface="Arial"/>
              <a:buNone/>
              <a:defRPr sz="3200">
                <a:solidFill>
                  <a:schemeClr val="lt1"/>
                </a:solidFill>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33" name="Google Shape;133;p17"/>
          <p:cNvPicPr preferRelativeResize="0"/>
          <p:nvPr/>
        </p:nvPicPr>
        <p:blipFill rotWithShape="1">
          <a:blip r:embed="rId4">
            <a:alphaModFix/>
          </a:blip>
          <a:srcRect b="0" l="0" r="0" t="0"/>
          <a:stretch/>
        </p:blipFill>
        <p:spPr>
          <a:xfrm>
            <a:off x="8522217" y="473535"/>
            <a:ext cx="3217975" cy="744485"/>
          </a:xfrm>
          <a:prstGeom prst="rect">
            <a:avLst/>
          </a:prstGeom>
          <a:noFill/>
          <a:ln>
            <a:noFill/>
          </a:ln>
        </p:spPr>
      </p:pic>
      <p:pic>
        <p:nvPicPr>
          <p:cNvPr id="134" name="Google Shape;134;p17"/>
          <p:cNvPicPr preferRelativeResize="0"/>
          <p:nvPr/>
        </p:nvPicPr>
        <p:blipFill rotWithShape="1">
          <a:blip r:embed="rId5">
            <a:alphaModFix/>
          </a:blip>
          <a:srcRect b="0" l="0" r="0" t="0"/>
          <a:stretch/>
        </p:blipFill>
        <p:spPr>
          <a:xfrm>
            <a:off x="906463" y="5856925"/>
            <a:ext cx="1563686" cy="371450"/>
          </a:xfrm>
          <a:prstGeom prst="rect">
            <a:avLst/>
          </a:prstGeom>
          <a:noFill/>
          <a:ln>
            <a:noFill/>
          </a:ln>
        </p:spPr>
      </p:pic>
      <p:sp>
        <p:nvSpPr>
          <p:cNvPr id="135" name="Google Shape;135;p17"/>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6" name="Google Shape;136;p17"/>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7" name="Google Shape;137;p17"/>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38" name="Google Shape;138;p17"/>
          <p:cNvSpPr/>
          <p:nvPr>
            <p:ph idx="2" type="pic"/>
          </p:nvPr>
        </p:nvSpPr>
        <p:spPr>
          <a:xfrm>
            <a:off x="6705602" y="3662363"/>
            <a:ext cx="4864500" cy="2128200"/>
          </a:xfrm>
          <a:prstGeom prst="rect">
            <a:avLst/>
          </a:prstGeom>
          <a:noFill/>
          <a:ln>
            <a:noFill/>
          </a:ln>
        </p:spPr>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IPP" showMasterSp="0">
  <p:cSld name="Title IPP">
    <p:bg>
      <p:bgPr>
        <a:blipFill>
          <a:blip r:embed="rId2">
            <a:alphaModFix/>
          </a:blip>
          <a:stretch>
            <a:fillRect/>
          </a:stretch>
        </a:blipFill>
      </p:bgPr>
    </p:bg>
    <p:spTree>
      <p:nvGrpSpPr>
        <p:cNvPr id="139" name="Shape 139"/>
        <p:cNvGrpSpPr/>
        <p:nvPr/>
      </p:nvGrpSpPr>
      <p:grpSpPr>
        <a:xfrm>
          <a:off x="0" y="0"/>
          <a:ext cx="0" cy="0"/>
          <a:chOff x="0" y="0"/>
          <a:chExt cx="0" cy="0"/>
        </a:xfrm>
      </p:grpSpPr>
      <p:sp>
        <p:nvSpPr>
          <p:cNvPr id="140" name="Google Shape;140;p18"/>
          <p:cNvSpPr txBox="1"/>
          <p:nvPr>
            <p:ph idx="1" type="subTitle"/>
          </p:nvPr>
        </p:nvSpPr>
        <p:spPr>
          <a:xfrm>
            <a:off x="1036638" y="3762375"/>
            <a:ext cx="8497800" cy="1964700"/>
          </a:xfrm>
          <a:prstGeom prst="rect">
            <a:avLst/>
          </a:prstGeom>
          <a:noFill/>
          <a:ln>
            <a:noFill/>
          </a:ln>
        </p:spPr>
        <p:txBody>
          <a:bodyPr anchorCtr="0" anchor="b" bIns="45700" lIns="0" spcFirstLastPara="1" rIns="0" wrap="square" tIns="45700">
            <a:normAutofit/>
          </a:bodyPr>
          <a:lstStyle>
            <a:lvl1pPr lvl="0" rtl="0" algn="l">
              <a:lnSpc>
                <a:spcPct val="120000"/>
              </a:lnSpc>
              <a:spcBef>
                <a:spcPts val="2300"/>
              </a:spcBef>
              <a:spcAft>
                <a:spcPts val="0"/>
              </a:spcAft>
              <a:buClr>
                <a:schemeClr val="lt1"/>
              </a:buClr>
              <a:buSzPts val="1900"/>
              <a:buNone/>
              <a:defRPr b="0" sz="1900">
                <a:solidFill>
                  <a:schemeClr val="lt1"/>
                </a:solidFill>
              </a:defRPr>
            </a:lvl1pPr>
            <a:lvl2pPr lvl="1" rtl="0"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rtl="0" algn="ctr">
              <a:lnSpc>
                <a:spcPct val="120000"/>
              </a:lnSpc>
              <a:spcBef>
                <a:spcPts val="600"/>
              </a:spcBef>
              <a:spcAft>
                <a:spcPts val="0"/>
              </a:spcAft>
              <a:buClr>
                <a:schemeClr val="accent3"/>
              </a:buClr>
              <a:buSzPts val="1800"/>
              <a:buNone/>
              <a:defRPr sz="1800"/>
            </a:lvl3pPr>
            <a:lvl4pPr lvl="3" rtl="0" algn="ctr">
              <a:lnSpc>
                <a:spcPct val="120000"/>
              </a:lnSpc>
              <a:spcBef>
                <a:spcPts val="600"/>
              </a:spcBef>
              <a:spcAft>
                <a:spcPts val="0"/>
              </a:spcAft>
              <a:buClr>
                <a:schemeClr val="dk1"/>
              </a:buClr>
              <a:buSzPts val="1600"/>
              <a:buNone/>
              <a:defRPr sz="1600"/>
            </a:lvl4pPr>
            <a:lvl5pPr lvl="4" rtl="0" algn="ctr">
              <a:lnSpc>
                <a:spcPct val="120000"/>
              </a:lnSpc>
              <a:spcBef>
                <a:spcPts val="600"/>
              </a:spcBef>
              <a:spcAft>
                <a:spcPts val="0"/>
              </a:spcAft>
              <a:buClr>
                <a:schemeClr val="dk1"/>
              </a:buClr>
              <a:buSzPts val="1600"/>
              <a:buNone/>
              <a:defRPr sz="1600"/>
            </a:lvl5pPr>
            <a:lvl6pPr lvl="5" rtl="0" algn="ctr">
              <a:lnSpc>
                <a:spcPct val="100000"/>
              </a:lnSpc>
              <a:spcBef>
                <a:spcPts val="300"/>
              </a:spcBef>
              <a:spcAft>
                <a:spcPts val="0"/>
              </a:spcAft>
              <a:buSzPts val="1760"/>
              <a:buNone/>
              <a:defRPr sz="1600"/>
            </a:lvl6pPr>
            <a:lvl7pPr lvl="6" rtl="0" algn="ctr">
              <a:lnSpc>
                <a:spcPct val="100000"/>
              </a:lnSpc>
              <a:spcBef>
                <a:spcPts val="600"/>
              </a:spcBef>
              <a:spcAft>
                <a:spcPts val="0"/>
              </a:spcAft>
              <a:buSzPts val="1600"/>
              <a:buNone/>
              <a:defRPr sz="1600"/>
            </a:lvl7pPr>
            <a:lvl8pPr lvl="7" rtl="0" algn="ctr">
              <a:lnSpc>
                <a:spcPct val="100000"/>
              </a:lnSpc>
              <a:spcBef>
                <a:spcPts val="525"/>
              </a:spcBef>
              <a:spcAft>
                <a:spcPts val="0"/>
              </a:spcAft>
              <a:buClr>
                <a:srgbClr val="7F7F7F"/>
              </a:buClr>
              <a:buSzPts val="1760"/>
              <a:buNone/>
              <a:defRPr sz="1600"/>
            </a:lvl8pPr>
            <a:lvl9pPr lvl="8" rtl="0" algn="ctr">
              <a:lnSpc>
                <a:spcPct val="68750"/>
              </a:lnSpc>
              <a:spcBef>
                <a:spcPts val="525"/>
              </a:spcBef>
              <a:spcAft>
                <a:spcPts val="0"/>
              </a:spcAft>
              <a:buClr>
                <a:srgbClr val="7F7F7F"/>
              </a:buClr>
              <a:buSzPts val="1600"/>
              <a:buNone/>
              <a:defRPr sz="1600"/>
            </a:lvl9pPr>
          </a:lstStyle>
          <a:p/>
        </p:txBody>
      </p:sp>
      <p:sp>
        <p:nvSpPr>
          <p:cNvPr id="141" name="Google Shape;141;p18"/>
          <p:cNvSpPr txBox="1"/>
          <p:nvPr>
            <p:ph type="title"/>
          </p:nvPr>
        </p:nvSpPr>
        <p:spPr>
          <a:xfrm>
            <a:off x="1036637" y="1956206"/>
            <a:ext cx="8497800" cy="20556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Clr>
                <a:schemeClr val="lt1"/>
              </a:buClr>
              <a:buSzPts val="3200"/>
              <a:buFont typeface="Arial"/>
              <a:buNone/>
              <a:defRPr sz="3200">
                <a:solidFill>
                  <a:schemeClr val="lt1"/>
                </a:solidFill>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42" name="Google Shape;142;p18"/>
          <p:cNvPicPr preferRelativeResize="0"/>
          <p:nvPr/>
        </p:nvPicPr>
        <p:blipFill rotWithShape="1">
          <a:blip r:embed="rId3">
            <a:alphaModFix/>
          </a:blip>
          <a:srcRect b="0" l="0" r="0" t="0"/>
          <a:stretch/>
        </p:blipFill>
        <p:spPr>
          <a:xfrm>
            <a:off x="8522217" y="473535"/>
            <a:ext cx="3217975" cy="744485"/>
          </a:xfrm>
          <a:prstGeom prst="rect">
            <a:avLst/>
          </a:prstGeom>
          <a:noFill/>
          <a:ln>
            <a:noFill/>
          </a:ln>
        </p:spPr>
      </p:pic>
      <p:sp>
        <p:nvSpPr>
          <p:cNvPr id="143" name="Google Shape;143;p18"/>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4" name="Google Shape;144;p18"/>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5" name="Google Shape;145;p18"/>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IPP Image " showMasterSp="0">
  <p:cSld name="Title IPP Image ">
    <p:bg>
      <p:bgPr>
        <a:blipFill>
          <a:blip r:embed="rId2">
            <a:alphaModFix/>
          </a:blip>
          <a:stretch>
            <a:fillRect/>
          </a:stretch>
        </a:blipFill>
      </p:bgPr>
    </p:bg>
    <p:spTree>
      <p:nvGrpSpPr>
        <p:cNvPr id="146" name="Shape 146"/>
        <p:cNvGrpSpPr/>
        <p:nvPr/>
      </p:nvGrpSpPr>
      <p:grpSpPr>
        <a:xfrm>
          <a:off x="0" y="0"/>
          <a:ext cx="0" cy="0"/>
          <a:chOff x="0" y="0"/>
          <a:chExt cx="0" cy="0"/>
        </a:xfrm>
      </p:grpSpPr>
      <p:sp>
        <p:nvSpPr>
          <p:cNvPr id="147" name="Google Shape;147;p19"/>
          <p:cNvSpPr txBox="1"/>
          <p:nvPr>
            <p:ph idx="1" type="subTitle"/>
          </p:nvPr>
        </p:nvSpPr>
        <p:spPr>
          <a:xfrm>
            <a:off x="1036638" y="3762375"/>
            <a:ext cx="8497800" cy="1587000"/>
          </a:xfrm>
          <a:prstGeom prst="rect">
            <a:avLst/>
          </a:prstGeom>
          <a:noFill/>
          <a:ln>
            <a:noFill/>
          </a:ln>
        </p:spPr>
        <p:txBody>
          <a:bodyPr anchorCtr="0" anchor="b" bIns="45700" lIns="0" spcFirstLastPara="1" rIns="0" wrap="square" tIns="45700">
            <a:normAutofit/>
          </a:bodyPr>
          <a:lstStyle>
            <a:lvl1pPr lvl="0" rtl="0" algn="l">
              <a:lnSpc>
                <a:spcPct val="120000"/>
              </a:lnSpc>
              <a:spcBef>
                <a:spcPts val="2300"/>
              </a:spcBef>
              <a:spcAft>
                <a:spcPts val="0"/>
              </a:spcAft>
              <a:buClr>
                <a:schemeClr val="lt1"/>
              </a:buClr>
              <a:buSzPts val="1900"/>
              <a:buNone/>
              <a:defRPr b="0" sz="1900">
                <a:solidFill>
                  <a:schemeClr val="lt1"/>
                </a:solidFill>
              </a:defRPr>
            </a:lvl1pPr>
            <a:lvl2pPr lvl="1" rtl="0"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rtl="0" algn="ctr">
              <a:lnSpc>
                <a:spcPct val="120000"/>
              </a:lnSpc>
              <a:spcBef>
                <a:spcPts val="600"/>
              </a:spcBef>
              <a:spcAft>
                <a:spcPts val="0"/>
              </a:spcAft>
              <a:buClr>
                <a:schemeClr val="accent3"/>
              </a:buClr>
              <a:buSzPts val="1800"/>
              <a:buNone/>
              <a:defRPr sz="1800"/>
            </a:lvl3pPr>
            <a:lvl4pPr lvl="3" rtl="0" algn="ctr">
              <a:lnSpc>
                <a:spcPct val="120000"/>
              </a:lnSpc>
              <a:spcBef>
                <a:spcPts val="600"/>
              </a:spcBef>
              <a:spcAft>
                <a:spcPts val="0"/>
              </a:spcAft>
              <a:buClr>
                <a:schemeClr val="dk1"/>
              </a:buClr>
              <a:buSzPts val="1600"/>
              <a:buNone/>
              <a:defRPr sz="1600"/>
            </a:lvl4pPr>
            <a:lvl5pPr lvl="4" rtl="0" algn="ctr">
              <a:lnSpc>
                <a:spcPct val="120000"/>
              </a:lnSpc>
              <a:spcBef>
                <a:spcPts val="600"/>
              </a:spcBef>
              <a:spcAft>
                <a:spcPts val="0"/>
              </a:spcAft>
              <a:buClr>
                <a:schemeClr val="dk1"/>
              </a:buClr>
              <a:buSzPts val="1600"/>
              <a:buNone/>
              <a:defRPr sz="1600"/>
            </a:lvl5pPr>
            <a:lvl6pPr lvl="5" rtl="0" algn="ctr">
              <a:lnSpc>
                <a:spcPct val="100000"/>
              </a:lnSpc>
              <a:spcBef>
                <a:spcPts val="300"/>
              </a:spcBef>
              <a:spcAft>
                <a:spcPts val="0"/>
              </a:spcAft>
              <a:buSzPts val="1760"/>
              <a:buNone/>
              <a:defRPr sz="1600"/>
            </a:lvl6pPr>
            <a:lvl7pPr lvl="6" rtl="0" algn="ctr">
              <a:lnSpc>
                <a:spcPct val="100000"/>
              </a:lnSpc>
              <a:spcBef>
                <a:spcPts val="600"/>
              </a:spcBef>
              <a:spcAft>
                <a:spcPts val="0"/>
              </a:spcAft>
              <a:buSzPts val="1600"/>
              <a:buNone/>
              <a:defRPr sz="1600"/>
            </a:lvl7pPr>
            <a:lvl8pPr lvl="7" rtl="0" algn="ctr">
              <a:lnSpc>
                <a:spcPct val="100000"/>
              </a:lnSpc>
              <a:spcBef>
                <a:spcPts val="525"/>
              </a:spcBef>
              <a:spcAft>
                <a:spcPts val="0"/>
              </a:spcAft>
              <a:buClr>
                <a:srgbClr val="7F7F7F"/>
              </a:buClr>
              <a:buSzPts val="1760"/>
              <a:buNone/>
              <a:defRPr sz="1600"/>
            </a:lvl8pPr>
            <a:lvl9pPr lvl="8" rtl="0" algn="ctr">
              <a:lnSpc>
                <a:spcPct val="68750"/>
              </a:lnSpc>
              <a:spcBef>
                <a:spcPts val="525"/>
              </a:spcBef>
              <a:spcAft>
                <a:spcPts val="0"/>
              </a:spcAft>
              <a:buClr>
                <a:srgbClr val="7F7F7F"/>
              </a:buClr>
              <a:buSzPts val="1600"/>
              <a:buNone/>
              <a:defRPr sz="1600"/>
            </a:lvl9pPr>
          </a:lstStyle>
          <a:p/>
        </p:txBody>
      </p:sp>
      <p:sp>
        <p:nvSpPr>
          <p:cNvPr id="148" name="Google Shape;148;p19"/>
          <p:cNvSpPr txBox="1"/>
          <p:nvPr>
            <p:ph type="title"/>
          </p:nvPr>
        </p:nvSpPr>
        <p:spPr>
          <a:xfrm>
            <a:off x="1036637" y="1956206"/>
            <a:ext cx="8497800" cy="20556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Clr>
                <a:schemeClr val="lt1"/>
              </a:buClr>
              <a:buSzPts val="3200"/>
              <a:buFont typeface="Arial"/>
              <a:buNone/>
              <a:defRPr sz="3200">
                <a:solidFill>
                  <a:schemeClr val="lt1"/>
                </a:solidFill>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49" name="Google Shape;149;p19"/>
          <p:cNvPicPr preferRelativeResize="0"/>
          <p:nvPr/>
        </p:nvPicPr>
        <p:blipFill rotWithShape="1">
          <a:blip r:embed="rId3">
            <a:alphaModFix/>
          </a:blip>
          <a:srcRect b="0" l="0" r="0" t="0"/>
          <a:stretch/>
        </p:blipFill>
        <p:spPr>
          <a:xfrm>
            <a:off x="8522217" y="473535"/>
            <a:ext cx="3217975" cy="744485"/>
          </a:xfrm>
          <a:prstGeom prst="rect">
            <a:avLst/>
          </a:prstGeom>
          <a:noFill/>
          <a:ln>
            <a:noFill/>
          </a:ln>
        </p:spPr>
      </p:pic>
      <p:sp>
        <p:nvSpPr>
          <p:cNvPr id="150" name="Google Shape;150;p19"/>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1" name="Google Shape;151;p19"/>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2" name="Google Shape;152;p19"/>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53" name="Google Shape;153;p19"/>
          <p:cNvSpPr/>
          <p:nvPr>
            <p:ph idx="2" type="pic"/>
          </p:nvPr>
        </p:nvSpPr>
        <p:spPr>
          <a:xfrm>
            <a:off x="6705600" y="3662363"/>
            <a:ext cx="4864200" cy="2128800"/>
          </a:xfrm>
          <a:prstGeom prst="rect">
            <a:avLst/>
          </a:prstGeom>
          <a:noFill/>
          <a:ln>
            <a:noFill/>
          </a:ln>
        </p:spPr>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Text">
  <p:cSld name="Titel und Text">
    <p:spTree>
      <p:nvGrpSpPr>
        <p:cNvPr id="154" name="Shape 154"/>
        <p:cNvGrpSpPr/>
        <p:nvPr/>
      </p:nvGrpSpPr>
      <p:grpSpPr>
        <a:xfrm>
          <a:off x="0" y="0"/>
          <a:ext cx="0" cy="0"/>
          <a:chOff x="0" y="0"/>
          <a:chExt cx="0" cy="0"/>
        </a:xfrm>
      </p:grpSpPr>
      <p:sp>
        <p:nvSpPr>
          <p:cNvPr id="155" name="Google Shape;155;p20"/>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6" name="Google Shape;156;p20"/>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7" name="Google Shape;157;p20"/>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58" name="Google Shape;158;p20"/>
          <p:cNvSpPr txBox="1"/>
          <p:nvPr>
            <p:ph idx="1" type="body"/>
          </p:nvPr>
        </p:nvSpPr>
        <p:spPr>
          <a:xfrm>
            <a:off x="658813" y="1609725"/>
            <a:ext cx="10514100" cy="48435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accent3"/>
              </a:buClr>
              <a:buSzPts val="1800"/>
              <a:buChar char="•"/>
              <a:defRPr/>
            </a:lvl3pPr>
            <a:lvl4pPr indent="-342900" lvl="3" marL="1828800" rtl="0" algn="l">
              <a:lnSpc>
                <a:spcPct val="120000"/>
              </a:lnSpc>
              <a:spcBef>
                <a:spcPts val="600"/>
              </a:spcBef>
              <a:spcAft>
                <a:spcPts val="0"/>
              </a:spcAft>
              <a:buClr>
                <a:schemeClr val="dk1"/>
              </a:buClr>
              <a:buSzPts val="1800"/>
              <a:buChar char="•"/>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59" name="Google Shape;159;p20"/>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Felder (Text/Bild)">
  <p:cSld name="2 Felder (Text/Bild)">
    <p:spTree>
      <p:nvGrpSpPr>
        <p:cNvPr id="160" name="Shape 160"/>
        <p:cNvGrpSpPr/>
        <p:nvPr/>
      </p:nvGrpSpPr>
      <p:grpSpPr>
        <a:xfrm>
          <a:off x="0" y="0"/>
          <a:ext cx="0" cy="0"/>
          <a:chOff x="0" y="0"/>
          <a:chExt cx="0" cy="0"/>
        </a:xfrm>
      </p:grpSpPr>
      <p:sp>
        <p:nvSpPr>
          <p:cNvPr id="161" name="Google Shape;161;p21"/>
          <p:cNvSpPr txBox="1"/>
          <p:nvPr>
            <p:ph idx="1" type="body"/>
          </p:nvPr>
        </p:nvSpPr>
        <p:spPr>
          <a:xfrm>
            <a:off x="658812" y="1881188"/>
            <a:ext cx="5265600" cy="45720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dk1"/>
              </a:buClr>
              <a:buSzPts val="1800"/>
              <a:buChar char="•"/>
              <a:defRPr b="0">
                <a:solidFill>
                  <a:schemeClr val="dk1"/>
                </a:solidFill>
              </a:defRPr>
            </a:lvl3pPr>
            <a:lvl4pPr indent="-342900" lvl="3" marL="1828800" rtl="0" algn="l">
              <a:lnSpc>
                <a:spcPct val="120000"/>
              </a:lnSpc>
              <a:spcBef>
                <a:spcPts val="600"/>
              </a:spcBef>
              <a:spcAft>
                <a:spcPts val="0"/>
              </a:spcAft>
              <a:buClr>
                <a:schemeClr val="dk2"/>
              </a:buClr>
              <a:buSzPts val="1800"/>
              <a:buChar char="•"/>
              <a:defRPr b="1">
                <a:solidFill>
                  <a:schemeClr val="dk2"/>
                </a:solidFill>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62" name="Google Shape;162;p21"/>
          <p:cNvSpPr txBox="1"/>
          <p:nvPr>
            <p:ph idx="2" type="body"/>
          </p:nvPr>
        </p:nvSpPr>
        <p:spPr>
          <a:xfrm>
            <a:off x="6296025" y="1881188"/>
            <a:ext cx="5200800" cy="45720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dk1"/>
              </a:buClr>
              <a:buSzPts val="1800"/>
              <a:buChar char="•"/>
              <a:defRPr b="0">
                <a:solidFill>
                  <a:schemeClr val="dk1"/>
                </a:solidFill>
              </a:defRPr>
            </a:lvl3pPr>
            <a:lvl4pPr indent="-342900" lvl="3" marL="1828800" rtl="0" algn="l">
              <a:lnSpc>
                <a:spcPct val="120000"/>
              </a:lnSpc>
              <a:spcBef>
                <a:spcPts val="600"/>
              </a:spcBef>
              <a:spcAft>
                <a:spcPts val="0"/>
              </a:spcAft>
              <a:buClr>
                <a:schemeClr val="dk2"/>
              </a:buClr>
              <a:buSzPts val="1800"/>
              <a:buChar char="•"/>
              <a:defRPr b="1">
                <a:solidFill>
                  <a:schemeClr val="dk2"/>
                </a:solidFill>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63" name="Google Shape;163;p21"/>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4" name="Google Shape;164;p21"/>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5" name="Google Shape;165;p21"/>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66" name="Google Shape;166;p21"/>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UG EUROfusion" showMasterSp="0">
  <p:cSld name="Title AUG EUROfusion">
    <p:bg>
      <p:bgPr>
        <a:blipFill>
          <a:blip r:embed="rId2">
            <a:alphaModFix/>
          </a:blip>
          <a:stretch>
            <a:fillRect/>
          </a:stretch>
        </a:blipFill>
      </p:bgPr>
    </p:bg>
    <p:spTree>
      <p:nvGrpSpPr>
        <p:cNvPr id="23" name="Shape 23"/>
        <p:cNvGrpSpPr/>
        <p:nvPr/>
      </p:nvGrpSpPr>
      <p:grpSpPr>
        <a:xfrm>
          <a:off x="0" y="0"/>
          <a:ext cx="0" cy="0"/>
          <a:chOff x="0" y="0"/>
          <a:chExt cx="0" cy="0"/>
        </a:xfrm>
      </p:grpSpPr>
      <p:grpSp>
        <p:nvGrpSpPr>
          <p:cNvPr id="24" name="Google Shape;24;p3"/>
          <p:cNvGrpSpPr/>
          <p:nvPr/>
        </p:nvGrpSpPr>
        <p:grpSpPr>
          <a:xfrm>
            <a:off x="2643187" y="5991266"/>
            <a:ext cx="3952871" cy="566770"/>
            <a:chOff x="2016531" y="5875547"/>
            <a:chExt cx="3698065" cy="566770"/>
          </a:xfrm>
        </p:grpSpPr>
        <p:pic>
          <p:nvPicPr>
            <p:cNvPr id="25" name="Google Shape;25;p3"/>
            <p:cNvPicPr preferRelativeResize="0"/>
            <p:nvPr/>
          </p:nvPicPr>
          <p:blipFill rotWithShape="1">
            <a:blip r:embed="rId3">
              <a:alphaModFix/>
            </a:blip>
            <a:srcRect b="0" l="0" r="0" t="0"/>
            <a:stretch/>
          </p:blipFill>
          <p:spPr>
            <a:xfrm>
              <a:off x="2016531" y="5906941"/>
              <a:ext cx="514611" cy="366882"/>
            </a:xfrm>
            <a:prstGeom prst="rect">
              <a:avLst/>
            </a:prstGeom>
            <a:noFill/>
            <a:ln>
              <a:noFill/>
            </a:ln>
          </p:spPr>
        </p:pic>
        <p:sp>
          <p:nvSpPr>
            <p:cNvPr id="26" name="Google Shape;26;p3"/>
            <p:cNvSpPr txBox="1"/>
            <p:nvPr/>
          </p:nvSpPr>
          <p:spPr>
            <a:xfrm>
              <a:off x="2588318" y="5875547"/>
              <a:ext cx="3126278" cy="566770"/>
            </a:xfrm>
            <a:prstGeom prst="rect">
              <a:avLst/>
            </a:prstGeom>
            <a:noFill/>
            <a:ln>
              <a:noFill/>
            </a:ln>
          </p:spPr>
          <p:txBody>
            <a:bodyPr anchorCtr="0" anchor="t" bIns="45700" lIns="0" spcFirstLastPara="1" rIns="0" wrap="square" tIns="45700">
              <a:noAutofit/>
            </a:bodyPr>
            <a:lstStyle/>
            <a:p>
              <a:pPr indent="0" lvl="0" marL="0" marR="0" rtl="0" algn="just">
                <a:lnSpc>
                  <a:spcPct val="90000"/>
                </a:lnSpc>
                <a:spcBef>
                  <a:spcPts val="0"/>
                </a:spcBef>
                <a:spcAft>
                  <a:spcPts val="0"/>
                </a:spcAft>
                <a:buClr>
                  <a:schemeClr val="dk1"/>
                </a:buClr>
                <a:buSzPts val="600"/>
                <a:buFont typeface="Arial"/>
                <a:buNone/>
              </a:pPr>
              <a:r>
                <a:rPr b="0" i="1" lang="en-GB" sz="600" u="none" cap="none" strike="noStrike">
                  <a:solidFill>
                    <a:schemeClr val="dk1"/>
                  </a:solidFill>
                  <a:latin typeface="Arial Narrow"/>
                  <a:ea typeface="Arial Narrow"/>
                  <a:cs typeface="Arial Narrow"/>
                  <a:sym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endParaRPr/>
            </a:p>
          </p:txBody>
        </p:sp>
      </p:grpSp>
      <p:sp>
        <p:nvSpPr>
          <p:cNvPr id="27" name="Google Shape;27;p3"/>
          <p:cNvSpPr txBox="1"/>
          <p:nvPr>
            <p:ph idx="1" type="subTitle"/>
          </p:nvPr>
        </p:nvSpPr>
        <p:spPr>
          <a:xfrm>
            <a:off x="1036638" y="3762375"/>
            <a:ext cx="8497886" cy="1964837"/>
          </a:xfrm>
          <a:prstGeom prst="rect">
            <a:avLst/>
          </a:prstGeom>
          <a:noFill/>
          <a:ln>
            <a:noFill/>
          </a:ln>
        </p:spPr>
        <p:txBody>
          <a:bodyPr anchorCtr="0" anchor="b" bIns="45700" lIns="0" spcFirstLastPara="1" rIns="0" wrap="square" tIns="45700">
            <a:normAutofit/>
          </a:bodyPr>
          <a:lstStyle>
            <a:lvl1pPr lvl="0" algn="l">
              <a:lnSpc>
                <a:spcPct val="120000"/>
              </a:lnSpc>
              <a:spcBef>
                <a:spcPts val="2300"/>
              </a:spcBef>
              <a:spcAft>
                <a:spcPts val="0"/>
              </a:spcAft>
              <a:buClr>
                <a:schemeClr val="lt1"/>
              </a:buClr>
              <a:buSzPts val="1900"/>
              <a:buNone/>
              <a:defRPr b="0" sz="1900">
                <a:solidFill>
                  <a:schemeClr val="lt1"/>
                </a:solidFill>
              </a:defRPr>
            </a:lvl1pPr>
            <a:lvl2pPr lvl="1"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algn="ctr">
              <a:lnSpc>
                <a:spcPct val="120000"/>
              </a:lnSpc>
              <a:spcBef>
                <a:spcPts val="600"/>
              </a:spcBef>
              <a:spcAft>
                <a:spcPts val="0"/>
              </a:spcAft>
              <a:buClr>
                <a:schemeClr val="accent3"/>
              </a:buClr>
              <a:buSzPts val="1800"/>
              <a:buNone/>
              <a:defRPr sz="1800"/>
            </a:lvl3pPr>
            <a:lvl4pPr lvl="3" algn="ctr">
              <a:lnSpc>
                <a:spcPct val="120000"/>
              </a:lnSpc>
              <a:spcBef>
                <a:spcPts val="600"/>
              </a:spcBef>
              <a:spcAft>
                <a:spcPts val="0"/>
              </a:spcAft>
              <a:buClr>
                <a:schemeClr val="dk1"/>
              </a:buClr>
              <a:buSzPts val="1600"/>
              <a:buNone/>
              <a:defRPr sz="1600"/>
            </a:lvl4pPr>
            <a:lvl5pPr lvl="4" algn="ctr">
              <a:lnSpc>
                <a:spcPct val="120000"/>
              </a:lnSpc>
              <a:spcBef>
                <a:spcPts val="600"/>
              </a:spcBef>
              <a:spcAft>
                <a:spcPts val="0"/>
              </a:spcAft>
              <a:buClr>
                <a:schemeClr val="dk1"/>
              </a:buClr>
              <a:buSzPts val="1600"/>
              <a:buNone/>
              <a:defRPr sz="1600"/>
            </a:lvl5pPr>
            <a:lvl6pPr lvl="5" algn="ctr">
              <a:lnSpc>
                <a:spcPct val="100000"/>
              </a:lnSpc>
              <a:spcBef>
                <a:spcPts val="300"/>
              </a:spcBef>
              <a:spcAft>
                <a:spcPts val="0"/>
              </a:spcAft>
              <a:buSzPts val="1760"/>
              <a:buNone/>
              <a:defRPr sz="1600"/>
            </a:lvl6pPr>
            <a:lvl7pPr lvl="6" algn="ctr">
              <a:lnSpc>
                <a:spcPct val="100000"/>
              </a:lnSpc>
              <a:spcBef>
                <a:spcPts val="600"/>
              </a:spcBef>
              <a:spcAft>
                <a:spcPts val="0"/>
              </a:spcAft>
              <a:buSzPts val="1600"/>
              <a:buNone/>
              <a:defRPr sz="1600"/>
            </a:lvl7pPr>
            <a:lvl8pPr lvl="7" algn="ctr">
              <a:lnSpc>
                <a:spcPct val="100000"/>
              </a:lnSpc>
              <a:spcBef>
                <a:spcPts val="525"/>
              </a:spcBef>
              <a:spcAft>
                <a:spcPts val="0"/>
              </a:spcAft>
              <a:buClr>
                <a:srgbClr val="7F7F7F"/>
              </a:buClr>
              <a:buSzPts val="1760"/>
              <a:buNone/>
              <a:defRPr sz="1600"/>
            </a:lvl8pPr>
            <a:lvl9pPr lvl="8" algn="ctr">
              <a:lnSpc>
                <a:spcPct val="68750"/>
              </a:lnSpc>
              <a:spcBef>
                <a:spcPts val="525"/>
              </a:spcBef>
              <a:spcAft>
                <a:spcPts val="0"/>
              </a:spcAft>
              <a:buClr>
                <a:srgbClr val="7F7F7F"/>
              </a:buClr>
              <a:buSzPts val="1600"/>
              <a:buNone/>
              <a:defRPr sz="1600"/>
            </a:lvl9pPr>
          </a:lstStyle>
          <a:p/>
        </p:txBody>
      </p:sp>
      <p:pic>
        <p:nvPicPr>
          <p:cNvPr id="28" name="Google Shape;28;p3"/>
          <p:cNvPicPr preferRelativeResize="0"/>
          <p:nvPr/>
        </p:nvPicPr>
        <p:blipFill rotWithShape="1">
          <a:blip r:embed="rId4">
            <a:alphaModFix/>
          </a:blip>
          <a:srcRect b="0" l="0" r="0" t="0"/>
          <a:stretch/>
        </p:blipFill>
        <p:spPr>
          <a:xfrm>
            <a:off x="10429126" y="1956214"/>
            <a:ext cx="693362" cy="616321"/>
          </a:xfrm>
          <a:prstGeom prst="rect">
            <a:avLst/>
          </a:prstGeom>
          <a:noFill/>
          <a:ln>
            <a:noFill/>
          </a:ln>
        </p:spPr>
      </p:pic>
      <p:sp>
        <p:nvSpPr>
          <p:cNvPr id="29" name="Google Shape;29;p3"/>
          <p:cNvSpPr txBox="1"/>
          <p:nvPr>
            <p:ph type="title"/>
          </p:nvPr>
        </p:nvSpPr>
        <p:spPr>
          <a:xfrm>
            <a:off x="1036637" y="1956206"/>
            <a:ext cx="8497887" cy="2055725"/>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3200"/>
              <a:buFont typeface="Arial"/>
              <a:buNone/>
              <a:defRPr sz="3200">
                <a:solidFill>
                  <a:schemeClr val="lt1"/>
                </a:solidFill>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30" name="Google Shape;30;p3"/>
          <p:cNvPicPr preferRelativeResize="0"/>
          <p:nvPr/>
        </p:nvPicPr>
        <p:blipFill rotWithShape="1">
          <a:blip r:embed="rId5">
            <a:alphaModFix/>
          </a:blip>
          <a:srcRect b="0" l="0" r="0" t="0"/>
          <a:stretch/>
        </p:blipFill>
        <p:spPr>
          <a:xfrm>
            <a:off x="8522217" y="473535"/>
            <a:ext cx="3217976" cy="744484"/>
          </a:xfrm>
          <a:prstGeom prst="rect">
            <a:avLst/>
          </a:prstGeom>
          <a:noFill/>
          <a:ln>
            <a:noFill/>
          </a:ln>
        </p:spPr>
      </p:pic>
      <p:pic>
        <p:nvPicPr>
          <p:cNvPr id="31" name="Google Shape;31;p3"/>
          <p:cNvPicPr preferRelativeResize="0"/>
          <p:nvPr/>
        </p:nvPicPr>
        <p:blipFill rotWithShape="1">
          <a:blip r:embed="rId6">
            <a:alphaModFix/>
          </a:blip>
          <a:srcRect b="0" l="0" r="0" t="0"/>
          <a:stretch/>
        </p:blipFill>
        <p:spPr>
          <a:xfrm>
            <a:off x="906463" y="6022660"/>
            <a:ext cx="1563683" cy="371450"/>
          </a:xfrm>
          <a:prstGeom prst="rect">
            <a:avLst/>
          </a:prstGeom>
          <a:noFill/>
          <a:ln>
            <a:noFill/>
          </a:ln>
        </p:spPr>
      </p:pic>
      <p:sp>
        <p:nvSpPr>
          <p:cNvPr id="32" name="Google Shape;32;p3"/>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3"/>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nur Text ohne Titel)">
  <p:cSld name="Text (nur Text ohne Titel)">
    <p:spTree>
      <p:nvGrpSpPr>
        <p:cNvPr id="167" name="Shape 167"/>
        <p:cNvGrpSpPr/>
        <p:nvPr/>
      </p:nvGrpSpPr>
      <p:grpSpPr>
        <a:xfrm>
          <a:off x="0" y="0"/>
          <a:ext cx="0" cy="0"/>
          <a:chOff x="0" y="0"/>
          <a:chExt cx="0" cy="0"/>
        </a:xfrm>
      </p:grpSpPr>
      <p:sp>
        <p:nvSpPr>
          <p:cNvPr id="168" name="Google Shape;168;p22"/>
          <p:cNvSpPr txBox="1"/>
          <p:nvPr>
            <p:ph idx="1" type="body"/>
          </p:nvPr>
        </p:nvSpPr>
        <p:spPr>
          <a:xfrm>
            <a:off x="658813" y="1233488"/>
            <a:ext cx="10837800" cy="52197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accent3"/>
              </a:buClr>
              <a:buSzPts val="1800"/>
              <a:buChar char="•"/>
              <a:defRPr/>
            </a:lvl3pPr>
            <a:lvl4pPr indent="-342900" lvl="3" marL="1828800" rtl="0" algn="l">
              <a:lnSpc>
                <a:spcPct val="120000"/>
              </a:lnSpc>
              <a:spcBef>
                <a:spcPts val="600"/>
              </a:spcBef>
              <a:spcAft>
                <a:spcPts val="0"/>
              </a:spcAft>
              <a:buClr>
                <a:schemeClr val="dk1"/>
              </a:buClr>
              <a:buSzPts val="1800"/>
              <a:buChar char="•"/>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69" name="Google Shape;169;p22"/>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0" name="Google Shape;170;p22"/>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1" name="Google Shape;171;p22"/>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172" name="Shape 172"/>
        <p:cNvGrpSpPr/>
        <p:nvPr/>
      </p:nvGrpSpPr>
      <p:grpSpPr>
        <a:xfrm>
          <a:off x="0" y="0"/>
          <a:ext cx="0" cy="0"/>
          <a:chOff x="0" y="0"/>
          <a:chExt cx="0" cy="0"/>
        </a:xfrm>
      </p:grpSpPr>
      <p:sp>
        <p:nvSpPr>
          <p:cNvPr id="173" name="Google Shape;173;p23"/>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4" name="Google Shape;174;p23"/>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5" name="Google Shape;175;p23"/>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bg>
      <p:bgPr>
        <a:solidFill>
          <a:schemeClr val="lt1"/>
        </a:solidFill>
      </p:bgPr>
    </p:bg>
    <p:spTree>
      <p:nvGrpSpPr>
        <p:cNvPr id="176" name="Shape 176"/>
        <p:cNvGrpSpPr/>
        <p:nvPr/>
      </p:nvGrpSpPr>
      <p:grpSpPr>
        <a:xfrm>
          <a:off x="0" y="0"/>
          <a:ext cx="0" cy="0"/>
          <a:chOff x="0" y="0"/>
          <a:chExt cx="0" cy="0"/>
        </a:xfrm>
      </p:grpSpPr>
      <p:sp>
        <p:nvSpPr>
          <p:cNvPr id="177" name="Google Shape;177;p24"/>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78" name="Google Shape;178;p24"/>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79" name="Google Shape;179;p24"/>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0" name="Google Shape;180;p24"/>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apiteltrenner" showMasterSp="0">
  <p:cSld name="Kapiteltrenner">
    <p:bg>
      <p:bgPr>
        <a:blipFill>
          <a:blip r:embed="rId2">
            <a:alphaModFix/>
          </a:blip>
          <a:stretch>
            <a:fillRect/>
          </a:stretch>
        </a:blipFill>
      </p:bgPr>
    </p:bg>
    <p:spTree>
      <p:nvGrpSpPr>
        <p:cNvPr id="181" name="Shape 181"/>
        <p:cNvGrpSpPr/>
        <p:nvPr/>
      </p:nvGrpSpPr>
      <p:grpSpPr>
        <a:xfrm>
          <a:off x="0" y="0"/>
          <a:ext cx="0" cy="0"/>
          <a:chOff x="0" y="0"/>
          <a:chExt cx="0" cy="0"/>
        </a:xfrm>
      </p:grpSpPr>
      <p:sp>
        <p:nvSpPr>
          <p:cNvPr id="182" name="Google Shape;182;p25"/>
          <p:cNvSpPr txBox="1"/>
          <p:nvPr>
            <p:ph type="title"/>
          </p:nvPr>
        </p:nvSpPr>
        <p:spPr>
          <a:xfrm>
            <a:off x="658813" y="3714698"/>
            <a:ext cx="10837800" cy="26670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3" name="Google Shape;183;p25"/>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4" name="Google Shape;184;p25"/>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85" name="Google Shape;185;p25"/>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hlussfolie">
  <p:cSld name="Schlussfolie">
    <p:bg>
      <p:bgPr>
        <a:blipFill>
          <a:blip r:embed="rId2">
            <a:alphaModFix/>
          </a:blip>
          <a:stretch>
            <a:fillRect/>
          </a:stretch>
        </a:blipFill>
      </p:bgPr>
    </p:bg>
    <p:spTree>
      <p:nvGrpSpPr>
        <p:cNvPr id="186" name="Shape 186"/>
        <p:cNvGrpSpPr/>
        <p:nvPr/>
      </p:nvGrpSpPr>
      <p:grpSpPr>
        <a:xfrm>
          <a:off x="0" y="0"/>
          <a:ext cx="0" cy="0"/>
          <a:chOff x="0" y="0"/>
          <a:chExt cx="0" cy="0"/>
        </a:xfrm>
      </p:grpSpPr>
      <p:sp>
        <p:nvSpPr>
          <p:cNvPr id="187" name="Google Shape;187;p26"/>
          <p:cNvSpPr txBox="1"/>
          <p:nvPr>
            <p:ph idx="1" type="body"/>
          </p:nvPr>
        </p:nvSpPr>
        <p:spPr>
          <a:xfrm>
            <a:off x="658813" y="1609725"/>
            <a:ext cx="10508700" cy="4843500"/>
          </a:xfrm>
          <a:prstGeom prst="rect">
            <a:avLst/>
          </a:prstGeom>
          <a:noFill/>
          <a:ln>
            <a:noFill/>
          </a:ln>
        </p:spPr>
        <p:txBody>
          <a:bodyPr anchorCtr="0" anchor="t" bIns="45700" lIns="0" spcFirstLastPara="1" rIns="0" wrap="square" tIns="45700">
            <a:normAutofit/>
          </a:bodyPr>
          <a:lstStyle>
            <a:lvl1pPr indent="-228600" lvl="0" marL="457200" rtl="0" algn="l">
              <a:lnSpc>
                <a:spcPct val="120000"/>
              </a:lnSpc>
              <a:spcBef>
                <a:spcPts val="600"/>
              </a:spcBef>
              <a:spcAft>
                <a:spcPts val="0"/>
              </a:spcAft>
              <a:buClr>
                <a:schemeClr val="dk1"/>
              </a:buClr>
              <a:buSzPts val="1800"/>
              <a:buNone/>
              <a:defRPr/>
            </a:lvl1pPr>
            <a:lvl2pPr indent="-228600" lvl="1" marL="914400" rtl="0" algn="l">
              <a:lnSpc>
                <a:spcPct val="120000"/>
              </a:lnSpc>
              <a:spcBef>
                <a:spcPts val="600"/>
              </a:spcBef>
              <a:spcAft>
                <a:spcPts val="0"/>
              </a:spcAft>
              <a:buClr>
                <a:schemeClr val="dk2"/>
              </a:buClr>
              <a:buSzPts val="1800"/>
              <a:buNone/>
              <a:defRPr/>
            </a:lvl2pPr>
            <a:lvl3pPr indent="-342900" lvl="2" marL="1371600" rtl="0" algn="l">
              <a:lnSpc>
                <a:spcPct val="120000"/>
              </a:lnSpc>
              <a:spcBef>
                <a:spcPts val="600"/>
              </a:spcBef>
              <a:spcAft>
                <a:spcPts val="0"/>
              </a:spcAft>
              <a:buClr>
                <a:schemeClr val="accent3"/>
              </a:buClr>
              <a:buSzPts val="1800"/>
              <a:buChar char="•"/>
              <a:defRPr/>
            </a:lvl3pPr>
            <a:lvl4pPr indent="-342900" lvl="3" marL="1828800" rtl="0" algn="l">
              <a:lnSpc>
                <a:spcPct val="120000"/>
              </a:lnSpc>
              <a:spcBef>
                <a:spcPts val="600"/>
              </a:spcBef>
              <a:spcAft>
                <a:spcPts val="0"/>
              </a:spcAft>
              <a:buClr>
                <a:schemeClr val="dk1"/>
              </a:buClr>
              <a:buSzPts val="1800"/>
              <a:buChar char="•"/>
              <a:defRPr/>
            </a:lvl4pPr>
            <a:lvl5pPr indent="-342900" lvl="4" marL="2286000" rtl="0" algn="l">
              <a:lnSpc>
                <a:spcPct val="120000"/>
              </a:lnSpc>
              <a:spcBef>
                <a:spcPts val="600"/>
              </a:spcBef>
              <a:spcAft>
                <a:spcPts val="0"/>
              </a:spcAft>
              <a:buClr>
                <a:schemeClr val="dk1"/>
              </a:buClr>
              <a:buSzPts val="1800"/>
              <a:buChar char="•"/>
              <a:defRPr/>
            </a:lvl5pPr>
            <a:lvl6pPr indent="-354329" lvl="5" marL="2743200" rtl="0" algn="l">
              <a:lnSpc>
                <a:spcPct val="100000"/>
              </a:lnSpc>
              <a:spcBef>
                <a:spcPts val="300"/>
              </a:spcBef>
              <a:spcAft>
                <a:spcPts val="0"/>
              </a:spcAft>
              <a:buSzPts val="1980"/>
              <a:buChar char="−"/>
              <a:defRPr/>
            </a:lvl6pPr>
            <a:lvl7pPr indent="-342900" lvl="6" marL="3200400" rtl="0" algn="l">
              <a:lnSpc>
                <a:spcPct val="100000"/>
              </a:lnSpc>
              <a:spcBef>
                <a:spcPts val="600"/>
              </a:spcBef>
              <a:spcAft>
                <a:spcPts val="0"/>
              </a:spcAft>
              <a:buSzPts val="1800"/>
              <a:buChar char="🡦"/>
              <a:defRPr/>
            </a:lvl7pPr>
            <a:lvl8pPr indent="-228600" lvl="7" marL="3657600" rtl="0" algn="l">
              <a:lnSpc>
                <a:spcPct val="100000"/>
              </a:lnSpc>
              <a:spcBef>
                <a:spcPts val="525"/>
              </a:spcBef>
              <a:spcAft>
                <a:spcPts val="0"/>
              </a:spcAft>
              <a:buClr>
                <a:srgbClr val="7F7F7F"/>
              </a:buClr>
              <a:buSzPts val="1980"/>
              <a:buNone/>
              <a:defRPr/>
            </a:lvl8pPr>
            <a:lvl9pPr indent="-228600" lvl="8" marL="4114800" rtl="0" algn="l">
              <a:lnSpc>
                <a:spcPct val="61111"/>
              </a:lnSpc>
              <a:spcBef>
                <a:spcPts val="525"/>
              </a:spcBef>
              <a:spcAft>
                <a:spcPts val="0"/>
              </a:spcAft>
              <a:buClr>
                <a:srgbClr val="7F7F7F"/>
              </a:buClr>
              <a:buSzPts val="1800"/>
              <a:buNone/>
              <a:defRPr/>
            </a:lvl9pPr>
          </a:lstStyle>
          <a:p/>
        </p:txBody>
      </p:sp>
      <p:sp>
        <p:nvSpPr>
          <p:cNvPr id="188" name="Google Shape;188;p26"/>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rtl="0" algn="l">
              <a:lnSpc>
                <a:spcPct val="155555"/>
              </a:lnSpc>
              <a:spcBef>
                <a:spcPts val="0"/>
              </a:spcBef>
              <a:spcAft>
                <a:spcPts val="0"/>
              </a:spcAft>
              <a:buClr>
                <a:srgbClr val="005555"/>
              </a:buClr>
              <a:buSzPts val="1800"/>
              <a:buNone/>
              <a:defRPr/>
            </a:lvl1pPr>
            <a:lvl2pPr lvl="1" rtl="0">
              <a:spcBef>
                <a:spcPts val="18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89" name="Google Shape;189;p26"/>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rtl="0" algn="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0" name="Google Shape;190;p26"/>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91" name="Google Shape;191;p26"/>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UG Image EUROfusion" showMasterSp="0">
  <p:cSld name="Title AUG Image EUROfusion">
    <p:bg>
      <p:bgPr>
        <a:blipFill>
          <a:blip r:embed="rId2">
            <a:alphaModFix/>
          </a:blip>
          <a:stretch>
            <a:fillRect/>
          </a:stretch>
        </a:blipFill>
      </p:bgPr>
    </p:bg>
    <p:spTree>
      <p:nvGrpSpPr>
        <p:cNvPr id="35" name="Shape 35"/>
        <p:cNvGrpSpPr/>
        <p:nvPr/>
      </p:nvGrpSpPr>
      <p:grpSpPr>
        <a:xfrm>
          <a:off x="0" y="0"/>
          <a:ext cx="0" cy="0"/>
          <a:chOff x="0" y="0"/>
          <a:chExt cx="0" cy="0"/>
        </a:xfrm>
      </p:grpSpPr>
      <p:grpSp>
        <p:nvGrpSpPr>
          <p:cNvPr id="36" name="Google Shape;36;p4"/>
          <p:cNvGrpSpPr/>
          <p:nvPr/>
        </p:nvGrpSpPr>
        <p:grpSpPr>
          <a:xfrm>
            <a:off x="2643187" y="5825531"/>
            <a:ext cx="3952871" cy="566770"/>
            <a:chOff x="2016531" y="5875547"/>
            <a:chExt cx="3698065" cy="566770"/>
          </a:xfrm>
        </p:grpSpPr>
        <p:pic>
          <p:nvPicPr>
            <p:cNvPr id="37" name="Google Shape;37;p4"/>
            <p:cNvPicPr preferRelativeResize="0"/>
            <p:nvPr/>
          </p:nvPicPr>
          <p:blipFill rotWithShape="1">
            <a:blip r:embed="rId3">
              <a:alphaModFix/>
            </a:blip>
            <a:srcRect b="0" l="0" r="0" t="0"/>
            <a:stretch/>
          </p:blipFill>
          <p:spPr>
            <a:xfrm>
              <a:off x="2016531" y="5906941"/>
              <a:ext cx="514611" cy="366882"/>
            </a:xfrm>
            <a:prstGeom prst="rect">
              <a:avLst/>
            </a:prstGeom>
            <a:noFill/>
            <a:ln>
              <a:noFill/>
            </a:ln>
          </p:spPr>
        </p:pic>
        <p:sp>
          <p:nvSpPr>
            <p:cNvPr id="38" name="Google Shape;38;p4"/>
            <p:cNvSpPr txBox="1"/>
            <p:nvPr/>
          </p:nvSpPr>
          <p:spPr>
            <a:xfrm>
              <a:off x="2588318" y="5875547"/>
              <a:ext cx="3126278" cy="566770"/>
            </a:xfrm>
            <a:prstGeom prst="rect">
              <a:avLst/>
            </a:prstGeom>
            <a:noFill/>
            <a:ln>
              <a:noFill/>
            </a:ln>
          </p:spPr>
          <p:txBody>
            <a:bodyPr anchorCtr="0" anchor="t" bIns="45700" lIns="0" spcFirstLastPara="1" rIns="0" wrap="square" tIns="45700">
              <a:noAutofit/>
            </a:bodyPr>
            <a:lstStyle/>
            <a:p>
              <a:pPr indent="0" lvl="0" marL="0" marR="0" rtl="0" algn="just">
                <a:lnSpc>
                  <a:spcPct val="90000"/>
                </a:lnSpc>
                <a:spcBef>
                  <a:spcPts val="0"/>
                </a:spcBef>
                <a:spcAft>
                  <a:spcPts val="0"/>
                </a:spcAft>
                <a:buClr>
                  <a:schemeClr val="dk1"/>
                </a:buClr>
                <a:buSzPts val="600"/>
                <a:buFont typeface="Arial"/>
                <a:buNone/>
              </a:pPr>
              <a:r>
                <a:rPr b="0" i="1" lang="en-GB" sz="600" u="none" cap="none" strike="noStrike">
                  <a:solidFill>
                    <a:schemeClr val="dk1"/>
                  </a:solidFill>
                  <a:latin typeface="Arial Narrow"/>
                  <a:ea typeface="Arial Narrow"/>
                  <a:cs typeface="Arial Narrow"/>
                  <a:sym typeface="Arial Narrow"/>
                </a:rPr>
                <a:t>This work has been carried out within the framework of the EUROfusion Consortium, funded by the European Union via the Euratom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endParaRPr/>
            </a:p>
          </p:txBody>
        </p:sp>
      </p:grpSp>
      <p:sp>
        <p:nvSpPr>
          <p:cNvPr id="39" name="Google Shape;39;p4"/>
          <p:cNvSpPr txBox="1"/>
          <p:nvPr>
            <p:ph idx="1" type="subTitle"/>
          </p:nvPr>
        </p:nvSpPr>
        <p:spPr>
          <a:xfrm>
            <a:off x="1036638" y="3762375"/>
            <a:ext cx="8497886" cy="1586865"/>
          </a:xfrm>
          <a:prstGeom prst="rect">
            <a:avLst/>
          </a:prstGeom>
          <a:noFill/>
          <a:ln>
            <a:noFill/>
          </a:ln>
        </p:spPr>
        <p:txBody>
          <a:bodyPr anchorCtr="0" anchor="b" bIns="45700" lIns="0" spcFirstLastPara="1" rIns="0" wrap="square" tIns="45700">
            <a:normAutofit/>
          </a:bodyPr>
          <a:lstStyle>
            <a:lvl1pPr lvl="0" algn="l">
              <a:lnSpc>
                <a:spcPct val="120000"/>
              </a:lnSpc>
              <a:spcBef>
                <a:spcPts val="2300"/>
              </a:spcBef>
              <a:spcAft>
                <a:spcPts val="0"/>
              </a:spcAft>
              <a:buClr>
                <a:schemeClr val="lt1"/>
              </a:buClr>
              <a:buSzPts val="1900"/>
              <a:buNone/>
              <a:defRPr b="0" sz="1900">
                <a:solidFill>
                  <a:schemeClr val="lt1"/>
                </a:solidFill>
              </a:defRPr>
            </a:lvl1pPr>
            <a:lvl2pPr lvl="1"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algn="ctr">
              <a:lnSpc>
                <a:spcPct val="120000"/>
              </a:lnSpc>
              <a:spcBef>
                <a:spcPts val="600"/>
              </a:spcBef>
              <a:spcAft>
                <a:spcPts val="0"/>
              </a:spcAft>
              <a:buClr>
                <a:schemeClr val="accent3"/>
              </a:buClr>
              <a:buSzPts val="1800"/>
              <a:buNone/>
              <a:defRPr sz="1800"/>
            </a:lvl3pPr>
            <a:lvl4pPr lvl="3" algn="ctr">
              <a:lnSpc>
                <a:spcPct val="120000"/>
              </a:lnSpc>
              <a:spcBef>
                <a:spcPts val="600"/>
              </a:spcBef>
              <a:spcAft>
                <a:spcPts val="0"/>
              </a:spcAft>
              <a:buClr>
                <a:schemeClr val="dk1"/>
              </a:buClr>
              <a:buSzPts val="1600"/>
              <a:buNone/>
              <a:defRPr sz="1600"/>
            </a:lvl4pPr>
            <a:lvl5pPr lvl="4" algn="ctr">
              <a:lnSpc>
                <a:spcPct val="120000"/>
              </a:lnSpc>
              <a:spcBef>
                <a:spcPts val="600"/>
              </a:spcBef>
              <a:spcAft>
                <a:spcPts val="0"/>
              </a:spcAft>
              <a:buClr>
                <a:schemeClr val="dk1"/>
              </a:buClr>
              <a:buSzPts val="1600"/>
              <a:buNone/>
              <a:defRPr sz="1600"/>
            </a:lvl5pPr>
            <a:lvl6pPr lvl="5" algn="ctr">
              <a:lnSpc>
                <a:spcPct val="100000"/>
              </a:lnSpc>
              <a:spcBef>
                <a:spcPts val="300"/>
              </a:spcBef>
              <a:spcAft>
                <a:spcPts val="0"/>
              </a:spcAft>
              <a:buSzPts val="1760"/>
              <a:buNone/>
              <a:defRPr sz="1600"/>
            </a:lvl6pPr>
            <a:lvl7pPr lvl="6" algn="ctr">
              <a:lnSpc>
                <a:spcPct val="100000"/>
              </a:lnSpc>
              <a:spcBef>
                <a:spcPts val="600"/>
              </a:spcBef>
              <a:spcAft>
                <a:spcPts val="0"/>
              </a:spcAft>
              <a:buSzPts val="1600"/>
              <a:buNone/>
              <a:defRPr sz="1600"/>
            </a:lvl7pPr>
            <a:lvl8pPr lvl="7" algn="ctr">
              <a:lnSpc>
                <a:spcPct val="100000"/>
              </a:lnSpc>
              <a:spcBef>
                <a:spcPts val="525"/>
              </a:spcBef>
              <a:spcAft>
                <a:spcPts val="0"/>
              </a:spcAft>
              <a:buClr>
                <a:srgbClr val="7F7F7F"/>
              </a:buClr>
              <a:buSzPts val="1760"/>
              <a:buNone/>
              <a:defRPr sz="1600"/>
            </a:lvl8pPr>
            <a:lvl9pPr lvl="8" algn="ctr">
              <a:lnSpc>
                <a:spcPct val="68750"/>
              </a:lnSpc>
              <a:spcBef>
                <a:spcPts val="525"/>
              </a:spcBef>
              <a:spcAft>
                <a:spcPts val="0"/>
              </a:spcAft>
              <a:buClr>
                <a:srgbClr val="7F7F7F"/>
              </a:buClr>
              <a:buSzPts val="1600"/>
              <a:buNone/>
              <a:defRPr sz="1600"/>
            </a:lvl9pPr>
          </a:lstStyle>
          <a:p/>
        </p:txBody>
      </p:sp>
      <p:pic>
        <p:nvPicPr>
          <p:cNvPr id="40" name="Google Shape;40;p4"/>
          <p:cNvPicPr preferRelativeResize="0"/>
          <p:nvPr/>
        </p:nvPicPr>
        <p:blipFill rotWithShape="1">
          <a:blip r:embed="rId4">
            <a:alphaModFix/>
          </a:blip>
          <a:srcRect b="0" l="0" r="0" t="0"/>
          <a:stretch/>
        </p:blipFill>
        <p:spPr>
          <a:xfrm>
            <a:off x="10429126" y="1956214"/>
            <a:ext cx="693362" cy="616321"/>
          </a:xfrm>
          <a:prstGeom prst="rect">
            <a:avLst/>
          </a:prstGeom>
          <a:noFill/>
          <a:ln>
            <a:noFill/>
          </a:ln>
        </p:spPr>
      </p:pic>
      <p:sp>
        <p:nvSpPr>
          <p:cNvPr id="41" name="Google Shape;41;p4"/>
          <p:cNvSpPr txBox="1"/>
          <p:nvPr>
            <p:ph type="title"/>
          </p:nvPr>
        </p:nvSpPr>
        <p:spPr>
          <a:xfrm>
            <a:off x="1036637" y="1956206"/>
            <a:ext cx="8497887" cy="2055725"/>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3200"/>
              <a:buFont typeface="Arial"/>
              <a:buNone/>
              <a:defRPr sz="3200">
                <a:solidFill>
                  <a:schemeClr val="lt1"/>
                </a:solidFill>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42" name="Google Shape;42;p4"/>
          <p:cNvPicPr preferRelativeResize="0"/>
          <p:nvPr/>
        </p:nvPicPr>
        <p:blipFill rotWithShape="1">
          <a:blip r:embed="rId5">
            <a:alphaModFix/>
          </a:blip>
          <a:srcRect b="0" l="0" r="0" t="0"/>
          <a:stretch/>
        </p:blipFill>
        <p:spPr>
          <a:xfrm>
            <a:off x="8522217" y="473535"/>
            <a:ext cx="3217976" cy="744484"/>
          </a:xfrm>
          <a:prstGeom prst="rect">
            <a:avLst/>
          </a:prstGeom>
          <a:noFill/>
          <a:ln>
            <a:noFill/>
          </a:ln>
        </p:spPr>
      </p:pic>
      <p:pic>
        <p:nvPicPr>
          <p:cNvPr id="43" name="Google Shape;43;p4"/>
          <p:cNvPicPr preferRelativeResize="0"/>
          <p:nvPr/>
        </p:nvPicPr>
        <p:blipFill rotWithShape="1">
          <a:blip r:embed="rId6">
            <a:alphaModFix/>
          </a:blip>
          <a:srcRect b="0" l="0" r="0" t="0"/>
          <a:stretch/>
        </p:blipFill>
        <p:spPr>
          <a:xfrm>
            <a:off x="906463" y="5856925"/>
            <a:ext cx="1563683" cy="371450"/>
          </a:xfrm>
          <a:prstGeom prst="rect">
            <a:avLst/>
          </a:prstGeom>
          <a:noFill/>
          <a:ln>
            <a:noFill/>
          </a:ln>
        </p:spPr>
      </p:pic>
      <p:sp>
        <p:nvSpPr>
          <p:cNvPr id="44" name="Google Shape;44;p4"/>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4"/>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4"/>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47" name="Google Shape;47;p4"/>
          <p:cNvPicPr preferRelativeResize="0"/>
          <p:nvPr/>
        </p:nvPicPr>
        <p:blipFill rotWithShape="1">
          <a:blip r:embed="rId7">
            <a:alphaModFix/>
          </a:blip>
          <a:srcRect b="0" l="0" r="0" t="0"/>
          <a:stretch/>
        </p:blipFill>
        <p:spPr>
          <a:xfrm>
            <a:off x="6705601" y="3662363"/>
            <a:ext cx="4864608" cy="2128266"/>
          </a:xfrm>
          <a:prstGeom prst="rect">
            <a:avLst/>
          </a:prstGeom>
          <a:noFill/>
          <a:ln>
            <a:noFill/>
          </a:ln>
        </p:spPr>
      </p:pic>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UG" showMasterSp="0">
  <p:cSld name="Title AUG">
    <p:bg>
      <p:bgPr>
        <a:blipFill>
          <a:blip r:embed="rId2">
            <a:alphaModFix/>
          </a:blip>
          <a:stretch>
            <a:fillRect/>
          </a:stretch>
        </a:blipFill>
      </p:bgPr>
    </p:bg>
    <p:spTree>
      <p:nvGrpSpPr>
        <p:cNvPr id="48" name="Shape 48"/>
        <p:cNvGrpSpPr/>
        <p:nvPr/>
      </p:nvGrpSpPr>
      <p:grpSpPr>
        <a:xfrm>
          <a:off x="0" y="0"/>
          <a:ext cx="0" cy="0"/>
          <a:chOff x="0" y="0"/>
          <a:chExt cx="0" cy="0"/>
        </a:xfrm>
      </p:grpSpPr>
      <p:sp>
        <p:nvSpPr>
          <p:cNvPr id="49" name="Google Shape;49;p5"/>
          <p:cNvSpPr txBox="1"/>
          <p:nvPr>
            <p:ph idx="1" type="subTitle"/>
          </p:nvPr>
        </p:nvSpPr>
        <p:spPr>
          <a:xfrm>
            <a:off x="1036638" y="3762375"/>
            <a:ext cx="8497886" cy="1964837"/>
          </a:xfrm>
          <a:prstGeom prst="rect">
            <a:avLst/>
          </a:prstGeom>
          <a:noFill/>
          <a:ln>
            <a:noFill/>
          </a:ln>
        </p:spPr>
        <p:txBody>
          <a:bodyPr anchorCtr="0" anchor="b" bIns="45700" lIns="0" spcFirstLastPara="1" rIns="0" wrap="square" tIns="45700">
            <a:normAutofit/>
          </a:bodyPr>
          <a:lstStyle>
            <a:lvl1pPr lvl="0" algn="l">
              <a:lnSpc>
                <a:spcPct val="120000"/>
              </a:lnSpc>
              <a:spcBef>
                <a:spcPts val="2300"/>
              </a:spcBef>
              <a:spcAft>
                <a:spcPts val="0"/>
              </a:spcAft>
              <a:buClr>
                <a:schemeClr val="lt1"/>
              </a:buClr>
              <a:buSzPts val="1900"/>
              <a:buNone/>
              <a:defRPr b="0" sz="1900">
                <a:solidFill>
                  <a:schemeClr val="lt1"/>
                </a:solidFill>
              </a:defRPr>
            </a:lvl1pPr>
            <a:lvl2pPr lvl="1"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algn="ctr">
              <a:lnSpc>
                <a:spcPct val="120000"/>
              </a:lnSpc>
              <a:spcBef>
                <a:spcPts val="600"/>
              </a:spcBef>
              <a:spcAft>
                <a:spcPts val="0"/>
              </a:spcAft>
              <a:buClr>
                <a:schemeClr val="accent3"/>
              </a:buClr>
              <a:buSzPts val="1800"/>
              <a:buNone/>
              <a:defRPr sz="1800"/>
            </a:lvl3pPr>
            <a:lvl4pPr lvl="3" algn="ctr">
              <a:lnSpc>
                <a:spcPct val="120000"/>
              </a:lnSpc>
              <a:spcBef>
                <a:spcPts val="600"/>
              </a:spcBef>
              <a:spcAft>
                <a:spcPts val="0"/>
              </a:spcAft>
              <a:buClr>
                <a:schemeClr val="dk1"/>
              </a:buClr>
              <a:buSzPts val="1600"/>
              <a:buNone/>
              <a:defRPr sz="1600"/>
            </a:lvl4pPr>
            <a:lvl5pPr lvl="4" algn="ctr">
              <a:lnSpc>
                <a:spcPct val="120000"/>
              </a:lnSpc>
              <a:spcBef>
                <a:spcPts val="600"/>
              </a:spcBef>
              <a:spcAft>
                <a:spcPts val="0"/>
              </a:spcAft>
              <a:buClr>
                <a:schemeClr val="dk1"/>
              </a:buClr>
              <a:buSzPts val="1600"/>
              <a:buNone/>
              <a:defRPr sz="1600"/>
            </a:lvl5pPr>
            <a:lvl6pPr lvl="5" algn="ctr">
              <a:lnSpc>
                <a:spcPct val="100000"/>
              </a:lnSpc>
              <a:spcBef>
                <a:spcPts val="300"/>
              </a:spcBef>
              <a:spcAft>
                <a:spcPts val="0"/>
              </a:spcAft>
              <a:buSzPts val="1760"/>
              <a:buNone/>
              <a:defRPr sz="1600"/>
            </a:lvl6pPr>
            <a:lvl7pPr lvl="6" algn="ctr">
              <a:lnSpc>
                <a:spcPct val="100000"/>
              </a:lnSpc>
              <a:spcBef>
                <a:spcPts val="600"/>
              </a:spcBef>
              <a:spcAft>
                <a:spcPts val="0"/>
              </a:spcAft>
              <a:buSzPts val="1600"/>
              <a:buNone/>
              <a:defRPr sz="1600"/>
            </a:lvl7pPr>
            <a:lvl8pPr lvl="7" algn="ctr">
              <a:lnSpc>
                <a:spcPct val="100000"/>
              </a:lnSpc>
              <a:spcBef>
                <a:spcPts val="525"/>
              </a:spcBef>
              <a:spcAft>
                <a:spcPts val="0"/>
              </a:spcAft>
              <a:buClr>
                <a:srgbClr val="7F7F7F"/>
              </a:buClr>
              <a:buSzPts val="1760"/>
              <a:buNone/>
              <a:defRPr sz="1600"/>
            </a:lvl8pPr>
            <a:lvl9pPr lvl="8" algn="ctr">
              <a:lnSpc>
                <a:spcPct val="68750"/>
              </a:lnSpc>
              <a:spcBef>
                <a:spcPts val="525"/>
              </a:spcBef>
              <a:spcAft>
                <a:spcPts val="0"/>
              </a:spcAft>
              <a:buClr>
                <a:srgbClr val="7F7F7F"/>
              </a:buClr>
              <a:buSzPts val="1600"/>
              <a:buNone/>
              <a:defRPr sz="1600"/>
            </a:lvl9pPr>
          </a:lstStyle>
          <a:p/>
        </p:txBody>
      </p:sp>
      <p:pic>
        <p:nvPicPr>
          <p:cNvPr id="50" name="Google Shape;50;p5"/>
          <p:cNvPicPr preferRelativeResize="0"/>
          <p:nvPr/>
        </p:nvPicPr>
        <p:blipFill rotWithShape="1">
          <a:blip r:embed="rId3">
            <a:alphaModFix/>
          </a:blip>
          <a:srcRect b="0" l="0" r="0" t="0"/>
          <a:stretch/>
        </p:blipFill>
        <p:spPr>
          <a:xfrm>
            <a:off x="10429126" y="1956214"/>
            <a:ext cx="693362" cy="616321"/>
          </a:xfrm>
          <a:prstGeom prst="rect">
            <a:avLst/>
          </a:prstGeom>
          <a:noFill/>
          <a:ln>
            <a:noFill/>
          </a:ln>
        </p:spPr>
      </p:pic>
      <p:sp>
        <p:nvSpPr>
          <p:cNvPr id="51" name="Google Shape;51;p5"/>
          <p:cNvSpPr txBox="1"/>
          <p:nvPr>
            <p:ph type="title"/>
          </p:nvPr>
        </p:nvSpPr>
        <p:spPr>
          <a:xfrm>
            <a:off x="1036637" y="1956206"/>
            <a:ext cx="8497887" cy="2055725"/>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3200"/>
              <a:buFont typeface="Arial"/>
              <a:buNone/>
              <a:defRPr sz="3200">
                <a:solidFill>
                  <a:schemeClr val="lt1"/>
                </a:solidFill>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52" name="Google Shape;52;p5"/>
          <p:cNvPicPr preferRelativeResize="0"/>
          <p:nvPr/>
        </p:nvPicPr>
        <p:blipFill rotWithShape="1">
          <a:blip r:embed="rId4">
            <a:alphaModFix/>
          </a:blip>
          <a:srcRect b="0" l="0" r="0" t="0"/>
          <a:stretch/>
        </p:blipFill>
        <p:spPr>
          <a:xfrm>
            <a:off x="8522217" y="473535"/>
            <a:ext cx="3217976" cy="744484"/>
          </a:xfrm>
          <a:prstGeom prst="rect">
            <a:avLst/>
          </a:prstGeom>
          <a:noFill/>
          <a:ln>
            <a:noFill/>
          </a:ln>
        </p:spPr>
      </p:pic>
      <p:sp>
        <p:nvSpPr>
          <p:cNvPr id="53" name="Google Shape;53;p5"/>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5"/>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5"/>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UG Image " showMasterSp="0">
  <p:cSld name="Title AUG Image ">
    <p:bg>
      <p:bgPr>
        <a:blipFill>
          <a:blip r:embed="rId2">
            <a:alphaModFix/>
          </a:blip>
          <a:stretch>
            <a:fillRect/>
          </a:stretch>
        </a:blipFill>
      </p:bgPr>
    </p:bg>
    <p:spTree>
      <p:nvGrpSpPr>
        <p:cNvPr id="56" name="Shape 56"/>
        <p:cNvGrpSpPr/>
        <p:nvPr/>
      </p:nvGrpSpPr>
      <p:grpSpPr>
        <a:xfrm>
          <a:off x="0" y="0"/>
          <a:ext cx="0" cy="0"/>
          <a:chOff x="0" y="0"/>
          <a:chExt cx="0" cy="0"/>
        </a:xfrm>
      </p:grpSpPr>
      <p:sp>
        <p:nvSpPr>
          <p:cNvPr id="57" name="Google Shape;57;p6"/>
          <p:cNvSpPr txBox="1"/>
          <p:nvPr>
            <p:ph idx="1" type="subTitle"/>
          </p:nvPr>
        </p:nvSpPr>
        <p:spPr>
          <a:xfrm>
            <a:off x="1036638" y="3762375"/>
            <a:ext cx="8497886" cy="1586865"/>
          </a:xfrm>
          <a:prstGeom prst="rect">
            <a:avLst/>
          </a:prstGeom>
          <a:noFill/>
          <a:ln>
            <a:noFill/>
          </a:ln>
        </p:spPr>
        <p:txBody>
          <a:bodyPr anchorCtr="0" anchor="b" bIns="45700" lIns="0" spcFirstLastPara="1" rIns="0" wrap="square" tIns="45700">
            <a:normAutofit/>
          </a:bodyPr>
          <a:lstStyle>
            <a:lvl1pPr lvl="0" algn="l">
              <a:lnSpc>
                <a:spcPct val="120000"/>
              </a:lnSpc>
              <a:spcBef>
                <a:spcPts val="2300"/>
              </a:spcBef>
              <a:spcAft>
                <a:spcPts val="0"/>
              </a:spcAft>
              <a:buClr>
                <a:schemeClr val="lt1"/>
              </a:buClr>
              <a:buSzPts val="1900"/>
              <a:buNone/>
              <a:defRPr b="0" sz="1900">
                <a:solidFill>
                  <a:schemeClr val="lt1"/>
                </a:solidFill>
              </a:defRPr>
            </a:lvl1pPr>
            <a:lvl2pPr lvl="1" algn="l">
              <a:lnSpc>
                <a:spcPct val="123076"/>
              </a:lnSpc>
              <a:spcBef>
                <a:spcPts val="300"/>
              </a:spcBef>
              <a:spcAft>
                <a:spcPts val="0"/>
              </a:spcAft>
              <a:buClr>
                <a:schemeClr val="lt1"/>
              </a:buClr>
              <a:buSzPts val="1430"/>
              <a:buFont typeface="Noto Sans Symbols"/>
              <a:buChar char="↘"/>
              <a:defRPr i="1" sz="1300">
                <a:solidFill>
                  <a:schemeClr val="lt1"/>
                </a:solidFill>
              </a:defRPr>
            </a:lvl2pPr>
            <a:lvl3pPr lvl="2" algn="ctr">
              <a:lnSpc>
                <a:spcPct val="120000"/>
              </a:lnSpc>
              <a:spcBef>
                <a:spcPts val="600"/>
              </a:spcBef>
              <a:spcAft>
                <a:spcPts val="0"/>
              </a:spcAft>
              <a:buClr>
                <a:schemeClr val="accent3"/>
              </a:buClr>
              <a:buSzPts val="1800"/>
              <a:buNone/>
              <a:defRPr sz="1800"/>
            </a:lvl3pPr>
            <a:lvl4pPr lvl="3" algn="ctr">
              <a:lnSpc>
                <a:spcPct val="120000"/>
              </a:lnSpc>
              <a:spcBef>
                <a:spcPts val="600"/>
              </a:spcBef>
              <a:spcAft>
                <a:spcPts val="0"/>
              </a:spcAft>
              <a:buClr>
                <a:schemeClr val="dk1"/>
              </a:buClr>
              <a:buSzPts val="1600"/>
              <a:buNone/>
              <a:defRPr sz="1600"/>
            </a:lvl4pPr>
            <a:lvl5pPr lvl="4" algn="ctr">
              <a:lnSpc>
                <a:spcPct val="120000"/>
              </a:lnSpc>
              <a:spcBef>
                <a:spcPts val="600"/>
              </a:spcBef>
              <a:spcAft>
                <a:spcPts val="0"/>
              </a:spcAft>
              <a:buClr>
                <a:schemeClr val="dk1"/>
              </a:buClr>
              <a:buSzPts val="1600"/>
              <a:buNone/>
              <a:defRPr sz="1600"/>
            </a:lvl5pPr>
            <a:lvl6pPr lvl="5" algn="ctr">
              <a:lnSpc>
                <a:spcPct val="100000"/>
              </a:lnSpc>
              <a:spcBef>
                <a:spcPts val="300"/>
              </a:spcBef>
              <a:spcAft>
                <a:spcPts val="0"/>
              </a:spcAft>
              <a:buSzPts val="1760"/>
              <a:buNone/>
              <a:defRPr sz="1600"/>
            </a:lvl6pPr>
            <a:lvl7pPr lvl="6" algn="ctr">
              <a:lnSpc>
                <a:spcPct val="100000"/>
              </a:lnSpc>
              <a:spcBef>
                <a:spcPts val="600"/>
              </a:spcBef>
              <a:spcAft>
                <a:spcPts val="0"/>
              </a:spcAft>
              <a:buSzPts val="1600"/>
              <a:buNone/>
              <a:defRPr sz="1600"/>
            </a:lvl7pPr>
            <a:lvl8pPr lvl="7" algn="ctr">
              <a:lnSpc>
                <a:spcPct val="100000"/>
              </a:lnSpc>
              <a:spcBef>
                <a:spcPts val="525"/>
              </a:spcBef>
              <a:spcAft>
                <a:spcPts val="0"/>
              </a:spcAft>
              <a:buClr>
                <a:srgbClr val="7F7F7F"/>
              </a:buClr>
              <a:buSzPts val="1760"/>
              <a:buNone/>
              <a:defRPr sz="1600"/>
            </a:lvl8pPr>
            <a:lvl9pPr lvl="8" algn="ctr">
              <a:lnSpc>
                <a:spcPct val="68750"/>
              </a:lnSpc>
              <a:spcBef>
                <a:spcPts val="525"/>
              </a:spcBef>
              <a:spcAft>
                <a:spcPts val="0"/>
              </a:spcAft>
              <a:buClr>
                <a:srgbClr val="7F7F7F"/>
              </a:buClr>
              <a:buSzPts val="1600"/>
              <a:buNone/>
              <a:defRPr sz="1600"/>
            </a:lvl9pPr>
          </a:lstStyle>
          <a:p/>
        </p:txBody>
      </p:sp>
      <p:pic>
        <p:nvPicPr>
          <p:cNvPr id="58" name="Google Shape;58;p6"/>
          <p:cNvPicPr preferRelativeResize="0"/>
          <p:nvPr/>
        </p:nvPicPr>
        <p:blipFill rotWithShape="1">
          <a:blip r:embed="rId3">
            <a:alphaModFix/>
          </a:blip>
          <a:srcRect b="0" l="0" r="0" t="0"/>
          <a:stretch/>
        </p:blipFill>
        <p:spPr>
          <a:xfrm>
            <a:off x="10429126" y="1956214"/>
            <a:ext cx="693362" cy="616321"/>
          </a:xfrm>
          <a:prstGeom prst="rect">
            <a:avLst/>
          </a:prstGeom>
          <a:noFill/>
          <a:ln>
            <a:noFill/>
          </a:ln>
        </p:spPr>
      </p:pic>
      <p:sp>
        <p:nvSpPr>
          <p:cNvPr id="59" name="Google Shape;59;p6"/>
          <p:cNvSpPr txBox="1"/>
          <p:nvPr>
            <p:ph type="title"/>
          </p:nvPr>
        </p:nvSpPr>
        <p:spPr>
          <a:xfrm>
            <a:off x="1036637" y="1956206"/>
            <a:ext cx="8497887" cy="2055725"/>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3200"/>
              <a:buFont typeface="Arial"/>
              <a:buNone/>
              <a:defRPr sz="3200">
                <a:solidFill>
                  <a:schemeClr val="lt1"/>
                </a:solidFill>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60" name="Google Shape;60;p6"/>
          <p:cNvPicPr preferRelativeResize="0"/>
          <p:nvPr/>
        </p:nvPicPr>
        <p:blipFill rotWithShape="1">
          <a:blip r:embed="rId4">
            <a:alphaModFix/>
          </a:blip>
          <a:srcRect b="0" l="0" r="0" t="0"/>
          <a:stretch/>
        </p:blipFill>
        <p:spPr>
          <a:xfrm>
            <a:off x="8522217" y="473535"/>
            <a:ext cx="3217976" cy="744484"/>
          </a:xfrm>
          <a:prstGeom prst="rect">
            <a:avLst/>
          </a:prstGeom>
          <a:noFill/>
          <a:ln>
            <a:noFill/>
          </a:ln>
        </p:spPr>
      </p:pic>
      <p:sp>
        <p:nvSpPr>
          <p:cNvPr id="61" name="Google Shape;61;p6"/>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6"/>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6"/>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pic>
        <p:nvPicPr>
          <p:cNvPr id="64" name="Google Shape;64;p6"/>
          <p:cNvPicPr preferRelativeResize="0"/>
          <p:nvPr/>
        </p:nvPicPr>
        <p:blipFill rotWithShape="1">
          <a:blip r:embed="rId5">
            <a:alphaModFix/>
          </a:blip>
          <a:srcRect b="0" l="0" r="0" t="0"/>
          <a:stretch/>
        </p:blipFill>
        <p:spPr>
          <a:xfrm>
            <a:off x="6705601" y="3662363"/>
            <a:ext cx="4864608" cy="2128266"/>
          </a:xfrm>
          <a:prstGeom prst="rect">
            <a:avLst/>
          </a:prstGeom>
          <a:noFill/>
          <a:ln>
            <a:noFill/>
          </a:ln>
        </p:spPr>
      </p:pic>
    </p:spTree>
  </p:cSld>
  <p:clrMapOvr>
    <a:masterClrMapping/>
  </p:clrMapOvr>
  <p:extLst>
    <p:ext uri="{DCECCB84-F9BA-43D5-87BE-67443E8EF086}">
      <p15:sldGuideLst>
        <p15:guide id="1" pos="653">
          <p15:clr>
            <a:srgbClr val="FBAE40"/>
          </p15:clr>
        </p15:guide>
        <p15:guide id="2" orient="horz" pos="129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Text">
  <p:cSld name="Titel und Text">
    <p:spTree>
      <p:nvGrpSpPr>
        <p:cNvPr id="65" name="Shape 65"/>
        <p:cNvGrpSpPr/>
        <p:nvPr/>
      </p:nvGrpSpPr>
      <p:grpSpPr>
        <a:xfrm>
          <a:off x="0" y="0"/>
          <a:ext cx="0" cy="0"/>
          <a:chOff x="0" y="0"/>
          <a:chExt cx="0" cy="0"/>
        </a:xfrm>
      </p:grpSpPr>
      <p:sp>
        <p:nvSpPr>
          <p:cNvPr id="66" name="Google Shape;66;p7"/>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7"/>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7"/>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69" name="Google Shape;69;p7"/>
          <p:cNvSpPr txBox="1"/>
          <p:nvPr>
            <p:ph idx="1" type="body"/>
          </p:nvPr>
        </p:nvSpPr>
        <p:spPr>
          <a:xfrm>
            <a:off x="658813" y="1609725"/>
            <a:ext cx="10514012" cy="4843463"/>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accent3"/>
              </a:buClr>
              <a:buSzPts val="1800"/>
              <a:buChar char="•"/>
              <a:defRPr/>
            </a:lvl3pPr>
            <a:lvl4pPr indent="-342900" lvl="3" marL="1828800" algn="l">
              <a:lnSpc>
                <a:spcPct val="120000"/>
              </a:lnSpc>
              <a:spcBef>
                <a:spcPts val="600"/>
              </a:spcBef>
              <a:spcAft>
                <a:spcPts val="0"/>
              </a:spcAft>
              <a:buClr>
                <a:schemeClr val="dk1"/>
              </a:buClr>
              <a:buSzPts val="1800"/>
              <a:buChar char="•"/>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70" name="Google Shape;70;p7"/>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Felder (Text/Bild)">
  <p:cSld name="2 Felder (Text/Bild)">
    <p:spTree>
      <p:nvGrpSpPr>
        <p:cNvPr id="71" name="Shape 71"/>
        <p:cNvGrpSpPr/>
        <p:nvPr/>
      </p:nvGrpSpPr>
      <p:grpSpPr>
        <a:xfrm>
          <a:off x="0" y="0"/>
          <a:ext cx="0" cy="0"/>
          <a:chOff x="0" y="0"/>
          <a:chExt cx="0" cy="0"/>
        </a:xfrm>
      </p:grpSpPr>
      <p:sp>
        <p:nvSpPr>
          <p:cNvPr id="72" name="Google Shape;72;p8"/>
          <p:cNvSpPr txBox="1"/>
          <p:nvPr>
            <p:ph idx="1" type="body"/>
          </p:nvPr>
        </p:nvSpPr>
        <p:spPr>
          <a:xfrm>
            <a:off x="658812" y="1881188"/>
            <a:ext cx="5265737" cy="4572000"/>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dk1"/>
              </a:buClr>
              <a:buSzPts val="1800"/>
              <a:buChar char="•"/>
              <a:defRPr b="0">
                <a:solidFill>
                  <a:schemeClr val="dk1"/>
                </a:solidFill>
              </a:defRPr>
            </a:lvl3pPr>
            <a:lvl4pPr indent="-342900" lvl="3" marL="1828800" algn="l">
              <a:lnSpc>
                <a:spcPct val="120000"/>
              </a:lnSpc>
              <a:spcBef>
                <a:spcPts val="600"/>
              </a:spcBef>
              <a:spcAft>
                <a:spcPts val="0"/>
              </a:spcAft>
              <a:buClr>
                <a:schemeClr val="dk2"/>
              </a:buClr>
              <a:buSzPts val="1800"/>
              <a:buChar char="•"/>
              <a:defRPr b="1">
                <a:solidFill>
                  <a:schemeClr val="dk2"/>
                </a:solidFill>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73" name="Google Shape;73;p8"/>
          <p:cNvSpPr txBox="1"/>
          <p:nvPr>
            <p:ph idx="2" type="body"/>
          </p:nvPr>
        </p:nvSpPr>
        <p:spPr>
          <a:xfrm>
            <a:off x="6296025" y="1881188"/>
            <a:ext cx="5200650" cy="4572000"/>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dk1"/>
              </a:buClr>
              <a:buSzPts val="1800"/>
              <a:buChar char="•"/>
              <a:defRPr b="0">
                <a:solidFill>
                  <a:schemeClr val="dk1"/>
                </a:solidFill>
              </a:defRPr>
            </a:lvl3pPr>
            <a:lvl4pPr indent="-342900" lvl="3" marL="1828800" algn="l">
              <a:lnSpc>
                <a:spcPct val="120000"/>
              </a:lnSpc>
              <a:spcBef>
                <a:spcPts val="600"/>
              </a:spcBef>
              <a:spcAft>
                <a:spcPts val="0"/>
              </a:spcAft>
              <a:buClr>
                <a:schemeClr val="dk2"/>
              </a:buClr>
              <a:buSzPts val="1800"/>
              <a:buChar char="•"/>
              <a:defRPr b="1">
                <a:solidFill>
                  <a:schemeClr val="dk2"/>
                </a:solidFill>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74" name="Google Shape;74;p8"/>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algn="l">
              <a:lnSpc>
                <a:spcPct val="155555"/>
              </a:lnSpc>
              <a:spcBef>
                <a:spcPts val="0"/>
              </a:spcBef>
              <a:spcAft>
                <a:spcPts val="0"/>
              </a:spcAft>
              <a:buClr>
                <a:srgbClr val="005555"/>
              </a:buClr>
              <a:buSzPts val="1800"/>
              <a:buNone/>
              <a:defRPr/>
            </a:lvl1pPr>
            <a:lvl2pPr lvl="1">
              <a:spcBef>
                <a:spcPts val="180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8"/>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8"/>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8"/>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nur Text ohne Titel)">
  <p:cSld name="Text (nur Text ohne Titel)">
    <p:spTree>
      <p:nvGrpSpPr>
        <p:cNvPr id="78" name="Shape 78"/>
        <p:cNvGrpSpPr/>
        <p:nvPr/>
      </p:nvGrpSpPr>
      <p:grpSpPr>
        <a:xfrm>
          <a:off x="0" y="0"/>
          <a:ext cx="0" cy="0"/>
          <a:chOff x="0" y="0"/>
          <a:chExt cx="0" cy="0"/>
        </a:xfrm>
      </p:grpSpPr>
      <p:sp>
        <p:nvSpPr>
          <p:cNvPr id="79" name="Google Shape;79;p9"/>
          <p:cNvSpPr txBox="1"/>
          <p:nvPr>
            <p:ph idx="1" type="body"/>
          </p:nvPr>
        </p:nvSpPr>
        <p:spPr>
          <a:xfrm>
            <a:off x="658813" y="1233488"/>
            <a:ext cx="10837862" cy="5219699"/>
          </a:xfrm>
          <a:prstGeom prst="rect">
            <a:avLst/>
          </a:prstGeom>
          <a:noFill/>
          <a:ln>
            <a:noFill/>
          </a:ln>
        </p:spPr>
        <p:txBody>
          <a:bodyPr anchorCtr="0" anchor="t" bIns="45700" lIns="0" spcFirstLastPara="1" rIns="0" wrap="square" tIns="45700">
            <a:normAutofit/>
          </a:bodyPr>
          <a:lstStyle>
            <a:lvl1pPr indent="-228600" lvl="0" marL="457200" algn="l">
              <a:lnSpc>
                <a:spcPct val="120000"/>
              </a:lnSpc>
              <a:spcBef>
                <a:spcPts val="600"/>
              </a:spcBef>
              <a:spcAft>
                <a:spcPts val="0"/>
              </a:spcAft>
              <a:buClr>
                <a:schemeClr val="dk1"/>
              </a:buClr>
              <a:buSzPts val="1800"/>
              <a:buNone/>
              <a:defRPr/>
            </a:lvl1pPr>
            <a:lvl2pPr indent="-228600" lvl="1" marL="914400" algn="l">
              <a:lnSpc>
                <a:spcPct val="120000"/>
              </a:lnSpc>
              <a:spcBef>
                <a:spcPts val="600"/>
              </a:spcBef>
              <a:spcAft>
                <a:spcPts val="0"/>
              </a:spcAft>
              <a:buClr>
                <a:schemeClr val="dk2"/>
              </a:buClr>
              <a:buSzPts val="1800"/>
              <a:buNone/>
              <a:defRPr/>
            </a:lvl2pPr>
            <a:lvl3pPr indent="-342900" lvl="2" marL="1371600" algn="l">
              <a:lnSpc>
                <a:spcPct val="120000"/>
              </a:lnSpc>
              <a:spcBef>
                <a:spcPts val="600"/>
              </a:spcBef>
              <a:spcAft>
                <a:spcPts val="0"/>
              </a:spcAft>
              <a:buClr>
                <a:schemeClr val="accent3"/>
              </a:buClr>
              <a:buSzPts val="1800"/>
              <a:buChar char="•"/>
              <a:defRPr/>
            </a:lvl3pPr>
            <a:lvl4pPr indent="-342900" lvl="3" marL="1828800" algn="l">
              <a:lnSpc>
                <a:spcPct val="120000"/>
              </a:lnSpc>
              <a:spcBef>
                <a:spcPts val="600"/>
              </a:spcBef>
              <a:spcAft>
                <a:spcPts val="0"/>
              </a:spcAft>
              <a:buClr>
                <a:schemeClr val="dk1"/>
              </a:buClr>
              <a:buSzPts val="1800"/>
              <a:buChar char="•"/>
              <a:defRPr/>
            </a:lvl4pPr>
            <a:lvl5pPr indent="-342900" lvl="4" marL="2286000" algn="l">
              <a:lnSpc>
                <a:spcPct val="120000"/>
              </a:lnSpc>
              <a:spcBef>
                <a:spcPts val="600"/>
              </a:spcBef>
              <a:spcAft>
                <a:spcPts val="0"/>
              </a:spcAft>
              <a:buClr>
                <a:schemeClr val="dk1"/>
              </a:buClr>
              <a:buSzPts val="1800"/>
              <a:buChar char="•"/>
              <a:defRPr/>
            </a:lvl5pPr>
            <a:lvl6pPr indent="-354329" lvl="5" marL="2743200" algn="l">
              <a:lnSpc>
                <a:spcPct val="100000"/>
              </a:lnSpc>
              <a:spcBef>
                <a:spcPts val="300"/>
              </a:spcBef>
              <a:spcAft>
                <a:spcPts val="0"/>
              </a:spcAft>
              <a:buSzPts val="1980"/>
              <a:buChar char="−"/>
              <a:defRPr/>
            </a:lvl6pPr>
            <a:lvl7pPr indent="-342900" lvl="6" marL="3200400" algn="l">
              <a:lnSpc>
                <a:spcPct val="100000"/>
              </a:lnSpc>
              <a:spcBef>
                <a:spcPts val="600"/>
              </a:spcBef>
              <a:spcAft>
                <a:spcPts val="0"/>
              </a:spcAft>
              <a:buSzPts val="1800"/>
              <a:buChar char="🡦"/>
              <a:defRPr/>
            </a:lvl7pPr>
            <a:lvl8pPr indent="-228600" lvl="7" marL="3657600" algn="l">
              <a:lnSpc>
                <a:spcPct val="100000"/>
              </a:lnSpc>
              <a:spcBef>
                <a:spcPts val="525"/>
              </a:spcBef>
              <a:spcAft>
                <a:spcPts val="0"/>
              </a:spcAft>
              <a:buClr>
                <a:srgbClr val="7F7F7F"/>
              </a:buClr>
              <a:buSzPts val="1980"/>
              <a:buNone/>
              <a:defRPr/>
            </a:lvl8pPr>
            <a:lvl9pPr indent="-228600" lvl="8" marL="4114800" algn="l">
              <a:lnSpc>
                <a:spcPct val="61111"/>
              </a:lnSpc>
              <a:spcBef>
                <a:spcPts val="525"/>
              </a:spcBef>
              <a:spcAft>
                <a:spcPts val="0"/>
              </a:spcAft>
              <a:buClr>
                <a:srgbClr val="7F7F7F"/>
              </a:buClr>
              <a:buSzPts val="1800"/>
              <a:buNone/>
              <a:defRPr/>
            </a:lvl9pPr>
          </a:lstStyle>
          <a:p/>
        </p:txBody>
      </p:sp>
      <p:sp>
        <p:nvSpPr>
          <p:cNvPr id="80" name="Google Shape;80;p9"/>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9"/>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9"/>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83" name="Shape 83"/>
        <p:cNvGrpSpPr/>
        <p:nvPr/>
      </p:nvGrpSpPr>
      <p:grpSpPr>
        <a:xfrm>
          <a:off x="0" y="0"/>
          <a:ext cx="0" cy="0"/>
          <a:chOff x="0" y="0"/>
          <a:chExt cx="0" cy="0"/>
        </a:xfrm>
      </p:grpSpPr>
      <p:sp>
        <p:nvSpPr>
          <p:cNvPr id="84" name="Google Shape;84;p10"/>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0"/>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0"/>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3.png"/><Relationship Id="rId2" Type="http://schemas.openxmlformats.org/officeDocument/2006/relationships/image" Target="../media/image5.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1.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image" Target="../media/image3.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
          <p:cNvPicPr preferRelativeResize="0"/>
          <p:nvPr/>
        </p:nvPicPr>
        <p:blipFill rotWithShape="1">
          <a:blip r:embed="rId1">
            <a:alphaModFix/>
          </a:blip>
          <a:srcRect b="0" l="0" r="0" t="0"/>
          <a:stretch/>
        </p:blipFill>
        <p:spPr>
          <a:xfrm>
            <a:off x="11437325" y="195902"/>
            <a:ext cx="597849" cy="597849"/>
          </a:xfrm>
          <a:prstGeom prst="rect">
            <a:avLst/>
          </a:prstGeom>
          <a:noFill/>
          <a:ln>
            <a:noFill/>
          </a:ln>
        </p:spPr>
      </p:pic>
      <p:sp>
        <p:nvSpPr>
          <p:cNvPr id="11" name="Google Shape;11;p1"/>
          <p:cNvSpPr txBox="1"/>
          <p:nvPr>
            <p:ph type="title"/>
          </p:nvPr>
        </p:nvSpPr>
        <p:spPr>
          <a:xfrm>
            <a:off x="658813" y="441325"/>
            <a:ext cx="9612984" cy="782638"/>
          </a:xfrm>
          <a:prstGeom prst="rect">
            <a:avLst/>
          </a:prstGeom>
          <a:noFill/>
          <a:ln>
            <a:noFill/>
          </a:ln>
        </p:spPr>
        <p:txBody>
          <a:bodyPr anchorCtr="0" anchor="t" bIns="0" lIns="0" spcFirstLastPara="1" rIns="0" wrap="square" tIns="0">
            <a:noAutofit/>
          </a:bodyPr>
          <a:lstStyle>
            <a:lvl1pPr lvl="0" marR="0" rtl="0" algn="l">
              <a:lnSpc>
                <a:spcPct val="112000"/>
              </a:lnSpc>
              <a:spcBef>
                <a:spcPts val="0"/>
              </a:spcBef>
              <a:spcAft>
                <a:spcPts val="0"/>
              </a:spcAft>
              <a:buClr>
                <a:srgbClr val="005555"/>
              </a:buClr>
              <a:buSzPts val="2500"/>
              <a:buFont typeface="Arial"/>
              <a:buNone/>
              <a:defRPr b="1" i="0" sz="2500" u="none" cap="none" strike="noStrike">
                <a:solidFill>
                  <a:srgbClr val="005555"/>
                </a:solidFill>
                <a:latin typeface="Arial"/>
                <a:ea typeface="Arial"/>
                <a:cs typeface="Arial"/>
                <a:sym typeface="Arial"/>
              </a:defRPr>
            </a:lvl1pPr>
            <a:lvl2pPr lvl="1">
              <a:spcBef>
                <a:spcPts val="180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658813" y="1609725"/>
            <a:ext cx="10837861" cy="4843463"/>
          </a:xfrm>
          <a:prstGeom prst="rect">
            <a:avLst/>
          </a:prstGeom>
          <a:noFill/>
          <a:ln>
            <a:noFill/>
          </a:ln>
        </p:spPr>
        <p:txBody>
          <a:bodyPr anchorCtr="0" anchor="t" bIns="45700" lIns="0" spcFirstLastPara="1" rIns="0" wrap="square" tIns="45700">
            <a:normAutofit/>
          </a:bodyPr>
          <a:lstStyle>
            <a:lvl1pPr indent="-228600" lvl="0" marL="457200" marR="0" rtl="0" algn="l">
              <a:lnSpc>
                <a:spcPct val="120000"/>
              </a:lnSpc>
              <a:spcBef>
                <a:spcPts val="60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120000"/>
              </a:lnSpc>
              <a:spcBef>
                <a:spcPts val="600"/>
              </a:spcBef>
              <a:spcAft>
                <a:spcPts val="0"/>
              </a:spcAft>
              <a:buClr>
                <a:schemeClr val="dk2"/>
              </a:buClr>
              <a:buSzPts val="1800"/>
              <a:buFont typeface="Arial"/>
              <a:buNone/>
              <a:defRPr b="1" i="0" sz="1800" u="none" cap="none" strike="noStrike">
                <a:solidFill>
                  <a:schemeClr val="dk2"/>
                </a:solidFill>
                <a:latin typeface="Arial"/>
                <a:ea typeface="Arial"/>
                <a:cs typeface="Arial"/>
                <a:sym typeface="Arial"/>
              </a:defRPr>
            </a:lvl2pPr>
            <a:lvl3pPr indent="-342900" lvl="2" marL="1371600" marR="0" rtl="0" algn="l">
              <a:lnSpc>
                <a:spcPct val="120000"/>
              </a:lnSpc>
              <a:spcBef>
                <a:spcPts val="600"/>
              </a:spcBef>
              <a:spcAft>
                <a:spcPts val="0"/>
              </a:spcAft>
              <a:buClr>
                <a:schemeClr val="accent3"/>
              </a:buClr>
              <a:buSzPts val="1800"/>
              <a:buFont typeface="Arial"/>
              <a:buChar char="•"/>
              <a:defRPr b="1" i="0" sz="1800" u="none" cap="none" strike="noStrike">
                <a:solidFill>
                  <a:schemeClr val="accent3"/>
                </a:solidFill>
                <a:latin typeface="Arial"/>
                <a:ea typeface="Arial"/>
                <a:cs typeface="Arial"/>
                <a:sym typeface="Arial"/>
              </a:defRPr>
            </a:lvl3pPr>
            <a:lvl4pPr indent="-342900" lvl="3" marL="1828800" marR="0" rtl="0" algn="l">
              <a:lnSpc>
                <a:spcPct val="120000"/>
              </a:lnSpc>
              <a:spcBef>
                <a:spcPts val="6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20000"/>
              </a:lnSpc>
              <a:spcBef>
                <a:spcPts val="6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54329" lvl="5" marL="2743200" marR="0" rtl="0" algn="l">
              <a:lnSpc>
                <a:spcPct val="100000"/>
              </a:lnSpc>
              <a:spcBef>
                <a:spcPts val="300"/>
              </a:spcBef>
              <a:spcAft>
                <a:spcPts val="0"/>
              </a:spcAft>
              <a:buClr>
                <a:schemeClr val="dk1"/>
              </a:buClr>
              <a:buSzPts val="1980"/>
              <a:buFont typeface="Noto Sans Symbols"/>
              <a:buChar char="−"/>
              <a:defRPr b="0" i="0" sz="1800" u="none" cap="none" strike="noStrike">
                <a:solidFill>
                  <a:schemeClr val="dk1"/>
                </a:solidFill>
                <a:latin typeface="Arial"/>
                <a:ea typeface="Arial"/>
                <a:cs typeface="Arial"/>
                <a:sym typeface="Arial"/>
              </a:defRPr>
            </a:lvl6pPr>
            <a:lvl7pPr indent="-323850" lvl="6" marL="3200400" marR="0" rtl="0" algn="l">
              <a:lnSpc>
                <a:spcPct val="100000"/>
              </a:lnSpc>
              <a:spcBef>
                <a:spcPts val="600"/>
              </a:spcBef>
              <a:spcAft>
                <a:spcPts val="0"/>
              </a:spcAft>
              <a:buClr>
                <a:schemeClr val="dk2"/>
              </a:buClr>
              <a:buSzPts val="1500"/>
              <a:buFont typeface="Noto Sans Symbols"/>
              <a:buChar char="🡦"/>
              <a:defRPr b="0" i="1" sz="1500" u="none" cap="none" strike="noStrike">
                <a:solidFill>
                  <a:schemeClr val="dk2"/>
                </a:solidFill>
                <a:latin typeface="Arial"/>
                <a:ea typeface="Arial"/>
                <a:cs typeface="Arial"/>
                <a:sym typeface="Arial"/>
              </a:defRPr>
            </a:lvl7pPr>
            <a:lvl8pPr indent="-228600" lvl="7" marL="3657600" marR="0" rtl="0" algn="l">
              <a:lnSpc>
                <a:spcPct val="100000"/>
              </a:lnSpc>
              <a:spcBef>
                <a:spcPts val="525"/>
              </a:spcBef>
              <a:spcAft>
                <a:spcPts val="0"/>
              </a:spcAft>
              <a:buClr>
                <a:srgbClr val="7F7F7F"/>
              </a:buClr>
              <a:buSzPts val="1100"/>
              <a:buFont typeface="Noto Sans Symbols"/>
              <a:buNone/>
              <a:defRPr b="0" i="1" sz="1000" u="none" cap="none" strike="noStrike">
                <a:solidFill>
                  <a:srgbClr val="7F7F7F"/>
                </a:solidFill>
                <a:latin typeface="Arial"/>
                <a:ea typeface="Arial"/>
                <a:cs typeface="Arial"/>
                <a:sym typeface="Arial"/>
              </a:defRPr>
            </a:lvl8pPr>
            <a:lvl9pPr indent="-228600" lvl="8" marL="4114800" marR="0" rtl="0" algn="l">
              <a:lnSpc>
                <a:spcPct val="137500"/>
              </a:lnSpc>
              <a:spcBef>
                <a:spcPts val="525"/>
              </a:spcBef>
              <a:spcAft>
                <a:spcPts val="0"/>
              </a:spcAft>
              <a:buClr>
                <a:srgbClr val="7F7F7F"/>
              </a:buClr>
              <a:buSzPts val="800"/>
              <a:buFont typeface="Arial"/>
              <a:buNone/>
              <a:defRPr b="0" i="1" sz="800" u="none" cap="none" strike="noStrike">
                <a:solidFill>
                  <a:srgbClr val="7F7F7F"/>
                </a:solidFill>
                <a:latin typeface="Arial"/>
                <a:ea typeface="Arial"/>
                <a:cs typeface="Arial"/>
                <a:sym typeface="Arial"/>
              </a:defRPr>
            </a:lvl9pPr>
          </a:lstStyle>
          <a:p/>
        </p:txBody>
      </p:sp>
      <p:pic>
        <p:nvPicPr>
          <p:cNvPr id="13" name="Google Shape;13;p1"/>
          <p:cNvPicPr preferRelativeResize="0"/>
          <p:nvPr/>
        </p:nvPicPr>
        <p:blipFill rotWithShape="1">
          <a:blip r:embed="rId2">
            <a:alphaModFix/>
          </a:blip>
          <a:srcRect b="0" l="0" r="0" t="0"/>
          <a:stretch/>
        </p:blipFill>
        <p:spPr>
          <a:xfrm>
            <a:off x="10725151" y="251093"/>
            <a:ext cx="557210" cy="495297"/>
          </a:xfrm>
          <a:prstGeom prst="rect">
            <a:avLst/>
          </a:prstGeom>
          <a:noFill/>
          <a:ln>
            <a:noFill/>
          </a:ln>
        </p:spPr>
      </p:pic>
      <p:sp>
        <p:nvSpPr>
          <p:cNvPr id="14" name="Google Shape;14;p1"/>
          <p:cNvSpPr txBox="1"/>
          <p:nvPr>
            <p:ph idx="10" type="dt"/>
          </p:nvPr>
        </p:nvSpPr>
        <p:spPr>
          <a:xfrm>
            <a:off x="4053455" y="6561600"/>
            <a:ext cx="7227319" cy="144000"/>
          </a:xfrm>
          <a:prstGeom prst="rect">
            <a:avLst/>
          </a:prstGeom>
          <a:noFill/>
          <a:ln>
            <a:noFill/>
          </a:ln>
        </p:spPr>
        <p:txBody>
          <a:bodyPr anchorCtr="0" anchor="b" bIns="0" lIns="0" spcFirstLastPara="1" rIns="0" wrap="square" tIns="0">
            <a:noAutofit/>
          </a:bodyPr>
          <a:lstStyle>
            <a:lvl1pPr lvl="0" marR="0" rtl="0" algn="r">
              <a:spcBef>
                <a:spcPts val="0"/>
              </a:spcBef>
              <a:spcAft>
                <a:spcPts val="0"/>
              </a:spcAft>
              <a:buSzPts val="1400"/>
              <a:buNone/>
              <a:defRPr b="0" i="0" sz="6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5" name="Google Shape;15;p1"/>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6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1"/>
          <p:cNvSpPr txBox="1"/>
          <p:nvPr>
            <p:ph idx="12" type="sldNum"/>
          </p:nvPr>
        </p:nvSpPr>
        <p:spPr>
          <a:xfrm>
            <a:off x="11280775" y="6561600"/>
            <a:ext cx="216000" cy="144000"/>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i="0" sz="1000" u="none" cap="none" strike="noStrike">
                <a:solidFill>
                  <a:srgbClr val="888888"/>
                </a:solidFill>
                <a:latin typeface="Arial"/>
                <a:ea typeface="Arial"/>
                <a:cs typeface="Arial"/>
                <a:sym typeface="Arial"/>
              </a:defRPr>
            </a:lvl1pPr>
            <a:lvl2pPr indent="0" lvl="1" marL="0" marR="0" rtl="0" algn="r">
              <a:spcBef>
                <a:spcPts val="0"/>
              </a:spcBef>
              <a:buNone/>
              <a:defRPr b="0" i="0" sz="1000" u="none" cap="none" strike="noStrike">
                <a:solidFill>
                  <a:srgbClr val="888888"/>
                </a:solidFill>
                <a:latin typeface="Arial"/>
                <a:ea typeface="Arial"/>
                <a:cs typeface="Arial"/>
                <a:sym typeface="Arial"/>
              </a:defRPr>
            </a:lvl2pPr>
            <a:lvl3pPr indent="0" lvl="2" marL="0" marR="0" rtl="0" algn="r">
              <a:spcBef>
                <a:spcPts val="0"/>
              </a:spcBef>
              <a:buNone/>
              <a:defRPr b="0" i="0" sz="1000" u="none" cap="none" strike="noStrike">
                <a:solidFill>
                  <a:srgbClr val="888888"/>
                </a:solidFill>
                <a:latin typeface="Arial"/>
                <a:ea typeface="Arial"/>
                <a:cs typeface="Arial"/>
                <a:sym typeface="Arial"/>
              </a:defRPr>
            </a:lvl3pPr>
            <a:lvl4pPr indent="0" lvl="3" marL="0" marR="0" rtl="0" algn="r">
              <a:spcBef>
                <a:spcPts val="0"/>
              </a:spcBef>
              <a:buNone/>
              <a:defRPr b="0" i="0" sz="1000" u="none" cap="none" strike="noStrike">
                <a:solidFill>
                  <a:srgbClr val="888888"/>
                </a:solidFill>
                <a:latin typeface="Arial"/>
                <a:ea typeface="Arial"/>
                <a:cs typeface="Arial"/>
                <a:sym typeface="Arial"/>
              </a:defRPr>
            </a:lvl4pPr>
            <a:lvl5pPr indent="0" lvl="4" marL="0" marR="0" rtl="0" algn="r">
              <a:spcBef>
                <a:spcPts val="0"/>
              </a:spcBef>
              <a:buNone/>
              <a:defRPr b="0" i="0" sz="1000" u="none" cap="none" strike="noStrike">
                <a:solidFill>
                  <a:srgbClr val="888888"/>
                </a:solidFill>
                <a:latin typeface="Arial"/>
                <a:ea typeface="Arial"/>
                <a:cs typeface="Arial"/>
                <a:sym typeface="Arial"/>
              </a:defRPr>
            </a:lvl5pPr>
            <a:lvl6pPr indent="0" lvl="5" marL="0" marR="0" rtl="0" algn="r">
              <a:spcBef>
                <a:spcPts val="0"/>
              </a:spcBef>
              <a:buNone/>
              <a:defRPr b="0" i="0" sz="1000" u="none" cap="none" strike="noStrike">
                <a:solidFill>
                  <a:srgbClr val="888888"/>
                </a:solidFill>
                <a:latin typeface="Arial"/>
                <a:ea typeface="Arial"/>
                <a:cs typeface="Arial"/>
                <a:sym typeface="Arial"/>
              </a:defRPr>
            </a:lvl6pPr>
            <a:lvl7pPr indent="0" lvl="6" marL="0" marR="0" rtl="0" algn="r">
              <a:spcBef>
                <a:spcPts val="0"/>
              </a:spcBef>
              <a:buNone/>
              <a:defRPr b="0" i="0" sz="1000" u="none" cap="none" strike="noStrike">
                <a:solidFill>
                  <a:srgbClr val="888888"/>
                </a:solidFill>
                <a:latin typeface="Arial"/>
                <a:ea typeface="Arial"/>
                <a:cs typeface="Arial"/>
                <a:sym typeface="Arial"/>
              </a:defRPr>
            </a:lvl7pPr>
            <a:lvl8pPr indent="0" lvl="7" marL="0" marR="0" rtl="0" algn="r">
              <a:spcBef>
                <a:spcPts val="0"/>
              </a:spcBef>
              <a:buNone/>
              <a:defRPr b="0" i="0" sz="1000" u="none" cap="none" strike="noStrike">
                <a:solidFill>
                  <a:srgbClr val="888888"/>
                </a:solidFill>
                <a:latin typeface="Arial"/>
                <a:ea typeface="Arial"/>
                <a:cs typeface="Arial"/>
                <a:sym typeface="Arial"/>
              </a:defRPr>
            </a:lvl8pPr>
            <a:lvl9pPr indent="0" lvl="8" marL="0" marR="0" rtl="0" algn="r">
              <a:spcBef>
                <a:spcPts val="0"/>
              </a:spcBef>
              <a:buNone/>
              <a:defRPr b="0" i="0" sz="10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sz="1300"/>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777">
          <p15:clr>
            <a:srgbClr val="F26B43"/>
          </p15:clr>
        </p15:guide>
        <p15:guide id="2" orient="horz" pos="4065">
          <p15:clr>
            <a:srgbClr val="F26B43"/>
          </p15:clr>
        </p15:guide>
        <p15:guide id="3" orient="horz" pos="1014">
          <p15:clr>
            <a:srgbClr val="F26B43"/>
          </p15:clr>
        </p15:guide>
        <p15:guide id="4" orient="horz" pos="4133">
          <p15:clr>
            <a:srgbClr val="F26B43"/>
          </p15:clr>
        </p15:guide>
        <p15:guide id="5" orient="horz" pos="4224">
          <p15:clr>
            <a:srgbClr val="F26B43"/>
          </p15:clr>
        </p15:guide>
        <p15:guide id="6" orient="horz" pos="459">
          <p15:clr>
            <a:srgbClr val="F26B43"/>
          </p15:clr>
        </p15:guide>
        <p15:guide id="7" orient="horz" pos="142">
          <p15:clr>
            <a:srgbClr val="F26B43"/>
          </p15:clr>
        </p15:guide>
        <p15:guide id="8" orient="horz" pos="278">
          <p15:clr>
            <a:srgbClr val="F26B43"/>
          </p15:clr>
        </p15:guide>
        <p15:guide id="9" pos="7242">
          <p15:clr>
            <a:srgbClr val="F26B43"/>
          </p15:clr>
        </p15:guide>
        <p15:guide id="10" pos="41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3" name="Shape 103"/>
        <p:cNvGrpSpPr/>
        <p:nvPr/>
      </p:nvGrpSpPr>
      <p:grpSpPr>
        <a:xfrm>
          <a:off x="0" y="0"/>
          <a:ext cx="0" cy="0"/>
          <a:chOff x="0" y="0"/>
          <a:chExt cx="0" cy="0"/>
        </a:xfrm>
      </p:grpSpPr>
      <p:pic>
        <p:nvPicPr>
          <p:cNvPr id="104" name="Google Shape;104;p14"/>
          <p:cNvPicPr preferRelativeResize="0"/>
          <p:nvPr/>
        </p:nvPicPr>
        <p:blipFill rotWithShape="1">
          <a:blip r:embed="rId1">
            <a:alphaModFix/>
          </a:blip>
          <a:srcRect b="0" l="0" r="0" t="0"/>
          <a:stretch/>
        </p:blipFill>
        <p:spPr>
          <a:xfrm>
            <a:off x="11437325" y="195902"/>
            <a:ext cx="597850" cy="597850"/>
          </a:xfrm>
          <a:prstGeom prst="rect">
            <a:avLst/>
          </a:prstGeom>
          <a:noFill/>
          <a:ln>
            <a:noFill/>
          </a:ln>
        </p:spPr>
      </p:pic>
      <p:sp>
        <p:nvSpPr>
          <p:cNvPr id="105" name="Google Shape;105;p14"/>
          <p:cNvSpPr txBox="1"/>
          <p:nvPr>
            <p:ph type="title"/>
          </p:nvPr>
        </p:nvSpPr>
        <p:spPr>
          <a:xfrm>
            <a:off x="658813" y="441325"/>
            <a:ext cx="9612900" cy="782700"/>
          </a:xfrm>
          <a:prstGeom prst="rect">
            <a:avLst/>
          </a:prstGeom>
          <a:noFill/>
          <a:ln>
            <a:noFill/>
          </a:ln>
        </p:spPr>
        <p:txBody>
          <a:bodyPr anchorCtr="0" anchor="t" bIns="0" lIns="0" spcFirstLastPara="1" rIns="0" wrap="square" tIns="0">
            <a:noAutofit/>
          </a:bodyPr>
          <a:lstStyle>
            <a:lvl1pPr lvl="0" marR="0" rtl="0" algn="l">
              <a:lnSpc>
                <a:spcPct val="112000"/>
              </a:lnSpc>
              <a:spcBef>
                <a:spcPts val="0"/>
              </a:spcBef>
              <a:spcAft>
                <a:spcPts val="0"/>
              </a:spcAft>
              <a:buClr>
                <a:srgbClr val="005555"/>
              </a:buClr>
              <a:buSzPts val="2500"/>
              <a:buFont typeface="Arial"/>
              <a:buNone/>
              <a:defRPr b="1" i="0" sz="2500" u="none" cap="none" strike="noStrike">
                <a:solidFill>
                  <a:srgbClr val="005555"/>
                </a:solidFill>
                <a:latin typeface="Arial"/>
                <a:ea typeface="Arial"/>
                <a:cs typeface="Arial"/>
                <a:sym typeface="Arial"/>
              </a:defRPr>
            </a:lvl1pPr>
            <a:lvl2pPr lvl="1" rtl="0">
              <a:spcBef>
                <a:spcPts val="180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06" name="Google Shape;106;p14"/>
          <p:cNvSpPr txBox="1"/>
          <p:nvPr>
            <p:ph idx="1" type="body"/>
          </p:nvPr>
        </p:nvSpPr>
        <p:spPr>
          <a:xfrm>
            <a:off x="658813" y="1609725"/>
            <a:ext cx="10837800" cy="4843500"/>
          </a:xfrm>
          <a:prstGeom prst="rect">
            <a:avLst/>
          </a:prstGeom>
          <a:noFill/>
          <a:ln>
            <a:noFill/>
          </a:ln>
        </p:spPr>
        <p:txBody>
          <a:bodyPr anchorCtr="0" anchor="t" bIns="45700" lIns="0" spcFirstLastPara="1" rIns="0" wrap="square" tIns="45700">
            <a:normAutofit/>
          </a:bodyPr>
          <a:lstStyle>
            <a:lvl1pPr indent="-228600" lvl="0" marL="457200" marR="0" rtl="0" algn="l">
              <a:lnSpc>
                <a:spcPct val="120000"/>
              </a:lnSpc>
              <a:spcBef>
                <a:spcPts val="60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1pPr>
            <a:lvl2pPr indent="-228600" lvl="1" marL="914400" marR="0" rtl="0" algn="l">
              <a:lnSpc>
                <a:spcPct val="120000"/>
              </a:lnSpc>
              <a:spcBef>
                <a:spcPts val="600"/>
              </a:spcBef>
              <a:spcAft>
                <a:spcPts val="0"/>
              </a:spcAft>
              <a:buClr>
                <a:schemeClr val="dk2"/>
              </a:buClr>
              <a:buSzPts val="1800"/>
              <a:buFont typeface="Arial"/>
              <a:buNone/>
              <a:defRPr b="1" i="0" sz="1800" u="none" cap="none" strike="noStrike">
                <a:solidFill>
                  <a:schemeClr val="dk2"/>
                </a:solidFill>
                <a:latin typeface="Arial"/>
                <a:ea typeface="Arial"/>
                <a:cs typeface="Arial"/>
                <a:sym typeface="Arial"/>
              </a:defRPr>
            </a:lvl2pPr>
            <a:lvl3pPr indent="-342900" lvl="2" marL="1371600" marR="0" rtl="0" algn="l">
              <a:lnSpc>
                <a:spcPct val="120000"/>
              </a:lnSpc>
              <a:spcBef>
                <a:spcPts val="600"/>
              </a:spcBef>
              <a:spcAft>
                <a:spcPts val="0"/>
              </a:spcAft>
              <a:buClr>
                <a:schemeClr val="accent3"/>
              </a:buClr>
              <a:buSzPts val="1800"/>
              <a:buFont typeface="Arial"/>
              <a:buChar char="•"/>
              <a:defRPr b="1" i="0" sz="1800" u="none" cap="none" strike="noStrike">
                <a:solidFill>
                  <a:schemeClr val="accent3"/>
                </a:solidFill>
                <a:latin typeface="Arial"/>
                <a:ea typeface="Arial"/>
                <a:cs typeface="Arial"/>
                <a:sym typeface="Arial"/>
              </a:defRPr>
            </a:lvl3pPr>
            <a:lvl4pPr indent="-342900" lvl="3" marL="1828800" marR="0" rtl="0" algn="l">
              <a:lnSpc>
                <a:spcPct val="120000"/>
              </a:lnSpc>
              <a:spcBef>
                <a:spcPts val="6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20000"/>
              </a:lnSpc>
              <a:spcBef>
                <a:spcPts val="6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54329" lvl="5" marL="2743200" marR="0" rtl="0" algn="l">
              <a:lnSpc>
                <a:spcPct val="100000"/>
              </a:lnSpc>
              <a:spcBef>
                <a:spcPts val="300"/>
              </a:spcBef>
              <a:spcAft>
                <a:spcPts val="0"/>
              </a:spcAft>
              <a:buClr>
                <a:schemeClr val="dk1"/>
              </a:buClr>
              <a:buSzPts val="1980"/>
              <a:buFont typeface="Noto Sans Symbols"/>
              <a:buChar char="−"/>
              <a:defRPr b="0" i="0" sz="1800" u="none" cap="none" strike="noStrike">
                <a:solidFill>
                  <a:schemeClr val="dk1"/>
                </a:solidFill>
                <a:latin typeface="Arial"/>
                <a:ea typeface="Arial"/>
                <a:cs typeface="Arial"/>
                <a:sym typeface="Arial"/>
              </a:defRPr>
            </a:lvl6pPr>
            <a:lvl7pPr indent="-323850" lvl="6" marL="3200400" marR="0" rtl="0" algn="l">
              <a:lnSpc>
                <a:spcPct val="100000"/>
              </a:lnSpc>
              <a:spcBef>
                <a:spcPts val="600"/>
              </a:spcBef>
              <a:spcAft>
                <a:spcPts val="0"/>
              </a:spcAft>
              <a:buClr>
                <a:schemeClr val="dk2"/>
              </a:buClr>
              <a:buSzPts val="1500"/>
              <a:buFont typeface="Noto Sans Symbols"/>
              <a:buChar char="🡦"/>
              <a:defRPr b="0" i="1" sz="1500" u="none" cap="none" strike="noStrike">
                <a:solidFill>
                  <a:schemeClr val="dk2"/>
                </a:solidFill>
                <a:latin typeface="Arial"/>
                <a:ea typeface="Arial"/>
                <a:cs typeface="Arial"/>
                <a:sym typeface="Arial"/>
              </a:defRPr>
            </a:lvl7pPr>
            <a:lvl8pPr indent="-228600" lvl="7" marL="3657600" marR="0" rtl="0" algn="l">
              <a:lnSpc>
                <a:spcPct val="100000"/>
              </a:lnSpc>
              <a:spcBef>
                <a:spcPts val="525"/>
              </a:spcBef>
              <a:spcAft>
                <a:spcPts val="0"/>
              </a:spcAft>
              <a:buClr>
                <a:srgbClr val="7F7F7F"/>
              </a:buClr>
              <a:buSzPts val="1100"/>
              <a:buFont typeface="Noto Sans Symbols"/>
              <a:buNone/>
              <a:defRPr b="0" i="1" sz="1000" u="none" cap="none" strike="noStrike">
                <a:solidFill>
                  <a:srgbClr val="7F7F7F"/>
                </a:solidFill>
                <a:latin typeface="Arial"/>
                <a:ea typeface="Arial"/>
                <a:cs typeface="Arial"/>
                <a:sym typeface="Arial"/>
              </a:defRPr>
            </a:lvl8pPr>
            <a:lvl9pPr indent="-228600" lvl="8" marL="4114800" marR="0" rtl="0" algn="l">
              <a:lnSpc>
                <a:spcPct val="137500"/>
              </a:lnSpc>
              <a:spcBef>
                <a:spcPts val="525"/>
              </a:spcBef>
              <a:spcAft>
                <a:spcPts val="0"/>
              </a:spcAft>
              <a:buClr>
                <a:srgbClr val="7F7F7F"/>
              </a:buClr>
              <a:buSzPts val="800"/>
              <a:buFont typeface="Arial"/>
              <a:buNone/>
              <a:defRPr b="0" i="1" sz="800" u="none" cap="none" strike="noStrike">
                <a:solidFill>
                  <a:srgbClr val="7F7F7F"/>
                </a:solidFill>
                <a:latin typeface="Arial"/>
                <a:ea typeface="Arial"/>
                <a:cs typeface="Arial"/>
                <a:sym typeface="Arial"/>
              </a:defRPr>
            </a:lvl9pPr>
          </a:lstStyle>
          <a:p/>
        </p:txBody>
      </p:sp>
      <p:sp>
        <p:nvSpPr>
          <p:cNvPr id="107" name="Google Shape;107;p14"/>
          <p:cNvSpPr txBox="1"/>
          <p:nvPr>
            <p:ph idx="10" type="dt"/>
          </p:nvPr>
        </p:nvSpPr>
        <p:spPr>
          <a:xfrm>
            <a:off x="4053455" y="6561600"/>
            <a:ext cx="7227300" cy="144000"/>
          </a:xfrm>
          <a:prstGeom prst="rect">
            <a:avLst/>
          </a:prstGeom>
          <a:noFill/>
          <a:ln>
            <a:noFill/>
          </a:ln>
        </p:spPr>
        <p:txBody>
          <a:bodyPr anchorCtr="0" anchor="b" bIns="0" lIns="0" spcFirstLastPara="1" rIns="0" wrap="square" tIns="0">
            <a:noAutofit/>
          </a:bodyPr>
          <a:lstStyle>
            <a:lvl1pPr lvl="0" marR="0" rtl="0" algn="r">
              <a:spcBef>
                <a:spcPts val="0"/>
              </a:spcBef>
              <a:spcAft>
                <a:spcPts val="0"/>
              </a:spcAft>
              <a:buSzPts val="1400"/>
              <a:buNone/>
              <a:defRPr b="0" i="0" sz="6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8" name="Google Shape;108;p14"/>
          <p:cNvSpPr txBox="1"/>
          <p:nvPr>
            <p:ph idx="11" type="ftr"/>
          </p:nvPr>
        </p:nvSpPr>
        <p:spPr>
          <a:xfrm>
            <a:off x="658813" y="6561600"/>
            <a:ext cx="6115200" cy="144000"/>
          </a:xfrm>
          <a:prstGeom prst="rect">
            <a:avLst/>
          </a:prstGeom>
          <a:noFill/>
          <a:ln>
            <a:noFill/>
          </a:ln>
        </p:spPr>
        <p:txBody>
          <a:bodyPr anchorCtr="0" anchor="b" bIns="0" lIns="0" spcFirstLastPara="1" rIns="0" wrap="square" tIns="0">
            <a:noAutofit/>
          </a:bodyPr>
          <a:lstStyle>
            <a:lvl1pPr lvl="0" marR="0" rtl="0" algn="l">
              <a:spcBef>
                <a:spcPts val="0"/>
              </a:spcBef>
              <a:spcAft>
                <a:spcPts val="0"/>
              </a:spcAft>
              <a:buSzPts val="1400"/>
              <a:buNone/>
              <a:defRPr b="0" i="0" sz="6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9" name="Google Shape;109;p14"/>
          <p:cNvSpPr txBox="1"/>
          <p:nvPr>
            <p:ph idx="12" type="sldNum"/>
          </p:nvPr>
        </p:nvSpPr>
        <p:spPr>
          <a:xfrm>
            <a:off x="11280774" y="6561601"/>
            <a:ext cx="217200" cy="144000"/>
          </a:xfrm>
          <a:prstGeom prst="rect">
            <a:avLst/>
          </a:prstGeom>
          <a:noFill/>
          <a:ln>
            <a:noFill/>
          </a:ln>
        </p:spPr>
        <p:txBody>
          <a:bodyPr anchorCtr="0" anchor="b" bIns="0" lIns="0" spcFirstLastPara="1" rIns="0" wrap="square" tIns="0">
            <a:noAutofit/>
          </a:bodyPr>
          <a:lstStyle>
            <a:lvl1pPr indent="0" lvl="0" marL="0" marR="0" rtl="0" algn="r">
              <a:spcBef>
                <a:spcPts val="0"/>
              </a:spcBef>
              <a:buNone/>
              <a:defRPr b="0" i="0" sz="600" u="none" cap="none" strike="noStrike">
                <a:solidFill>
                  <a:srgbClr val="888888"/>
                </a:solidFill>
                <a:latin typeface="Arial"/>
                <a:ea typeface="Arial"/>
                <a:cs typeface="Arial"/>
                <a:sym typeface="Arial"/>
              </a:defRPr>
            </a:lvl1pPr>
            <a:lvl2pPr indent="0" lvl="1" marL="0" marR="0" rtl="0" algn="r">
              <a:spcBef>
                <a:spcPts val="0"/>
              </a:spcBef>
              <a:buNone/>
              <a:defRPr b="0" i="0" sz="600" u="none" cap="none" strike="noStrike">
                <a:solidFill>
                  <a:srgbClr val="888888"/>
                </a:solidFill>
                <a:latin typeface="Arial"/>
                <a:ea typeface="Arial"/>
                <a:cs typeface="Arial"/>
                <a:sym typeface="Arial"/>
              </a:defRPr>
            </a:lvl2pPr>
            <a:lvl3pPr indent="0" lvl="2" marL="0" marR="0" rtl="0" algn="r">
              <a:spcBef>
                <a:spcPts val="0"/>
              </a:spcBef>
              <a:buNone/>
              <a:defRPr b="0" i="0" sz="600" u="none" cap="none" strike="noStrike">
                <a:solidFill>
                  <a:srgbClr val="888888"/>
                </a:solidFill>
                <a:latin typeface="Arial"/>
                <a:ea typeface="Arial"/>
                <a:cs typeface="Arial"/>
                <a:sym typeface="Arial"/>
              </a:defRPr>
            </a:lvl3pPr>
            <a:lvl4pPr indent="0" lvl="3" marL="0" marR="0" rtl="0" algn="r">
              <a:spcBef>
                <a:spcPts val="0"/>
              </a:spcBef>
              <a:buNone/>
              <a:defRPr b="0" i="0" sz="600" u="none" cap="none" strike="noStrike">
                <a:solidFill>
                  <a:srgbClr val="888888"/>
                </a:solidFill>
                <a:latin typeface="Arial"/>
                <a:ea typeface="Arial"/>
                <a:cs typeface="Arial"/>
                <a:sym typeface="Arial"/>
              </a:defRPr>
            </a:lvl4pPr>
            <a:lvl5pPr indent="0" lvl="4" marL="0" marR="0" rtl="0" algn="r">
              <a:spcBef>
                <a:spcPts val="0"/>
              </a:spcBef>
              <a:buNone/>
              <a:defRPr b="0" i="0" sz="600" u="none" cap="none" strike="noStrike">
                <a:solidFill>
                  <a:srgbClr val="888888"/>
                </a:solidFill>
                <a:latin typeface="Arial"/>
                <a:ea typeface="Arial"/>
                <a:cs typeface="Arial"/>
                <a:sym typeface="Arial"/>
              </a:defRPr>
            </a:lvl5pPr>
            <a:lvl6pPr indent="0" lvl="5" marL="0" marR="0" rtl="0" algn="r">
              <a:spcBef>
                <a:spcPts val="0"/>
              </a:spcBef>
              <a:buNone/>
              <a:defRPr b="0" i="0" sz="600" u="none" cap="none" strike="noStrike">
                <a:solidFill>
                  <a:srgbClr val="888888"/>
                </a:solidFill>
                <a:latin typeface="Arial"/>
                <a:ea typeface="Arial"/>
                <a:cs typeface="Arial"/>
                <a:sym typeface="Arial"/>
              </a:defRPr>
            </a:lvl6pPr>
            <a:lvl7pPr indent="0" lvl="6" marL="0" marR="0" rtl="0" algn="r">
              <a:spcBef>
                <a:spcPts val="0"/>
              </a:spcBef>
              <a:buNone/>
              <a:defRPr b="0" i="0" sz="600" u="none" cap="none" strike="noStrike">
                <a:solidFill>
                  <a:srgbClr val="888888"/>
                </a:solidFill>
                <a:latin typeface="Arial"/>
                <a:ea typeface="Arial"/>
                <a:cs typeface="Arial"/>
                <a:sym typeface="Arial"/>
              </a:defRPr>
            </a:lvl7pPr>
            <a:lvl8pPr indent="0" lvl="7" marL="0" marR="0" rtl="0" algn="r">
              <a:spcBef>
                <a:spcPts val="0"/>
              </a:spcBef>
              <a:buNone/>
              <a:defRPr b="0" i="0" sz="600" u="none" cap="none" strike="noStrike">
                <a:solidFill>
                  <a:srgbClr val="888888"/>
                </a:solidFill>
                <a:latin typeface="Arial"/>
                <a:ea typeface="Arial"/>
                <a:cs typeface="Arial"/>
                <a:sym typeface="Arial"/>
              </a:defRPr>
            </a:lvl8pPr>
            <a:lvl9pPr indent="0" lvl="8" marL="0" marR="0" rtl="0" algn="r">
              <a:spcBef>
                <a:spcPts val="0"/>
              </a:spcBef>
              <a:buNone/>
              <a:defRPr b="0" i="0" sz="6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777">
          <p15:clr>
            <a:srgbClr val="F26B43"/>
          </p15:clr>
        </p15:guide>
        <p15:guide id="2" orient="horz" pos="4065">
          <p15:clr>
            <a:srgbClr val="F26B43"/>
          </p15:clr>
        </p15:guide>
        <p15:guide id="3" orient="horz" pos="1014">
          <p15:clr>
            <a:srgbClr val="F26B43"/>
          </p15:clr>
        </p15:guide>
        <p15:guide id="4" orient="horz" pos="4133">
          <p15:clr>
            <a:srgbClr val="F26B43"/>
          </p15:clr>
        </p15:guide>
        <p15:guide id="5" orient="horz" pos="4224">
          <p15:clr>
            <a:srgbClr val="F26B43"/>
          </p15:clr>
        </p15:guide>
        <p15:guide id="6" orient="horz" pos="459">
          <p15:clr>
            <a:srgbClr val="F26B43"/>
          </p15:clr>
        </p15:guide>
        <p15:guide id="7" orient="horz" pos="142">
          <p15:clr>
            <a:srgbClr val="F26B43"/>
          </p15:clr>
        </p15:guide>
        <p15:guide id="8" orient="horz" pos="278">
          <p15:clr>
            <a:srgbClr val="F26B43"/>
          </p15:clr>
        </p15:guide>
        <p15:guide id="9" pos="7242">
          <p15:clr>
            <a:srgbClr val="F26B43"/>
          </p15:clr>
        </p15:guide>
        <p15:guide id="10" pos="41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19.png"/><Relationship Id="rId4" Type="http://schemas.openxmlformats.org/officeDocument/2006/relationships/image" Target="../media/image32.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4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 Id="rId3" Type="http://schemas.openxmlformats.org/officeDocument/2006/relationships/image" Target="../media/image20.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 Id="rId3" Type="http://schemas.openxmlformats.org/officeDocument/2006/relationships/image" Target="../media/image20.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2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22.jpg"/><Relationship Id="rId4" Type="http://schemas.openxmlformats.org/officeDocument/2006/relationships/image" Target="../media/image3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22.jpg"/><Relationship Id="rId4" Type="http://schemas.openxmlformats.org/officeDocument/2006/relationships/image" Target="../media/image38.jpg"/><Relationship Id="rId5"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1.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6.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1.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1.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6.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1.xml"/><Relationship Id="rId3" Type="http://schemas.openxmlformats.org/officeDocument/2006/relationships/image" Target="../media/image61.png"/><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2.xml"/><Relationship Id="rId3" Type="http://schemas.openxmlformats.org/officeDocument/2006/relationships/image" Target="../media/image61.png"/><Relationship Id="rId4" Type="http://schemas.openxmlformats.org/officeDocument/2006/relationships/image" Target="../media/image57.png"/><Relationship Id="rId5" Type="http://schemas.openxmlformats.org/officeDocument/2006/relationships/image" Target="../media/image4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44.png"/><Relationship Id="rId4" Type="http://schemas.openxmlformats.org/officeDocument/2006/relationships/image" Target="../media/image41.png"/><Relationship Id="rId5"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44.png"/><Relationship Id="rId4" Type="http://schemas.openxmlformats.org/officeDocument/2006/relationships/image" Target="../media/image41.png"/><Relationship Id="rId5" Type="http://schemas.openxmlformats.org/officeDocument/2006/relationships/image" Target="../media/image3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5.xml"/><Relationship Id="rId3"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 Id="rId3" Type="http://schemas.openxmlformats.org/officeDocument/2006/relationships/image" Target="../media/image42.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47.png"/><Relationship Id="rId4" Type="http://schemas.openxmlformats.org/officeDocument/2006/relationships/image" Target="../media/image42.png"/><Relationship Id="rId5" Type="http://schemas.openxmlformats.org/officeDocument/2006/relationships/image" Target="../media/image58.png"/><Relationship Id="rId6" Type="http://schemas.openxmlformats.org/officeDocument/2006/relationships/image" Target="../media/image5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 Id="rId3" Type="http://schemas.openxmlformats.org/officeDocument/2006/relationships/image" Target="../media/image46.png"/><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image" Target="../media/image50.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6.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 Id="rId3" Type="http://schemas.openxmlformats.org/officeDocument/2006/relationships/image" Target="../media/image4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 Id="rId3" Type="http://schemas.openxmlformats.org/officeDocument/2006/relationships/image" Target="../media/image49.png"/><Relationship Id="rId4" Type="http://schemas.openxmlformats.org/officeDocument/2006/relationships/image" Target="../media/image52.png"/><Relationship Id="rId5" Type="http://schemas.openxmlformats.org/officeDocument/2006/relationships/image" Target="../media/image5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 Id="rId3" Type="http://schemas.openxmlformats.org/officeDocument/2006/relationships/image" Target="../media/image49.png"/><Relationship Id="rId4" Type="http://schemas.openxmlformats.org/officeDocument/2006/relationships/image" Target="../media/image52.png"/><Relationship Id="rId5"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3.xml"/><Relationship Id="rId3" Type="http://schemas.openxmlformats.org/officeDocument/2006/relationships/image" Target="../media/image50.png"/><Relationship Id="rId4" Type="http://schemas.openxmlformats.org/officeDocument/2006/relationships/image" Target="../media/image5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4.xml"/><Relationship Id="rId3" Type="http://schemas.openxmlformats.org/officeDocument/2006/relationships/image" Target="../media/image50.png"/><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5.xml"/><Relationship Id="rId3" Type="http://schemas.openxmlformats.org/officeDocument/2006/relationships/image" Target="../media/image50.png"/><Relationship Id="rId4" Type="http://schemas.openxmlformats.org/officeDocument/2006/relationships/image" Target="../media/image52.png"/><Relationship Id="rId5" Type="http://schemas.openxmlformats.org/officeDocument/2006/relationships/image" Target="../media/image5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6.xml"/><Relationship Id="rId3" Type="http://schemas.openxmlformats.org/officeDocument/2006/relationships/image" Target="../media/image55.png"/><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7.xml"/><Relationship Id="rId3" Type="http://schemas.openxmlformats.org/officeDocument/2006/relationships/image" Target="../media/image55.png"/><Relationship Id="rId4" Type="http://schemas.openxmlformats.org/officeDocument/2006/relationships/image" Target="../media/image62.png"/><Relationship Id="rId5" Type="http://schemas.openxmlformats.org/officeDocument/2006/relationships/image" Target="../media/image5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8.xml"/><Relationship Id="rId3" Type="http://schemas.openxmlformats.org/officeDocument/2006/relationships/image" Target="../media/image60.gi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 Id="rId3" Type="http://schemas.openxmlformats.org/officeDocument/2006/relationships/image" Target="../media/image1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27"/>
          <p:cNvSpPr txBox="1"/>
          <p:nvPr>
            <p:ph idx="1" type="subTitle"/>
          </p:nvPr>
        </p:nvSpPr>
        <p:spPr>
          <a:xfrm>
            <a:off x="1036638" y="3762375"/>
            <a:ext cx="8497800" cy="1964700"/>
          </a:xfrm>
          <a:prstGeom prst="rect">
            <a:avLst/>
          </a:prstGeom>
          <a:noFill/>
          <a:ln>
            <a:noFill/>
          </a:ln>
        </p:spPr>
        <p:txBody>
          <a:bodyPr anchorCtr="0" anchor="b" bIns="45700" lIns="0" spcFirstLastPara="1" rIns="0" wrap="square" tIns="45700">
            <a:normAutofit/>
          </a:bodyPr>
          <a:lstStyle/>
          <a:p>
            <a:pPr indent="0" lvl="0" marL="0" rtl="0" algn="l">
              <a:lnSpc>
                <a:spcPct val="120000"/>
              </a:lnSpc>
              <a:spcBef>
                <a:spcPts val="0"/>
              </a:spcBef>
              <a:spcAft>
                <a:spcPts val="0"/>
              </a:spcAft>
              <a:buClr>
                <a:schemeClr val="lt1"/>
              </a:buClr>
              <a:buSzPts val="1900"/>
              <a:buNone/>
            </a:pPr>
            <a:r>
              <a:rPr lang="en-GB"/>
              <a:t>V Mitterauer</a:t>
            </a:r>
            <a:endParaRPr/>
          </a:p>
          <a:p>
            <a:pPr indent="0" lvl="0" marL="0" rtl="0" algn="l">
              <a:lnSpc>
                <a:spcPct val="120000"/>
              </a:lnSpc>
              <a:spcBef>
                <a:spcPts val="0"/>
              </a:spcBef>
              <a:spcAft>
                <a:spcPts val="0"/>
              </a:spcAft>
              <a:buClr>
                <a:schemeClr val="lt1"/>
              </a:buClr>
              <a:buSzPts val="1900"/>
              <a:buNone/>
            </a:pPr>
            <a:r>
              <a:t/>
            </a:r>
            <a:endParaRPr/>
          </a:p>
          <a:p>
            <a:pPr indent="0" lvl="0" marL="0" rtl="0" algn="l">
              <a:lnSpc>
                <a:spcPct val="120000"/>
              </a:lnSpc>
              <a:spcBef>
                <a:spcPts val="0"/>
              </a:spcBef>
              <a:spcAft>
                <a:spcPts val="0"/>
              </a:spcAft>
              <a:buClr>
                <a:schemeClr val="lt1"/>
              </a:buClr>
              <a:buSzPts val="1900"/>
              <a:buNone/>
            </a:pPr>
            <a:r>
              <a:rPr lang="en-GB"/>
              <a:t>M Hoelzl, M Willensdorfer, M Dunne, S K Kim, </a:t>
            </a:r>
            <a:endParaRPr/>
          </a:p>
          <a:p>
            <a:pPr indent="0" lvl="0" marL="0" rtl="0" algn="l">
              <a:lnSpc>
                <a:spcPct val="120000"/>
              </a:lnSpc>
              <a:spcBef>
                <a:spcPts val="0"/>
              </a:spcBef>
              <a:spcAft>
                <a:spcPts val="0"/>
              </a:spcAft>
              <a:buClr>
                <a:schemeClr val="lt1"/>
              </a:buClr>
              <a:buSzPts val="1900"/>
              <a:buNone/>
            </a:pPr>
            <a:r>
              <a:rPr lang="en-GB"/>
              <a:t>JOREK Team, ASDEX Upgrade Team </a:t>
            </a:r>
            <a:br>
              <a:rPr lang="en-GB"/>
            </a:br>
            <a:r>
              <a:rPr lang="en-GB"/>
              <a:t>&amp; EUROfusion MST1 Team</a:t>
            </a:r>
            <a:endParaRPr/>
          </a:p>
        </p:txBody>
      </p:sp>
      <p:sp>
        <p:nvSpPr>
          <p:cNvPr id="197" name="Google Shape;197;p27"/>
          <p:cNvSpPr txBox="1"/>
          <p:nvPr>
            <p:ph type="title"/>
          </p:nvPr>
        </p:nvSpPr>
        <p:spPr>
          <a:xfrm>
            <a:off x="1036637" y="1956206"/>
            <a:ext cx="8497887" cy="2055725"/>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Clr>
                <a:schemeClr val="lt1"/>
              </a:buClr>
              <a:buSzPts val="3200"/>
              <a:buFont typeface="Arial"/>
              <a:buNone/>
            </a:pPr>
            <a:r>
              <a:rPr lang="en-GB"/>
              <a:t>Non-linear free boundary MHD simulations of ELM suppression by resonant magnetic perturbations in ASDEX Upgrade plasmas</a:t>
            </a:r>
            <a:endParaRPr/>
          </a:p>
        </p:txBody>
      </p:sp>
      <p:sp>
        <p:nvSpPr>
          <p:cNvPr id="198" name="Google Shape;198;p27"/>
          <p:cNvSpPr txBox="1"/>
          <p:nvPr>
            <p:ph idx="10" type="dt"/>
          </p:nvPr>
        </p:nvSpPr>
        <p:spPr>
          <a:xfrm>
            <a:off x="4053455" y="6561600"/>
            <a:ext cx="7227320" cy="1440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r>
              <a:rPr lang="en-GB"/>
              <a:t>RMP Simulations in AUG Plasmas</a:t>
            </a:r>
            <a:endParaRPr/>
          </a:p>
        </p:txBody>
      </p:sp>
      <p:sp>
        <p:nvSpPr>
          <p:cNvPr id="199" name="Google Shape;199;p27"/>
          <p:cNvSpPr txBox="1"/>
          <p:nvPr>
            <p:ph idx="11" type="ftr"/>
          </p:nvPr>
        </p:nvSpPr>
        <p:spPr>
          <a:xfrm>
            <a:off x="658813" y="6561600"/>
            <a:ext cx="6115051" cy="1440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lang="en-GB"/>
              <a:t>MAX-PLANCK-INSTITUT FÜR PLASMAPHYSIK | VERENA MITTERAUER | 02.10.2023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36"/>
          <p:cNvSpPr/>
          <p:nvPr/>
        </p:nvSpPr>
        <p:spPr>
          <a:xfrm>
            <a:off x="6406750" y="1224025"/>
            <a:ext cx="5785500" cy="5634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36"/>
          <p:cNvSpPr txBox="1"/>
          <p:nvPr>
            <p:ph type="title"/>
          </p:nvPr>
        </p:nvSpPr>
        <p:spPr>
          <a:xfrm>
            <a:off x="658825" y="441325"/>
            <a:ext cx="10738200" cy="782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dk2"/>
                </a:solidFill>
              </a:rPr>
              <a:t>Ideal MHD instabilities in H-Mode pedestal</a:t>
            </a:r>
            <a:endParaRPr>
              <a:solidFill>
                <a:schemeClr val="dk2"/>
              </a:solidFill>
            </a:endParaRPr>
          </a:p>
          <a:p>
            <a:pPr indent="0" lvl="0" marL="0" rtl="0" algn="l">
              <a:lnSpc>
                <a:spcPct val="100000"/>
              </a:lnSpc>
              <a:spcBef>
                <a:spcPts val="1800"/>
              </a:spcBef>
              <a:spcAft>
                <a:spcPts val="0"/>
              </a:spcAft>
              <a:buNone/>
            </a:pPr>
            <a:r>
              <a:t/>
            </a:r>
            <a:endParaRPr>
              <a:solidFill>
                <a:schemeClr val="dk2"/>
              </a:solidFill>
            </a:endParaRPr>
          </a:p>
          <a:p>
            <a:pPr indent="0" lvl="0" marL="0" rtl="0" algn="l">
              <a:spcBef>
                <a:spcPts val="1800"/>
              </a:spcBef>
              <a:spcAft>
                <a:spcPts val="1800"/>
              </a:spcAft>
              <a:buNone/>
            </a:pPr>
            <a:r>
              <a:t/>
            </a:r>
            <a:endParaRPr/>
          </a:p>
        </p:txBody>
      </p:sp>
      <p:sp>
        <p:nvSpPr>
          <p:cNvPr id="305" name="Google Shape;305;p36"/>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900"/>
          </a:p>
        </p:txBody>
      </p:sp>
      <p:sp>
        <p:nvSpPr>
          <p:cNvPr id="306" name="Google Shape;306;p36"/>
          <p:cNvSpPr txBox="1"/>
          <p:nvPr>
            <p:ph idx="4294967295" type="body"/>
          </p:nvPr>
        </p:nvSpPr>
        <p:spPr>
          <a:xfrm>
            <a:off x="6577400" y="1609725"/>
            <a:ext cx="4919400" cy="49515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342900" lvl="0" marL="457200" rtl="0" algn="l">
              <a:spcBef>
                <a:spcPts val="600"/>
              </a:spcBef>
              <a:spcAft>
                <a:spcPts val="0"/>
              </a:spcAft>
              <a:buSzPts val="1800"/>
              <a:buChar char="-"/>
            </a:pPr>
            <a:r>
              <a:rPr lang="en-GB"/>
              <a:t>Transport is suppressed close to separatrix &amp; leads to build up of pedestal </a:t>
            </a:r>
            <a:endParaRPr/>
          </a:p>
          <a:p>
            <a:pPr indent="-342900" lvl="0" marL="457200" rtl="0" algn="l">
              <a:spcBef>
                <a:spcPts val="1000"/>
              </a:spcBef>
              <a:spcAft>
                <a:spcPts val="0"/>
              </a:spcAft>
              <a:buSzPts val="1800"/>
              <a:buChar char="-"/>
            </a:pPr>
            <a:r>
              <a:rPr lang="en-GB"/>
              <a:t>High current density follows from steep pressure gradient </a:t>
            </a:r>
            <a:endParaRPr/>
          </a:p>
          <a:p>
            <a:pPr indent="-342900" lvl="0" marL="457200" rtl="0" algn="l">
              <a:spcBef>
                <a:spcPts val="1000"/>
              </a:spcBef>
              <a:spcAft>
                <a:spcPts val="0"/>
              </a:spcAft>
              <a:buSzPts val="1800"/>
              <a:buChar char="-"/>
            </a:pPr>
            <a:r>
              <a:rPr lang="en-GB"/>
              <a:t>MHD instabilities can be both </a:t>
            </a:r>
            <a:r>
              <a:rPr lang="en-GB">
                <a:solidFill>
                  <a:srgbClr val="FF0000"/>
                </a:solidFill>
              </a:rPr>
              <a:t>pressure</a:t>
            </a:r>
            <a:r>
              <a:rPr lang="en-GB"/>
              <a:t> </a:t>
            </a:r>
            <a:r>
              <a:rPr lang="en-GB">
                <a:solidFill>
                  <a:srgbClr val="FF0000"/>
                </a:solidFill>
              </a:rPr>
              <a:t>gradient driven</a:t>
            </a:r>
            <a:r>
              <a:rPr lang="en-GB"/>
              <a:t> and </a:t>
            </a:r>
            <a:br>
              <a:rPr lang="en-GB"/>
            </a:br>
            <a:r>
              <a:rPr lang="en-GB">
                <a:solidFill>
                  <a:srgbClr val="6AA84F"/>
                </a:solidFill>
              </a:rPr>
              <a:t>current density driven </a:t>
            </a:r>
            <a:endParaRPr>
              <a:solidFill>
                <a:srgbClr val="6AA84F"/>
              </a:solidFill>
            </a:endParaRPr>
          </a:p>
          <a:p>
            <a:pPr indent="-342900" lvl="0" marL="457200" rtl="0" algn="l">
              <a:spcBef>
                <a:spcPts val="1000"/>
              </a:spcBef>
              <a:spcAft>
                <a:spcPts val="0"/>
              </a:spcAft>
              <a:buSzPts val="1800"/>
              <a:buChar char="-"/>
            </a:pPr>
            <a:r>
              <a:rPr lang="en-GB"/>
              <a:t>Peeling and ballooning mode can couple to a coupled peeling-ballooning mode</a:t>
            </a:r>
            <a:endParaRPr/>
          </a:p>
          <a:p>
            <a:pPr indent="-342900" lvl="0" marL="457200" rtl="0" algn="l">
              <a:spcBef>
                <a:spcPts val="1000"/>
              </a:spcBef>
              <a:spcAft>
                <a:spcPts val="1000"/>
              </a:spcAft>
              <a:buSzPts val="1800"/>
              <a:buChar char="-"/>
            </a:pPr>
            <a:r>
              <a:rPr lang="en-GB"/>
              <a:t>ELMs are the non-linear consequence of peeling-ballooning modes</a:t>
            </a:r>
            <a:endParaRPr/>
          </a:p>
        </p:txBody>
      </p:sp>
      <p:sp>
        <p:nvSpPr>
          <p:cNvPr id="307" name="Google Shape;307;p36"/>
          <p:cNvSpPr txBox="1"/>
          <p:nvPr>
            <p:ph idx="1" type="body"/>
          </p:nvPr>
        </p:nvSpPr>
        <p:spPr>
          <a:xfrm>
            <a:off x="582625" y="1609725"/>
            <a:ext cx="2666100" cy="1702500"/>
          </a:xfrm>
          <a:prstGeom prst="rect">
            <a:avLst/>
          </a:prstGeom>
          <a:ln>
            <a:noFill/>
          </a:ln>
        </p:spPr>
        <p:txBody>
          <a:bodyPr anchorCtr="0" anchor="t" bIns="45700" lIns="0" spcFirstLastPara="1" rIns="0" wrap="square" tIns="45700">
            <a:normAutofit/>
          </a:bodyPr>
          <a:lstStyle/>
          <a:p>
            <a:pPr indent="0" lvl="0" marL="0" rtl="0" algn="l">
              <a:spcBef>
                <a:spcPts val="600"/>
              </a:spcBef>
              <a:spcAft>
                <a:spcPts val="0"/>
              </a:spcAft>
              <a:buNone/>
            </a:pPr>
            <a:r>
              <a:rPr b="1" lang="en-GB">
                <a:solidFill>
                  <a:srgbClr val="FF0000"/>
                </a:solidFill>
              </a:rPr>
              <a:t>Ballooning Mode: 	</a:t>
            </a:r>
            <a:br>
              <a:rPr b="1" lang="en-GB">
                <a:solidFill>
                  <a:srgbClr val="FF0000"/>
                </a:solidFill>
              </a:rPr>
            </a:br>
            <a:r>
              <a:rPr lang="en-GB" sz="1700"/>
              <a:t>-</a:t>
            </a:r>
            <a:r>
              <a:rPr lang="en-GB" sz="1400"/>
              <a:t> pressure gradient driven</a:t>
            </a:r>
            <a:br>
              <a:rPr lang="en-GB" sz="1400"/>
            </a:br>
            <a:r>
              <a:rPr lang="en-GB" sz="1400"/>
              <a:t>- high toroidal modes</a:t>
            </a:r>
            <a:endParaRPr sz="1400"/>
          </a:p>
          <a:p>
            <a:pPr indent="0" lvl="0" marL="0" rtl="0" algn="l">
              <a:spcBef>
                <a:spcPts val="600"/>
              </a:spcBef>
              <a:spcAft>
                <a:spcPts val="0"/>
              </a:spcAft>
              <a:buNone/>
            </a:pPr>
            <a:r>
              <a:rPr lang="en-GB" sz="1400"/>
              <a:t>- localized at low field side</a:t>
            </a:r>
            <a:endParaRPr sz="1400"/>
          </a:p>
          <a:p>
            <a:pPr indent="0" lvl="0" marL="0" rtl="0" algn="l">
              <a:spcBef>
                <a:spcPts val="600"/>
              </a:spcBef>
              <a:spcAft>
                <a:spcPts val="0"/>
              </a:spcAft>
              <a:buNone/>
            </a:pPr>
            <a:r>
              <a:t/>
            </a:r>
            <a:endParaRPr sz="1400"/>
          </a:p>
        </p:txBody>
      </p:sp>
      <p:pic>
        <p:nvPicPr>
          <p:cNvPr id="308" name="Google Shape;308;p36"/>
          <p:cNvPicPr preferRelativeResize="0"/>
          <p:nvPr/>
        </p:nvPicPr>
        <p:blipFill rotWithShape="1">
          <a:blip r:embed="rId3">
            <a:alphaModFix/>
          </a:blip>
          <a:srcRect b="0" l="0" r="55565" t="0"/>
          <a:stretch/>
        </p:blipFill>
        <p:spPr>
          <a:xfrm>
            <a:off x="3105775" y="1963275"/>
            <a:ext cx="2929425" cy="1972825"/>
          </a:xfrm>
          <a:prstGeom prst="rect">
            <a:avLst/>
          </a:prstGeom>
          <a:noFill/>
          <a:ln>
            <a:noFill/>
          </a:ln>
        </p:spPr>
      </p:pic>
      <p:pic>
        <p:nvPicPr>
          <p:cNvPr id="309" name="Google Shape;309;p36"/>
          <p:cNvPicPr preferRelativeResize="0"/>
          <p:nvPr/>
        </p:nvPicPr>
        <p:blipFill rotWithShape="1">
          <a:blip r:embed="rId3">
            <a:alphaModFix/>
          </a:blip>
          <a:srcRect b="0" l="55765" r="-199" t="0"/>
          <a:stretch/>
        </p:blipFill>
        <p:spPr>
          <a:xfrm>
            <a:off x="3105775" y="4515975"/>
            <a:ext cx="2929425" cy="1972825"/>
          </a:xfrm>
          <a:prstGeom prst="rect">
            <a:avLst/>
          </a:prstGeom>
          <a:noFill/>
          <a:ln>
            <a:noFill/>
          </a:ln>
        </p:spPr>
      </p:pic>
      <p:pic>
        <p:nvPicPr>
          <p:cNvPr id="310" name="Google Shape;310;p36"/>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311" name="Google Shape;311;p36"/>
          <p:cNvSpPr txBox="1"/>
          <p:nvPr>
            <p:ph idx="1" type="body"/>
          </p:nvPr>
        </p:nvSpPr>
        <p:spPr>
          <a:xfrm>
            <a:off x="582625" y="4480200"/>
            <a:ext cx="2566800" cy="19728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solidFill>
                  <a:srgbClr val="6AA84F"/>
                </a:solidFill>
              </a:rPr>
              <a:t>Peeling Mode: </a:t>
            </a:r>
            <a:br>
              <a:rPr lang="en-GB">
                <a:solidFill>
                  <a:srgbClr val="FF0000"/>
                </a:solidFill>
              </a:rPr>
            </a:br>
            <a:r>
              <a:rPr lang="en-GB" sz="1700"/>
              <a:t>-</a:t>
            </a:r>
            <a:r>
              <a:rPr lang="en-GB" sz="1400"/>
              <a:t> current density driven</a:t>
            </a:r>
            <a:br>
              <a:rPr lang="en-GB" sz="1400"/>
            </a:br>
            <a:r>
              <a:rPr lang="en-GB" sz="1400"/>
              <a:t>- low toroidal modes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p:txBody>
      </p:sp>
      <p:sp>
        <p:nvSpPr>
          <p:cNvPr id="312" name="Google Shape;312;p36"/>
          <p:cNvSpPr txBox="1"/>
          <p:nvPr/>
        </p:nvSpPr>
        <p:spPr>
          <a:xfrm>
            <a:off x="5158525" y="3708800"/>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M. Hoelzl</a:t>
            </a:r>
            <a:endParaRPr sz="1200">
              <a:solidFill>
                <a:srgbClr val="434343"/>
              </a:solidFill>
            </a:endParaRPr>
          </a:p>
        </p:txBody>
      </p:sp>
      <p:sp>
        <p:nvSpPr>
          <p:cNvPr id="313" name="Google Shape;313;p36"/>
          <p:cNvSpPr txBox="1"/>
          <p:nvPr/>
        </p:nvSpPr>
        <p:spPr>
          <a:xfrm>
            <a:off x="5158525" y="6223400"/>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M. Hoelzl</a:t>
            </a:r>
            <a:endParaRPr sz="1200">
              <a:solidFill>
                <a:srgbClr val="43434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7"/>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900"/>
          </a:p>
        </p:txBody>
      </p:sp>
      <p:sp>
        <p:nvSpPr>
          <p:cNvPr id="320" name="Google Shape;320;p37"/>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Edge Localized Modes </a:t>
            </a:r>
            <a:r>
              <a:rPr b="0" lang="en-GB" sz="1200">
                <a:solidFill>
                  <a:schemeClr val="dk1"/>
                </a:solidFill>
              </a:rPr>
              <a:t>[A. Cathey 2022 NF]</a:t>
            </a:r>
            <a:endParaRPr/>
          </a:p>
        </p:txBody>
      </p:sp>
      <p:grpSp>
        <p:nvGrpSpPr>
          <p:cNvPr id="321" name="Google Shape;321;p37"/>
          <p:cNvGrpSpPr/>
          <p:nvPr/>
        </p:nvGrpSpPr>
        <p:grpSpPr>
          <a:xfrm>
            <a:off x="4428275" y="4043400"/>
            <a:ext cx="4180300" cy="2517749"/>
            <a:chOff x="336625" y="3999100"/>
            <a:chExt cx="4180300" cy="2517749"/>
          </a:xfrm>
        </p:grpSpPr>
        <p:pic>
          <p:nvPicPr>
            <p:cNvPr id="322" name="Google Shape;322;p37"/>
            <p:cNvPicPr preferRelativeResize="0"/>
            <p:nvPr/>
          </p:nvPicPr>
          <p:blipFill rotWithShape="1">
            <a:blip r:embed="rId3">
              <a:alphaModFix/>
            </a:blip>
            <a:srcRect b="0" l="0" r="0" t="31661"/>
            <a:stretch/>
          </p:blipFill>
          <p:spPr>
            <a:xfrm>
              <a:off x="336625" y="3999100"/>
              <a:ext cx="4180300" cy="2517749"/>
            </a:xfrm>
            <a:prstGeom prst="rect">
              <a:avLst/>
            </a:prstGeom>
            <a:noFill/>
            <a:ln>
              <a:noFill/>
            </a:ln>
          </p:spPr>
        </p:pic>
        <p:pic>
          <p:nvPicPr>
            <p:cNvPr id="323" name="Google Shape;323;p37"/>
            <p:cNvPicPr preferRelativeResize="0"/>
            <p:nvPr/>
          </p:nvPicPr>
          <p:blipFill rotWithShape="1">
            <a:blip r:embed="rId3">
              <a:alphaModFix/>
            </a:blip>
            <a:srcRect b="96780" l="13537" r="55835" t="15475"/>
            <a:stretch/>
          </p:blipFill>
          <p:spPr>
            <a:xfrm flipH="1" rot="10800000">
              <a:off x="3164550" y="4554750"/>
              <a:ext cx="1280274" cy="451525"/>
            </a:xfrm>
            <a:prstGeom prst="rect">
              <a:avLst/>
            </a:prstGeom>
            <a:noFill/>
            <a:ln>
              <a:noFill/>
            </a:ln>
          </p:spPr>
        </p:pic>
      </p:grpSp>
      <p:sp>
        <p:nvSpPr>
          <p:cNvPr id="324" name="Google Shape;324;p37"/>
          <p:cNvSpPr txBox="1"/>
          <p:nvPr>
            <p:ph idx="1" type="body"/>
          </p:nvPr>
        </p:nvSpPr>
        <p:spPr>
          <a:xfrm>
            <a:off x="658825" y="1609725"/>
            <a:ext cx="5087100" cy="3239100"/>
          </a:xfrm>
          <a:prstGeom prst="rect">
            <a:avLst/>
          </a:prstGeom>
        </p:spPr>
        <p:txBody>
          <a:bodyPr anchorCtr="0" anchor="t" bIns="45700" lIns="0" spcFirstLastPara="1" rIns="0" wrap="square" tIns="45700">
            <a:normAutofit lnSpcReduction="20000"/>
          </a:bodyPr>
          <a:lstStyle/>
          <a:p>
            <a:pPr indent="-342900" lvl="0" marL="457200" rtl="0" algn="l">
              <a:spcBef>
                <a:spcPts val="600"/>
              </a:spcBef>
              <a:spcAft>
                <a:spcPts val="0"/>
              </a:spcAft>
              <a:buSzPts val="1800"/>
              <a:buAutoNum type="arabicParenBoth"/>
            </a:pPr>
            <a:r>
              <a:rPr b="1" lang="en-GB"/>
              <a:t>Precursor Phase:</a:t>
            </a:r>
            <a:r>
              <a:rPr lang="en-GB"/>
              <a:t> Destabilization of precursor peeling-ballooning modes due to pressure gradient and current density</a:t>
            </a:r>
            <a:endParaRPr/>
          </a:p>
          <a:p>
            <a:pPr indent="-342900" lvl="0" marL="457200" rtl="0" algn="l">
              <a:spcBef>
                <a:spcPts val="1000"/>
              </a:spcBef>
              <a:spcAft>
                <a:spcPts val="0"/>
              </a:spcAft>
              <a:buSzPts val="1800"/>
              <a:buAutoNum type="arabicParenBoth"/>
            </a:pPr>
            <a:r>
              <a:rPr b="1" lang="en-GB"/>
              <a:t>ELM onset:</a:t>
            </a:r>
            <a:r>
              <a:rPr lang="en-GB"/>
              <a:t> Reduction in plasma flows - begin of faster-than exponential growth </a:t>
            </a:r>
            <a:endParaRPr/>
          </a:p>
          <a:p>
            <a:pPr indent="-342900" lvl="0" marL="457200" rtl="0" algn="l">
              <a:spcBef>
                <a:spcPts val="1000"/>
              </a:spcBef>
              <a:spcAft>
                <a:spcPts val="0"/>
              </a:spcAft>
              <a:buSzPts val="1800"/>
              <a:buAutoNum type="arabicParenBoth"/>
            </a:pPr>
            <a:r>
              <a:rPr b="1" lang="en-GB"/>
              <a:t>ELM crash:</a:t>
            </a:r>
            <a:r>
              <a:rPr lang="en-GB"/>
              <a:t> Convective and conductive losses degrade the pedestal gradients</a:t>
            </a:r>
            <a:endParaRPr/>
          </a:p>
          <a:p>
            <a:pPr indent="-342900" lvl="0" marL="457200" rtl="0" algn="l">
              <a:spcBef>
                <a:spcPts val="1000"/>
              </a:spcBef>
              <a:spcAft>
                <a:spcPts val="0"/>
              </a:spcAft>
              <a:buSzPts val="1800"/>
              <a:buAutoNum type="arabicParenBoth"/>
            </a:pPr>
            <a:r>
              <a:rPr b="1" lang="en-GB"/>
              <a:t>Recovery: </a:t>
            </a:r>
            <a:r>
              <a:rPr lang="en-GB"/>
              <a:t>Pedestal rebuilds</a:t>
            </a:r>
            <a:endParaRPr/>
          </a:p>
          <a:p>
            <a:pPr indent="0" lvl="0" marL="0" rtl="0" algn="l">
              <a:spcBef>
                <a:spcPts val="1000"/>
              </a:spcBef>
              <a:spcAft>
                <a:spcPts val="1000"/>
              </a:spcAft>
              <a:buNone/>
            </a:pPr>
            <a:r>
              <a:t/>
            </a:r>
            <a:endParaRPr/>
          </a:p>
        </p:txBody>
      </p:sp>
      <p:grpSp>
        <p:nvGrpSpPr>
          <p:cNvPr id="325" name="Google Shape;325;p37"/>
          <p:cNvGrpSpPr/>
          <p:nvPr/>
        </p:nvGrpSpPr>
        <p:grpSpPr>
          <a:xfrm>
            <a:off x="8796115" y="1609733"/>
            <a:ext cx="2970624" cy="4132781"/>
            <a:chOff x="9212579" y="1143426"/>
            <a:chExt cx="3153863" cy="4571155"/>
          </a:xfrm>
        </p:grpSpPr>
        <p:pic>
          <p:nvPicPr>
            <p:cNvPr id="326" name="Google Shape;326;p37"/>
            <p:cNvPicPr preferRelativeResize="0"/>
            <p:nvPr/>
          </p:nvPicPr>
          <p:blipFill rotWithShape="1">
            <a:blip r:embed="rId4">
              <a:alphaModFix/>
            </a:blip>
            <a:srcRect b="0" l="0" r="0" t="14148"/>
            <a:stretch/>
          </p:blipFill>
          <p:spPr>
            <a:xfrm>
              <a:off x="9212579" y="1143426"/>
              <a:ext cx="3153807" cy="4571155"/>
            </a:xfrm>
            <a:prstGeom prst="rect">
              <a:avLst/>
            </a:prstGeom>
            <a:noFill/>
            <a:ln>
              <a:noFill/>
            </a:ln>
            <a:effectLst>
              <a:outerShdw blurRad="57150" rotWithShape="0" algn="bl" dir="5400000" dist="19050">
                <a:srgbClr val="000000">
                  <a:alpha val="50000"/>
                </a:srgbClr>
              </a:outerShdw>
            </a:effectLst>
          </p:spPr>
        </p:pic>
        <p:sp>
          <p:nvSpPr>
            <p:cNvPr id="327" name="Google Shape;327;p37"/>
            <p:cNvSpPr/>
            <p:nvPr/>
          </p:nvSpPr>
          <p:spPr>
            <a:xfrm>
              <a:off x="10715542" y="4911414"/>
              <a:ext cx="1650900" cy="6999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328" name="Google Shape;328;p37"/>
          <p:cNvSpPr txBox="1"/>
          <p:nvPr/>
        </p:nvSpPr>
        <p:spPr>
          <a:xfrm>
            <a:off x="8796127" y="5710125"/>
            <a:ext cx="32424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ELM cycles in AUG</a:t>
            </a:r>
            <a:br>
              <a:rPr lang="en-GB"/>
            </a:br>
            <a:r>
              <a:rPr lang="en-GB"/>
              <a:t>by A. Cathey using JOREK </a:t>
            </a:r>
            <a:br>
              <a:rPr lang="en-GB"/>
            </a:br>
            <a:r>
              <a:rPr lang="en-GB" sz="1200"/>
              <a:t>[A. Cathey 2022 NF]</a:t>
            </a:r>
            <a:endParaRPr sz="1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8"/>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900"/>
          </a:p>
        </p:txBody>
      </p:sp>
      <p:sp>
        <p:nvSpPr>
          <p:cNvPr id="335" name="Google Shape;335;p38"/>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Type-I ELMs not supportable in future machines</a:t>
            </a:r>
            <a:endParaRPr/>
          </a:p>
        </p:txBody>
      </p:sp>
      <p:sp>
        <p:nvSpPr>
          <p:cNvPr id="336" name="Google Shape;336;p38"/>
          <p:cNvSpPr txBox="1"/>
          <p:nvPr>
            <p:ph idx="1" type="body"/>
          </p:nvPr>
        </p:nvSpPr>
        <p:spPr>
          <a:xfrm>
            <a:off x="658825" y="1609725"/>
            <a:ext cx="10837800" cy="4951500"/>
          </a:xfrm>
          <a:prstGeom prst="rect">
            <a:avLst/>
          </a:prstGeom>
        </p:spPr>
        <p:txBody>
          <a:bodyPr anchorCtr="0" anchor="t" bIns="45700" lIns="0" spcFirstLastPara="1" rIns="0" wrap="square" tIns="45700">
            <a:normAutofit/>
          </a:bodyPr>
          <a:lstStyle/>
          <a:p>
            <a:pPr indent="-342900" lvl="0" marL="457200" rtl="0" algn="l">
              <a:spcBef>
                <a:spcPts val="0"/>
              </a:spcBef>
              <a:spcAft>
                <a:spcPts val="0"/>
              </a:spcAft>
              <a:buSzPts val="1800"/>
              <a:buChar char="-"/>
            </a:pPr>
            <a:r>
              <a:rPr lang="en-GB"/>
              <a:t>Type-1 ELM eject typically 5-10% of plasma stored energy </a:t>
            </a:r>
            <a:r>
              <a:rPr lang="en-GB" sz="1400"/>
              <a:t> [Eich T. et al 2017 NME]</a:t>
            </a:r>
            <a:endParaRPr/>
          </a:p>
          <a:p>
            <a:pPr indent="-342900" lvl="0" marL="457200" rtl="0" algn="l">
              <a:spcBef>
                <a:spcPts val="1000"/>
              </a:spcBef>
              <a:spcAft>
                <a:spcPts val="0"/>
              </a:spcAft>
              <a:buSzPts val="1800"/>
              <a:buChar char="-"/>
            </a:pPr>
            <a:r>
              <a:rPr lang="en-GB"/>
              <a:t>Losses during ELM crash directed towards divertor plates and cause high transient fluxes</a:t>
            </a:r>
            <a:endParaRPr/>
          </a:p>
          <a:p>
            <a:pPr indent="-342900" lvl="0" marL="457200" rtl="0" algn="l">
              <a:spcBef>
                <a:spcPts val="1000"/>
              </a:spcBef>
              <a:spcAft>
                <a:spcPts val="0"/>
              </a:spcAft>
              <a:buSzPts val="1800"/>
              <a:buChar char="-"/>
            </a:pPr>
            <a:r>
              <a:rPr lang="en-GB"/>
              <a:t>not tolerable for future fusion devices  </a:t>
            </a:r>
            <a:endParaRPr/>
          </a:p>
          <a:p>
            <a:pPr indent="-342900" lvl="0" marL="457200" rtl="0" algn="l">
              <a:spcBef>
                <a:spcPts val="1000"/>
              </a:spcBef>
              <a:spcAft>
                <a:spcPts val="0"/>
              </a:spcAft>
              <a:buSzPts val="1800"/>
              <a:buChar char="-"/>
            </a:pPr>
            <a:r>
              <a:rPr b="1" lang="en-GB"/>
              <a:t>ELM control mechanisms under development </a:t>
            </a:r>
            <a:endParaRPr b="1"/>
          </a:p>
          <a:p>
            <a:pPr indent="-342900" lvl="1" marL="914400" rtl="0" algn="l">
              <a:spcBef>
                <a:spcPts val="1000"/>
              </a:spcBef>
              <a:spcAft>
                <a:spcPts val="0"/>
              </a:spcAft>
              <a:buSzPts val="1800"/>
              <a:buChar char="-"/>
            </a:pPr>
            <a:r>
              <a:rPr b="0" lang="en-GB"/>
              <a:t>Naturally ELM-free or small ELM Regimes</a:t>
            </a:r>
            <a:endParaRPr b="0"/>
          </a:p>
          <a:p>
            <a:pPr indent="-342900" lvl="1" marL="914400" rtl="0" algn="l">
              <a:spcBef>
                <a:spcPts val="1000"/>
              </a:spcBef>
              <a:spcAft>
                <a:spcPts val="0"/>
              </a:spcAft>
              <a:buSzPts val="1800"/>
              <a:buChar char="-"/>
            </a:pPr>
            <a:r>
              <a:rPr b="0" lang="en-GB"/>
              <a:t>Pellet Injection </a:t>
            </a:r>
            <a:endParaRPr b="0"/>
          </a:p>
          <a:p>
            <a:pPr indent="-342900" lvl="1" marL="914400" rtl="0" algn="l">
              <a:spcBef>
                <a:spcPts val="1000"/>
              </a:spcBef>
              <a:spcAft>
                <a:spcPts val="0"/>
              </a:spcAft>
              <a:buSzPts val="1800"/>
              <a:buChar char="-"/>
            </a:pPr>
            <a:r>
              <a:rPr lang="en-GB"/>
              <a:t>Application of Resonant Magnetic Perturbations</a:t>
            </a:r>
            <a:endParaRPr/>
          </a:p>
          <a:p>
            <a:pPr indent="-342900" lvl="2" marL="1371600" rtl="0" algn="l">
              <a:spcBef>
                <a:spcPts val="1000"/>
              </a:spcBef>
              <a:spcAft>
                <a:spcPts val="0"/>
              </a:spcAft>
              <a:buSzPts val="1800"/>
              <a:buChar char="-"/>
            </a:pPr>
            <a:r>
              <a:rPr lang="en-GB"/>
              <a:t>Small helical field applied with external coils</a:t>
            </a:r>
            <a:endParaRPr/>
          </a:p>
          <a:p>
            <a:pPr indent="-342900" lvl="2" marL="1371600" rtl="0" algn="l">
              <a:spcBef>
                <a:spcPts val="1000"/>
              </a:spcBef>
              <a:spcAft>
                <a:spcPts val="1000"/>
              </a:spcAft>
              <a:buSzPts val="1800"/>
              <a:buChar char="-"/>
            </a:pPr>
            <a:r>
              <a:rPr lang="en-GB"/>
              <a:t>One dominant toroidal mode n</a:t>
            </a:r>
            <a:r>
              <a:rPr baseline="-25000" lang="en-GB"/>
              <a:t>RMP</a:t>
            </a:r>
            <a:br>
              <a:rPr lang="en-GB"/>
            </a:br>
            <a:r>
              <a:rPr lang="en-GB"/>
              <a:t>broad poloidal spectrum</a:t>
            </a:r>
            <a:endParaRPr/>
          </a:p>
        </p:txBody>
      </p:sp>
      <p:grpSp>
        <p:nvGrpSpPr>
          <p:cNvPr id="337" name="Google Shape;337;p38"/>
          <p:cNvGrpSpPr/>
          <p:nvPr/>
        </p:nvGrpSpPr>
        <p:grpSpPr>
          <a:xfrm>
            <a:off x="7992569" y="3820737"/>
            <a:ext cx="5082488" cy="2740290"/>
            <a:chOff x="692868" y="2382638"/>
            <a:chExt cx="5186212" cy="2766851"/>
          </a:xfrm>
        </p:grpSpPr>
        <p:sp>
          <p:nvSpPr>
            <p:cNvPr id="338" name="Google Shape;338;p38"/>
            <p:cNvSpPr txBox="1"/>
            <p:nvPr/>
          </p:nvSpPr>
          <p:spPr>
            <a:xfrm rot="563">
              <a:off x="4048180" y="4808239"/>
              <a:ext cx="1830900" cy="341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200"/>
                </a:spcAft>
                <a:buSzPts val="852"/>
                <a:buNone/>
              </a:pPr>
              <a:r>
                <a:rPr lang="en-GB" sz="1107">
                  <a:solidFill>
                    <a:srgbClr val="595959"/>
                  </a:solidFill>
                </a:rPr>
                <a:t> iter.org</a:t>
              </a:r>
              <a:endParaRPr sz="1107">
                <a:solidFill>
                  <a:srgbClr val="595959"/>
                </a:solidFill>
              </a:endParaRPr>
            </a:p>
          </p:txBody>
        </p:sp>
        <p:pic>
          <p:nvPicPr>
            <p:cNvPr id="339" name="Google Shape;339;p38"/>
            <p:cNvPicPr preferRelativeResize="0"/>
            <p:nvPr/>
          </p:nvPicPr>
          <p:blipFill rotWithShape="1">
            <a:blip r:embed="rId3">
              <a:alphaModFix/>
            </a:blip>
            <a:srcRect b="25864" l="0" r="7978" t="3604"/>
            <a:stretch/>
          </p:blipFill>
          <p:spPr>
            <a:xfrm rot="-107750">
              <a:off x="731278" y="2456828"/>
              <a:ext cx="4774694" cy="2509603"/>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9"/>
          <p:cNvSpPr txBox="1"/>
          <p:nvPr/>
        </p:nvSpPr>
        <p:spPr>
          <a:xfrm>
            <a:off x="779175" y="5550300"/>
            <a:ext cx="5102400" cy="10113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GB" sz="1700">
                <a:solidFill>
                  <a:srgbClr val="595959"/>
                </a:solidFill>
              </a:rPr>
              <a:t>DIIID discharge with RMP-ELM suppression</a:t>
            </a:r>
            <a:endParaRPr sz="1700">
              <a:solidFill>
                <a:srgbClr val="595959"/>
              </a:solidFill>
            </a:endParaRPr>
          </a:p>
          <a:p>
            <a:pPr indent="0" lvl="0" marL="0" rtl="0" algn="r">
              <a:lnSpc>
                <a:spcPct val="115000"/>
              </a:lnSpc>
              <a:spcBef>
                <a:spcPts val="1200"/>
              </a:spcBef>
              <a:spcAft>
                <a:spcPts val="1200"/>
              </a:spcAft>
              <a:buNone/>
            </a:pPr>
            <a:r>
              <a:t/>
            </a:r>
            <a:endParaRPr i="1" sz="1100">
              <a:solidFill>
                <a:srgbClr val="595959"/>
              </a:solidFill>
            </a:endParaRPr>
          </a:p>
        </p:txBody>
      </p:sp>
      <p:sp>
        <p:nvSpPr>
          <p:cNvPr id="346" name="Google Shape;346;p39"/>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Magnetic perturbations can fully suppress ELMs</a:t>
            </a:r>
            <a:endParaRPr/>
          </a:p>
        </p:txBody>
      </p:sp>
      <p:sp>
        <p:nvSpPr>
          <p:cNvPr id="347" name="Google Shape;347;p39"/>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1300"/>
          </a:p>
        </p:txBody>
      </p:sp>
      <p:pic>
        <p:nvPicPr>
          <p:cNvPr id="348" name="Google Shape;348;p39"/>
          <p:cNvPicPr preferRelativeResize="0"/>
          <p:nvPr/>
        </p:nvPicPr>
        <p:blipFill>
          <a:blip r:embed="rId3">
            <a:alphaModFix/>
          </a:blip>
          <a:stretch>
            <a:fillRect/>
          </a:stretch>
        </p:blipFill>
        <p:spPr>
          <a:xfrm>
            <a:off x="152400" y="152400"/>
            <a:ext cx="57150" cy="76200"/>
          </a:xfrm>
          <a:prstGeom prst="rect">
            <a:avLst/>
          </a:prstGeom>
          <a:noFill/>
          <a:ln>
            <a:noFill/>
          </a:ln>
        </p:spPr>
      </p:pic>
      <p:sp>
        <p:nvSpPr>
          <p:cNvPr id="349" name="Google Shape;349;p39"/>
          <p:cNvSpPr txBox="1"/>
          <p:nvPr>
            <p:ph idx="1" type="body"/>
          </p:nvPr>
        </p:nvSpPr>
        <p:spPr>
          <a:xfrm>
            <a:off x="5926975" y="1678625"/>
            <a:ext cx="5676000" cy="3490800"/>
          </a:xfrm>
          <a:prstGeom prst="rect">
            <a:avLst/>
          </a:prstGeom>
        </p:spPr>
        <p:txBody>
          <a:bodyPr anchorCtr="0" anchor="t" bIns="45700" lIns="0" spcFirstLastPara="1" rIns="0" wrap="square" tIns="45700">
            <a:normAutofit/>
          </a:bodyPr>
          <a:lstStyle/>
          <a:p>
            <a:pPr indent="-342900" lvl="0" marL="457200" marR="0" rtl="0" algn="l">
              <a:lnSpc>
                <a:spcPct val="120000"/>
              </a:lnSpc>
              <a:spcBef>
                <a:spcPts val="600"/>
              </a:spcBef>
              <a:spcAft>
                <a:spcPts val="0"/>
              </a:spcAft>
              <a:buSzPts val="1800"/>
              <a:buChar char="-"/>
            </a:pPr>
            <a:r>
              <a:rPr lang="en-GB"/>
              <a:t>D-alpha signal as measure for ELM </a:t>
            </a:r>
            <a:r>
              <a:rPr lang="en-GB"/>
              <a:t>occurrences</a:t>
            </a:r>
            <a:br>
              <a:rPr lang="en-GB"/>
            </a:br>
            <a:r>
              <a:rPr lang="en-GB"/>
              <a:t>⇒ RMP ramp up followed by ELM free phase</a:t>
            </a:r>
            <a:endParaRPr/>
          </a:p>
          <a:p>
            <a:pPr indent="-342900" lvl="0" marL="457200" marR="0" rtl="0" algn="l">
              <a:lnSpc>
                <a:spcPct val="120000"/>
              </a:lnSpc>
              <a:spcBef>
                <a:spcPts val="1000"/>
              </a:spcBef>
              <a:spcAft>
                <a:spcPts val="0"/>
              </a:spcAft>
              <a:buSzPts val="1800"/>
              <a:buChar char="-"/>
            </a:pPr>
            <a:r>
              <a:rPr lang="en-GB"/>
              <a:t>Empirical operational windows have been found </a:t>
            </a:r>
            <a:br>
              <a:rPr lang="en-GB"/>
            </a:br>
            <a:r>
              <a:rPr lang="en-GB" sz="1400"/>
              <a:t>[W. Suttrop 2018 NF]</a:t>
            </a:r>
            <a:endParaRPr sz="1400"/>
          </a:p>
          <a:p>
            <a:pPr indent="-342900" lvl="1" marL="914400" marR="0" rtl="0" algn="l">
              <a:lnSpc>
                <a:spcPct val="120000"/>
              </a:lnSpc>
              <a:spcBef>
                <a:spcPts val="1000"/>
              </a:spcBef>
              <a:spcAft>
                <a:spcPts val="0"/>
              </a:spcAft>
              <a:buSzPts val="1800"/>
              <a:buChar char="-"/>
            </a:pPr>
            <a:r>
              <a:rPr b="0" lang="en-GB"/>
              <a:t>Plasma edge density below critical threshold </a:t>
            </a:r>
            <a:endParaRPr b="0"/>
          </a:p>
          <a:p>
            <a:pPr indent="-342900" lvl="1" marL="914400" marR="0" rtl="0" algn="l">
              <a:lnSpc>
                <a:spcPct val="120000"/>
              </a:lnSpc>
              <a:spcBef>
                <a:spcPts val="0"/>
              </a:spcBef>
              <a:spcAft>
                <a:spcPts val="0"/>
              </a:spcAft>
              <a:buSzPts val="1800"/>
              <a:buChar char="-"/>
            </a:pPr>
            <a:r>
              <a:rPr b="0" lang="en-GB"/>
              <a:t>q95 within parameter ranges</a:t>
            </a:r>
            <a:endParaRPr b="0"/>
          </a:p>
          <a:p>
            <a:pPr indent="-342900" lvl="1" marL="914400" marR="0" rtl="0" algn="l">
              <a:lnSpc>
                <a:spcPct val="120000"/>
              </a:lnSpc>
              <a:spcBef>
                <a:spcPts val="0"/>
              </a:spcBef>
              <a:spcAft>
                <a:spcPts val="0"/>
              </a:spcAft>
              <a:buSzPts val="1800"/>
              <a:buChar char="-"/>
            </a:pPr>
            <a:r>
              <a:rPr b="0" lang="en-GB"/>
              <a:t>Requirements to plasma shaping and </a:t>
            </a:r>
            <a:br>
              <a:rPr b="0" lang="en-GB"/>
            </a:br>
            <a:r>
              <a:rPr b="0" lang="en-GB"/>
              <a:t>plasma pressure</a:t>
            </a:r>
            <a:endParaRPr b="0"/>
          </a:p>
        </p:txBody>
      </p:sp>
      <p:grpSp>
        <p:nvGrpSpPr>
          <p:cNvPr id="350" name="Google Shape;350;p39"/>
          <p:cNvGrpSpPr/>
          <p:nvPr/>
        </p:nvGrpSpPr>
        <p:grpSpPr>
          <a:xfrm>
            <a:off x="663696" y="1671955"/>
            <a:ext cx="4762291" cy="3835030"/>
            <a:chOff x="658825" y="1528875"/>
            <a:chExt cx="5104825" cy="4039850"/>
          </a:xfrm>
        </p:grpSpPr>
        <p:pic>
          <p:nvPicPr>
            <p:cNvPr id="351" name="Google Shape;351;p39"/>
            <p:cNvPicPr preferRelativeResize="0"/>
            <p:nvPr/>
          </p:nvPicPr>
          <p:blipFill rotWithShape="1">
            <a:blip r:embed="rId4">
              <a:alphaModFix/>
            </a:blip>
            <a:srcRect b="0" l="0" r="34490" t="0"/>
            <a:stretch/>
          </p:blipFill>
          <p:spPr>
            <a:xfrm>
              <a:off x="658825" y="1528875"/>
              <a:ext cx="5102399" cy="3944750"/>
            </a:xfrm>
            <a:prstGeom prst="rect">
              <a:avLst/>
            </a:prstGeom>
            <a:noFill/>
            <a:ln>
              <a:noFill/>
            </a:ln>
          </p:spPr>
        </p:pic>
        <p:sp>
          <p:nvSpPr>
            <p:cNvPr id="352" name="Google Shape;352;p39"/>
            <p:cNvSpPr/>
            <p:nvPr/>
          </p:nvSpPr>
          <p:spPr>
            <a:xfrm>
              <a:off x="2916051" y="2924868"/>
              <a:ext cx="1897200" cy="2610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39"/>
            <p:cNvSpPr/>
            <p:nvPr/>
          </p:nvSpPr>
          <p:spPr>
            <a:xfrm>
              <a:off x="4708851" y="1697172"/>
              <a:ext cx="675600" cy="323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39"/>
            <p:cNvSpPr/>
            <p:nvPr/>
          </p:nvSpPr>
          <p:spPr>
            <a:xfrm>
              <a:off x="2463631" y="2575077"/>
              <a:ext cx="989700" cy="182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39"/>
            <p:cNvSpPr/>
            <p:nvPr/>
          </p:nvSpPr>
          <p:spPr>
            <a:xfrm>
              <a:off x="3861394" y="2370138"/>
              <a:ext cx="1410300" cy="147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39"/>
            <p:cNvSpPr/>
            <p:nvPr/>
          </p:nvSpPr>
          <p:spPr>
            <a:xfrm>
              <a:off x="4326385" y="3998290"/>
              <a:ext cx="1161000" cy="182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9"/>
            <p:cNvSpPr/>
            <p:nvPr/>
          </p:nvSpPr>
          <p:spPr>
            <a:xfrm>
              <a:off x="1144368" y="3825234"/>
              <a:ext cx="533100" cy="111000"/>
            </a:xfrm>
            <a:prstGeom prst="rect">
              <a:avLst/>
            </a:prstGeom>
            <a:solidFill>
              <a:srgbClr val="DFDF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9"/>
            <p:cNvSpPr txBox="1"/>
            <p:nvPr/>
          </p:nvSpPr>
          <p:spPr>
            <a:xfrm>
              <a:off x="2763650" y="5195825"/>
              <a:ext cx="3000000" cy="372900"/>
            </a:xfrm>
            <a:prstGeom prst="rect">
              <a:avLst/>
            </a:prstGeom>
            <a:noFill/>
            <a:ln>
              <a:noFill/>
            </a:ln>
          </p:spPr>
          <p:txBody>
            <a:bodyPr anchorCtr="0" anchor="t" bIns="91425" lIns="91425" spcFirstLastPara="1" rIns="91425" wrap="square" tIns="91425">
              <a:spAutoFit/>
            </a:bodyPr>
            <a:lstStyle/>
            <a:p>
              <a:pPr indent="0" lvl="0" marL="0" rtl="0" algn="r">
                <a:lnSpc>
                  <a:spcPct val="115000"/>
                </a:lnSpc>
                <a:spcBef>
                  <a:spcPts val="0"/>
                </a:spcBef>
                <a:spcAft>
                  <a:spcPts val="1200"/>
                </a:spcAft>
                <a:buNone/>
              </a:pPr>
              <a:r>
                <a:rPr i="1" lang="en-GB" sz="1100">
                  <a:solidFill>
                    <a:srgbClr val="595959"/>
                  </a:solidFill>
                </a:rPr>
                <a:t>[</a:t>
              </a:r>
              <a:r>
                <a:rPr i="1" lang="en-GB" sz="1100">
                  <a:solidFill>
                    <a:srgbClr val="595959"/>
                  </a:solidFill>
                </a:rPr>
                <a:t>Evans, 2008 NF]</a:t>
              </a:r>
              <a:endParaRPr i="1" sz="1100">
                <a:solidFill>
                  <a:srgbClr val="595959"/>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40"/>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dk2"/>
                </a:solidFill>
              </a:rPr>
              <a:t>Initial hypothesis: 3D perturbation leads to stochastic edge </a:t>
            </a:r>
            <a:endParaRPr>
              <a:solidFill>
                <a:schemeClr val="dk2"/>
              </a:solidFill>
            </a:endParaRPr>
          </a:p>
          <a:p>
            <a:pPr indent="0" lvl="0" marL="0" rtl="0" algn="l">
              <a:spcBef>
                <a:spcPts val="1800"/>
              </a:spcBef>
              <a:spcAft>
                <a:spcPts val="1800"/>
              </a:spcAft>
              <a:buNone/>
            </a:pPr>
            <a:r>
              <a:t/>
            </a:r>
            <a:endParaRPr/>
          </a:p>
        </p:txBody>
      </p:sp>
      <p:pic>
        <p:nvPicPr>
          <p:cNvPr id="365" name="Google Shape;365;p40"/>
          <p:cNvPicPr preferRelativeResize="0"/>
          <p:nvPr/>
        </p:nvPicPr>
        <p:blipFill>
          <a:blip r:embed="rId3">
            <a:alphaModFix/>
          </a:blip>
          <a:stretch>
            <a:fillRect/>
          </a:stretch>
        </p:blipFill>
        <p:spPr>
          <a:xfrm>
            <a:off x="152400" y="152400"/>
            <a:ext cx="57150" cy="76200"/>
          </a:xfrm>
          <a:prstGeom prst="rect">
            <a:avLst/>
          </a:prstGeom>
          <a:noFill/>
          <a:ln>
            <a:noFill/>
          </a:ln>
        </p:spPr>
      </p:pic>
      <p:sp>
        <p:nvSpPr>
          <p:cNvPr id="366" name="Google Shape;366;p40"/>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grpSp>
        <p:nvGrpSpPr>
          <p:cNvPr id="367" name="Google Shape;367;p40"/>
          <p:cNvGrpSpPr/>
          <p:nvPr/>
        </p:nvGrpSpPr>
        <p:grpSpPr>
          <a:xfrm>
            <a:off x="1094452" y="3619502"/>
            <a:ext cx="3667937" cy="2198656"/>
            <a:chOff x="6976950" y="3574075"/>
            <a:chExt cx="3867500" cy="2192080"/>
          </a:xfrm>
        </p:grpSpPr>
        <p:sp>
          <p:nvSpPr>
            <p:cNvPr id="368" name="Google Shape;368;p40"/>
            <p:cNvSpPr/>
            <p:nvPr/>
          </p:nvSpPr>
          <p:spPr>
            <a:xfrm>
              <a:off x="10434525" y="36414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369" name="Google Shape;369;p40"/>
            <p:cNvCxnSpPr/>
            <p:nvPr/>
          </p:nvCxnSpPr>
          <p:spPr>
            <a:xfrm>
              <a:off x="7588950" y="3679450"/>
              <a:ext cx="3238800" cy="3600"/>
            </a:xfrm>
            <a:prstGeom prst="straightConnector1">
              <a:avLst/>
            </a:prstGeom>
            <a:noFill/>
            <a:ln cap="flat" cmpd="sng" w="19050">
              <a:solidFill>
                <a:srgbClr val="888888"/>
              </a:solidFill>
              <a:prstDash val="dash"/>
              <a:round/>
              <a:headEnd len="med" w="med" type="none"/>
              <a:tailEnd len="med" w="med" type="none"/>
            </a:ln>
          </p:spPr>
        </p:cxnSp>
        <p:sp>
          <p:nvSpPr>
            <p:cNvPr id="370" name="Google Shape;370;p40"/>
            <p:cNvSpPr/>
            <p:nvPr/>
          </p:nvSpPr>
          <p:spPr>
            <a:xfrm>
              <a:off x="7578350" y="3575853"/>
              <a:ext cx="3266100" cy="192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40"/>
            <p:cNvSpPr txBox="1"/>
            <p:nvPr/>
          </p:nvSpPr>
          <p:spPr>
            <a:xfrm rot="-5400000">
              <a:off x="6110250" y="4440775"/>
              <a:ext cx="1944300" cy="210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300">
                  <a:solidFill>
                    <a:srgbClr val="134F5C"/>
                  </a:solidFill>
                </a:rPr>
                <a:t>qprofile</a:t>
              </a:r>
              <a:endParaRPr sz="1300">
                <a:solidFill>
                  <a:srgbClr val="134F5C"/>
                </a:solidFill>
              </a:endParaRPr>
            </a:p>
          </p:txBody>
        </p:sp>
        <p:sp>
          <p:nvSpPr>
            <p:cNvPr id="372" name="Google Shape;372;p40"/>
            <p:cNvSpPr/>
            <p:nvPr/>
          </p:nvSpPr>
          <p:spPr>
            <a:xfrm>
              <a:off x="7581100" y="3598600"/>
              <a:ext cx="2983050" cy="1703323"/>
            </a:xfrm>
            <a:custGeom>
              <a:rect b="b" l="l" r="r" t="t"/>
              <a:pathLst>
                <a:path extrusionOk="0" h="53333" w="119322">
                  <a:moveTo>
                    <a:pt x="0" y="53333"/>
                  </a:moveTo>
                  <a:cubicBezTo>
                    <a:pt x="9930" y="52475"/>
                    <a:pt x="44504" y="50109"/>
                    <a:pt x="59579" y="48187"/>
                  </a:cubicBezTo>
                  <a:cubicBezTo>
                    <a:pt x="74655" y="46265"/>
                    <a:pt x="82677" y="44508"/>
                    <a:pt x="90453" y="41799"/>
                  </a:cubicBezTo>
                  <a:cubicBezTo>
                    <a:pt x="98229" y="39090"/>
                    <a:pt x="102256" y="35115"/>
                    <a:pt x="106237" y="31934"/>
                  </a:cubicBezTo>
                  <a:cubicBezTo>
                    <a:pt x="110218" y="28754"/>
                    <a:pt x="112365" y="25953"/>
                    <a:pt x="114338" y="22716"/>
                  </a:cubicBezTo>
                  <a:cubicBezTo>
                    <a:pt x="116311" y="19479"/>
                    <a:pt x="117245" y="16296"/>
                    <a:pt x="118076" y="12510"/>
                  </a:cubicBezTo>
                  <a:cubicBezTo>
                    <a:pt x="118907" y="8724"/>
                    <a:pt x="119114" y="2085"/>
                    <a:pt x="119322" y="0"/>
                  </a:cubicBezTo>
                </a:path>
              </a:pathLst>
            </a:custGeom>
            <a:noFill/>
            <a:ln cap="flat" cmpd="sng" w="38100">
              <a:solidFill>
                <a:schemeClr val="dk2"/>
              </a:solidFill>
              <a:prstDash val="solid"/>
              <a:round/>
              <a:headEnd len="med" w="med" type="none"/>
              <a:tailEnd len="med" w="med" type="none"/>
            </a:ln>
          </p:spPr>
        </p:sp>
        <p:cxnSp>
          <p:nvCxnSpPr>
            <p:cNvPr id="373" name="Google Shape;373;p40"/>
            <p:cNvCxnSpPr/>
            <p:nvPr/>
          </p:nvCxnSpPr>
          <p:spPr>
            <a:xfrm>
              <a:off x="7588950" y="4879525"/>
              <a:ext cx="3238800" cy="3600"/>
            </a:xfrm>
            <a:prstGeom prst="straightConnector1">
              <a:avLst/>
            </a:prstGeom>
            <a:noFill/>
            <a:ln cap="flat" cmpd="sng" w="19050">
              <a:solidFill>
                <a:srgbClr val="888888"/>
              </a:solidFill>
              <a:prstDash val="dash"/>
              <a:round/>
              <a:headEnd len="med" w="med" type="none"/>
              <a:tailEnd len="med" w="med" type="none"/>
            </a:ln>
          </p:spPr>
        </p:cxnSp>
        <p:sp>
          <p:nvSpPr>
            <p:cNvPr id="374" name="Google Shape;374;p40"/>
            <p:cNvSpPr txBox="1"/>
            <p:nvPr/>
          </p:nvSpPr>
          <p:spPr>
            <a:xfrm>
              <a:off x="7578357" y="5505155"/>
              <a:ext cx="1858200" cy="2610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300">
                  <a:solidFill>
                    <a:srgbClr val="134F5C"/>
                  </a:solidFill>
                </a:rPr>
                <a:t>radial coordinate </a:t>
              </a:r>
              <a:r>
                <a:rPr b="1" lang="en-GB" sz="1700">
                  <a:solidFill>
                    <a:srgbClr val="134F5C"/>
                  </a:solidFill>
                </a:rPr>
                <a:t>→</a:t>
              </a:r>
              <a:endParaRPr b="1" sz="1700">
                <a:solidFill>
                  <a:srgbClr val="134F5C"/>
                </a:solidFill>
              </a:endParaRPr>
            </a:p>
          </p:txBody>
        </p:sp>
        <p:sp>
          <p:nvSpPr>
            <p:cNvPr id="375" name="Google Shape;375;p40"/>
            <p:cNvSpPr txBox="1"/>
            <p:nvPr/>
          </p:nvSpPr>
          <p:spPr>
            <a:xfrm>
              <a:off x="7152500" y="3575850"/>
              <a:ext cx="425700" cy="19950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5 -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4 -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3 -</a:t>
              </a:r>
              <a:endParaRPr sz="1300">
                <a:solidFill>
                  <a:srgbClr val="134F5C"/>
                </a:solidFill>
              </a:endParaRPr>
            </a:p>
            <a:p>
              <a:pPr indent="0" lvl="0" marL="0" rtl="0" algn="ctr">
                <a:spcBef>
                  <a:spcPts val="0"/>
                </a:spcBef>
                <a:spcAft>
                  <a:spcPts val="0"/>
                </a:spcAft>
                <a:buNone/>
              </a:pPr>
              <a:r>
                <a:t/>
              </a:r>
              <a:endParaRPr sz="1300">
                <a:solidFill>
                  <a:srgbClr val="134F5C"/>
                </a:solidFill>
              </a:endParaRPr>
            </a:p>
            <a:p>
              <a:pPr indent="0" lvl="0" marL="0" rtl="0" algn="ct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2 - </a:t>
              </a:r>
              <a:endParaRPr sz="1300">
                <a:solidFill>
                  <a:srgbClr val="134F5C"/>
                </a:solidFill>
              </a:endParaRPr>
            </a:p>
          </p:txBody>
        </p:sp>
        <p:sp>
          <p:nvSpPr>
            <p:cNvPr id="376" name="Google Shape;376;p40"/>
            <p:cNvSpPr/>
            <p:nvPr/>
          </p:nvSpPr>
          <p:spPr>
            <a:xfrm>
              <a:off x="9737375" y="4841550"/>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7" name="Google Shape;377;p40"/>
            <p:cNvSpPr txBox="1"/>
            <p:nvPr/>
          </p:nvSpPr>
          <p:spPr>
            <a:xfrm>
              <a:off x="9505350" y="4641450"/>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6/2 </a:t>
              </a:r>
              <a:endParaRPr sz="1300">
                <a:solidFill>
                  <a:srgbClr val="134F5C"/>
                </a:solidFill>
              </a:endParaRPr>
            </a:p>
          </p:txBody>
        </p:sp>
        <p:sp>
          <p:nvSpPr>
            <p:cNvPr id="378" name="Google Shape;378;p40"/>
            <p:cNvSpPr/>
            <p:nvPr/>
          </p:nvSpPr>
          <p:spPr>
            <a:xfrm>
              <a:off x="10138125" y="45558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9" name="Google Shape;379;p40"/>
            <p:cNvSpPr txBox="1"/>
            <p:nvPr/>
          </p:nvSpPr>
          <p:spPr>
            <a:xfrm>
              <a:off x="9836275" y="43557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7/2 </a:t>
              </a:r>
              <a:endParaRPr sz="1300">
                <a:solidFill>
                  <a:srgbClr val="134F5C"/>
                </a:solidFill>
              </a:endParaRPr>
            </a:p>
          </p:txBody>
        </p:sp>
        <p:sp>
          <p:nvSpPr>
            <p:cNvPr id="380" name="Google Shape;380;p40"/>
            <p:cNvSpPr/>
            <p:nvPr/>
          </p:nvSpPr>
          <p:spPr>
            <a:xfrm>
              <a:off x="8518175" y="5146350"/>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1" name="Google Shape;381;p40"/>
            <p:cNvSpPr txBox="1"/>
            <p:nvPr/>
          </p:nvSpPr>
          <p:spPr>
            <a:xfrm>
              <a:off x="8362350" y="4946250"/>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5/2 </a:t>
              </a:r>
              <a:endParaRPr sz="1300">
                <a:solidFill>
                  <a:srgbClr val="134F5C"/>
                </a:solidFill>
              </a:endParaRPr>
            </a:p>
          </p:txBody>
        </p:sp>
        <p:cxnSp>
          <p:nvCxnSpPr>
            <p:cNvPr id="382" name="Google Shape;382;p40"/>
            <p:cNvCxnSpPr/>
            <p:nvPr/>
          </p:nvCxnSpPr>
          <p:spPr>
            <a:xfrm>
              <a:off x="7588950" y="4289050"/>
              <a:ext cx="3238800" cy="3600"/>
            </a:xfrm>
            <a:prstGeom prst="straightConnector1">
              <a:avLst/>
            </a:prstGeom>
            <a:noFill/>
            <a:ln cap="flat" cmpd="sng" w="19050">
              <a:solidFill>
                <a:srgbClr val="888888"/>
              </a:solidFill>
              <a:prstDash val="dash"/>
              <a:round/>
              <a:headEnd len="med" w="med" type="none"/>
              <a:tailEnd len="med" w="med" type="none"/>
            </a:ln>
          </p:spPr>
        </p:cxnSp>
        <p:sp>
          <p:nvSpPr>
            <p:cNvPr id="383" name="Google Shape;383;p40"/>
            <p:cNvSpPr/>
            <p:nvPr/>
          </p:nvSpPr>
          <p:spPr>
            <a:xfrm>
              <a:off x="10290525" y="42510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4" name="Google Shape;384;p40"/>
            <p:cNvSpPr txBox="1"/>
            <p:nvPr/>
          </p:nvSpPr>
          <p:spPr>
            <a:xfrm>
              <a:off x="9988675" y="40509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8/2 </a:t>
              </a:r>
              <a:endParaRPr sz="1300">
                <a:solidFill>
                  <a:srgbClr val="134F5C"/>
                </a:solidFill>
              </a:endParaRPr>
            </a:p>
          </p:txBody>
        </p:sp>
        <p:sp>
          <p:nvSpPr>
            <p:cNvPr id="385" name="Google Shape;385;p40"/>
            <p:cNvSpPr/>
            <p:nvPr/>
          </p:nvSpPr>
          <p:spPr>
            <a:xfrm>
              <a:off x="10366725" y="39462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6" name="Google Shape;386;p40"/>
            <p:cNvSpPr txBox="1"/>
            <p:nvPr/>
          </p:nvSpPr>
          <p:spPr>
            <a:xfrm>
              <a:off x="10064875" y="37461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9/2 </a:t>
              </a:r>
              <a:endParaRPr sz="1300">
                <a:solidFill>
                  <a:srgbClr val="134F5C"/>
                </a:solidFill>
              </a:endParaRPr>
            </a:p>
          </p:txBody>
        </p:sp>
      </p:grpSp>
      <p:sp>
        <p:nvSpPr>
          <p:cNvPr id="387" name="Google Shape;387;p40"/>
          <p:cNvSpPr txBox="1"/>
          <p:nvPr/>
        </p:nvSpPr>
        <p:spPr>
          <a:xfrm>
            <a:off x="375725" y="1565350"/>
            <a:ext cx="5257800" cy="1278600"/>
          </a:xfrm>
          <a:prstGeom prst="rect">
            <a:avLst/>
          </a:prstGeom>
          <a:noFill/>
          <a:ln>
            <a:noFill/>
          </a:ln>
        </p:spPr>
        <p:txBody>
          <a:bodyPr anchorCtr="0" anchor="t" bIns="91425" lIns="91425" spcFirstLastPara="1" rIns="91425" wrap="square" tIns="91425">
            <a:spAutoFit/>
          </a:bodyPr>
          <a:lstStyle/>
          <a:p>
            <a:pPr indent="-330200" lvl="0" marL="457200" rtl="0" algn="l">
              <a:lnSpc>
                <a:spcPct val="120000"/>
              </a:lnSpc>
              <a:spcBef>
                <a:spcPts val="0"/>
              </a:spcBef>
              <a:spcAft>
                <a:spcPts val="0"/>
              </a:spcAft>
              <a:buClr>
                <a:schemeClr val="dk1"/>
              </a:buClr>
              <a:buSzPts val="1600"/>
              <a:buChar char="-"/>
            </a:pPr>
            <a:r>
              <a:rPr lang="en-GB" sz="1600">
                <a:solidFill>
                  <a:schemeClr val="dk1"/>
                </a:solidFill>
              </a:rPr>
              <a:t>Rational surface:	</a:t>
            </a:r>
            <a:r>
              <a:rPr lang="en-GB" sz="1600">
                <a:solidFill>
                  <a:schemeClr val="dk1"/>
                </a:solidFill>
              </a:rPr>
              <a:t>m/n</a:t>
            </a:r>
            <a:r>
              <a:rPr baseline="-25000" lang="en-GB" sz="1600">
                <a:solidFill>
                  <a:schemeClr val="lt1"/>
                </a:solidFill>
              </a:rPr>
              <a:t>RMP</a:t>
            </a:r>
            <a:r>
              <a:rPr lang="en-GB" sz="1600">
                <a:solidFill>
                  <a:schemeClr val="dk1"/>
                </a:solidFill>
              </a:rPr>
              <a:t> helicity </a:t>
            </a:r>
            <a:endParaRPr sz="1600">
              <a:solidFill>
                <a:schemeClr val="dk1"/>
              </a:solidFill>
            </a:endParaRPr>
          </a:p>
          <a:p>
            <a:pPr indent="-330200" lvl="0" marL="457200" rtl="0" algn="l">
              <a:lnSpc>
                <a:spcPct val="120000"/>
              </a:lnSpc>
              <a:spcBef>
                <a:spcPts val="1000"/>
              </a:spcBef>
              <a:spcAft>
                <a:spcPts val="0"/>
              </a:spcAft>
              <a:buClr>
                <a:schemeClr val="dk1"/>
              </a:buClr>
              <a:buSzPts val="1600"/>
              <a:buChar char="-"/>
            </a:pPr>
            <a:r>
              <a:rPr b="1" lang="en-GB" sz="1600">
                <a:solidFill>
                  <a:schemeClr val="dk1"/>
                </a:solidFill>
              </a:rPr>
              <a:t>Resonant </a:t>
            </a:r>
            <a:r>
              <a:rPr lang="en-GB" sz="1600">
                <a:solidFill>
                  <a:schemeClr val="dk1"/>
                </a:solidFill>
              </a:rPr>
              <a:t>surface: 	m/n</a:t>
            </a:r>
            <a:r>
              <a:rPr baseline="-25000" lang="en-GB" sz="1600">
                <a:solidFill>
                  <a:schemeClr val="dk1"/>
                </a:solidFill>
              </a:rPr>
              <a:t>RMP</a:t>
            </a:r>
            <a:r>
              <a:rPr lang="en-GB" sz="1600">
                <a:solidFill>
                  <a:schemeClr val="dk1"/>
                </a:solidFill>
              </a:rPr>
              <a:t> helicity </a:t>
            </a:r>
            <a:endParaRPr sz="1600">
              <a:solidFill>
                <a:schemeClr val="dk1"/>
              </a:solidFill>
            </a:endParaRPr>
          </a:p>
          <a:p>
            <a:pPr indent="0" lvl="0" marL="457200" rtl="0" algn="l">
              <a:lnSpc>
                <a:spcPct val="120000"/>
              </a:lnSpc>
              <a:spcBef>
                <a:spcPts val="1000"/>
              </a:spcBef>
              <a:spcAft>
                <a:spcPts val="1000"/>
              </a:spcAft>
              <a:buNone/>
            </a:pPr>
            <a:r>
              <a:rPr lang="en-GB" sz="1600">
                <a:solidFill>
                  <a:schemeClr val="dk1"/>
                </a:solidFill>
              </a:rPr>
              <a:t>q-profile determines radial location  q=m/n</a:t>
            </a:r>
            <a:r>
              <a:rPr baseline="-25000" lang="en-GB" sz="1600">
                <a:solidFill>
                  <a:schemeClr val="dk1"/>
                </a:solidFill>
              </a:rPr>
              <a:t>RMP</a:t>
            </a:r>
            <a:r>
              <a:rPr lang="en-GB" sz="1600">
                <a:solidFill>
                  <a:schemeClr val="dk1"/>
                </a:solidFill>
              </a:rPr>
              <a:t>  </a:t>
            </a:r>
            <a:endParaRPr sz="1600">
              <a:solidFill>
                <a:schemeClr val="dk1"/>
              </a:solidFill>
            </a:endParaRPr>
          </a:p>
        </p:txBody>
      </p:sp>
      <p:grpSp>
        <p:nvGrpSpPr>
          <p:cNvPr id="388" name="Google Shape;388;p40"/>
          <p:cNvGrpSpPr/>
          <p:nvPr/>
        </p:nvGrpSpPr>
        <p:grpSpPr>
          <a:xfrm>
            <a:off x="5862951" y="2396648"/>
            <a:ext cx="3304757" cy="3221631"/>
            <a:chOff x="901175" y="2679034"/>
            <a:chExt cx="4081458" cy="3845346"/>
          </a:xfrm>
        </p:grpSpPr>
        <p:pic>
          <p:nvPicPr>
            <p:cNvPr id="389" name="Google Shape;389;p40"/>
            <p:cNvPicPr preferRelativeResize="0"/>
            <p:nvPr/>
          </p:nvPicPr>
          <p:blipFill rotWithShape="1">
            <a:blip r:embed="rId4">
              <a:alphaModFix/>
            </a:blip>
            <a:srcRect b="0" l="8255" r="100000" t="6542"/>
            <a:stretch/>
          </p:blipFill>
          <p:spPr>
            <a:xfrm flipH="1">
              <a:off x="4275975" y="2840125"/>
              <a:ext cx="706657" cy="3269700"/>
            </a:xfrm>
            <a:prstGeom prst="rect">
              <a:avLst/>
            </a:prstGeom>
            <a:noFill/>
            <a:ln>
              <a:noFill/>
            </a:ln>
          </p:spPr>
        </p:pic>
        <p:grpSp>
          <p:nvGrpSpPr>
            <p:cNvPr id="390" name="Google Shape;390;p40"/>
            <p:cNvGrpSpPr/>
            <p:nvPr/>
          </p:nvGrpSpPr>
          <p:grpSpPr>
            <a:xfrm>
              <a:off x="1348640" y="2679034"/>
              <a:ext cx="2899888" cy="3845346"/>
              <a:chOff x="4692513" y="1877000"/>
              <a:chExt cx="2383209" cy="3171419"/>
            </a:xfrm>
          </p:grpSpPr>
          <p:pic>
            <p:nvPicPr>
              <p:cNvPr id="391" name="Google Shape;391;p40"/>
              <p:cNvPicPr preferRelativeResize="0"/>
              <p:nvPr/>
            </p:nvPicPr>
            <p:blipFill rotWithShape="1">
              <a:blip r:embed="rId4">
                <a:alphaModFix/>
              </a:blip>
              <a:srcRect b="0" l="10008" r="60150" t="6542"/>
              <a:stretch/>
            </p:blipFill>
            <p:spPr>
              <a:xfrm>
                <a:off x="4722353" y="1908106"/>
                <a:ext cx="2353347" cy="3023196"/>
              </a:xfrm>
              <a:prstGeom prst="rect">
                <a:avLst/>
              </a:prstGeom>
              <a:noFill/>
              <a:ln>
                <a:noFill/>
              </a:ln>
            </p:spPr>
          </p:pic>
          <p:sp>
            <p:nvSpPr>
              <p:cNvPr id="392" name="Google Shape;392;p40"/>
              <p:cNvSpPr txBox="1"/>
              <p:nvPr/>
            </p:nvSpPr>
            <p:spPr>
              <a:xfrm>
                <a:off x="4953821" y="4639219"/>
                <a:ext cx="2121900" cy="4092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a:t>
                </a:r>
                <a:r>
                  <a:rPr lang="en-GB" sz="300"/>
                  <a:t> </a:t>
                </a:r>
                <a:r>
                  <a:rPr lang="en-GB" sz="1200"/>
                  <a:t>5         </a:t>
                </a:r>
                <a:r>
                  <a:rPr lang="en-GB" sz="400"/>
                  <a:t> </a:t>
                </a:r>
                <a:r>
                  <a:rPr lang="en-GB" sz="1200"/>
                  <a:t>9        13       17</a:t>
                </a:r>
                <a:endParaRPr sz="1200"/>
              </a:p>
              <a:p>
                <a:pPr indent="0" lvl="0" marL="0" rtl="0" algn="ctr">
                  <a:spcBef>
                    <a:spcPts val="0"/>
                  </a:spcBef>
                  <a:spcAft>
                    <a:spcPts val="0"/>
                  </a:spcAft>
                  <a:buNone/>
                </a:pPr>
                <a:r>
                  <a:rPr b="1" lang="en-GB" sz="1500"/>
                  <a:t>m</a:t>
                </a:r>
                <a:endParaRPr b="1" sz="1500"/>
              </a:p>
            </p:txBody>
          </p:sp>
          <p:sp>
            <p:nvSpPr>
              <p:cNvPr id="393" name="Google Shape;393;p40"/>
              <p:cNvSpPr txBox="1"/>
              <p:nvPr/>
            </p:nvSpPr>
            <p:spPr>
              <a:xfrm>
                <a:off x="4692513" y="1891675"/>
                <a:ext cx="261300" cy="29094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0.8</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a:p>
              <a:p>
                <a:pPr indent="0" lvl="0" marL="0" rtl="0" algn="l">
                  <a:spcBef>
                    <a:spcPts val="0"/>
                  </a:spcBef>
                  <a:spcAft>
                    <a:spcPts val="0"/>
                  </a:spcAft>
                  <a:buNone/>
                </a:pPr>
                <a:r>
                  <a:rPr lang="en-GB" sz="1200"/>
                  <a:t>0.6</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0.4</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GB" sz="1200"/>
                  <a:t>0.2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0.0</a:t>
                </a:r>
                <a:endParaRPr sz="1200"/>
              </a:p>
            </p:txBody>
          </p:sp>
          <p:grpSp>
            <p:nvGrpSpPr>
              <p:cNvPr id="394" name="Google Shape;394;p40"/>
              <p:cNvGrpSpPr/>
              <p:nvPr/>
            </p:nvGrpSpPr>
            <p:grpSpPr>
              <a:xfrm>
                <a:off x="5200888" y="1877000"/>
                <a:ext cx="1338975" cy="1974825"/>
                <a:chOff x="2723875" y="2154950"/>
                <a:chExt cx="1338975" cy="1974825"/>
              </a:xfrm>
            </p:grpSpPr>
            <p:sp>
              <p:nvSpPr>
                <p:cNvPr id="395" name="Google Shape;395;p40"/>
                <p:cNvSpPr txBox="1"/>
                <p:nvPr/>
              </p:nvSpPr>
              <p:spPr>
                <a:xfrm>
                  <a:off x="2723875" y="38873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396" name="Google Shape;396;p40"/>
                <p:cNvSpPr txBox="1"/>
                <p:nvPr/>
              </p:nvSpPr>
              <p:spPr>
                <a:xfrm>
                  <a:off x="2971925" y="30944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397" name="Google Shape;397;p40"/>
                <p:cNvSpPr txBox="1"/>
                <p:nvPr/>
              </p:nvSpPr>
              <p:spPr>
                <a:xfrm>
                  <a:off x="3089725" y="28519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398" name="Google Shape;398;p40"/>
                <p:cNvSpPr txBox="1"/>
                <p:nvPr/>
              </p:nvSpPr>
              <p:spPr>
                <a:xfrm>
                  <a:off x="3216325" y="26633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399" name="Google Shape;399;p40"/>
                <p:cNvSpPr txBox="1"/>
                <p:nvPr/>
              </p:nvSpPr>
              <p:spPr>
                <a:xfrm>
                  <a:off x="3326425" y="25132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0" name="Google Shape;400;p40"/>
                <p:cNvSpPr txBox="1"/>
                <p:nvPr/>
              </p:nvSpPr>
              <p:spPr>
                <a:xfrm>
                  <a:off x="3453025" y="24079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1" name="Google Shape;401;p40"/>
                <p:cNvSpPr txBox="1"/>
                <p:nvPr/>
              </p:nvSpPr>
              <p:spPr>
                <a:xfrm>
                  <a:off x="3579625" y="23103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2" name="Google Shape;402;p40"/>
                <p:cNvSpPr txBox="1"/>
                <p:nvPr/>
              </p:nvSpPr>
              <p:spPr>
                <a:xfrm>
                  <a:off x="3696150" y="2246575"/>
                  <a:ext cx="1023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3" name="Google Shape;403;p40"/>
                <p:cNvSpPr txBox="1"/>
                <p:nvPr/>
              </p:nvSpPr>
              <p:spPr>
                <a:xfrm>
                  <a:off x="3809650" y="218460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4" name="Google Shape;404;p40"/>
                <p:cNvSpPr txBox="1"/>
                <p:nvPr/>
              </p:nvSpPr>
              <p:spPr>
                <a:xfrm>
                  <a:off x="3936250" y="21549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05" name="Google Shape;405;p40"/>
                <p:cNvSpPr txBox="1"/>
                <p:nvPr/>
              </p:nvSpPr>
              <p:spPr>
                <a:xfrm>
                  <a:off x="2845325" y="34099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grpSp>
        </p:grpSp>
        <p:sp>
          <p:nvSpPr>
            <p:cNvPr id="406" name="Google Shape;406;p40"/>
            <p:cNvSpPr txBox="1"/>
            <p:nvPr/>
          </p:nvSpPr>
          <p:spPr>
            <a:xfrm rot="-5400000">
              <a:off x="31175" y="4382934"/>
              <a:ext cx="2172000" cy="432000"/>
            </a:xfrm>
            <a:prstGeom prst="rect">
              <a:avLst/>
            </a:prstGeom>
            <a:solidFill>
              <a:schemeClr val="lt1"/>
            </a:solidFill>
            <a:ln>
              <a:noFill/>
            </a:ln>
          </p:spPr>
          <p:txBody>
            <a:bodyPr anchorCtr="0" anchor="t" bIns="72000" lIns="0" spcFirstLastPara="1" rIns="0" wrap="square" tIns="0">
              <a:spAutoFit/>
            </a:bodyPr>
            <a:lstStyle/>
            <a:p>
              <a:pPr indent="0" lvl="0" marL="0" rtl="0" algn="ctr">
                <a:spcBef>
                  <a:spcPts val="0"/>
                </a:spcBef>
                <a:spcAft>
                  <a:spcPts val="0"/>
                </a:spcAft>
                <a:buNone/>
              </a:pPr>
              <a:r>
                <a:rPr lang="en-GB">
                  <a:solidFill>
                    <a:schemeClr val="dk1"/>
                  </a:solidFill>
                </a:rPr>
                <a:t>radial coordinate </a:t>
              </a:r>
              <a:r>
                <a:rPr b="1" lang="en-GB" sz="1800">
                  <a:solidFill>
                    <a:schemeClr val="dk1"/>
                  </a:solidFill>
                </a:rPr>
                <a:t>→</a:t>
              </a:r>
              <a:endParaRPr b="1" sz="1800">
                <a:solidFill>
                  <a:schemeClr val="dk1"/>
                </a:solidFill>
              </a:endParaRPr>
            </a:p>
          </p:txBody>
        </p:sp>
      </p:grpSp>
      <p:pic>
        <p:nvPicPr>
          <p:cNvPr id="407" name="Google Shape;407;p40"/>
          <p:cNvPicPr preferRelativeResize="0"/>
          <p:nvPr/>
        </p:nvPicPr>
        <p:blipFill rotWithShape="1">
          <a:blip r:embed="rId4">
            <a:alphaModFix/>
          </a:blip>
          <a:srcRect b="16556" l="30473" r="65326" t="72235"/>
          <a:stretch/>
        </p:blipFill>
        <p:spPr>
          <a:xfrm>
            <a:off x="8046039" y="4670163"/>
            <a:ext cx="402975" cy="439625"/>
          </a:xfrm>
          <a:prstGeom prst="rect">
            <a:avLst/>
          </a:prstGeom>
          <a:noFill/>
          <a:ln>
            <a:noFill/>
          </a:ln>
        </p:spPr>
      </p:pic>
      <p:sp>
        <p:nvSpPr>
          <p:cNvPr id="408" name="Google Shape;408;p40"/>
          <p:cNvSpPr txBox="1"/>
          <p:nvPr/>
        </p:nvSpPr>
        <p:spPr>
          <a:xfrm>
            <a:off x="6303400" y="1555550"/>
            <a:ext cx="4331100" cy="89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GB" sz="1600">
                <a:solidFill>
                  <a:schemeClr val="dk1"/>
                </a:solidFill>
              </a:rPr>
              <a:t>Poloidal spectrum of applied </a:t>
            </a:r>
            <a:br>
              <a:rPr b="1" lang="en-GB" sz="1600">
                <a:solidFill>
                  <a:schemeClr val="dk1"/>
                </a:solidFill>
              </a:rPr>
            </a:br>
            <a:r>
              <a:rPr b="1" lang="en-GB" sz="1600">
                <a:solidFill>
                  <a:schemeClr val="dk1"/>
                </a:solidFill>
              </a:rPr>
              <a:t>n=2 perturbation</a:t>
            </a:r>
            <a:br>
              <a:rPr b="1" lang="en-GB" sz="1600">
                <a:solidFill>
                  <a:schemeClr val="dk1"/>
                </a:solidFill>
              </a:rPr>
            </a:br>
            <a:r>
              <a:rPr lang="en-GB">
                <a:solidFill>
                  <a:schemeClr val="dk1"/>
                </a:solidFill>
              </a:rPr>
              <a:t>(without plasma response)</a:t>
            </a:r>
            <a:endParaRPr>
              <a:solidFill>
                <a:schemeClr val="dk1"/>
              </a:solidFill>
            </a:endParaRPr>
          </a:p>
        </p:txBody>
      </p:sp>
      <p:sp>
        <p:nvSpPr>
          <p:cNvPr id="409" name="Google Shape;409;p40"/>
          <p:cNvSpPr txBox="1"/>
          <p:nvPr/>
        </p:nvSpPr>
        <p:spPr>
          <a:xfrm>
            <a:off x="9485500" y="2150475"/>
            <a:ext cx="2504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t>+ </a:t>
            </a:r>
            <a:r>
              <a:rPr lang="en-GB"/>
              <a:t>… resonant surfaces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41"/>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solidFill>
                  <a:schemeClr val="dk2"/>
                </a:solidFill>
              </a:rPr>
              <a:t>Initial hypothesis: 3D perturbation leads to stochastic edge </a:t>
            </a:r>
            <a:endParaRPr>
              <a:solidFill>
                <a:schemeClr val="dk2"/>
              </a:solidFill>
            </a:endParaRPr>
          </a:p>
          <a:p>
            <a:pPr indent="0" lvl="0" marL="0" rtl="0" algn="l">
              <a:spcBef>
                <a:spcPts val="1800"/>
              </a:spcBef>
              <a:spcAft>
                <a:spcPts val="1800"/>
              </a:spcAft>
              <a:buNone/>
            </a:pPr>
            <a:r>
              <a:t/>
            </a:r>
            <a:endParaRPr/>
          </a:p>
        </p:txBody>
      </p:sp>
      <p:pic>
        <p:nvPicPr>
          <p:cNvPr id="416" name="Google Shape;416;p41"/>
          <p:cNvPicPr preferRelativeResize="0"/>
          <p:nvPr/>
        </p:nvPicPr>
        <p:blipFill>
          <a:blip r:embed="rId3">
            <a:alphaModFix/>
          </a:blip>
          <a:stretch>
            <a:fillRect/>
          </a:stretch>
        </p:blipFill>
        <p:spPr>
          <a:xfrm>
            <a:off x="152400" y="152400"/>
            <a:ext cx="57150" cy="76200"/>
          </a:xfrm>
          <a:prstGeom prst="rect">
            <a:avLst/>
          </a:prstGeom>
          <a:noFill/>
          <a:ln>
            <a:noFill/>
          </a:ln>
        </p:spPr>
      </p:pic>
      <p:sp>
        <p:nvSpPr>
          <p:cNvPr id="417" name="Google Shape;417;p41"/>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grpSp>
        <p:nvGrpSpPr>
          <p:cNvPr id="418" name="Google Shape;418;p41"/>
          <p:cNvGrpSpPr/>
          <p:nvPr/>
        </p:nvGrpSpPr>
        <p:grpSpPr>
          <a:xfrm>
            <a:off x="5862951" y="2396648"/>
            <a:ext cx="3304757" cy="3221631"/>
            <a:chOff x="901175" y="2679034"/>
            <a:chExt cx="4081458" cy="3845346"/>
          </a:xfrm>
        </p:grpSpPr>
        <p:pic>
          <p:nvPicPr>
            <p:cNvPr id="419" name="Google Shape;419;p41"/>
            <p:cNvPicPr preferRelativeResize="0"/>
            <p:nvPr/>
          </p:nvPicPr>
          <p:blipFill rotWithShape="1">
            <a:blip r:embed="rId4">
              <a:alphaModFix/>
            </a:blip>
            <a:srcRect b="0" l="8255" r="100000" t="6542"/>
            <a:stretch/>
          </p:blipFill>
          <p:spPr>
            <a:xfrm flipH="1">
              <a:off x="4275975" y="2840125"/>
              <a:ext cx="706657" cy="3269700"/>
            </a:xfrm>
            <a:prstGeom prst="rect">
              <a:avLst/>
            </a:prstGeom>
            <a:noFill/>
            <a:ln>
              <a:noFill/>
            </a:ln>
          </p:spPr>
        </p:pic>
        <p:grpSp>
          <p:nvGrpSpPr>
            <p:cNvPr id="420" name="Google Shape;420;p41"/>
            <p:cNvGrpSpPr/>
            <p:nvPr/>
          </p:nvGrpSpPr>
          <p:grpSpPr>
            <a:xfrm>
              <a:off x="1348640" y="2679034"/>
              <a:ext cx="2899888" cy="3845346"/>
              <a:chOff x="4692513" y="1877000"/>
              <a:chExt cx="2383209" cy="3171419"/>
            </a:xfrm>
          </p:grpSpPr>
          <p:pic>
            <p:nvPicPr>
              <p:cNvPr id="421" name="Google Shape;421;p41"/>
              <p:cNvPicPr preferRelativeResize="0"/>
              <p:nvPr/>
            </p:nvPicPr>
            <p:blipFill rotWithShape="1">
              <a:blip r:embed="rId4">
                <a:alphaModFix/>
              </a:blip>
              <a:srcRect b="0" l="10008" r="60150" t="6542"/>
              <a:stretch/>
            </p:blipFill>
            <p:spPr>
              <a:xfrm>
                <a:off x="4722353" y="1908106"/>
                <a:ext cx="2353347" cy="3023196"/>
              </a:xfrm>
              <a:prstGeom prst="rect">
                <a:avLst/>
              </a:prstGeom>
              <a:noFill/>
              <a:ln>
                <a:noFill/>
              </a:ln>
            </p:spPr>
          </p:pic>
          <p:sp>
            <p:nvSpPr>
              <p:cNvPr id="422" name="Google Shape;422;p41"/>
              <p:cNvSpPr txBox="1"/>
              <p:nvPr/>
            </p:nvSpPr>
            <p:spPr>
              <a:xfrm>
                <a:off x="4953821" y="4639219"/>
                <a:ext cx="2121900" cy="4092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a:t>
                </a:r>
                <a:r>
                  <a:rPr lang="en-GB" sz="300"/>
                  <a:t> </a:t>
                </a:r>
                <a:r>
                  <a:rPr lang="en-GB" sz="1200"/>
                  <a:t>5         </a:t>
                </a:r>
                <a:r>
                  <a:rPr lang="en-GB" sz="400"/>
                  <a:t> </a:t>
                </a:r>
                <a:r>
                  <a:rPr lang="en-GB" sz="1200"/>
                  <a:t>9        13       17</a:t>
                </a:r>
                <a:endParaRPr sz="1200"/>
              </a:p>
              <a:p>
                <a:pPr indent="0" lvl="0" marL="0" rtl="0" algn="ctr">
                  <a:spcBef>
                    <a:spcPts val="0"/>
                  </a:spcBef>
                  <a:spcAft>
                    <a:spcPts val="0"/>
                  </a:spcAft>
                  <a:buNone/>
                </a:pPr>
                <a:r>
                  <a:rPr b="1" lang="en-GB" sz="1500"/>
                  <a:t>m</a:t>
                </a:r>
                <a:endParaRPr b="1" sz="1500"/>
              </a:p>
            </p:txBody>
          </p:sp>
          <p:sp>
            <p:nvSpPr>
              <p:cNvPr id="423" name="Google Shape;423;p41"/>
              <p:cNvSpPr txBox="1"/>
              <p:nvPr/>
            </p:nvSpPr>
            <p:spPr>
              <a:xfrm>
                <a:off x="4692513" y="1891675"/>
                <a:ext cx="261300" cy="29094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0.8</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a:p>
              <a:p>
                <a:pPr indent="0" lvl="0" marL="0" rtl="0" algn="l">
                  <a:spcBef>
                    <a:spcPts val="0"/>
                  </a:spcBef>
                  <a:spcAft>
                    <a:spcPts val="0"/>
                  </a:spcAft>
                  <a:buNone/>
                </a:pPr>
                <a:r>
                  <a:rPr lang="en-GB" sz="1200"/>
                  <a:t>0.6</a:t>
                </a:r>
                <a:endParaRPr sz="1200"/>
              </a:p>
              <a:p>
                <a:pPr indent="0" lvl="0" marL="0" rtl="0" algn="l">
                  <a:spcBef>
                    <a:spcPts val="0"/>
                  </a:spcBef>
                  <a:spcAft>
                    <a:spcPts val="0"/>
                  </a:spcAft>
                  <a:buNone/>
                </a:pPr>
                <a:r>
                  <a:t/>
                </a:r>
                <a:endParaRPr/>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0.4</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en-GB" sz="1200"/>
                  <a:t>0.2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0.0</a:t>
                </a:r>
                <a:endParaRPr sz="1200"/>
              </a:p>
            </p:txBody>
          </p:sp>
          <p:grpSp>
            <p:nvGrpSpPr>
              <p:cNvPr id="424" name="Google Shape;424;p41"/>
              <p:cNvGrpSpPr/>
              <p:nvPr/>
            </p:nvGrpSpPr>
            <p:grpSpPr>
              <a:xfrm>
                <a:off x="5200888" y="1877000"/>
                <a:ext cx="1338975" cy="1974825"/>
                <a:chOff x="2723875" y="2154950"/>
                <a:chExt cx="1338975" cy="1974825"/>
              </a:xfrm>
            </p:grpSpPr>
            <p:sp>
              <p:nvSpPr>
                <p:cNvPr id="425" name="Google Shape;425;p41"/>
                <p:cNvSpPr txBox="1"/>
                <p:nvPr/>
              </p:nvSpPr>
              <p:spPr>
                <a:xfrm>
                  <a:off x="2723875" y="38873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26" name="Google Shape;426;p41"/>
                <p:cNvSpPr txBox="1"/>
                <p:nvPr/>
              </p:nvSpPr>
              <p:spPr>
                <a:xfrm>
                  <a:off x="2971925" y="30944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27" name="Google Shape;427;p41"/>
                <p:cNvSpPr txBox="1"/>
                <p:nvPr/>
              </p:nvSpPr>
              <p:spPr>
                <a:xfrm>
                  <a:off x="3089725" y="28519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28" name="Google Shape;428;p41"/>
                <p:cNvSpPr txBox="1"/>
                <p:nvPr/>
              </p:nvSpPr>
              <p:spPr>
                <a:xfrm>
                  <a:off x="3216325" y="266337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29" name="Google Shape;429;p41"/>
                <p:cNvSpPr txBox="1"/>
                <p:nvPr/>
              </p:nvSpPr>
              <p:spPr>
                <a:xfrm>
                  <a:off x="3326425" y="25132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0" name="Google Shape;430;p41"/>
                <p:cNvSpPr txBox="1"/>
                <p:nvPr/>
              </p:nvSpPr>
              <p:spPr>
                <a:xfrm>
                  <a:off x="3453025" y="24079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1" name="Google Shape;431;p41"/>
                <p:cNvSpPr txBox="1"/>
                <p:nvPr/>
              </p:nvSpPr>
              <p:spPr>
                <a:xfrm>
                  <a:off x="3579625" y="23103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2" name="Google Shape;432;p41"/>
                <p:cNvSpPr txBox="1"/>
                <p:nvPr/>
              </p:nvSpPr>
              <p:spPr>
                <a:xfrm>
                  <a:off x="3696150" y="2246575"/>
                  <a:ext cx="1023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3" name="Google Shape;433;p41"/>
                <p:cNvSpPr txBox="1"/>
                <p:nvPr/>
              </p:nvSpPr>
              <p:spPr>
                <a:xfrm>
                  <a:off x="3809650" y="218460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4" name="Google Shape;434;p41"/>
                <p:cNvSpPr txBox="1"/>
                <p:nvPr/>
              </p:nvSpPr>
              <p:spPr>
                <a:xfrm>
                  <a:off x="3936250" y="2154950"/>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sp>
              <p:nvSpPr>
                <p:cNvPr id="435" name="Google Shape;435;p41"/>
                <p:cNvSpPr txBox="1"/>
                <p:nvPr/>
              </p:nvSpPr>
              <p:spPr>
                <a:xfrm>
                  <a:off x="2845325" y="3409925"/>
                  <a:ext cx="126600" cy="24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600">
                      <a:solidFill>
                        <a:schemeClr val="lt1"/>
                      </a:solidFill>
                    </a:rPr>
                    <a:t>+</a:t>
                  </a:r>
                  <a:endParaRPr b="1" sz="1600">
                    <a:solidFill>
                      <a:schemeClr val="lt1"/>
                    </a:solidFill>
                  </a:endParaRPr>
                </a:p>
              </p:txBody>
            </p:sp>
          </p:grpSp>
        </p:grpSp>
        <p:sp>
          <p:nvSpPr>
            <p:cNvPr id="436" name="Google Shape;436;p41"/>
            <p:cNvSpPr txBox="1"/>
            <p:nvPr/>
          </p:nvSpPr>
          <p:spPr>
            <a:xfrm rot="-5400000">
              <a:off x="31175" y="4382934"/>
              <a:ext cx="2172000" cy="432000"/>
            </a:xfrm>
            <a:prstGeom prst="rect">
              <a:avLst/>
            </a:prstGeom>
            <a:solidFill>
              <a:schemeClr val="lt1"/>
            </a:solidFill>
            <a:ln>
              <a:noFill/>
            </a:ln>
          </p:spPr>
          <p:txBody>
            <a:bodyPr anchorCtr="0" anchor="t" bIns="72000" lIns="0" spcFirstLastPara="1" rIns="0" wrap="square" tIns="0">
              <a:spAutoFit/>
            </a:bodyPr>
            <a:lstStyle/>
            <a:p>
              <a:pPr indent="0" lvl="0" marL="0" rtl="0" algn="ctr">
                <a:spcBef>
                  <a:spcPts val="0"/>
                </a:spcBef>
                <a:spcAft>
                  <a:spcPts val="0"/>
                </a:spcAft>
                <a:buNone/>
              </a:pPr>
              <a:r>
                <a:rPr lang="en-GB">
                  <a:solidFill>
                    <a:schemeClr val="dk1"/>
                  </a:solidFill>
                </a:rPr>
                <a:t>radial coordinate </a:t>
              </a:r>
              <a:r>
                <a:rPr b="1" lang="en-GB" sz="1800">
                  <a:solidFill>
                    <a:schemeClr val="dk1"/>
                  </a:solidFill>
                </a:rPr>
                <a:t>→</a:t>
              </a:r>
              <a:endParaRPr b="1" sz="1800">
                <a:solidFill>
                  <a:schemeClr val="dk1"/>
                </a:solidFill>
              </a:endParaRPr>
            </a:p>
          </p:txBody>
        </p:sp>
      </p:grpSp>
      <p:pic>
        <p:nvPicPr>
          <p:cNvPr id="437" name="Google Shape;437;p41"/>
          <p:cNvPicPr preferRelativeResize="0"/>
          <p:nvPr/>
        </p:nvPicPr>
        <p:blipFill rotWithShape="1">
          <a:blip r:embed="rId4">
            <a:alphaModFix/>
          </a:blip>
          <a:srcRect b="16556" l="30473" r="65326" t="72235"/>
          <a:stretch/>
        </p:blipFill>
        <p:spPr>
          <a:xfrm>
            <a:off x="8046039" y="4670163"/>
            <a:ext cx="402975" cy="439625"/>
          </a:xfrm>
          <a:prstGeom prst="rect">
            <a:avLst/>
          </a:prstGeom>
          <a:noFill/>
          <a:ln>
            <a:noFill/>
          </a:ln>
        </p:spPr>
      </p:pic>
      <p:sp>
        <p:nvSpPr>
          <p:cNvPr id="438" name="Google Shape;438;p41"/>
          <p:cNvSpPr txBox="1"/>
          <p:nvPr/>
        </p:nvSpPr>
        <p:spPr>
          <a:xfrm>
            <a:off x="6303400" y="1555550"/>
            <a:ext cx="4331100" cy="892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GB" sz="1600">
                <a:solidFill>
                  <a:schemeClr val="dk1"/>
                </a:solidFill>
              </a:rPr>
              <a:t>Poloidal spectrum of applied </a:t>
            </a:r>
            <a:br>
              <a:rPr b="1" lang="en-GB" sz="1600">
                <a:solidFill>
                  <a:schemeClr val="dk1"/>
                </a:solidFill>
              </a:rPr>
            </a:br>
            <a:r>
              <a:rPr b="1" lang="en-GB" sz="1600">
                <a:solidFill>
                  <a:schemeClr val="dk1"/>
                </a:solidFill>
              </a:rPr>
              <a:t>n=2 perturbation</a:t>
            </a:r>
            <a:br>
              <a:rPr b="1" lang="en-GB" sz="1600">
                <a:solidFill>
                  <a:schemeClr val="dk1"/>
                </a:solidFill>
              </a:rPr>
            </a:br>
            <a:r>
              <a:rPr lang="en-GB">
                <a:solidFill>
                  <a:schemeClr val="dk1"/>
                </a:solidFill>
              </a:rPr>
              <a:t>(without plasma response)</a:t>
            </a:r>
            <a:endParaRPr>
              <a:solidFill>
                <a:schemeClr val="dk1"/>
              </a:solidFill>
            </a:endParaRPr>
          </a:p>
        </p:txBody>
      </p:sp>
      <p:sp>
        <p:nvSpPr>
          <p:cNvPr id="439" name="Google Shape;439;p41"/>
          <p:cNvSpPr txBox="1"/>
          <p:nvPr/>
        </p:nvSpPr>
        <p:spPr>
          <a:xfrm>
            <a:off x="9485500" y="2150475"/>
            <a:ext cx="2504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t>+ </a:t>
            </a:r>
            <a:r>
              <a:rPr lang="en-GB"/>
              <a:t>… resonant surfaces</a:t>
            </a:r>
            <a:endParaRPr/>
          </a:p>
        </p:txBody>
      </p:sp>
      <p:sp>
        <p:nvSpPr>
          <p:cNvPr id="440" name="Google Shape;440;p41"/>
          <p:cNvSpPr txBox="1"/>
          <p:nvPr/>
        </p:nvSpPr>
        <p:spPr>
          <a:xfrm>
            <a:off x="1094450" y="6142300"/>
            <a:ext cx="10837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t>m/n</a:t>
            </a:r>
            <a:r>
              <a:rPr baseline="-25000" lang="en-GB" sz="1800"/>
              <a:t>RMP</a:t>
            </a:r>
            <a:r>
              <a:rPr lang="en-GB" sz="1800"/>
              <a:t> component of perturbation non-zero at </a:t>
            </a:r>
            <a:r>
              <a:rPr lang="en-GB" sz="1800"/>
              <a:t>position</a:t>
            </a:r>
            <a:r>
              <a:rPr lang="en-GB" sz="1800"/>
              <a:t> of resonant flux surface - magnetic island forms</a:t>
            </a:r>
            <a:endParaRPr/>
          </a:p>
        </p:txBody>
      </p:sp>
      <p:grpSp>
        <p:nvGrpSpPr>
          <p:cNvPr id="441" name="Google Shape;441;p41"/>
          <p:cNvGrpSpPr/>
          <p:nvPr/>
        </p:nvGrpSpPr>
        <p:grpSpPr>
          <a:xfrm>
            <a:off x="1094452" y="3619502"/>
            <a:ext cx="3667937" cy="2198656"/>
            <a:chOff x="6976950" y="3574075"/>
            <a:chExt cx="3867500" cy="2192080"/>
          </a:xfrm>
        </p:grpSpPr>
        <p:sp>
          <p:nvSpPr>
            <p:cNvPr id="442" name="Google Shape;442;p41"/>
            <p:cNvSpPr/>
            <p:nvPr/>
          </p:nvSpPr>
          <p:spPr>
            <a:xfrm>
              <a:off x="10434525" y="36414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43" name="Google Shape;443;p41"/>
            <p:cNvCxnSpPr/>
            <p:nvPr/>
          </p:nvCxnSpPr>
          <p:spPr>
            <a:xfrm>
              <a:off x="7588950" y="3679450"/>
              <a:ext cx="3238800" cy="3600"/>
            </a:xfrm>
            <a:prstGeom prst="straightConnector1">
              <a:avLst/>
            </a:prstGeom>
            <a:noFill/>
            <a:ln cap="flat" cmpd="sng" w="19050">
              <a:solidFill>
                <a:srgbClr val="888888"/>
              </a:solidFill>
              <a:prstDash val="dash"/>
              <a:round/>
              <a:headEnd len="med" w="med" type="none"/>
              <a:tailEnd len="med" w="med" type="none"/>
            </a:ln>
          </p:spPr>
        </p:cxnSp>
        <p:sp>
          <p:nvSpPr>
            <p:cNvPr id="444" name="Google Shape;444;p41"/>
            <p:cNvSpPr/>
            <p:nvPr/>
          </p:nvSpPr>
          <p:spPr>
            <a:xfrm>
              <a:off x="7578350" y="3575853"/>
              <a:ext cx="3266100" cy="192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1"/>
            <p:cNvSpPr txBox="1"/>
            <p:nvPr/>
          </p:nvSpPr>
          <p:spPr>
            <a:xfrm rot="-5400000">
              <a:off x="6110250" y="4440775"/>
              <a:ext cx="1944300" cy="210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300">
                  <a:solidFill>
                    <a:srgbClr val="134F5C"/>
                  </a:solidFill>
                </a:rPr>
                <a:t>qprofile</a:t>
              </a:r>
              <a:endParaRPr sz="1300">
                <a:solidFill>
                  <a:srgbClr val="134F5C"/>
                </a:solidFill>
              </a:endParaRPr>
            </a:p>
          </p:txBody>
        </p:sp>
        <p:sp>
          <p:nvSpPr>
            <p:cNvPr id="446" name="Google Shape;446;p41"/>
            <p:cNvSpPr/>
            <p:nvPr/>
          </p:nvSpPr>
          <p:spPr>
            <a:xfrm>
              <a:off x="7581100" y="3598600"/>
              <a:ext cx="2983050" cy="1703323"/>
            </a:xfrm>
            <a:custGeom>
              <a:rect b="b" l="l" r="r" t="t"/>
              <a:pathLst>
                <a:path extrusionOk="0" h="53333" w="119322">
                  <a:moveTo>
                    <a:pt x="0" y="53333"/>
                  </a:moveTo>
                  <a:cubicBezTo>
                    <a:pt x="9930" y="52475"/>
                    <a:pt x="44504" y="50109"/>
                    <a:pt x="59579" y="48187"/>
                  </a:cubicBezTo>
                  <a:cubicBezTo>
                    <a:pt x="74655" y="46265"/>
                    <a:pt x="82677" y="44508"/>
                    <a:pt x="90453" y="41799"/>
                  </a:cubicBezTo>
                  <a:cubicBezTo>
                    <a:pt x="98229" y="39090"/>
                    <a:pt x="102256" y="35115"/>
                    <a:pt x="106237" y="31934"/>
                  </a:cubicBezTo>
                  <a:cubicBezTo>
                    <a:pt x="110218" y="28754"/>
                    <a:pt x="112365" y="25953"/>
                    <a:pt x="114338" y="22716"/>
                  </a:cubicBezTo>
                  <a:cubicBezTo>
                    <a:pt x="116311" y="19479"/>
                    <a:pt x="117245" y="16296"/>
                    <a:pt x="118076" y="12510"/>
                  </a:cubicBezTo>
                  <a:cubicBezTo>
                    <a:pt x="118907" y="8724"/>
                    <a:pt x="119114" y="2085"/>
                    <a:pt x="119322" y="0"/>
                  </a:cubicBezTo>
                </a:path>
              </a:pathLst>
            </a:custGeom>
            <a:noFill/>
            <a:ln cap="flat" cmpd="sng" w="38100">
              <a:solidFill>
                <a:schemeClr val="dk2"/>
              </a:solidFill>
              <a:prstDash val="solid"/>
              <a:round/>
              <a:headEnd len="med" w="med" type="none"/>
              <a:tailEnd len="med" w="med" type="none"/>
            </a:ln>
          </p:spPr>
        </p:sp>
        <p:cxnSp>
          <p:nvCxnSpPr>
            <p:cNvPr id="447" name="Google Shape;447;p41"/>
            <p:cNvCxnSpPr/>
            <p:nvPr/>
          </p:nvCxnSpPr>
          <p:spPr>
            <a:xfrm>
              <a:off x="7588950" y="4879525"/>
              <a:ext cx="3238800" cy="3600"/>
            </a:xfrm>
            <a:prstGeom prst="straightConnector1">
              <a:avLst/>
            </a:prstGeom>
            <a:noFill/>
            <a:ln cap="flat" cmpd="sng" w="19050">
              <a:solidFill>
                <a:srgbClr val="888888"/>
              </a:solidFill>
              <a:prstDash val="dash"/>
              <a:round/>
              <a:headEnd len="med" w="med" type="none"/>
              <a:tailEnd len="med" w="med" type="none"/>
            </a:ln>
          </p:spPr>
        </p:cxnSp>
        <p:sp>
          <p:nvSpPr>
            <p:cNvPr id="448" name="Google Shape;448;p41"/>
            <p:cNvSpPr txBox="1"/>
            <p:nvPr/>
          </p:nvSpPr>
          <p:spPr>
            <a:xfrm>
              <a:off x="7578357" y="5505155"/>
              <a:ext cx="1858200" cy="2610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sz="1300">
                  <a:solidFill>
                    <a:srgbClr val="134F5C"/>
                  </a:solidFill>
                </a:rPr>
                <a:t>radial coordinate </a:t>
              </a:r>
              <a:r>
                <a:rPr b="1" lang="en-GB" sz="1700">
                  <a:solidFill>
                    <a:srgbClr val="134F5C"/>
                  </a:solidFill>
                </a:rPr>
                <a:t>→</a:t>
              </a:r>
              <a:endParaRPr b="1" sz="1700">
                <a:solidFill>
                  <a:srgbClr val="134F5C"/>
                </a:solidFill>
              </a:endParaRPr>
            </a:p>
          </p:txBody>
        </p:sp>
        <p:sp>
          <p:nvSpPr>
            <p:cNvPr id="449" name="Google Shape;449;p41"/>
            <p:cNvSpPr txBox="1"/>
            <p:nvPr/>
          </p:nvSpPr>
          <p:spPr>
            <a:xfrm>
              <a:off x="7152500" y="3575850"/>
              <a:ext cx="425700" cy="19950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5 -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4 -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3 -</a:t>
              </a:r>
              <a:endParaRPr sz="1300">
                <a:solidFill>
                  <a:srgbClr val="134F5C"/>
                </a:solidFill>
              </a:endParaRPr>
            </a:p>
            <a:p>
              <a:pPr indent="0" lvl="0" marL="0" rtl="0" algn="ctr">
                <a:spcBef>
                  <a:spcPts val="0"/>
                </a:spcBef>
                <a:spcAft>
                  <a:spcPts val="0"/>
                </a:spcAft>
                <a:buNone/>
              </a:pPr>
              <a:r>
                <a:t/>
              </a:r>
              <a:endParaRPr sz="1300">
                <a:solidFill>
                  <a:srgbClr val="134F5C"/>
                </a:solidFill>
              </a:endParaRPr>
            </a:p>
            <a:p>
              <a:pPr indent="0" lvl="0" marL="0" rtl="0" algn="ctr">
                <a:spcBef>
                  <a:spcPts val="0"/>
                </a:spcBef>
                <a:spcAft>
                  <a:spcPts val="0"/>
                </a:spcAft>
                <a:buNone/>
              </a:pPr>
              <a:r>
                <a:t/>
              </a:r>
              <a:endParaRPr sz="1300">
                <a:solidFill>
                  <a:srgbClr val="134F5C"/>
                </a:solidFill>
              </a:endParaRPr>
            </a:p>
            <a:p>
              <a:pPr indent="0" lvl="0" marL="0" rtl="0" algn="r">
                <a:spcBef>
                  <a:spcPts val="0"/>
                </a:spcBef>
                <a:spcAft>
                  <a:spcPts val="0"/>
                </a:spcAft>
                <a:buNone/>
              </a:pPr>
              <a:r>
                <a:rPr lang="en-GB" sz="1300">
                  <a:solidFill>
                    <a:srgbClr val="134F5C"/>
                  </a:solidFill>
                </a:rPr>
                <a:t>2 - </a:t>
              </a:r>
              <a:endParaRPr sz="1300">
                <a:solidFill>
                  <a:srgbClr val="134F5C"/>
                </a:solidFill>
              </a:endParaRPr>
            </a:p>
          </p:txBody>
        </p:sp>
        <p:sp>
          <p:nvSpPr>
            <p:cNvPr id="450" name="Google Shape;450;p41"/>
            <p:cNvSpPr/>
            <p:nvPr/>
          </p:nvSpPr>
          <p:spPr>
            <a:xfrm>
              <a:off x="9737375" y="4841550"/>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1" name="Google Shape;451;p41"/>
            <p:cNvSpPr txBox="1"/>
            <p:nvPr/>
          </p:nvSpPr>
          <p:spPr>
            <a:xfrm>
              <a:off x="9505350" y="4641450"/>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6/2 </a:t>
              </a:r>
              <a:endParaRPr sz="1300">
                <a:solidFill>
                  <a:srgbClr val="134F5C"/>
                </a:solidFill>
              </a:endParaRPr>
            </a:p>
          </p:txBody>
        </p:sp>
        <p:sp>
          <p:nvSpPr>
            <p:cNvPr id="452" name="Google Shape;452;p41"/>
            <p:cNvSpPr/>
            <p:nvPr/>
          </p:nvSpPr>
          <p:spPr>
            <a:xfrm>
              <a:off x="10138125" y="45558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3" name="Google Shape;453;p41"/>
            <p:cNvSpPr txBox="1"/>
            <p:nvPr/>
          </p:nvSpPr>
          <p:spPr>
            <a:xfrm>
              <a:off x="9836275" y="43557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7/2 </a:t>
              </a:r>
              <a:endParaRPr sz="1300">
                <a:solidFill>
                  <a:srgbClr val="134F5C"/>
                </a:solidFill>
              </a:endParaRPr>
            </a:p>
          </p:txBody>
        </p:sp>
        <p:sp>
          <p:nvSpPr>
            <p:cNvPr id="454" name="Google Shape;454;p41"/>
            <p:cNvSpPr/>
            <p:nvPr/>
          </p:nvSpPr>
          <p:spPr>
            <a:xfrm>
              <a:off x="8518175" y="5146350"/>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5" name="Google Shape;455;p41"/>
            <p:cNvSpPr txBox="1"/>
            <p:nvPr/>
          </p:nvSpPr>
          <p:spPr>
            <a:xfrm>
              <a:off x="8362350" y="4946250"/>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5/2 </a:t>
              </a:r>
              <a:endParaRPr sz="1300">
                <a:solidFill>
                  <a:srgbClr val="134F5C"/>
                </a:solidFill>
              </a:endParaRPr>
            </a:p>
          </p:txBody>
        </p:sp>
        <p:cxnSp>
          <p:nvCxnSpPr>
            <p:cNvPr id="456" name="Google Shape;456;p41"/>
            <p:cNvCxnSpPr/>
            <p:nvPr/>
          </p:nvCxnSpPr>
          <p:spPr>
            <a:xfrm>
              <a:off x="7588950" y="4289050"/>
              <a:ext cx="3238800" cy="3600"/>
            </a:xfrm>
            <a:prstGeom prst="straightConnector1">
              <a:avLst/>
            </a:prstGeom>
            <a:noFill/>
            <a:ln cap="flat" cmpd="sng" w="19050">
              <a:solidFill>
                <a:srgbClr val="888888"/>
              </a:solidFill>
              <a:prstDash val="dash"/>
              <a:round/>
              <a:headEnd len="med" w="med" type="none"/>
              <a:tailEnd len="med" w="med" type="none"/>
            </a:ln>
          </p:spPr>
        </p:cxnSp>
        <p:sp>
          <p:nvSpPr>
            <p:cNvPr id="457" name="Google Shape;457;p41"/>
            <p:cNvSpPr/>
            <p:nvPr/>
          </p:nvSpPr>
          <p:spPr>
            <a:xfrm>
              <a:off x="10290525" y="42510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8" name="Google Shape;458;p41"/>
            <p:cNvSpPr txBox="1"/>
            <p:nvPr/>
          </p:nvSpPr>
          <p:spPr>
            <a:xfrm>
              <a:off x="9988675" y="40509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8/2 </a:t>
              </a:r>
              <a:endParaRPr sz="1300">
                <a:solidFill>
                  <a:srgbClr val="134F5C"/>
                </a:solidFill>
              </a:endParaRPr>
            </a:p>
          </p:txBody>
        </p:sp>
        <p:sp>
          <p:nvSpPr>
            <p:cNvPr id="459" name="Google Shape;459;p41"/>
            <p:cNvSpPr/>
            <p:nvPr/>
          </p:nvSpPr>
          <p:spPr>
            <a:xfrm>
              <a:off x="10366725" y="3946275"/>
              <a:ext cx="296400" cy="76200"/>
            </a:xfrm>
            <a:prstGeom prst="rect">
              <a:avLst/>
            </a:prstGeom>
            <a:solidFill>
              <a:srgbClr val="595959"/>
            </a:solidFill>
            <a:ln cap="flat" cmpd="sng" w="952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0" name="Google Shape;460;p41"/>
            <p:cNvSpPr txBox="1"/>
            <p:nvPr/>
          </p:nvSpPr>
          <p:spPr>
            <a:xfrm>
              <a:off x="10064875" y="3746175"/>
              <a:ext cx="425700" cy="199500"/>
            </a:xfrm>
            <a:prstGeom prst="rect">
              <a:avLst/>
            </a:prstGeom>
            <a:noFill/>
            <a:ln>
              <a:noFill/>
            </a:ln>
          </p:spPr>
          <p:txBody>
            <a:bodyPr anchorCtr="0" anchor="t" bIns="0" lIns="0" spcFirstLastPara="1" rIns="0" wrap="square" tIns="0">
              <a:spAutoFit/>
            </a:bodyPr>
            <a:lstStyle/>
            <a:p>
              <a:pPr indent="0" lvl="0" marL="0" rtl="0" algn="r">
                <a:spcBef>
                  <a:spcPts val="0"/>
                </a:spcBef>
                <a:spcAft>
                  <a:spcPts val="0"/>
                </a:spcAft>
                <a:buNone/>
              </a:pPr>
              <a:r>
                <a:rPr lang="en-GB" sz="1300">
                  <a:solidFill>
                    <a:srgbClr val="134F5C"/>
                  </a:solidFill>
                </a:rPr>
                <a:t>9/2 </a:t>
              </a:r>
              <a:endParaRPr sz="1300">
                <a:solidFill>
                  <a:srgbClr val="134F5C"/>
                </a:solidFill>
              </a:endParaRPr>
            </a:p>
          </p:txBody>
        </p:sp>
      </p:grpSp>
      <p:sp>
        <p:nvSpPr>
          <p:cNvPr id="461" name="Google Shape;461;p41"/>
          <p:cNvSpPr txBox="1"/>
          <p:nvPr/>
        </p:nvSpPr>
        <p:spPr>
          <a:xfrm>
            <a:off x="375725" y="1565350"/>
            <a:ext cx="5257800" cy="1278600"/>
          </a:xfrm>
          <a:prstGeom prst="rect">
            <a:avLst/>
          </a:prstGeom>
          <a:noFill/>
          <a:ln>
            <a:noFill/>
          </a:ln>
        </p:spPr>
        <p:txBody>
          <a:bodyPr anchorCtr="0" anchor="t" bIns="91425" lIns="91425" spcFirstLastPara="1" rIns="91425" wrap="square" tIns="91425">
            <a:spAutoFit/>
          </a:bodyPr>
          <a:lstStyle/>
          <a:p>
            <a:pPr indent="-330200" lvl="0" marL="457200" rtl="0" algn="l">
              <a:lnSpc>
                <a:spcPct val="120000"/>
              </a:lnSpc>
              <a:spcBef>
                <a:spcPts val="0"/>
              </a:spcBef>
              <a:spcAft>
                <a:spcPts val="0"/>
              </a:spcAft>
              <a:buClr>
                <a:schemeClr val="dk1"/>
              </a:buClr>
              <a:buSzPts val="1600"/>
              <a:buChar char="-"/>
            </a:pPr>
            <a:r>
              <a:rPr lang="en-GB" sz="1600">
                <a:solidFill>
                  <a:schemeClr val="dk1"/>
                </a:solidFill>
              </a:rPr>
              <a:t>Rational surface:	m/n</a:t>
            </a:r>
            <a:r>
              <a:rPr baseline="-25000" lang="en-GB" sz="1600">
                <a:solidFill>
                  <a:schemeClr val="lt1"/>
                </a:solidFill>
              </a:rPr>
              <a:t>RMP</a:t>
            </a:r>
            <a:r>
              <a:rPr lang="en-GB" sz="1600">
                <a:solidFill>
                  <a:schemeClr val="dk1"/>
                </a:solidFill>
              </a:rPr>
              <a:t> helicity </a:t>
            </a:r>
            <a:endParaRPr sz="1600">
              <a:solidFill>
                <a:schemeClr val="dk1"/>
              </a:solidFill>
            </a:endParaRPr>
          </a:p>
          <a:p>
            <a:pPr indent="-330200" lvl="0" marL="457200" rtl="0" algn="l">
              <a:lnSpc>
                <a:spcPct val="120000"/>
              </a:lnSpc>
              <a:spcBef>
                <a:spcPts val="1000"/>
              </a:spcBef>
              <a:spcAft>
                <a:spcPts val="0"/>
              </a:spcAft>
              <a:buClr>
                <a:schemeClr val="dk1"/>
              </a:buClr>
              <a:buSzPts val="1600"/>
              <a:buChar char="-"/>
            </a:pPr>
            <a:r>
              <a:rPr b="1" lang="en-GB" sz="1600">
                <a:solidFill>
                  <a:schemeClr val="dk1"/>
                </a:solidFill>
              </a:rPr>
              <a:t>Resonant </a:t>
            </a:r>
            <a:r>
              <a:rPr lang="en-GB" sz="1600">
                <a:solidFill>
                  <a:schemeClr val="dk1"/>
                </a:solidFill>
              </a:rPr>
              <a:t>surface: 	m/n</a:t>
            </a:r>
            <a:r>
              <a:rPr baseline="-25000" lang="en-GB" sz="1600">
                <a:solidFill>
                  <a:schemeClr val="dk1"/>
                </a:solidFill>
              </a:rPr>
              <a:t>RMP</a:t>
            </a:r>
            <a:r>
              <a:rPr lang="en-GB" sz="1600">
                <a:solidFill>
                  <a:schemeClr val="dk1"/>
                </a:solidFill>
              </a:rPr>
              <a:t> helicity </a:t>
            </a:r>
            <a:endParaRPr sz="1600">
              <a:solidFill>
                <a:schemeClr val="dk1"/>
              </a:solidFill>
            </a:endParaRPr>
          </a:p>
          <a:p>
            <a:pPr indent="0" lvl="0" marL="457200" rtl="0" algn="l">
              <a:lnSpc>
                <a:spcPct val="120000"/>
              </a:lnSpc>
              <a:spcBef>
                <a:spcPts val="1000"/>
              </a:spcBef>
              <a:spcAft>
                <a:spcPts val="1000"/>
              </a:spcAft>
              <a:buNone/>
            </a:pPr>
            <a:r>
              <a:rPr lang="en-GB" sz="1600">
                <a:solidFill>
                  <a:schemeClr val="dk1"/>
                </a:solidFill>
              </a:rPr>
              <a:t>q-profile determines radial location  q=m/n</a:t>
            </a:r>
            <a:r>
              <a:rPr baseline="-25000" lang="en-GB" sz="1600">
                <a:solidFill>
                  <a:schemeClr val="dk1"/>
                </a:solidFill>
              </a:rPr>
              <a:t>RMP</a:t>
            </a:r>
            <a:r>
              <a:rPr lang="en-GB" sz="1600">
                <a:solidFill>
                  <a:schemeClr val="dk1"/>
                </a:solidFill>
              </a:rPr>
              <a:t>  </a:t>
            </a:r>
            <a:endParaRPr sz="16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42"/>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Clr>
                <a:schemeClr val="dk1"/>
              </a:buClr>
              <a:buSzPts val="1100"/>
              <a:buFont typeface="Arial"/>
              <a:buNone/>
            </a:pPr>
            <a:r>
              <a:rPr lang="en-GB">
                <a:solidFill>
                  <a:schemeClr val="dk2"/>
                </a:solidFill>
              </a:rPr>
              <a:t>Initial hypothesis: 3D perturbation leads to stochastic edge </a:t>
            </a:r>
            <a:endParaRPr>
              <a:solidFill>
                <a:schemeClr val="dk2"/>
              </a:solidFill>
            </a:endParaRPr>
          </a:p>
          <a:p>
            <a:pPr indent="0" lvl="0" marL="0" rtl="0" algn="l">
              <a:spcBef>
                <a:spcPts val="1800"/>
              </a:spcBef>
              <a:spcAft>
                <a:spcPts val="1800"/>
              </a:spcAft>
              <a:buNone/>
            </a:pPr>
            <a:r>
              <a:t/>
            </a:r>
            <a:endParaRPr/>
          </a:p>
        </p:txBody>
      </p:sp>
      <p:sp>
        <p:nvSpPr>
          <p:cNvPr id="468" name="Google Shape;468;p42"/>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469" name="Google Shape;469;p42"/>
          <p:cNvSpPr txBox="1"/>
          <p:nvPr>
            <p:ph idx="1" type="body"/>
          </p:nvPr>
        </p:nvSpPr>
        <p:spPr>
          <a:xfrm>
            <a:off x="5068650" y="1609725"/>
            <a:ext cx="6690300" cy="4843500"/>
          </a:xfrm>
          <a:prstGeom prst="rect">
            <a:avLst/>
          </a:prstGeom>
        </p:spPr>
        <p:txBody>
          <a:bodyPr anchorCtr="0" anchor="t" bIns="45700" lIns="0" spcFirstLastPara="1" rIns="0" wrap="square" tIns="45700">
            <a:normAutofit/>
          </a:bodyPr>
          <a:lstStyle/>
          <a:p>
            <a:pPr indent="-317500" lvl="1" marL="914400" rtl="0" algn="l">
              <a:lnSpc>
                <a:spcPct val="115000"/>
              </a:lnSpc>
              <a:spcBef>
                <a:spcPts val="0"/>
              </a:spcBef>
              <a:spcAft>
                <a:spcPts val="0"/>
              </a:spcAft>
              <a:buClr>
                <a:schemeClr val="dk1"/>
              </a:buClr>
              <a:buSzPts val="1400"/>
              <a:buChar char="-"/>
            </a:pPr>
            <a:r>
              <a:rPr b="0" lang="en-GB">
                <a:solidFill>
                  <a:schemeClr val="dk1"/>
                </a:solidFill>
              </a:rPr>
              <a:t>Islands overlap at the edge and result in stochastic layer </a:t>
            </a:r>
            <a:endParaRPr b="0">
              <a:solidFill>
                <a:schemeClr val="dk1"/>
              </a:solidFill>
            </a:endParaRPr>
          </a:p>
          <a:p>
            <a:pPr indent="-317500" lvl="1" marL="914400" rtl="0" algn="l">
              <a:lnSpc>
                <a:spcPct val="115000"/>
              </a:lnSpc>
              <a:spcBef>
                <a:spcPts val="1000"/>
              </a:spcBef>
              <a:spcAft>
                <a:spcPts val="0"/>
              </a:spcAft>
              <a:buClr>
                <a:schemeClr val="dk1"/>
              </a:buClr>
              <a:buSzPts val="1400"/>
              <a:buChar char="-"/>
            </a:pPr>
            <a:r>
              <a:rPr b="0" lang="en-GB">
                <a:solidFill>
                  <a:schemeClr val="dk1"/>
                </a:solidFill>
              </a:rPr>
              <a:t>Fast heat transport along field lines </a:t>
            </a:r>
            <a:br>
              <a:rPr b="0" lang="en-GB">
                <a:solidFill>
                  <a:schemeClr val="dk1"/>
                </a:solidFill>
              </a:rPr>
            </a:br>
            <a:r>
              <a:rPr b="0" lang="en-GB">
                <a:solidFill>
                  <a:schemeClr val="dk1"/>
                </a:solidFill>
              </a:rPr>
              <a:t>⇒ Reduction of Te in pedestal </a:t>
            </a:r>
            <a:br>
              <a:rPr b="0" lang="en-GB">
                <a:solidFill>
                  <a:schemeClr val="dk1"/>
                </a:solidFill>
              </a:rPr>
            </a:br>
            <a:r>
              <a:rPr b="0" lang="en-GB">
                <a:solidFill>
                  <a:schemeClr val="dk1"/>
                </a:solidFill>
              </a:rPr>
              <a:t>⇒ stabilization of edge region </a:t>
            </a:r>
            <a:endParaRPr b="0">
              <a:solidFill>
                <a:schemeClr val="dk1"/>
              </a:solidFill>
            </a:endParaRPr>
          </a:p>
          <a:p>
            <a:pPr indent="457200" lvl="0" marL="457200" rtl="0" algn="l">
              <a:lnSpc>
                <a:spcPct val="115000"/>
              </a:lnSpc>
              <a:spcBef>
                <a:spcPts val="1000"/>
              </a:spcBef>
              <a:spcAft>
                <a:spcPts val="0"/>
              </a:spcAft>
              <a:buNone/>
            </a:pPr>
            <a:r>
              <a:rPr b="1" lang="en-GB" sz="1700">
                <a:solidFill>
                  <a:schemeClr val="dk1"/>
                </a:solidFill>
              </a:rPr>
              <a:t>But: Te reduction generally not observed i</a:t>
            </a:r>
            <a:r>
              <a:rPr b="1" lang="en-GB" sz="1700"/>
              <a:t>n </a:t>
            </a:r>
            <a:r>
              <a:rPr b="1" lang="en-GB" sz="1700">
                <a:solidFill>
                  <a:schemeClr val="dk1"/>
                </a:solidFill>
              </a:rPr>
              <a:t>experiment</a:t>
            </a:r>
            <a:r>
              <a:rPr b="1" lang="en-GB" sz="900">
                <a:solidFill>
                  <a:schemeClr val="dk1"/>
                </a:solidFill>
              </a:rPr>
              <a:t> </a:t>
            </a:r>
            <a:br>
              <a:rPr b="1" lang="en-GB" sz="900">
                <a:solidFill>
                  <a:schemeClr val="dk1"/>
                </a:solidFill>
              </a:rPr>
            </a:br>
            <a:r>
              <a:rPr b="1" lang="en-GB" sz="900">
                <a:solidFill>
                  <a:schemeClr val="dk1"/>
                </a:solidFill>
              </a:rPr>
              <a:t>	[T. Evans Nature 2006]</a:t>
            </a:r>
            <a:endParaRPr b="1" sz="900">
              <a:solidFill>
                <a:schemeClr val="dk1"/>
              </a:solidFill>
            </a:endParaRPr>
          </a:p>
          <a:p>
            <a:pPr indent="0" lvl="0" marL="914400" rtl="0" algn="l">
              <a:lnSpc>
                <a:spcPct val="115000"/>
              </a:lnSpc>
              <a:spcBef>
                <a:spcPts val="0"/>
              </a:spcBef>
              <a:spcAft>
                <a:spcPts val="0"/>
              </a:spcAft>
              <a:buNone/>
            </a:pPr>
            <a:r>
              <a:t/>
            </a:r>
            <a:endParaRPr/>
          </a:p>
          <a:p>
            <a:pPr indent="0" lvl="0" marL="914400" rtl="0" algn="l">
              <a:lnSpc>
                <a:spcPct val="115000"/>
              </a:lnSpc>
              <a:spcBef>
                <a:spcPts val="1000"/>
              </a:spcBef>
              <a:spcAft>
                <a:spcPts val="0"/>
              </a:spcAft>
              <a:buNone/>
            </a:pPr>
            <a:r>
              <a:t/>
            </a:r>
            <a:endParaRPr/>
          </a:p>
          <a:p>
            <a:pPr indent="0" lvl="0" marL="0" rtl="0" algn="l">
              <a:lnSpc>
                <a:spcPct val="115000"/>
              </a:lnSpc>
              <a:spcBef>
                <a:spcPts val="1000"/>
              </a:spcBef>
              <a:spcAft>
                <a:spcPts val="0"/>
              </a:spcAft>
              <a:buNone/>
            </a:pPr>
            <a:r>
              <a:t/>
            </a:r>
            <a:endParaRPr/>
          </a:p>
          <a:p>
            <a:pPr indent="0" lvl="0" marL="914400" rtl="0" algn="l">
              <a:lnSpc>
                <a:spcPct val="115000"/>
              </a:lnSpc>
              <a:spcBef>
                <a:spcPts val="1000"/>
              </a:spcBef>
              <a:spcAft>
                <a:spcPts val="1000"/>
              </a:spcAft>
              <a:buNone/>
            </a:pPr>
            <a:r>
              <a:t/>
            </a:r>
            <a:endParaRPr b="0">
              <a:solidFill>
                <a:schemeClr val="dk1"/>
              </a:solidFill>
            </a:endParaRPr>
          </a:p>
        </p:txBody>
      </p:sp>
      <p:grpSp>
        <p:nvGrpSpPr>
          <p:cNvPr id="470" name="Google Shape;470;p42"/>
          <p:cNvGrpSpPr/>
          <p:nvPr/>
        </p:nvGrpSpPr>
        <p:grpSpPr>
          <a:xfrm>
            <a:off x="769375" y="1609725"/>
            <a:ext cx="3347974" cy="1928125"/>
            <a:chOff x="686100" y="2803325"/>
            <a:chExt cx="3347974" cy="1928125"/>
          </a:xfrm>
        </p:grpSpPr>
        <p:pic>
          <p:nvPicPr>
            <p:cNvPr id="471" name="Google Shape;471;p42"/>
            <p:cNvPicPr preferRelativeResize="0"/>
            <p:nvPr/>
          </p:nvPicPr>
          <p:blipFill rotWithShape="1">
            <a:blip r:embed="rId3">
              <a:alphaModFix/>
            </a:blip>
            <a:srcRect b="48656" l="22172" r="0" t="6023"/>
            <a:stretch/>
          </p:blipFill>
          <p:spPr>
            <a:xfrm>
              <a:off x="972550" y="2803325"/>
              <a:ext cx="3061525" cy="1891525"/>
            </a:xfrm>
            <a:prstGeom prst="rect">
              <a:avLst/>
            </a:prstGeom>
            <a:noFill/>
            <a:ln>
              <a:noFill/>
            </a:ln>
          </p:spPr>
        </p:pic>
        <p:pic>
          <p:nvPicPr>
            <p:cNvPr id="472" name="Google Shape;472;p42"/>
            <p:cNvPicPr preferRelativeResize="0"/>
            <p:nvPr/>
          </p:nvPicPr>
          <p:blipFill rotWithShape="1">
            <a:blip r:embed="rId3">
              <a:alphaModFix/>
            </a:blip>
            <a:srcRect b="47777" l="7281" r="100000" t="6024"/>
            <a:stretch/>
          </p:blipFill>
          <p:spPr>
            <a:xfrm flipH="1">
              <a:off x="686100" y="2803325"/>
              <a:ext cx="286450" cy="1928125"/>
            </a:xfrm>
            <a:prstGeom prst="rect">
              <a:avLst/>
            </a:prstGeom>
            <a:noFill/>
            <a:ln>
              <a:noFill/>
            </a:ln>
          </p:spPr>
        </p:pic>
      </p:grpSp>
      <p:pic>
        <p:nvPicPr>
          <p:cNvPr id="473" name="Google Shape;473;p42"/>
          <p:cNvPicPr preferRelativeResize="0"/>
          <p:nvPr/>
        </p:nvPicPr>
        <p:blipFill rotWithShape="1">
          <a:blip r:embed="rId3">
            <a:alphaModFix/>
          </a:blip>
          <a:srcRect b="0" l="100000" r="100000" t="93806"/>
          <a:stretch/>
        </p:blipFill>
        <p:spPr>
          <a:xfrm flipH="1">
            <a:off x="561300" y="3467225"/>
            <a:ext cx="3445500" cy="258475"/>
          </a:xfrm>
          <a:prstGeom prst="rect">
            <a:avLst/>
          </a:prstGeom>
          <a:noFill/>
          <a:ln>
            <a:noFill/>
          </a:ln>
        </p:spPr>
      </p:pic>
      <p:sp>
        <p:nvSpPr>
          <p:cNvPr id="474" name="Google Shape;474;p42"/>
          <p:cNvSpPr txBox="1"/>
          <p:nvPr/>
        </p:nvSpPr>
        <p:spPr>
          <a:xfrm>
            <a:off x="658813" y="5968900"/>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t>: </a:t>
            </a:r>
            <a:br>
              <a:rPr lang="en-GB" sz="1000"/>
            </a:br>
            <a:r>
              <a:rPr lang="en-GB" sz="1000"/>
              <a:t>M. Becoulet 2012 NF</a:t>
            </a:r>
            <a:br>
              <a:rPr lang="en-GB" sz="1000"/>
            </a:br>
            <a:r>
              <a:rPr lang="en-GB" sz="1000"/>
              <a:t>F. Orain 2016 NF </a:t>
            </a:r>
            <a:endParaRPr sz="10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43"/>
          <p:cNvSpPr txBox="1"/>
          <p:nvPr>
            <p:ph idx="1" type="body"/>
          </p:nvPr>
        </p:nvSpPr>
        <p:spPr>
          <a:xfrm>
            <a:off x="7030550" y="1609725"/>
            <a:ext cx="4859700" cy="5095800"/>
          </a:xfrm>
          <a:prstGeom prst="rect">
            <a:avLst/>
          </a:prstGeom>
        </p:spPr>
        <p:txBody>
          <a:bodyPr anchorCtr="0" anchor="t" bIns="45700" lIns="0" spcFirstLastPara="1" rIns="0" wrap="square" tIns="45700">
            <a:normAutofit/>
          </a:bodyPr>
          <a:lstStyle/>
          <a:p>
            <a:pPr indent="-336550" lvl="0" marL="457200" rtl="0" algn="l">
              <a:lnSpc>
                <a:spcPct val="115000"/>
              </a:lnSpc>
              <a:spcBef>
                <a:spcPts val="0"/>
              </a:spcBef>
              <a:spcAft>
                <a:spcPts val="0"/>
              </a:spcAft>
              <a:buSzPts val="1700"/>
              <a:buChar char="-"/>
            </a:pPr>
            <a:r>
              <a:rPr lang="en-GB" sz="1700"/>
              <a:t>Perturbation induces currents on resonant surfaces ⇒ Local screening of perturbation </a:t>
            </a:r>
            <a:br>
              <a:rPr lang="en-GB" sz="1700"/>
            </a:br>
            <a:r>
              <a:rPr lang="en-GB" sz="1700"/>
              <a:t>⇒ Fewer islands form  </a:t>
            </a:r>
            <a:endParaRPr sz="1600">
              <a:solidFill>
                <a:schemeClr val="lt1"/>
              </a:solidFill>
            </a:endParaRPr>
          </a:p>
          <a:p>
            <a:pPr indent="-336550" lvl="0" marL="457200" rtl="0" algn="l">
              <a:lnSpc>
                <a:spcPct val="115000"/>
              </a:lnSpc>
              <a:spcBef>
                <a:spcPts val="1000"/>
              </a:spcBef>
              <a:spcAft>
                <a:spcPts val="0"/>
              </a:spcAft>
              <a:buClr>
                <a:schemeClr val="lt1"/>
              </a:buClr>
              <a:buSzPts val="1700"/>
              <a:buChar char="-"/>
            </a:pPr>
            <a:r>
              <a:rPr lang="en-GB" sz="1700">
                <a:solidFill>
                  <a:schemeClr val="lt1"/>
                </a:solidFill>
              </a:rPr>
              <a:t>Screening currents described by Ohm’s Law:</a:t>
            </a:r>
            <a:br>
              <a:rPr lang="en-GB" sz="1700">
                <a:solidFill>
                  <a:schemeClr val="lt1"/>
                </a:solidFill>
              </a:rPr>
            </a:br>
            <a:br>
              <a:rPr lang="en-GB" sz="1700">
                <a:solidFill>
                  <a:schemeClr val="lt1"/>
                </a:solidFill>
              </a:rPr>
            </a:br>
            <a:r>
              <a:rPr lang="en-GB" sz="1700">
                <a:solidFill>
                  <a:schemeClr val="lt1"/>
                </a:solidFill>
              </a:rPr>
              <a:t> </a:t>
            </a:r>
            <a:endParaRPr sz="1700">
              <a:solidFill>
                <a:schemeClr val="lt1"/>
              </a:solidFill>
            </a:endParaRPr>
          </a:p>
          <a:p>
            <a:pPr indent="-336550" lvl="0" marL="457200" rtl="0" algn="l">
              <a:lnSpc>
                <a:spcPct val="115000"/>
              </a:lnSpc>
              <a:spcBef>
                <a:spcPts val="1000"/>
              </a:spcBef>
              <a:spcAft>
                <a:spcPts val="0"/>
              </a:spcAft>
              <a:buClr>
                <a:schemeClr val="lt1"/>
              </a:buClr>
              <a:buSzPts val="1700"/>
              <a:buChar char="-"/>
            </a:pPr>
            <a:r>
              <a:rPr lang="en-GB" sz="1700">
                <a:solidFill>
                  <a:schemeClr val="lt1"/>
                </a:solidFill>
              </a:rPr>
              <a:t>Small stochastic edge region remains due to resistivity</a:t>
            </a:r>
            <a:endParaRPr sz="1700">
              <a:solidFill>
                <a:schemeClr val="lt1"/>
              </a:solidFill>
            </a:endParaRPr>
          </a:p>
          <a:p>
            <a:pPr indent="-336550" lvl="0" marL="457200" rtl="0" algn="l">
              <a:lnSpc>
                <a:spcPct val="115000"/>
              </a:lnSpc>
              <a:spcBef>
                <a:spcPts val="1000"/>
              </a:spcBef>
              <a:spcAft>
                <a:spcPts val="0"/>
              </a:spcAft>
              <a:buClr>
                <a:schemeClr val="lt1"/>
              </a:buClr>
              <a:buSzPts val="1700"/>
              <a:buChar char="-"/>
            </a:pPr>
            <a:r>
              <a:rPr lang="en-GB" sz="1600">
                <a:solidFill>
                  <a:schemeClr val="lt1"/>
                </a:solidFill>
              </a:rPr>
              <a:t>In addition: </a:t>
            </a:r>
            <a:r>
              <a:rPr lang="en-GB" sz="1700">
                <a:solidFill>
                  <a:schemeClr val="lt1"/>
                </a:solidFill>
              </a:rPr>
              <a:t>If diamagnetic and </a:t>
            </a:r>
            <a:r>
              <a:rPr b="1" i="1" lang="en-GB" sz="1600">
                <a:solidFill>
                  <a:schemeClr val="lt1"/>
                </a:solidFill>
              </a:rPr>
              <a:t>E</a:t>
            </a:r>
            <a:r>
              <a:rPr i="1" lang="en-GB" sz="1600">
                <a:solidFill>
                  <a:schemeClr val="lt1"/>
                </a:solidFill>
              </a:rPr>
              <a:t>×</a:t>
            </a:r>
            <a:r>
              <a:rPr b="1" i="1" lang="en-GB" sz="1600">
                <a:solidFill>
                  <a:schemeClr val="lt1"/>
                </a:solidFill>
              </a:rPr>
              <a:t>B</a:t>
            </a:r>
            <a:r>
              <a:rPr lang="en-GB" sz="1700">
                <a:solidFill>
                  <a:schemeClr val="lt1"/>
                </a:solidFill>
              </a:rPr>
              <a:t>-flows cancel locally (v</a:t>
            </a:r>
            <a:r>
              <a:rPr baseline="-25000" lang="en-GB" sz="1700">
                <a:solidFill>
                  <a:schemeClr val="lt1"/>
                </a:solidFill>
              </a:rPr>
              <a:t>⊥,e</a:t>
            </a:r>
            <a:r>
              <a:rPr lang="en-GB" sz="1700">
                <a:solidFill>
                  <a:schemeClr val="lt1"/>
                </a:solidFill>
              </a:rPr>
              <a:t>=0) islands may penetrate on individual resonant surfaces </a:t>
            </a:r>
            <a:endParaRPr sz="1700">
              <a:solidFill>
                <a:schemeClr val="lt1"/>
              </a:solidFill>
            </a:endParaRPr>
          </a:p>
          <a:p>
            <a:pPr indent="-336550" lvl="0" marL="457200" rtl="0" algn="l">
              <a:lnSpc>
                <a:spcPct val="115000"/>
              </a:lnSpc>
              <a:spcBef>
                <a:spcPts val="1000"/>
              </a:spcBef>
              <a:spcAft>
                <a:spcPts val="1000"/>
              </a:spcAft>
              <a:buClr>
                <a:schemeClr val="lt1"/>
              </a:buClr>
              <a:buSzPts val="1700"/>
              <a:buChar char="-"/>
            </a:pPr>
            <a:r>
              <a:rPr lang="en-GB" sz="1700">
                <a:solidFill>
                  <a:schemeClr val="lt1"/>
                </a:solidFill>
              </a:rPr>
              <a:t>Two-fluid model requires v</a:t>
            </a:r>
            <a:r>
              <a:rPr baseline="-25000" lang="en-GB" sz="1700">
                <a:solidFill>
                  <a:schemeClr val="lt1"/>
                </a:solidFill>
              </a:rPr>
              <a:t>⊥,e</a:t>
            </a:r>
            <a:r>
              <a:rPr lang="en-GB" sz="1700">
                <a:solidFill>
                  <a:schemeClr val="lt1"/>
                </a:solidFill>
              </a:rPr>
              <a:t>=0 </a:t>
            </a:r>
            <a:br>
              <a:rPr lang="en-GB" sz="1700">
                <a:solidFill>
                  <a:schemeClr val="lt1"/>
                </a:solidFill>
              </a:rPr>
            </a:br>
            <a:r>
              <a:rPr lang="en-GB" sz="1700">
                <a:solidFill>
                  <a:schemeClr val="lt1"/>
                </a:solidFill>
              </a:rPr>
              <a:t>Other conditions in kinetic models </a:t>
            </a:r>
            <a:r>
              <a:rPr lang="en-GB" sz="1200">
                <a:solidFill>
                  <a:schemeClr val="lt1"/>
                </a:solidFill>
              </a:rPr>
              <a:t>[Heyn 2014 NF]</a:t>
            </a:r>
            <a:r>
              <a:rPr lang="en-GB" sz="1700">
                <a:solidFill>
                  <a:schemeClr val="lt1"/>
                </a:solidFill>
              </a:rPr>
              <a:t> and experiment  </a:t>
            </a:r>
            <a:r>
              <a:rPr lang="en-GB" sz="1200">
                <a:solidFill>
                  <a:schemeClr val="lt1"/>
                </a:solidFill>
              </a:rPr>
              <a:t>[Suttrop 2019 NF, Paz-Soldan 2020 NF]</a:t>
            </a:r>
            <a:endParaRPr sz="1200">
              <a:solidFill>
                <a:schemeClr val="lt1"/>
              </a:solidFill>
            </a:endParaRPr>
          </a:p>
        </p:txBody>
      </p:sp>
      <p:sp>
        <p:nvSpPr>
          <p:cNvPr id="481" name="Google Shape;481;p43"/>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None/>
            </a:pPr>
            <a:r>
              <a:rPr lang="en-GB">
                <a:solidFill>
                  <a:schemeClr val="dk2"/>
                </a:solidFill>
              </a:rPr>
              <a:t>Plasma currents alter the total perturbation</a:t>
            </a:r>
            <a:endParaRPr>
              <a:solidFill>
                <a:schemeClr val="dk2"/>
              </a:solidFill>
            </a:endParaRPr>
          </a:p>
          <a:p>
            <a:pPr indent="0" lvl="0" marL="0" rtl="0" algn="l">
              <a:spcBef>
                <a:spcPts val="1800"/>
              </a:spcBef>
              <a:spcAft>
                <a:spcPts val="1800"/>
              </a:spcAft>
              <a:buNone/>
            </a:pPr>
            <a:r>
              <a:t/>
            </a:r>
            <a:endParaRPr/>
          </a:p>
        </p:txBody>
      </p:sp>
      <p:sp>
        <p:nvSpPr>
          <p:cNvPr id="482" name="Google Shape;482;p43"/>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483" name="Google Shape;483;p43"/>
          <p:cNvSpPr txBox="1"/>
          <p:nvPr>
            <p:ph idx="1" type="body"/>
          </p:nvPr>
        </p:nvSpPr>
        <p:spPr>
          <a:xfrm>
            <a:off x="6592550" y="1609725"/>
            <a:ext cx="4761000" cy="4843500"/>
          </a:xfrm>
          <a:prstGeom prst="rect">
            <a:avLst/>
          </a:prstGeom>
        </p:spPr>
        <p:txBody>
          <a:bodyPr anchorCtr="0" anchor="t" bIns="45700" lIns="0" spcFirstLastPara="1" rIns="0" wrap="square" tIns="45700">
            <a:normAutofit/>
          </a:bodyPr>
          <a:lstStyle/>
          <a:p>
            <a:pPr indent="457200" lvl="0" marL="457200" rtl="0" algn="l">
              <a:lnSpc>
                <a:spcPct val="115000"/>
              </a:lnSpc>
              <a:spcBef>
                <a:spcPts val="0"/>
              </a:spcBef>
              <a:spcAft>
                <a:spcPts val="0"/>
              </a:spcAft>
              <a:buNone/>
            </a:pPr>
            <a:r>
              <a:t/>
            </a:r>
            <a:endParaRPr b="1" sz="900">
              <a:solidFill>
                <a:schemeClr val="dk1"/>
              </a:solidFill>
            </a:endParaRPr>
          </a:p>
          <a:p>
            <a:pPr indent="0" lvl="0" marL="914400" rtl="0" algn="l">
              <a:lnSpc>
                <a:spcPct val="115000"/>
              </a:lnSpc>
              <a:spcBef>
                <a:spcPts val="0"/>
              </a:spcBef>
              <a:spcAft>
                <a:spcPts val="0"/>
              </a:spcAft>
              <a:buNone/>
            </a:pPr>
            <a:r>
              <a:t/>
            </a:r>
            <a:endParaRPr b="0">
              <a:solidFill>
                <a:schemeClr val="dk1"/>
              </a:solidFill>
            </a:endParaRPr>
          </a:p>
          <a:p>
            <a:pPr indent="0" lvl="0" marL="914400" rtl="0" algn="l">
              <a:lnSpc>
                <a:spcPct val="115000"/>
              </a:lnSpc>
              <a:spcBef>
                <a:spcPts val="1000"/>
              </a:spcBef>
              <a:spcAft>
                <a:spcPts val="1000"/>
              </a:spcAft>
              <a:buNone/>
            </a:pPr>
            <a:r>
              <a:t/>
            </a:r>
            <a:endParaRPr b="0">
              <a:solidFill>
                <a:schemeClr val="dk1"/>
              </a:solidFill>
            </a:endParaRPr>
          </a:p>
        </p:txBody>
      </p:sp>
      <p:grpSp>
        <p:nvGrpSpPr>
          <p:cNvPr id="484" name="Google Shape;484;p43"/>
          <p:cNvGrpSpPr/>
          <p:nvPr/>
        </p:nvGrpSpPr>
        <p:grpSpPr>
          <a:xfrm>
            <a:off x="769375" y="1609725"/>
            <a:ext cx="3347974" cy="1928125"/>
            <a:chOff x="686100" y="2803325"/>
            <a:chExt cx="3347974" cy="1928125"/>
          </a:xfrm>
        </p:grpSpPr>
        <p:pic>
          <p:nvPicPr>
            <p:cNvPr id="485" name="Google Shape;485;p43"/>
            <p:cNvPicPr preferRelativeResize="0"/>
            <p:nvPr/>
          </p:nvPicPr>
          <p:blipFill rotWithShape="1">
            <a:blip r:embed="rId3">
              <a:alphaModFix/>
            </a:blip>
            <a:srcRect b="48656" l="22172" r="0" t="6023"/>
            <a:stretch/>
          </p:blipFill>
          <p:spPr>
            <a:xfrm>
              <a:off x="972550" y="2803325"/>
              <a:ext cx="3061525" cy="1891525"/>
            </a:xfrm>
            <a:prstGeom prst="rect">
              <a:avLst/>
            </a:prstGeom>
            <a:noFill/>
            <a:ln>
              <a:noFill/>
            </a:ln>
          </p:spPr>
        </p:pic>
        <p:pic>
          <p:nvPicPr>
            <p:cNvPr id="486" name="Google Shape;486;p43"/>
            <p:cNvPicPr preferRelativeResize="0"/>
            <p:nvPr/>
          </p:nvPicPr>
          <p:blipFill rotWithShape="1">
            <a:blip r:embed="rId3">
              <a:alphaModFix/>
            </a:blip>
            <a:srcRect b="47777" l="7281" r="100000" t="6024"/>
            <a:stretch/>
          </p:blipFill>
          <p:spPr>
            <a:xfrm flipH="1">
              <a:off x="686100" y="2803325"/>
              <a:ext cx="286450" cy="1928125"/>
            </a:xfrm>
            <a:prstGeom prst="rect">
              <a:avLst/>
            </a:prstGeom>
            <a:noFill/>
            <a:ln>
              <a:noFill/>
            </a:ln>
          </p:spPr>
        </p:pic>
      </p:grpSp>
      <p:pic>
        <p:nvPicPr>
          <p:cNvPr id="487" name="Google Shape;487;p43"/>
          <p:cNvPicPr preferRelativeResize="0"/>
          <p:nvPr/>
        </p:nvPicPr>
        <p:blipFill rotWithShape="1">
          <a:blip r:embed="rId3">
            <a:alphaModFix/>
          </a:blip>
          <a:srcRect b="0" l="100000" r="100000" t="93806"/>
          <a:stretch/>
        </p:blipFill>
        <p:spPr>
          <a:xfrm flipH="1">
            <a:off x="561300" y="3467225"/>
            <a:ext cx="3445500" cy="258475"/>
          </a:xfrm>
          <a:prstGeom prst="rect">
            <a:avLst/>
          </a:prstGeom>
          <a:noFill/>
          <a:ln>
            <a:noFill/>
          </a:ln>
        </p:spPr>
      </p:pic>
      <p:grpSp>
        <p:nvGrpSpPr>
          <p:cNvPr id="488" name="Google Shape;488;p43"/>
          <p:cNvGrpSpPr/>
          <p:nvPr/>
        </p:nvGrpSpPr>
        <p:grpSpPr>
          <a:xfrm>
            <a:off x="769375" y="1609725"/>
            <a:ext cx="3347974" cy="3922175"/>
            <a:chOff x="686100" y="2803325"/>
            <a:chExt cx="3347974" cy="3922175"/>
          </a:xfrm>
        </p:grpSpPr>
        <p:pic>
          <p:nvPicPr>
            <p:cNvPr id="489" name="Google Shape;489;p43"/>
            <p:cNvPicPr preferRelativeResize="0"/>
            <p:nvPr/>
          </p:nvPicPr>
          <p:blipFill rotWithShape="1">
            <a:blip r:embed="rId3">
              <a:alphaModFix/>
            </a:blip>
            <a:srcRect b="5652" l="22172" r="0" t="6023"/>
            <a:stretch/>
          </p:blipFill>
          <p:spPr>
            <a:xfrm>
              <a:off x="972550" y="2803325"/>
              <a:ext cx="3061525" cy="3686300"/>
            </a:xfrm>
            <a:prstGeom prst="rect">
              <a:avLst/>
            </a:prstGeom>
            <a:noFill/>
            <a:ln>
              <a:noFill/>
            </a:ln>
          </p:spPr>
        </p:pic>
        <p:pic>
          <p:nvPicPr>
            <p:cNvPr id="490" name="Google Shape;490;p43"/>
            <p:cNvPicPr preferRelativeResize="0"/>
            <p:nvPr/>
          </p:nvPicPr>
          <p:blipFill rotWithShape="1">
            <a:blip r:embed="rId3">
              <a:alphaModFix/>
            </a:blip>
            <a:srcRect b="0" l="7281" r="100000" t="6023"/>
            <a:stretch/>
          </p:blipFill>
          <p:spPr>
            <a:xfrm flipH="1">
              <a:off x="686100" y="2803325"/>
              <a:ext cx="286450" cy="3922175"/>
            </a:xfrm>
            <a:prstGeom prst="rect">
              <a:avLst/>
            </a:prstGeom>
            <a:noFill/>
            <a:ln>
              <a:noFill/>
            </a:ln>
          </p:spPr>
        </p:pic>
      </p:grpSp>
      <p:pic>
        <p:nvPicPr>
          <p:cNvPr id="491" name="Google Shape;491;p43"/>
          <p:cNvPicPr preferRelativeResize="0"/>
          <p:nvPr/>
        </p:nvPicPr>
        <p:blipFill rotWithShape="1">
          <a:blip r:embed="rId3">
            <a:alphaModFix/>
          </a:blip>
          <a:srcRect b="0" l="100000" r="100000" t="93806"/>
          <a:stretch/>
        </p:blipFill>
        <p:spPr>
          <a:xfrm flipH="1">
            <a:off x="561300" y="5296025"/>
            <a:ext cx="3445500" cy="258475"/>
          </a:xfrm>
          <a:prstGeom prst="rect">
            <a:avLst/>
          </a:prstGeom>
          <a:noFill/>
          <a:ln>
            <a:noFill/>
          </a:ln>
        </p:spPr>
      </p:pic>
      <p:grpSp>
        <p:nvGrpSpPr>
          <p:cNvPr id="492" name="Google Shape;492;p43"/>
          <p:cNvGrpSpPr/>
          <p:nvPr/>
        </p:nvGrpSpPr>
        <p:grpSpPr>
          <a:xfrm>
            <a:off x="4172625" y="1719600"/>
            <a:ext cx="2364638" cy="3293024"/>
            <a:chOff x="4090650" y="3053100"/>
            <a:chExt cx="2364638" cy="3293024"/>
          </a:xfrm>
        </p:grpSpPr>
        <p:pic>
          <p:nvPicPr>
            <p:cNvPr id="493" name="Google Shape;493;p43"/>
            <p:cNvPicPr preferRelativeResize="0"/>
            <p:nvPr/>
          </p:nvPicPr>
          <p:blipFill rotWithShape="1">
            <a:blip r:embed="rId4">
              <a:alphaModFix/>
            </a:blip>
            <a:srcRect b="0" l="74038" r="0" t="0"/>
            <a:stretch/>
          </p:blipFill>
          <p:spPr>
            <a:xfrm>
              <a:off x="4110263" y="3073550"/>
              <a:ext cx="2345026" cy="3272574"/>
            </a:xfrm>
            <a:prstGeom prst="rect">
              <a:avLst/>
            </a:prstGeom>
            <a:noFill/>
            <a:ln>
              <a:noFill/>
            </a:ln>
          </p:spPr>
        </p:pic>
        <p:sp>
          <p:nvSpPr>
            <p:cNvPr id="494" name="Google Shape;494;p43"/>
            <p:cNvSpPr/>
            <p:nvPr/>
          </p:nvSpPr>
          <p:spPr>
            <a:xfrm>
              <a:off x="4090650" y="3053100"/>
              <a:ext cx="340200" cy="348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5" name="Google Shape;495;p43"/>
          <p:cNvSpPr txBox="1"/>
          <p:nvPr/>
        </p:nvSpPr>
        <p:spPr>
          <a:xfrm>
            <a:off x="658813" y="5968900"/>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t> </a:t>
            </a:r>
            <a:br>
              <a:rPr lang="en-GB" sz="1000"/>
            </a:br>
            <a:r>
              <a:rPr lang="en-GB" sz="1000"/>
              <a:t>M. Becoulet 2012 NF</a:t>
            </a:r>
            <a:br>
              <a:rPr lang="en-GB" sz="1000"/>
            </a:br>
            <a:r>
              <a:rPr lang="en-GB" sz="1000"/>
              <a:t>F. Orain 2016 NF </a:t>
            </a:r>
            <a:endParaRPr sz="1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44"/>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None/>
            </a:pPr>
            <a:r>
              <a:rPr lang="en-GB">
                <a:solidFill>
                  <a:schemeClr val="dk2"/>
                </a:solidFill>
              </a:rPr>
              <a:t>Plasma currents alter the total perturbation</a:t>
            </a:r>
            <a:endParaRPr>
              <a:solidFill>
                <a:schemeClr val="dk2"/>
              </a:solidFill>
            </a:endParaRPr>
          </a:p>
          <a:p>
            <a:pPr indent="0" lvl="0" marL="0" rtl="0" algn="l">
              <a:spcBef>
                <a:spcPts val="1800"/>
              </a:spcBef>
              <a:spcAft>
                <a:spcPts val="1800"/>
              </a:spcAft>
              <a:buNone/>
            </a:pPr>
            <a:r>
              <a:t/>
            </a:r>
            <a:endParaRPr/>
          </a:p>
        </p:txBody>
      </p:sp>
      <p:sp>
        <p:nvSpPr>
          <p:cNvPr id="502" name="Google Shape;502;p44"/>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503" name="Google Shape;503;p44"/>
          <p:cNvSpPr txBox="1"/>
          <p:nvPr>
            <p:ph idx="1" type="body"/>
          </p:nvPr>
        </p:nvSpPr>
        <p:spPr>
          <a:xfrm>
            <a:off x="6592550" y="1609725"/>
            <a:ext cx="4761000" cy="4843500"/>
          </a:xfrm>
          <a:prstGeom prst="rect">
            <a:avLst/>
          </a:prstGeom>
        </p:spPr>
        <p:txBody>
          <a:bodyPr anchorCtr="0" anchor="t" bIns="45700" lIns="0" spcFirstLastPara="1" rIns="0" wrap="square" tIns="45700">
            <a:normAutofit/>
          </a:bodyPr>
          <a:lstStyle/>
          <a:p>
            <a:pPr indent="457200" lvl="0" marL="457200" rtl="0" algn="l">
              <a:lnSpc>
                <a:spcPct val="115000"/>
              </a:lnSpc>
              <a:spcBef>
                <a:spcPts val="0"/>
              </a:spcBef>
              <a:spcAft>
                <a:spcPts val="0"/>
              </a:spcAft>
              <a:buNone/>
            </a:pPr>
            <a:r>
              <a:t/>
            </a:r>
            <a:endParaRPr b="1" sz="900">
              <a:solidFill>
                <a:schemeClr val="dk1"/>
              </a:solidFill>
            </a:endParaRPr>
          </a:p>
          <a:p>
            <a:pPr indent="0" lvl="0" marL="914400" rtl="0" algn="l">
              <a:lnSpc>
                <a:spcPct val="115000"/>
              </a:lnSpc>
              <a:spcBef>
                <a:spcPts val="0"/>
              </a:spcBef>
              <a:spcAft>
                <a:spcPts val="0"/>
              </a:spcAft>
              <a:buNone/>
            </a:pPr>
            <a:r>
              <a:t/>
            </a:r>
            <a:endParaRPr b="0">
              <a:solidFill>
                <a:schemeClr val="dk1"/>
              </a:solidFill>
            </a:endParaRPr>
          </a:p>
          <a:p>
            <a:pPr indent="0" lvl="0" marL="914400" rtl="0" algn="l">
              <a:lnSpc>
                <a:spcPct val="115000"/>
              </a:lnSpc>
              <a:spcBef>
                <a:spcPts val="1000"/>
              </a:spcBef>
              <a:spcAft>
                <a:spcPts val="1000"/>
              </a:spcAft>
              <a:buNone/>
            </a:pPr>
            <a:r>
              <a:t/>
            </a:r>
            <a:endParaRPr b="0">
              <a:solidFill>
                <a:schemeClr val="dk1"/>
              </a:solidFill>
            </a:endParaRPr>
          </a:p>
        </p:txBody>
      </p:sp>
      <p:grpSp>
        <p:nvGrpSpPr>
          <p:cNvPr id="504" name="Google Shape;504;p44"/>
          <p:cNvGrpSpPr/>
          <p:nvPr/>
        </p:nvGrpSpPr>
        <p:grpSpPr>
          <a:xfrm>
            <a:off x="769375" y="1609725"/>
            <a:ext cx="3347974" cy="1928125"/>
            <a:chOff x="686100" y="2803325"/>
            <a:chExt cx="3347974" cy="1928125"/>
          </a:xfrm>
        </p:grpSpPr>
        <p:pic>
          <p:nvPicPr>
            <p:cNvPr id="505" name="Google Shape;505;p44"/>
            <p:cNvPicPr preferRelativeResize="0"/>
            <p:nvPr/>
          </p:nvPicPr>
          <p:blipFill rotWithShape="1">
            <a:blip r:embed="rId3">
              <a:alphaModFix/>
            </a:blip>
            <a:srcRect b="48656" l="22172" r="0" t="6023"/>
            <a:stretch/>
          </p:blipFill>
          <p:spPr>
            <a:xfrm>
              <a:off x="972550" y="2803325"/>
              <a:ext cx="3061525" cy="1891525"/>
            </a:xfrm>
            <a:prstGeom prst="rect">
              <a:avLst/>
            </a:prstGeom>
            <a:noFill/>
            <a:ln>
              <a:noFill/>
            </a:ln>
          </p:spPr>
        </p:pic>
        <p:pic>
          <p:nvPicPr>
            <p:cNvPr id="506" name="Google Shape;506;p44"/>
            <p:cNvPicPr preferRelativeResize="0"/>
            <p:nvPr/>
          </p:nvPicPr>
          <p:blipFill rotWithShape="1">
            <a:blip r:embed="rId3">
              <a:alphaModFix/>
            </a:blip>
            <a:srcRect b="47777" l="7281" r="100000" t="6024"/>
            <a:stretch/>
          </p:blipFill>
          <p:spPr>
            <a:xfrm flipH="1">
              <a:off x="686100" y="2803325"/>
              <a:ext cx="286450" cy="1928125"/>
            </a:xfrm>
            <a:prstGeom prst="rect">
              <a:avLst/>
            </a:prstGeom>
            <a:noFill/>
            <a:ln>
              <a:noFill/>
            </a:ln>
          </p:spPr>
        </p:pic>
      </p:grpSp>
      <p:pic>
        <p:nvPicPr>
          <p:cNvPr id="507" name="Google Shape;507;p44"/>
          <p:cNvPicPr preferRelativeResize="0"/>
          <p:nvPr/>
        </p:nvPicPr>
        <p:blipFill rotWithShape="1">
          <a:blip r:embed="rId3">
            <a:alphaModFix/>
          </a:blip>
          <a:srcRect b="0" l="100000" r="100000" t="93806"/>
          <a:stretch/>
        </p:blipFill>
        <p:spPr>
          <a:xfrm flipH="1">
            <a:off x="561300" y="3467225"/>
            <a:ext cx="3445500" cy="258475"/>
          </a:xfrm>
          <a:prstGeom prst="rect">
            <a:avLst/>
          </a:prstGeom>
          <a:noFill/>
          <a:ln>
            <a:noFill/>
          </a:ln>
        </p:spPr>
      </p:pic>
      <p:sp>
        <p:nvSpPr>
          <p:cNvPr id="508" name="Google Shape;508;p44"/>
          <p:cNvSpPr txBox="1"/>
          <p:nvPr>
            <p:ph idx="1" type="body"/>
          </p:nvPr>
        </p:nvSpPr>
        <p:spPr>
          <a:xfrm>
            <a:off x="7030550" y="1609725"/>
            <a:ext cx="4859700" cy="4843500"/>
          </a:xfrm>
          <a:prstGeom prst="rect">
            <a:avLst/>
          </a:prstGeom>
        </p:spPr>
        <p:txBody>
          <a:bodyPr anchorCtr="0" anchor="t" bIns="45700" lIns="0" spcFirstLastPara="1" rIns="0" wrap="square" tIns="45700">
            <a:normAutofit/>
          </a:bodyPr>
          <a:lstStyle/>
          <a:p>
            <a:pPr indent="-336550" lvl="0" marL="457200" rtl="0" algn="l">
              <a:lnSpc>
                <a:spcPct val="115000"/>
              </a:lnSpc>
              <a:spcBef>
                <a:spcPts val="0"/>
              </a:spcBef>
              <a:spcAft>
                <a:spcPts val="0"/>
              </a:spcAft>
              <a:buSzPts val="1700"/>
              <a:buChar char="-"/>
            </a:pPr>
            <a:r>
              <a:rPr lang="en-GB" sz="1700"/>
              <a:t>Perturbation induces currents on resonant surfaces ⇒ Local screening of perturbation </a:t>
            </a:r>
            <a:br>
              <a:rPr lang="en-GB" sz="1700"/>
            </a:br>
            <a:r>
              <a:rPr lang="en-GB" sz="1700"/>
              <a:t>⇒ Fewer islands form  </a:t>
            </a:r>
            <a:endParaRPr sz="1600"/>
          </a:p>
          <a:p>
            <a:pPr indent="-336550" lvl="0" marL="457200" rtl="0" algn="l">
              <a:lnSpc>
                <a:spcPct val="115000"/>
              </a:lnSpc>
              <a:spcBef>
                <a:spcPts val="1000"/>
              </a:spcBef>
              <a:spcAft>
                <a:spcPts val="0"/>
              </a:spcAft>
              <a:buSzPts val="1700"/>
              <a:buChar char="-"/>
            </a:pPr>
            <a:r>
              <a:rPr lang="en-GB" sz="1700"/>
              <a:t>Screening currents described by </a:t>
            </a:r>
            <a:r>
              <a:rPr lang="en-GB" sz="1700"/>
              <a:t>Ohm’s Law:</a:t>
            </a:r>
            <a:br>
              <a:rPr lang="en-GB" sz="1700"/>
            </a:br>
            <a:br>
              <a:rPr lang="en-GB" sz="1700"/>
            </a:br>
            <a:r>
              <a:rPr lang="en-GB" sz="1700"/>
              <a:t> </a:t>
            </a:r>
            <a:endParaRPr sz="1700"/>
          </a:p>
          <a:p>
            <a:pPr indent="-336550" lvl="0" marL="457200" rtl="0" algn="l">
              <a:lnSpc>
                <a:spcPct val="115000"/>
              </a:lnSpc>
              <a:spcBef>
                <a:spcPts val="1000"/>
              </a:spcBef>
              <a:spcAft>
                <a:spcPts val="0"/>
              </a:spcAft>
              <a:buSzPts val="1700"/>
              <a:buChar char="-"/>
            </a:pPr>
            <a:r>
              <a:rPr lang="en-GB" sz="1700"/>
              <a:t>Small stochastic edge region remains due to resistivity</a:t>
            </a:r>
            <a:endParaRPr sz="1700"/>
          </a:p>
          <a:p>
            <a:pPr indent="-336550" lvl="0" marL="457200" rtl="0" algn="l">
              <a:lnSpc>
                <a:spcPct val="115000"/>
              </a:lnSpc>
              <a:spcBef>
                <a:spcPts val="1000"/>
              </a:spcBef>
              <a:spcAft>
                <a:spcPts val="0"/>
              </a:spcAft>
              <a:buSzPts val="1700"/>
              <a:buChar char="-"/>
            </a:pPr>
            <a:r>
              <a:rPr lang="en-GB" sz="1600"/>
              <a:t>In addition: </a:t>
            </a:r>
            <a:r>
              <a:rPr lang="en-GB" sz="1700"/>
              <a:t>If diamagnetic and </a:t>
            </a:r>
            <a:r>
              <a:rPr b="1" i="1" lang="en-GB" sz="1600"/>
              <a:t>E</a:t>
            </a:r>
            <a:r>
              <a:rPr i="1" lang="en-GB" sz="1600"/>
              <a:t>×</a:t>
            </a:r>
            <a:r>
              <a:rPr b="1" i="1" lang="en-GB" sz="1600"/>
              <a:t>B</a:t>
            </a:r>
            <a:r>
              <a:rPr lang="en-GB" sz="1700"/>
              <a:t>-flows cancel locally (v</a:t>
            </a:r>
            <a:r>
              <a:rPr baseline="-25000" lang="en-GB" sz="1700"/>
              <a:t>⊥,e</a:t>
            </a:r>
            <a:r>
              <a:rPr lang="en-GB" sz="1700"/>
              <a:t>=0) islands may penetrate on individual resonant surfaces </a:t>
            </a:r>
            <a:endParaRPr sz="1700"/>
          </a:p>
          <a:p>
            <a:pPr indent="-336550" lvl="0" marL="457200" rtl="0" algn="l">
              <a:lnSpc>
                <a:spcPct val="115000"/>
              </a:lnSpc>
              <a:spcBef>
                <a:spcPts val="1000"/>
              </a:spcBef>
              <a:spcAft>
                <a:spcPts val="1000"/>
              </a:spcAft>
              <a:buSzPts val="1700"/>
              <a:buChar char="-"/>
            </a:pPr>
            <a:r>
              <a:rPr lang="en-GB" sz="1700"/>
              <a:t>Two-fluid model requires v</a:t>
            </a:r>
            <a:r>
              <a:rPr baseline="-25000" lang="en-GB" sz="1700"/>
              <a:t>⊥,e</a:t>
            </a:r>
            <a:r>
              <a:rPr lang="en-GB" sz="1700"/>
              <a:t>=0 </a:t>
            </a:r>
            <a:br>
              <a:rPr lang="en-GB" sz="1700"/>
            </a:br>
            <a:r>
              <a:rPr lang="en-GB" sz="1700"/>
              <a:t>Other conditions in kinetic models </a:t>
            </a:r>
            <a:r>
              <a:rPr lang="en-GB" sz="1200"/>
              <a:t>[Heyn 2014 NF]</a:t>
            </a:r>
            <a:r>
              <a:rPr lang="en-GB" sz="1700"/>
              <a:t> and experiment  </a:t>
            </a:r>
            <a:r>
              <a:rPr lang="en-GB" sz="1200"/>
              <a:t>[Suttrop 2019 NF, Paz-Soldan 2020 NF]</a:t>
            </a:r>
            <a:endParaRPr sz="1200"/>
          </a:p>
        </p:txBody>
      </p:sp>
      <p:grpSp>
        <p:nvGrpSpPr>
          <p:cNvPr id="509" name="Google Shape;509;p44"/>
          <p:cNvGrpSpPr/>
          <p:nvPr/>
        </p:nvGrpSpPr>
        <p:grpSpPr>
          <a:xfrm>
            <a:off x="769375" y="1609725"/>
            <a:ext cx="3347974" cy="3922175"/>
            <a:chOff x="686100" y="2803325"/>
            <a:chExt cx="3347974" cy="3922175"/>
          </a:xfrm>
        </p:grpSpPr>
        <p:pic>
          <p:nvPicPr>
            <p:cNvPr id="510" name="Google Shape;510;p44"/>
            <p:cNvPicPr preferRelativeResize="0"/>
            <p:nvPr/>
          </p:nvPicPr>
          <p:blipFill rotWithShape="1">
            <a:blip r:embed="rId3">
              <a:alphaModFix/>
            </a:blip>
            <a:srcRect b="5652" l="22172" r="0" t="6023"/>
            <a:stretch/>
          </p:blipFill>
          <p:spPr>
            <a:xfrm>
              <a:off x="972550" y="2803325"/>
              <a:ext cx="3061525" cy="3686300"/>
            </a:xfrm>
            <a:prstGeom prst="rect">
              <a:avLst/>
            </a:prstGeom>
            <a:noFill/>
            <a:ln>
              <a:noFill/>
            </a:ln>
          </p:spPr>
        </p:pic>
        <p:pic>
          <p:nvPicPr>
            <p:cNvPr id="511" name="Google Shape;511;p44"/>
            <p:cNvPicPr preferRelativeResize="0"/>
            <p:nvPr/>
          </p:nvPicPr>
          <p:blipFill rotWithShape="1">
            <a:blip r:embed="rId3">
              <a:alphaModFix/>
            </a:blip>
            <a:srcRect b="0" l="7281" r="100000" t="6023"/>
            <a:stretch/>
          </p:blipFill>
          <p:spPr>
            <a:xfrm flipH="1">
              <a:off x="686100" y="2803325"/>
              <a:ext cx="286450" cy="3922175"/>
            </a:xfrm>
            <a:prstGeom prst="rect">
              <a:avLst/>
            </a:prstGeom>
            <a:noFill/>
            <a:ln>
              <a:noFill/>
            </a:ln>
          </p:spPr>
        </p:pic>
      </p:grpSp>
      <p:pic>
        <p:nvPicPr>
          <p:cNvPr id="512" name="Google Shape;512;p44"/>
          <p:cNvPicPr preferRelativeResize="0"/>
          <p:nvPr/>
        </p:nvPicPr>
        <p:blipFill rotWithShape="1">
          <a:blip r:embed="rId3">
            <a:alphaModFix/>
          </a:blip>
          <a:srcRect b="0" l="100000" r="100000" t="93806"/>
          <a:stretch/>
        </p:blipFill>
        <p:spPr>
          <a:xfrm flipH="1">
            <a:off x="561300" y="5296025"/>
            <a:ext cx="3445500" cy="258475"/>
          </a:xfrm>
          <a:prstGeom prst="rect">
            <a:avLst/>
          </a:prstGeom>
          <a:noFill/>
          <a:ln>
            <a:noFill/>
          </a:ln>
        </p:spPr>
      </p:pic>
      <p:grpSp>
        <p:nvGrpSpPr>
          <p:cNvPr id="513" name="Google Shape;513;p44"/>
          <p:cNvGrpSpPr/>
          <p:nvPr/>
        </p:nvGrpSpPr>
        <p:grpSpPr>
          <a:xfrm>
            <a:off x="4172625" y="1719600"/>
            <a:ext cx="2364638" cy="3293024"/>
            <a:chOff x="4090650" y="3053100"/>
            <a:chExt cx="2364638" cy="3293024"/>
          </a:xfrm>
        </p:grpSpPr>
        <p:pic>
          <p:nvPicPr>
            <p:cNvPr id="514" name="Google Shape;514;p44"/>
            <p:cNvPicPr preferRelativeResize="0"/>
            <p:nvPr/>
          </p:nvPicPr>
          <p:blipFill rotWithShape="1">
            <a:blip r:embed="rId4">
              <a:alphaModFix/>
            </a:blip>
            <a:srcRect b="0" l="74038" r="0" t="0"/>
            <a:stretch/>
          </p:blipFill>
          <p:spPr>
            <a:xfrm>
              <a:off x="4110263" y="3073550"/>
              <a:ext cx="2345026" cy="3272574"/>
            </a:xfrm>
            <a:prstGeom prst="rect">
              <a:avLst/>
            </a:prstGeom>
            <a:noFill/>
            <a:ln>
              <a:noFill/>
            </a:ln>
          </p:spPr>
        </p:pic>
        <p:sp>
          <p:nvSpPr>
            <p:cNvPr id="515" name="Google Shape;515;p44"/>
            <p:cNvSpPr/>
            <p:nvPr/>
          </p:nvSpPr>
          <p:spPr>
            <a:xfrm>
              <a:off x="4090650" y="3053100"/>
              <a:ext cx="340200" cy="348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516" name="Google Shape;516;p44"/>
          <p:cNvPicPr preferRelativeResize="0"/>
          <p:nvPr/>
        </p:nvPicPr>
        <p:blipFill>
          <a:blip r:embed="rId5">
            <a:alphaModFix/>
          </a:blip>
          <a:stretch>
            <a:fillRect/>
          </a:stretch>
        </p:blipFill>
        <p:spPr>
          <a:xfrm>
            <a:off x="7758075" y="3132048"/>
            <a:ext cx="3347975" cy="420314"/>
          </a:xfrm>
          <a:prstGeom prst="rect">
            <a:avLst/>
          </a:prstGeom>
          <a:noFill/>
          <a:ln>
            <a:noFill/>
          </a:ln>
        </p:spPr>
      </p:pic>
      <p:sp>
        <p:nvSpPr>
          <p:cNvPr id="517" name="Google Shape;517;p44"/>
          <p:cNvSpPr txBox="1"/>
          <p:nvPr/>
        </p:nvSpPr>
        <p:spPr>
          <a:xfrm>
            <a:off x="658813" y="5968900"/>
            <a:ext cx="3000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000"/>
              <a:t> </a:t>
            </a:r>
            <a:br>
              <a:rPr lang="en-GB" sz="1000"/>
            </a:br>
            <a:r>
              <a:rPr lang="en-GB" sz="1000"/>
              <a:t>M. Becoulet 2012 NF</a:t>
            </a:r>
            <a:br>
              <a:rPr lang="en-GB" sz="1000"/>
            </a:br>
            <a:r>
              <a:rPr lang="en-GB" sz="1000"/>
              <a:t>F. Orain 2016 NF </a:t>
            </a:r>
            <a:endParaRPr sz="10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45"/>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None/>
            </a:pPr>
            <a:r>
              <a:rPr lang="en-GB">
                <a:solidFill>
                  <a:schemeClr val="dk2"/>
                </a:solidFill>
              </a:rPr>
              <a:t>Perturbation screening and kink amplification</a:t>
            </a:r>
            <a:endParaRPr>
              <a:solidFill>
                <a:schemeClr val="dk2"/>
              </a:solidFill>
            </a:endParaRPr>
          </a:p>
          <a:p>
            <a:pPr indent="0" lvl="0" marL="0" rtl="0" algn="l">
              <a:spcBef>
                <a:spcPts val="1800"/>
              </a:spcBef>
              <a:spcAft>
                <a:spcPts val="1800"/>
              </a:spcAft>
              <a:buNone/>
            </a:pPr>
            <a:r>
              <a:t/>
            </a:r>
            <a:endParaRPr/>
          </a:p>
        </p:txBody>
      </p:sp>
      <p:sp>
        <p:nvSpPr>
          <p:cNvPr id="524" name="Google Shape;524;p45"/>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grpSp>
        <p:nvGrpSpPr>
          <p:cNvPr id="525" name="Google Shape;525;p45"/>
          <p:cNvGrpSpPr/>
          <p:nvPr/>
        </p:nvGrpSpPr>
        <p:grpSpPr>
          <a:xfrm>
            <a:off x="492327" y="2575450"/>
            <a:ext cx="7964547" cy="3312075"/>
            <a:chOff x="1377827" y="1974400"/>
            <a:chExt cx="7964547" cy="3312075"/>
          </a:xfrm>
        </p:grpSpPr>
        <p:pic>
          <p:nvPicPr>
            <p:cNvPr id="526" name="Google Shape;526;p45"/>
            <p:cNvPicPr preferRelativeResize="0"/>
            <p:nvPr/>
          </p:nvPicPr>
          <p:blipFill rotWithShape="1">
            <a:blip r:embed="rId3">
              <a:alphaModFix/>
            </a:blip>
            <a:srcRect b="0" l="8256" r="0" t="0"/>
            <a:stretch/>
          </p:blipFill>
          <p:spPr>
            <a:xfrm>
              <a:off x="2107000" y="1974400"/>
              <a:ext cx="7235374" cy="3234851"/>
            </a:xfrm>
            <a:prstGeom prst="rect">
              <a:avLst/>
            </a:prstGeom>
            <a:noFill/>
            <a:ln>
              <a:noFill/>
            </a:ln>
          </p:spPr>
        </p:pic>
        <p:pic>
          <p:nvPicPr>
            <p:cNvPr id="527" name="Google Shape;527;p45"/>
            <p:cNvPicPr preferRelativeResize="0"/>
            <p:nvPr/>
          </p:nvPicPr>
          <p:blipFill rotWithShape="1">
            <a:blip r:embed="rId3">
              <a:alphaModFix/>
            </a:blip>
            <a:srcRect b="0" l="10621" r="100000" t="0"/>
            <a:stretch/>
          </p:blipFill>
          <p:spPr>
            <a:xfrm flipH="1">
              <a:off x="1377827" y="1974400"/>
              <a:ext cx="837673" cy="3234851"/>
            </a:xfrm>
            <a:prstGeom prst="rect">
              <a:avLst/>
            </a:prstGeom>
            <a:noFill/>
            <a:ln>
              <a:noFill/>
            </a:ln>
          </p:spPr>
        </p:pic>
        <p:sp>
          <p:nvSpPr>
            <p:cNvPr id="528" name="Google Shape;528;p45"/>
            <p:cNvSpPr txBox="1"/>
            <p:nvPr/>
          </p:nvSpPr>
          <p:spPr>
            <a:xfrm>
              <a:off x="2476800"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29" name="Google Shape;529;p45"/>
            <p:cNvSpPr txBox="1"/>
            <p:nvPr/>
          </p:nvSpPr>
          <p:spPr>
            <a:xfrm>
              <a:off x="461747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30" name="Google Shape;530;p45"/>
            <p:cNvSpPr txBox="1"/>
            <p:nvPr/>
          </p:nvSpPr>
          <p:spPr>
            <a:xfrm>
              <a:off x="667762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31" name="Google Shape;531;p45"/>
            <p:cNvSpPr txBox="1"/>
            <p:nvPr/>
          </p:nvSpPr>
          <p:spPr>
            <a:xfrm>
              <a:off x="2215500" y="2169625"/>
              <a:ext cx="261300" cy="28167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900"/>
            </a:p>
            <a:p>
              <a:pPr indent="0" lvl="0" marL="0" rtl="0" algn="l">
                <a:spcBef>
                  <a:spcPts val="0"/>
                </a:spcBef>
                <a:spcAft>
                  <a:spcPts val="0"/>
                </a:spcAft>
                <a:buNone/>
              </a:pPr>
              <a:r>
                <a:rPr lang="en-GB" sz="1200"/>
                <a:t>0.8</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0.6</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0.4</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0.0</a:t>
              </a:r>
              <a:endParaRPr sz="1200"/>
            </a:p>
          </p:txBody>
        </p:sp>
        <p:grpSp>
          <p:nvGrpSpPr>
            <p:cNvPr id="532" name="Google Shape;532;p45"/>
            <p:cNvGrpSpPr/>
            <p:nvPr/>
          </p:nvGrpSpPr>
          <p:grpSpPr>
            <a:xfrm>
              <a:off x="2723875" y="2154950"/>
              <a:ext cx="1338975" cy="1947825"/>
              <a:chOff x="2723875" y="2154950"/>
              <a:chExt cx="1338975" cy="1947825"/>
            </a:xfrm>
          </p:grpSpPr>
          <p:sp>
            <p:nvSpPr>
              <p:cNvPr id="533" name="Google Shape;533;p45"/>
              <p:cNvSpPr txBox="1"/>
              <p:nvPr/>
            </p:nvSpPr>
            <p:spPr>
              <a:xfrm>
                <a:off x="2723875" y="3887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4" name="Google Shape;534;p45"/>
              <p:cNvSpPr txBox="1"/>
              <p:nvPr/>
            </p:nvSpPr>
            <p:spPr>
              <a:xfrm>
                <a:off x="2845325" y="3409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5" name="Google Shape;535;p45"/>
              <p:cNvSpPr txBox="1"/>
              <p:nvPr/>
            </p:nvSpPr>
            <p:spPr>
              <a:xfrm>
                <a:off x="2971925" y="30944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6" name="Google Shape;536;p45"/>
              <p:cNvSpPr txBox="1"/>
              <p:nvPr/>
            </p:nvSpPr>
            <p:spPr>
              <a:xfrm>
                <a:off x="3089725" y="28519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7" name="Google Shape;537;p45"/>
              <p:cNvSpPr txBox="1"/>
              <p:nvPr/>
            </p:nvSpPr>
            <p:spPr>
              <a:xfrm>
                <a:off x="3216325" y="2663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8" name="Google Shape;538;p45"/>
              <p:cNvSpPr txBox="1"/>
              <p:nvPr/>
            </p:nvSpPr>
            <p:spPr>
              <a:xfrm>
                <a:off x="3326425" y="25132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39" name="Google Shape;539;p45"/>
              <p:cNvSpPr txBox="1"/>
              <p:nvPr/>
            </p:nvSpPr>
            <p:spPr>
              <a:xfrm>
                <a:off x="3453025" y="2407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0" name="Google Shape;540;p45"/>
              <p:cNvSpPr txBox="1"/>
              <p:nvPr/>
            </p:nvSpPr>
            <p:spPr>
              <a:xfrm>
                <a:off x="3579625" y="23103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1" name="Google Shape;541;p45"/>
              <p:cNvSpPr txBox="1"/>
              <p:nvPr/>
            </p:nvSpPr>
            <p:spPr>
              <a:xfrm>
                <a:off x="3696150" y="22465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2" name="Google Shape;542;p45"/>
              <p:cNvSpPr txBox="1"/>
              <p:nvPr/>
            </p:nvSpPr>
            <p:spPr>
              <a:xfrm>
                <a:off x="3809650" y="2184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3" name="Google Shape;543;p45"/>
              <p:cNvSpPr txBox="1"/>
              <p:nvPr/>
            </p:nvSpPr>
            <p:spPr>
              <a:xfrm>
                <a:off x="3936250" y="2154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grpSp>
          <p:nvGrpSpPr>
            <p:cNvPr id="544" name="Google Shape;544;p45"/>
            <p:cNvGrpSpPr/>
            <p:nvPr/>
          </p:nvGrpSpPr>
          <p:grpSpPr>
            <a:xfrm>
              <a:off x="4864300" y="2145600"/>
              <a:ext cx="1342700" cy="1947825"/>
              <a:chOff x="2730700" y="2145600"/>
              <a:chExt cx="1342700" cy="1947825"/>
            </a:xfrm>
          </p:grpSpPr>
          <p:sp>
            <p:nvSpPr>
              <p:cNvPr id="545" name="Google Shape;545;p45"/>
              <p:cNvSpPr txBox="1"/>
              <p:nvPr/>
            </p:nvSpPr>
            <p:spPr>
              <a:xfrm>
                <a:off x="273070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6" name="Google Shape;546;p45"/>
              <p:cNvSpPr txBox="1"/>
              <p:nvPr/>
            </p:nvSpPr>
            <p:spPr>
              <a:xfrm>
                <a:off x="2857300" y="34005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7" name="Google Shape;547;p45"/>
              <p:cNvSpPr txBox="1"/>
              <p:nvPr/>
            </p:nvSpPr>
            <p:spPr>
              <a:xfrm>
                <a:off x="2974450" y="3085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8" name="Google Shape;548;p45"/>
              <p:cNvSpPr txBox="1"/>
              <p:nvPr/>
            </p:nvSpPr>
            <p:spPr>
              <a:xfrm>
                <a:off x="3097200" y="2842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49" name="Google Shape;549;p45"/>
              <p:cNvSpPr txBox="1"/>
              <p:nvPr/>
            </p:nvSpPr>
            <p:spPr>
              <a:xfrm>
                <a:off x="3218850" y="2654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0" name="Google Shape;550;p45"/>
              <p:cNvSpPr txBox="1"/>
              <p:nvPr/>
            </p:nvSpPr>
            <p:spPr>
              <a:xfrm>
                <a:off x="3338400" y="25038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1" name="Google Shape;551;p45"/>
              <p:cNvSpPr txBox="1"/>
              <p:nvPr/>
            </p:nvSpPr>
            <p:spPr>
              <a:xfrm>
                <a:off x="3460800" y="2394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2" name="Google Shape;552;p45"/>
              <p:cNvSpPr txBox="1"/>
              <p:nvPr/>
            </p:nvSpPr>
            <p:spPr>
              <a:xfrm>
                <a:off x="3582150" y="2301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3" name="Google Shape;553;p45"/>
              <p:cNvSpPr txBox="1"/>
              <p:nvPr/>
            </p:nvSpPr>
            <p:spPr>
              <a:xfrm>
                <a:off x="3702000" y="2232000"/>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4" name="Google Shape;554;p45"/>
              <p:cNvSpPr txBox="1"/>
              <p:nvPr/>
            </p:nvSpPr>
            <p:spPr>
              <a:xfrm>
                <a:off x="3824400" y="2175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5" name="Google Shape;555;p45"/>
              <p:cNvSpPr txBox="1"/>
              <p:nvPr/>
            </p:nvSpPr>
            <p:spPr>
              <a:xfrm>
                <a:off x="39468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556" name="Google Shape;556;p45"/>
            <p:cNvSpPr txBox="1"/>
            <p:nvPr/>
          </p:nvSpPr>
          <p:spPr>
            <a:xfrm>
              <a:off x="690415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7" name="Google Shape;557;p45"/>
            <p:cNvSpPr txBox="1"/>
            <p:nvPr/>
          </p:nvSpPr>
          <p:spPr>
            <a:xfrm>
              <a:off x="7020275" y="34051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8" name="Google Shape;558;p45"/>
            <p:cNvSpPr txBox="1"/>
            <p:nvPr/>
          </p:nvSpPr>
          <p:spPr>
            <a:xfrm>
              <a:off x="7136725" y="30825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59" name="Google Shape;559;p45"/>
            <p:cNvSpPr txBox="1"/>
            <p:nvPr/>
          </p:nvSpPr>
          <p:spPr>
            <a:xfrm>
              <a:off x="7252025" y="2841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0" name="Google Shape;560;p45"/>
            <p:cNvSpPr txBox="1"/>
            <p:nvPr/>
          </p:nvSpPr>
          <p:spPr>
            <a:xfrm>
              <a:off x="7373975" y="26497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1" name="Google Shape;561;p45"/>
            <p:cNvSpPr txBox="1"/>
            <p:nvPr/>
          </p:nvSpPr>
          <p:spPr>
            <a:xfrm>
              <a:off x="7490050" y="2501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2" name="Google Shape;562;p45"/>
            <p:cNvSpPr txBox="1"/>
            <p:nvPr/>
          </p:nvSpPr>
          <p:spPr>
            <a:xfrm>
              <a:off x="7602375" y="2393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3" name="Google Shape;563;p45"/>
            <p:cNvSpPr txBox="1"/>
            <p:nvPr/>
          </p:nvSpPr>
          <p:spPr>
            <a:xfrm>
              <a:off x="7724800" y="2302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4" name="Google Shape;564;p45"/>
            <p:cNvSpPr txBox="1"/>
            <p:nvPr/>
          </p:nvSpPr>
          <p:spPr>
            <a:xfrm>
              <a:off x="7829375" y="22334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5" name="Google Shape;565;p45"/>
            <p:cNvSpPr txBox="1"/>
            <p:nvPr/>
          </p:nvSpPr>
          <p:spPr>
            <a:xfrm>
              <a:off x="7942900" y="2169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66" name="Google Shape;566;p45"/>
            <p:cNvSpPr txBox="1"/>
            <p:nvPr/>
          </p:nvSpPr>
          <p:spPr>
            <a:xfrm>
              <a:off x="80659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567" name="Google Shape;567;p45"/>
          <p:cNvSpPr txBox="1"/>
          <p:nvPr/>
        </p:nvSpPr>
        <p:spPr>
          <a:xfrm>
            <a:off x="658826" y="2131925"/>
            <a:ext cx="54687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solidFill>
                <a:srgbClr val="FF0000"/>
              </a:solidFill>
            </a:endParaRPr>
          </a:p>
        </p:txBody>
      </p:sp>
      <p:pic>
        <p:nvPicPr>
          <p:cNvPr id="568" name="Google Shape;568;p45"/>
          <p:cNvPicPr preferRelativeResize="0"/>
          <p:nvPr/>
        </p:nvPicPr>
        <p:blipFill>
          <a:blip r:embed="rId4">
            <a:alphaModFix/>
          </a:blip>
          <a:stretch>
            <a:fillRect/>
          </a:stretch>
        </p:blipFill>
        <p:spPr>
          <a:xfrm>
            <a:off x="638625" y="1500119"/>
            <a:ext cx="217200" cy="282256"/>
          </a:xfrm>
          <a:prstGeom prst="rect">
            <a:avLst/>
          </a:prstGeom>
          <a:noFill/>
          <a:ln>
            <a:noFill/>
          </a:ln>
        </p:spPr>
      </p:pic>
      <p:grpSp>
        <p:nvGrpSpPr>
          <p:cNvPr id="569" name="Google Shape;569;p45"/>
          <p:cNvGrpSpPr/>
          <p:nvPr/>
        </p:nvGrpSpPr>
        <p:grpSpPr>
          <a:xfrm>
            <a:off x="565675" y="1423925"/>
            <a:ext cx="11499300" cy="446400"/>
            <a:chOff x="565675" y="1423925"/>
            <a:chExt cx="11499300" cy="446400"/>
          </a:xfrm>
        </p:grpSpPr>
        <p:sp>
          <p:nvSpPr>
            <p:cNvPr id="570" name="Google Shape;570;p45"/>
            <p:cNvSpPr txBox="1"/>
            <p:nvPr/>
          </p:nvSpPr>
          <p:spPr>
            <a:xfrm>
              <a:off x="565675" y="1423925"/>
              <a:ext cx="114993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700">
                  <a:solidFill>
                    <a:schemeClr val="lt1"/>
                  </a:solidFill>
                </a:rPr>
                <a:t>✖ </a:t>
              </a:r>
              <a:r>
                <a:rPr b="1" lang="en-GB" sz="1700">
                  <a:solidFill>
                    <a:schemeClr val="dk1"/>
                  </a:solidFill>
                </a:rPr>
                <a:t> 		Resonant Contributions </a:t>
              </a:r>
              <a:r>
                <a:rPr lang="en-GB" sz="1700">
                  <a:solidFill>
                    <a:schemeClr val="dk1"/>
                  </a:solidFill>
                </a:rPr>
                <a:t>are screened at the position of the respective resonant surfaces</a:t>
              </a:r>
              <a:endParaRPr sz="1700">
                <a:solidFill>
                  <a:schemeClr val="dk1"/>
                </a:solidFill>
              </a:endParaRPr>
            </a:p>
          </p:txBody>
        </p:sp>
        <p:pic>
          <p:nvPicPr>
            <p:cNvPr id="571" name="Google Shape;571;p45"/>
            <p:cNvPicPr preferRelativeResize="0"/>
            <p:nvPr/>
          </p:nvPicPr>
          <p:blipFill>
            <a:blip r:embed="rId4">
              <a:alphaModFix/>
            </a:blip>
            <a:stretch>
              <a:fillRect/>
            </a:stretch>
          </p:blipFill>
          <p:spPr>
            <a:xfrm>
              <a:off x="638625" y="1500119"/>
              <a:ext cx="217200" cy="282256"/>
            </a:xfrm>
            <a:prstGeom prst="rect">
              <a:avLst/>
            </a:prstGeom>
            <a:noFill/>
            <a:ln>
              <a:noFill/>
            </a:ln>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8"/>
          <p:cNvSpPr txBox="1"/>
          <p:nvPr>
            <p:ph idx="1" type="body"/>
          </p:nvPr>
        </p:nvSpPr>
        <p:spPr>
          <a:xfrm>
            <a:off x="658804" y="1609725"/>
            <a:ext cx="7468500" cy="4843500"/>
          </a:xfrm>
          <a:prstGeom prst="rect">
            <a:avLst/>
          </a:prstGeom>
        </p:spPr>
        <p:txBody>
          <a:bodyPr anchorCtr="0" anchor="t" bIns="45700" lIns="0" spcFirstLastPara="1" rIns="0" wrap="square" tIns="45700">
            <a:normAutofit lnSpcReduction="10000"/>
          </a:bodyPr>
          <a:lstStyle/>
          <a:p>
            <a:pPr indent="0" lvl="0" marL="0" rtl="0" algn="l">
              <a:spcBef>
                <a:spcPts val="600"/>
              </a:spcBef>
              <a:spcAft>
                <a:spcPts val="0"/>
              </a:spcAft>
              <a:buNone/>
            </a:pPr>
            <a:r>
              <a:rPr b="1" lang="en-GB" sz="2000">
                <a:solidFill>
                  <a:schemeClr val="accent3"/>
                </a:solidFill>
              </a:rPr>
              <a:t>Edge Localized Modes </a:t>
            </a:r>
            <a:endParaRPr b="1" sz="2000">
              <a:solidFill>
                <a:schemeClr val="accent3"/>
              </a:solidFill>
            </a:endParaRPr>
          </a:p>
          <a:p>
            <a:pPr indent="0" lvl="0" marL="0" rtl="0" algn="l">
              <a:spcBef>
                <a:spcPts val="600"/>
              </a:spcBef>
              <a:spcAft>
                <a:spcPts val="0"/>
              </a:spcAft>
              <a:buNone/>
            </a:pPr>
            <a:r>
              <a:rPr lang="en-GB" sz="2000"/>
              <a:t>Periodical </a:t>
            </a:r>
            <a:r>
              <a:rPr lang="en-GB" sz="2000"/>
              <a:t>expulsions of</a:t>
            </a:r>
            <a:r>
              <a:rPr lang="en-GB" sz="2000"/>
              <a:t> heat and particles from the boundary of the plasma. </a:t>
            </a:r>
            <a:r>
              <a:rPr lang="en-GB" sz="2000"/>
              <a:t>Large Type-I </a:t>
            </a:r>
            <a:r>
              <a:rPr lang="en-GB" sz="2000"/>
              <a:t>ELMs can reduce the lifetime of wall components </a:t>
            </a:r>
            <a:r>
              <a:rPr lang="en-GB" sz="2000"/>
              <a:t>in future devices</a:t>
            </a:r>
            <a:endParaRPr sz="2000"/>
          </a:p>
          <a:p>
            <a:pPr indent="0" lvl="0" marL="0" rtl="0" algn="l">
              <a:spcBef>
                <a:spcPts val="600"/>
              </a:spcBef>
              <a:spcAft>
                <a:spcPts val="0"/>
              </a:spcAft>
              <a:buNone/>
            </a:pPr>
            <a:r>
              <a:rPr b="1" lang="en-GB" sz="2000">
                <a:solidFill>
                  <a:schemeClr val="lt1"/>
                </a:solidFill>
              </a:rPr>
              <a:t>(Resonant) Magnetic Perturbations </a:t>
            </a:r>
            <a:endParaRPr b="1" sz="2000">
              <a:solidFill>
                <a:schemeClr val="lt1"/>
              </a:solidFill>
            </a:endParaRPr>
          </a:p>
          <a:p>
            <a:pPr indent="0" lvl="0" marL="0" rtl="0" algn="l">
              <a:spcBef>
                <a:spcPts val="600"/>
              </a:spcBef>
              <a:spcAft>
                <a:spcPts val="0"/>
              </a:spcAft>
              <a:buNone/>
            </a:pPr>
            <a:r>
              <a:rPr lang="en-GB" sz="2000">
                <a:solidFill>
                  <a:schemeClr val="lt1"/>
                </a:solidFill>
              </a:rPr>
              <a:t>Small 3D perturbations to the axisymmetric field of a tokamak. Planned method of ELM control for ITER </a:t>
            </a:r>
            <a:endParaRPr sz="2000">
              <a:solidFill>
                <a:schemeClr val="lt1"/>
              </a:solidFill>
            </a:endParaRPr>
          </a:p>
          <a:p>
            <a:pPr indent="0" lvl="0" marL="0" rtl="0" algn="l">
              <a:spcBef>
                <a:spcPts val="600"/>
              </a:spcBef>
              <a:spcAft>
                <a:spcPts val="0"/>
              </a:spcAft>
              <a:buNone/>
            </a:pPr>
            <a:r>
              <a:rPr b="1" lang="en-GB" sz="2000">
                <a:solidFill>
                  <a:schemeClr val="lt1"/>
                </a:solidFill>
              </a:rPr>
              <a:t>In this talk: </a:t>
            </a:r>
            <a:endParaRPr b="1" sz="2000">
              <a:solidFill>
                <a:schemeClr val="lt1"/>
              </a:solidFill>
            </a:endParaRPr>
          </a:p>
          <a:p>
            <a:pPr indent="-355600" lvl="0" marL="457200" rtl="0" algn="l">
              <a:spcBef>
                <a:spcPts val="600"/>
              </a:spcBef>
              <a:spcAft>
                <a:spcPts val="0"/>
              </a:spcAft>
              <a:buClr>
                <a:schemeClr val="lt1"/>
              </a:buClr>
              <a:buSzPts val="2000"/>
              <a:buChar char="-"/>
            </a:pPr>
            <a:r>
              <a:rPr lang="en-GB" sz="2000">
                <a:solidFill>
                  <a:schemeClr val="lt1"/>
                </a:solidFill>
              </a:rPr>
              <a:t>Introduce basic ELM &amp; RMP physics</a:t>
            </a:r>
            <a:r>
              <a:rPr lang="en-GB" sz="2000">
                <a:solidFill>
                  <a:schemeClr val="lt1"/>
                </a:solidFill>
                <a:highlight>
                  <a:schemeClr val="lt1"/>
                </a:highlight>
              </a:rPr>
              <a:t>with im</a:t>
            </a:r>
            <a:endParaRPr sz="2000">
              <a:solidFill>
                <a:schemeClr val="lt1"/>
              </a:solidFill>
            </a:endParaRPr>
          </a:p>
          <a:p>
            <a:pPr indent="-355600" lvl="0" marL="457200" rtl="0" algn="l">
              <a:spcBef>
                <a:spcPts val="0"/>
              </a:spcBef>
              <a:spcAft>
                <a:spcPts val="0"/>
              </a:spcAft>
              <a:buClr>
                <a:schemeClr val="lt1"/>
              </a:buClr>
              <a:buSzPts val="2000"/>
              <a:buChar char="-"/>
            </a:pPr>
            <a:r>
              <a:rPr lang="en-GB" sz="2000">
                <a:solidFill>
                  <a:schemeClr val="lt1"/>
                </a:solidFill>
              </a:rPr>
              <a:t>Realistic AUG-RMP Simulations with JOREK-STARWAL</a:t>
            </a:r>
            <a:endParaRPr sz="2000">
              <a:solidFill>
                <a:schemeClr val="lt1"/>
              </a:solidFill>
            </a:endParaRPr>
          </a:p>
          <a:p>
            <a:pPr indent="-355600" lvl="0" marL="457200" rtl="0" algn="l">
              <a:spcBef>
                <a:spcPts val="0"/>
              </a:spcBef>
              <a:spcAft>
                <a:spcPts val="0"/>
              </a:spcAft>
              <a:buClr>
                <a:schemeClr val="lt1"/>
              </a:buClr>
              <a:buSzPts val="2000"/>
              <a:buChar char="-"/>
            </a:pPr>
            <a:r>
              <a:rPr lang="en-GB" sz="2000">
                <a:solidFill>
                  <a:schemeClr val="lt1"/>
                </a:solidFill>
              </a:rPr>
              <a:t>Confirmation of experimental evidence supporting a RMP-ELM suppression theory</a:t>
            </a:r>
            <a:endParaRPr sz="2000">
              <a:solidFill>
                <a:schemeClr val="lt1"/>
              </a:solidFill>
            </a:endParaRPr>
          </a:p>
          <a:p>
            <a:pPr indent="-355600" lvl="0" marL="457200" rtl="0" algn="l">
              <a:spcBef>
                <a:spcPts val="0"/>
              </a:spcBef>
              <a:spcAft>
                <a:spcPts val="0"/>
              </a:spcAft>
              <a:buClr>
                <a:schemeClr val="lt1"/>
              </a:buClr>
              <a:buSzPts val="2000"/>
              <a:buChar char="-"/>
            </a:pPr>
            <a:r>
              <a:rPr lang="en-GB" sz="2000">
                <a:solidFill>
                  <a:schemeClr val="lt1"/>
                </a:solidFill>
              </a:rPr>
              <a:t>Outlook towards advanced kinetic simulations </a:t>
            </a:r>
            <a:endParaRPr sz="2000">
              <a:solidFill>
                <a:schemeClr val="lt1"/>
              </a:solidFill>
            </a:endParaRPr>
          </a:p>
        </p:txBody>
      </p:sp>
      <p:sp>
        <p:nvSpPr>
          <p:cNvPr id="206" name="Google Shape;206;p28"/>
          <p:cNvSpPr txBox="1"/>
          <p:nvPr>
            <p:ph type="title"/>
          </p:nvPr>
        </p:nvSpPr>
        <p:spPr>
          <a:xfrm>
            <a:off x="676797" y="441325"/>
            <a:ext cx="7432500" cy="782700"/>
          </a:xfrm>
          <a:prstGeom prst="rect">
            <a:avLst/>
          </a:prstGeom>
        </p:spPr>
        <p:txBody>
          <a:bodyPr anchorCtr="0" anchor="t" bIns="0" lIns="0" spcFirstLastPara="1" rIns="0" wrap="square" tIns="0">
            <a:noAutofit/>
          </a:bodyPr>
          <a:lstStyle/>
          <a:p>
            <a:pPr indent="0" lvl="0" marL="0" rtl="0" algn="l">
              <a:lnSpc>
                <a:spcPct val="100000"/>
              </a:lnSpc>
              <a:spcBef>
                <a:spcPts val="0"/>
              </a:spcBef>
              <a:spcAft>
                <a:spcPts val="1800"/>
              </a:spcAft>
              <a:buNone/>
            </a:pPr>
            <a:r>
              <a:rPr lang="en-GB"/>
              <a:t>Motivation </a:t>
            </a:r>
            <a:endParaRPr/>
          </a:p>
        </p:txBody>
      </p:sp>
      <p:sp>
        <p:nvSpPr>
          <p:cNvPr id="207" name="Google Shape;207;p28"/>
          <p:cNvSpPr txBox="1"/>
          <p:nvPr>
            <p:ph idx="12" type="sldNum"/>
          </p:nvPr>
        </p:nvSpPr>
        <p:spPr>
          <a:xfrm>
            <a:off x="11280775" y="6561600"/>
            <a:ext cx="2160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208" name="Google Shape;208;p28"/>
          <p:cNvPicPr preferRelativeResize="0"/>
          <p:nvPr/>
        </p:nvPicPr>
        <p:blipFill>
          <a:blip r:embed="rId3">
            <a:alphaModFix/>
          </a:blip>
          <a:stretch>
            <a:fillRect/>
          </a:stretch>
        </p:blipFill>
        <p:spPr>
          <a:xfrm>
            <a:off x="8279704" y="152400"/>
            <a:ext cx="3708864" cy="6256799"/>
          </a:xfrm>
          <a:prstGeom prst="rect">
            <a:avLst/>
          </a:prstGeom>
          <a:noFill/>
          <a:ln>
            <a:noFill/>
          </a:ln>
        </p:spPr>
      </p:pic>
      <p:pic>
        <p:nvPicPr>
          <p:cNvPr id="209" name="Google Shape;209;p28"/>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10" name="Google Shape;210;p28"/>
          <p:cNvSpPr txBox="1"/>
          <p:nvPr/>
        </p:nvSpPr>
        <p:spPr>
          <a:xfrm>
            <a:off x="10452000" y="6083925"/>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A. Cathey</a:t>
            </a:r>
            <a:endParaRPr sz="1200">
              <a:solidFill>
                <a:srgbClr val="43434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6" name="Shape 576"/>
        <p:cNvGrpSpPr/>
        <p:nvPr/>
      </p:nvGrpSpPr>
      <p:grpSpPr>
        <a:xfrm>
          <a:off x="0" y="0"/>
          <a:ext cx="0" cy="0"/>
          <a:chOff x="0" y="0"/>
          <a:chExt cx="0" cy="0"/>
        </a:xfrm>
      </p:grpSpPr>
      <p:sp>
        <p:nvSpPr>
          <p:cNvPr id="577" name="Google Shape;577;p46"/>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lang="en-GB">
                <a:solidFill>
                  <a:schemeClr val="dk2"/>
                </a:solidFill>
              </a:rPr>
              <a:t>Perturbation screening and kink amplification</a:t>
            </a:r>
            <a:endParaRPr>
              <a:solidFill>
                <a:schemeClr val="dk2"/>
              </a:solidFill>
            </a:endParaRPr>
          </a:p>
          <a:p>
            <a:pPr indent="0" lvl="0" marL="0" rtl="0" algn="l">
              <a:lnSpc>
                <a:spcPct val="155555"/>
              </a:lnSpc>
              <a:spcBef>
                <a:spcPts val="1800"/>
              </a:spcBef>
              <a:spcAft>
                <a:spcPts val="0"/>
              </a:spcAft>
              <a:buNone/>
            </a:pPr>
            <a:r>
              <a:t/>
            </a:r>
            <a:endParaRPr>
              <a:solidFill>
                <a:schemeClr val="dk2"/>
              </a:solidFill>
            </a:endParaRPr>
          </a:p>
          <a:p>
            <a:pPr indent="0" lvl="0" marL="0" rtl="0" algn="l">
              <a:spcBef>
                <a:spcPts val="1800"/>
              </a:spcBef>
              <a:spcAft>
                <a:spcPts val="1800"/>
              </a:spcAft>
              <a:buNone/>
            </a:pPr>
            <a:r>
              <a:t/>
            </a:r>
            <a:endParaRPr/>
          </a:p>
        </p:txBody>
      </p:sp>
      <p:sp>
        <p:nvSpPr>
          <p:cNvPr id="578" name="Google Shape;578;p46"/>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grpSp>
        <p:nvGrpSpPr>
          <p:cNvPr id="579" name="Google Shape;579;p46"/>
          <p:cNvGrpSpPr/>
          <p:nvPr/>
        </p:nvGrpSpPr>
        <p:grpSpPr>
          <a:xfrm>
            <a:off x="492327" y="2575450"/>
            <a:ext cx="7964547" cy="3312075"/>
            <a:chOff x="1377827" y="1974400"/>
            <a:chExt cx="7964547" cy="3312075"/>
          </a:xfrm>
        </p:grpSpPr>
        <p:pic>
          <p:nvPicPr>
            <p:cNvPr id="580" name="Google Shape;580;p46"/>
            <p:cNvPicPr preferRelativeResize="0"/>
            <p:nvPr/>
          </p:nvPicPr>
          <p:blipFill rotWithShape="1">
            <a:blip r:embed="rId3">
              <a:alphaModFix/>
            </a:blip>
            <a:srcRect b="0" l="8256" r="0" t="0"/>
            <a:stretch/>
          </p:blipFill>
          <p:spPr>
            <a:xfrm>
              <a:off x="2107000" y="1974400"/>
              <a:ext cx="7235374" cy="3234851"/>
            </a:xfrm>
            <a:prstGeom prst="rect">
              <a:avLst/>
            </a:prstGeom>
            <a:noFill/>
            <a:ln>
              <a:noFill/>
            </a:ln>
          </p:spPr>
        </p:pic>
        <p:pic>
          <p:nvPicPr>
            <p:cNvPr id="581" name="Google Shape;581;p46"/>
            <p:cNvPicPr preferRelativeResize="0"/>
            <p:nvPr/>
          </p:nvPicPr>
          <p:blipFill rotWithShape="1">
            <a:blip r:embed="rId3">
              <a:alphaModFix/>
            </a:blip>
            <a:srcRect b="0" l="10621" r="100000" t="0"/>
            <a:stretch/>
          </p:blipFill>
          <p:spPr>
            <a:xfrm flipH="1">
              <a:off x="1377827" y="1974400"/>
              <a:ext cx="837673" cy="3234851"/>
            </a:xfrm>
            <a:prstGeom prst="rect">
              <a:avLst/>
            </a:prstGeom>
            <a:noFill/>
            <a:ln>
              <a:noFill/>
            </a:ln>
          </p:spPr>
        </p:pic>
        <p:sp>
          <p:nvSpPr>
            <p:cNvPr id="582" name="Google Shape;582;p46"/>
            <p:cNvSpPr txBox="1"/>
            <p:nvPr/>
          </p:nvSpPr>
          <p:spPr>
            <a:xfrm>
              <a:off x="2476800"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83" name="Google Shape;583;p46"/>
            <p:cNvSpPr txBox="1"/>
            <p:nvPr/>
          </p:nvSpPr>
          <p:spPr>
            <a:xfrm>
              <a:off x="461747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84" name="Google Shape;584;p46"/>
            <p:cNvSpPr txBox="1"/>
            <p:nvPr/>
          </p:nvSpPr>
          <p:spPr>
            <a:xfrm>
              <a:off x="667762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585" name="Google Shape;585;p46"/>
            <p:cNvSpPr txBox="1"/>
            <p:nvPr/>
          </p:nvSpPr>
          <p:spPr>
            <a:xfrm>
              <a:off x="2215500" y="2169625"/>
              <a:ext cx="261300" cy="28167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900"/>
            </a:p>
            <a:p>
              <a:pPr indent="0" lvl="0" marL="0" rtl="0" algn="l">
                <a:spcBef>
                  <a:spcPts val="0"/>
                </a:spcBef>
                <a:spcAft>
                  <a:spcPts val="0"/>
                </a:spcAft>
                <a:buNone/>
              </a:pPr>
              <a:r>
                <a:rPr lang="en-GB" sz="1200"/>
                <a:t>0.8</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0.6</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0.4</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0.0</a:t>
              </a:r>
              <a:endParaRPr sz="1200"/>
            </a:p>
          </p:txBody>
        </p:sp>
        <p:grpSp>
          <p:nvGrpSpPr>
            <p:cNvPr id="586" name="Google Shape;586;p46"/>
            <p:cNvGrpSpPr/>
            <p:nvPr/>
          </p:nvGrpSpPr>
          <p:grpSpPr>
            <a:xfrm>
              <a:off x="2723875" y="2154950"/>
              <a:ext cx="1338975" cy="1947825"/>
              <a:chOff x="2723875" y="2154950"/>
              <a:chExt cx="1338975" cy="1947825"/>
            </a:xfrm>
          </p:grpSpPr>
          <p:sp>
            <p:nvSpPr>
              <p:cNvPr id="587" name="Google Shape;587;p46"/>
              <p:cNvSpPr txBox="1"/>
              <p:nvPr/>
            </p:nvSpPr>
            <p:spPr>
              <a:xfrm>
                <a:off x="2723875" y="3887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88" name="Google Shape;588;p46"/>
              <p:cNvSpPr txBox="1"/>
              <p:nvPr/>
            </p:nvSpPr>
            <p:spPr>
              <a:xfrm>
                <a:off x="2845325" y="3409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89" name="Google Shape;589;p46"/>
              <p:cNvSpPr txBox="1"/>
              <p:nvPr/>
            </p:nvSpPr>
            <p:spPr>
              <a:xfrm>
                <a:off x="2971925" y="30944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0" name="Google Shape;590;p46"/>
              <p:cNvSpPr txBox="1"/>
              <p:nvPr/>
            </p:nvSpPr>
            <p:spPr>
              <a:xfrm>
                <a:off x="3089725" y="28519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1" name="Google Shape;591;p46"/>
              <p:cNvSpPr txBox="1"/>
              <p:nvPr/>
            </p:nvSpPr>
            <p:spPr>
              <a:xfrm>
                <a:off x="3216325" y="2663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2" name="Google Shape;592;p46"/>
              <p:cNvSpPr txBox="1"/>
              <p:nvPr/>
            </p:nvSpPr>
            <p:spPr>
              <a:xfrm>
                <a:off x="3326425" y="25132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3" name="Google Shape;593;p46"/>
              <p:cNvSpPr txBox="1"/>
              <p:nvPr/>
            </p:nvSpPr>
            <p:spPr>
              <a:xfrm>
                <a:off x="3453025" y="2407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4" name="Google Shape;594;p46"/>
              <p:cNvSpPr txBox="1"/>
              <p:nvPr/>
            </p:nvSpPr>
            <p:spPr>
              <a:xfrm>
                <a:off x="3579625" y="23103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5" name="Google Shape;595;p46"/>
              <p:cNvSpPr txBox="1"/>
              <p:nvPr/>
            </p:nvSpPr>
            <p:spPr>
              <a:xfrm>
                <a:off x="3696150" y="22465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6" name="Google Shape;596;p46"/>
              <p:cNvSpPr txBox="1"/>
              <p:nvPr/>
            </p:nvSpPr>
            <p:spPr>
              <a:xfrm>
                <a:off x="3809650" y="2184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597" name="Google Shape;597;p46"/>
              <p:cNvSpPr txBox="1"/>
              <p:nvPr/>
            </p:nvSpPr>
            <p:spPr>
              <a:xfrm>
                <a:off x="3936250" y="2154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grpSp>
          <p:nvGrpSpPr>
            <p:cNvPr id="598" name="Google Shape;598;p46"/>
            <p:cNvGrpSpPr/>
            <p:nvPr/>
          </p:nvGrpSpPr>
          <p:grpSpPr>
            <a:xfrm>
              <a:off x="4864300" y="2145600"/>
              <a:ext cx="1342700" cy="1947825"/>
              <a:chOff x="2730700" y="2145600"/>
              <a:chExt cx="1342700" cy="1947825"/>
            </a:xfrm>
          </p:grpSpPr>
          <p:sp>
            <p:nvSpPr>
              <p:cNvPr id="599" name="Google Shape;599;p46"/>
              <p:cNvSpPr txBox="1"/>
              <p:nvPr/>
            </p:nvSpPr>
            <p:spPr>
              <a:xfrm>
                <a:off x="273070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0" name="Google Shape;600;p46"/>
              <p:cNvSpPr txBox="1"/>
              <p:nvPr/>
            </p:nvSpPr>
            <p:spPr>
              <a:xfrm>
                <a:off x="2857300" y="34005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1" name="Google Shape;601;p46"/>
              <p:cNvSpPr txBox="1"/>
              <p:nvPr/>
            </p:nvSpPr>
            <p:spPr>
              <a:xfrm>
                <a:off x="2974450" y="3085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2" name="Google Shape;602;p46"/>
              <p:cNvSpPr txBox="1"/>
              <p:nvPr/>
            </p:nvSpPr>
            <p:spPr>
              <a:xfrm>
                <a:off x="3097200" y="2842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3" name="Google Shape;603;p46"/>
              <p:cNvSpPr txBox="1"/>
              <p:nvPr/>
            </p:nvSpPr>
            <p:spPr>
              <a:xfrm>
                <a:off x="3218850" y="2654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4" name="Google Shape;604;p46"/>
              <p:cNvSpPr txBox="1"/>
              <p:nvPr/>
            </p:nvSpPr>
            <p:spPr>
              <a:xfrm>
                <a:off x="3338400" y="25038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5" name="Google Shape;605;p46"/>
              <p:cNvSpPr txBox="1"/>
              <p:nvPr/>
            </p:nvSpPr>
            <p:spPr>
              <a:xfrm>
                <a:off x="3460800" y="2394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6" name="Google Shape;606;p46"/>
              <p:cNvSpPr txBox="1"/>
              <p:nvPr/>
            </p:nvSpPr>
            <p:spPr>
              <a:xfrm>
                <a:off x="3582150" y="2301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7" name="Google Shape;607;p46"/>
              <p:cNvSpPr txBox="1"/>
              <p:nvPr/>
            </p:nvSpPr>
            <p:spPr>
              <a:xfrm>
                <a:off x="3702000" y="2232000"/>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8" name="Google Shape;608;p46"/>
              <p:cNvSpPr txBox="1"/>
              <p:nvPr/>
            </p:nvSpPr>
            <p:spPr>
              <a:xfrm>
                <a:off x="3824400" y="2175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09" name="Google Shape;609;p46"/>
              <p:cNvSpPr txBox="1"/>
              <p:nvPr/>
            </p:nvSpPr>
            <p:spPr>
              <a:xfrm>
                <a:off x="39468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610" name="Google Shape;610;p46"/>
            <p:cNvSpPr txBox="1"/>
            <p:nvPr/>
          </p:nvSpPr>
          <p:spPr>
            <a:xfrm>
              <a:off x="690415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1" name="Google Shape;611;p46"/>
            <p:cNvSpPr txBox="1"/>
            <p:nvPr/>
          </p:nvSpPr>
          <p:spPr>
            <a:xfrm>
              <a:off x="7020275" y="34051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2" name="Google Shape;612;p46"/>
            <p:cNvSpPr txBox="1"/>
            <p:nvPr/>
          </p:nvSpPr>
          <p:spPr>
            <a:xfrm>
              <a:off x="7136725" y="30825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3" name="Google Shape;613;p46"/>
            <p:cNvSpPr txBox="1"/>
            <p:nvPr/>
          </p:nvSpPr>
          <p:spPr>
            <a:xfrm>
              <a:off x="7252025" y="2841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4" name="Google Shape;614;p46"/>
            <p:cNvSpPr txBox="1"/>
            <p:nvPr/>
          </p:nvSpPr>
          <p:spPr>
            <a:xfrm>
              <a:off x="7373975" y="26497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5" name="Google Shape;615;p46"/>
            <p:cNvSpPr txBox="1"/>
            <p:nvPr/>
          </p:nvSpPr>
          <p:spPr>
            <a:xfrm>
              <a:off x="7490050" y="2501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6" name="Google Shape;616;p46"/>
            <p:cNvSpPr txBox="1"/>
            <p:nvPr/>
          </p:nvSpPr>
          <p:spPr>
            <a:xfrm>
              <a:off x="7602375" y="2393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7" name="Google Shape;617;p46"/>
            <p:cNvSpPr txBox="1"/>
            <p:nvPr/>
          </p:nvSpPr>
          <p:spPr>
            <a:xfrm>
              <a:off x="7724800" y="2302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8" name="Google Shape;618;p46"/>
            <p:cNvSpPr txBox="1"/>
            <p:nvPr/>
          </p:nvSpPr>
          <p:spPr>
            <a:xfrm>
              <a:off x="7829375" y="22334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19" name="Google Shape;619;p46"/>
            <p:cNvSpPr txBox="1"/>
            <p:nvPr/>
          </p:nvSpPr>
          <p:spPr>
            <a:xfrm>
              <a:off x="7942900" y="2169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20" name="Google Shape;620;p46"/>
            <p:cNvSpPr txBox="1"/>
            <p:nvPr/>
          </p:nvSpPr>
          <p:spPr>
            <a:xfrm>
              <a:off x="80659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621" name="Google Shape;621;p46"/>
          <p:cNvSpPr/>
          <p:nvPr/>
        </p:nvSpPr>
        <p:spPr>
          <a:xfrm rot="2717798">
            <a:off x="4973327" y="2500197"/>
            <a:ext cx="532671" cy="1283905"/>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2" name="Google Shape;622;p46"/>
          <p:cNvSpPr txBox="1"/>
          <p:nvPr/>
        </p:nvSpPr>
        <p:spPr>
          <a:xfrm>
            <a:off x="565675" y="1827125"/>
            <a:ext cx="5562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000">
                <a:solidFill>
                  <a:srgbClr val="FF0000"/>
                </a:solidFill>
              </a:rPr>
              <a:t>O</a:t>
            </a:r>
            <a:r>
              <a:rPr lang="en-GB" sz="1600">
                <a:solidFill>
                  <a:srgbClr val="FF0000"/>
                </a:solidFill>
              </a:rPr>
              <a:t>      	</a:t>
            </a:r>
            <a:r>
              <a:rPr lang="en-GB" sz="1600">
                <a:solidFill>
                  <a:srgbClr val="FF0000"/>
                </a:solidFill>
              </a:rPr>
              <a:t>Amplified </a:t>
            </a:r>
            <a:r>
              <a:rPr b="1" lang="en-GB" sz="1600">
                <a:solidFill>
                  <a:srgbClr val="FF0000"/>
                </a:solidFill>
              </a:rPr>
              <a:t>Edge Kink Modes</a:t>
            </a:r>
            <a:endParaRPr sz="1600">
              <a:solidFill>
                <a:srgbClr val="FF0000"/>
              </a:solidFill>
            </a:endParaRPr>
          </a:p>
        </p:txBody>
      </p:sp>
      <p:grpSp>
        <p:nvGrpSpPr>
          <p:cNvPr id="623" name="Google Shape;623;p46"/>
          <p:cNvGrpSpPr/>
          <p:nvPr/>
        </p:nvGrpSpPr>
        <p:grpSpPr>
          <a:xfrm>
            <a:off x="565675" y="1423925"/>
            <a:ext cx="11499300" cy="446400"/>
            <a:chOff x="565675" y="1423925"/>
            <a:chExt cx="11499300" cy="446400"/>
          </a:xfrm>
        </p:grpSpPr>
        <p:sp>
          <p:nvSpPr>
            <p:cNvPr id="624" name="Google Shape;624;p46"/>
            <p:cNvSpPr txBox="1"/>
            <p:nvPr/>
          </p:nvSpPr>
          <p:spPr>
            <a:xfrm>
              <a:off x="565675" y="1423925"/>
              <a:ext cx="114993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700">
                  <a:solidFill>
                    <a:schemeClr val="lt1"/>
                  </a:solidFill>
                </a:rPr>
                <a:t>✖ </a:t>
              </a:r>
              <a:r>
                <a:rPr b="1" lang="en-GB" sz="1700">
                  <a:solidFill>
                    <a:schemeClr val="dk1"/>
                  </a:solidFill>
                </a:rPr>
                <a:t> 		</a:t>
              </a:r>
              <a:r>
                <a:rPr b="1" lang="en-GB" sz="1700">
                  <a:solidFill>
                    <a:schemeClr val="dk1"/>
                  </a:solidFill>
                </a:rPr>
                <a:t>Resonant Contributions </a:t>
              </a:r>
              <a:r>
                <a:rPr lang="en-GB" sz="1700">
                  <a:solidFill>
                    <a:schemeClr val="dk1"/>
                  </a:solidFill>
                </a:rPr>
                <a:t>are screened at the position of the respective resonant surfaces</a:t>
              </a:r>
              <a:endParaRPr sz="1700">
                <a:solidFill>
                  <a:schemeClr val="dk1"/>
                </a:solidFill>
              </a:endParaRPr>
            </a:p>
          </p:txBody>
        </p:sp>
        <p:pic>
          <p:nvPicPr>
            <p:cNvPr id="625" name="Google Shape;625;p46"/>
            <p:cNvPicPr preferRelativeResize="0"/>
            <p:nvPr/>
          </p:nvPicPr>
          <p:blipFill>
            <a:blip r:embed="rId4">
              <a:alphaModFix/>
            </a:blip>
            <a:stretch>
              <a:fillRect/>
            </a:stretch>
          </p:blipFill>
          <p:spPr>
            <a:xfrm>
              <a:off x="638625" y="1500119"/>
              <a:ext cx="217200" cy="282256"/>
            </a:xfrm>
            <a:prstGeom prst="rect">
              <a:avLst/>
            </a:prstGeom>
            <a:noFill/>
            <a:ln>
              <a:noFill/>
            </a:ln>
          </p:spPr>
        </p:pic>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47"/>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lang="en-GB">
                <a:solidFill>
                  <a:schemeClr val="dk2"/>
                </a:solidFill>
              </a:rPr>
              <a:t>Perturbation screening and kink amplification</a:t>
            </a:r>
            <a:endParaRPr>
              <a:solidFill>
                <a:schemeClr val="dk2"/>
              </a:solidFill>
            </a:endParaRPr>
          </a:p>
          <a:p>
            <a:pPr indent="0" lvl="0" marL="0" rtl="0" algn="l">
              <a:lnSpc>
                <a:spcPct val="155555"/>
              </a:lnSpc>
              <a:spcBef>
                <a:spcPts val="1800"/>
              </a:spcBef>
              <a:spcAft>
                <a:spcPts val="0"/>
              </a:spcAft>
              <a:buNone/>
            </a:pPr>
            <a:r>
              <a:t/>
            </a:r>
            <a:endParaRPr>
              <a:solidFill>
                <a:schemeClr val="dk2"/>
              </a:solidFill>
            </a:endParaRPr>
          </a:p>
          <a:p>
            <a:pPr indent="0" lvl="0" marL="0" rtl="0" algn="l">
              <a:spcBef>
                <a:spcPts val="1800"/>
              </a:spcBef>
              <a:spcAft>
                <a:spcPts val="1800"/>
              </a:spcAft>
              <a:buNone/>
            </a:pPr>
            <a:r>
              <a:t/>
            </a:r>
            <a:endParaRPr/>
          </a:p>
        </p:txBody>
      </p:sp>
      <p:sp>
        <p:nvSpPr>
          <p:cNvPr id="632" name="Google Shape;632;p47"/>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grpSp>
        <p:nvGrpSpPr>
          <p:cNvPr id="633" name="Google Shape;633;p47"/>
          <p:cNvGrpSpPr/>
          <p:nvPr/>
        </p:nvGrpSpPr>
        <p:grpSpPr>
          <a:xfrm>
            <a:off x="492327" y="2575450"/>
            <a:ext cx="7964547" cy="3312075"/>
            <a:chOff x="1377827" y="1974400"/>
            <a:chExt cx="7964547" cy="3312075"/>
          </a:xfrm>
        </p:grpSpPr>
        <p:pic>
          <p:nvPicPr>
            <p:cNvPr id="634" name="Google Shape;634;p47"/>
            <p:cNvPicPr preferRelativeResize="0"/>
            <p:nvPr/>
          </p:nvPicPr>
          <p:blipFill rotWithShape="1">
            <a:blip r:embed="rId3">
              <a:alphaModFix/>
            </a:blip>
            <a:srcRect b="0" l="8256" r="0" t="0"/>
            <a:stretch/>
          </p:blipFill>
          <p:spPr>
            <a:xfrm>
              <a:off x="2107000" y="1974400"/>
              <a:ext cx="7235374" cy="3234851"/>
            </a:xfrm>
            <a:prstGeom prst="rect">
              <a:avLst/>
            </a:prstGeom>
            <a:noFill/>
            <a:ln>
              <a:noFill/>
            </a:ln>
          </p:spPr>
        </p:pic>
        <p:pic>
          <p:nvPicPr>
            <p:cNvPr id="635" name="Google Shape;635;p47"/>
            <p:cNvPicPr preferRelativeResize="0"/>
            <p:nvPr/>
          </p:nvPicPr>
          <p:blipFill rotWithShape="1">
            <a:blip r:embed="rId3">
              <a:alphaModFix/>
            </a:blip>
            <a:srcRect b="0" l="10621" r="100000" t="0"/>
            <a:stretch/>
          </p:blipFill>
          <p:spPr>
            <a:xfrm flipH="1">
              <a:off x="1377827" y="1974400"/>
              <a:ext cx="837673" cy="3234851"/>
            </a:xfrm>
            <a:prstGeom prst="rect">
              <a:avLst/>
            </a:prstGeom>
            <a:noFill/>
            <a:ln>
              <a:noFill/>
            </a:ln>
          </p:spPr>
        </p:pic>
        <p:sp>
          <p:nvSpPr>
            <p:cNvPr id="636" name="Google Shape;636;p47"/>
            <p:cNvSpPr txBox="1"/>
            <p:nvPr/>
          </p:nvSpPr>
          <p:spPr>
            <a:xfrm>
              <a:off x="2476800"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637" name="Google Shape;637;p47"/>
            <p:cNvSpPr txBox="1"/>
            <p:nvPr/>
          </p:nvSpPr>
          <p:spPr>
            <a:xfrm>
              <a:off x="461747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638" name="Google Shape;638;p47"/>
            <p:cNvSpPr txBox="1"/>
            <p:nvPr/>
          </p:nvSpPr>
          <p:spPr>
            <a:xfrm>
              <a:off x="6677625" y="4917175"/>
              <a:ext cx="2121900" cy="3693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1         5         9        13      17</a:t>
              </a:r>
              <a:endParaRPr sz="1200"/>
            </a:p>
            <a:p>
              <a:pPr indent="0" lvl="0" marL="0" rtl="0" algn="ctr">
                <a:spcBef>
                  <a:spcPts val="0"/>
                </a:spcBef>
                <a:spcAft>
                  <a:spcPts val="0"/>
                </a:spcAft>
                <a:buNone/>
              </a:pPr>
              <a:r>
                <a:rPr lang="en-GB" sz="1200"/>
                <a:t>m</a:t>
              </a:r>
              <a:endParaRPr sz="1200"/>
            </a:p>
          </p:txBody>
        </p:sp>
        <p:sp>
          <p:nvSpPr>
            <p:cNvPr id="639" name="Google Shape;639;p47"/>
            <p:cNvSpPr txBox="1"/>
            <p:nvPr/>
          </p:nvSpPr>
          <p:spPr>
            <a:xfrm>
              <a:off x="2215500" y="2169625"/>
              <a:ext cx="261300" cy="2816700"/>
            </a:xfrm>
            <a:prstGeom prst="rect">
              <a:avLst/>
            </a:prstGeom>
            <a:solidFill>
              <a:schemeClr val="lt1"/>
            </a:solidFill>
            <a:ln>
              <a:noFill/>
            </a:ln>
          </p:spPr>
          <p:txBody>
            <a:bodyPr anchorCtr="0" anchor="t" bIns="0" lIns="0" spcFirstLastPara="1" rIns="0" wrap="square" tIns="0">
              <a:spAutoFit/>
            </a:bodyPr>
            <a:lstStyle/>
            <a:p>
              <a:pPr indent="0" lvl="0" marL="0" rtl="0" algn="l">
                <a:spcBef>
                  <a:spcPts val="0"/>
                </a:spcBef>
                <a:spcAft>
                  <a:spcPts val="0"/>
                </a:spcAft>
                <a:buNone/>
              </a:pPr>
              <a:r>
                <a:rPr lang="en-GB" sz="1200"/>
                <a:t>1.0</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900"/>
            </a:p>
            <a:p>
              <a:pPr indent="0" lvl="0" marL="0" rtl="0" algn="l">
                <a:spcBef>
                  <a:spcPts val="0"/>
                </a:spcBef>
                <a:spcAft>
                  <a:spcPts val="0"/>
                </a:spcAft>
                <a:buNone/>
              </a:pPr>
              <a:r>
                <a:rPr lang="en-GB" sz="1200"/>
                <a:t>0.8</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0.6</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0.4</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000"/>
            </a:p>
            <a:p>
              <a:pPr indent="0" lvl="0" marL="0" rtl="0" algn="l">
                <a:spcBef>
                  <a:spcPts val="0"/>
                </a:spcBef>
                <a:spcAft>
                  <a:spcPts val="0"/>
                </a:spcAft>
                <a:buNone/>
              </a:pPr>
              <a:r>
                <a:rPr lang="en-GB" sz="1200"/>
                <a:t>0.2</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t/>
              </a:r>
              <a:endParaRPr sz="1100"/>
            </a:p>
            <a:p>
              <a:pPr indent="0" lvl="0" marL="0" rtl="0" algn="l">
                <a:spcBef>
                  <a:spcPts val="0"/>
                </a:spcBef>
                <a:spcAft>
                  <a:spcPts val="0"/>
                </a:spcAft>
                <a:buNone/>
              </a:pPr>
              <a:r>
                <a:rPr lang="en-GB" sz="1200"/>
                <a:t>0.0</a:t>
              </a:r>
              <a:endParaRPr sz="1200"/>
            </a:p>
          </p:txBody>
        </p:sp>
        <p:grpSp>
          <p:nvGrpSpPr>
            <p:cNvPr id="640" name="Google Shape;640;p47"/>
            <p:cNvGrpSpPr/>
            <p:nvPr/>
          </p:nvGrpSpPr>
          <p:grpSpPr>
            <a:xfrm>
              <a:off x="2723875" y="2154950"/>
              <a:ext cx="1338975" cy="1947825"/>
              <a:chOff x="2723875" y="2154950"/>
              <a:chExt cx="1338975" cy="1947825"/>
            </a:xfrm>
          </p:grpSpPr>
          <p:sp>
            <p:nvSpPr>
              <p:cNvPr id="641" name="Google Shape;641;p47"/>
              <p:cNvSpPr txBox="1"/>
              <p:nvPr/>
            </p:nvSpPr>
            <p:spPr>
              <a:xfrm>
                <a:off x="2723875" y="3887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2" name="Google Shape;642;p47"/>
              <p:cNvSpPr txBox="1"/>
              <p:nvPr/>
            </p:nvSpPr>
            <p:spPr>
              <a:xfrm>
                <a:off x="2845325" y="3409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3" name="Google Shape;643;p47"/>
              <p:cNvSpPr txBox="1"/>
              <p:nvPr/>
            </p:nvSpPr>
            <p:spPr>
              <a:xfrm>
                <a:off x="2971925" y="30944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4" name="Google Shape;644;p47"/>
              <p:cNvSpPr txBox="1"/>
              <p:nvPr/>
            </p:nvSpPr>
            <p:spPr>
              <a:xfrm>
                <a:off x="3089725" y="28519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5" name="Google Shape;645;p47"/>
              <p:cNvSpPr txBox="1"/>
              <p:nvPr/>
            </p:nvSpPr>
            <p:spPr>
              <a:xfrm>
                <a:off x="3216325" y="26633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6" name="Google Shape;646;p47"/>
              <p:cNvSpPr txBox="1"/>
              <p:nvPr/>
            </p:nvSpPr>
            <p:spPr>
              <a:xfrm>
                <a:off x="3326425" y="25132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7" name="Google Shape;647;p47"/>
              <p:cNvSpPr txBox="1"/>
              <p:nvPr/>
            </p:nvSpPr>
            <p:spPr>
              <a:xfrm>
                <a:off x="3453025" y="2407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8" name="Google Shape;648;p47"/>
              <p:cNvSpPr txBox="1"/>
              <p:nvPr/>
            </p:nvSpPr>
            <p:spPr>
              <a:xfrm>
                <a:off x="3579625" y="23103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49" name="Google Shape;649;p47"/>
              <p:cNvSpPr txBox="1"/>
              <p:nvPr/>
            </p:nvSpPr>
            <p:spPr>
              <a:xfrm>
                <a:off x="3696150" y="22465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0" name="Google Shape;650;p47"/>
              <p:cNvSpPr txBox="1"/>
              <p:nvPr/>
            </p:nvSpPr>
            <p:spPr>
              <a:xfrm>
                <a:off x="3809650" y="2184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1" name="Google Shape;651;p47"/>
              <p:cNvSpPr txBox="1"/>
              <p:nvPr/>
            </p:nvSpPr>
            <p:spPr>
              <a:xfrm>
                <a:off x="3936250" y="21549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grpSp>
          <p:nvGrpSpPr>
            <p:cNvPr id="652" name="Google Shape;652;p47"/>
            <p:cNvGrpSpPr/>
            <p:nvPr/>
          </p:nvGrpSpPr>
          <p:grpSpPr>
            <a:xfrm>
              <a:off x="4864300" y="2145600"/>
              <a:ext cx="1342700" cy="1947825"/>
              <a:chOff x="2730700" y="2145600"/>
              <a:chExt cx="1342700" cy="1947825"/>
            </a:xfrm>
          </p:grpSpPr>
          <p:sp>
            <p:nvSpPr>
              <p:cNvPr id="653" name="Google Shape;653;p47"/>
              <p:cNvSpPr txBox="1"/>
              <p:nvPr/>
            </p:nvSpPr>
            <p:spPr>
              <a:xfrm>
                <a:off x="273070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4" name="Google Shape;654;p47"/>
              <p:cNvSpPr txBox="1"/>
              <p:nvPr/>
            </p:nvSpPr>
            <p:spPr>
              <a:xfrm>
                <a:off x="2857300" y="34005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5" name="Google Shape;655;p47"/>
              <p:cNvSpPr txBox="1"/>
              <p:nvPr/>
            </p:nvSpPr>
            <p:spPr>
              <a:xfrm>
                <a:off x="2974450" y="3085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6" name="Google Shape;656;p47"/>
              <p:cNvSpPr txBox="1"/>
              <p:nvPr/>
            </p:nvSpPr>
            <p:spPr>
              <a:xfrm>
                <a:off x="3097200" y="2842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7" name="Google Shape;657;p47"/>
              <p:cNvSpPr txBox="1"/>
              <p:nvPr/>
            </p:nvSpPr>
            <p:spPr>
              <a:xfrm>
                <a:off x="3218850" y="2654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8" name="Google Shape;658;p47"/>
              <p:cNvSpPr txBox="1"/>
              <p:nvPr/>
            </p:nvSpPr>
            <p:spPr>
              <a:xfrm>
                <a:off x="3338400" y="25038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59" name="Google Shape;659;p47"/>
              <p:cNvSpPr txBox="1"/>
              <p:nvPr/>
            </p:nvSpPr>
            <p:spPr>
              <a:xfrm>
                <a:off x="3460800" y="2394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0" name="Google Shape;660;p47"/>
              <p:cNvSpPr txBox="1"/>
              <p:nvPr/>
            </p:nvSpPr>
            <p:spPr>
              <a:xfrm>
                <a:off x="3582150" y="23010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1" name="Google Shape;661;p47"/>
              <p:cNvSpPr txBox="1"/>
              <p:nvPr/>
            </p:nvSpPr>
            <p:spPr>
              <a:xfrm>
                <a:off x="3702000" y="2232000"/>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2" name="Google Shape;662;p47"/>
              <p:cNvSpPr txBox="1"/>
              <p:nvPr/>
            </p:nvSpPr>
            <p:spPr>
              <a:xfrm>
                <a:off x="3824400" y="2175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3" name="Google Shape;663;p47"/>
              <p:cNvSpPr txBox="1"/>
              <p:nvPr/>
            </p:nvSpPr>
            <p:spPr>
              <a:xfrm>
                <a:off x="39468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664" name="Google Shape;664;p47"/>
            <p:cNvSpPr txBox="1"/>
            <p:nvPr/>
          </p:nvSpPr>
          <p:spPr>
            <a:xfrm>
              <a:off x="6904150" y="38780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5" name="Google Shape;665;p47"/>
            <p:cNvSpPr txBox="1"/>
            <p:nvPr/>
          </p:nvSpPr>
          <p:spPr>
            <a:xfrm>
              <a:off x="7020275" y="34051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6" name="Google Shape;666;p47"/>
            <p:cNvSpPr txBox="1"/>
            <p:nvPr/>
          </p:nvSpPr>
          <p:spPr>
            <a:xfrm>
              <a:off x="7136725" y="30825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7" name="Google Shape;667;p47"/>
            <p:cNvSpPr txBox="1"/>
            <p:nvPr/>
          </p:nvSpPr>
          <p:spPr>
            <a:xfrm>
              <a:off x="7252025" y="284125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8" name="Google Shape;668;p47"/>
            <p:cNvSpPr txBox="1"/>
            <p:nvPr/>
          </p:nvSpPr>
          <p:spPr>
            <a:xfrm>
              <a:off x="7373975" y="26497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69" name="Google Shape;669;p47"/>
            <p:cNvSpPr txBox="1"/>
            <p:nvPr/>
          </p:nvSpPr>
          <p:spPr>
            <a:xfrm>
              <a:off x="7490050" y="25019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70" name="Google Shape;670;p47"/>
            <p:cNvSpPr txBox="1"/>
            <p:nvPr/>
          </p:nvSpPr>
          <p:spPr>
            <a:xfrm>
              <a:off x="7602375" y="239307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71" name="Google Shape;671;p47"/>
            <p:cNvSpPr txBox="1"/>
            <p:nvPr/>
          </p:nvSpPr>
          <p:spPr>
            <a:xfrm>
              <a:off x="7724800" y="2302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72" name="Google Shape;672;p47"/>
            <p:cNvSpPr txBox="1"/>
            <p:nvPr/>
          </p:nvSpPr>
          <p:spPr>
            <a:xfrm>
              <a:off x="7829375" y="2233475"/>
              <a:ext cx="1023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73" name="Google Shape;673;p47"/>
            <p:cNvSpPr txBox="1"/>
            <p:nvPr/>
          </p:nvSpPr>
          <p:spPr>
            <a:xfrm>
              <a:off x="7942900" y="2169625"/>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sp>
          <p:nvSpPr>
            <p:cNvPr id="674" name="Google Shape;674;p47"/>
            <p:cNvSpPr txBox="1"/>
            <p:nvPr/>
          </p:nvSpPr>
          <p:spPr>
            <a:xfrm>
              <a:off x="8065900" y="2145600"/>
              <a:ext cx="1266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a:solidFill>
                    <a:schemeClr val="lt1"/>
                  </a:solidFill>
                </a:rPr>
                <a:t>+</a:t>
              </a:r>
              <a:endParaRPr b="1">
                <a:solidFill>
                  <a:schemeClr val="lt1"/>
                </a:solidFill>
              </a:endParaRPr>
            </a:p>
          </p:txBody>
        </p:sp>
      </p:grpSp>
      <p:sp>
        <p:nvSpPr>
          <p:cNvPr id="675" name="Google Shape;675;p47"/>
          <p:cNvSpPr/>
          <p:nvPr/>
        </p:nvSpPr>
        <p:spPr>
          <a:xfrm rot="2717798">
            <a:off x="4973327" y="2500197"/>
            <a:ext cx="532671" cy="1283905"/>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676" name="Google Shape;676;p47"/>
          <p:cNvPicPr preferRelativeResize="0"/>
          <p:nvPr/>
        </p:nvPicPr>
        <p:blipFill>
          <a:blip r:embed="rId4">
            <a:alphaModFix/>
          </a:blip>
          <a:stretch>
            <a:fillRect/>
          </a:stretch>
        </p:blipFill>
        <p:spPr>
          <a:xfrm>
            <a:off x="638625" y="1500119"/>
            <a:ext cx="217200" cy="282256"/>
          </a:xfrm>
          <a:prstGeom prst="rect">
            <a:avLst/>
          </a:prstGeom>
          <a:noFill/>
          <a:ln>
            <a:noFill/>
          </a:ln>
        </p:spPr>
      </p:pic>
      <p:grpSp>
        <p:nvGrpSpPr>
          <p:cNvPr id="677" name="Google Shape;677;p47"/>
          <p:cNvGrpSpPr/>
          <p:nvPr/>
        </p:nvGrpSpPr>
        <p:grpSpPr>
          <a:xfrm>
            <a:off x="9063377" y="3536944"/>
            <a:ext cx="2653457" cy="1972340"/>
            <a:chOff x="8917025" y="2816975"/>
            <a:chExt cx="3080400" cy="2715600"/>
          </a:xfrm>
        </p:grpSpPr>
        <p:sp>
          <p:nvSpPr>
            <p:cNvPr id="678" name="Google Shape;678;p47"/>
            <p:cNvSpPr/>
            <p:nvPr/>
          </p:nvSpPr>
          <p:spPr>
            <a:xfrm>
              <a:off x="8917025" y="2816975"/>
              <a:ext cx="3080400" cy="2715600"/>
            </a:xfrm>
            <a:prstGeom prst="rect">
              <a:avLst/>
            </a:prstGeom>
            <a:solidFill>
              <a:srgbClr val="FFFFFF"/>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679" name="Google Shape;679;p47"/>
            <p:cNvCxnSpPr/>
            <p:nvPr/>
          </p:nvCxnSpPr>
          <p:spPr>
            <a:xfrm>
              <a:off x="8917025" y="3398175"/>
              <a:ext cx="3039900" cy="11100"/>
            </a:xfrm>
            <a:prstGeom prst="straightConnector1">
              <a:avLst/>
            </a:prstGeom>
            <a:noFill/>
            <a:ln cap="flat" cmpd="sng" w="28575">
              <a:solidFill>
                <a:srgbClr val="595959"/>
              </a:solidFill>
              <a:prstDash val="dash"/>
              <a:round/>
              <a:headEnd len="med" w="med" type="none"/>
              <a:tailEnd len="med" w="med" type="none"/>
            </a:ln>
          </p:spPr>
        </p:cxnSp>
        <p:cxnSp>
          <p:nvCxnSpPr>
            <p:cNvPr id="680" name="Google Shape;680;p47"/>
            <p:cNvCxnSpPr>
              <a:endCxn id="678" idx="3"/>
            </p:cNvCxnSpPr>
            <p:nvPr/>
          </p:nvCxnSpPr>
          <p:spPr>
            <a:xfrm>
              <a:off x="8917025" y="4174775"/>
              <a:ext cx="3080400" cy="0"/>
            </a:xfrm>
            <a:prstGeom prst="straightConnector1">
              <a:avLst/>
            </a:prstGeom>
            <a:noFill/>
            <a:ln cap="flat" cmpd="sng" w="28575">
              <a:solidFill>
                <a:srgbClr val="595959"/>
              </a:solidFill>
              <a:prstDash val="dash"/>
              <a:round/>
              <a:headEnd len="med" w="med" type="none"/>
              <a:tailEnd len="med" w="med" type="none"/>
            </a:ln>
          </p:spPr>
        </p:cxnSp>
        <p:cxnSp>
          <p:nvCxnSpPr>
            <p:cNvPr id="681" name="Google Shape;681;p47"/>
            <p:cNvCxnSpPr/>
            <p:nvPr/>
          </p:nvCxnSpPr>
          <p:spPr>
            <a:xfrm>
              <a:off x="8917025" y="4951375"/>
              <a:ext cx="3080400" cy="9300"/>
            </a:xfrm>
            <a:prstGeom prst="straightConnector1">
              <a:avLst/>
            </a:prstGeom>
            <a:noFill/>
            <a:ln cap="flat" cmpd="sng" w="28575">
              <a:solidFill>
                <a:srgbClr val="595959"/>
              </a:solidFill>
              <a:prstDash val="dash"/>
              <a:round/>
              <a:headEnd len="med" w="med" type="none"/>
              <a:tailEnd len="med" w="med" type="none"/>
            </a:ln>
          </p:spPr>
        </p:cxnSp>
        <p:sp>
          <p:nvSpPr>
            <p:cNvPr id="682" name="Google Shape;682;p47"/>
            <p:cNvSpPr/>
            <p:nvPr/>
          </p:nvSpPr>
          <p:spPr>
            <a:xfrm>
              <a:off x="10447825" y="3114985"/>
              <a:ext cx="1545025" cy="587200"/>
            </a:xfrm>
            <a:custGeom>
              <a:rect b="b" l="l" r="r" t="t"/>
              <a:pathLst>
                <a:path extrusionOk="0" h="23488" w="61801">
                  <a:moveTo>
                    <a:pt x="356376" y="137567"/>
                  </a:moveTo>
                  <a:cubicBezTo>
                    <a:pt x="358591" y="135542"/>
                    <a:pt x="364508" y="125326"/>
                    <a:pt x="369663" y="125417"/>
                  </a:cubicBezTo>
                  <a:cubicBezTo>
                    <a:pt x="374818" y="125508"/>
                    <a:pt x="381584" y="134198"/>
                    <a:pt x="387305" y="138112"/>
                  </a:cubicBezTo>
                  <a:cubicBezTo>
                    <a:pt x="393026" y="142026"/>
                    <a:pt x="398842" y="148762"/>
                    <a:pt x="403987" y="148903"/>
                  </a:cubicBezTo>
                  <a:cubicBezTo>
                    <a:pt x="409132" y="149044"/>
                    <a:pt x="415812" y="140616"/>
                    <a:pt x="418177" y="138959"/>
                  </a:cubicBezTo>
                </a:path>
              </a:pathLst>
            </a:custGeom>
            <a:noFill/>
            <a:ln cap="flat" cmpd="sng" w="38100">
              <a:solidFill>
                <a:schemeClr val="dk1"/>
              </a:solidFill>
              <a:prstDash val="solid"/>
              <a:round/>
              <a:headEnd len="med" w="med" type="none"/>
              <a:tailEnd len="med" w="med" type="none"/>
            </a:ln>
          </p:spPr>
        </p:sp>
        <p:sp>
          <p:nvSpPr>
            <p:cNvPr id="683" name="Google Shape;683;p47"/>
            <p:cNvSpPr/>
            <p:nvPr/>
          </p:nvSpPr>
          <p:spPr>
            <a:xfrm>
              <a:off x="10444850" y="3033401"/>
              <a:ext cx="1550950" cy="746573"/>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sp>
          <p:nvSpPr>
            <p:cNvPr id="684" name="Google Shape;684;p47"/>
            <p:cNvSpPr/>
            <p:nvPr/>
          </p:nvSpPr>
          <p:spPr>
            <a:xfrm>
              <a:off x="8941100" y="3008500"/>
              <a:ext cx="1550950" cy="746573"/>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sp>
          <p:nvSpPr>
            <p:cNvPr id="685" name="Google Shape;685;p47"/>
            <p:cNvSpPr/>
            <p:nvPr/>
          </p:nvSpPr>
          <p:spPr>
            <a:xfrm>
              <a:off x="10433625" y="3803039"/>
              <a:ext cx="1550950" cy="757465"/>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sp>
          <p:nvSpPr>
            <p:cNvPr id="686" name="Google Shape;686;p47"/>
            <p:cNvSpPr/>
            <p:nvPr/>
          </p:nvSpPr>
          <p:spPr>
            <a:xfrm>
              <a:off x="8929875" y="3777775"/>
              <a:ext cx="1550950" cy="757465"/>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sp>
          <p:nvSpPr>
            <p:cNvPr id="687" name="Google Shape;687;p47"/>
            <p:cNvSpPr/>
            <p:nvPr/>
          </p:nvSpPr>
          <p:spPr>
            <a:xfrm>
              <a:off x="10433625" y="4608476"/>
              <a:ext cx="1550950" cy="746573"/>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sp>
          <p:nvSpPr>
            <p:cNvPr id="688" name="Google Shape;688;p47"/>
            <p:cNvSpPr/>
            <p:nvPr/>
          </p:nvSpPr>
          <p:spPr>
            <a:xfrm>
              <a:off x="8929875" y="4583575"/>
              <a:ext cx="1550950" cy="746573"/>
            </a:xfrm>
            <a:custGeom>
              <a:rect b="b" l="l" r="r" t="t"/>
              <a:pathLst>
                <a:path extrusionOk="0" h="26088" w="62038">
                  <a:moveTo>
                    <a:pt x="0" y="12452"/>
                  </a:moveTo>
                  <a:cubicBezTo>
                    <a:pt x="2620" y="10377"/>
                    <a:pt x="10699" y="45"/>
                    <a:pt x="15722" y="0"/>
                  </a:cubicBezTo>
                  <a:cubicBezTo>
                    <a:pt x="20745" y="-44"/>
                    <a:pt x="25075" y="7837"/>
                    <a:pt x="30138" y="12185"/>
                  </a:cubicBezTo>
                  <a:cubicBezTo>
                    <a:pt x="35201" y="16533"/>
                    <a:pt x="40782" y="26202"/>
                    <a:pt x="46099" y="26087"/>
                  </a:cubicBezTo>
                  <a:cubicBezTo>
                    <a:pt x="51416" y="25972"/>
                    <a:pt x="59382" y="13928"/>
                    <a:pt x="62038" y="11496"/>
                  </a:cubicBezTo>
                </a:path>
              </a:pathLst>
            </a:custGeom>
            <a:noFill/>
            <a:ln cap="flat" cmpd="sng" w="38100">
              <a:solidFill>
                <a:srgbClr val="FF0000"/>
              </a:solidFill>
              <a:prstDash val="solid"/>
              <a:round/>
              <a:headEnd len="med" w="med" type="none"/>
              <a:tailEnd len="med" w="med" type="none"/>
            </a:ln>
          </p:spPr>
        </p:sp>
      </p:grpSp>
      <p:sp>
        <p:nvSpPr>
          <p:cNvPr id="689" name="Google Shape;689;p47"/>
          <p:cNvSpPr txBox="1"/>
          <p:nvPr/>
        </p:nvSpPr>
        <p:spPr>
          <a:xfrm>
            <a:off x="9063375" y="2481450"/>
            <a:ext cx="2861700" cy="9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700">
                <a:solidFill>
                  <a:schemeClr val="dk1"/>
                </a:solidFill>
              </a:rPr>
              <a:t>Ideal Kink Modes deform flux surfaces from their equilibrium positions (-----)</a:t>
            </a:r>
            <a:endParaRPr sz="1700">
              <a:solidFill>
                <a:schemeClr val="dk1"/>
              </a:solidFill>
            </a:endParaRPr>
          </a:p>
        </p:txBody>
      </p:sp>
      <p:sp>
        <p:nvSpPr>
          <p:cNvPr id="690" name="Google Shape;690;p47"/>
          <p:cNvSpPr txBox="1"/>
          <p:nvPr/>
        </p:nvSpPr>
        <p:spPr>
          <a:xfrm>
            <a:off x="565675" y="1827125"/>
            <a:ext cx="5562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000">
                <a:solidFill>
                  <a:srgbClr val="FF0000"/>
                </a:solidFill>
              </a:rPr>
              <a:t>O</a:t>
            </a:r>
            <a:r>
              <a:rPr lang="en-GB" sz="1600">
                <a:solidFill>
                  <a:srgbClr val="FF0000"/>
                </a:solidFill>
              </a:rPr>
              <a:t>      	Amplified </a:t>
            </a:r>
            <a:r>
              <a:rPr b="1" lang="en-GB" sz="1600">
                <a:solidFill>
                  <a:srgbClr val="FF0000"/>
                </a:solidFill>
              </a:rPr>
              <a:t>Edge Kink Modes</a:t>
            </a:r>
            <a:endParaRPr sz="1600">
              <a:solidFill>
                <a:srgbClr val="FF0000"/>
              </a:solidFill>
            </a:endParaRPr>
          </a:p>
        </p:txBody>
      </p:sp>
      <p:sp>
        <p:nvSpPr>
          <p:cNvPr id="691" name="Google Shape;691;p47"/>
          <p:cNvSpPr txBox="1"/>
          <p:nvPr/>
        </p:nvSpPr>
        <p:spPr>
          <a:xfrm>
            <a:off x="565675" y="1423925"/>
            <a:ext cx="114993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700">
                <a:solidFill>
                  <a:schemeClr val="dk1"/>
                </a:solidFill>
              </a:rPr>
              <a:t>		Resonant Contributions </a:t>
            </a:r>
            <a:r>
              <a:rPr lang="en-GB" sz="1700">
                <a:solidFill>
                  <a:schemeClr val="dk1"/>
                </a:solidFill>
              </a:rPr>
              <a:t>are screened at the position of the respective resonant surfaces</a:t>
            </a:r>
            <a:endParaRPr sz="1700">
              <a:solidFill>
                <a:schemeClr val="dk1"/>
              </a:solidFill>
            </a:endParaRPr>
          </a:p>
        </p:txBody>
      </p:sp>
      <p:sp>
        <p:nvSpPr>
          <p:cNvPr id="692" name="Google Shape;692;p47"/>
          <p:cNvSpPr txBox="1"/>
          <p:nvPr/>
        </p:nvSpPr>
        <p:spPr>
          <a:xfrm rot="-5400000">
            <a:off x="7916701" y="4348203"/>
            <a:ext cx="1819800" cy="349800"/>
          </a:xfrm>
          <a:prstGeom prst="rect">
            <a:avLst/>
          </a:prstGeom>
          <a:solidFill>
            <a:schemeClr val="lt1"/>
          </a:solidFill>
          <a:ln>
            <a:noFill/>
          </a:ln>
        </p:spPr>
        <p:txBody>
          <a:bodyPr anchorCtr="0" anchor="t" bIns="72000" lIns="0" spcFirstLastPara="1" rIns="0" wrap="square" tIns="0">
            <a:spAutoFit/>
          </a:bodyPr>
          <a:lstStyle/>
          <a:p>
            <a:pPr indent="0" lvl="0" marL="0" rtl="0" algn="ctr">
              <a:spcBef>
                <a:spcPts val="0"/>
              </a:spcBef>
              <a:spcAft>
                <a:spcPts val="0"/>
              </a:spcAft>
              <a:buNone/>
            </a:pPr>
            <a:r>
              <a:rPr lang="en-GB">
                <a:solidFill>
                  <a:schemeClr val="dk1"/>
                </a:solidFill>
              </a:rPr>
              <a:t>radial coordinate </a:t>
            </a:r>
            <a:r>
              <a:rPr b="1" lang="en-GB" sz="1800">
                <a:solidFill>
                  <a:schemeClr val="dk1"/>
                </a:solidFill>
              </a:rPr>
              <a:t>→</a:t>
            </a:r>
            <a:endParaRPr b="1" sz="1800">
              <a:solidFill>
                <a:schemeClr val="dk1"/>
              </a:solidFill>
            </a:endParaRPr>
          </a:p>
        </p:txBody>
      </p:sp>
      <p:sp>
        <p:nvSpPr>
          <p:cNvPr id="693" name="Google Shape;693;p47"/>
          <p:cNvSpPr txBox="1"/>
          <p:nvPr/>
        </p:nvSpPr>
        <p:spPr>
          <a:xfrm>
            <a:off x="9063376" y="5509278"/>
            <a:ext cx="1819800" cy="349800"/>
          </a:xfrm>
          <a:prstGeom prst="rect">
            <a:avLst/>
          </a:prstGeom>
          <a:solidFill>
            <a:schemeClr val="lt1"/>
          </a:solidFill>
          <a:ln>
            <a:noFill/>
          </a:ln>
        </p:spPr>
        <p:txBody>
          <a:bodyPr anchorCtr="0" anchor="t" bIns="72000" lIns="0" spcFirstLastPara="1" rIns="0" wrap="square" tIns="0">
            <a:spAutoFit/>
          </a:bodyPr>
          <a:lstStyle/>
          <a:p>
            <a:pPr indent="0" lvl="0" marL="0" rtl="0" algn="l">
              <a:spcBef>
                <a:spcPts val="0"/>
              </a:spcBef>
              <a:spcAft>
                <a:spcPts val="0"/>
              </a:spcAft>
              <a:buNone/>
            </a:pPr>
            <a:r>
              <a:rPr lang="en-GB">
                <a:solidFill>
                  <a:schemeClr val="dk1"/>
                </a:solidFill>
              </a:rPr>
              <a:t> toroidal</a:t>
            </a:r>
            <a:r>
              <a:rPr lang="en-GB">
                <a:solidFill>
                  <a:schemeClr val="dk1"/>
                </a:solidFill>
              </a:rPr>
              <a:t> coordinate </a:t>
            </a:r>
            <a:r>
              <a:rPr b="1" lang="en-GB" sz="1800">
                <a:solidFill>
                  <a:schemeClr val="dk1"/>
                </a:solidFill>
              </a:rPr>
              <a:t>→</a:t>
            </a:r>
            <a:endParaRPr b="1" sz="1800">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48"/>
          <p:cNvSpPr txBox="1"/>
          <p:nvPr>
            <p:ph idx="2" type="body"/>
          </p:nvPr>
        </p:nvSpPr>
        <p:spPr>
          <a:xfrm>
            <a:off x="6032900" y="1531950"/>
            <a:ext cx="5944500" cy="5112900"/>
          </a:xfrm>
          <a:prstGeom prst="rect">
            <a:avLst/>
          </a:prstGeom>
        </p:spPr>
        <p:txBody>
          <a:bodyPr anchorCtr="0" anchor="t" bIns="45700" lIns="0" spcFirstLastPara="1" rIns="0" wrap="square" tIns="45700">
            <a:noAutofit/>
          </a:bodyPr>
          <a:lstStyle/>
          <a:p>
            <a:pPr indent="-342900" lvl="0" marL="457200" rtl="0" algn="l">
              <a:spcBef>
                <a:spcPts val="600"/>
              </a:spcBef>
              <a:spcAft>
                <a:spcPts val="0"/>
              </a:spcAft>
              <a:buSzPts val="1800"/>
              <a:buChar char="-"/>
            </a:pPr>
            <a:r>
              <a:rPr lang="en-GB"/>
              <a:t>Plasma rotation (close to) zero locally </a:t>
            </a:r>
            <a:br>
              <a:rPr lang="en-GB"/>
            </a:br>
            <a:r>
              <a:rPr lang="en-GB"/>
              <a:t>⇒ Perturbation is not screened</a:t>
            </a:r>
            <a:endParaRPr/>
          </a:p>
          <a:p>
            <a:pPr indent="-334327" lvl="0" marL="457200" rtl="0" algn="l">
              <a:spcBef>
                <a:spcPts val="1000"/>
              </a:spcBef>
              <a:spcAft>
                <a:spcPts val="0"/>
              </a:spcAft>
              <a:buSzPts val="1665"/>
              <a:buChar char="-"/>
            </a:pPr>
            <a:r>
              <a:rPr lang="en-GB"/>
              <a:t>RMP induced rotation braking on resonant surfaces through </a:t>
            </a:r>
            <a:br>
              <a:rPr lang="en-GB"/>
            </a:br>
            <a:r>
              <a:rPr lang="en-GB"/>
              <a:t>	</a:t>
            </a:r>
            <a:r>
              <a:rPr lang="en-GB" sz="1600"/>
              <a:t>- jxB currents</a:t>
            </a:r>
            <a:br>
              <a:rPr lang="en-GB" sz="1600"/>
            </a:br>
            <a:r>
              <a:rPr lang="en-GB" sz="1600"/>
              <a:t>	- toroidal mode coupling </a:t>
            </a:r>
            <a:r>
              <a:rPr lang="en-GB" sz="1000"/>
              <a:t>[F. Orain]</a:t>
            </a:r>
            <a:endParaRPr/>
          </a:p>
          <a:p>
            <a:pPr indent="-342900" lvl="0" marL="457200" rtl="0" algn="l">
              <a:spcBef>
                <a:spcPts val="1000"/>
              </a:spcBef>
              <a:spcAft>
                <a:spcPts val="0"/>
              </a:spcAft>
              <a:buSzPts val="1800"/>
              <a:buChar char="-"/>
            </a:pPr>
            <a:r>
              <a:rPr lang="en-GB"/>
              <a:t>v</a:t>
            </a:r>
            <a:r>
              <a:rPr baseline="-25000" lang="en-GB"/>
              <a:t>⊥,e</a:t>
            </a:r>
            <a:r>
              <a:rPr lang="en-GB"/>
              <a:t>≈ 0 at the position of a resonant surface: </a:t>
            </a:r>
            <a:br>
              <a:rPr lang="en-GB"/>
            </a:br>
            <a:r>
              <a:rPr lang="en-GB"/>
              <a:t>magnetic island penetrates and locks to perturbation</a:t>
            </a:r>
            <a:endParaRPr/>
          </a:p>
          <a:p>
            <a:pPr indent="0" lvl="0" marL="457200" rtl="0" algn="l">
              <a:spcBef>
                <a:spcPts val="1000"/>
              </a:spcBef>
              <a:spcAft>
                <a:spcPts val="0"/>
              </a:spcAft>
              <a:buNone/>
            </a:pPr>
            <a:r>
              <a:t/>
            </a:r>
            <a:endParaRPr sz="1600"/>
          </a:p>
          <a:p>
            <a:pPr indent="-342900" lvl="0" marL="457200" rtl="0" algn="l">
              <a:spcBef>
                <a:spcPts val="1000"/>
              </a:spcBef>
              <a:spcAft>
                <a:spcPts val="0"/>
              </a:spcAft>
              <a:buClr>
                <a:schemeClr val="lt1"/>
              </a:buClr>
              <a:buSzPts val="1800"/>
              <a:buChar char="-"/>
            </a:pPr>
            <a:r>
              <a:rPr lang="en-GB">
                <a:solidFill>
                  <a:schemeClr val="lt1"/>
                </a:solidFill>
              </a:rPr>
              <a:t>Island at pedestal top generates additional transport to keep the pedestal from widening</a:t>
            </a:r>
            <a:endParaRPr>
              <a:solidFill>
                <a:schemeClr val="lt1"/>
              </a:solidFill>
            </a:endParaRPr>
          </a:p>
          <a:p>
            <a:pPr indent="-342900" lvl="0" marL="457200" rtl="0" algn="l">
              <a:spcBef>
                <a:spcPts val="1000"/>
              </a:spcBef>
              <a:spcAft>
                <a:spcPts val="0"/>
              </a:spcAft>
              <a:buClr>
                <a:schemeClr val="lt1"/>
              </a:buClr>
              <a:buSzPts val="1800"/>
              <a:buChar char="-"/>
            </a:pPr>
            <a:r>
              <a:rPr lang="en-GB">
                <a:solidFill>
                  <a:schemeClr val="lt1"/>
                </a:solidFill>
              </a:rPr>
              <a:t>Pedestal remains below critical gradients or width for ELM destabilization </a:t>
            </a:r>
            <a:endParaRPr>
              <a:solidFill>
                <a:schemeClr val="lt1"/>
              </a:solidFill>
            </a:endParaRPr>
          </a:p>
          <a:p>
            <a:pPr indent="0" lvl="0" marL="457200" rtl="0" algn="l">
              <a:spcBef>
                <a:spcPts val="1000"/>
              </a:spcBef>
              <a:spcAft>
                <a:spcPts val="1500"/>
              </a:spcAft>
              <a:buNone/>
            </a:pPr>
            <a:r>
              <a:t/>
            </a:r>
            <a:endParaRPr sz="1200"/>
          </a:p>
        </p:txBody>
      </p:sp>
      <p:sp>
        <p:nvSpPr>
          <p:cNvPr id="700" name="Google Shape;700;p48"/>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01" name="Google Shape;701;p48"/>
          <p:cNvSpPr txBox="1"/>
          <p:nvPr>
            <p:ph type="title"/>
          </p:nvPr>
        </p:nvSpPr>
        <p:spPr>
          <a:xfrm>
            <a:off x="658825" y="441325"/>
            <a:ext cx="9612900" cy="4725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Island penetration at pedestal top</a:t>
            </a:r>
            <a:endParaRPr/>
          </a:p>
        </p:txBody>
      </p:sp>
      <p:cxnSp>
        <p:nvCxnSpPr>
          <p:cNvPr id="702" name="Google Shape;702;p48"/>
          <p:cNvCxnSpPr/>
          <p:nvPr/>
        </p:nvCxnSpPr>
        <p:spPr>
          <a:xfrm>
            <a:off x="2847900" y="1357400"/>
            <a:ext cx="900" cy="3225000"/>
          </a:xfrm>
          <a:prstGeom prst="straightConnector1">
            <a:avLst/>
          </a:prstGeom>
          <a:noFill/>
          <a:ln cap="flat" cmpd="sng" w="19050">
            <a:solidFill>
              <a:schemeClr val="dk1"/>
            </a:solidFill>
            <a:prstDash val="dash"/>
            <a:round/>
            <a:headEnd len="med" w="med" type="none"/>
            <a:tailEnd len="med" w="med" type="none"/>
          </a:ln>
        </p:spPr>
      </p:cxnSp>
      <p:sp>
        <p:nvSpPr>
          <p:cNvPr id="703" name="Google Shape;703;p48"/>
          <p:cNvSpPr/>
          <p:nvPr/>
        </p:nvSpPr>
        <p:spPr>
          <a:xfrm>
            <a:off x="610432" y="1531953"/>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4" name="Google Shape;704;p48"/>
          <p:cNvSpPr/>
          <p:nvPr/>
        </p:nvSpPr>
        <p:spPr>
          <a:xfrm rot="-5400000">
            <a:off x="2088668" y="2177097"/>
            <a:ext cx="1473000" cy="186900"/>
          </a:xfrm>
          <a:prstGeom prst="rect">
            <a:avLst/>
          </a:prstGeom>
          <a:solidFill>
            <a:srgbClr val="DFDFD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300"/>
              <a:t>no screening</a:t>
            </a:r>
            <a:endParaRPr sz="1300"/>
          </a:p>
        </p:txBody>
      </p:sp>
      <p:sp>
        <p:nvSpPr>
          <p:cNvPr id="705" name="Google Shape;705;p48"/>
          <p:cNvSpPr txBox="1"/>
          <p:nvPr/>
        </p:nvSpPr>
        <p:spPr>
          <a:xfrm rot="-5400000">
            <a:off x="-318575" y="2070336"/>
            <a:ext cx="14973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300">
                <a:solidFill>
                  <a:srgbClr val="A61C00"/>
                </a:solidFill>
              </a:rPr>
              <a:t>plasma rotation</a:t>
            </a:r>
            <a:endParaRPr sz="1300">
              <a:solidFill>
                <a:srgbClr val="A61C00"/>
              </a:solidFill>
            </a:endParaRPr>
          </a:p>
        </p:txBody>
      </p:sp>
      <p:sp>
        <p:nvSpPr>
          <p:cNvPr id="706" name="Google Shape;706;p48"/>
          <p:cNvSpPr/>
          <p:nvPr/>
        </p:nvSpPr>
        <p:spPr>
          <a:xfrm>
            <a:off x="627450" y="1673706"/>
            <a:ext cx="3349200" cy="1289800"/>
          </a:xfrm>
          <a:custGeom>
            <a:rect b="b" l="l" r="r" t="t"/>
            <a:pathLst>
              <a:path extrusionOk="0" h="51592" w="133968">
                <a:moveTo>
                  <a:pt x="0" y="17127"/>
                </a:moveTo>
                <a:cubicBezTo>
                  <a:pt x="12111" y="15944"/>
                  <a:pt x="56799" y="10969"/>
                  <a:pt x="72666" y="10028"/>
                </a:cubicBezTo>
                <a:cubicBezTo>
                  <a:pt x="88534" y="9087"/>
                  <a:pt x="89970" y="8872"/>
                  <a:pt x="95205" y="11480"/>
                </a:cubicBezTo>
                <a:cubicBezTo>
                  <a:pt x="100440" y="14088"/>
                  <a:pt x="101534" y="18992"/>
                  <a:pt x="104077" y="25675"/>
                </a:cubicBezTo>
                <a:cubicBezTo>
                  <a:pt x="106620" y="32359"/>
                  <a:pt x="108761" y="52128"/>
                  <a:pt x="110465" y="51581"/>
                </a:cubicBezTo>
                <a:cubicBezTo>
                  <a:pt x="112169" y="51034"/>
                  <a:pt x="113507" y="29264"/>
                  <a:pt x="114300" y="22392"/>
                </a:cubicBezTo>
                <a:cubicBezTo>
                  <a:pt x="115093" y="15520"/>
                  <a:pt x="114837" y="14016"/>
                  <a:pt x="115224" y="10349"/>
                </a:cubicBezTo>
                <a:cubicBezTo>
                  <a:pt x="115611" y="6682"/>
                  <a:pt x="114796" y="1726"/>
                  <a:pt x="116621" y="389"/>
                </a:cubicBezTo>
                <a:cubicBezTo>
                  <a:pt x="118446" y="-948"/>
                  <a:pt x="123283" y="1530"/>
                  <a:pt x="126174" y="2325"/>
                </a:cubicBezTo>
                <a:cubicBezTo>
                  <a:pt x="129065" y="3120"/>
                  <a:pt x="132669" y="4685"/>
                  <a:pt x="133968" y="5157"/>
                </a:cubicBezTo>
              </a:path>
            </a:pathLst>
          </a:custGeom>
          <a:noFill/>
          <a:ln cap="flat" cmpd="sng" w="38100">
            <a:solidFill>
              <a:srgbClr val="A61C00"/>
            </a:solidFill>
            <a:prstDash val="solid"/>
            <a:round/>
            <a:headEnd len="med" w="med" type="none"/>
            <a:tailEnd len="med" w="med" type="none"/>
          </a:ln>
        </p:spPr>
      </p:sp>
      <p:cxnSp>
        <p:nvCxnSpPr>
          <p:cNvPr id="707" name="Google Shape;707;p48"/>
          <p:cNvCxnSpPr/>
          <p:nvPr/>
        </p:nvCxnSpPr>
        <p:spPr>
          <a:xfrm>
            <a:off x="588967" y="1868950"/>
            <a:ext cx="3412200" cy="20700"/>
          </a:xfrm>
          <a:prstGeom prst="straightConnector1">
            <a:avLst/>
          </a:prstGeom>
          <a:noFill/>
          <a:ln cap="flat" cmpd="sng" w="9525">
            <a:solidFill>
              <a:srgbClr val="A61C00"/>
            </a:solidFill>
            <a:prstDash val="lgDash"/>
            <a:round/>
            <a:headEnd len="med" w="med" type="none"/>
            <a:tailEnd len="med" w="med" type="none"/>
          </a:ln>
        </p:spPr>
      </p:cxnSp>
      <p:sp>
        <p:nvSpPr>
          <p:cNvPr id="708" name="Google Shape;708;p48"/>
          <p:cNvSpPr txBox="1"/>
          <p:nvPr/>
        </p:nvSpPr>
        <p:spPr>
          <a:xfrm>
            <a:off x="833976" y="1552725"/>
            <a:ext cx="8997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980000"/>
                </a:solidFill>
              </a:rPr>
              <a:t>vperp=0</a:t>
            </a:r>
            <a:endParaRPr>
              <a:solidFill>
                <a:srgbClr val="980000"/>
              </a:solidFill>
            </a:endParaRPr>
          </a:p>
        </p:txBody>
      </p:sp>
      <p:sp>
        <p:nvSpPr>
          <p:cNvPr id="709" name="Google Shape;709;p48"/>
          <p:cNvSpPr/>
          <p:nvPr/>
        </p:nvSpPr>
        <p:spPr>
          <a:xfrm>
            <a:off x="610432" y="3110941"/>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48"/>
          <p:cNvSpPr txBox="1"/>
          <p:nvPr/>
        </p:nvSpPr>
        <p:spPr>
          <a:xfrm rot="-5400000">
            <a:off x="-318575" y="3649325"/>
            <a:ext cx="14973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300">
                <a:solidFill>
                  <a:srgbClr val="134F5C"/>
                </a:solidFill>
              </a:rPr>
              <a:t>qprofile</a:t>
            </a:r>
            <a:endParaRPr sz="1300">
              <a:solidFill>
                <a:srgbClr val="134F5C"/>
              </a:solidFill>
            </a:endParaRPr>
          </a:p>
        </p:txBody>
      </p:sp>
      <p:sp>
        <p:nvSpPr>
          <p:cNvPr id="711" name="Google Shape;711;p48"/>
          <p:cNvSpPr/>
          <p:nvPr/>
        </p:nvSpPr>
        <p:spPr>
          <a:xfrm>
            <a:off x="613175" y="3133700"/>
            <a:ext cx="2983050" cy="1333325"/>
          </a:xfrm>
          <a:custGeom>
            <a:rect b="b" l="l" r="r" t="t"/>
            <a:pathLst>
              <a:path extrusionOk="0" h="53333" w="119322">
                <a:moveTo>
                  <a:pt x="0" y="53333"/>
                </a:moveTo>
                <a:cubicBezTo>
                  <a:pt x="9930" y="52475"/>
                  <a:pt x="44504" y="50109"/>
                  <a:pt x="59579" y="48187"/>
                </a:cubicBezTo>
                <a:cubicBezTo>
                  <a:pt x="74655" y="46265"/>
                  <a:pt x="82677" y="44508"/>
                  <a:pt x="90453" y="41799"/>
                </a:cubicBezTo>
                <a:cubicBezTo>
                  <a:pt x="98229" y="39090"/>
                  <a:pt x="102256" y="35115"/>
                  <a:pt x="106237" y="31934"/>
                </a:cubicBezTo>
                <a:cubicBezTo>
                  <a:pt x="110218" y="28754"/>
                  <a:pt x="112365" y="25953"/>
                  <a:pt x="114338" y="22716"/>
                </a:cubicBezTo>
                <a:cubicBezTo>
                  <a:pt x="116311" y="19479"/>
                  <a:pt x="117245" y="16296"/>
                  <a:pt x="118076" y="12510"/>
                </a:cubicBezTo>
                <a:cubicBezTo>
                  <a:pt x="118907" y="8724"/>
                  <a:pt x="119114" y="2085"/>
                  <a:pt x="119322" y="0"/>
                </a:cubicBezTo>
              </a:path>
            </a:pathLst>
          </a:custGeom>
          <a:noFill/>
          <a:ln cap="flat" cmpd="sng" w="38100">
            <a:solidFill>
              <a:schemeClr val="dk2"/>
            </a:solidFill>
            <a:prstDash val="solid"/>
            <a:round/>
            <a:headEnd len="med" w="med" type="none"/>
            <a:tailEnd len="med" w="med" type="none"/>
          </a:ln>
        </p:spPr>
      </p:sp>
      <p:cxnSp>
        <p:nvCxnSpPr>
          <p:cNvPr id="712" name="Google Shape;712;p48"/>
          <p:cNvCxnSpPr/>
          <p:nvPr/>
        </p:nvCxnSpPr>
        <p:spPr>
          <a:xfrm>
            <a:off x="621025" y="4202150"/>
            <a:ext cx="3398100" cy="0"/>
          </a:xfrm>
          <a:prstGeom prst="straightConnector1">
            <a:avLst/>
          </a:prstGeom>
          <a:noFill/>
          <a:ln cap="flat" cmpd="sng" w="19050">
            <a:solidFill>
              <a:schemeClr val="dk2"/>
            </a:solidFill>
            <a:prstDash val="dash"/>
            <a:round/>
            <a:headEnd len="med" w="med" type="none"/>
            <a:tailEnd len="med" w="med" type="none"/>
          </a:ln>
        </p:spPr>
      </p:cxnSp>
      <p:sp>
        <p:nvSpPr>
          <p:cNvPr id="713" name="Google Shape;713;p48"/>
          <p:cNvSpPr txBox="1"/>
          <p:nvPr/>
        </p:nvSpPr>
        <p:spPr>
          <a:xfrm>
            <a:off x="1149700" y="1004900"/>
            <a:ext cx="2500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dk1"/>
                </a:solidFill>
              </a:rPr>
              <a:t>q=m/n</a:t>
            </a:r>
            <a:r>
              <a:rPr baseline="-25000" lang="en-GB">
                <a:solidFill>
                  <a:schemeClr val="dk1"/>
                </a:solidFill>
              </a:rPr>
              <a:t>RMP</a:t>
            </a:r>
            <a:r>
              <a:rPr lang="en-GB">
                <a:solidFill>
                  <a:schemeClr val="dk1"/>
                </a:solidFill>
              </a:rPr>
              <a:t>=</a:t>
            </a:r>
            <a:r>
              <a:rPr lang="en-GB">
                <a:solidFill>
                  <a:srgbClr val="134F5C"/>
                </a:solidFill>
              </a:rPr>
              <a:t> </a:t>
            </a:r>
            <a:r>
              <a:rPr b="1" lang="en-GB">
                <a:solidFill>
                  <a:srgbClr val="134F5C"/>
                </a:solidFill>
              </a:rPr>
              <a:t>7/2</a:t>
            </a:r>
            <a:endParaRPr b="1">
              <a:solidFill>
                <a:srgbClr val="134F5C"/>
              </a:solidFill>
            </a:endParaRPr>
          </a:p>
        </p:txBody>
      </p:sp>
      <p:cxnSp>
        <p:nvCxnSpPr>
          <p:cNvPr id="714" name="Google Shape;714;p48"/>
          <p:cNvCxnSpPr/>
          <p:nvPr/>
        </p:nvCxnSpPr>
        <p:spPr>
          <a:xfrm>
            <a:off x="2847900" y="4560175"/>
            <a:ext cx="900" cy="1627500"/>
          </a:xfrm>
          <a:prstGeom prst="straightConnector1">
            <a:avLst/>
          </a:prstGeom>
          <a:noFill/>
          <a:ln cap="flat" cmpd="sng" w="19050">
            <a:solidFill>
              <a:schemeClr val="dk1"/>
            </a:solidFill>
            <a:prstDash val="dash"/>
            <a:round/>
            <a:headEnd len="med" w="med" type="none"/>
            <a:tailEnd len="med" w="med" type="none"/>
          </a:ln>
        </p:spPr>
      </p:cxnSp>
      <p:sp>
        <p:nvSpPr>
          <p:cNvPr id="715" name="Google Shape;715;p48"/>
          <p:cNvSpPr/>
          <p:nvPr/>
        </p:nvSpPr>
        <p:spPr>
          <a:xfrm>
            <a:off x="603519" y="4672116"/>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16" name="Google Shape;716;p48"/>
          <p:cNvGrpSpPr/>
          <p:nvPr/>
        </p:nvGrpSpPr>
        <p:grpSpPr>
          <a:xfrm>
            <a:off x="2688751" y="4954817"/>
            <a:ext cx="319198" cy="913909"/>
            <a:chOff x="5707425" y="4716175"/>
            <a:chExt cx="384900" cy="1333200"/>
          </a:xfrm>
        </p:grpSpPr>
        <p:sp>
          <p:nvSpPr>
            <p:cNvPr id="717" name="Google Shape;717;p48"/>
            <p:cNvSpPr/>
            <p:nvPr/>
          </p:nvSpPr>
          <p:spPr>
            <a:xfrm>
              <a:off x="5837725" y="4986025"/>
              <a:ext cx="115500" cy="7986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48"/>
            <p:cNvSpPr/>
            <p:nvPr/>
          </p:nvSpPr>
          <p:spPr>
            <a:xfrm>
              <a:off x="5786875" y="4883275"/>
              <a:ext cx="217200" cy="10041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48"/>
            <p:cNvSpPr/>
            <p:nvPr/>
          </p:nvSpPr>
          <p:spPr>
            <a:xfrm>
              <a:off x="5740125" y="4790850"/>
              <a:ext cx="319500" cy="11583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48"/>
            <p:cNvSpPr/>
            <p:nvPr/>
          </p:nvSpPr>
          <p:spPr>
            <a:xfrm>
              <a:off x="5707425" y="4716175"/>
              <a:ext cx="384900" cy="13332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21" name="Google Shape;721;p48"/>
          <p:cNvSpPr txBox="1"/>
          <p:nvPr/>
        </p:nvSpPr>
        <p:spPr>
          <a:xfrm>
            <a:off x="247900" y="3811838"/>
            <a:ext cx="14973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134F5C"/>
                </a:solidFill>
              </a:rPr>
              <a:t>q=3.5</a:t>
            </a:r>
            <a:endParaRPr>
              <a:solidFill>
                <a:srgbClr val="134F5C"/>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cxnSp>
        <p:nvCxnSpPr>
          <p:cNvPr id="727" name="Google Shape;727;p49"/>
          <p:cNvCxnSpPr/>
          <p:nvPr/>
        </p:nvCxnSpPr>
        <p:spPr>
          <a:xfrm>
            <a:off x="2847900" y="1357400"/>
            <a:ext cx="900" cy="3225000"/>
          </a:xfrm>
          <a:prstGeom prst="straightConnector1">
            <a:avLst/>
          </a:prstGeom>
          <a:noFill/>
          <a:ln cap="flat" cmpd="sng" w="19050">
            <a:solidFill>
              <a:schemeClr val="dk1"/>
            </a:solidFill>
            <a:prstDash val="dash"/>
            <a:round/>
            <a:headEnd len="med" w="med" type="none"/>
            <a:tailEnd len="med" w="med" type="none"/>
          </a:ln>
        </p:spPr>
      </p:cxnSp>
      <p:sp>
        <p:nvSpPr>
          <p:cNvPr id="728" name="Google Shape;728;p49"/>
          <p:cNvSpPr/>
          <p:nvPr/>
        </p:nvSpPr>
        <p:spPr>
          <a:xfrm>
            <a:off x="610432" y="1531953"/>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49"/>
          <p:cNvSpPr/>
          <p:nvPr/>
        </p:nvSpPr>
        <p:spPr>
          <a:xfrm rot="-5400000">
            <a:off x="2088668" y="2177097"/>
            <a:ext cx="1473000" cy="186900"/>
          </a:xfrm>
          <a:prstGeom prst="rect">
            <a:avLst/>
          </a:prstGeom>
          <a:solidFill>
            <a:srgbClr val="DFDFDF"/>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300"/>
              <a:t>no screening</a:t>
            </a:r>
            <a:endParaRPr sz="1300"/>
          </a:p>
        </p:txBody>
      </p:sp>
      <p:sp>
        <p:nvSpPr>
          <p:cNvPr id="730" name="Google Shape;730;p49"/>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31" name="Google Shape;731;p49"/>
          <p:cNvSpPr txBox="1"/>
          <p:nvPr>
            <p:ph type="title"/>
          </p:nvPr>
        </p:nvSpPr>
        <p:spPr>
          <a:xfrm>
            <a:off x="658825" y="441325"/>
            <a:ext cx="9612900" cy="4725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Island penetration at pedestal top</a:t>
            </a:r>
            <a:endParaRPr/>
          </a:p>
        </p:txBody>
      </p:sp>
      <p:sp>
        <p:nvSpPr>
          <p:cNvPr id="732" name="Google Shape;732;p49"/>
          <p:cNvSpPr txBox="1"/>
          <p:nvPr/>
        </p:nvSpPr>
        <p:spPr>
          <a:xfrm rot="-5400000">
            <a:off x="-318575" y="2070336"/>
            <a:ext cx="14973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300">
                <a:solidFill>
                  <a:srgbClr val="A61C00"/>
                </a:solidFill>
              </a:rPr>
              <a:t>plasma rotation</a:t>
            </a:r>
            <a:endParaRPr sz="1300">
              <a:solidFill>
                <a:srgbClr val="A61C00"/>
              </a:solidFill>
            </a:endParaRPr>
          </a:p>
        </p:txBody>
      </p:sp>
      <p:sp>
        <p:nvSpPr>
          <p:cNvPr id="733" name="Google Shape;733;p49"/>
          <p:cNvSpPr/>
          <p:nvPr/>
        </p:nvSpPr>
        <p:spPr>
          <a:xfrm>
            <a:off x="627450" y="1673706"/>
            <a:ext cx="3349200" cy="1289800"/>
          </a:xfrm>
          <a:custGeom>
            <a:rect b="b" l="l" r="r" t="t"/>
            <a:pathLst>
              <a:path extrusionOk="0" h="51592" w="133968">
                <a:moveTo>
                  <a:pt x="0" y="17127"/>
                </a:moveTo>
                <a:cubicBezTo>
                  <a:pt x="12111" y="15944"/>
                  <a:pt x="56799" y="10969"/>
                  <a:pt x="72666" y="10028"/>
                </a:cubicBezTo>
                <a:cubicBezTo>
                  <a:pt x="88534" y="9087"/>
                  <a:pt x="89970" y="8872"/>
                  <a:pt x="95205" y="11480"/>
                </a:cubicBezTo>
                <a:cubicBezTo>
                  <a:pt x="100440" y="14088"/>
                  <a:pt x="101534" y="18992"/>
                  <a:pt x="104077" y="25675"/>
                </a:cubicBezTo>
                <a:cubicBezTo>
                  <a:pt x="106620" y="32359"/>
                  <a:pt x="108761" y="52128"/>
                  <a:pt x="110465" y="51581"/>
                </a:cubicBezTo>
                <a:cubicBezTo>
                  <a:pt x="112169" y="51034"/>
                  <a:pt x="113507" y="29264"/>
                  <a:pt x="114300" y="22392"/>
                </a:cubicBezTo>
                <a:cubicBezTo>
                  <a:pt x="115093" y="15520"/>
                  <a:pt x="114837" y="14016"/>
                  <a:pt x="115224" y="10349"/>
                </a:cubicBezTo>
                <a:cubicBezTo>
                  <a:pt x="115611" y="6682"/>
                  <a:pt x="114796" y="1726"/>
                  <a:pt x="116621" y="389"/>
                </a:cubicBezTo>
                <a:cubicBezTo>
                  <a:pt x="118446" y="-948"/>
                  <a:pt x="123283" y="1530"/>
                  <a:pt x="126174" y="2325"/>
                </a:cubicBezTo>
                <a:cubicBezTo>
                  <a:pt x="129065" y="3120"/>
                  <a:pt x="132669" y="4685"/>
                  <a:pt x="133968" y="5157"/>
                </a:cubicBezTo>
              </a:path>
            </a:pathLst>
          </a:custGeom>
          <a:noFill/>
          <a:ln cap="flat" cmpd="sng" w="38100">
            <a:solidFill>
              <a:srgbClr val="A61C00"/>
            </a:solidFill>
            <a:prstDash val="solid"/>
            <a:round/>
            <a:headEnd len="med" w="med" type="none"/>
            <a:tailEnd len="med" w="med" type="none"/>
          </a:ln>
        </p:spPr>
      </p:sp>
      <p:cxnSp>
        <p:nvCxnSpPr>
          <p:cNvPr id="734" name="Google Shape;734;p49"/>
          <p:cNvCxnSpPr/>
          <p:nvPr/>
        </p:nvCxnSpPr>
        <p:spPr>
          <a:xfrm>
            <a:off x="588967" y="1868950"/>
            <a:ext cx="3412200" cy="20700"/>
          </a:xfrm>
          <a:prstGeom prst="straightConnector1">
            <a:avLst/>
          </a:prstGeom>
          <a:noFill/>
          <a:ln cap="flat" cmpd="sng" w="9525">
            <a:solidFill>
              <a:srgbClr val="A61C00"/>
            </a:solidFill>
            <a:prstDash val="lgDash"/>
            <a:round/>
            <a:headEnd len="med" w="med" type="none"/>
            <a:tailEnd len="med" w="med" type="none"/>
          </a:ln>
        </p:spPr>
      </p:cxnSp>
      <p:sp>
        <p:nvSpPr>
          <p:cNvPr id="735" name="Google Shape;735;p49"/>
          <p:cNvSpPr txBox="1"/>
          <p:nvPr/>
        </p:nvSpPr>
        <p:spPr>
          <a:xfrm>
            <a:off x="833976" y="1552725"/>
            <a:ext cx="8997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980000"/>
                </a:solidFill>
              </a:rPr>
              <a:t>vperp=0</a:t>
            </a:r>
            <a:endParaRPr>
              <a:solidFill>
                <a:srgbClr val="980000"/>
              </a:solidFill>
            </a:endParaRPr>
          </a:p>
        </p:txBody>
      </p:sp>
      <p:sp>
        <p:nvSpPr>
          <p:cNvPr id="736" name="Google Shape;736;p49"/>
          <p:cNvSpPr/>
          <p:nvPr/>
        </p:nvSpPr>
        <p:spPr>
          <a:xfrm>
            <a:off x="610432" y="3110941"/>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7" name="Google Shape;737;p49"/>
          <p:cNvSpPr txBox="1"/>
          <p:nvPr/>
        </p:nvSpPr>
        <p:spPr>
          <a:xfrm rot="-5400000">
            <a:off x="-318575" y="3649325"/>
            <a:ext cx="14973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300">
                <a:solidFill>
                  <a:srgbClr val="134F5C"/>
                </a:solidFill>
              </a:rPr>
              <a:t>qprofile</a:t>
            </a:r>
            <a:endParaRPr sz="1300">
              <a:solidFill>
                <a:srgbClr val="134F5C"/>
              </a:solidFill>
            </a:endParaRPr>
          </a:p>
        </p:txBody>
      </p:sp>
      <p:sp>
        <p:nvSpPr>
          <p:cNvPr id="738" name="Google Shape;738;p49"/>
          <p:cNvSpPr/>
          <p:nvPr/>
        </p:nvSpPr>
        <p:spPr>
          <a:xfrm>
            <a:off x="613175" y="3133700"/>
            <a:ext cx="2983050" cy="1333325"/>
          </a:xfrm>
          <a:custGeom>
            <a:rect b="b" l="l" r="r" t="t"/>
            <a:pathLst>
              <a:path extrusionOk="0" h="53333" w="119322">
                <a:moveTo>
                  <a:pt x="0" y="53333"/>
                </a:moveTo>
                <a:cubicBezTo>
                  <a:pt x="9930" y="52475"/>
                  <a:pt x="44504" y="50109"/>
                  <a:pt x="59579" y="48187"/>
                </a:cubicBezTo>
                <a:cubicBezTo>
                  <a:pt x="74655" y="46265"/>
                  <a:pt x="82677" y="44508"/>
                  <a:pt x="90453" y="41799"/>
                </a:cubicBezTo>
                <a:cubicBezTo>
                  <a:pt x="98229" y="39090"/>
                  <a:pt x="102256" y="35115"/>
                  <a:pt x="106237" y="31934"/>
                </a:cubicBezTo>
                <a:cubicBezTo>
                  <a:pt x="110218" y="28754"/>
                  <a:pt x="112365" y="25953"/>
                  <a:pt x="114338" y="22716"/>
                </a:cubicBezTo>
                <a:cubicBezTo>
                  <a:pt x="116311" y="19479"/>
                  <a:pt x="117245" y="16296"/>
                  <a:pt x="118076" y="12510"/>
                </a:cubicBezTo>
                <a:cubicBezTo>
                  <a:pt x="118907" y="8724"/>
                  <a:pt x="119114" y="2085"/>
                  <a:pt x="119322" y="0"/>
                </a:cubicBezTo>
              </a:path>
            </a:pathLst>
          </a:custGeom>
          <a:noFill/>
          <a:ln cap="flat" cmpd="sng" w="38100">
            <a:solidFill>
              <a:schemeClr val="dk2"/>
            </a:solidFill>
            <a:prstDash val="solid"/>
            <a:round/>
            <a:headEnd len="med" w="med" type="none"/>
            <a:tailEnd len="med" w="med" type="none"/>
          </a:ln>
        </p:spPr>
      </p:sp>
      <p:cxnSp>
        <p:nvCxnSpPr>
          <p:cNvPr id="739" name="Google Shape;739;p49"/>
          <p:cNvCxnSpPr/>
          <p:nvPr/>
        </p:nvCxnSpPr>
        <p:spPr>
          <a:xfrm>
            <a:off x="621025" y="4202150"/>
            <a:ext cx="3398100" cy="0"/>
          </a:xfrm>
          <a:prstGeom prst="straightConnector1">
            <a:avLst/>
          </a:prstGeom>
          <a:noFill/>
          <a:ln cap="flat" cmpd="sng" w="19050">
            <a:solidFill>
              <a:schemeClr val="dk2"/>
            </a:solidFill>
            <a:prstDash val="dash"/>
            <a:round/>
            <a:headEnd len="med" w="med" type="none"/>
            <a:tailEnd len="med" w="med" type="none"/>
          </a:ln>
        </p:spPr>
      </p:cxnSp>
      <p:sp>
        <p:nvSpPr>
          <p:cNvPr id="740" name="Google Shape;740;p49"/>
          <p:cNvSpPr txBox="1"/>
          <p:nvPr/>
        </p:nvSpPr>
        <p:spPr>
          <a:xfrm>
            <a:off x="247900" y="3811838"/>
            <a:ext cx="14973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134F5C"/>
                </a:solidFill>
              </a:rPr>
              <a:t>q=3.5</a:t>
            </a:r>
            <a:endParaRPr>
              <a:solidFill>
                <a:srgbClr val="134F5C"/>
              </a:solidFill>
            </a:endParaRPr>
          </a:p>
        </p:txBody>
      </p:sp>
      <p:sp>
        <p:nvSpPr>
          <p:cNvPr id="741" name="Google Shape;741;p49"/>
          <p:cNvSpPr txBox="1"/>
          <p:nvPr/>
        </p:nvSpPr>
        <p:spPr>
          <a:xfrm>
            <a:off x="1149700" y="1004900"/>
            <a:ext cx="2500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chemeClr val="dk1"/>
                </a:solidFill>
              </a:rPr>
              <a:t>q=m/n</a:t>
            </a:r>
            <a:r>
              <a:rPr baseline="-25000" lang="en-GB">
                <a:solidFill>
                  <a:schemeClr val="dk1"/>
                </a:solidFill>
              </a:rPr>
              <a:t>RMP</a:t>
            </a:r>
            <a:r>
              <a:rPr lang="en-GB">
                <a:solidFill>
                  <a:schemeClr val="dk1"/>
                </a:solidFill>
              </a:rPr>
              <a:t>=</a:t>
            </a:r>
            <a:r>
              <a:rPr lang="en-GB">
                <a:solidFill>
                  <a:srgbClr val="134F5C"/>
                </a:solidFill>
              </a:rPr>
              <a:t> </a:t>
            </a:r>
            <a:r>
              <a:rPr b="1" lang="en-GB">
                <a:solidFill>
                  <a:srgbClr val="134F5C"/>
                </a:solidFill>
              </a:rPr>
              <a:t>7</a:t>
            </a:r>
            <a:r>
              <a:rPr b="1" lang="en-GB">
                <a:solidFill>
                  <a:srgbClr val="134F5C"/>
                </a:solidFill>
              </a:rPr>
              <a:t>/2</a:t>
            </a:r>
            <a:endParaRPr b="1">
              <a:solidFill>
                <a:srgbClr val="134F5C"/>
              </a:solidFill>
            </a:endParaRPr>
          </a:p>
        </p:txBody>
      </p:sp>
      <p:cxnSp>
        <p:nvCxnSpPr>
          <p:cNvPr id="742" name="Google Shape;742;p49"/>
          <p:cNvCxnSpPr/>
          <p:nvPr/>
        </p:nvCxnSpPr>
        <p:spPr>
          <a:xfrm>
            <a:off x="2847400" y="3092750"/>
            <a:ext cx="1500" cy="3094800"/>
          </a:xfrm>
          <a:prstGeom prst="straightConnector1">
            <a:avLst/>
          </a:prstGeom>
          <a:noFill/>
          <a:ln cap="flat" cmpd="sng" w="19050">
            <a:solidFill>
              <a:schemeClr val="dk1"/>
            </a:solidFill>
            <a:prstDash val="dash"/>
            <a:round/>
            <a:headEnd len="med" w="med" type="none"/>
            <a:tailEnd len="med" w="med" type="none"/>
          </a:ln>
        </p:spPr>
      </p:cxnSp>
      <p:sp>
        <p:nvSpPr>
          <p:cNvPr id="743" name="Google Shape;743;p49"/>
          <p:cNvSpPr/>
          <p:nvPr/>
        </p:nvSpPr>
        <p:spPr>
          <a:xfrm>
            <a:off x="603519" y="4672116"/>
            <a:ext cx="3383100" cy="14793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44" name="Google Shape;744;p49"/>
          <p:cNvGrpSpPr/>
          <p:nvPr/>
        </p:nvGrpSpPr>
        <p:grpSpPr>
          <a:xfrm>
            <a:off x="2688751" y="4954817"/>
            <a:ext cx="319198" cy="913909"/>
            <a:chOff x="5707425" y="4716175"/>
            <a:chExt cx="384900" cy="1333200"/>
          </a:xfrm>
        </p:grpSpPr>
        <p:sp>
          <p:nvSpPr>
            <p:cNvPr id="745" name="Google Shape;745;p49"/>
            <p:cNvSpPr/>
            <p:nvPr/>
          </p:nvSpPr>
          <p:spPr>
            <a:xfrm>
              <a:off x="5837725" y="4986025"/>
              <a:ext cx="115500" cy="7986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49"/>
            <p:cNvSpPr/>
            <p:nvPr/>
          </p:nvSpPr>
          <p:spPr>
            <a:xfrm>
              <a:off x="5786875" y="4883275"/>
              <a:ext cx="217200" cy="10041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49"/>
            <p:cNvSpPr/>
            <p:nvPr/>
          </p:nvSpPr>
          <p:spPr>
            <a:xfrm>
              <a:off x="5740125" y="4790850"/>
              <a:ext cx="319500" cy="11583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49"/>
            <p:cNvSpPr/>
            <p:nvPr/>
          </p:nvSpPr>
          <p:spPr>
            <a:xfrm>
              <a:off x="5707425" y="4716175"/>
              <a:ext cx="384900" cy="1333200"/>
            </a:xfrm>
            <a:prstGeom prst="ellipse">
              <a:avLst/>
            </a:prstGeom>
            <a:noFill/>
            <a:ln cap="flat" cmpd="sng" w="19050">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49" name="Google Shape;749;p49"/>
          <p:cNvSpPr txBox="1"/>
          <p:nvPr/>
        </p:nvSpPr>
        <p:spPr>
          <a:xfrm rot="-5400000">
            <a:off x="-318587" y="5254550"/>
            <a:ext cx="1497300" cy="38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300">
                <a:solidFill>
                  <a:srgbClr val="0B5394"/>
                </a:solidFill>
              </a:rPr>
              <a:t>pressure</a:t>
            </a:r>
            <a:endParaRPr sz="1300">
              <a:solidFill>
                <a:srgbClr val="0B5394"/>
              </a:solidFill>
            </a:endParaRPr>
          </a:p>
        </p:txBody>
      </p:sp>
      <p:sp>
        <p:nvSpPr>
          <p:cNvPr id="750" name="Google Shape;750;p49"/>
          <p:cNvSpPr/>
          <p:nvPr/>
        </p:nvSpPr>
        <p:spPr>
          <a:xfrm>
            <a:off x="603825" y="5012475"/>
            <a:ext cx="3383261" cy="1108845"/>
          </a:xfrm>
          <a:custGeom>
            <a:rect b="b" l="l" r="r" t="t"/>
            <a:pathLst>
              <a:path extrusionOk="0" h="42611" w="133964">
                <a:moveTo>
                  <a:pt x="0" y="0"/>
                </a:moveTo>
                <a:cubicBezTo>
                  <a:pt x="11599" y="800"/>
                  <a:pt x="53323" y="3110"/>
                  <a:pt x="69594" y="4797"/>
                </a:cubicBezTo>
                <a:cubicBezTo>
                  <a:pt x="85866" y="6484"/>
                  <a:pt x="90242" y="4415"/>
                  <a:pt x="97629" y="10120"/>
                </a:cubicBezTo>
                <a:cubicBezTo>
                  <a:pt x="105016" y="15825"/>
                  <a:pt x="107861" y="33622"/>
                  <a:pt x="113917" y="39025"/>
                </a:cubicBezTo>
                <a:cubicBezTo>
                  <a:pt x="119973" y="44428"/>
                  <a:pt x="130623" y="41953"/>
                  <a:pt x="133964" y="42538"/>
                </a:cubicBezTo>
              </a:path>
            </a:pathLst>
          </a:custGeom>
          <a:noFill/>
          <a:ln cap="flat" cmpd="sng" w="38100">
            <a:solidFill>
              <a:srgbClr val="0B5394"/>
            </a:solidFill>
            <a:prstDash val="solid"/>
            <a:round/>
            <a:headEnd len="med" w="med" type="none"/>
            <a:tailEnd len="med" w="med" type="none"/>
          </a:ln>
        </p:spPr>
      </p:sp>
      <p:sp>
        <p:nvSpPr>
          <p:cNvPr id="751" name="Google Shape;751;p49"/>
          <p:cNvSpPr txBox="1"/>
          <p:nvPr>
            <p:ph idx="2" type="body"/>
          </p:nvPr>
        </p:nvSpPr>
        <p:spPr>
          <a:xfrm>
            <a:off x="6032900" y="1531950"/>
            <a:ext cx="5944500" cy="4722600"/>
          </a:xfrm>
          <a:prstGeom prst="rect">
            <a:avLst/>
          </a:prstGeom>
        </p:spPr>
        <p:txBody>
          <a:bodyPr anchorCtr="0" anchor="t" bIns="45700" lIns="0" spcFirstLastPara="1" rIns="0" wrap="square" tIns="45700">
            <a:noAutofit/>
          </a:bodyPr>
          <a:lstStyle/>
          <a:p>
            <a:pPr indent="-342900" lvl="0" marL="457200" rtl="0" algn="l">
              <a:spcBef>
                <a:spcPts val="600"/>
              </a:spcBef>
              <a:spcAft>
                <a:spcPts val="0"/>
              </a:spcAft>
              <a:buSzPts val="1800"/>
              <a:buChar char="-"/>
            </a:pPr>
            <a:r>
              <a:rPr lang="en-GB"/>
              <a:t>Plasma rotation (close to) zero locally </a:t>
            </a:r>
            <a:br>
              <a:rPr lang="en-GB"/>
            </a:br>
            <a:r>
              <a:rPr lang="en-GB"/>
              <a:t>⇒ Perturbation is not screened</a:t>
            </a:r>
            <a:endParaRPr/>
          </a:p>
          <a:p>
            <a:pPr indent="-334327" lvl="0" marL="457200" rtl="0" algn="l">
              <a:spcBef>
                <a:spcPts val="1000"/>
              </a:spcBef>
              <a:spcAft>
                <a:spcPts val="0"/>
              </a:spcAft>
              <a:buSzPts val="1665"/>
              <a:buChar char="-"/>
            </a:pPr>
            <a:r>
              <a:rPr lang="en-GB"/>
              <a:t>RMP induced rotation braking on resonant surfaces through </a:t>
            </a:r>
            <a:br>
              <a:rPr lang="en-GB"/>
            </a:br>
            <a:r>
              <a:rPr lang="en-GB"/>
              <a:t>	</a:t>
            </a:r>
            <a:r>
              <a:rPr lang="en-GB" sz="1600"/>
              <a:t>- jxB currents</a:t>
            </a:r>
            <a:br>
              <a:rPr lang="en-GB" sz="1600"/>
            </a:br>
            <a:r>
              <a:rPr lang="en-GB" sz="1600"/>
              <a:t>	- toroidal mode coupling </a:t>
            </a:r>
            <a:r>
              <a:rPr lang="en-GB" sz="1000"/>
              <a:t>[F. Orain]</a:t>
            </a:r>
            <a:endParaRPr/>
          </a:p>
          <a:p>
            <a:pPr indent="-342900" lvl="0" marL="457200" rtl="0" algn="l">
              <a:spcBef>
                <a:spcPts val="1000"/>
              </a:spcBef>
              <a:spcAft>
                <a:spcPts val="0"/>
              </a:spcAft>
              <a:buSzPts val="1800"/>
              <a:buChar char="-"/>
            </a:pPr>
            <a:r>
              <a:rPr lang="en-GB"/>
              <a:t>v</a:t>
            </a:r>
            <a:r>
              <a:rPr baseline="-25000" lang="en-GB"/>
              <a:t>⊥,e</a:t>
            </a:r>
            <a:r>
              <a:rPr lang="en-GB"/>
              <a:t>≈ 0 at the position of a resonant surface: </a:t>
            </a:r>
            <a:br>
              <a:rPr lang="en-GB"/>
            </a:br>
            <a:r>
              <a:rPr lang="en-GB"/>
              <a:t>magnetic island penetrates and locks to perturbation</a:t>
            </a:r>
            <a:endParaRPr/>
          </a:p>
          <a:p>
            <a:pPr indent="-342900" lvl="0" marL="457200" rtl="0" algn="l">
              <a:spcBef>
                <a:spcPts val="1000"/>
              </a:spcBef>
              <a:spcAft>
                <a:spcPts val="0"/>
              </a:spcAft>
              <a:buSzPts val="1800"/>
              <a:buChar char="-"/>
            </a:pPr>
            <a:r>
              <a:rPr lang="en-GB"/>
              <a:t>Island at pedestal top generates additional transport to keep the pedestal from widening ⇒ Pedestal remains stable</a:t>
            </a:r>
            <a:r>
              <a:rPr lang="en-GB" sz="1400"/>
              <a:t> [P Snyder 2012 PoP]</a:t>
            </a:r>
            <a:endParaRPr sz="1400"/>
          </a:p>
          <a:p>
            <a:pPr indent="-334327" lvl="0" marL="457200" rtl="0" algn="l">
              <a:spcBef>
                <a:spcPts val="1000"/>
              </a:spcBef>
              <a:spcAft>
                <a:spcPts val="0"/>
              </a:spcAft>
              <a:buSzPts val="1665"/>
              <a:buChar char="-"/>
            </a:pPr>
            <a:r>
              <a:rPr lang="en-GB"/>
              <a:t>Supported by experimental findings of q95 windows</a:t>
            </a:r>
            <a:endParaRPr/>
          </a:p>
          <a:p>
            <a:pPr indent="0" lvl="0" marL="457200" rtl="0" algn="l">
              <a:spcBef>
                <a:spcPts val="1000"/>
              </a:spcBef>
              <a:spcAft>
                <a:spcPts val="1500"/>
              </a:spcAft>
              <a:buNone/>
            </a:pPr>
            <a:r>
              <a:t/>
            </a:r>
            <a:endParaRPr sz="1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50"/>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“Density Pump Out”</a:t>
            </a:r>
            <a:r>
              <a:rPr lang="en-GB"/>
              <a:t>: 3D geometry enhances several particle transport mechanisms:</a:t>
            </a:r>
            <a:endParaRPr b="1">
              <a:solidFill>
                <a:schemeClr val="accent1"/>
              </a:solidFill>
            </a:endParaRPr>
          </a:p>
          <a:p>
            <a:pPr indent="-342900" lvl="0" marL="457200" rtl="0" algn="l">
              <a:spcBef>
                <a:spcPts val="1000"/>
              </a:spcBef>
              <a:spcAft>
                <a:spcPts val="0"/>
              </a:spcAft>
              <a:buSzPts val="1800"/>
              <a:buChar char="-"/>
            </a:pPr>
            <a:r>
              <a:rPr lang="en-GB"/>
              <a:t>Polarization Drift 						</a:t>
            </a:r>
            <a:br>
              <a:rPr lang="en-GB"/>
            </a:br>
            <a:r>
              <a:rPr lang="en-GB" sz="1200"/>
              <a:t>Q.M. Hu et al 2020 Nucl. Fusion - TM1 </a:t>
            </a:r>
            <a:endParaRPr b="0" sz="1700"/>
          </a:p>
          <a:p>
            <a:pPr indent="-342900" lvl="0" marL="457200" rtl="0" algn="l">
              <a:spcBef>
                <a:spcPts val="1000"/>
              </a:spcBef>
              <a:spcAft>
                <a:spcPts val="0"/>
              </a:spcAft>
              <a:buSzPts val="1800"/>
              <a:buChar char="-"/>
            </a:pPr>
            <a:r>
              <a:rPr lang="en-GB"/>
              <a:t>Neoclassical Toroidal Viscosity</a:t>
            </a:r>
            <a:br>
              <a:rPr lang="en-GB"/>
            </a:br>
            <a:r>
              <a:rPr lang="en-GB" sz="1200"/>
              <a:t>S.K. Kim et al 2023 Nucl. Fusion - JOREK-PENTRC</a:t>
            </a:r>
            <a:endParaRPr b="0" sz="1700">
              <a:solidFill>
                <a:schemeClr val="dk1"/>
              </a:solidFill>
            </a:endParaRPr>
          </a:p>
          <a:p>
            <a:pPr indent="-342900" lvl="0" marL="457200" rtl="0" algn="l">
              <a:spcBef>
                <a:spcPts val="1000"/>
              </a:spcBef>
              <a:spcAft>
                <a:spcPts val="1000"/>
              </a:spcAft>
              <a:buSzPts val="1800"/>
              <a:buChar char="-"/>
            </a:pPr>
            <a:r>
              <a:rPr lang="en-GB"/>
              <a:t>Increased Turbulence</a:t>
            </a:r>
            <a:br>
              <a:rPr lang="en-GB"/>
            </a:br>
            <a:r>
              <a:rPr lang="en-GB" sz="1200"/>
              <a:t>N. Leuthold et al 2023 Nucl. Fusion - AUG</a:t>
            </a:r>
            <a:r>
              <a:rPr lang="en-GB"/>
              <a:t> </a:t>
            </a:r>
            <a:endParaRPr b="0" sz="1700">
              <a:solidFill>
                <a:schemeClr val="dk1"/>
              </a:solidFill>
            </a:endParaRPr>
          </a:p>
        </p:txBody>
      </p:sp>
      <p:sp>
        <p:nvSpPr>
          <p:cNvPr id="758" name="Google Shape;758;p50"/>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759" name="Google Shape;759;p50"/>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particle transport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4" name="Shape 764"/>
        <p:cNvGrpSpPr/>
        <p:nvPr/>
      </p:nvGrpSpPr>
      <p:grpSpPr>
        <a:xfrm>
          <a:off x="0" y="0"/>
          <a:ext cx="0" cy="0"/>
          <a:chOff x="0" y="0"/>
          <a:chExt cx="0" cy="0"/>
        </a:xfrm>
      </p:grpSpPr>
      <p:sp>
        <p:nvSpPr>
          <p:cNvPr id="765" name="Google Shape;765;p51"/>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“Density Pump Out”</a:t>
            </a:r>
            <a:r>
              <a:rPr lang="en-GB"/>
              <a:t>: 3D geometry enhances several particle transport mechanisms:</a:t>
            </a:r>
            <a:endParaRPr/>
          </a:p>
          <a:p>
            <a:pPr indent="-342900" lvl="0" marL="457200" rtl="0" algn="l">
              <a:spcBef>
                <a:spcPts val="1000"/>
              </a:spcBef>
              <a:spcAft>
                <a:spcPts val="0"/>
              </a:spcAft>
              <a:buClr>
                <a:schemeClr val="accent1"/>
              </a:buClr>
              <a:buSzPts val="1800"/>
              <a:buChar char="-"/>
            </a:pPr>
            <a:r>
              <a:rPr b="1" lang="en-GB">
                <a:solidFill>
                  <a:schemeClr val="accent1"/>
                </a:solidFill>
              </a:rPr>
              <a:t>Polarization Drift 						</a:t>
            </a:r>
            <a:br>
              <a:rPr b="1" lang="en-GB">
                <a:solidFill>
                  <a:schemeClr val="accent1"/>
                </a:solidFill>
              </a:rPr>
            </a:br>
            <a:r>
              <a:rPr b="1" lang="en-GB" sz="1200">
                <a:solidFill>
                  <a:schemeClr val="accent1"/>
                </a:solidFill>
              </a:rPr>
              <a:t>Q.M. Hu et al 2020 Nucl. Fusion - TM1 </a:t>
            </a:r>
            <a:endParaRPr b="1" sz="1200">
              <a:solidFill>
                <a:schemeClr val="accent1"/>
              </a:solidFill>
            </a:endParaRPr>
          </a:p>
          <a:p>
            <a:pPr indent="-336550" lvl="1" marL="914400" rtl="0" algn="l">
              <a:spcBef>
                <a:spcPts val="1000"/>
              </a:spcBef>
              <a:spcAft>
                <a:spcPts val="0"/>
              </a:spcAft>
              <a:buClr>
                <a:schemeClr val="dk1"/>
              </a:buClr>
              <a:buSzPts val="1700"/>
              <a:buChar char="-"/>
            </a:pPr>
            <a:r>
              <a:rPr b="0" lang="en-GB" sz="1700">
                <a:solidFill>
                  <a:schemeClr val="dk1"/>
                </a:solidFill>
              </a:rPr>
              <a:t>with RMPs, narrow islands in the pedestal region</a:t>
            </a:r>
            <a:endParaRPr b="0" sz="1700">
              <a:solidFill>
                <a:schemeClr val="dk1"/>
              </a:solidFill>
            </a:endParaRPr>
          </a:p>
          <a:p>
            <a:pPr indent="-336550" lvl="1" marL="914400" rtl="0" algn="l">
              <a:spcBef>
                <a:spcPts val="0"/>
              </a:spcBef>
              <a:spcAft>
                <a:spcPts val="0"/>
              </a:spcAft>
              <a:buClr>
                <a:schemeClr val="dk1"/>
              </a:buClr>
              <a:buSzPts val="1700"/>
              <a:buChar char="-"/>
            </a:pPr>
            <a:r>
              <a:rPr b="0" lang="en-GB" sz="1700">
                <a:solidFill>
                  <a:schemeClr val="dk1"/>
                </a:solidFill>
              </a:rPr>
              <a:t>Parallel transport is increased around magnetic islands </a:t>
            </a:r>
            <a:endParaRPr b="0" sz="1700">
              <a:solidFill>
                <a:schemeClr val="dk1"/>
              </a:solidFill>
            </a:endParaRPr>
          </a:p>
          <a:p>
            <a:pPr indent="-342900" lvl="0" marL="457200" rtl="0" algn="l">
              <a:spcBef>
                <a:spcPts val="1000"/>
              </a:spcBef>
              <a:spcAft>
                <a:spcPts val="0"/>
              </a:spcAft>
              <a:buClr>
                <a:srgbClr val="888888"/>
              </a:buClr>
              <a:buSzPts val="1800"/>
              <a:buChar char="-"/>
            </a:pPr>
            <a:r>
              <a:rPr lang="en-GB">
                <a:solidFill>
                  <a:srgbClr val="888888"/>
                </a:solidFill>
              </a:rPr>
              <a:t>Neoclassical Toroidal Viscosity</a:t>
            </a:r>
            <a:br>
              <a:rPr lang="en-GB">
                <a:solidFill>
                  <a:srgbClr val="888888"/>
                </a:solidFill>
              </a:rPr>
            </a:br>
            <a:r>
              <a:rPr lang="en-GB" sz="1200">
                <a:solidFill>
                  <a:srgbClr val="888888"/>
                </a:solidFill>
              </a:rPr>
              <a:t>S.K. Kim et al 2023 Nucl. Fusion - JOREK-PENTRC</a:t>
            </a:r>
            <a:endParaRPr b="0" sz="1700">
              <a:solidFill>
                <a:srgbClr val="888888"/>
              </a:solidFill>
            </a:endParaRPr>
          </a:p>
          <a:p>
            <a:pPr indent="-342900" lvl="0" marL="457200" rtl="0" algn="l">
              <a:spcBef>
                <a:spcPts val="1000"/>
              </a:spcBef>
              <a:spcAft>
                <a:spcPts val="1000"/>
              </a:spcAft>
              <a:buClr>
                <a:srgbClr val="888888"/>
              </a:buClr>
              <a:buSzPts val="1800"/>
              <a:buChar char="-"/>
            </a:pPr>
            <a:r>
              <a:rPr lang="en-GB">
                <a:solidFill>
                  <a:srgbClr val="888888"/>
                </a:solidFill>
              </a:rPr>
              <a:t>Increased Turbulence</a:t>
            </a:r>
            <a:br>
              <a:rPr lang="en-GB">
                <a:solidFill>
                  <a:srgbClr val="888888"/>
                </a:solidFill>
              </a:rPr>
            </a:br>
            <a:r>
              <a:rPr lang="en-GB" sz="1200">
                <a:solidFill>
                  <a:srgbClr val="888888"/>
                </a:solidFill>
              </a:rPr>
              <a:t>N. Leuthold et al 2023 Nucl. Fusion - AUG</a:t>
            </a:r>
            <a:r>
              <a:rPr lang="en-GB">
                <a:solidFill>
                  <a:srgbClr val="888888"/>
                </a:solidFill>
              </a:rPr>
              <a:t> </a:t>
            </a:r>
            <a:endParaRPr b="0" sz="1700">
              <a:solidFill>
                <a:srgbClr val="888888"/>
              </a:solidFill>
            </a:endParaRPr>
          </a:p>
        </p:txBody>
      </p:sp>
      <p:sp>
        <p:nvSpPr>
          <p:cNvPr id="766" name="Google Shape;766;p51"/>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67" name="Google Shape;767;p51"/>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particle transport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2" name="Shape 772"/>
        <p:cNvGrpSpPr/>
        <p:nvPr/>
      </p:nvGrpSpPr>
      <p:grpSpPr>
        <a:xfrm>
          <a:off x="0" y="0"/>
          <a:ext cx="0" cy="0"/>
          <a:chOff x="0" y="0"/>
          <a:chExt cx="0" cy="0"/>
        </a:xfrm>
      </p:grpSpPr>
      <p:sp>
        <p:nvSpPr>
          <p:cNvPr id="773" name="Google Shape;773;p52"/>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“Density Pump Out”</a:t>
            </a:r>
            <a:r>
              <a:rPr lang="en-GB"/>
              <a:t>: 3D geometry enhances several particle transport mechanisms:</a:t>
            </a:r>
            <a:endParaRPr/>
          </a:p>
          <a:p>
            <a:pPr indent="-342900" lvl="0" marL="457200" rtl="0" algn="l">
              <a:spcBef>
                <a:spcPts val="1000"/>
              </a:spcBef>
              <a:spcAft>
                <a:spcPts val="0"/>
              </a:spcAft>
              <a:buClr>
                <a:srgbClr val="999999"/>
              </a:buClr>
              <a:buSzPts val="1800"/>
              <a:buChar char="-"/>
            </a:pPr>
            <a:r>
              <a:rPr lang="en-GB">
                <a:solidFill>
                  <a:srgbClr val="999999"/>
                </a:solidFill>
              </a:rPr>
              <a:t>Polarization Drift </a:t>
            </a:r>
            <a:r>
              <a:rPr b="1" lang="en-GB">
                <a:solidFill>
                  <a:srgbClr val="999999"/>
                </a:solidFill>
              </a:rPr>
              <a:t>						</a:t>
            </a:r>
            <a:br>
              <a:rPr b="1" lang="en-GB">
                <a:solidFill>
                  <a:srgbClr val="999999"/>
                </a:solidFill>
              </a:rPr>
            </a:br>
            <a:r>
              <a:rPr lang="en-GB" sz="1200">
                <a:solidFill>
                  <a:srgbClr val="999999"/>
                </a:solidFill>
              </a:rPr>
              <a:t>Q.M. Hu et al 2020 Nucl. Fusion - TM1 </a:t>
            </a:r>
            <a:endParaRPr b="0" sz="1700">
              <a:solidFill>
                <a:srgbClr val="999999"/>
              </a:solidFill>
            </a:endParaRPr>
          </a:p>
          <a:p>
            <a:pPr indent="-342900" lvl="0" marL="457200" rtl="0" algn="l">
              <a:spcBef>
                <a:spcPts val="1000"/>
              </a:spcBef>
              <a:spcAft>
                <a:spcPts val="0"/>
              </a:spcAft>
              <a:buClr>
                <a:schemeClr val="dk2"/>
              </a:buClr>
              <a:buSzPts val="1800"/>
              <a:buChar char="-"/>
            </a:pPr>
            <a:r>
              <a:rPr b="1" lang="en-GB">
                <a:solidFill>
                  <a:schemeClr val="dk2"/>
                </a:solidFill>
              </a:rPr>
              <a:t>Neoclassical Toroidal Viscosity</a:t>
            </a:r>
            <a:br>
              <a:rPr b="1" lang="en-GB">
                <a:solidFill>
                  <a:schemeClr val="dk2"/>
                </a:solidFill>
              </a:rPr>
            </a:br>
            <a:r>
              <a:rPr b="1" lang="en-GB" sz="1200">
                <a:solidFill>
                  <a:schemeClr val="dk2"/>
                </a:solidFill>
              </a:rPr>
              <a:t>S.K. Kim et al 2023 Nucl. Fusion - JOREK-PENTRC</a:t>
            </a:r>
            <a:endParaRPr b="1" sz="1200">
              <a:solidFill>
                <a:schemeClr val="dk2"/>
              </a:solidFill>
            </a:endParaRPr>
          </a:p>
          <a:p>
            <a:pPr indent="-336550" lvl="1" marL="914400" rtl="0" algn="l">
              <a:spcBef>
                <a:spcPts val="1000"/>
              </a:spcBef>
              <a:spcAft>
                <a:spcPts val="0"/>
              </a:spcAft>
              <a:buClr>
                <a:schemeClr val="dk1"/>
              </a:buClr>
              <a:buSzPts val="1700"/>
              <a:buChar char="-"/>
            </a:pPr>
            <a:r>
              <a:rPr b="0" lang="en-GB" sz="1700">
                <a:solidFill>
                  <a:schemeClr val="dk1"/>
                </a:solidFill>
              </a:rPr>
              <a:t>non-axisymmetry changes neoclassical transport </a:t>
            </a:r>
            <a:endParaRPr b="0" sz="1700">
              <a:solidFill>
                <a:schemeClr val="dk1"/>
              </a:solidFill>
            </a:endParaRPr>
          </a:p>
          <a:p>
            <a:pPr indent="-336550" lvl="1" marL="914400" rtl="0" algn="l">
              <a:spcBef>
                <a:spcPts val="0"/>
              </a:spcBef>
              <a:spcAft>
                <a:spcPts val="0"/>
              </a:spcAft>
              <a:buClr>
                <a:schemeClr val="dk1"/>
              </a:buClr>
              <a:buSzPts val="1700"/>
              <a:buChar char="-"/>
            </a:pPr>
            <a:r>
              <a:rPr b="0" lang="en-GB" sz="1700">
                <a:solidFill>
                  <a:schemeClr val="dk1"/>
                </a:solidFill>
              </a:rPr>
              <a:t>particle drift across flux surfaces</a:t>
            </a:r>
            <a:endParaRPr b="0" sz="1700">
              <a:solidFill>
                <a:schemeClr val="dk1"/>
              </a:solidFill>
            </a:endParaRPr>
          </a:p>
          <a:p>
            <a:pPr indent="-336550" lvl="1" marL="914400" rtl="0" algn="l">
              <a:spcBef>
                <a:spcPts val="0"/>
              </a:spcBef>
              <a:spcAft>
                <a:spcPts val="0"/>
              </a:spcAft>
              <a:buClr>
                <a:schemeClr val="dk1"/>
              </a:buClr>
              <a:buSzPts val="1700"/>
              <a:buChar char="-"/>
            </a:pPr>
            <a:r>
              <a:rPr b="0" lang="en-GB" sz="1700">
                <a:solidFill>
                  <a:schemeClr val="dk1"/>
                </a:solidFill>
              </a:rPr>
              <a:t>modelling of polarization drift + NTV matches quite well</a:t>
            </a:r>
            <a:br>
              <a:rPr b="0" lang="en-GB" sz="1700">
                <a:solidFill>
                  <a:schemeClr val="dk1"/>
                </a:solidFill>
              </a:rPr>
            </a:br>
            <a:r>
              <a:rPr b="0" lang="en-GB" sz="1700">
                <a:solidFill>
                  <a:schemeClr val="dk1"/>
                </a:solidFill>
              </a:rPr>
              <a:t>KSTAR pump out</a:t>
            </a:r>
            <a:endParaRPr b="0" sz="1200">
              <a:solidFill>
                <a:schemeClr val="dk1"/>
              </a:solidFill>
            </a:endParaRPr>
          </a:p>
          <a:p>
            <a:pPr indent="-342900" lvl="0" marL="457200" rtl="0" algn="l">
              <a:spcBef>
                <a:spcPts val="1000"/>
              </a:spcBef>
              <a:spcAft>
                <a:spcPts val="1000"/>
              </a:spcAft>
              <a:buClr>
                <a:srgbClr val="999999"/>
              </a:buClr>
              <a:buSzPts val="1800"/>
              <a:buChar char="-"/>
            </a:pPr>
            <a:r>
              <a:rPr lang="en-GB">
                <a:solidFill>
                  <a:srgbClr val="999999"/>
                </a:solidFill>
              </a:rPr>
              <a:t>Increased Turbulence</a:t>
            </a:r>
            <a:br>
              <a:rPr lang="en-GB">
                <a:solidFill>
                  <a:srgbClr val="999999"/>
                </a:solidFill>
              </a:rPr>
            </a:br>
            <a:r>
              <a:rPr lang="en-GB" sz="1200">
                <a:solidFill>
                  <a:srgbClr val="999999"/>
                </a:solidFill>
              </a:rPr>
              <a:t>N. Leuthold et al 2023 Nucl. Fusion - AUG</a:t>
            </a:r>
            <a:r>
              <a:rPr lang="en-GB">
                <a:solidFill>
                  <a:srgbClr val="999999"/>
                </a:solidFill>
              </a:rPr>
              <a:t> </a:t>
            </a:r>
            <a:endParaRPr b="0" sz="1700">
              <a:solidFill>
                <a:srgbClr val="999999"/>
              </a:solidFill>
            </a:endParaRPr>
          </a:p>
        </p:txBody>
      </p:sp>
      <p:sp>
        <p:nvSpPr>
          <p:cNvPr id="774" name="Google Shape;774;p52"/>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75" name="Google Shape;775;p52"/>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particle transport </a:t>
            </a:r>
            <a:endParaRPr/>
          </a:p>
        </p:txBody>
      </p:sp>
      <p:pic>
        <p:nvPicPr>
          <p:cNvPr id="776" name="Google Shape;776;p52"/>
          <p:cNvPicPr preferRelativeResize="0"/>
          <p:nvPr/>
        </p:nvPicPr>
        <p:blipFill rotWithShape="1">
          <a:blip r:embed="rId3">
            <a:alphaModFix/>
          </a:blip>
          <a:srcRect b="0" l="0" r="48178" t="0"/>
          <a:stretch/>
        </p:blipFill>
        <p:spPr>
          <a:xfrm>
            <a:off x="8188200" y="2676800"/>
            <a:ext cx="3160624" cy="243202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1" name="Shape 781"/>
        <p:cNvGrpSpPr/>
        <p:nvPr/>
      </p:nvGrpSpPr>
      <p:grpSpPr>
        <a:xfrm>
          <a:off x="0" y="0"/>
          <a:ext cx="0" cy="0"/>
          <a:chOff x="0" y="0"/>
          <a:chExt cx="0" cy="0"/>
        </a:xfrm>
      </p:grpSpPr>
      <p:sp>
        <p:nvSpPr>
          <p:cNvPr id="782" name="Google Shape;782;p53"/>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“Density Pump Out”</a:t>
            </a:r>
            <a:r>
              <a:rPr lang="en-GB"/>
              <a:t>: 3D geometry enhances several particle transport mechanisms:</a:t>
            </a:r>
            <a:endParaRPr/>
          </a:p>
          <a:p>
            <a:pPr indent="-342900" lvl="0" marL="457200" rtl="0" algn="l">
              <a:spcBef>
                <a:spcPts val="1000"/>
              </a:spcBef>
              <a:spcAft>
                <a:spcPts val="0"/>
              </a:spcAft>
              <a:buClr>
                <a:srgbClr val="999999"/>
              </a:buClr>
              <a:buSzPts val="1800"/>
              <a:buChar char="-"/>
            </a:pPr>
            <a:r>
              <a:rPr lang="en-GB">
                <a:solidFill>
                  <a:srgbClr val="999999"/>
                </a:solidFill>
              </a:rPr>
              <a:t>Polarization Drift </a:t>
            </a:r>
            <a:r>
              <a:rPr b="1" lang="en-GB">
                <a:solidFill>
                  <a:srgbClr val="999999"/>
                </a:solidFill>
              </a:rPr>
              <a:t>						</a:t>
            </a:r>
            <a:br>
              <a:rPr b="1" lang="en-GB">
                <a:solidFill>
                  <a:srgbClr val="999999"/>
                </a:solidFill>
              </a:rPr>
            </a:br>
            <a:r>
              <a:rPr lang="en-GB" sz="1200">
                <a:solidFill>
                  <a:srgbClr val="999999"/>
                </a:solidFill>
              </a:rPr>
              <a:t>Q.M. Hu et al 2020 Nucl. Fusion - TM1 </a:t>
            </a:r>
            <a:endParaRPr b="0" sz="1700">
              <a:solidFill>
                <a:srgbClr val="999999"/>
              </a:solidFill>
            </a:endParaRPr>
          </a:p>
          <a:p>
            <a:pPr indent="-342900" lvl="0" marL="457200" rtl="0" algn="l">
              <a:spcBef>
                <a:spcPts val="1000"/>
              </a:spcBef>
              <a:spcAft>
                <a:spcPts val="0"/>
              </a:spcAft>
              <a:buClr>
                <a:srgbClr val="999999"/>
              </a:buClr>
              <a:buSzPts val="1800"/>
              <a:buChar char="-"/>
            </a:pPr>
            <a:r>
              <a:rPr lang="en-GB">
                <a:solidFill>
                  <a:srgbClr val="999999"/>
                </a:solidFill>
              </a:rPr>
              <a:t>Neoclassical Toroidal Viscosity</a:t>
            </a:r>
            <a:br>
              <a:rPr lang="en-GB">
                <a:solidFill>
                  <a:srgbClr val="999999"/>
                </a:solidFill>
              </a:rPr>
            </a:br>
            <a:r>
              <a:rPr lang="en-GB" sz="1200">
                <a:solidFill>
                  <a:srgbClr val="999999"/>
                </a:solidFill>
              </a:rPr>
              <a:t>S.K. Kim et al 2023 Nucl. Fusion - JOREK-PENTRC</a:t>
            </a:r>
            <a:endParaRPr b="0" sz="1200">
              <a:solidFill>
                <a:srgbClr val="999999"/>
              </a:solidFill>
            </a:endParaRPr>
          </a:p>
          <a:p>
            <a:pPr indent="-342900" lvl="0" marL="457200" rtl="0" algn="l">
              <a:spcBef>
                <a:spcPts val="1000"/>
              </a:spcBef>
              <a:spcAft>
                <a:spcPts val="0"/>
              </a:spcAft>
              <a:buSzPts val="1800"/>
              <a:buChar char="-"/>
            </a:pPr>
            <a:r>
              <a:rPr b="1" lang="en-GB">
                <a:solidFill>
                  <a:schemeClr val="dk2"/>
                </a:solidFill>
              </a:rPr>
              <a:t>Increased Turbulence</a:t>
            </a:r>
            <a:br>
              <a:rPr b="1" lang="en-GB">
                <a:solidFill>
                  <a:schemeClr val="dk2"/>
                </a:solidFill>
              </a:rPr>
            </a:br>
            <a:r>
              <a:rPr b="1" lang="en-GB" sz="1200">
                <a:solidFill>
                  <a:schemeClr val="dk2"/>
                </a:solidFill>
              </a:rPr>
              <a:t>N. Leuthold et al 2023 Nucl. Fusion - AUG </a:t>
            </a:r>
            <a:endParaRPr sz="1200"/>
          </a:p>
          <a:p>
            <a:pPr indent="-336550" lvl="1" marL="914400" marR="0" rtl="0" algn="l">
              <a:lnSpc>
                <a:spcPct val="120000"/>
              </a:lnSpc>
              <a:spcBef>
                <a:spcPts val="1000"/>
              </a:spcBef>
              <a:spcAft>
                <a:spcPts val="0"/>
              </a:spcAft>
              <a:buClr>
                <a:schemeClr val="dk1"/>
              </a:buClr>
              <a:buSzPts val="1700"/>
              <a:buChar char="-"/>
            </a:pPr>
            <a:r>
              <a:rPr b="0" lang="en-GB" sz="1700">
                <a:solidFill>
                  <a:schemeClr val="dk1"/>
                </a:solidFill>
              </a:rPr>
              <a:t>Broadband Turbulence and QCM impact particle transport</a:t>
            </a:r>
            <a:endParaRPr b="0" sz="1700">
              <a:solidFill>
                <a:schemeClr val="dk1"/>
              </a:solidFill>
            </a:endParaRPr>
          </a:p>
          <a:p>
            <a:pPr indent="-336550" lvl="1" marL="914400" marR="0" rtl="0" algn="l">
              <a:lnSpc>
                <a:spcPct val="120000"/>
              </a:lnSpc>
              <a:spcBef>
                <a:spcPts val="0"/>
              </a:spcBef>
              <a:spcAft>
                <a:spcPts val="0"/>
              </a:spcAft>
              <a:buClr>
                <a:schemeClr val="dk1"/>
              </a:buClr>
              <a:buSzPts val="1700"/>
              <a:buChar char="-"/>
            </a:pPr>
            <a:r>
              <a:rPr b="0" lang="en-GB" sz="1700">
                <a:solidFill>
                  <a:schemeClr val="dk1"/>
                </a:solidFill>
              </a:rPr>
              <a:t>Toroidally and radially localized structures observed</a:t>
            </a:r>
            <a:endParaRPr b="0" sz="1700">
              <a:solidFill>
                <a:schemeClr val="dk1"/>
              </a:solidFill>
            </a:endParaRPr>
          </a:p>
        </p:txBody>
      </p:sp>
      <p:sp>
        <p:nvSpPr>
          <p:cNvPr id="783" name="Google Shape;783;p53"/>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84" name="Google Shape;784;p53"/>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particle transport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9" name="Shape 789"/>
        <p:cNvGrpSpPr/>
        <p:nvPr/>
      </p:nvGrpSpPr>
      <p:grpSpPr>
        <a:xfrm>
          <a:off x="0" y="0"/>
          <a:ext cx="0" cy="0"/>
          <a:chOff x="0" y="0"/>
          <a:chExt cx="0" cy="0"/>
        </a:xfrm>
      </p:grpSpPr>
      <p:sp>
        <p:nvSpPr>
          <p:cNvPr id="790" name="Google Shape;790;p54"/>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“Density Pump Out”</a:t>
            </a:r>
            <a:r>
              <a:rPr lang="en-GB"/>
              <a:t>: 3D geometry enhances several particle transport mechanisms:</a:t>
            </a:r>
            <a:endParaRPr/>
          </a:p>
          <a:p>
            <a:pPr indent="-342900" lvl="0" marL="457200" rtl="0" algn="l">
              <a:spcBef>
                <a:spcPts val="1000"/>
              </a:spcBef>
              <a:spcAft>
                <a:spcPts val="0"/>
              </a:spcAft>
              <a:buSzPts val="1800"/>
              <a:buChar char="-"/>
            </a:pPr>
            <a:r>
              <a:rPr lang="en-GB"/>
              <a:t>Polarization Drift 						</a:t>
            </a:r>
            <a:br>
              <a:rPr lang="en-GB"/>
            </a:br>
            <a:r>
              <a:rPr lang="en-GB" sz="1200"/>
              <a:t>Q.M. Hu et al 2020 Nucl. Fusion - TM1 </a:t>
            </a:r>
            <a:endParaRPr b="0" sz="1700"/>
          </a:p>
          <a:p>
            <a:pPr indent="-342900" lvl="0" marL="457200" rtl="0" algn="l">
              <a:spcBef>
                <a:spcPts val="1000"/>
              </a:spcBef>
              <a:spcAft>
                <a:spcPts val="0"/>
              </a:spcAft>
              <a:buSzPts val="1800"/>
              <a:buChar char="-"/>
            </a:pPr>
            <a:r>
              <a:rPr lang="en-GB"/>
              <a:t>Neoclassical Toroidal Viscosity</a:t>
            </a:r>
            <a:br>
              <a:rPr lang="en-GB"/>
            </a:br>
            <a:r>
              <a:rPr lang="en-GB" sz="1200"/>
              <a:t>S.K. Kim et al 2023 Nucl. Fusion - JOREK-PENTRC</a:t>
            </a:r>
            <a:endParaRPr b="0" sz="1700">
              <a:solidFill>
                <a:schemeClr val="dk1"/>
              </a:solidFill>
            </a:endParaRPr>
          </a:p>
          <a:p>
            <a:pPr indent="-342900" lvl="0" marL="457200" rtl="0" algn="l">
              <a:spcBef>
                <a:spcPts val="1000"/>
              </a:spcBef>
              <a:spcAft>
                <a:spcPts val="0"/>
              </a:spcAft>
              <a:buSzPts val="1800"/>
              <a:buChar char="-"/>
            </a:pPr>
            <a:r>
              <a:rPr lang="en-GB"/>
              <a:t>Increased Turbulence</a:t>
            </a:r>
            <a:br>
              <a:rPr lang="en-GB"/>
            </a:br>
            <a:r>
              <a:rPr lang="en-GB" sz="1200"/>
              <a:t>N. Leuthold et al 2023 Nucl. Fusion - AUG</a:t>
            </a:r>
            <a:r>
              <a:rPr lang="en-GB"/>
              <a:t>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GB"/>
              <a:t>⇒ Particle transport might keep pressure below ELM stability limit  </a:t>
            </a:r>
            <a:br>
              <a:rPr lang="en-GB"/>
            </a:br>
            <a:r>
              <a:rPr lang="en-GB"/>
              <a:t>⇒ supported by experimentally observed edge density threshold for ELM suppression </a:t>
            </a:r>
            <a:r>
              <a:rPr lang="en-GB" sz="1400"/>
              <a:t>[W. Suttrop 2018 NF]</a:t>
            </a:r>
            <a:endParaRPr sz="1400"/>
          </a:p>
          <a:p>
            <a:pPr indent="0" lvl="0" marL="0" rtl="0" algn="l">
              <a:spcBef>
                <a:spcPts val="1000"/>
              </a:spcBef>
              <a:spcAft>
                <a:spcPts val="1000"/>
              </a:spcAft>
              <a:buNone/>
            </a:pPr>
            <a:r>
              <a:rPr lang="en-GB">
                <a:solidFill>
                  <a:schemeClr val="lt1"/>
                </a:solidFill>
              </a:rPr>
              <a:t>s are needed. </a:t>
            </a:r>
            <a:endParaRPr>
              <a:solidFill>
                <a:schemeClr val="lt1"/>
              </a:solidFill>
            </a:endParaRPr>
          </a:p>
        </p:txBody>
      </p:sp>
      <p:sp>
        <p:nvSpPr>
          <p:cNvPr id="791" name="Google Shape;791;p54"/>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792" name="Google Shape;792;p54"/>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particle transport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7" name="Shape 797"/>
        <p:cNvGrpSpPr/>
        <p:nvPr/>
      </p:nvGrpSpPr>
      <p:grpSpPr>
        <a:xfrm>
          <a:off x="0" y="0"/>
          <a:ext cx="0" cy="0"/>
          <a:chOff x="0" y="0"/>
          <a:chExt cx="0" cy="0"/>
        </a:xfrm>
      </p:grpSpPr>
      <p:pic>
        <p:nvPicPr>
          <p:cNvPr id="798" name="Google Shape;798;p55"/>
          <p:cNvPicPr preferRelativeResize="0"/>
          <p:nvPr/>
        </p:nvPicPr>
        <p:blipFill>
          <a:blip r:embed="rId3">
            <a:alphaModFix/>
          </a:blip>
          <a:stretch>
            <a:fillRect/>
          </a:stretch>
        </p:blipFill>
        <p:spPr>
          <a:xfrm>
            <a:off x="4104000" y="1033200"/>
            <a:ext cx="7811999" cy="4400759"/>
          </a:xfrm>
          <a:prstGeom prst="rect">
            <a:avLst/>
          </a:prstGeom>
          <a:noFill/>
          <a:ln>
            <a:noFill/>
          </a:ln>
        </p:spPr>
      </p:pic>
      <p:sp>
        <p:nvSpPr>
          <p:cNvPr id="799" name="Google Shape;799;p55"/>
          <p:cNvSpPr txBox="1"/>
          <p:nvPr>
            <p:ph idx="1" type="body"/>
          </p:nvPr>
        </p:nvSpPr>
        <p:spPr>
          <a:xfrm>
            <a:off x="658812" y="1609726"/>
            <a:ext cx="10837800" cy="4843500"/>
          </a:xfrm>
          <a:prstGeom prst="rect">
            <a:avLst/>
          </a:prstGeom>
          <a:noFill/>
        </p:spPr>
        <p:txBody>
          <a:bodyPr anchorCtr="0" anchor="t" bIns="45700" lIns="0" spcFirstLastPara="1" rIns="0" wrap="square" tIns="45700">
            <a:normAutofit/>
          </a:bodyPr>
          <a:lstStyle/>
          <a:p>
            <a:pPr indent="-349250" lvl="0" marL="457200" rtl="0" algn="l">
              <a:spcBef>
                <a:spcPts val="600"/>
              </a:spcBef>
              <a:spcAft>
                <a:spcPts val="0"/>
              </a:spcAft>
              <a:buSzPts val="1900"/>
              <a:buChar char="-"/>
            </a:pPr>
            <a:r>
              <a:rPr lang="en-GB"/>
              <a:t>Magneto-hydrodynamics (MHD) describes plasma as fluid </a:t>
            </a:r>
            <a:endParaRPr/>
          </a:p>
          <a:p>
            <a:pPr indent="-349250" lvl="0" marL="457200" rtl="0" algn="l">
              <a:spcBef>
                <a:spcPts val="0"/>
              </a:spcBef>
              <a:spcAft>
                <a:spcPts val="0"/>
              </a:spcAft>
              <a:buSzPts val="1900"/>
              <a:buChar char="-"/>
            </a:pPr>
            <a:r>
              <a:rPr lang="en-GB"/>
              <a:t>JOREK solves extended full or reduced MHD equations that describe evolution </a:t>
            </a:r>
            <a:endParaRPr/>
          </a:p>
          <a:p>
            <a:pPr indent="-342900" lvl="1" marL="914400" rtl="0" algn="l">
              <a:lnSpc>
                <a:spcPct val="100000"/>
              </a:lnSpc>
              <a:spcBef>
                <a:spcPts val="0"/>
              </a:spcBef>
              <a:spcAft>
                <a:spcPts val="0"/>
              </a:spcAft>
              <a:buSzPts val="1800"/>
              <a:buChar char="-"/>
            </a:pPr>
            <a:r>
              <a:rPr b="0" lang="en-GB" sz="1700"/>
              <a:t>Density 		</a:t>
            </a:r>
            <a:endParaRPr b="0" sz="1700"/>
          </a:p>
          <a:p>
            <a:pPr indent="-342900" lvl="1" marL="914400" rtl="0" algn="l">
              <a:lnSpc>
                <a:spcPct val="100000"/>
              </a:lnSpc>
              <a:spcBef>
                <a:spcPts val="0"/>
              </a:spcBef>
              <a:spcAft>
                <a:spcPts val="0"/>
              </a:spcAft>
              <a:buSzPts val="1800"/>
              <a:buChar char="-"/>
            </a:pPr>
            <a:r>
              <a:rPr b="0" lang="en-GB" sz="1700"/>
              <a:t>Temperature	</a:t>
            </a:r>
            <a:endParaRPr b="0" sz="1700"/>
          </a:p>
          <a:p>
            <a:pPr indent="-342900" lvl="1" marL="914400" rtl="0" algn="l">
              <a:lnSpc>
                <a:spcPct val="100000"/>
              </a:lnSpc>
              <a:spcBef>
                <a:spcPts val="0"/>
              </a:spcBef>
              <a:spcAft>
                <a:spcPts val="0"/>
              </a:spcAft>
              <a:buSzPts val="1800"/>
              <a:buChar char="-"/>
            </a:pPr>
            <a:r>
              <a:rPr b="0" lang="en-GB" sz="1700"/>
              <a:t>Velocity	</a:t>
            </a:r>
            <a:endParaRPr b="0" sz="1700"/>
          </a:p>
          <a:p>
            <a:pPr indent="-342900" lvl="1" marL="914400" rtl="0" algn="l">
              <a:lnSpc>
                <a:spcPct val="100000"/>
              </a:lnSpc>
              <a:spcBef>
                <a:spcPts val="0"/>
              </a:spcBef>
              <a:spcAft>
                <a:spcPts val="0"/>
              </a:spcAft>
              <a:buSzPts val="1800"/>
              <a:buChar char="-"/>
            </a:pPr>
            <a:r>
              <a:rPr b="0" lang="en-GB" sz="1700"/>
              <a:t>Current 	</a:t>
            </a:r>
            <a:endParaRPr b="0" sz="1700"/>
          </a:p>
          <a:p>
            <a:pPr indent="-342900" lvl="1" marL="914400" rtl="0" algn="l">
              <a:lnSpc>
                <a:spcPct val="100000"/>
              </a:lnSpc>
              <a:spcBef>
                <a:spcPts val="0"/>
              </a:spcBef>
              <a:spcAft>
                <a:spcPts val="0"/>
              </a:spcAft>
              <a:buSzPts val="1800"/>
              <a:buChar char="-"/>
            </a:pPr>
            <a:r>
              <a:rPr b="0" lang="en-GB" sz="1700"/>
              <a:t>Magnetic Field </a:t>
            </a:r>
            <a:endParaRPr b="0" sz="1700"/>
          </a:p>
          <a:p>
            <a:pPr indent="-342900" lvl="1" marL="914400" rtl="0" algn="l">
              <a:lnSpc>
                <a:spcPct val="100000"/>
              </a:lnSpc>
              <a:spcBef>
                <a:spcPts val="0"/>
              </a:spcBef>
              <a:spcAft>
                <a:spcPts val="0"/>
              </a:spcAft>
              <a:buSzPts val="1800"/>
              <a:buChar char="-"/>
            </a:pPr>
            <a:r>
              <a:rPr b="0" lang="en-GB" sz="1700"/>
              <a:t>Electric Field</a:t>
            </a:r>
            <a:endParaRPr b="0" sz="1700"/>
          </a:p>
          <a:p>
            <a:pPr indent="0" lvl="0" marL="0" rtl="0" algn="l">
              <a:lnSpc>
                <a:spcPct val="100000"/>
              </a:lnSpc>
              <a:spcBef>
                <a:spcPts val="0"/>
              </a:spcBef>
              <a:spcAft>
                <a:spcPts val="0"/>
              </a:spcAft>
              <a:buNone/>
            </a:pPr>
            <a:r>
              <a:t/>
            </a:r>
            <a:endParaRPr b="0" sz="1700"/>
          </a:p>
          <a:p>
            <a:pPr indent="-342900" lvl="0" marL="457200" rtl="0" algn="l">
              <a:spcBef>
                <a:spcPts val="600"/>
              </a:spcBef>
              <a:spcAft>
                <a:spcPts val="0"/>
              </a:spcAft>
              <a:buSzPts val="1800"/>
              <a:buChar char="-"/>
            </a:pPr>
            <a:r>
              <a:rPr lang="en-GB"/>
              <a:t>2D finite elements with realistic geometry, toroidal Fourier expansion </a:t>
            </a:r>
            <a:endParaRPr b="0"/>
          </a:p>
          <a:p>
            <a:pPr indent="-342900" lvl="0" marL="457200" rtl="0" algn="l">
              <a:spcBef>
                <a:spcPts val="600"/>
              </a:spcBef>
              <a:spcAft>
                <a:spcPts val="0"/>
              </a:spcAft>
              <a:buSzPts val="1800"/>
              <a:buChar char="-"/>
            </a:pPr>
            <a:r>
              <a:rPr lang="en-GB"/>
              <a:t>Different MHD-models and extensions available</a:t>
            </a:r>
            <a:endParaRPr/>
          </a:p>
          <a:p>
            <a:pPr indent="-342900" lvl="0" marL="457200" rtl="0" algn="l">
              <a:spcBef>
                <a:spcPts val="600"/>
              </a:spcBef>
              <a:spcAft>
                <a:spcPts val="0"/>
              </a:spcAft>
              <a:buSzPts val="1800"/>
              <a:buChar char="-"/>
            </a:pPr>
            <a:r>
              <a:rPr lang="en-GB"/>
              <a:t>Here we use a reduced MHD model inc extensions for </a:t>
            </a:r>
            <a:br>
              <a:rPr lang="en-GB"/>
            </a:br>
            <a:r>
              <a:rPr lang="en-GB"/>
              <a:t>two fluid effects, bootstrap current and </a:t>
            </a:r>
            <a:br>
              <a:rPr lang="en-GB"/>
            </a:br>
            <a:r>
              <a:rPr lang="en-GB"/>
              <a:t>free boundary conditions with STARWALL extension</a:t>
            </a:r>
            <a:endParaRPr/>
          </a:p>
        </p:txBody>
      </p:sp>
      <p:sp>
        <p:nvSpPr>
          <p:cNvPr id="800" name="Google Shape;800;p55"/>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JOREK - 3D non-linear extended MHD code </a:t>
            </a:r>
            <a:endParaRPr/>
          </a:p>
        </p:txBody>
      </p:sp>
      <p:sp>
        <p:nvSpPr>
          <p:cNvPr id="801" name="Google Shape;801;p55"/>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802" name="Google Shape;802;p55"/>
          <p:cNvSpPr txBox="1"/>
          <p:nvPr>
            <p:ph idx="1" type="body"/>
          </p:nvPr>
        </p:nvSpPr>
        <p:spPr>
          <a:xfrm>
            <a:off x="9061925" y="5430825"/>
            <a:ext cx="2870100" cy="643500"/>
          </a:xfrm>
          <a:prstGeom prst="rect">
            <a:avLst/>
          </a:prstGeom>
        </p:spPr>
        <p:txBody>
          <a:bodyPr anchorCtr="0" anchor="t" bIns="45700" lIns="0" spcFirstLastPara="1" rIns="0" wrap="square" tIns="45700">
            <a:spAutoFit/>
          </a:bodyPr>
          <a:lstStyle/>
          <a:p>
            <a:pPr indent="0" lvl="0" marL="0" rtl="0" algn="l">
              <a:spcBef>
                <a:spcPts val="600"/>
              </a:spcBef>
              <a:spcAft>
                <a:spcPts val="0"/>
              </a:spcAft>
              <a:buNone/>
            </a:pPr>
            <a:r>
              <a:rPr i="1" lang="en-GB" sz="1400"/>
              <a:t>JOREK grid w reduced resolution </a:t>
            </a:r>
            <a:endParaRPr i="1" sz="1400"/>
          </a:p>
          <a:p>
            <a:pPr indent="0" lvl="0" marL="0" rtl="0" algn="l">
              <a:spcBef>
                <a:spcPts val="600"/>
              </a:spcBef>
              <a:spcAft>
                <a:spcPts val="0"/>
              </a:spcAft>
              <a:buNone/>
            </a:pPr>
            <a:r>
              <a:rPr i="1" lang="en-GB" sz="1400"/>
              <a:t>Separatrix (green) for orientation</a:t>
            </a:r>
            <a:endParaRPr i="1" sz="1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9"/>
          <p:cNvSpPr txBox="1"/>
          <p:nvPr>
            <p:ph idx="1" type="body"/>
          </p:nvPr>
        </p:nvSpPr>
        <p:spPr>
          <a:xfrm>
            <a:off x="658804" y="1609725"/>
            <a:ext cx="7468500" cy="4843500"/>
          </a:xfrm>
          <a:prstGeom prst="rect">
            <a:avLst/>
          </a:prstGeom>
        </p:spPr>
        <p:txBody>
          <a:bodyPr anchorCtr="0" anchor="t" bIns="45700" lIns="0" spcFirstLastPara="1" rIns="0" wrap="square" tIns="45700">
            <a:normAutofit lnSpcReduction="10000"/>
          </a:bodyPr>
          <a:lstStyle/>
          <a:p>
            <a:pPr indent="0" lvl="0" marL="0" rtl="0" algn="l">
              <a:spcBef>
                <a:spcPts val="600"/>
              </a:spcBef>
              <a:spcAft>
                <a:spcPts val="0"/>
              </a:spcAft>
              <a:buNone/>
            </a:pPr>
            <a:r>
              <a:rPr b="1" lang="en-GB" sz="2000">
                <a:solidFill>
                  <a:schemeClr val="accent3"/>
                </a:solidFill>
              </a:rPr>
              <a:t>Edge Localized Modes </a:t>
            </a:r>
            <a:endParaRPr b="1" sz="2000">
              <a:solidFill>
                <a:schemeClr val="accent3"/>
              </a:solidFill>
            </a:endParaRPr>
          </a:p>
          <a:p>
            <a:pPr indent="0" lvl="0" marL="0" rtl="0" algn="l">
              <a:spcBef>
                <a:spcPts val="600"/>
              </a:spcBef>
              <a:spcAft>
                <a:spcPts val="0"/>
              </a:spcAft>
              <a:buNone/>
            </a:pPr>
            <a:r>
              <a:rPr lang="en-GB" sz="2000"/>
              <a:t>Periodical expulsions of heat and particles from the boundary of the plasma. </a:t>
            </a:r>
            <a:r>
              <a:rPr lang="en-GB" sz="2000"/>
              <a:t>Large Type-I </a:t>
            </a:r>
            <a:r>
              <a:rPr lang="en-GB" sz="2000"/>
              <a:t>ELMs can reduce the lifetime of wall components in future devices</a:t>
            </a:r>
            <a:endParaRPr sz="2000"/>
          </a:p>
          <a:p>
            <a:pPr indent="0" lvl="0" marL="0" rtl="0" algn="l">
              <a:spcBef>
                <a:spcPts val="600"/>
              </a:spcBef>
              <a:spcAft>
                <a:spcPts val="0"/>
              </a:spcAft>
              <a:buNone/>
            </a:pPr>
            <a:r>
              <a:rPr b="1" lang="en-GB" sz="2000">
                <a:solidFill>
                  <a:schemeClr val="accent3"/>
                </a:solidFill>
              </a:rPr>
              <a:t>Resonant Magnetic Perturbations </a:t>
            </a:r>
            <a:endParaRPr b="1" sz="2000">
              <a:solidFill>
                <a:schemeClr val="accent3"/>
              </a:solidFill>
            </a:endParaRPr>
          </a:p>
          <a:p>
            <a:pPr indent="0" lvl="0" marL="0" rtl="0" algn="l">
              <a:spcBef>
                <a:spcPts val="600"/>
              </a:spcBef>
              <a:spcAft>
                <a:spcPts val="0"/>
              </a:spcAft>
              <a:buNone/>
            </a:pPr>
            <a:r>
              <a:rPr lang="en-GB" sz="2000"/>
              <a:t>Small 3D perturbations to the axisymmetric field of a tokamak. Planned method of ELM control for ITER </a:t>
            </a:r>
            <a:endParaRPr sz="2000">
              <a:solidFill>
                <a:schemeClr val="lt1"/>
              </a:solidFill>
            </a:endParaRPr>
          </a:p>
          <a:p>
            <a:pPr indent="0" lvl="0" marL="0" rtl="0" algn="l">
              <a:spcBef>
                <a:spcPts val="600"/>
              </a:spcBef>
              <a:spcAft>
                <a:spcPts val="0"/>
              </a:spcAft>
              <a:buNone/>
            </a:pPr>
            <a:r>
              <a:rPr b="1" lang="en-GB" sz="2000">
                <a:solidFill>
                  <a:schemeClr val="lt1"/>
                </a:solidFill>
              </a:rPr>
              <a:t>In this talk: </a:t>
            </a:r>
            <a:endParaRPr b="1" sz="2000">
              <a:solidFill>
                <a:schemeClr val="lt1"/>
              </a:solidFill>
            </a:endParaRPr>
          </a:p>
          <a:p>
            <a:pPr indent="-355600" lvl="0" marL="457200" rtl="0" algn="l">
              <a:spcBef>
                <a:spcPts val="600"/>
              </a:spcBef>
              <a:spcAft>
                <a:spcPts val="0"/>
              </a:spcAft>
              <a:buClr>
                <a:schemeClr val="lt1"/>
              </a:buClr>
              <a:buSzPts val="2000"/>
              <a:buChar char="-"/>
            </a:pPr>
            <a:r>
              <a:rPr lang="en-GB" sz="2000">
                <a:solidFill>
                  <a:schemeClr val="lt1"/>
                </a:solidFill>
              </a:rPr>
              <a:t>Introdue basic ELM &amp; RMP physics</a:t>
            </a:r>
            <a:endParaRPr sz="2000">
              <a:solidFill>
                <a:schemeClr val="lt1"/>
              </a:solidFill>
            </a:endParaRPr>
          </a:p>
          <a:p>
            <a:pPr indent="-355600" lvl="0" marL="457200" rtl="0" algn="l">
              <a:spcBef>
                <a:spcPts val="0"/>
              </a:spcBef>
              <a:spcAft>
                <a:spcPts val="0"/>
              </a:spcAft>
              <a:buClr>
                <a:schemeClr val="lt1"/>
              </a:buClr>
              <a:buSzPts val="2000"/>
              <a:buChar char="-"/>
            </a:pPr>
            <a:r>
              <a:rPr lang="en-GB" sz="2000">
                <a:solidFill>
                  <a:schemeClr val="lt1"/>
                </a:solidFill>
              </a:rPr>
              <a:t>Realistic AUG-RMP Simulations with JOREK-STARWAL</a:t>
            </a:r>
            <a:r>
              <a:rPr lang="en-GB" sz="2000">
                <a:solidFill>
                  <a:schemeClr val="lt1"/>
                </a:solidFill>
              </a:rPr>
              <a:t> </a:t>
            </a:r>
            <a:r>
              <a:rPr lang="en-GB" sz="2000">
                <a:solidFill>
                  <a:schemeClr val="lt1"/>
                </a:solidFill>
                <a:highlight>
                  <a:schemeClr val="lt1"/>
                </a:highlight>
              </a:rPr>
              <a:t>with </a:t>
            </a:r>
            <a:endParaRPr sz="2000">
              <a:solidFill>
                <a:schemeClr val="lt1"/>
              </a:solidFill>
              <a:highlight>
                <a:schemeClr val="lt1"/>
              </a:highlight>
            </a:endParaRPr>
          </a:p>
          <a:p>
            <a:pPr indent="-355600" lvl="0" marL="457200" rtl="0" algn="l">
              <a:spcBef>
                <a:spcPts val="0"/>
              </a:spcBef>
              <a:spcAft>
                <a:spcPts val="0"/>
              </a:spcAft>
              <a:buClr>
                <a:schemeClr val="lt1"/>
              </a:buClr>
              <a:buSzPts val="2000"/>
              <a:buChar char="-"/>
            </a:pPr>
            <a:r>
              <a:rPr lang="en-GB" sz="2000">
                <a:solidFill>
                  <a:schemeClr val="lt1"/>
                </a:solidFill>
              </a:rPr>
              <a:t>Confirmation of experimental evidence supporting a RMP-ELM suppression theory</a:t>
            </a:r>
            <a:endParaRPr sz="2000">
              <a:solidFill>
                <a:schemeClr val="lt1"/>
              </a:solidFill>
            </a:endParaRPr>
          </a:p>
          <a:p>
            <a:pPr indent="-355600" lvl="0" marL="457200" rtl="0" algn="l">
              <a:spcBef>
                <a:spcPts val="0"/>
              </a:spcBef>
              <a:spcAft>
                <a:spcPts val="0"/>
              </a:spcAft>
              <a:buClr>
                <a:schemeClr val="lt1"/>
              </a:buClr>
              <a:buSzPts val="2000"/>
              <a:buChar char="-"/>
            </a:pPr>
            <a:r>
              <a:rPr lang="en-GB" sz="2000">
                <a:solidFill>
                  <a:schemeClr val="lt1"/>
                </a:solidFill>
              </a:rPr>
              <a:t>Outlook towards advanced kinetic simulations </a:t>
            </a:r>
            <a:endParaRPr sz="2000">
              <a:solidFill>
                <a:schemeClr val="lt1"/>
              </a:solidFill>
            </a:endParaRPr>
          </a:p>
        </p:txBody>
      </p:sp>
      <p:sp>
        <p:nvSpPr>
          <p:cNvPr id="217" name="Google Shape;217;p29"/>
          <p:cNvSpPr txBox="1"/>
          <p:nvPr>
            <p:ph type="title"/>
          </p:nvPr>
        </p:nvSpPr>
        <p:spPr>
          <a:xfrm>
            <a:off x="676797" y="441325"/>
            <a:ext cx="7432500" cy="782700"/>
          </a:xfrm>
          <a:prstGeom prst="rect">
            <a:avLst/>
          </a:prstGeom>
        </p:spPr>
        <p:txBody>
          <a:bodyPr anchorCtr="0" anchor="t" bIns="0" lIns="0" spcFirstLastPara="1" rIns="0" wrap="square" tIns="0">
            <a:noAutofit/>
          </a:bodyPr>
          <a:lstStyle/>
          <a:p>
            <a:pPr indent="0" lvl="0" marL="0" rtl="0" algn="l">
              <a:lnSpc>
                <a:spcPct val="100000"/>
              </a:lnSpc>
              <a:spcBef>
                <a:spcPts val="0"/>
              </a:spcBef>
              <a:spcAft>
                <a:spcPts val="0"/>
              </a:spcAft>
              <a:buNone/>
            </a:pPr>
            <a:r>
              <a:rPr lang="en-GB"/>
              <a:t>Motivation</a:t>
            </a:r>
            <a:endParaRPr/>
          </a:p>
          <a:p>
            <a:pPr indent="0" lvl="0" marL="0" rtl="0" algn="l">
              <a:lnSpc>
                <a:spcPct val="100000"/>
              </a:lnSpc>
              <a:spcBef>
                <a:spcPts val="1800"/>
              </a:spcBef>
              <a:spcAft>
                <a:spcPts val="1800"/>
              </a:spcAft>
              <a:buNone/>
            </a:pPr>
            <a:r>
              <a:t/>
            </a:r>
            <a:endParaRPr/>
          </a:p>
        </p:txBody>
      </p:sp>
      <p:sp>
        <p:nvSpPr>
          <p:cNvPr id="218" name="Google Shape;218;p29"/>
          <p:cNvSpPr txBox="1"/>
          <p:nvPr>
            <p:ph idx="12" type="sldNum"/>
          </p:nvPr>
        </p:nvSpPr>
        <p:spPr>
          <a:xfrm>
            <a:off x="11280775" y="6561600"/>
            <a:ext cx="2160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219" name="Google Shape;219;p29"/>
          <p:cNvPicPr preferRelativeResize="0"/>
          <p:nvPr/>
        </p:nvPicPr>
        <p:blipFill>
          <a:blip r:embed="rId3">
            <a:alphaModFix/>
          </a:blip>
          <a:stretch>
            <a:fillRect/>
          </a:stretch>
        </p:blipFill>
        <p:spPr>
          <a:xfrm>
            <a:off x="8279704" y="152400"/>
            <a:ext cx="3708864" cy="6256799"/>
          </a:xfrm>
          <a:prstGeom prst="rect">
            <a:avLst/>
          </a:prstGeom>
          <a:noFill/>
          <a:ln>
            <a:noFill/>
          </a:ln>
        </p:spPr>
      </p:pic>
      <p:pic>
        <p:nvPicPr>
          <p:cNvPr id="220" name="Google Shape;220;p29"/>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21" name="Google Shape;221;p29"/>
          <p:cNvSpPr txBox="1"/>
          <p:nvPr/>
        </p:nvSpPr>
        <p:spPr>
          <a:xfrm>
            <a:off x="10452000" y="6083925"/>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A. Cathey</a:t>
            </a:r>
            <a:endParaRPr sz="1200">
              <a:solidFill>
                <a:srgbClr val="434343"/>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7" name="Shape 807"/>
        <p:cNvGrpSpPr/>
        <p:nvPr/>
      </p:nvGrpSpPr>
      <p:grpSpPr>
        <a:xfrm>
          <a:off x="0" y="0"/>
          <a:ext cx="0" cy="0"/>
          <a:chOff x="0" y="0"/>
          <a:chExt cx="0" cy="0"/>
        </a:xfrm>
      </p:grpSpPr>
      <p:pic>
        <p:nvPicPr>
          <p:cNvPr id="808" name="Google Shape;808;p56"/>
          <p:cNvPicPr preferRelativeResize="0"/>
          <p:nvPr/>
        </p:nvPicPr>
        <p:blipFill rotWithShape="1">
          <a:blip r:embed="rId3">
            <a:alphaModFix/>
          </a:blip>
          <a:srcRect b="79" l="0" r="0" t="89"/>
          <a:stretch/>
        </p:blipFill>
        <p:spPr>
          <a:xfrm>
            <a:off x="4103575" y="1033025"/>
            <a:ext cx="7811574" cy="4397801"/>
          </a:xfrm>
          <a:prstGeom prst="rect">
            <a:avLst/>
          </a:prstGeom>
          <a:noFill/>
          <a:ln>
            <a:noFill/>
          </a:ln>
        </p:spPr>
      </p:pic>
      <p:sp>
        <p:nvSpPr>
          <p:cNvPr id="809" name="Google Shape;809;p56"/>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lang="en-GB">
                <a:solidFill>
                  <a:schemeClr val="dk2"/>
                </a:solidFill>
              </a:rPr>
              <a:t>STARWALL</a:t>
            </a:r>
            <a:endParaRPr>
              <a:solidFill>
                <a:schemeClr val="dk2"/>
              </a:solidFill>
            </a:endParaRPr>
          </a:p>
          <a:p>
            <a:pPr indent="0" lvl="0" marL="0" rtl="0" algn="l">
              <a:spcBef>
                <a:spcPts val="1800"/>
              </a:spcBef>
              <a:spcAft>
                <a:spcPts val="1800"/>
              </a:spcAft>
              <a:buNone/>
            </a:pPr>
            <a:r>
              <a:t/>
            </a:r>
            <a:endParaRPr/>
          </a:p>
        </p:txBody>
      </p:sp>
      <p:sp>
        <p:nvSpPr>
          <p:cNvPr id="810" name="Google Shape;810;p56"/>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811" name="Google Shape;811;p56"/>
          <p:cNvSpPr txBox="1"/>
          <p:nvPr>
            <p:ph idx="1" type="body"/>
          </p:nvPr>
        </p:nvSpPr>
        <p:spPr>
          <a:xfrm>
            <a:off x="9061925" y="5430825"/>
            <a:ext cx="2870100" cy="643500"/>
          </a:xfrm>
          <a:prstGeom prst="rect">
            <a:avLst/>
          </a:prstGeom>
        </p:spPr>
        <p:txBody>
          <a:bodyPr anchorCtr="0" anchor="t" bIns="45700" lIns="0" spcFirstLastPara="1" rIns="0" wrap="square" tIns="45700">
            <a:spAutoFit/>
          </a:bodyPr>
          <a:lstStyle/>
          <a:p>
            <a:pPr indent="0" lvl="0" marL="0" rtl="0" algn="l">
              <a:spcBef>
                <a:spcPts val="600"/>
              </a:spcBef>
              <a:spcAft>
                <a:spcPts val="0"/>
              </a:spcAft>
              <a:buNone/>
            </a:pPr>
            <a:r>
              <a:rPr i="1" lang="en-GB" sz="1400"/>
              <a:t>JOREK grid w reduced resolution </a:t>
            </a:r>
            <a:endParaRPr i="1" sz="1400"/>
          </a:p>
          <a:p>
            <a:pPr indent="0" lvl="0" marL="0" rtl="0" algn="l">
              <a:spcBef>
                <a:spcPts val="600"/>
              </a:spcBef>
              <a:spcAft>
                <a:spcPts val="0"/>
              </a:spcAft>
              <a:buNone/>
            </a:pPr>
            <a:r>
              <a:rPr i="1" lang="en-GB" sz="1400"/>
              <a:t>Separatrix (green) for orientation</a:t>
            </a:r>
            <a:endParaRPr i="1" sz="1400"/>
          </a:p>
        </p:txBody>
      </p:sp>
      <p:sp>
        <p:nvSpPr>
          <p:cNvPr id="812" name="Google Shape;812;p56"/>
          <p:cNvSpPr/>
          <p:nvPr/>
        </p:nvSpPr>
        <p:spPr>
          <a:xfrm>
            <a:off x="3976450" y="897275"/>
            <a:ext cx="7955700" cy="5375700"/>
          </a:xfrm>
          <a:prstGeom prst="rect">
            <a:avLst/>
          </a:prstGeom>
          <a:gradFill>
            <a:gsLst>
              <a:gs pos="0">
                <a:schemeClr val="lt1"/>
              </a:gs>
              <a:gs pos="100000">
                <a:srgbClr val="FFFFFF">
                  <a:alpha val="0"/>
                </a:srgbClr>
              </a:gs>
            </a:gsLst>
            <a:path path="circle">
              <a:fillToRect b="100%" r="100%"/>
            </a:path>
            <a:tileRect l="-100%" t="-10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3" name="Google Shape;813;p56"/>
          <p:cNvSpPr txBox="1"/>
          <p:nvPr>
            <p:ph idx="1" type="body"/>
          </p:nvPr>
        </p:nvSpPr>
        <p:spPr>
          <a:xfrm>
            <a:off x="658800" y="1609725"/>
            <a:ext cx="8041200" cy="4843500"/>
          </a:xfrm>
          <a:prstGeom prst="rect">
            <a:avLst/>
          </a:prstGeom>
          <a:solidFill>
            <a:srgbClr val="FFFFFF">
              <a:alpha val="30190"/>
            </a:srgbClr>
          </a:solidFill>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JOREK-STARWALL coupling via boundary conditions </a:t>
            </a:r>
            <a:br>
              <a:rPr lang="en-GB"/>
            </a:br>
            <a:r>
              <a:rPr lang="en-GB"/>
              <a:t> “</a:t>
            </a:r>
            <a:r>
              <a:rPr b="1" lang="en-GB"/>
              <a:t>free boundary</a:t>
            </a:r>
            <a:r>
              <a:rPr lang="en-GB"/>
              <a:t>” instead of “</a:t>
            </a:r>
            <a:r>
              <a:rPr b="1" lang="en-GB"/>
              <a:t>fixed boundary</a:t>
            </a:r>
            <a:r>
              <a:rPr lang="en-GB"/>
              <a:t>”</a:t>
            </a:r>
            <a:endParaRPr/>
          </a:p>
          <a:p>
            <a:pPr indent="-342900" lvl="0" marL="457200" rtl="0" algn="l">
              <a:spcBef>
                <a:spcPts val="1000"/>
              </a:spcBef>
              <a:spcAft>
                <a:spcPts val="0"/>
              </a:spcAft>
              <a:buSzPts val="1800"/>
              <a:buChar char="-"/>
            </a:pPr>
            <a:r>
              <a:rPr lang="en-GB"/>
              <a:t>Provides information about surrounding conducting structures </a:t>
            </a:r>
            <a:br>
              <a:rPr lang="en-GB"/>
            </a:br>
            <a:r>
              <a:rPr lang="en-GB"/>
              <a:t>e.g. vacuum vessel, passive coils, active coils</a:t>
            </a:r>
            <a:endParaRPr/>
          </a:p>
          <a:p>
            <a:pPr indent="-342900" lvl="0" marL="457200" rtl="0" algn="l">
              <a:spcBef>
                <a:spcPts val="1000"/>
              </a:spcBef>
              <a:spcAft>
                <a:spcPts val="0"/>
              </a:spcAft>
              <a:buSzPts val="1800"/>
              <a:buChar char="-"/>
            </a:pPr>
            <a:r>
              <a:rPr lang="en-GB"/>
              <a:t>Model of the magnetic field surrounding the </a:t>
            </a:r>
            <a:r>
              <a:rPr lang="en-GB"/>
              <a:t>computational</a:t>
            </a:r>
            <a:r>
              <a:rPr lang="en-GB"/>
              <a:t> domain, </a:t>
            </a:r>
            <a:br>
              <a:rPr lang="en-GB"/>
            </a:br>
            <a:r>
              <a:rPr lang="en-GB"/>
              <a:t> linked by B</a:t>
            </a:r>
            <a:r>
              <a:rPr baseline="-25000" lang="en-GB"/>
              <a:t>⊥</a:t>
            </a:r>
            <a:r>
              <a:rPr lang="en-GB"/>
              <a:t> and B</a:t>
            </a:r>
            <a:r>
              <a:rPr baseline="-25000" lang="en-GB"/>
              <a:t>॥</a:t>
            </a:r>
            <a:r>
              <a:rPr lang="en-GB"/>
              <a:t>. </a:t>
            </a:r>
            <a:endParaRPr/>
          </a:p>
          <a:p>
            <a:pPr indent="0" lvl="0" marL="914400" rtl="0" algn="l">
              <a:spcBef>
                <a:spcPts val="1000"/>
              </a:spcBef>
              <a:spcAft>
                <a:spcPts val="0"/>
              </a:spcAft>
              <a:buNone/>
            </a:pPr>
            <a:r>
              <a:t/>
            </a:r>
            <a:endParaRPr/>
          </a:p>
          <a:p>
            <a:pPr indent="0" lvl="0" marL="0" rtl="0" algn="l">
              <a:spcBef>
                <a:spcPts val="1000"/>
              </a:spcBef>
              <a:spcAft>
                <a:spcPts val="100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grpSp>
        <p:nvGrpSpPr>
          <p:cNvPr id="819" name="Google Shape;819;p57"/>
          <p:cNvGrpSpPr/>
          <p:nvPr/>
        </p:nvGrpSpPr>
        <p:grpSpPr>
          <a:xfrm>
            <a:off x="4538486" y="3392568"/>
            <a:ext cx="1605147" cy="3313033"/>
            <a:chOff x="4147350" y="3149600"/>
            <a:chExt cx="2193124" cy="4093702"/>
          </a:xfrm>
        </p:grpSpPr>
        <p:pic>
          <p:nvPicPr>
            <p:cNvPr id="820" name="Google Shape;820;p57"/>
            <p:cNvPicPr preferRelativeResize="0"/>
            <p:nvPr/>
          </p:nvPicPr>
          <p:blipFill rotWithShape="1">
            <a:blip r:embed="rId3">
              <a:alphaModFix/>
            </a:blip>
            <a:srcRect b="0" l="72494" r="0" t="8567"/>
            <a:stretch/>
          </p:blipFill>
          <p:spPr>
            <a:xfrm>
              <a:off x="4147350" y="3183600"/>
              <a:ext cx="2148675" cy="4023624"/>
            </a:xfrm>
            <a:prstGeom prst="rect">
              <a:avLst/>
            </a:prstGeom>
            <a:noFill/>
            <a:ln>
              <a:noFill/>
            </a:ln>
          </p:spPr>
        </p:pic>
        <p:pic>
          <p:nvPicPr>
            <p:cNvPr id="821" name="Google Shape;821;p57"/>
            <p:cNvPicPr preferRelativeResize="0"/>
            <p:nvPr/>
          </p:nvPicPr>
          <p:blipFill>
            <a:blip r:embed="rId4">
              <a:alphaModFix/>
            </a:blip>
            <a:stretch>
              <a:fillRect/>
            </a:stretch>
          </p:blipFill>
          <p:spPr>
            <a:xfrm>
              <a:off x="4235450" y="3149600"/>
              <a:ext cx="2105024" cy="4093702"/>
            </a:xfrm>
            <a:prstGeom prst="rect">
              <a:avLst/>
            </a:prstGeom>
            <a:noFill/>
            <a:ln>
              <a:noFill/>
            </a:ln>
          </p:spPr>
        </p:pic>
      </p:grpSp>
      <p:sp>
        <p:nvSpPr>
          <p:cNvPr id="822" name="Google Shape;822;p57"/>
          <p:cNvSpPr txBox="1"/>
          <p:nvPr>
            <p:ph idx="1" type="body"/>
          </p:nvPr>
        </p:nvSpPr>
        <p:spPr>
          <a:xfrm>
            <a:off x="493162" y="1881188"/>
            <a:ext cx="5265600" cy="45720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Fixed boundary (JOREK)</a:t>
            </a:r>
            <a:endParaRPr b="1"/>
          </a:p>
          <a:p>
            <a:pPr indent="-342900" lvl="0" marL="457200" rtl="0" algn="l">
              <a:spcBef>
                <a:spcPts val="600"/>
              </a:spcBef>
              <a:spcAft>
                <a:spcPts val="0"/>
              </a:spcAft>
              <a:buSzPts val="1800"/>
              <a:buChar char="-"/>
            </a:pPr>
            <a:r>
              <a:rPr lang="en-GB"/>
              <a:t>Vacuum perturbation is applied directly at the boundary as magnetic flux boundary condition</a:t>
            </a:r>
            <a:endParaRPr/>
          </a:p>
          <a:p>
            <a:pPr indent="-342900" lvl="0" marL="457200" rtl="0" algn="l">
              <a:spcBef>
                <a:spcPts val="0"/>
              </a:spcBef>
              <a:spcAft>
                <a:spcPts val="0"/>
              </a:spcAft>
              <a:buSzPts val="1800"/>
              <a:buChar char="-"/>
            </a:pPr>
            <a:r>
              <a:rPr lang="en-GB"/>
              <a:t>Screening / amplification are neglected at boundary </a:t>
            </a:r>
            <a:endParaRPr/>
          </a:p>
          <a:p>
            <a:pPr indent="-342900" lvl="0" marL="457200" rtl="0" algn="l">
              <a:spcBef>
                <a:spcPts val="0"/>
              </a:spcBef>
              <a:spcAft>
                <a:spcPts val="0"/>
              </a:spcAft>
              <a:buSzPts val="1800"/>
              <a:buChar char="-"/>
            </a:pPr>
            <a:r>
              <a:rPr lang="en-GB"/>
              <a:t>Perturbation remains fixed in time: </a:t>
            </a:r>
            <a:br>
              <a:rPr lang="en-GB"/>
            </a:br>
            <a:r>
              <a:rPr lang="en-GB"/>
              <a:t>plasma response has to converge</a:t>
            </a:r>
            <a:br>
              <a:rPr lang="en-GB"/>
            </a:br>
            <a:r>
              <a:rPr lang="en-GB"/>
              <a:t>to vacuum solution at the boundary</a:t>
            </a:r>
            <a:br>
              <a:rPr lang="en-GB"/>
            </a:br>
            <a:r>
              <a:rPr lang="en-GB"/>
              <a:t>at all times </a:t>
            </a:r>
            <a:endParaRPr/>
          </a:p>
          <a:p>
            <a:pPr indent="0" lvl="0" marL="457200" rtl="0" algn="l">
              <a:spcBef>
                <a:spcPts val="600"/>
              </a:spcBef>
              <a:spcAft>
                <a:spcPts val="0"/>
              </a:spcAft>
              <a:buNone/>
            </a:pPr>
            <a:r>
              <a:t/>
            </a:r>
            <a:endParaRPr b="1"/>
          </a:p>
        </p:txBody>
      </p:sp>
      <p:sp>
        <p:nvSpPr>
          <p:cNvPr id="823" name="Google Shape;823;p57"/>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Impact of boundary conditions </a:t>
            </a:r>
            <a:endParaRPr sz="1200"/>
          </a:p>
        </p:txBody>
      </p:sp>
      <p:sp>
        <p:nvSpPr>
          <p:cNvPr id="824" name="Google Shape;824;p57"/>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9" name="Shape 829"/>
        <p:cNvGrpSpPr/>
        <p:nvPr/>
      </p:nvGrpSpPr>
      <p:grpSpPr>
        <a:xfrm>
          <a:off x="0" y="0"/>
          <a:ext cx="0" cy="0"/>
          <a:chOff x="0" y="0"/>
          <a:chExt cx="0" cy="0"/>
        </a:xfrm>
      </p:grpSpPr>
      <p:grpSp>
        <p:nvGrpSpPr>
          <p:cNvPr id="830" name="Google Shape;830;p58"/>
          <p:cNvGrpSpPr/>
          <p:nvPr/>
        </p:nvGrpSpPr>
        <p:grpSpPr>
          <a:xfrm>
            <a:off x="4538486" y="3392568"/>
            <a:ext cx="1605147" cy="3313033"/>
            <a:chOff x="4147350" y="3149600"/>
            <a:chExt cx="2193124" cy="4093702"/>
          </a:xfrm>
        </p:grpSpPr>
        <p:pic>
          <p:nvPicPr>
            <p:cNvPr id="831" name="Google Shape;831;p58"/>
            <p:cNvPicPr preferRelativeResize="0"/>
            <p:nvPr/>
          </p:nvPicPr>
          <p:blipFill rotWithShape="1">
            <a:blip r:embed="rId3">
              <a:alphaModFix/>
            </a:blip>
            <a:srcRect b="0" l="72494" r="0" t="8567"/>
            <a:stretch/>
          </p:blipFill>
          <p:spPr>
            <a:xfrm>
              <a:off x="4147350" y="3183600"/>
              <a:ext cx="2148675" cy="4023624"/>
            </a:xfrm>
            <a:prstGeom prst="rect">
              <a:avLst/>
            </a:prstGeom>
            <a:noFill/>
            <a:ln>
              <a:noFill/>
            </a:ln>
          </p:spPr>
        </p:pic>
        <p:pic>
          <p:nvPicPr>
            <p:cNvPr id="832" name="Google Shape;832;p58"/>
            <p:cNvPicPr preferRelativeResize="0"/>
            <p:nvPr/>
          </p:nvPicPr>
          <p:blipFill>
            <a:blip r:embed="rId4">
              <a:alphaModFix/>
            </a:blip>
            <a:stretch>
              <a:fillRect/>
            </a:stretch>
          </p:blipFill>
          <p:spPr>
            <a:xfrm>
              <a:off x="4235450" y="3149600"/>
              <a:ext cx="2105024" cy="4093702"/>
            </a:xfrm>
            <a:prstGeom prst="rect">
              <a:avLst/>
            </a:prstGeom>
            <a:noFill/>
            <a:ln>
              <a:noFill/>
            </a:ln>
          </p:spPr>
        </p:pic>
      </p:grpSp>
      <p:sp>
        <p:nvSpPr>
          <p:cNvPr id="833" name="Google Shape;833;p58"/>
          <p:cNvSpPr txBox="1"/>
          <p:nvPr>
            <p:ph idx="1" type="body"/>
          </p:nvPr>
        </p:nvSpPr>
        <p:spPr>
          <a:xfrm>
            <a:off x="493162" y="1881188"/>
            <a:ext cx="5265600" cy="45720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Fixed boundary (JOREK)</a:t>
            </a:r>
            <a:endParaRPr b="1"/>
          </a:p>
          <a:p>
            <a:pPr indent="-342900" lvl="0" marL="457200" rtl="0" algn="l">
              <a:spcBef>
                <a:spcPts val="600"/>
              </a:spcBef>
              <a:spcAft>
                <a:spcPts val="0"/>
              </a:spcAft>
              <a:buClr>
                <a:schemeClr val="dk1"/>
              </a:buClr>
              <a:buSzPts val="1800"/>
              <a:buChar char="-"/>
            </a:pPr>
            <a:r>
              <a:rPr b="0" lang="en-GB">
                <a:solidFill>
                  <a:schemeClr val="dk1"/>
                </a:solidFill>
              </a:rPr>
              <a:t>Vacuum perturbation is applied directly at the boundary as </a:t>
            </a:r>
            <a:r>
              <a:rPr lang="en-GB"/>
              <a:t>magnetic flux boundary condition</a:t>
            </a:r>
            <a:endParaRPr b="0">
              <a:solidFill>
                <a:schemeClr val="dk1"/>
              </a:solidFill>
            </a:endParaRPr>
          </a:p>
          <a:p>
            <a:pPr indent="-342900" lvl="0" marL="457200" rtl="0" algn="l">
              <a:spcBef>
                <a:spcPts val="0"/>
              </a:spcBef>
              <a:spcAft>
                <a:spcPts val="0"/>
              </a:spcAft>
              <a:buSzPts val="1800"/>
              <a:buChar char="-"/>
            </a:pPr>
            <a:r>
              <a:rPr lang="en-GB"/>
              <a:t>Screening / amplification are neglected at boundary </a:t>
            </a:r>
            <a:endParaRPr/>
          </a:p>
          <a:p>
            <a:pPr indent="-342900" lvl="0" marL="457200" rtl="0" algn="l">
              <a:spcBef>
                <a:spcPts val="0"/>
              </a:spcBef>
              <a:spcAft>
                <a:spcPts val="0"/>
              </a:spcAft>
              <a:buSzPts val="1800"/>
              <a:buChar char="-"/>
            </a:pPr>
            <a:r>
              <a:rPr lang="en-GB"/>
              <a:t>Perturbation remains fixed in time: </a:t>
            </a:r>
            <a:br>
              <a:rPr lang="en-GB"/>
            </a:br>
            <a:r>
              <a:rPr lang="en-GB"/>
              <a:t>plasma response has to converge</a:t>
            </a:r>
            <a:br>
              <a:rPr lang="en-GB"/>
            </a:br>
            <a:r>
              <a:rPr lang="en-GB"/>
              <a:t>to vacuum solution at the boundary</a:t>
            </a:r>
            <a:br>
              <a:rPr lang="en-GB"/>
            </a:br>
            <a:r>
              <a:rPr lang="en-GB"/>
              <a:t>at all times </a:t>
            </a:r>
            <a:endParaRPr/>
          </a:p>
        </p:txBody>
      </p:sp>
      <p:sp>
        <p:nvSpPr>
          <p:cNvPr id="834" name="Google Shape;834;p58"/>
          <p:cNvSpPr txBox="1"/>
          <p:nvPr>
            <p:ph idx="2" type="body"/>
          </p:nvPr>
        </p:nvSpPr>
        <p:spPr>
          <a:xfrm>
            <a:off x="6296025" y="1881188"/>
            <a:ext cx="5200800" cy="45720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Free boundary (JOREK-STARWALL)</a:t>
            </a:r>
            <a:endParaRPr/>
          </a:p>
          <a:p>
            <a:pPr indent="-342900" lvl="0" marL="457200" rtl="0" algn="l">
              <a:spcBef>
                <a:spcPts val="600"/>
              </a:spcBef>
              <a:spcAft>
                <a:spcPts val="0"/>
              </a:spcAft>
              <a:buSzPts val="1800"/>
              <a:buChar char="-"/>
            </a:pPr>
            <a:r>
              <a:rPr lang="en-GB"/>
              <a:t>Perturbation evolves according to coil currents</a:t>
            </a:r>
            <a:endParaRPr/>
          </a:p>
          <a:p>
            <a:pPr indent="-342900" lvl="0" marL="457200" rtl="0" algn="l">
              <a:spcBef>
                <a:spcPts val="0"/>
              </a:spcBef>
              <a:spcAft>
                <a:spcPts val="0"/>
              </a:spcAft>
              <a:buSzPts val="1800"/>
              <a:buChar char="-"/>
            </a:pPr>
            <a:r>
              <a:rPr lang="en-GB"/>
              <a:t>Flux fully self consistent, no </a:t>
            </a:r>
            <a:r>
              <a:rPr lang="en-GB"/>
              <a:t>artificial</a:t>
            </a:r>
            <a:r>
              <a:rPr lang="en-GB"/>
              <a:t> constraints as in </a:t>
            </a:r>
            <a:r>
              <a:rPr lang="en-GB"/>
              <a:t>fixed boundary</a:t>
            </a:r>
            <a:endParaRPr/>
          </a:p>
          <a:p>
            <a:pPr indent="-342900" lvl="0" marL="457200" rtl="0" algn="l">
              <a:spcBef>
                <a:spcPts val="0"/>
              </a:spcBef>
              <a:spcAft>
                <a:spcPts val="0"/>
              </a:spcAft>
              <a:buSzPts val="1800"/>
              <a:buChar char="-"/>
            </a:pPr>
            <a:r>
              <a:rPr lang="en-GB"/>
              <a:t>Plasma response taken into account in the full computational domain at all times</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
        <p:nvSpPr>
          <p:cNvPr id="835" name="Google Shape;835;p58"/>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Impact of boundary conditions  </a:t>
            </a:r>
            <a:endParaRPr/>
          </a:p>
        </p:txBody>
      </p:sp>
      <p:sp>
        <p:nvSpPr>
          <p:cNvPr id="836" name="Google Shape;836;p58"/>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837" name="Google Shape;837;p58"/>
          <p:cNvPicPr preferRelativeResize="0"/>
          <p:nvPr/>
        </p:nvPicPr>
        <p:blipFill>
          <a:blip r:embed="rId5">
            <a:alphaModFix/>
          </a:blip>
          <a:stretch>
            <a:fillRect/>
          </a:stretch>
        </p:blipFill>
        <p:spPr>
          <a:xfrm>
            <a:off x="7229323" y="4170300"/>
            <a:ext cx="4051451" cy="22829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2" name="Shape 842"/>
        <p:cNvGrpSpPr/>
        <p:nvPr/>
      </p:nvGrpSpPr>
      <p:grpSpPr>
        <a:xfrm>
          <a:off x="0" y="0"/>
          <a:ext cx="0" cy="0"/>
          <a:chOff x="0" y="0"/>
          <a:chExt cx="0" cy="0"/>
        </a:xfrm>
      </p:grpSpPr>
      <p:sp>
        <p:nvSpPr>
          <p:cNvPr id="843" name="Google Shape;843;p59"/>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Clr>
                <a:schemeClr val="dk1"/>
              </a:buClr>
              <a:buSzPts val="1100"/>
              <a:buFont typeface="Arial"/>
              <a:buNone/>
            </a:pPr>
            <a:r>
              <a:rPr lang="en-GB"/>
              <a:t>Poloidal Mode spectrum of n=2 component of magnetic perturbation </a:t>
            </a:r>
            <a:endParaRPr b="1"/>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
        <p:nvSpPr>
          <p:cNvPr id="844" name="Google Shape;844;p59"/>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2"/>
                </a:solidFill>
              </a:rPr>
              <a:t>Impact of boundary conditions </a:t>
            </a:r>
            <a:r>
              <a:rPr lang="en-GB" sz="1200">
                <a:solidFill>
                  <a:schemeClr val="dk2"/>
                </a:solidFill>
              </a:rPr>
              <a:t>[V.Mitterauer et al. 2022] </a:t>
            </a:r>
            <a:endParaRPr>
              <a:solidFill>
                <a:schemeClr val="dk2"/>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2"/>
              </a:solidFill>
            </a:endParaRPr>
          </a:p>
        </p:txBody>
      </p:sp>
      <p:sp>
        <p:nvSpPr>
          <p:cNvPr id="845" name="Google Shape;845;p59"/>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846" name="Google Shape;846;p59"/>
          <p:cNvPicPr preferRelativeResize="0"/>
          <p:nvPr/>
        </p:nvPicPr>
        <p:blipFill>
          <a:blip r:embed="rId3">
            <a:alphaModFix/>
          </a:blip>
          <a:stretch>
            <a:fillRect/>
          </a:stretch>
        </p:blipFill>
        <p:spPr>
          <a:xfrm>
            <a:off x="12390271" y="1687688"/>
            <a:ext cx="5745475" cy="2889625"/>
          </a:xfrm>
          <a:prstGeom prst="rect">
            <a:avLst/>
          </a:prstGeom>
          <a:noFill/>
          <a:ln>
            <a:noFill/>
          </a:ln>
        </p:spPr>
      </p:pic>
      <p:pic>
        <p:nvPicPr>
          <p:cNvPr id="847" name="Google Shape;847;p59"/>
          <p:cNvPicPr preferRelativeResize="0"/>
          <p:nvPr/>
        </p:nvPicPr>
        <p:blipFill>
          <a:blip r:embed="rId4">
            <a:alphaModFix/>
          </a:blip>
          <a:stretch>
            <a:fillRect/>
          </a:stretch>
        </p:blipFill>
        <p:spPr>
          <a:xfrm>
            <a:off x="884693" y="2771269"/>
            <a:ext cx="3904451" cy="2102836"/>
          </a:xfrm>
          <a:prstGeom prst="rect">
            <a:avLst/>
          </a:prstGeom>
          <a:noFill/>
          <a:ln>
            <a:noFill/>
          </a:ln>
        </p:spPr>
      </p:pic>
      <p:sp>
        <p:nvSpPr>
          <p:cNvPr id="848" name="Google Shape;848;p59"/>
          <p:cNvSpPr txBox="1"/>
          <p:nvPr/>
        </p:nvSpPr>
        <p:spPr>
          <a:xfrm>
            <a:off x="2023507" y="4675367"/>
            <a:ext cx="5251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solidFill>
                <a:srgbClr val="FF0000"/>
              </a:solidFill>
            </a:endParaRPr>
          </a:p>
        </p:txBody>
      </p:sp>
      <p:sp>
        <p:nvSpPr>
          <p:cNvPr id="849" name="Google Shape;849;p59"/>
          <p:cNvSpPr txBox="1"/>
          <p:nvPr/>
        </p:nvSpPr>
        <p:spPr>
          <a:xfrm>
            <a:off x="1837200" y="2363800"/>
            <a:ext cx="170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dk1"/>
                </a:solidFill>
              </a:rPr>
              <a:t>fixed boundary </a:t>
            </a:r>
            <a:endParaRPr b="1">
              <a:solidFill>
                <a:schemeClr val="dk1"/>
              </a:solidFill>
            </a:endParaRPr>
          </a:p>
        </p:txBody>
      </p:sp>
      <p:pic>
        <p:nvPicPr>
          <p:cNvPr id="850" name="Google Shape;850;p59"/>
          <p:cNvPicPr preferRelativeResize="0"/>
          <p:nvPr/>
        </p:nvPicPr>
        <p:blipFill rotWithShape="1">
          <a:blip r:embed="rId5">
            <a:alphaModFix/>
          </a:blip>
          <a:srcRect b="0" l="10354" r="0" t="0"/>
          <a:stretch/>
        </p:blipFill>
        <p:spPr>
          <a:xfrm>
            <a:off x="4229774" y="2764000"/>
            <a:ext cx="3500150" cy="2102825"/>
          </a:xfrm>
          <a:prstGeom prst="rect">
            <a:avLst/>
          </a:prstGeom>
          <a:noFill/>
          <a:ln>
            <a:noFill/>
          </a:ln>
        </p:spPr>
      </p:pic>
      <p:sp>
        <p:nvSpPr>
          <p:cNvPr id="851" name="Google Shape;851;p59"/>
          <p:cNvSpPr txBox="1"/>
          <p:nvPr/>
        </p:nvSpPr>
        <p:spPr>
          <a:xfrm>
            <a:off x="4821825" y="2363800"/>
            <a:ext cx="170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dk1"/>
                </a:solidFill>
              </a:rPr>
              <a:t>free boundary </a:t>
            </a:r>
            <a:endParaRPr b="1">
              <a:solidFill>
                <a:schemeClr val="dk1"/>
              </a:solidFill>
            </a:endParaRPr>
          </a:p>
        </p:txBody>
      </p:sp>
      <p:sp>
        <p:nvSpPr>
          <p:cNvPr id="852" name="Google Shape;852;p59"/>
          <p:cNvSpPr txBox="1"/>
          <p:nvPr/>
        </p:nvSpPr>
        <p:spPr>
          <a:xfrm>
            <a:off x="735550" y="5145775"/>
            <a:ext cx="6994500" cy="1108200"/>
          </a:xfrm>
          <a:prstGeom prst="rect">
            <a:avLst/>
          </a:prstGeom>
          <a:noFill/>
          <a:ln>
            <a:noFill/>
          </a:ln>
        </p:spPr>
        <p:txBody>
          <a:bodyPr anchorCtr="0" anchor="t" bIns="91425" lIns="91425" spcFirstLastPara="1" rIns="91425" wrap="square" tIns="91425">
            <a:spAutoFit/>
          </a:bodyPr>
          <a:lstStyle/>
          <a:p>
            <a:pPr indent="-323850" lvl="0" marL="457200" rtl="0" algn="l">
              <a:lnSpc>
                <a:spcPct val="150000"/>
              </a:lnSpc>
              <a:spcBef>
                <a:spcPts val="0"/>
              </a:spcBef>
              <a:spcAft>
                <a:spcPts val="0"/>
              </a:spcAft>
              <a:buClr>
                <a:schemeClr val="dk1"/>
              </a:buClr>
              <a:buSzPts val="1500"/>
              <a:buChar char="-"/>
            </a:pPr>
            <a:r>
              <a:rPr lang="en-GB" sz="1500">
                <a:solidFill>
                  <a:schemeClr val="dk1"/>
                </a:solidFill>
              </a:rPr>
              <a:t>Kink Mode Amplification larger </a:t>
            </a:r>
            <a:r>
              <a:rPr lang="en-GB" sz="1500">
                <a:solidFill>
                  <a:schemeClr val="dk1"/>
                </a:solidFill>
              </a:rPr>
              <a:t>in free boundary simulations</a:t>
            </a:r>
            <a:endParaRPr sz="1500">
              <a:solidFill>
                <a:schemeClr val="dk1"/>
              </a:solidFill>
            </a:endParaRPr>
          </a:p>
          <a:p>
            <a:pPr indent="-323850" lvl="0" marL="457200" rtl="0" algn="l">
              <a:lnSpc>
                <a:spcPct val="150000"/>
              </a:lnSpc>
              <a:spcBef>
                <a:spcPts val="0"/>
              </a:spcBef>
              <a:spcAft>
                <a:spcPts val="0"/>
              </a:spcAft>
              <a:buClr>
                <a:schemeClr val="dk1"/>
              </a:buClr>
              <a:buSzPts val="1500"/>
              <a:buChar char="-"/>
            </a:pPr>
            <a:r>
              <a:rPr lang="en-GB" sz="1500">
                <a:solidFill>
                  <a:schemeClr val="dk1"/>
                </a:solidFill>
              </a:rPr>
              <a:t>Fixed boundary artificially damps kink amplification at the edge to converge to vacuum perturbation at the boundary</a:t>
            </a:r>
            <a:endParaRPr sz="1500">
              <a:solidFill>
                <a:schemeClr val="dk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7" name="Shape 857"/>
        <p:cNvGrpSpPr/>
        <p:nvPr/>
      </p:nvGrpSpPr>
      <p:grpSpPr>
        <a:xfrm>
          <a:off x="0" y="0"/>
          <a:ext cx="0" cy="0"/>
          <a:chOff x="0" y="0"/>
          <a:chExt cx="0" cy="0"/>
        </a:xfrm>
      </p:grpSpPr>
      <p:sp>
        <p:nvSpPr>
          <p:cNvPr id="858" name="Google Shape;858;p60"/>
          <p:cNvSpPr txBox="1"/>
          <p:nvPr>
            <p:ph idx="1" type="body"/>
          </p:nvPr>
        </p:nvSpPr>
        <p:spPr>
          <a:xfrm>
            <a:off x="658812" y="1609726"/>
            <a:ext cx="10837800" cy="4843500"/>
          </a:xfrm>
          <a:prstGeom prst="rect">
            <a:avLst/>
          </a:prstGeom>
        </p:spPr>
        <p:txBody>
          <a:bodyPr anchorCtr="0" anchor="t" bIns="45700" lIns="0" spcFirstLastPara="1" rIns="0" wrap="square" tIns="45700">
            <a:normAutofit/>
          </a:bodyPr>
          <a:lstStyle/>
          <a:p>
            <a:pPr indent="0" lvl="0" marL="0" rtl="0" algn="l">
              <a:spcBef>
                <a:spcPts val="600"/>
              </a:spcBef>
              <a:spcAft>
                <a:spcPts val="0"/>
              </a:spcAft>
              <a:buClr>
                <a:schemeClr val="dk1"/>
              </a:buClr>
              <a:buSzPts val="1100"/>
              <a:buFont typeface="Arial"/>
              <a:buNone/>
            </a:pPr>
            <a:r>
              <a:rPr lang="en-GB"/>
              <a:t>Poloidal Mode spectrum of n=2 component of magnetic perturbation </a:t>
            </a:r>
            <a:endParaRPr b="1"/>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sp>
        <p:nvSpPr>
          <p:cNvPr id="859" name="Google Shape;859;p60"/>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00000"/>
              </a:lnSpc>
              <a:spcBef>
                <a:spcPts val="0"/>
              </a:spcBef>
              <a:spcAft>
                <a:spcPts val="0"/>
              </a:spcAft>
              <a:buClr>
                <a:schemeClr val="dk1"/>
              </a:buClr>
              <a:buSzPts val="1100"/>
              <a:buFont typeface="Arial"/>
              <a:buNone/>
            </a:pPr>
            <a:r>
              <a:rPr lang="en-GB">
                <a:solidFill>
                  <a:schemeClr val="dk2"/>
                </a:solidFill>
              </a:rPr>
              <a:t>Impact of boundary conditions </a:t>
            </a:r>
            <a:r>
              <a:rPr lang="en-GB" sz="1200">
                <a:solidFill>
                  <a:schemeClr val="dk2"/>
                </a:solidFill>
              </a:rPr>
              <a:t>[V.Mitterauer et al. 2022] </a:t>
            </a:r>
            <a:endParaRPr>
              <a:solidFill>
                <a:schemeClr val="dk2"/>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2"/>
              </a:solidFill>
            </a:endParaRPr>
          </a:p>
        </p:txBody>
      </p:sp>
      <p:sp>
        <p:nvSpPr>
          <p:cNvPr id="860" name="Google Shape;860;p60"/>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861" name="Google Shape;861;p60"/>
          <p:cNvPicPr preferRelativeResize="0"/>
          <p:nvPr/>
        </p:nvPicPr>
        <p:blipFill rotWithShape="1">
          <a:blip r:embed="rId3">
            <a:alphaModFix/>
          </a:blip>
          <a:srcRect b="72913" l="63243" r="0" t="0"/>
          <a:stretch/>
        </p:blipFill>
        <p:spPr>
          <a:xfrm>
            <a:off x="9651450" y="2095895"/>
            <a:ext cx="1703100" cy="631215"/>
          </a:xfrm>
          <a:prstGeom prst="rect">
            <a:avLst/>
          </a:prstGeom>
          <a:noFill/>
          <a:ln>
            <a:noFill/>
          </a:ln>
        </p:spPr>
      </p:pic>
      <p:pic>
        <p:nvPicPr>
          <p:cNvPr id="862" name="Google Shape;862;p60"/>
          <p:cNvPicPr preferRelativeResize="0"/>
          <p:nvPr/>
        </p:nvPicPr>
        <p:blipFill>
          <a:blip r:embed="rId4">
            <a:alphaModFix/>
          </a:blip>
          <a:stretch>
            <a:fillRect/>
          </a:stretch>
        </p:blipFill>
        <p:spPr>
          <a:xfrm>
            <a:off x="884693" y="2771269"/>
            <a:ext cx="3904451" cy="2102836"/>
          </a:xfrm>
          <a:prstGeom prst="rect">
            <a:avLst/>
          </a:prstGeom>
          <a:noFill/>
          <a:ln>
            <a:noFill/>
          </a:ln>
        </p:spPr>
      </p:pic>
      <p:sp>
        <p:nvSpPr>
          <p:cNvPr id="863" name="Google Shape;863;p60"/>
          <p:cNvSpPr txBox="1"/>
          <p:nvPr/>
        </p:nvSpPr>
        <p:spPr>
          <a:xfrm>
            <a:off x="2023507" y="4675367"/>
            <a:ext cx="5251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a:solidFill>
                <a:srgbClr val="FF0000"/>
              </a:solidFill>
            </a:endParaRPr>
          </a:p>
        </p:txBody>
      </p:sp>
      <p:sp>
        <p:nvSpPr>
          <p:cNvPr id="864" name="Google Shape;864;p60"/>
          <p:cNvSpPr txBox="1"/>
          <p:nvPr/>
        </p:nvSpPr>
        <p:spPr>
          <a:xfrm>
            <a:off x="1837200" y="2363800"/>
            <a:ext cx="170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dk1"/>
                </a:solidFill>
              </a:rPr>
              <a:t>fixed boundary </a:t>
            </a:r>
            <a:endParaRPr b="1">
              <a:solidFill>
                <a:schemeClr val="dk1"/>
              </a:solidFill>
            </a:endParaRPr>
          </a:p>
        </p:txBody>
      </p:sp>
      <p:pic>
        <p:nvPicPr>
          <p:cNvPr id="865" name="Google Shape;865;p60"/>
          <p:cNvPicPr preferRelativeResize="0"/>
          <p:nvPr/>
        </p:nvPicPr>
        <p:blipFill rotWithShape="1">
          <a:blip r:embed="rId5">
            <a:alphaModFix/>
          </a:blip>
          <a:srcRect b="0" l="10354" r="0" t="0"/>
          <a:stretch/>
        </p:blipFill>
        <p:spPr>
          <a:xfrm>
            <a:off x="4229774" y="2764000"/>
            <a:ext cx="3500150" cy="2102825"/>
          </a:xfrm>
          <a:prstGeom prst="rect">
            <a:avLst/>
          </a:prstGeom>
          <a:noFill/>
          <a:ln>
            <a:noFill/>
          </a:ln>
        </p:spPr>
      </p:pic>
      <p:sp>
        <p:nvSpPr>
          <p:cNvPr id="866" name="Google Shape;866;p60"/>
          <p:cNvSpPr txBox="1"/>
          <p:nvPr/>
        </p:nvSpPr>
        <p:spPr>
          <a:xfrm>
            <a:off x="4821825" y="2363800"/>
            <a:ext cx="170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dk1"/>
                </a:solidFill>
              </a:rPr>
              <a:t>free boundary </a:t>
            </a:r>
            <a:endParaRPr b="1">
              <a:solidFill>
                <a:schemeClr val="dk1"/>
              </a:solidFill>
            </a:endParaRPr>
          </a:p>
        </p:txBody>
      </p:sp>
      <p:sp>
        <p:nvSpPr>
          <p:cNvPr id="867" name="Google Shape;867;p60"/>
          <p:cNvSpPr txBox="1"/>
          <p:nvPr/>
        </p:nvSpPr>
        <p:spPr>
          <a:xfrm>
            <a:off x="735550" y="5145775"/>
            <a:ext cx="6994500" cy="1108200"/>
          </a:xfrm>
          <a:prstGeom prst="rect">
            <a:avLst/>
          </a:prstGeom>
          <a:noFill/>
          <a:ln>
            <a:noFill/>
          </a:ln>
        </p:spPr>
        <p:txBody>
          <a:bodyPr anchorCtr="0" anchor="t" bIns="91425" lIns="91425" spcFirstLastPara="1" rIns="91425" wrap="square" tIns="91425">
            <a:spAutoFit/>
          </a:bodyPr>
          <a:lstStyle/>
          <a:p>
            <a:pPr indent="-323850" lvl="0" marL="457200" rtl="0" algn="l">
              <a:lnSpc>
                <a:spcPct val="150000"/>
              </a:lnSpc>
              <a:spcBef>
                <a:spcPts val="0"/>
              </a:spcBef>
              <a:spcAft>
                <a:spcPts val="0"/>
              </a:spcAft>
              <a:buClr>
                <a:schemeClr val="dk1"/>
              </a:buClr>
              <a:buSzPts val="1500"/>
              <a:buChar char="-"/>
            </a:pPr>
            <a:r>
              <a:rPr lang="en-GB" sz="1500">
                <a:solidFill>
                  <a:schemeClr val="dk1"/>
                </a:solidFill>
              </a:rPr>
              <a:t>Kink Mode Amplification larger in free boundary simulations</a:t>
            </a:r>
            <a:endParaRPr sz="1500">
              <a:solidFill>
                <a:schemeClr val="dk1"/>
              </a:solidFill>
            </a:endParaRPr>
          </a:p>
          <a:p>
            <a:pPr indent="-323850" lvl="0" marL="457200" rtl="0" algn="l">
              <a:lnSpc>
                <a:spcPct val="150000"/>
              </a:lnSpc>
              <a:spcBef>
                <a:spcPts val="0"/>
              </a:spcBef>
              <a:spcAft>
                <a:spcPts val="0"/>
              </a:spcAft>
              <a:buClr>
                <a:schemeClr val="dk1"/>
              </a:buClr>
              <a:buSzPts val="1500"/>
              <a:buChar char="-"/>
            </a:pPr>
            <a:r>
              <a:rPr lang="en-GB" sz="1500">
                <a:solidFill>
                  <a:schemeClr val="dk1"/>
                </a:solidFill>
              </a:rPr>
              <a:t>Fixed boundary artificially damps kink amplification at the edge to converge to vacuum perturbation at the boundary</a:t>
            </a:r>
            <a:endParaRPr sz="1500">
              <a:solidFill>
                <a:schemeClr val="dk1"/>
              </a:solidFill>
            </a:endParaRPr>
          </a:p>
        </p:txBody>
      </p:sp>
      <p:pic>
        <p:nvPicPr>
          <p:cNvPr id="868" name="Google Shape;868;p60"/>
          <p:cNvPicPr preferRelativeResize="0"/>
          <p:nvPr/>
        </p:nvPicPr>
        <p:blipFill rotWithShape="1">
          <a:blip r:embed="rId3">
            <a:alphaModFix/>
          </a:blip>
          <a:srcRect b="0" l="0" r="37063" t="0"/>
          <a:stretch/>
        </p:blipFill>
        <p:spPr>
          <a:xfrm>
            <a:off x="8286575" y="2727109"/>
            <a:ext cx="3067974" cy="2451641"/>
          </a:xfrm>
          <a:prstGeom prst="rect">
            <a:avLst/>
          </a:prstGeom>
          <a:noFill/>
          <a:ln>
            <a:noFill/>
          </a:ln>
        </p:spPr>
      </p:pic>
      <p:sp>
        <p:nvSpPr>
          <p:cNvPr id="869" name="Google Shape;869;p60"/>
          <p:cNvSpPr txBox="1"/>
          <p:nvPr/>
        </p:nvSpPr>
        <p:spPr>
          <a:xfrm>
            <a:off x="7959813" y="5319000"/>
            <a:ext cx="4635900" cy="877200"/>
          </a:xfrm>
          <a:prstGeom prst="rect">
            <a:avLst/>
          </a:prstGeom>
          <a:noFill/>
          <a:ln>
            <a:noFill/>
          </a:ln>
        </p:spPr>
        <p:txBody>
          <a:bodyPr anchorCtr="0" anchor="t" bIns="91425" lIns="91425" spcFirstLastPara="1" rIns="91425" wrap="square" tIns="91425">
            <a:spAutoFit/>
          </a:bodyPr>
          <a:lstStyle/>
          <a:p>
            <a:pPr indent="0" lvl="0" marL="457200" rtl="0" algn="l">
              <a:lnSpc>
                <a:spcPct val="100000"/>
              </a:lnSpc>
              <a:spcBef>
                <a:spcPts val="0"/>
              </a:spcBef>
              <a:spcAft>
                <a:spcPts val="0"/>
              </a:spcAft>
              <a:buNone/>
            </a:pPr>
            <a:r>
              <a:rPr lang="en-GB" sz="1500">
                <a:solidFill>
                  <a:schemeClr val="dk1"/>
                </a:solidFill>
              </a:rPr>
              <a:t>Free boundary improves match with experimental measurements </a:t>
            </a:r>
            <a:br>
              <a:rPr lang="en-GB" sz="1500">
                <a:solidFill>
                  <a:schemeClr val="dk1"/>
                </a:solidFill>
              </a:rPr>
            </a:br>
            <a:r>
              <a:rPr lang="en-GB" sz="1500">
                <a:solidFill>
                  <a:schemeClr val="dk1"/>
                </a:solidFill>
              </a:rPr>
              <a:t>(LiBeam fit) </a:t>
            </a:r>
            <a:endParaRPr sz="1500">
              <a:solidFill>
                <a:schemeClr val="dk1"/>
              </a:solidFill>
            </a:endParaRPr>
          </a:p>
        </p:txBody>
      </p:sp>
      <p:sp>
        <p:nvSpPr>
          <p:cNvPr id="870" name="Google Shape;870;p60"/>
          <p:cNvSpPr txBox="1"/>
          <p:nvPr/>
        </p:nvSpPr>
        <p:spPr>
          <a:xfrm>
            <a:off x="8549175" y="1528825"/>
            <a:ext cx="39045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500">
                <a:solidFill>
                  <a:schemeClr val="dk1"/>
                </a:solidFill>
              </a:rPr>
              <a:t>D</a:t>
            </a:r>
            <a:r>
              <a:rPr b="1" lang="en-GB" sz="1500">
                <a:solidFill>
                  <a:schemeClr val="dk1"/>
                </a:solidFill>
              </a:rPr>
              <a:t>eformation of separatrix from equilibrium position by RMPs </a:t>
            </a:r>
            <a:endParaRPr b="1" sz="1500">
              <a:solidFill>
                <a:schemeClr val="dk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5" name="Shape 875"/>
        <p:cNvGrpSpPr/>
        <p:nvPr/>
      </p:nvGrpSpPr>
      <p:grpSpPr>
        <a:xfrm>
          <a:off x="0" y="0"/>
          <a:ext cx="0" cy="0"/>
          <a:chOff x="0" y="0"/>
          <a:chExt cx="0" cy="0"/>
        </a:xfrm>
      </p:grpSpPr>
      <p:sp>
        <p:nvSpPr>
          <p:cNvPr id="876" name="Google Shape;876;p61"/>
          <p:cNvSpPr txBox="1"/>
          <p:nvPr>
            <p:ph idx="2" type="body"/>
          </p:nvPr>
        </p:nvSpPr>
        <p:spPr>
          <a:xfrm>
            <a:off x="658825" y="1881200"/>
            <a:ext cx="10838100" cy="4572000"/>
          </a:xfrm>
          <a:prstGeom prst="rect">
            <a:avLst/>
          </a:prstGeom>
        </p:spPr>
        <p:txBody>
          <a:bodyPr anchorCtr="0" anchor="t" bIns="45700" lIns="0" spcFirstLastPara="1" rIns="0" wrap="square" tIns="45700">
            <a:normAutofit/>
          </a:bodyPr>
          <a:lstStyle/>
          <a:p>
            <a:pPr indent="-349250" lvl="0" marL="457200" rtl="0" algn="l">
              <a:lnSpc>
                <a:spcPct val="115000"/>
              </a:lnSpc>
              <a:spcBef>
                <a:spcPts val="0"/>
              </a:spcBef>
              <a:spcAft>
                <a:spcPts val="0"/>
              </a:spcAft>
              <a:buClr>
                <a:srgbClr val="1A1A1A"/>
              </a:buClr>
              <a:buSzPts val="1900"/>
              <a:buChar char="-"/>
            </a:pPr>
            <a:r>
              <a:rPr lang="en-GB" sz="1900">
                <a:solidFill>
                  <a:srgbClr val="1A1A1A"/>
                </a:solidFill>
                <a:highlight>
                  <a:schemeClr val="lt1"/>
                </a:highlight>
              </a:rPr>
              <a:t>Building up on previous work done with JOREK </a:t>
            </a:r>
            <a:endParaRPr sz="1900">
              <a:solidFill>
                <a:srgbClr val="1A1A1A"/>
              </a:solidFill>
              <a:highlight>
                <a:schemeClr val="lt1"/>
              </a:highlight>
            </a:endParaRPr>
          </a:p>
          <a:p>
            <a:pPr indent="-349250" lvl="0" marL="457200" rtl="0" algn="l">
              <a:lnSpc>
                <a:spcPct val="115000"/>
              </a:lnSpc>
              <a:spcBef>
                <a:spcPts val="0"/>
              </a:spcBef>
              <a:spcAft>
                <a:spcPts val="0"/>
              </a:spcAft>
              <a:buClr>
                <a:srgbClr val="1A1A1A"/>
              </a:buClr>
              <a:buSzPts val="1900"/>
              <a:buChar char="-"/>
            </a:pPr>
            <a:r>
              <a:rPr lang="en-GB" sz="1900">
                <a:solidFill>
                  <a:srgbClr val="1A1A1A"/>
                </a:solidFill>
                <a:highlight>
                  <a:schemeClr val="lt1"/>
                </a:highlight>
              </a:rPr>
              <a:t>close to experiment - </a:t>
            </a:r>
            <a:r>
              <a:rPr lang="en-GB" sz="1900">
                <a:solidFill>
                  <a:srgbClr val="1A1A1A"/>
                </a:solidFill>
                <a:highlight>
                  <a:schemeClr val="lt1"/>
                </a:highlight>
              </a:rPr>
              <a:t>despite</a:t>
            </a:r>
            <a:r>
              <a:rPr b="1" lang="en-GB" sz="1900">
                <a:solidFill>
                  <a:srgbClr val="1A1A1A"/>
                </a:solidFill>
                <a:highlight>
                  <a:schemeClr val="lt1"/>
                </a:highlight>
              </a:rPr>
              <a:t> high demand to computational resources</a:t>
            </a:r>
            <a:r>
              <a:rPr lang="en-GB" sz="1900">
                <a:solidFill>
                  <a:srgbClr val="1A1A1A"/>
                </a:solidFill>
                <a:highlight>
                  <a:schemeClr val="lt1"/>
                </a:highlight>
              </a:rPr>
              <a:t> &amp; </a:t>
            </a:r>
            <a:r>
              <a:rPr b="1" lang="en-GB" sz="1900">
                <a:solidFill>
                  <a:srgbClr val="1A1A1A"/>
                </a:solidFill>
                <a:highlight>
                  <a:schemeClr val="lt1"/>
                </a:highlight>
              </a:rPr>
              <a:t>numerical stability</a:t>
            </a:r>
            <a:endParaRPr b="1" sz="1900">
              <a:solidFill>
                <a:srgbClr val="1A1A1A"/>
              </a:solidFill>
              <a:highlight>
                <a:schemeClr val="lt1"/>
              </a:highlight>
            </a:endParaRPr>
          </a:p>
          <a:p>
            <a:pPr indent="-349250" lvl="1" marL="914400" rtl="0" algn="l">
              <a:lnSpc>
                <a:spcPct val="150000"/>
              </a:lnSpc>
              <a:spcBef>
                <a:spcPts val="1000"/>
              </a:spcBef>
              <a:spcAft>
                <a:spcPts val="0"/>
              </a:spcAft>
              <a:buClr>
                <a:srgbClr val="1A1A1A"/>
              </a:buClr>
              <a:buSzPts val="1900"/>
              <a:buChar char="-"/>
            </a:pPr>
            <a:r>
              <a:rPr b="0" lang="en-GB" sz="1900">
                <a:solidFill>
                  <a:srgbClr val="1A1A1A"/>
                </a:solidFill>
                <a:highlight>
                  <a:schemeClr val="lt1"/>
                </a:highlight>
              </a:rPr>
              <a:t>E</a:t>
            </a:r>
            <a:r>
              <a:rPr b="0" lang="en-GB" sz="1900">
                <a:solidFill>
                  <a:srgbClr val="1A1A1A"/>
                </a:solidFill>
                <a:highlight>
                  <a:schemeClr val="lt1"/>
                </a:highlight>
              </a:rPr>
              <a:t>quilibrium is reconstructed from experimental density and temperature measurements</a:t>
            </a:r>
            <a:endParaRPr b="0" sz="1900">
              <a:solidFill>
                <a:srgbClr val="1A1A1A"/>
              </a:solidFill>
              <a:highlight>
                <a:schemeClr val="lt1"/>
              </a:highlight>
            </a:endParaRPr>
          </a:p>
          <a:p>
            <a:pPr indent="-349250" lvl="1" marL="914400" rtl="0" algn="l">
              <a:lnSpc>
                <a:spcPct val="150000"/>
              </a:lnSpc>
              <a:spcBef>
                <a:spcPts val="1000"/>
              </a:spcBef>
              <a:spcAft>
                <a:spcPts val="0"/>
              </a:spcAft>
              <a:buClr>
                <a:srgbClr val="1A1A1A"/>
              </a:buClr>
              <a:buSzPts val="1900"/>
              <a:buChar char="-"/>
            </a:pPr>
            <a:r>
              <a:rPr b="0" lang="en-GB" sz="1900">
                <a:solidFill>
                  <a:srgbClr val="1A1A1A"/>
                </a:solidFill>
                <a:highlight>
                  <a:schemeClr val="lt1"/>
                </a:highlight>
              </a:rPr>
              <a:t>RMP coil current pattern applied according to experiment</a:t>
            </a:r>
            <a:endParaRPr b="0" sz="1900">
              <a:solidFill>
                <a:srgbClr val="1A1A1A"/>
              </a:solidFill>
              <a:highlight>
                <a:schemeClr val="lt1"/>
              </a:highlight>
            </a:endParaRPr>
          </a:p>
          <a:p>
            <a:pPr indent="-349250" lvl="1" marL="914400" rtl="0" algn="l">
              <a:lnSpc>
                <a:spcPct val="150000"/>
              </a:lnSpc>
              <a:spcBef>
                <a:spcPts val="0"/>
              </a:spcBef>
              <a:spcAft>
                <a:spcPts val="0"/>
              </a:spcAft>
              <a:buClr>
                <a:srgbClr val="1A1A1A"/>
              </a:buClr>
              <a:buSzPts val="1900"/>
              <a:buChar char="-"/>
            </a:pPr>
            <a:r>
              <a:rPr b="0" lang="en-GB" sz="1900">
                <a:solidFill>
                  <a:srgbClr val="1A1A1A"/>
                </a:solidFill>
                <a:highlight>
                  <a:schemeClr val="lt1"/>
                </a:highlight>
              </a:rPr>
              <a:t>Spitzer resistivity with neoclassical corrections and T</a:t>
            </a:r>
            <a:r>
              <a:rPr b="0" baseline="30000" lang="en-GB" sz="1900">
                <a:solidFill>
                  <a:srgbClr val="1A1A1A"/>
                </a:solidFill>
                <a:highlight>
                  <a:schemeClr val="lt1"/>
                </a:highlight>
              </a:rPr>
              <a:t>-3/2</a:t>
            </a:r>
            <a:r>
              <a:rPr b="0" lang="en-GB" sz="1900">
                <a:solidFill>
                  <a:srgbClr val="1A1A1A"/>
                </a:solidFill>
                <a:highlight>
                  <a:schemeClr val="lt1"/>
                </a:highlight>
              </a:rPr>
              <a:t> dependency </a:t>
            </a:r>
            <a:endParaRPr b="0" sz="1900">
              <a:solidFill>
                <a:srgbClr val="1A1A1A"/>
              </a:solidFill>
              <a:highlight>
                <a:schemeClr val="lt1"/>
              </a:highlight>
            </a:endParaRPr>
          </a:p>
          <a:p>
            <a:pPr indent="-349250" lvl="1" marL="914400" rtl="0" algn="l">
              <a:lnSpc>
                <a:spcPct val="150000"/>
              </a:lnSpc>
              <a:spcBef>
                <a:spcPts val="0"/>
              </a:spcBef>
              <a:spcAft>
                <a:spcPts val="0"/>
              </a:spcAft>
              <a:buClr>
                <a:srgbClr val="1A1A1A"/>
              </a:buClr>
              <a:buSzPts val="1900"/>
              <a:buChar char="-"/>
            </a:pPr>
            <a:r>
              <a:rPr b="0" lang="en-GB" sz="1900">
                <a:solidFill>
                  <a:srgbClr val="1A1A1A"/>
                </a:solidFill>
                <a:highlight>
                  <a:schemeClr val="lt1"/>
                </a:highlight>
              </a:rPr>
              <a:t>Realistic viscosity: ~1 m</a:t>
            </a:r>
            <a:r>
              <a:rPr b="0" baseline="30000" lang="en-GB" sz="1900">
                <a:solidFill>
                  <a:srgbClr val="1A1A1A"/>
                </a:solidFill>
                <a:highlight>
                  <a:schemeClr val="lt1"/>
                </a:highlight>
              </a:rPr>
              <a:t>2</a:t>
            </a:r>
            <a:r>
              <a:rPr b="0" lang="en-GB" sz="1900">
                <a:solidFill>
                  <a:srgbClr val="1A1A1A"/>
                </a:solidFill>
                <a:highlight>
                  <a:schemeClr val="lt1"/>
                </a:highlight>
              </a:rPr>
              <a:t>/s</a:t>
            </a:r>
            <a:endParaRPr b="0" sz="1900">
              <a:solidFill>
                <a:srgbClr val="1A1A1A"/>
              </a:solidFill>
              <a:highlight>
                <a:schemeClr val="lt1"/>
              </a:highlight>
            </a:endParaRPr>
          </a:p>
          <a:p>
            <a:pPr indent="-349250" lvl="1" marL="914400" rtl="0" algn="l">
              <a:lnSpc>
                <a:spcPct val="150000"/>
              </a:lnSpc>
              <a:spcBef>
                <a:spcPts val="0"/>
              </a:spcBef>
              <a:spcAft>
                <a:spcPts val="0"/>
              </a:spcAft>
              <a:buClr>
                <a:srgbClr val="1A1A1A"/>
              </a:buClr>
              <a:buSzPts val="1900"/>
              <a:buChar char="-"/>
            </a:pPr>
            <a:r>
              <a:rPr b="0" lang="en-GB" sz="1900">
                <a:solidFill>
                  <a:srgbClr val="1A1A1A"/>
                </a:solidFill>
                <a:highlight>
                  <a:schemeClr val="lt1"/>
                </a:highlight>
              </a:rPr>
              <a:t>Realistic flows:</a:t>
            </a:r>
            <a:endParaRPr b="0" sz="1900">
              <a:solidFill>
                <a:srgbClr val="1A1A1A"/>
              </a:solidFill>
              <a:highlight>
                <a:schemeClr val="lt1"/>
              </a:highlight>
            </a:endParaRPr>
          </a:p>
          <a:p>
            <a:pPr indent="-349250" lvl="2" marL="1371600" rtl="0" algn="l">
              <a:lnSpc>
                <a:spcPct val="115000"/>
              </a:lnSpc>
              <a:spcBef>
                <a:spcPts val="0"/>
              </a:spcBef>
              <a:spcAft>
                <a:spcPts val="0"/>
              </a:spcAft>
              <a:buClr>
                <a:schemeClr val="dk1"/>
              </a:buClr>
              <a:buSzPts val="1900"/>
              <a:buChar char="-"/>
            </a:pPr>
            <a:r>
              <a:rPr lang="en-GB"/>
              <a:t>Toroidal rotation torque source</a:t>
            </a:r>
            <a:endParaRPr b="0">
              <a:solidFill>
                <a:schemeClr val="dk1"/>
              </a:solidFill>
            </a:endParaRPr>
          </a:p>
          <a:p>
            <a:pPr indent="-317500" lvl="2" marL="1371600" rtl="0" algn="l">
              <a:lnSpc>
                <a:spcPct val="115000"/>
              </a:lnSpc>
              <a:spcBef>
                <a:spcPts val="0"/>
              </a:spcBef>
              <a:spcAft>
                <a:spcPts val="0"/>
              </a:spcAft>
              <a:buClr>
                <a:schemeClr val="dk1"/>
              </a:buClr>
              <a:buSzPts val="1400"/>
              <a:buChar char="-"/>
            </a:pPr>
            <a:r>
              <a:rPr b="0" lang="en-GB">
                <a:solidFill>
                  <a:schemeClr val="dk1"/>
                </a:solidFill>
              </a:rPr>
              <a:t>ExB and electron- and ion-diamagnetic flows </a:t>
            </a:r>
            <a:br>
              <a:rPr b="0" lang="en-GB">
                <a:solidFill>
                  <a:schemeClr val="dk1"/>
                </a:solidFill>
              </a:rPr>
            </a:br>
            <a:r>
              <a:rPr b="0" lang="en-GB">
                <a:solidFill>
                  <a:schemeClr val="dk1"/>
                </a:solidFill>
              </a:rPr>
              <a:t>self-consistent according to force balance</a:t>
            </a:r>
            <a:r>
              <a:rPr lang="en-GB"/>
              <a:t> </a:t>
            </a:r>
            <a:endParaRPr/>
          </a:p>
        </p:txBody>
      </p:sp>
      <p:sp>
        <p:nvSpPr>
          <p:cNvPr id="877" name="Google Shape;877;p61"/>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Simulation setup </a:t>
            </a:r>
            <a:endParaRPr/>
          </a:p>
        </p:txBody>
      </p:sp>
      <p:sp>
        <p:nvSpPr>
          <p:cNvPr id="878" name="Google Shape;878;p61"/>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pic>
        <p:nvPicPr>
          <p:cNvPr id="879" name="Google Shape;879;p61"/>
          <p:cNvPicPr preferRelativeResize="0"/>
          <p:nvPr/>
        </p:nvPicPr>
        <p:blipFill rotWithShape="1">
          <a:blip r:embed="rId3">
            <a:alphaModFix/>
          </a:blip>
          <a:srcRect b="79" l="0" r="0" t="89"/>
          <a:stretch/>
        </p:blipFill>
        <p:spPr>
          <a:xfrm>
            <a:off x="7599749" y="4064976"/>
            <a:ext cx="4214077" cy="2372451"/>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4" name="Shape 884"/>
        <p:cNvGrpSpPr/>
        <p:nvPr/>
      </p:nvGrpSpPr>
      <p:grpSpPr>
        <a:xfrm>
          <a:off x="0" y="0"/>
          <a:ext cx="0" cy="0"/>
          <a:chOff x="0" y="0"/>
          <a:chExt cx="0" cy="0"/>
        </a:xfrm>
      </p:grpSpPr>
      <p:sp>
        <p:nvSpPr>
          <p:cNvPr id="885" name="Google Shape;885;p62"/>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886" name="Google Shape;886;p62"/>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RMPs stabilize plasma edge </a:t>
            </a:r>
            <a:endParaRPr/>
          </a:p>
        </p:txBody>
      </p:sp>
      <p:pic>
        <p:nvPicPr>
          <p:cNvPr id="887" name="Google Shape;887;p62"/>
          <p:cNvPicPr preferRelativeResize="0"/>
          <p:nvPr/>
        </p:nvPicPr>
        <p:blipFill rotWithShape="1">
          <a:blip r:embed="rId3">
            <a:alphaModFix/>
          </a:blip>
          <a:srcRect b="14295" l="0" r="38990" t="0"/>
          <a:stretch/>
        </p:blipFill>
        <p:spPr>
          <a:xfrm>
            <a:off x="3492123" y="2187022"/>
            <a:ext cx="2739599" cy="3864873"/>
          </a:xfrm>
          <a:prstGeom prst="rect">
            <a:avLst/>
          </a:prstGeom>
          <a:noFill/>
          <a:ln>
            <a:noFill/>
          </a:ln>
        </p:spPr>
      </p:pic>
      <p:sp>
        <p:nvSpPr>
          <p:cNvPr id="888" name="Google Shape;888;p62"/>
          <p:cNvSpPr txBox="1"/>
          <p:nvPr>
            <p:ph idx="1" type="body"/>
          </p:nvPr>
        </p:nvSpPr>
        <p:spPr>
          <a:xfrm>
            <a:off x="582600" y="1438875"/>
            <a:ext cx="4528800" cy="50142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without application of RMPs:</a:t>
            </a:r>
            <a:endParaRPr b="1"/>
          </a:p>
          <a:p>
            <a:pPr indent="457200" lvl="0" marL="0" rtl="0" algn="l">
              <a:spcBef>
                <a:spcPts val="600"/>
              </a:spcBef>
              <a:spcAft>
                <a:spcPts val="0"/>
              </a:spcAft>
              <a:buNone/>
            </a:pPr>
            <a:r>
              <a:rPr lang="en-GB"/>
              <a:t>ballooning unstable </a:t>
            </a:r>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rPr b="1" lang="en-GB">
                <a:solidFill>
                  <a:schemeClr val="lt1"/>
                </a:solidFill>
              </a:rPr>
              <a:t>With application of RMPs</a:t>
            </a:r>
            <a:endParaRPr b="1">
              <a:solidFill>
                <a:schemeClr val="lt1"/>
              </a:solidFill>
            </a:endParaRPr>
          </a:p>
          <a:p>
            <a:pPr indent="0" lvl="0" marL="0" rtl="0" algn="l">
              <a:spcBef>
                <a:spcPts val="600"/>
              </a:spcBef>
              <a:spcAft>
                <a:spcPts val="0"/>
              </a:spcAft>
              <a:buNone/>
            </a:pPr>
            <a:r>
              <a:t/>
            </a:r>
            <a:endParaRPr>
              <a:solidFill>
                <a:schemeClr val="lt1"/>
              </a:solidFill>
            </a:endParaRPr>
          </a:p>
          <a:p>
            <a:pPr indent="0" lvl="0" marL="0" rtl="0" algn="l">
              <a:spcBef>
                <a:spcPts val="600"/>
              </a:spcBef>
              <a:spcAft>
                <a:spcPts val="0"/>
              </a:spcAft>
              <a:buNone/>
            </a:pPr>
            <a:r>
              <a:rPr lang="en-GB">
                <a:solidFill>
                  <a:schemeClr val="lt1"/>
                </a:solidFill>
              </a:rPr>
              <a:t>Growing modes replaced </a:t>
            </a:r>
            <a:br>
              <a:rPr lang="en-GB">
                <a:solidFill>
                  <a:schemeClr val="lt1"/>
                </a:solidFill>
              </a:rPr>
            </a:br>
            <a:r>
              <a:rPr lang="en-GB">
                <a:solidFill>
                  <a:schemeClr val="lt1"/>
                </a:solidFill>
              </a:rPr>
              <a:t>by saturated non-rotating</a:t>
            </a:r>
            <a:br>
              <a:rPr lang="en-GB">
                <a:solidFill>
                  <a:schemeClr val="lt1"/>
                </a:solidFill>
              </a:rPr>
            </a:br>
            <a:r>
              <a:rPr lang="en-GB">
                <a:solidFill>
                  <a:schemeClr val="lt1"/>
                </a:solidFill>
              </a:rPr>
              <a:t>RMP modes</a:t>
            </a:r>
            <a:endParaRPr>
              <a:solidFill>
                <a:schemeClr val="lt1"/>
              </a:solidFill>
            </a:endParaRPr>
          </a:p>
          <a:p>
            <a:pPr indent="0" lvl="0" marL="0" rtl="0" algn="l">
              <a:spcBef>
                <a:spcPts val="600"/>
              </a:spcBef>
              <a:spcAft>
                <a:spcPts val="0"/>
              </a:spcAft>
              <a:buNone/>
            </a:pPr>
            <a:r>
              <a:t/>
            </a:r>
            <a:endParaRPr/>
          </a:p>
        </p:txBody>
      </p:sp>
      <p:pic>
        <p:nvPicPr>
          <p:cNvPr id="889" name="Google Shape;889;p62"/>
          <p:cNvPicPr preferRelativeResize="0"/>
          <p:nvPr/>
        </p:nvPicPr>
        <p:blipFill rotWithShape="1">
          <a:blip r:embed="rId4">
            <a:alphaModFix/>
          </a:blip>
          <a:srcRect b="0" l="0" r="27076" t="6489"/>
          <a:stretch/>
        </p:blipFill>
        <p:spPr>
          <a:xfrm>
            <a:off x="430225" y="3550288"/>
            <a:ext cx="3043898" cy="2587976"/>
          </a:xfrm>
          <a:prstGeom prst="rect">
            <a:avLst/>
          </a:prstGeom>
          <a:noFill/>
          <a:ln>
            <a:noFill/>
          </a:ln>
        </p:spPr>
      </p:pic>
      <p:pic>
        <p:nvPicPr>
          <p:cNvPr id="890" name="Google Shape;890;p62"/>
          <p:cNvPicPr preferRelativeResize="0"/>
          <p:nvPr/>
        </p:nvPicPr>
        <p:blipFill rotWithShape="1">
          <a:blip r:embed="rId4">
            <a:alphaModFix/>
          </a:blip>
          <a:srcRect b="52282" l="100000" r="27076" t="6489"/>
          <a:stretch/>
        </p:blipFill>
        <p:spPr>
          <a:xfrm flipH="1">
            <a:off x="3569176" y="4802075"/>
            <a:ext cx="838324" cy="84639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5" name="Shape 895"/>
        <p:cNvGrpSpPr/>
        <p:nvPr/>
      </p:nvGrpSpPr>
      <p:grpSpPr>
        <a:xfrm>
          <a:off x="0" y="0"/>
          <a:ext cx="0" cy="0"/>
          <a:chOff x="0" y="0"/>
          <a:chExt cx="0" cy="0"/>
        </a:xfrm>
      </p:grpSpPr>
      <p:pic>
        <p:nvPicPr>
          <p:cNvPr id="896" name="Google Shape;896;p63"/>
          <p:cNvPicPr preferRelativeResize="0"/>
          <p:nvPr/>
        </p:nvPicPr>
        <p:blipFill rotWithShape="1">
          <a:blip r:embed="rId3">
            <a:alphaModFix/>
          </a:blip>
          <a:srcRect b="14128" l="0" r="41575" t="4952"/>
          <a:stretch/>
        </p:blipFill>
        <p:spPr>
          <a:xfrm>
            <a:off x="9369825" y="2536957"/>
            <a:ext cx="2822175" cy="3646218"/>
          </a:xfrm>
          <a:prstGeom prst="rect">
            <a:avLst/>
          </a:prstGeom>
          <a:noFill/>
          <a:ln>
            <a:noFill/>
          </a:ln>
        </p:spPr>
      </p:pic>
      <p:pic>
        <p:nvPicPr>
          <p:cNvPr id="897" name="Google Shape;897;p63"/>
          <p:cNvPicPr preferRelativeResize="0"/>
          <p:nvPr/>
        </p:nvPicPr>
        <p:blipFill rotWithShape="1">
          <a:blip r:embed="rId4">
            <a:alphaModFix/>
          </a:blip>
          <a:srcRect b="14295" l="0" r="38990" t="0"/>
          <a:stretch/>
        </p:blipFill>
        <p:spPr>
          <a:xfrm>
            <a:off x="3492123" y="2187022"/>
            <a:ext cx="2739599" cy="3864873"/>
          </a:xfrm>
          <a:prstGeom prst="rect">
            <a:avLst/>
          </a:prstGeom>
          <a:noFill/>
          <a:ln>
            <a:noFill/>
          </a:ln>
        </p:spPr>
      </p:pic>
      <p:sp>
        <p:nvSpPr>
          <p:cNvPr id="898" name="Google Shape;898;p63"/>
          <p:cNvSpPr txBox="1"/>
          <p:nvPr>
            <p:ph idx="1" type="body"/>
          </p:nvPr>
        </p:nvSpPr>
        <p:spPr>
          <a:xfrm>
            <a:off x="582600" y="1438875"/>
            <a:ext cx="4528800" cy="50142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without application of RMPs:</a:t>
            </a:r>
            <a:endParaRPr/>
          </a:p>
          <a:p>
            <a:pPr indent="0" lvl="0" marL="457200" rtl="0" algn="l">
              <a:spcBef>
                <a:spcPts val="600"/>
              </a:spcBef>
              <a:spcAft>
                <a:spcPts val="0"/>
              </a:spcAft>
              <a:buNone/>
            </a:pPr>
            <a:r>
              <a:rPr lang="en-GB"/>
              <a:t>ballooning unstable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rPr b="1" lang="en-GB">
                <a:solidFill>
                  <a:schemeClr val="lt1"/>
                </a:solidFill>
              </a:rPr>
              <a:t>With application of RMPs</a:t>
            </a:r>
            <a:endParaRPr b="1">
              <a:solidFill>
                <a:schemeClr val="lt1"/>
              </a:solidFill>
            </a:endParaRPr>
          </a:p>
          <a:p>
            <a:pPr indent="0" lvl="0" marL="0" rtl="0" algn="l">
              <a:spcBef>
                <a:spcPts val="600"/>
              </a:spcBef>
              <a:spcAft>
                <a:spcPts val="0"/>
              </a:spcAft>
              <a:buNone/>
            </a:pPr>
            <a:r>
              <a:t/>
            </a:r>
            <a:endParaRPr>
              <a:solidFill>
                <a:schemeClr val="lt1"/>
              </a:solidFill>
            </a:endParaRPr>
          </a:p>
          <a:p>
            <a:pPr indent="0" lvl="0" marL="0" rtl="0" algn="l">
              <a:spcBef>
                <a:spcPts val="600"/>
              </a:spcBef>
              <a:spcAft>
                <a:spcPts val="0"/>
              </a:spcAft>
              <a:buNone/>
            </a:pPr>
            <a:r>
              <a:rPr lang="en-GB">
                <a:solidFill>
                  <a:schemeClr val="lt1"/>
                </a:solidFill>
              </a:rPr>
              <a:t>Growing modes replaced </a:t>
            </a:r>
            <a:br>
              <a:rPr lang="en-GB">
                <a:solidFill>
                  <a:schemeClr val="lt1"/>
                </a:solidFill>
              </a:rPr>
            </a:br>
            <a:r>
              <a:rPr lang="en-GB">
                <a:solidFill>
                  <a:schemeClr val="lt1"/>
                </a:solidFill>
              </a:rPr>
              <a:t>by saturated non-rotating</a:t>
            </a:r>
            <a:br>
              <a:rPr lang="en-GB">
                <a:solidFill>
                  <a:schemeClr val="lt1"/>
                </a:solidFill>
              </a:rPr>
            </a:br>
            <a:r>
              <a:rPr lang="en-GB">
                <a:solidFill>
                  <a:schemeClr val="lt1"/>
                </a:solidFill>
              </a:rPr>
              <a:t>RMP modes</a:t>
            </a:r>
            <a:endParaRPr>
              <a:solidFill>
                <a:schemeClr val="lt1"/>
              </a:solidFill>
            </a:endParaRPr>
          </a:p>
          <a:p>
            <a:pPr indent="0" lvl="0" marL="0" rtl="0" algn="l">
              <a:spcBef>
                <a:spcPts val="600"/>
              </a:spcBef>
              <a:spcAft>
                <a:spcPts val="0"/>
              </a:spcAft>
              <a:buNone/>
            </a:pPr>
            <a:r>
              <a:t/>
            </a:r>
            <a:endParaRPr/>
          </a:p>
        </p:txBody>
      </p:sp>
      <p:sp>
        <p:nvSpPr>
          <p:cNvPr id="899" name="Google Shape;899;p63"/>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GB" sz="1300"/>
              <a:t>‹#›</a:t>
            </a:fld>
            <a:endParaRPr sz="1300"/>
          </a:p>
        </p:txBody>
      </p:sp>
      <p:sp>
        <p:nvSpPr>
          <p:cNvPr id="900" name="Google Shape;900;p63"/>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RMPs stabilize plasma edge </a:t>
            </a:r>
            <a:endParaRPr/>
          </a:p>
        </p:txBody>
      </p:sp>
      <p:pic>
        <p:nvPicPr>
          <p:cNvPr id="901" name="Google Shape;901;p63"/>
          <p:cNvPicPr preferRelativeResize="0"/>
          <p:nvPr/>
        </p:nvPicPr>
        <p:blipFill rotWithShape="1">
          <a:blip r:embed="rId5">
            <a:alphaModFix/>
          </a:blip>
          <a:srcRect b="0" l="0" r="27076" t="6489"/>
          <a:stretch/>
        </p:blipFill>
        <p:spPr>
          <a:xfrm>
            <a:off x="430225" y="3550288"/>
            <a:ext cx="3043898" cy="2587976"/>
          </a:xfrm>
          <a:prstGeom prst="rect">
            <a:avLst/>
          </a:prstGeom>
          <a:noFill/>
          <a:ln>
            <a:noFill/>
          </a:ln>
        </p:spPr>
      </p:pic>
      <p:pic>
        <p:nvPicPr>
          <p:cNvPr id="902" name="Google Shape;902;p63"/>
          <p:cNvPicPr preferRelativeResize="0"/>
          <p:nvPr/>
        </p:nvPicPr>
        <p:blipFill rotWithShape="1">
          <a:blip r:embed="rId5">
            <a:alphaModFix/>
          </a:blip>
          <a:srcRect b="52282" l="100000" r="27076" t="6489"/>
          <a:stretch/>
        </p:blipFill>
        <p:spPr>
          <a:xfrm flipH="1">
            <a:off x="3569176" y="4802075"/>
            <a:ext cx="838324" cy="846399"/>
          </a:xfrm>
          <a:prstGeom prst="rect">
            <a:avLst/>
          </a:prstGeom>
          <a:noFill/>
          <a:ln>
            <a:noFill/>
          </a:ln>
        </p:spPr>
      </p:pic>
      <p:sp>
        <p:nvSpPr>
          <p:cNvPr id="903" name="Google Shape;903;p63"/>
          <p:cNvSpPr txBox="1"/>
          <p:nvPr>
            <p:ph idx="1" type="body"/>
          </p:nvPr>
        </p:nvSpPr>
        <p:spPr>
          <a:xfrm>
            <a:off x="6161875" y="1546950"/>
            <a:ext cx="4528800" cy="50142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t>w</a:t>
            </a:r>
            <a:r>
              <a:rPr b="1" lang="en-GB"/>
              <a:t>ith </a:t>
            </a:r>
            <a:r>
              <a:rPr b="1" lang="en-GB"/>
              <a:t>application of RMPs</a:t>
            </a:r>
            <a:endParaRPr/>
          </a:p>
          <a:p>
            <a:pPr indent="0" lvl="0" marL="457200" rtl="0" algn="l">
              <a:spcBef>
                <a:spcPts val="600"/>
              </a:spcBef>
              <a:spcAft>
                <a:spcPts val="0"/>
              </a:spcAft>
              <a:buNone/>
            </a:pPr>
            <a:r>
              <a:rPr lang="en-GB"/>
              <a:t>Modes saturate after RMP ramp up, with dominating n=2 and n=6</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GB"/>
              <a:t>	</a:t>
            </a:r>
            <a:endParaRPr/>
          </a:p>
        </p:txBody>
      </p:sp>
      <p:pic>
        <p:nvPicPr>
          <p:cNvPr id="904" name="Google Shape;904;p63"/>
          <p:cNvPicPr preferRelativeResize="0"/>
          <p:nvPr/>
        </p:nvPicPr>
        <p:blipFill rotWithShape="1">
          <a:blip r:embed="rId5">
            <a:alphaModFix/>
          </a:blip>
          <a:srcRect b="52282" l="100000" r="27076" t="6489"/>
          <a:stretch/>
        </p:blipFill>
        <p:spPr>
          <a:xfrm flipH="1">
            <a:off x="9453251" y="4605350"/>
            <a:ext cx="838324" cy="846399"/>
          </a:xfrm>
          <a:prstGeom prst="rect">
            <a:avLst/>
          </a:prstGeom>
          <a:noFill/>
          <a:ln>
            <a:noFill/>
          </a:ln>
        </p:spPr>
      </p:pic>
      <p:pic>
        <p:nvPicPr>
          <p:cNvPr id="905" name="Google Shape;905;p63"/>
          <p:cNvPicPr preferRelativeResize="0"/>
          <p:nvPr/>
        </p:nvPicPr>
        <p:blipFill rotWithShape="1">
          <a:blip r:embed="rId6">
            <a:alphaModFix/>
          </a:blip>
          <a:srcRect b="0" l="0" r="25345" t="7132"/>
          <a:stretch/>
        </p:blipFill>
        <p:spPr>
          <a:xfrm>
            <a:off x="6325924" y="3653650"/>
            <a:ext cx="3043898" cy="252953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0" name="Shape 910"/>
        <p:cNvGrpSpPr/>
        <p:nvPr/>
      </p:nvGrpSpPr>
      <p:grpSpPr>
        <a:xfrm>
          <a:off x="0" y="0"/>
          <a:ext cx="0" cy="0"/>
          <a:chOff x="0" y="0"/>
          <a:chExt cx="0" cy="0"/>
        </a:xfrm>
      </p:grpSpPr>
      <p:sp>
        <p:nvSpPr>
          <p:cNvPr id="911" name="Google Shape;911;p64"/>
          <p:cNvSpPr txBox="1"/>
          <p:nvPr>
            <p:ph idx="1" type="body"/>
          </p:nvPr>
        </p:nvSpPr>
        <p:spPr>
          <a:xfrm>
            <a:off x="1598650" y="1725525"/>
            <a:ext cx="3269400" cy="506400"/>
          </a:xfrm>
          <a:prstGeom prst="rect">
            <a:avLst/>
          </a:prstGeom>
        </p:spPr>
        <p:txBody>
          <a:bodyPr anchorCtr="0" anchor="t" bIns="45700" lIns="0" spcFirstLastPara="1" rIns="0" wrap="square" tIns="45700">
            <a:normAutofit/>
          </a:bodyPr>
          <a:lstStyle/>
          <a:p>
            <a:pPr indent="0" lvl="0" marL="0" rtl="0" algn="l">
              <a:spcBef>
                <a:spcPts val="600"/>
              </a:spcBef>
              <a:spcAft>
                <a:spcPts val="1000"/>
              </a:spcAft>
              <a:buNone/>
            </a:pPr>
            <a:r>
              <a:rPr b="1" lang="en-GB"/>
              <a:t>Plasma flows in experime</a:t>
            </a:r>
            <a:r>
              <a:rPr b="1" lang="en-GB"/>
              <a:t>nt</a:t>
            </a:r>
            <a:endParaRPr b="1"/>
          </a:p>
        </p:txBody>
      </p:sp>
      <p:sp>
        <p:nvSpPr>
          <p:cNvPr id="912" name="Google Shape;912;p64"/>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913" name="Google Shape;913;p64"/>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Comparison of plasma flows</a:t>
            </a:r>
            <a:endParaRPr/>
          </a:p>
        </p:txBody>
      </p:sp>
      <p:pic>
        <p:nvPicPr>
          <p:cNvPr id="914" name="Google Shape;914;p64"/>
          <p:cNvPicPr preferRelativeResize="0"/>
          <p:nvPr/>
        </p:nvPicPr>
        <p:blipFill>
          <a:blip r:embed="rId3">
            <a:alphaModFix/>
          </a:blip>
          <a:stretch>
            <a:fillRect/>
          </a:stretch>
        </p:blipFill>
        <p:spPr>
          <a:xfrm>
            <a:off x="658825" y="2231926"/>
            <a:ext cx="5021076" cy="3586475"/>
          </a:xfrm>
          <a:prstGeom prst="rect">
            <a:avLst/>
          </a:prstGeom>
          <a:noFill/>
          <a:ln>
            <a:noFill/>
          </a:ln>
        </p:spPr>
      </p:pic>
      <p:pic>
        <p:nvPicPr>
          <p:cNvPr id="915" name="Google Shape;915;p64"/>
          <p:cNvPicPr preferRelativeResize="0"/>
          <p:nvPr/>
        </p:nvPicPr>
        <p:blipFill>
          <a:blip r:embed="rId4">
            <a:alphaModFix/>
          </a:blip>
          <a:stretch>
            <a:fillRect/>
          </a:stretch>
        </p:blipFill>
        <p:spPr>
          <a:xfrm>
            <a:off x="6387375" y="2308125"/>
            <a:ext cx="4859904" cy="3510274"/>
          </a:xfrm>
          <a:prstGeom prst="rect">
            <a:avLst/>
          </a:prstGeom>
          <a:noFill/>
          <a:ln>
            <a:noFill/>
          </a:ln>
        </p:spPr>
      </p:pic>
      <p:sp>
        <p:nvSpPr>
          <p:cNvPr id="916" name="Google Shape;916;p64"/>
          <p:cNvSpPr txBox="1"/>
          <p:nvPr>
            <p:ph idx="1" type="body"/>
          </p:nvPr>
        </p:nvSpPr>
        <p:spPr>
          <a:xfrm>
            <a:off x="7504675" y="1725525"/>
            <a:ext cx="3269400" cy="506400"/>
          </a:xfrm>
          <a:prstGeom prst="rect">
            <a:avLst/>
          </a:prstGeom>
        </p:spPr>
        <p:txBody>
          <a:bodyPr anchorCtr="0" anchor="t" bIns="45700" lIns="0" spcFirstLastPara="1" rIns="0" wrap="square" tIns="45700">
            <a:normAutofit/>
          </a:bodyPr>
          <a:lstStyle/>
          <a:p>
            <a:pPr indent="0" lvl="0" marL="0" rtl="0" algn="l">
              <a:spcBef>
                <a:spcPts val="600"/>
              </a:spcBef>
              <a:spcAft>
                <a:spcPts val="1000"/>
              </a:spcAft>
              <a:buNone/>
            </a:pPr>
            <a:r>
              <a:rPr b="1" lang="en-GB"/>
              <a:t>Plasma flows in JOREK</a:t>
            </a:r>
            <a:endParaRPr b="1"/>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1" name="Shape 921"/>
        <p:cNvGrpSpPr/>
        <p:nvPr/>
      </p:nvGrpSpPr>
      <p:grpSpPr>
        <a:xfrm>
          <a:off x="0" y="0"/>
          <a:ext cx="0" cy="0"/>
          <a:chOff x="0" y="0"/>
          <a:chExt cx="0" cy="0"/>
        </a:xfrm>
      </p:grpSpPr>
      <p:sp>
        <p:nvSpPr>
          <p:cNvPr id="922" name="Google Shape;922;p65"/>
          <p:cNvSpPr txBox="1"/>
          <p:nvPr>
            <p:ph idx="1" type="body"/>
          </p:nvPr>
        </p:nvSpPr>
        <p:spPr>
          <a:xfrm>
            <a:off x="658800" y="2371725"/>
            <a:ext cx="5622300" cy="2980800"/>
          </a:xfrm>
          <a:prstGeom prst="rect">
            <a:avLst/>
          </a:prstGeom>
        </p:spPr>
        <p:txBody>
          <a:bodyPr anchorCtr="0" anchor="t" bIns="45700" lIns="0" spcFirstLastPara="1" rIns="0" wrap="square" tIns="45700">
            <a:normAutofit lnSpcReduction="20000"/>
          </a:bodyPr>
          <a:lstStyle/>
          <a:p>
            <a:pPr indent="-342900" lvl="0" marL="457200" rtl="0" algn="l">
              <a:spcBef>
                <a:spcPts val="600"/>
              </a:spcBef>
              <a:spcAft>
                <a:spcPts val="0"/>
              </a:spcAft>
              <a:buSzPts val="1800"/>
              <a:buChar char="-"/>
            </a:pPr>
            <a:r>
              <a:rPr lang="en-GB"/>
              <a:t>Artificial Rotation Source applied to force zero-crossing of rotation at the 7/2 rational surface</a:t>
            </a:r>
            <a:endParaRPr/>
          </a:p>
          <a:p>
            <a:pPr indent="0" lvl="0" marL="457200" rtl="0" algn="l">
              <a:spcBef>
                <a:spcPts val="1000"/>
              </a:spcBef>
              <a:spcAft>
                <a:spcPts val="0"/>
              </a:spcAft>
              <a:buNone/>
            </a:pPr>
            <a:r>
              <a:t/>
            </a:r>
            <a:endParaRPr/>
          </a:p>
          <a:p>
            <a:pPr indent="-342900" lvl="0" marL="457200" rtl="0" algn="l">
              <a:spcBef>
                <a:spcPts val="1000"/>
              </a:spcBef>
              <a:spcAft>
                <a:spcPts val="0"/>
              </a:spcAft>
              <a:buSzPts val="1800"/>
              <a:buChar char="-"/>
            </a:pPr>
            <a:r>
              <a:rPr b="1" lang="en-GB"/>
              <a:t>Without zero crossing: </a:t>
            </a:r>
            <a:r>
              <a:rPr lang="en-GB"/>
              <a:t>small rotating islands </a:t>
            </a:r>
            <a:endParaRPr/>
          </a:p>
          <a:p>
            <a:pPr indent="0" lvl="0" marL="457200" rtl="0" algn="l">
              <a:spcBef>
                <a:spcPts val="1000"/>
              </a:spcBef>
              <a:spcAft>
                <a:spcPts val="0"/>
              </a:spcAft>
              <a:buNone/>
            </a:pPr>
            <a:r>
              <a:rPr b="1" lang="en-GB">
                <a:solidFill>
                  <a:srgbClr val="FF0000"/>
                </a:solidFill>
              </a:rPr>
              <a:t>With zero crossing:</a:t>
            </a:r>
            <a:r>
              <a:rPr lang="en-GB"/>
              <a:t> Island penetrates, bifurcation to large size and locking to perturbation</a:t>
            </a:r>
            <a:endParaRPr/>
          </a:p>
          <a:p>
            <a:pPr indent="0" lvl="0" marL="457200" rtl="0" algn="l">
              <a:spcBef>
                <a:spcPts val="1000"/>
              </a:spcBef>
              <a:spcAft>
                <a:spcPts val="0"/>
              </a:spcAft>
              <a:buNone/>
            </a:pPr>
            <a:r>
              <a:t/>
            </a:r>
            <a:endParaRPr/>
          </a:p>
          <a:p>
            <a:pPr indent="0" lvl="0" marL="457200" rtl="0" algn="l">
              <a:spcBef>
                <a:spcPts val="1000"/>
              </a:spcBef>
              <a:spcAft>
                <a:spcPts val="1000"/>
              </a:spcAft>
              <a:buNone/>
            </a:pPr>
            <a:r>
              <a:t/>
            </a:r>
            <a:endParaRPr/>
          </a:p>
        </p:txBody>
      </p:sp>
      <p:sp>
        <p:nvSpPr>
          <p:cNvPr id="923" name="Google Shape;923;p65"/>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924" name="Google Shape;924;p65"/>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Island penetration and mode locking</a:t>
            </a:r>
            <a:endParaRPr/>
          </a:p>
        </p:txBody>
      </p:sp>
      <p:pic>
        <p:nvPicPr>
          <p:cNvPr id="925" name="Google Shape;925;p65"/>
          <p:cNvPicPr preferRelativeResize="0"/>
          <p:nvPr/>
        </p:nvPicPr>
        <p:blipFill rotWithShape="1">
          <a:blip r:embed="rId3">
            <a:alphaModFix/>
          </a:blip>
          <a:srcRect b="51475" l="0" r="0" t="0"/>
          <a:stretch/>
        </p:blipFill>
        <p:spPr>
          <a:xfrm>
            <a:off x="6915675" y="1993775"/>
            <a:ext cx="4796251" cy="2680525"/>
          </a:xfrm>
          <a:prstGeom prst="rect">
            <a:avLst/>
          </a:prstGeom>
          <a:noFill/>
          <a:ln>
            <a:noFill/>
          </a:ln>
        </p:spPr>
      </p:pic>
      <p:pic>
        <p:nvPicPr>
          <p:cNvPr id="926" name="Google Shape;926;p65"/>
          <p:cNvPicPr preferRelativeResize="0"/>
          <p:nvPr/>
        </p:nvPicPr>
        <p:blipFill rotWithShape="1">
          <a:blip r:embed="rId4">
            <a:alphaModFix/>
          </a:blip>
          <a:srcRect b="72921" l="3986" r="75434" t="5548"/>
          <a:stretch/>
        </p:blipFill>
        <p:spPr>
          <a:xfrm>
            <a:off x="6941550" y="3501250"/>
            <a:ext cx="549674" cy="1253473"/>
          </a:xfrm>
          <a:prstGeom prst="rect">
            <a:avLst/>
          </a:prstGeom>
          <a:noFill/>
          <a:ln>
            <a:noFill/>
          </a:ln>
        </p:spPr>
      </p:pic>
      <p:pic>
        <p:nvPicPr>
          <p:cNvPr id="927" name="Google Shape;927;p65"/>
          <p:cNvPicPr preferRelativeResize="0"/>
          <p:nvPr/>
        </p:nvPicPr>
        <p:blipFill rotWithShape="1">
          <a:blip r:embed="rId4">
            <a:alphaModFix/>
          </a:blip>
          <a:srcRect b="72921" l="11259" r="75435" t="5548"/>
          <a:stretch/>
        </p:blipFill>
        <p:spPr>
          <a:xfrm>
            <a:off x="9383750" y="3501250"/>
            <a:ext cx="355376" cy="125347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0"/>
          <p:cNvSpPr txBox="1"/>
          <p:nvPr>
            <p:ph idx="1" type="body"/>
          </p:nvPr>
        </p:nvSpPr>
        <p:spPr>
          <a:xfrm>
            <a:off x="658800" y="1609725"/>
            <a:ext cx="7468500" cy="5191800"/>
          </a:xfrm>
          <a:prstGeom prst="rect">
            <a:avLst/>
          </a:prstGeom>
        </p:spPr>
        <p:txBody>
          <a:bodyPr anchorCtr="0" anchor="t" bIns="45700" lIns="0" spcFirstLastPara="1" rIns="0" wrap="square" tIns="45700">
            <a:normAutofit lnSpcReduction="10000"/>
          </a:bodyPr>
          <a:lstStyle/>
          <a:p>
            <a:pPr indent="0" lvl="0" marL="0" rtl="0" algn="l">
              <a:spcBef>
                <a:spcPts val="600"/>
              </a:spcBef>
              <a:spcAft>
                <a:spcPts val="0"/>
              </a:spcAft>
              <a:buNone/>
            </a:pPr>
            <a:r>
              <a:rPr b="1" lang="en-GB" sz="2000">
                <a:solidFill>
                  <a:schemeClr val="accent3"/>
                </a:solidFill>
              </a:rPr>
              <a:t>Edge Localized Modes </a:t>
            </a:r>
            <a:endParaRPr b="1" sz="2000">
              <a:solidFill>
                <a:schemeClr val="accent3"/>
              </a:solidFill>
            </a:endParaRPr>
          </a:p>
          <a:p>
            <a:pPr indent="0" lvl="0" marL="0" rtl="0" algn="l">
              <a:spcBef>
                <a:spcPts val="600"/>
              </a:spcBef>
              <a:spcAft>
                <a:spcPts val="0"/>
              </a:spcAft>
              <a:buNone/>
            </a:pPr>
            <a:r>
              <a:rPr lang="en-GB" sz="2000"/>
              <a:t>Periodical expulsions of heat and particles from the boundary of the plasma. Large Type-I ELMs can reduce the lifetime of wall components in future devices</a:t>
            </a:r>
            <a:endParaRPr sz="2000"/>
          </a:p>
          <a:p>
            <a:pPr indent="0" lvl="0" marL="0" rtl="0" algn="l">
              <a:spcBef>
                <a:spcPts val="600"/>
              </a:spcBef>
              <a:spcAft>
                <a:spcPts val="0"/>
              </a:spcAft>
              <a:buNone/>
            </a:pPr>
            <a:r>
              <a:rPr b="1" lang="en-GB" sz="2000">
                <a:solidFill>
                  <a:schemeClr val="accent3"/>
                </a:solidFill>
              </a:rPr>
              <a:t>Resonant Magnetic Perturbations </a:t>
            </a:r>
            <a:endParaRPr b="1" sz="2000">
              <a:solidFill>
                <a:schemeClr val="accent3"/>
              </a:solidFill>
            </a:endParaRPr>
          </a:p>
          <a:p>
            <a:pPr indent="0" lvl="0" marL="0" rtl="0" algn="l">
              <a:spcBef>
                <a:spcPts val="600"/>
              </a:spcBef>
              <a:spcAft>
                <a:spcPts val="0"/>
              </a:spcAft>
              <a:buNone/>
            </a:pPr>
            <a:r>
              <a:rPr lang="en-GB" sz="2000"/>
              <a:t>Small 3D perturbations to the axisymmetric field of a tokamak. Planned method of ELM control for ITER </a:t>
            </a:r>
            <a:endParaRPr sz="2000"/>
          </a:p>
          <a:p>
            <a:pPr indent="0" lvl="0" marL="0" rtl="0" algn="l">
              <a:spcBef>
                <a:spcPts val="600"/>
              </a:spcBef>
              <a:spcAft>
                <a:spcPts val="0"/>
              </a:spcAft>
              <a:buNone/>
            </a:pPr>
            <a:r>
              <a:rPr b="1" lang="en-GB" sz="2000">
                <a:solidFill>
                  <a:schemeClr val="dk2"/>
                </a:solidFill>
              </a:rPr>
              <a:t>In this talk: </a:t>
            </a:r>
            <a:endParaRPr b="1" sz="2000">
              <a:solidFill>
                <a:schemeClr val="dk2"/>
              </a:solidFill>
            </a:endParaRPr>
          </a:p>
          <a:p>
            <a:pPr indent="-355600" lvl="0" marL="457200" rtl="0" algn="l">
              <a:spcBef>
                <a:spcPts val="600"/>
              </a:spcBef>
              <a:spcAft>
                <a:spcPts val="0"/>
              </a:spcAft>
              <a:buSzPts val="2000"/>
              <a:buChar char="-"/>
            </a:pPr>
            <a:r>
              <a:rPr lang="en-GB" sz="2000"/>
              <a:t>Introduce basic ELM &amp; RMP physics</a:t>
            </a:r>
            <a:endParaRPr sz="2000"/>
          </a:p>
          <a:p>
            <a:pPr indent="-355600" lvl="0" marL="457200" rtl="0" algn="l">
              <a:spcBef>
                <a:spcPts val="0"/>
              </a:spcBef>
              <a:spcAft>
                <a:spcPts val="0"/>
              </a:spcAft>
              <a:buSzPts val="2000"/>
              <a:buChar char="-"/>
            </a:pPr>
            <a:r>
              <a:rPr lang="en-GB" sz="2000"/>
              <a:t>Development of self-consistent boundary conditions </a:t>
            </a:r>
            <a:br>
              <a:rPr lang="en-GB" sz="2000"/>
            </a:br>
            <a:r>
              <a:rPr lang="en-GB" sz="2000"/>
              <a:t>for RMP studies with JOREK-STARWALL</a:t>
            </a:r>
            <a:endParaRPr sz="2000"/>
          </a:p>
          <a:p>
            <a:pPr indent="-355600" lvl="0" marL="457200" rtl="0" algn="l">
              <a:spcBef>
                <a:spcPts val="0"/>
              </a:spcBef>
              <a:spcAft>
                <a:spcPts val="0"/>
              </a:spcAft>
              <a:buSzPts val="2000"/>
              <a:buChar char="-"/>
            </a:pPr>
            <a:r>
              <a:rPr lang="en-GB" sz="2000"/>
              <a:t>Confirmation of experimental evidence supporting a RMP-ELM suppression theory</a:t>
            </a:r>
            <a:endParaRPr sz="2000"/>
          </a:p>
          <a:p>
            <a:pPr indent="-355600" lvl="0" marL="457200" rtl="0" algn="l">
              <a:spcBef>
                <a:spcPts val="0"/>
              </a:spcBef>
              <a:spcAft>
                <a:spcPts val="0"/>
              </a:spcAft>
              <a:buSzPts val="2000"/>
              <a:buChar char="-"/>
            </a:pPr>
            <a:r>
              <a:rPr lang="en-GB" sz="2000"/>
              <a:t>Outlook towards advanced kinetic simulations </a:t>
            </a:r>
            <a:endParaRPr sz="2000"/>
          </a:p>
        </p:txBody>
      </p:sp>
      <p:sp>
        <p:nvSpPr>
          <p:cNvPr id="228" name="Google Shape;228;p30"/>
          <p:cNvSpPr txBox="1"/>
          <p:nvPr>
            <p:ph type="title"/>
          </p:nvPr>
        </p:nvSpPr>
        <p:spPr>
          <a:xfrm>
            <a:off x="676797" y="441325"/>
            <a:ext cx="7432500" cy="782700"/>
          </a:xfrm>
          <a:prstGeom prst="rect">
            <a:avLst/>
          </a:prstGeom>
        </p:spPr>
        <p:txBody>
          <a:bodyPr anchorCtr="0" anchor="t" bIns="0" lIns="0" spcFirstLastPara="1" rIns="0" wrap="square" tIns="0">
            <a:noAutofit/>
          </a:bodyPr>
          <a:lstStyle/>
          <a:p>
            <a:pPr indent="0" lvl="0" marL="0" rtl="0" algn="l">
              <a:lnSpc>
                <a:spcPct val="100000"/>
              </a:lnSpc>
              <a:spcBef>
                <a:spcPts val="0"/>
              </a:spcBef>
              <a:spcAft>
                <a:spcPts val="1800"/>
              </a:spcAft>
              <a:buNone/>
            </a:pPr>
            <a:r>
              <a:rPr lang="en-GB"/>
              <a:t>Motivation</a:t>
            </a:r>
            <a:endParaRPr/>
          </a:p>
        </p:txBody>
      </p:sp>
      <p:sp>
        <p:nvSpPr>
          <p:cNvPr id="229" name="Google Shape;229;p30"/>
          <p:cNvSpPr txBox="1"/>
          <p:nvPr>
            <p:ph idx="12" type="sldNum"/>
          </p:nvPr>
        </p:nvSpPr>
        <p:spPr>
          <a:xfrm>
            <a:off x="11280775" y="6561600"/>
            <a:ext cx="2160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230" name="Google Shape;230;p30"/>
          <p:cNvPicPr preferRelativeResize="0"/>
          <p:nvPr/>
        </p:nvPicPr>
        <p:blipFill>
          <a:blip r:embed="rId3">
            <a:alphaModFix/>
          </a:blip>
          <a:stretch>
            <a:fillRect/>
          </a:stretch>
        </p:blipFill>
        <p:spPr>
          <a:xfrm>
            <a:off x="8279704" y="152400"/>
            <a:ext cx="3708864" cy="6256799"/>
          </a:xfrm>
          <a:prstGeom prst="rect">
            <a:avLst/>
          </a:prstGeom>
          <a:noFill/>
          <a:ln>
            <a:noFill/>
          </a:ln>
        </p:spPr>
      </p:pic>
      <p:pic>
        <p:nvPicPr>
          <p:cNvPr id="231" name="Google Shape;231;p30"/>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32" name="Google Shape;232;p30"/>
          <p:cNvSpPr txBox="1"/>
          <p:nvPr/>
        </p:nvSpPr>
        <p:spPr>
          <a:xfrm>
            <a:off x="10452000" y="6083925"/>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A. Cathey</a:t>
            </a:r>
            <a:endParaRPr sz="1200">
              <a:solidFill>
                <a:srgbClr val="434343"/>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2" name="Shape 932"/>
        <p:cNvGrpSpPr/>
        <p:nvPr/>
      </p:nvGrpSpPr>
      <p:grpSpPr>
        <a:xfrm>
          <a:off x="0" y="0"/>
          <a:ext cx="0" cy="0"/>
          <a:chOff x="0" y="0"/>
          <a:chExt cx="0" cy="0"/>
        </a:xfrm>
      </p:grpSpPr>
      <p:sp>
        <p:nvSpPr>
          <p:cNvPr id="933" name="Google Shape;933;p66"/>
          <p:cNvSpPr txBox="1"/>
          <p:nvPr>
            <p:ph idx="12" type="sldNum"/>
          </p:nvPr>
        </p:nvSpPr>
        <p:spPr>
          <a:xfrm>
            <a:off x="61753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
        <p:nvSpPr>
          <p:cNvPr id="934" name="Google Shape;934;p66"/>
          <p:cNvSpPr txBox="1"/>
          <p:nvPr>
            <p:ph type="title"/>
          </p:nvPr>
        </p:nvSpPr>
        <p:spPr>
          <a:xfrm>
            <a:off x="658826" y="441325"/>
            <a:ext cx="102252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Experimental detection of magnetic islands during RMP application</a:t>
            </a:r>
            <a:endParaRPr/>
          </a:p>
        </p:txBody>
      </p:sp>
      <p:sp>
        <p:nvSpPr>
          <p:cNvPr id="935" name="Google Shape;935;p66"/>
          <p:cNvSpPr txBox="1"/>
          <p:nvPr>
            <p:ph idx="1" type="body"/>
          </p:nvPr>
        </p:nvSpPr>
        <p:spPr>
          <a:xfrm>
            <a:off x="541575" y="1440100"/>
            <a:ext cx="6569100" cy="51216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Island detection difficult in experiment, as the</a:t>
            </a:r>
            <a:br>
              <a:rPr lang="en-GB"/>
            </a:br>
            <a:r>
              <a:rPr lang="en-GB"/>
              <a:t>strong kink response dominates over tearing mode</a:t>
            </a:r>
            <a:endParaRPr/>
          </a:p>
          <a:p>
            <a:pPr indent="-342900" lvl="0" marL="457200" rtl="0" algn="l">
              <a:spcBef>
                <a:spcPts val="0"/>
              </a:spcBef>
              <a:spcAft>
                <a:spcPts val="0"/>
              </a:spcAft>
              <a:buSzPts val="1800"/>
              <a:buChar char="-"/>
            </a:pPr>
            <a:r>
              <a:rPr lang="en-GB"/>
              <a:t>Detection possible based on change of the </a:t>
            </a:r>
            <a:br>
              <a:rPr lang="en-GB"/>
            </a:br>
            <a:r>
              <a:rPr b="1" lang="en-GB"/>
              <a:t>amplitude and phase of the deformation of the flux surfaces </a:t>
            </a:r>
            <a:r>
              <a:rPr lang="en-GB"/>
              <a:t>in vicinity of </a:t>
            </a:r>
            <a:r>
              <a:rPr lang="en-GB"/>
              <a:t>islands </a:t>
            </a:r>
            <a:r>
              <a:rPr lang="en-GB" sz="1400"/>
              <a:t>[M. Willensdorfer 2023, in review NP]</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a:p>
          <a:p>
            <a:pPr indent="-342900" lvl="0" marL="457200" rtl="0" algn="l">
              <a:spcBef>
                <a:spcPts val="600"/>
              </a:spcBef>
              <a:spcAft>
                <a:spcPts val="0"/>
              </a:spcAft>
              <a:buSzPts val="1800"/>
              <a:buChar char="-"/>
            </a:pPr>
            <a:r>
              <a:rPr lang="en-GB"/>
              <a:t>Requires high resolution </a:t>
            </a:r>
            <a:r>
              <a:rPr lang="en-GB"/>
              <a:t>temperature</a:t>
            </a:r>
            <a:r>
              <a:rPr lang="en-GB"/>
              <a:t> measurements, possible in AUG with ECE </a:t>
            </a:r>
            <a:r>
              <a:rPr lang="en-GB"/>
              <a:t>diagnostic</a:t>
            </a:r>
            <a:r>
              <a:rPr lang="en-GB"/>
              <a:t>.</a:t>
            </a:r>
            <a:endParaRPr/>
          </a:p>
        </p:txBody>
      </p:sp>
      <p:pic>
        <p:nvPicPr>
          <p:cNvPr id="936" name="Google Shape;936;p66"/>
          <p:cNvPicPr preferRelativeResize="0"/>
          <p:nvPr/>
        </p:nvPicPr>
        <p:blipFill>
          <a:blip r:embed="rId3">
            <a:alphaModFix/>
          </a:blip>
          <a:stretch>
            <a:fillRect/>
          </a:stretch>
        </p:blipFill>
        <p:spPr>
          <a:xfrm>
            <a:off x="1783888" y="3252750"/>
            <a:ext cx="3523824" cy="15664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1" name="Shape 941"/>
        <p:cNvGrpSpPr/>
        <p:nvPr/>
      </p:nvGrpSpPr>
      <p:grpSpPr>
        <a:xfrm>
          <a:off x="0" y="0"/>
          <a:ext cx="0" cy="0"/>
          <a:chOff x="0" y="0"/>
          <a:chExt cx="0" cy="0"/>
        </a:xfrm>
      </p:grpSpPr>
      <p:sp>
        <p:nvSpPr>
          <p:cNvPr id="942" name="Google Shape;942;p67"/>
          <p:cNvSpPr txBox="1"/>
          <p:nvPr>
            <p:ph idx="12" type="sldNum"/>
          </p:nvPr>
        </p:nvSpPr>
        <p:spPr>
          <a:xfrm>
            <a:off x="61753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
        <p:nvSpPr>
          <p:cNvPr id="943" name="Google Shape;943;p67"/>
          <p:cNvSpPr txBox="1"/>
          <p:nvPr>
            <p:ph type="title"/>
          </p:nvPr>
        </p:nvSpPr>
        <p:spPr>
          <a:xfrm>
            <a:off x="658826" y="441325"/>
            <a:ext cx="102252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Experimental detection of magnetic islands during RMP application</a:t>
            </a:r>
            <a:endParaRPr/>
          </a:p>
        </p:txBody>
      </p:sp>
      <p:sp>
        <p:nvSpPr>
          <p:cNvPr id="944" name="Google Shape;944;p67"/>
          <p:cNvSpPr txBox="1"/>
          <p:nvPr>
            <p:ph idx="1" type="body"/>
          </p:nvPr>
        </p:nvSpPr>
        <p:spPr>
          <a:xfrm>
            <a:off x="541575" y="1440100"/>
            <a:ext cx="6569100" cy="51216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Island detection difficult in experiment, as the</a:t>
            </a:r>
            <a:br>
              <a:rPr lang="en-GB"/>
            </a:br>
            <a:r>
              <a:rPr lang="en-GB"/>
              <a:t>strong kink response dominates over tearing mode</a:t>
            </a:r>
            <a:endParaRPr/>
          </a:p>
          <a:p>
            <a:pPr indent="-342900" lvl="0" marL="457200" rtl="0" algn="l">
              <a:spcBef>
                <a:spcPts val="0"/>
              </a:spcBef>
              <a:spcAft>
                <a:spcPts val="0"/>
              </a:spcAft>
              <a:buSzPts val="1800"/>
              <a:buChar char="-"/>
            </a:pPr>
            <a:r>
              <a:rPr lang="en-GB"/>
              <a:t>Detection possible based on change of the </a:t>
            </a:r>
            <a:br>
              <a:rPr lang="en-GB"/>
            </a:br>
            <a:r>
              <a:rPr b="1" lang="en-GB"/>
              <a:t>amplitude and phase of the deformation of the flux surfaces </a:t>
            </a:r>
            <a:r>
              <a:rPr lang="en-GB"/>
              <a:t>in vicinity of islands </a:t>
            </a:r>
            <a:r>
              <a:rPr lang="en-GB" sz="1400"/>
              <a:t>[M. Willensdorfer 2023, </a:t>
            </a:r>
            <a:r>
              <a:rPr lang="en-GB" sz="1400"/>
              <a:t>in review NP</a:t>
            </a:r>
            <a:r>
              <a:rPr lang="en-GB" sz="1400"/>
              <a:t>]</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a:p>
          <a:p>
            <a:pPr indent="-342900" lvl="0" marL="457200" rtl="0" algn="l">
              <a:spcBef>
                <a:spcPts val="600"/>
              </a:spcBef>
              <a:spcAft>
                <a:spcPts val="0"/>
              </a:spcAft>
              <a:buSzPts val="1800"/>
              <a:buChar char="-"/>
            </a:pPr>
            <a:r>
              <a:rPr lang="en-GB"/>
              <a:t>Requires high resolution temperature measurements, possible in AUG with ECE diagnostic.</a:t>
            </a:r>
            <a:endParaRPr/>
          </a:p>
        </p:txBody>
      </p:sp>
      <p:pic>
        <p:nvPicPr>
          <p:cNvPr id="945" name="Google Shape;945;p67"/>
          <p:cNvPicPr preferRelativeResize="0"/>
          <p:nvPr/>
        </p:nvPicPr>
        <p:blipFill>
          <a:blip r:embed="rId3">
            <a:alphaModFix/>
          </a:blip>
          <a:stretch>
            <a:fillRect/>
          </a:stretch>
        </p:blipFill>
        <p:spPr>
          <a:xfrm>
            <a:off x="1783888" y="3252750"/>
            <a:ext cx="3523824" cy="1566450"/>
          </a:xfrm>
          <a:prstGeom prst="rect">
            <a:avLst/>
          </a:prstGeom>
          <a:noFill/>
          <a:ln>
            <a:noFill/>
          </a:ln>
        </p:spPr>
      </p:pic>
      <p:grpSp>
        <p:nvGrpSpPr>
          <p:cNvPr id="946" name="Google Shape;946;p67"/>
          <p:cNvGrpSpPr/>
          <p:nvPr/>
        </p:nvGrpSpPr>
        <p:grpSpPr>
          <a:xfrm>
            <a:off x="7034479" y="3516366"/>
            <a:ext cx="2667505" cy="3243012"/>
            <a:chOff x="9166900" y="2890625"/>
            <a:chExt cx="2618024" cy="3178800"/>
          </a:xfrm>
        </p:grpSpPr>
        <p:pic>
          <p:nvPicPr>
            <p:cNvPr id="947" name="Google Shape;947;p67"/>
            <p:cNvPicPr preferRelativeResize="0"/>
            <p:nvPr/>
          </p:nvPicPr>
          <p:blipFill rotWithShape="1">
            <a:blip r:embed="rId4">
              <a:alphaModFix/>
            </a:blip>
            <a:srcRect b="15477" l="0" r="50039" t="44069"/>
            <a:stretch/>
          </p:blipFill>
          <p:spPr>
            <a:xfrm>
              <a:off x="9166900" y="2890625"/>
              <a:ext cx="2586124" cy="1304526"/>
            </a:xfrm>
            <a:prstGeom prst="rect">
              <a:avLst/>
            </a:prstGeom>
            <a:noFill/>
            <a:ln>
              <a:noFill/>
            </a:ln>
          </p:spPr>
        </p:pic>
        <p:pic>
          <p:nvPicPr>
            <p:cNvPr id="948" name="Google Shape;948;p67"/>
            <p:cNvPicPr preferRelativeResize="0"/>
            <p:nvPr/>
          </p:nvPicPr>
          <p:blipFill rotWithShape="1">
            <a:blip r:embed="rId4">
              <a:alphaModFix/>
            </a:blip>
            <a:srcRect b="0" l="50109" r="-69" t="44068"/>
            <a:stretch/>
          </p:blipFill>
          <p:spPr>
            <a:xfrm>
              <a:off x="9198800" y="4265800"/>
              <a:ext cx="2586124" cy="1803625"/>
            </a:xfrm>
            <a:prstGeom prst="rect">
              <a:avLst/>
            </a:prstGeom>
            <a:noFill/>
            <a:ln>
              <a:noFill/>
            </a:ln>
          </p:spPr>
        </p:pic>
      </p:grpSp>
      <p:pic>
        <p:nvPicPr>
          <p:cNvPr id="949" name="Google Shape;949;p67"/>
          <p:cNvPicPr preferRelativeResize="0"/>
          <p:nvPr/>
        </p:nvPicPr>
        <p:blipFill rotWithShape="1">
          <a:blip r:embed="rId5">
            <a:alphaModFix/>
          </a:blip>
          <a:srcRect b="52223" l="0" r="49310" t="0"/>
          <a:stretch/>
        </p:blipFill>
        <p:spPr>
          <a:xfrm>
            <a:off x="7011125" y="1013125"/>
            <a:ext cx="2626176" cy="2201375"/>
          </a:xfrm>
          <a:prstGeom prst="rect">
            <a:avLst/>
          </a:prstGeom>
          <a:noFill/>
          <a:ln>
            <a:noFill/>
          </a:ln>
        </p:spPr>
      </p:pic>
      <p:pic>
        <p:nvPicPr>
          <p:cNvPr id="950" name="Google Shape;950;p67"/>
          <p:cNvPicPr preferRelativeResize="0"/>
          <p:nvPr/>
        </p:nvPicPr>
        <p:blipFill rotWithShape="1">
          <a:blip r:embed="rId5">
            <a:alphaModFix/>
          </a:blip>
          <a:srcRect b="0" l="0" r="48511" t="95055"/>
          <a:stretch/>
        </p:blipFill>
        <p:spPr>
          <a:xfrm>
            <a:off x="7011125" y="3252750"/>
            <a:ext cx="2667500" cy="227824"/>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68"/>
          <p:cNvSpPr txBox="1"/>
          <p:nvPr>
            <p:ph idx="12" type="sldNum"/>
          </p:nvPr>
        </p:nvSpPr>
        <p:spPr>
          <a:xfrm>
            <a:off x="61753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sp>
        <p:nvSpPr>
          <p:cNvPr id="957" name="Google Shape;957;p68"/>
          <p:cNvSpPr txBox="1"/>
          <p:nvPr>
            <p:ph type="title"/>
          </p:nvPr>
        </p:nvSpPr>
        <p:spPr>
          <a:xfrm>
            <a:off x="658826" y="441325"/>
            <a:ext cx="102252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Experimental detection of magnetic islands during RMP application</a:t>
            </a:r>
            <a:endParaRPr/>
          </a:p>
        </p:txBody>
      </p:sp>
      <p:sp>
        <p:nvSpPr>
          <p:cNvPr id="958" name="Google Shape;958;p68"/>
          <p:cNvSpPr txBox="1"/>
          <p:nvPr>
            <p:ph idx="1" type="body"/>
          </p:nvPr>
        </p:nvSpPr>
        <p:spPr>
          <a:xfrm>
            <a:off x="541575" y="1440100"/>
            <a:ext cx="6569100" cy="51216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I</a:t>
            </a:r>
            <a:r>
              <a:rPr lang="en-GB"/>
              <a:t>sland detection difficult in experiment, as the</a:t>
            </a:r>
            <a:br>
              <a:rPr lang="en-GB"/>
            </a:br>
            <a:r>
              <a:rPr lang="en-GB"/>
              <a:t>strong kink response dominates over tearing mode</a:t>
            </a:r>
            <a:endParaRPr/>
          </a:p>
          <a:p>
            <a:pPr indent="-342900" lvl="0" marL="457200" rtl="0" algn="l">
              <a:spcBef>
                <a:spcPts val="0"/>
              </a:spcBef>
              <a:spcAft>
                <a:spcPts val="0"/>
              </a:spcAft>
              <a:buSzPts val="1800"/>
              <a:buChar char="-"/>
            </a:pPr>
            <a:r>
              <a:rPr lang="en-GB"/>
              <a:t>Detection possible based on change of the </a:t>
            </a:r>
            <a:br>
              <a:rPr lang="en-GB"/>
            </a:br>
            <a:r>
              <a:rPr b="1" lang="en-GB"/>
              <a:t>amplitude and phase of the deformation of the flux surfaces </a:t>
            </a:r>
            <a:r>
              <a:rPr lang="en-GB"/>
              <a:t>in vicinity of islands </a:t>
            </a:r>
            <a:r>
              <a:rPr lang="en-GB" sz="1400"/>
              <a:t>[M. Willensdorfer 2023, </a:t>
            </a:r>
            <a:r>
              <a:rPr lang="en-GB" sz="1400"/>
              <a:t>in review NP</a:t>
            </a:r>
            <a:r>
              <a:rPr lang="en-GB" sz="1400"/>
              <a:t>]</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a:p>
          <a:p>
            <a:pPr indent="-342900" lvl="0" marL="457200" rtl="0" algn="l">
              <a:spcBef>
                <a:spcPts val="600"/>
              </a:spcBef>
              <a:spcAft>
                <a:spcPts val="0"/>
              </a:spcAft>
              <a:buSzPts val="1800"/>
              <a:buChar char="-"/>
            </a:pPr>
            <a:r>
              <a:rPr lang="en-GB"/>
              <a:t>Requires high resolution temperature measurements, possible in AUG with ECE diagnostic.</a:t>
            </a:r>
            <a:endParaRPr/>
          </a:p>
        </p:txBody>
      </p:sp>
      <p:pic>
        <p:nvPicPr>
          <p:cNvPr id="959" name="Google Shape;959;p68"/>
          <p:cNvPicPr preferRelativeResize="0"/>
          <p:nvPr/>
        </p:nvPicPr>
        <p:blipFill>
          <a:blip r:embed="rId3">
            <a:alphaModFix/>
          </a:blip>
          <a:stretch>
            <a:fillRect/>
          </a:stretch>
        </p:blipFill>
        <p:spPr>
          <a:xfrm>
            <a:off x="1783888" y="3252750"/>
            <a:ext cx="3523824" cy="1566450"/>
          </a:xfrm>
          <a:prstGeom prst="rect">
            <a:avLst/>
          </a:prstGeom>
          <a:noFill/>
          <a:ln>
            <a:noFill/>
          </a:ln>
        </p:spPr>
      </p:pic>
      <p:grpSp>
        <p:nvGrpSpPr>
          <p:cNvPr id="960" name="Google Shape;960;p68"/>
          <p:cNvGrpSpPr/>
          <p:nvPr/>
        </p:nvGrpSpPr>
        <p:grpSpPr>
          <a:xfrm>
            <a:off x="7034479" y="3516366"/>
            <a:ext cx="2667505" cy="3243012"/>
            <a:chOff x="9166900" y="2890625"/>
            <a:chExt cx="2618024" cy="3178800"/>
          </a:xfrm>
        </p:grpSpPr>
        <p:pic>
          <p:nvPicPr>
            <p:cNvPr id="961" name="Google Shape;961;p68"/>
            <p:cNvPicPr preferRelativeResize="0"/>
            <p:nvPr/>
          </p:nvPicPr>
          <p:blipFill rotWithShape="1">
            <a:blip r:embed="rId4">
              <a:alphaModFix/>
            </a:blip>
            <a:srcRect b="15477" l="0" r="50039" t="44069"/>
            <a:stretch/>
          </p:blipFill>
          <p:spPr>
            <a:xfrm>
              <a:off x="9166900" y="2890625"/>
              <a:ext cx="2586124" cy="1304526"/>
            </a:xfrm>
            <a:prstGeom prst="rect">
              <a:avLst/>
            </a:prstGeom>
            <a:noFill/>
            <a:ln>
              <a:noFill/>
            </a:ln>
          </p:spPr>
        </p:pic>
        <p:pic>
          <p:nvPicPr>
            <p:cNvPr id="962" name="Google Shape;962;p68"/>
            <p:cNvPicPr preferRelativeResize="0"/>
            <p:nvPr/>
          </p:nvPicPr>
          <p:blipFill rotWithShape="1">
            <a:blip r:embed="rId4">
              <a:alphaModFix/>
            </a:blip>
            <a:srcRect b="0" l="50109" r="-69" t="44068"/>
            <a:stretch/>
          </p:blipFill>
          <p:spPr>
            <a:xfrm>
              <a:off x="9198800" y="4265800"/>
              <a:ext cx="2586124" cy="1803625"/>
            </a:xfrm>
            <a:prstGeom prst="rect">
              <a:avLst/>
            </a:prstGeom>
            <a:noFill/>
            <a:ln>
              <a:noFill/>
            </a:ln>
          </p:spPr>
        </p:pic>
      </p:grpSp>
      <p:pic>
        <p:nvPicPr>
          <p:cNvPr id="963" name="Google Shape;963;p68"/>
          <p:cNvPicPr preferRelativeResize="0"/>
          <p:nvPr/>
        </p:nvPicPr>
        <p:blipFill rotWithShape="1">
          <a:blip r:embed="rId5">
            <a:alphaModFix/>
          </a:blip>
          <a:srcRect b="52223" l="0" r="49310" t="0"/>
          <a:stretch/>
        </p:blipFill>
        <p:spPr>
          <a:xfrm>
            <a:off x="7011125" y="1013125"/>
            <a:ext cx="2626176" cy="2201375"/>
          </a:xfrm>
          <a:prstGeom prst="rect">
            <a:avLst/>
          </a:prstGeom>
          <a:noFill/>
          <a:ln>
            <a:noFill/>
          </a:ln>
        </p:spPr>
      </p:pic>
      <p:pic>
        <p:nvPicPr>
          <p:cNvPr id="964" name="Google Shape;964;p68"/>
          <p:cNvPicPr preferRelativeResize="0"/>
          <p:nvPr/>
        </p:nvPicPr>
        <p:blipFill rotWithShape="1">
          <a:blip r:embed="rId5">
            <a:alphaModFix/>
          </a:blip>
          <a:srcRect b="0" l="0" r="48511" t="95055"/>
          <a:stretch/>
        </p:blipFill>
        <p:spPr>
          <a:xfrm>
            <a:off x="7011125" y="3252750"/>
            <a:ext cx="2667500" cy="227824"/>
          </a:xfrm>
          <a:prstGeom prst="rect">
            <a:avLst/>
          </a:prstGeom>
          <a:noFill/>
          <a:ln>
            <a:noFill/>
          </a:ln>
        </p:spPr>
      </p:pic>
      <p:pic>
        <p:nvPicPr>
          <p:cNvPr id="965" name="Google Shape;965;p68"/>
          <p:cNvPicPr preferRelativeResize="0"/>
          <p:nvPr/>
        </p:nvPicPr>
        <p:blipFill rotWithShape="1">
          <a:blip r:embed="rId4">
            <a:alphaModFix/>
          </a:blip>
          <a:srcRect b="56484" l="10465" r="49801" t="2602"/>
          <a:stretch/>
        </p:blipFill>
        <p:spPr>
          <a:xfrm>
            <a:off x="9880826" y="3480575"/>
            <a:ext cx="2095575" cy="1345999"/>
          </a:xfrm>
          <a:prstGeom prst="rect">
            <a:avLst/>
          </a:prstGeom>
          <a:noFill/>
          <a:ln>
            <a:noFill/>
          </a:ln>
        </p:spPr>
      </p:pic>
      <p:pic>
        <p:nvPicPr>
          <p:cNvPr id="966" name="Google Shape;966;p68"/>
          <p:cNvPicPr preferRelativeResize="0"/>
          <p:nvPr/>
        </p:nvPicPr>
        <p:blipFill rotWithShape="1">
          <a:blip r:embed="rId4">
            <a:alphaModFix/>
          </a:blip>
          <a:srcRect b="55672" l="59605" r="-72" t="2390"/>
          <a:stretch/>
        </p:blipFill>
        <p:spPr>
          <a:xfrm>
            <a:off x="9865750" y="4876175"/>
            <a:ext cx="2134326" cy="1379700"/>
          </a:xfrm>
          <a:prstGeom prst="rect">
            <a:avLst/>
          </a:prstGeom>
          <a:noFill/>
          <a:ln>
            <a:noFill/>
          </a:ln>
        </p:spPr>
      </p:pic>
      <p:pic>
        <p:nvPicPr>
          <p:cNvPr id="967" name="Google Shape;967;p68"/>
          <p:cNvPicPr preferRelativeResize="0"/>
          <p:nvPr/>
        </p:nvPicPr>
        <p:blipFill rotWithShape="1">
          <a:blip r:embed="rId4">
            <a:alphaModFix/>
          </a:blip>
          <a:srcRect b="0" l="57592" r="-67" t="84340"/>
          <a:stretch/>
        </p:blipFill>
        <p:spPr>
          <a:xfrm>
            <a:off x="9759798" y="6255875"/>
            <a:ext cx="2240274" cy="515176"/>
          </a:xfrm>
          <a:prstGeom prst="rect">
            <a:avLst/>
          </a:prstGeom>
          <a:noFill/>
          <a:ln>
            <a:noFill/>
          </a:ln>
        </p:spPr>
      </p:pic>
      <p:pic>
        <p:nvPicPr>
          <p:cNvPr id="968" name="Google Shape;968;p68"/>
          <p:cNvPicPr preferRelativeResize="0"/>
          <p:nvPr/>
        </p:nvPicPr>
        <p:blipFill rotWithShape="1">
          <a:blip r:embed="rId5">
            <a:alphaModFix/>
          </a:blip>
          <a:srcRect b="52223" l="56176" r="-1556" t="0"/>
          <a:stretch/>
        </p:blipFill>
        <p:spPr>
          <a:xfrm>
            <a:off x="9856825" y="1013125"/>
            <a:ext cx="2351025" cy="2201375"/>
          </a:xfrm>
          <a:prstGeom prst="rect">
            <a:avLst/>
          </a:prstGeom>
          <a:noFill/>
          <a:ln>
            <a:noFill/>
          </a:ln>
        </p:spPr>
      </p:pic>
      <p:pic>
        <p:nvPicPr>
          <p:cNvPr id="969" name="Google Shape;969;p68"/>
          <p:cNvPicPr preferRelativeResize="0"/>
          <p:nvPr/>
        </p:nvPicPr>
        <p:blipFill rotWithShape="1">
          <a:blip r:embed="rId5">
            <a:alphaModFix/>
          </a:blip>
          <a:srcRect b="0" l="10582" r="48511" t="95055"/>
          <a:stretch/>
        </p:blipFill>
        <p:spPr>
          <a:xfrm>
            <a:off x="9880050" y="3252750"/>
            <a:ext cx="2119250" cy="227824"/>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4" name="Shape 974"/>
        <p:cNvGrpSpPr/>
        <p:nvPr/>
      </p:nvGrpSpPr>
      <p:grpSpPr>
        <a:xfrm>
          <a:off x="0" y="0"/>
          <a:ext cx="0" cy="0"/>
          <a:chOff x="0" y="0"/>
          <a:chExt cx="0" cy="0"/>
        </a:xfrm>
      </p:grpSpPr>
      <p:sp>
        <p:nvSpPr>
          <p:cNvPr id="975" name="Google Shape;975;p69"/>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976" name="Google Shape;976;p69"/>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Confirming experimental island observation</a:t>
            </a:r>
            <a:endParaRPr/>
          </a:p>
        </p:txBody>
      </p:sp>
      <p:sp>
        <p:nvSpPr>
          <p:cNvPr id="977" name="Google Shape;977;p69"/>
          <p:cNvSpPr txBox="1"/>
          <p:nvPr>
            <p:ph idx="2" type="body"/>
          </p:nvPr>
        </p:nvSpPr>
        <p:spPr>
          <a:xfrm>
            <a:off x="5978525" y="1609713"/>
            <a:ext cx="52008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Corrugation Amplitude and Phase obtained with the same diagnostic procedure in JOREK </a:t>
            </a:r>
            <a:endParaRPr/>
          </a:p>
          <a:p>
            <a:pPr indent="0" lvl="0" marL="0" rtl="0" algn="l">
              <a:spcBef>
                <a:spcPts val="600"/>
              </a:spcBef>
              <a:spcAft>
                <a:spcPts val="0"/>
              </a:spcAft>
              <a:buNone/>
            </a:pPr>
            <a:r>
              <a:t/>
            </a:r>
            <a:endParaRPr/>
          </a:p>
        </p:txBody>
      </p:sp>
      <p:pic>
        <p:nvPicPr>
          <p:cNvPr id="978" name="Google Shape;978;p69"/>
          <p:cNvPicPr preferRelativeResize="0"/>
          <p:nvPr/>
        </p:nvPicPr>
        <p:blipFill rotWithShape="1">
          <a:blip r:embed="rId3">
            <a:alphaModFix/>
          </a:blip>
          <a:srcRect b="51475" l="0" r="0" t="0"/>
          <a:stretch/>
        </p:blipFill>
        <p:spPr>
          <a:xfrm>
            <a:off x="742050" y="1376425"/>
            <a:ext cx="4796251" cy="2585975"/>
          </a:xfrm>
          <a:prstGeom prst="rect">
            <a:avLst/>
          </a:prstGeom>
          <a:noFill/>
          <a:ln>
            <a:noFill/>
          </a:ln>
        </p:spPr>
      </p:pic>
      <p:pic>
        <p:nvPicPr>
          <p:cNvPr id="979" name="Google Shape;979;p69"/>
          <p:cNvPicPr preferRelativeResize="0"/>
          <p:nvPr/>
        </p:nvPicPr>
        <p:blipFill rotWithShape="1">
          <a:blip r:embed="rId4">
            <a:alphaModFix/>
          </a:blip>
          <a:srcRect b="72921" l="3986" r="75434" t="5548"/>
          <a:stretch/>
        </p:blipFill>
        <p:spPr>
          <a:xfrm>
            <a:off x="765700" y="2793188"/>
            <a:ext cx="549674" cy="1253473"/>
          </a:xfrm>
          <a:prstGeom prst="rect">
            <a:avLst/>
          </a:prstGeom>
          <a:noFill/>
          <a:ln>
            <a:noFill/>
          </a:ln>
        </p:spPr>
      </p:pic>
      <p:pic>
        <p:nvPicPr>
          <p:cNvPr id="980" name="Google Shape;980;p69"/>
          <p:cNvPicPr preferRelativeResize="0"/>
          <p:nvPr/>
        </p:nvPicPr>
        <p:blipFill rotWithShape="1">
          <a:blip r:embed="rId4">
            <a:alphaModFix/>
          </a:blip>
          <a:srcRect b="72921" l="11259" r="75435" t="5548"/>
          <a:stretch/>
        </p:blipFill>
        <p:spPr>
          <a:xfrm>
            <a:off x="3207900" y="2793188"/>
            <a:ext cx="355376" cy="1253473"/>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5" name="Shape 985"/>
        <p:cNvGrpSpPr/>
        <p:nvPr/>
      </p:nvGrpSpPr>
      <p:grpSpPr>
        <a:xfrm>
          <a:off x="0" y="0"/>
          <a:ext cx="0" cy="0"/>
          <a:chOff x="0" y="0"/>
          <a:chExt cx="0" cy="0"/>
        </a:xfrm>
      </p:grpSpPr>
      <p:sp>
        <p:nvSpPr>
          <p:cNvPr id="986" name="Google Shape;986;p70"/>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987" name="Google Shape;987;p70"/>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Confirming experimental island observation</a:t>
            </a:r>
            <a:endParaRPr/>
          </a:p>
        </p:txBody>
      </p:sp>
      <p:sp>
        <p:nvSpPr>
          <p:cNvPr id="988" name="Google Shape;988;p70"/>
          <p:cNvSpPr txBox="1"/>
          <p:nvPr>
            <p:ph idx="2" type="body"/>
          </p:nvPr>
        </p:nvSpPr>
        <p:spPr>
          <a:xfrm>
            <a:off x="5978525" y="1609713"/>
            <a:ext cx="52008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Corrugation Amplitude and Phase obtained with the same diagnostic procedure in JOREK </a:t>
            </a:r>
            <a:endParaRPr/>
          </a:p>
          <a:p>
            <a:pPr indent="-342900" lvl="0" marL="457200" rtl="0" algn="l">
              <a:spcBef>
                <a:spcPts val="0"/>
              </a:spcBef>
              <a:spcAft>
                <a:spcPts val="0"/>
              </a:spcAft>
              <a:buSzPts val="1800"/>
              <a:buChar char="-"/>
            </a:pPr>
            <a:r>
              <a:rPr lang="en-GB"/>
              <a:t>Bump in presence of penetrated island, but none if island is not penetrated</a:t>
            </a:r>
            <a:endParaRPr/>
          </a:p>
        </p:txBody>
      </p:sp>
      <p:pic>
        <p:nvPicPr>
          <p:cNvPr id="989" name="Google Shape;989;p70"/>
          <p:cNvPicPr preferRelativeResize="0"/>
          <p:nvPr/>
        </p:nvPicPr>
        <p:blipFill rotWithShape="1">
          <a:blip r:embed="rId3">
            <a:alphaModFix/>
          </a:blip>
          <a:srcRect b="0" l="0" r="0" t="0"/>
          <a:stretch/>
        </p:blipFill>
        <p:spPr>
          <a:xfrm>
            <a:off x="742050" y="1376425"/>
            <a:ext cx="4796251" cy="5329175"/>
          </a:xfrm>
          <a:prstGeom prst="rect">
            <a:avLst/>
          </a:prstGeom>
          <a:noFill/>
          <a:ln>
            <a:noFill/>
          </a:ln>
        </p:spPr>
      </p:pic>
      <p:pic>
        <p:nvPicPr>
          <p:cNvPr id="990" name="Google Shape;990;p70"/>
          <p:cNvPicPr preferRelativeResize="0"/>
          <p:nvPr/>
        </p:nvPicPr>
        <p:blipFill rotWithShape="1">
          <a:blip r:embed="rId4">
            <a:alphaModFix/>
          </a:blip>
          <a:srcRect b="75283" l="3986" r="75434" t="5549"/>
          <a:stretch/>
        </p:blipFill>
        <p:spPr>
          <a:xfrm>
            <a:off x="765700" y="2793200"/>
            <a:ext cx="549674" cy="1115950"/>
          </a:xfrm>
          <a:prstGeom prst="rect">
            <a:avLst/>
          </a:prstGeom>
          <a:noFill/>
          <a:ln>
            <a:noFill/>
          </a:ln>
        </p:spPr>
      </p:pic>
      <p:pic>
        <p:nvPicPr>
          <p:cNvPr id="991" name="Google Shape;991;p70"/>
          <p:cNvPicPr preferRelativeResize="0"/>
          <p:nvPr/>
        </p:nvPicPr>
        <p:blipFill rotWithShape="1">
          <a:blip r:embed="rId4">
            <a:alphaModFix/>
          </a:blip>
          <a:srcRect b="75283" l="11259" r="75435" t="5549"/>
          <a:stretch/>
        </p:blipFill>
        <p:spPr>
          <a:xfrm>
            <a:off x="3207900" y="2793198"/>
            <a:ext cx="355376" cy="111595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6" name="Shape 996"/>
        <p:cNvGrpSpPr/>
        <p:nvPr/>
      </p:nvGrpSpPr>
      <p:grpSpPr>
        <a:xfrm>
          <a:off x="0" y="0"/>
          <a:ext cx="0" cy="0"/>
          <a:chOff x="0" y="0"/>
          <a:chExt cx="0" cy="0"/>
        </a:xfrm>
      </p:grpSpPr>
      <p:sp>
        <p:nvSpPr>
          <p:cNvPr id="997" name="Google Shape;997;p71"/>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998" name="Google Shape;998;p71"/>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Confirming experimental island observation</a:t>
            </a:r>
            <a:endParaRPr/>
          </a:p>
        </p:txBody>
      </p:sp>
      <p:pic>
        <p:nvPicPr>
          <p:cNvPr id="999" name="Google Shape;999;p71"/>
          <p:cNvPicPr preferRelativeResize="0"/>
          <p:nvPr/>
        </p:nvPicPr>
        <p:blipFill>
          <a:blip r:embed="rId3">
            <a:alphaModFix/>
          </a:blip>
          <a:stretch>
            <a:fillRect/>
          </a:stretch>
        </p:blipFill>
        <p:spPr>
          <a:xfrm>
            <a:off x="742050" y="1376425"/>
            <a:ext cx="4796258" cy="5329175"/>
          </a:xfrm>
          <a:prstGeom prst="rect">
            <a:avLst/>
          </a:prstGeom>
          <a:noFill/>
          <a:ln>
            <a:noFill/>
          </a:ln>
        </p:spPr>
      </p:pic>
      <p:sp>
        <p:nvSpPr>
          <p:cNvPr id="1000" name="Google Shape;1000;p71"/>
          <p:cNvSpPr txBox="1"/>
          <p:nvPr>
            <p:ph idx="2" type="body"/>
          </p:nvPr>
        </p:nvSpPr>
        <p:spPr>
          <a:xfrm>
            <a:off x="5978525" y="1609713"/>
            <a:ext cx="52008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Corrugation Amplitude and Phase obtained with the same diagnostic procedure in JOREK </a:t>
            </a:r>
            <a:endParaRPr/>
          </a:p>
          <a:p>
            <a:pPr indent="-342900" lvl="0" marL="457200" rtl="0" algn="l">
              <a:spcBef>
                <a:spcPts val="0"/>
              </a:spcBef>
              <a:spcAft>
                <a:spcPts val="0"/>
              </a:spcAft>
              <a:buSzPts val="1800"/>
              <a:buChar char="-"/>
            </a:pPr>
            <a:r>
              <a:rPr lang="en-GB"/>
              <a:t>Bump in presence of penetrated island, but none if island is not penetrated</a:t>
            </a:r>
            <a:endParaRPr/>
          </a:p>
          <a:p>
            <a:pPr indent="-342900" lvl="0" marL="457200" rtl="0" algn="l">
              <a:spcBef>
                <a:spcPts val="0"/>
              </a:spcBef>
              <a:spcAft>
                <a:spcPts val="0"/>
              </a:spcAft>
              <a:buSzPts val="1800"/>
              <a:buChar char="-"/>
            </a:pPr>
            <a:r>
              <a:rPr lang="en-GB"/>
              <a:t>Confirms experimental observation is associated with presence of island </a:t>
            </a:r>
            <a:endParaRPr/>
          </a:p>
        </p:txBody>
      </p:sp>
      <p:grpSp>
        <p:nvGrpSpPr>
          <p:cNvPr id="1001" name="Google Shape;1001;p71"/>
          <p:cNvGrpSpPr/>
          <p:nvPr/>
        </p:nvGrpSpPr>
        <p:grpSpPr>
          <a:xfrm>
            <a:off x="6459900" y="3797875"/>
            <a:ext cx="4134638" cy="2831550"/>
            <a:chOff x="6231300" y="3950275"/>
            <a:chExt cx="4134638" cy="2831550"/>
          </a:xfrm>
        </p:grpSpPr>
        <p:grpSp>
          <p:nvGrpSpPr>
            <p:cNvPr id="1002" name="Google Shape;1002;p71"/>
            <p:cNvGrpSpPr/>
            <p:nvPr/>
          </p:nvGrpSpPr>
          <p:grpSpPr>
            <a:xfrm>
              <a:off x="8588362" y="3985550"/>
              <a:ext cx="1777575" cy="2796274"/>
              <a:chOff x="9130033" y="2928065"/>
              <a:chExt cx="2111636" cy="3153219"/>
            </a:xfrm>
          </p:grpSpPr>
          <p:pic>
            <p:nvPicPr>
              <p:cNvPr id="1003" name="Google Shape;1003;p71"/>
              <p:cNvPicPr preferRelativeResize="0"/>
              <p:nvPr/>
            </p:nvPicPr>
            <p:blipFill rotWithShape="1">
              <a:blip r:embed="rId4">
                <a:alphaModFix/>
              </a:blip>
              <a:srcRect b="15477" l="10394" r="50039" t="44069"/>
              <a:stretch/>
            </p:blipFill>
            <p:spPr>
              <a:xfrm>
                <a:off x="9161795" y="2928065"/>
                <a:ext cx="2058534" cy="1311159"/>
              </a:xfrm>
              <a:prstGeom prst="rect">
                <a:avLst/>
              </a:prstGeom>
              <a:noFill/>
              <a:ln>
                <a:noFill/>
              </a:ln>
            </p:spPr>
          </p:pic>
          <p:pic>
            <p:nvPicPr>
              <p:cNvPr id="1004" name="Google Shape;1004;p71"/>
              <p:cNvPicPr preferRelativeResize="0"/>
              <p:nvPr/>
            </p:nvPicPr>
            <p:blipFill rotWithShape="1">
              <a:blip r:embed="rId4">
                <a:alphaModFix/>
              </a:blip>
              <a:srcRect b="0" l="59276" r="-69" t="44068"/>
              <a:stretch/>
            </p:blipFill>
            <p:spPr>
              <a:xfrm>
                <a:off x="9130033" y="4277665"/>
                <a:ext cx="2111636" cy="1803619"/>
              </a:xfrm>
              <a:prstGeom prst="rect">
                <a:avLst/>
              </a:prstGeom>
              <a:noFill/>
              <a:ln>
                <a:noFill/>
              </a:ln>
            </p:spPr>
          </p:pic>
        </p:grpSp>
        <p:pic>
          <p:nvPicPr>
            <p:cNvPr id="1005" name="Google Shape;1005;p71"/>
            <p:cNvPicPr preferRelativeResize="0"/>
            <p:nvPr/>
          </p:nvPicPr>
          <p:blipFill rotWithShape="1">
            <a:blip r:embed="rId4">
              <a:alphaModFix/>
            </a:blip>
            <a:srcRect b="56484" l="10465" r="49801" t="2602"/>
            <a:stretch/>
          </p:blipFill>
          <p:spPr>
            <a:xfrm>
              <a:off x="6696825" y="3950275"/>
              <a:ext cx="1777575" cy="1174398"/>
            </a:xfrm>
            <a:prstGeom prst="rect">
              <a:avLst/>
            </a:prstGeom>
            <a:noFill/>
            <a:ln>
              <a:noFill/>
            </a:ln>
          </p:spPr>
        </p:pic>
        <p:pic>
          <p:nvPicPr>
            <p:cNvPr id="1006" name="Google Shape;1006;p71"/>
            <p:cNvPicPr preferRelativeResize="0"/>
            <p:nvPr/>
          </p:nvPicPr>
          <p:blipFill rotWithShape="1">
            <a:blip r:embed="rId4">
              <a:alphaModFix/>
            </a:blip>
            <a:srcRect b="55672" l="59605" r="-72" t="2390"/>
            <a:stretch/>
          </p:blipFill>
          <p:spPr>
            <a:xfrm>
              <a:off x="6696817" y="5147754"/>
              <a:ext cx="1777582" cy="1181958"/>
            </a:xfrm>
            <a:prstGeom prst="rect">
              <a:avLst/>
            </a:prstGeom>
            <a:noFill/>
            <a:ln>
              <a:noFill/>
            </a:ln>
          </p:spPr>
        </p:pic>
        <p:pic>
          <p:nvPicPr>
            <p:cNvPr id="1007" name="Google Shape;1007;p71"/>
            <p:cNvPicPr preferRelativeResize="0"/>
            <p:nvPr/>
          </p:nvPicPr>
          <p:blipFill rotWithShape="1">
            <a:blip r:embed="rId4">
              <a:alphaModFix/>
            </a:blip>
            <a:srcRect b="0" l="60621" r="-71" t="84340"/>
            <a:stretch/>
          </p:blipFill>
          <p:spPr>
            <a:xfrm>
              <a:off x="6689925" y="6340475"/>
              <a:ext cx="1732874" cy="441350"/>
            </a:xfrm>
            <a:prstGeom prst="rect">
              <a:avLst/>
            </a:prstGeom>
            <a:noFill/>
            <a:ln>
              <a:noFill/>
            </a:ln>
          </p:spPr>
        </p:pic>
        <p:grpSp>
          <p:nvGrpSpPr>
            <p:cNvPr id="1008" name="Google Shape;1008;p71"/>
            <p:cNvGrpSpPr/>
            <p:nvPr/>
          </p:nvGrpSpPr>
          <p:grpSpPr>
            <a:xfrm>
              <a:off x="6231300" y="3985550"/>
              <a:ext cx="458626" cy="2793449"/>
              <a:chOff x="6120247" y="2716433"/>
              <a:chExt cx="544816" cy="3150033"/>
            </a:xfrm>
          </p:grpSpPr>
          <p:pic>
            <p:nvPicPr>
              <p:cNvPr id="1009" name="Google Shape;1009;p71"/>
              <p:cNvPicPr preferRelativeResize="0"/>
              <p:nvPr/>
            </p:nvPicPr>
            <p:blipFill rotWithShape="1">
              <a:blip r:embed="rId4">
                <a:alphaModFix/>
              </a:blip>
              <a:srcRect b="15477" l="0" r="89475" t="44069"/>
              <a:stretch/>
            </p:blipFill>
            <p:spPr>
              <a:xfrm>
                <a:off x="6120247" y="2716433"/>
                <a:ext cx="544816" cy="1277599"/>
              </a:xfrm>
              <a:prstGeom prst="rect">
                <a:avLst/>
              </a:prstGeom>
              <a:noFill/>
              <a:ln>
                <a:noFill/>
              </a:ln>
            </p:spPr>
          </p:pic>
          <p:pic>
            <p:nvPicPr>
              <p:cNvPr id="1010" name="Google Shape;1010;p71"/>
              <p:cNvPicPr preferRelativeResize="0"/>
              <p:nvPr/>
            </p:nvPicPr>
            <p:blipFill rotWithShape="1">
              <a:blip r:embed="rId4">
                <a:alphaModFix/>
              </a:blip>
              <a:srcRect b="0" l="50110" r="40180" t="44068"/>
              <a:stretch/>
            </p:blipFill>
            <p:spPr>
              <a:xfrm>
                <a:off x="6141348" y="4062848"/>
                <a:ext cx="502615" cy="1803619"/>
              </a:xfrm>
              <a:prstGeom prst="rect">
                <a:avLst/>
              </a:prstGeom>
              <a:noFill/>
              <a:ln>
                <a:noFill/>
              </a:ln>
            </p:spPr>
          </p:pic>
        </p:grpSp>
      </p:grpSp>
      <p:pic>
        <p:nvPicPr>
          <p:cNvPr id="1011" name="Google Shape;1011;p71"/>
          <p:cNvPicPr preferRelativeResize="0"/>
          <p:nvPr/>
        </p:nvPicPr>
        <p:blipFill rotWithShape="1">
          <a:blip r:embed="rId5">
            <a:alphaModFix/>
          </a:blip>
          <a:srcRect b="75283" l="3986" r="75434" t="5549"/>
          <a:stretch/>
        </p:blipFill>
        <p:spPr>
          <a:xfrm>
            <a:off x="765700" y="2793200"/>
            <a:ext cx="549674" cy="1115950"/>
          </a:xfrm>
          <a:prstGeom prst="rect">
            <a:avLst/>
          </a:prstGeom>
          <a:noFill/>
          <a:ln>
            <a:noFill/>
          </a:ln>
        </p:spPr>
      </p:pic>
      <p:pic>
        <p:nvPicPr>
          <p:cNvPr id="1012" name="Google Shape;1012;p71"/>
          <p:cNvPicPr preferRelativeResize="0"/>
          <p:nvPr/>
        </p:nvPicPr>
        <p:blipFill rotWithShape="1">
          <a:blip r:embed="rId5">
            <a:alphaModFix/>
          </a:blip>
          <a:srcRect b="75283" l="11259" r="75435" t="5549"/>
          <a:stretch/>
        </p:blipFill>
        <p:spPr>
          <a:xfrm>
            <a:off x="3207900" y="2793198"/>
            <a:ext cx="355376" cy="1115950"/>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7" name="Shape 1017"/>
        <p:cNvGrpSpPr/>
        <p:nvPr/>
      </p:nvGrpSpPr>
      <p:grpSpPr>
        <a:xfrm>
          <a:off x="0" y="0"/>
          <a:ext cx="0" cy="0"/>
          <a:chOff x="0" y="0"/>
          <a:chExt cx="0" cy="0"/>
        </a:xfrm>
      </p:grpSpPr>
      <p:sp>
        <p:nvSpPr>
          <p:cNvPr id="1018" name="Google Shape;1018;p72"/>
          <p:cNvSpPr txBox="1"/>
          <p:nvPr>
            <p:ph idx="1" type="body"/>
          </p:nvPr>
        </p:nvSpPr>
        <p:spPr>
          <a:xfrm>
            <a:off x="658800" y="1881200"/>
            <a:ext cx="80265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Experimentally observed turbulent transport likely to contribute to </a:t>
            </a:r>
            <a:br>
              <a:rPr lang="en-GB"/>
            </a:br>
            <a:r>
              <a:rPr lang="en-GB"/>
              <a:t>density pump-out </a:t>
            </a:r>
            <a:r>
              <a:rPr lang="en-GB" sz="1600"/>
              <a:t>[N. Leuthold 2023, NF]</a:t>
            </a:r>
            <a:endParaRPr/>
          </a:p>
          <a:p>
            <a:pPr indent="-342900" lvl="0" marL="457200" rtl="0" algn="l">
              <a:spcBef>
                <a:spcPts val="0"/>
              </a:spcBef>
              <a:spcAft>
                <a:spcPts val="0"/>
              </a:spcAft>
              <a:buSzPts val="1800"/>
              <a:buChar char="-"/>
            </a:pPr>
            <a:r>
              <a:rPr lang="en-GB"/>
              <a:t>Fluctuation </a:t>
            </a:r>
            <a:r>
              <a:rPr lang="en-GB"/>
              <a:t>disappears</a:t>
            </a:r>
            <a:r>
              <a:rPr lang="en-GB"/>
              <a:t> in region with highest ExB shear </a:t>
            </a:r>
            <a:endParaRPr/>
          </a:p>
        </p:txBody>
      </p:sp>
      <p:sp>
        <p:nvSpPr>
          <p:cNvPr id="1019" name="Google Shape;1019;p72"/>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Increased turbulent transport in AUG-RMP experiments</a:t>
            </a:r>
            <a:endParaRPr/>
          </a:p>
        </p:txBody>
      </p:sp>
      <p:sp>
        <p:nvSpPr>
          <p:cNvPr id="1020" name="Google Shape;1020;p72"/>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1021" name="Google Shape;1021;p72"/>
          <p:cNvPicPr preferRelativeResize="0"/>
          <p:nvPr/>
        </p:nvPicPr>
        <p:blipFill>
          <a:blip r:embed="rId3">
            <a:alphaModFix/>
          </a:blip>
          <a:stretch>
            <a:fillRect/>
          </a:stretch>
        </p:blipFill>
        <p:spPr>
          <a:xfrm>
            <a:off x="405227" y="3358373"/>
            <a:ext cx="4871492" cy="3059901"/>
          </a:xfrm>
          <a:prstGeom prst="rect">
            <a:avLst/>
          </a:prstGeom>
          <a:noFill/>
          <a:ln>
            <a:noFill/>
          </a:ln>
        </p:spPr>
      </p:pic>
      <p:pic>
        <p:nvPicPr>
          <p:cNvPr id="1022" name="Google Shape;1022;p72"/>
          <p:cNvPicPr preferRelativeResize="0"/>
          <p:nvPr/>
        </p:nvPicPr>
        <p:blipFill rotWithShape="1">
          <a:blip r:embed="rId4">
            <a:alphaModFix/>
          </a:blip>
          <a:srcRect b="45139" l="16668" r="15405" t="0"/>
          <a:stretch/>
        </p:blipFill>
        <p:spPr>
          <a:xfrm>
            <a:off x="5297575" y="3101974"/>
            <a:ext cx="3430624" cy="34687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7" name="Shape 1027"/>
        <p:cNvGrpSpPr/>
        <p:nvPr/>
      </p:nvGrpSpPr>
      <p:grpSpPr>
        <a:xfrm>
          <a:off x="0" y="0"/>
          <a:ext cx="0" cy="0"/>
          <a:chOff x="0" y="0"/>
          <a:chExt cx="0" cy="0"/>
        </a:xfrm>
      </p:grpSpPr>
      <p:sp>
        <p:nvSpPr>
          <p:cNvPr id="1028" name="Google Shape;1028;p73"/>
          <p:cNvSpPr txBox="1"/>
          <p:nvPr>
            <p:ph idx="1" type="body"/>
          </p:nvPr>
        </p:nvSpPr>
        <p:spPr>
          <a:xfrm>
            <a:off x="658800" y="1881200"/>
            <a:ext cx="80265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Experimentally observed turbulent transport likely to contribute to </a:t>
            </a:r>
            <a:br>
              <a:rPr lang="en-GB"/>
            </a:br>
            <a:r>
              <a:rPr lang="en-GB"/>
              <a:t>density pump-out </a:t>
            </a:r>
            <a:r>
              <a:rPr lang="en-GB" sz="1600"/>
              <a:t>[N. Leuthold 2023, NF]</a:t>
            </a:r>
            <a:endParaRPr sz="1600"/>
          </a:p>
          <a:p>
            <a:pPr indent="-342900" lvl="0" marL="457200" rtl="0" algn="l">
              <a:spcBef>
                <a:spcPts val="0"/>
              </a:spcBef>
              <a:spcAft>
                <a:spcPts val="0"/>
              </a:spcAft>
              <a:buSzPts val="1800"/>
              <a:buChar char="-"/>
            </a:pPr>
            <a:r>
              <a:rPr lang="en-GB"/>
              <a:t>Fluctuation disappears in region with highest ExB shear </a:t>
            </a:r>
            <a:endParaRPr/>
          </a:p>
        </p:txBody>
      </p:sp>
      <p:sp>
        <p:nvSpPr>
          <p:cNvPr id="1029" name="Google Shape;1029;p73"/>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lang="en-GB">
                <a:solidFill>
                  <a:schemeClr val="dk2"/>
                </a:solidFill>
              </a:rPr>
              <a:t>Increased turbulent transport in AUG-RMP experiments</a:t>
            </a:r>
            <a:endParaRPr>
              <a:solidFill>
                <a:schemeClr val="dk2"/>
              </a:solidFill>
            </a:endParaRPr>
          </a:p>
          <a:p>
            <a:pPr indent="0" lvl="0" marL="0" rtl="0" algn="l">
              <a:spcBef>
                <a:spcPts val="1800"/>
              </a:spcBef>
              <a:spcAft>
                <a:spcPts val="1800"/>
              </a:spcAft>
              <a:buNone/>
            </a:pPr>
            <a:r>
              <a:t/>
            </a:r>
            <a:endParaRPr/>
          </a:p>
        </p:txBody>
      </p:sp>
      <p:sp>
        <p:nvSpPr>
          <p:cNvPr id="1030" name="Google Shape;1030;p73"/>
          <p:cNvSpPr txBox="1"/>
          <p:nvPr>
            <p:ph idx="12" type="sldNum"/>
          </p:nvPr>
        </p:nvSpPr>
        <p:spPr>
          <a:xfrm>
            <a:off x="11280774" y="58758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a:t>‹#›</a:t>
            </a:fld>
            <a:endParaRPr/>
          </a:p>
        </p:txBody>
      </p:sp>
      <p:pic>
        <p:nvPicPr>
          <p:cNvPr id="1031" name="Google Shape;1031;p73"/>
          <p:cNvPicPr preferRelativeResize="0"/>
          <p:nvPr/>
        </p:nvPicPr>
        <p:blipFill>
          <a:blip r:embed="rId3">
            <a:alphaModFix/>
          </a:blip>
          <a:stretch>
            <a:fillRect/>
          </a:stretch>
        </p:blipFill>
        <p:spPr>
          <a:xfrm>
            <a:off x="405227" y="3358373"/>
            <a:ext cx="4871492" cy="3059901"/>
          </a:xfrm>
          <a:prstGeom prst="rect">
            <a:avLst/>
          </a:prstGeom>
          <a:noFill/>
          <a:ln>
            <a:noFill/>
          </a:ln>
        </p:spPr>
      </p:pic>
      <p:grpSp>
        <p:nvGrpSpPr>
          <p:cNvPr id="1032" name="Google Shape;1032;p73"/>
          <p:cNvGrpSpPr/>
          <p:nvPr/>
        </p:nvGrpSpPr>
        <p:grpSpPr>
          <a:xfrm>
            <a:off x="8685175" y="1739900"/>
            <a:ext cx="3430626" cy="5099438"/>
            <a:chOff x="8685175" y="1739900"/>
            <a:chExt cx="3430626" cy="5099438"/>
          </a:xfrm>
        </p:grpSpPr>
        <p:pic>
          <p:nvPicPr>
            <p:cNvPr id="1033" name="Google Shape;1033;p73"/>
            <p:cNvPicPr preferRelativeResize="0"/>
            <p:nvPr/>
          </p:nvPicPr>
          <p:blipFill rotWithShape="1">
            <a:blip r:embed="rId4">
              <a:alphaModFix/>
            </a:blip>
            <a:srcRect b="53334" l="0" r="0" t="0"/>
            <a:stretch/>
          </p:blipFill>
          <p:spPr>
            <a:xfrm>
              <a:off x="8685175" y="2359186"/>
              <a:ext cx="3430626" cy="2668265"/>
            </a:xfrm>
            <a:prstGeom prst="rect">
              <a:avLst/>
            </a:prstGeom>
            <a:noFill/>
            <a:ln>
              <a:noFill/>
            </a:ln>
          </p:spPr>
        </p:pic>
        <p:pic>
          <p:nvPicPr>
            <p:cNvPr id="1034" name="Google Shape;1034;p73"/>
            <p:cNvPicPr preferRelativeResize="0"/>
            <p:nvPr/>
          </p:nvPicPr>
          <p:blipFill rotWithShape="1">
            <a:blip r:embed="rId4">
              <a:alphaModFix/>
            </a:blip>
            <a:srcRect b="48750" l="0" r="0" t="59412"/>
            <a:stretch/>
          </p:blipFill>
          <p:spPr>
            <a:xfrm flipH="1" rot="10800000">
              <a:off x="8685175" y="1958975"/>
              <a:ext cx="3430626" cy="466725"/>
            </a:xfrm>
            <a:prstGeom prst="rect">
              <a:avLst/>
            </a:prstGeom>
            <a:noFill/>
            <a:ln>
              <a:noFill/>
            </a:ln>
          </p:spPr>
        </p:pic>
        <p:pic>
          <p:nvPicPr>
            <p:cNvPr id="1035" name="Google Shape;1035;p73"/>
            <p:cNvPicPr preferRelativeResize="0"/>
            <p:nvPr/>
          </p:nvPicPr>
          <p:blipFill rotWithShape="1">
            <a:blip r:embed="rId4">
              <a:alphaModFix/>
            </a:blip>
            <a:srcRect b="36732" l="0" r="0" t="59412"/>
            <a:stretch/>
          </p:blipFill>
          <p:spPr>
            <a:xfrm>
              <a:off x="8685175" y="1739900"/>
              <a:ext cx="3430626" cy="220400"/>
            </a:xfrm>
            <a:prstGeom prst="rect">
              <a:avLst/>
            </a:prstGeom>
            <a:noFill/>
            <a:ln>
              <a:noFill/>
            </a:ln>
          </p:spPr>
        </p:pic>
        <p:pic>
          <p:nvPicPr>
            <p:cNvPr id="1036" name="Google Shape;1036;p73"/>
            <p:cNvPicPr preferRelativeResize="0"/>
            <p:nvPr/>
          </p:nvPicPr>
          <p:blipFill rotWithShape="1">
            <a:blip r:embed="rId4">
              <a:alphaModFix/>
            </a:blip>
            <a:srcRect b="-49" l="0" r="0" t="66869"/>
            <a:stretch/>
          </p:blipFill>
          <p:spPr>
            <a:xfrm>
              <a:off x="8685175" y="4942113"/>
              <a:ext cx="3430626" cy="1897225"/>
            </a:xfrm>
            <a:prstGeom prst="rect">
              <a:avLst/>
            </a:prstGeom>
            <a:noFill/>
            <a:ln>
              <a:noFill/>
            </a:ln>
          </p:spPr>
        </p:pic>
      </p:grpSp>
      <p:pic>
        <p:nvPicPr>
          <p:cNvPr id="1037" name="Google Shape;1037;p73"/>
          <p:cNvPicPr preferRelativeResize="0"/>
          <p:nvPr/>
        </p:nvPicPr>
        <p:blipFill rotWithShape="1">
          <a:blip r:embed="rId5">
            <a:alphaModFix/>
          </a:blip>
          <a:srcRect b="45139" l="16668" r="15405" t="0"/>
          <a:stretch/>
        </p:blipFill>
        <p:spPr>
          <a:xfrm>
            <a:off x="5297575" y="3101974"/>
            <a:ext cx="3430624" cy="3468700"/>
          </a:xfrm>
          <a:prstGeom prst="rect">
            <a:avLst/>
          </a:prstGeom>
          <a:noFill/>
          <a:ln>
            <a:noFill/>
          </a:ln>
        </p:spPr>
      </p:pic>
      <p:sp>
        <p:nvSpPr>
          <p:cNvPr id="1038" name="Google Shape;1038;p73"/>
          <p:cNvSpPr txBox="1"/>
          <p:nvPr/>
        </p:nvSpPr>
        <p:spPr>
          <a:xfrm>
            <a:off x="9473249" y="1205675"/>
            <a:ext cx="308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JOREK shows comparable </a:t>
            </a:r>
            <a:br>
              <a:rPr b="1" lang="en-GB"/>
            </a:br>
            <a:r>
              <a:rPr b="1" lang="en-GB"/>
              <a:t>Er variation:</a:t>
            </a:r>
            <a:endParaRPr b="1"/>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3" name="Shape 1043"/>
        <p:cNvGrpSpPr/>
        <p:nvPr/>
      </p:nvGrpSpPr>
      <p:grpSpPr>
        <a:xfrm>
          <a:off x="0" y="0"/>
          <a:ext cx="0" cy="0"/>
          <a:chOff x="0" y="0"/>
          <a:chExt cx="0" cy="0"/>
        </a:xfrm>
      </p:grpSpPr>
      <p:sp>
        <p:nvSpPr>
          <p:cNvPr id="1044" name="Google Shape;1044;p74"/>
          <p:cNvSpPr txBox="1"/>
          <p:nvPr>
            <p:ph idx="1" type="body"/>
          </p:nvPr>
        </p:nvSpPr>
        <p:spPr>
          <a:xfrm>
            <a:off x="658802" y="1881200"/>
            <a:ext cx="42771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JOREK ITG Simulations building up on work by M. Becoulet </a:t>
            </a:r>
            <a:endParaRPr/>
          </a:p>
          <a:p>
            <a:pPr indent="-342900" lvl="0" marL="457200" rtl="0" algn="l">
              <a:spcBef>
                <a:spcPts val="1000"/>
              </a:spcBef>
              <a:spcAft>
                <a:spcPts val="0"/>
              </a:spcAft>
              <a:buSzPts val="1800"/>
              <a:buChar char="-"/>
            </a:pPr>
            <a:r>
              <a:rPr lang="en-GB"/>
              <a:t>First results with turbulent </a:t>
            </a:r>
            <a:r>
              <a:rPr lang="en-GB"/>
              <a:t>structures on AUG-RMP fields</a:t>
            </a:r>
            <a:endParaRPr/>
          </a:p>
          <a:p>
            <a:pPr indent="-342900" lvl="0" marL="457200" rtl="0" algn="l">
              <a:spcBef>
                <a:spcPts val="1000"/>
              </a:spcBef>
              <a:spcAft>
                <a:spcPts val="1000"/>
              </a:spcAft>
              <a:buSzPts val="1800"/>
              <a:buChar char="-"/>
            </a:pPr>
            <a:r>
              <a:rPr lang="en-GB"/>
              <a:t>Adding collision operators to keep corrugated Er well </a:t>
            </a:r>
            <a:endParaRPr/>
          </a:p>
        </p:txBody>
      </p:sp>
      <p:sp>
        <p:nvSpPr>
          <p:cNvPr id="1045" name="Google Shape;1045;p74"/>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ITG Simulations on RMP fields </a:t>
            </a:r>
            <a:endParaRPr/>
          </a:p>
        </p:txBody>
      </p:sp>
      <p:sp>
        <p:nvSpPr>
          <p:cNvPr id="1046" name="Google Shape;1046;p74"/>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pic>
        <p:nvPicPr>
          <p:cNvPr id="1047" name="Google Shape;1047;p74"/>
          <p:cNvPicPr preferRelativeResize="0"/>
          <p:nvPr/>
        </p:nvPicPr>
        <p:blipFill>
          <a:blip r:embed="rId3">
            <a:alphaModFix/>
          </a:blip>
          <a:stretch>
            <a:fillRect/>
          </a:stretch>
        </p:blipFill>
        <p:spPr>
          <a:xfrm>
            <a:off x="6728066" y="441324"/>
            <a:ext cx="4348835" cy="6095050"/>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2" name="Shape 1052"/>
        <p:cNvGrpSpPr/>
        <p:nvPr/>
      </p:nvGrpSpPr>
      <p:grpSpPr>
        <a:xfrm>
          <a:off x="0" y="0"/>
          <a:ext cx="0" cy="0"/>
          <a:chOff x="0" y="0"/>
          <a:chExt cx="0" cy="0"/>
        </a:xfrm>
      </p:grpSpPr>
      <p:sp>
        <p:nvSpPr>
          <p:cNvPr id="1053" name="Google Shape;1053;p75"/>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Summary</a:t>
            </a:r>
            <a:endParaRPr/>
          </a:p>
        </p:txBody>
      </p:sp>
      <p:sp>
        <p:nvSpPr>
          <p:cNvPr id="1054" name="Google Shape;1054;p75"/>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1055" name="Google Shape;1055;p75"/>
          <p:cNvSpPr txBox="1"/>
          <p:nvPr>
            <p:ph idx="1" type="body"/>
          </p:nvPr>
        </p:nvSpPr>
        <p:spPr>
          <a:xfrm>
            <a:off x="658813" y="1609725"/>
            <a:ext cx="10514100" cy="48435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b="1" lang="en-GB"/>
              <a:t>Type-I </a:t>
            </a:r>
            <a:r>
              <a:rPr b="1" lang="en-GB"/>
              <a:t>Edge Localized Modes </a:t>
            </a:r>
            <a:r>
              <a:rPr lang="en-GB"/>
              <a:t>unsupportable in future devices </a:t>
            </a:r>
            <a:endParaRPr/>
          </a:p>
          <a:p>
            <a:pPr indent="-342900" lvl="0" marL="457200" rtl="0" algn="l">
              <a:spcBef>
                <a:spcPts val="1000"/>
              </a:spcBef>
              <a:spcAft>
                <a:spcPts val="0"/>
              </a:spcAft>
              <a:buSzPts val="1800"/>
              <a:buChar char="-"/>
            </a:pPr>
            <a:r>
              <a:rPr b="1" lang="en-GB"/>
              <a:t>Resonant Magnetic Perturbations </a:t>
            </a:r>
            <a:r>
              <a:rPr lang="en-GB"/>
              <a:t>are the planned ELM control mechanism for ITER</a:t>
            </a:r>
            <a:endParaRPr/>
          </a:p>
          <a:p>
            <a:pPr indent="-342900" lvl="0" marL="457200" rtl="0" algn="l">
              <a:spcBef>
                <a:spcPts val="1000"/>
              </a:spcBef>
              <a:spcAft>
                <a:spcPts val="0"/>
              </a:spcAft>
              <a:buSzPts val="1800"/>
              <a:buChar char="-"/>
            </a:pPr>
            <a:r>
              <a:rPr lang="en-GB"/>
              <a:t>JOREK-STARWALL Simulations of AUG RMPs now with improved boundary conditions</a:t>
            </a:r>
            <a:endParaRPr/>
          </a:p>
          <a:p>
            <a:pPr indent="-342900" lvl="0" marL="457200" rtl="0" algn="l">
              <a:spcBef>
                <a:spcPts val="1000"/>
              </a:spcBef>
              <a:spcAft>
                <a:spcPts val="0"/>
              </a:spcAft>
              <a:buSzPts val="1800"/>
              <a:buChar char="-"/>
            </a:pPr>
            <a:r>
              <a:rPr lang="en-GB"/>
              <a:t>Found support for experimental evidence of island at pedestal top during ELM </a:t>
            </a:r>
            <a:r>
              <a:rPr lang="en-GB"/>
              <a:t>suppression</a:t>
            </a:r>
            <a:r>
              <a:rPr lang="en-GB"/>
              <a:t> </a:t>
            </a:r>
            <a:endParaRPr/>
          </a:p>
          <a:p>
            <a:pPr indent="-342900" lvl="0" marL="457200" rtl="0" algn="l">
              <a:spcBef>
                <a:spcPts val="1000"/>
              </a:spcBef>
              <a:spcAft>
                <a:spcPts val="1000"/>
              </a:spcAft>
              <a:buSzPts val="1800"/>
              <a:buChar char="-"/>
            </a:pPr>
            <a:r>
              <a:rPr lang="en-GB"/>
              <a:t>JOREK ITG Simulations on RMP fields are on the way</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1"/>
          <p:cNvSpPr/>
          <p:nvPr/>
        </p:nvSpPr>
        <p:spPr>
          <a:xfrm>
            <a:off x="6406750" y="1224025"/>
            <a:ext cx="5785500" cy="5634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31"/>
          <p:cNvSpPr txBox="1"/>
          <p:nvPr>
            <p:ph idx="12" type="sldNum"/>
          </p:nvPr>
        </p:nvSpPr>
        <p:spPr>
          <a:xfrm>
            <a:off x="11280775" y="6561600"/>
            <a:ext cx="216000" cy="144000"/>
          </a:xfrm>
          <a:prstGeom prst="rect">
            <a:avLst/>
          </a:prstGeom>
        </p:spPr>
        <p:txBody>
          <a:bodyPr anchorCtr="0" anchor="b"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GB" sz="1300"/>
              <a:t>‹#›</a:t>
            </a:fld>
            <a:endParaRPr sz="1300"/>
          </a:p>
        </p:txBody>
      </p:sp>
      <p:sp>
        <p:nvSpPr>
          <p:cNvPr id="240" name="Google Shape;240;p31"/>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t>High confinement mode in tokamaks</a:t>
            </a:r>
            <a:endParaRPr/>
          </a:p>
        </p:txBody>
      </p:sp>
      <p:pic>
        <p:nvPicPr>
          <p:cNvPr id="241" name="Google Shape;241;p31"/>
          <p:cNvPicPr preferRelativeResize="0"/>
          <p:nvPr/>
        </p:nvPicPr>
        <p:blipFill rotWithShape="1">
          <a:blip r:embed="rId3">
            <a:alphaModFix/>
          </a:blip>
          <a:srcRect b="0" l="0" r="5267" t="0"/>
          <a:stretch/>
        </p:blipFill>
        <p:spPr>
          <a:xfrm>
            <a:off x="37200" y="1946400"/>
            <a:ext cx="5478160" cy="3063445"/>
          </a:xfrm>
          <a:prstGeom prst="rect">
            <a:avLst/>
          </a:prstGeom>
          <a:noFill/>
          <a:ln>
            <a:noFill/>
          </a:ln>
        </p:spPr>
      </p:pic>
      <p:sp>
        <p:nvSpPr>
          <p:cNvPr id="242" name="Google Shape;242;p31"/>
          <p:cNvSpPr txBox="1"/>
          <p:nvPr>
            <p:ph idx="2" type="body"/>
          </p:nvPr>
        </p:nvSpPr>
        <p:spPr>
          <a:xfrm>
            <a:off x="6577400" y="1609725"/>
            <a:ext cx="49194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0" lvl="0" marL="457200" rtl="0" algn="l">
              <a:spcBef>
                <a:spcPts val="600"/>
              </a:spcBef>
              <a:spcAft>
                <a:spcPts val="0"/>
              </a:spcAft>
              <a:buNone/>
            </a:pPr>
            <a:r>
              <a:t/>
            </a:r>
            <a:endParaRPr/>
          </a:p>
          <a:p>
            <a:pPr indent="0" lvl="0" marL="0" rtl="0" algn="l">
              <a:spcBef>
                <a:spcPts val="1000"/>
              </a:spcBef>
              <a:spcAft>
                <a:spcPts val="1000"/>
              </a:spcAft>
              <a:buNone/>
            </a:pPr>
            <a:r>
              <a:t/>
            </a:r>
            <a:endParaRPr/>
          </a:p>
        </p:txBody>
      </p:sp>
      <p:pic>
        <p:nvPicPr>
          <p:cNvPr id="243" name="Google Shape;243;p31"/>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44" name="Google Shape;244;p31"/>
          <p:cNvSpPr txBox="1"/>
          <p:nvPr/>
        </p:nvSpPr>
        <p:spPr>
          <a:xfrm>
            <a:off x="735025" y="4781250"/>
            <a:ext cx="2196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100">
                <a:solidFill>
                  <a:srgbClr val="434343"/>
                </a:solidFill>
              </a:rPr>
              <a:t>K. Park 2019 AiP</a:t>
            </a:r>
            <a:endParaRPr sz="1100">
              <a:solidFill>
                <a:srgbClr val="43434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32"/>
          <p:cNvSpPr/>
          <p:nvPr/>
        </p:nvSpPr>
        <p:spPr>
          <a:xfrm>
            <a:off x="6406750" y="1224025"/>
            <a:ext cx="5785500" cy="5634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2"/>
          <p:cNvSpPr txBox="1"/>
          <p:nvPr>
            <p:ph type="title"/>
          </p:nvPr>
        </p:nvSpPr>
        <p:spPr>
          <a:xfrm>
            <a:off x="658813" y="441325"/>
            <a:ext cx="96129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Clr>
                <a:schemeClr val="dk1"/>
              </a:buClr>
              <a:buSzPts val="1100"/>
              <a:buFont typeface="Arial"/>
              <a:buNone/>
            </a:pPr>
            <a:r>
              <a:rPr lang="en-GB">
                <a:solidFill>
                  <a:schemeClr val="dk2"/>
                </a:solidFill>
              </a:rPr>
              <a:t>High confinement mode in tokamaks</a:t>
            </a:r>
            <a:endParaRPr>
              <a:solidFill>
                <a:schemeClr val="dk2"/>
              </a:solidFill>
            </a:endParaRPr>
          </a:p>
          <a:p>
            <a:pPr indent="0" lvl="0" marL="0" rtl="0" algn="l">
              <a:lnSpc>
                <a:spcPct val="100000"/>
              </a:lnSpc>
              <a:spcBef>
                <a:spcPts val="1800"/>
              </a:spcBef>
              <a:spcAft>
                <a:spcPts val="0"/>
              </a:spcAft>
              <a:buNone/>
            </a:pPr>
            <a:r>
              <a:t/>
            </a:r>
            <a:endParaRPr>
              <a:solidFill>
                <a:schemeClr val="dk2"/>
              </a:solidFill>
            </a:endParaRPr>
          </a:p>
        </p:txBody>
      </p:sp>
      <p:sp>
        <p:nvSpPr>
          <p:cNvPr id="252" name="Google Shape;252;p32"/>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Clr>
                <a:srgbClr val="000000"/>
              </a:buClr>
              <a:buFont typeface="Arial"/>
              <a:buNone/>
            </a:pPr>
            <a:fld id="{00000000-1234-1234-1234-123412341234}" type="slidenum">
              <a:rPr lang="en-GB" sz="1300"/>
              <a:t>‹#›</a:t>
            </a:fld>
            <a:endParaRPr sz="900"/>
          </a:p>
        </p:txBody>
      </p:sp>
      <p:pic>
        <p:nvPicPr>
          <p:cNvPr id="253" name="Google Shape;253;p32"/>
          <p:cNvPicPr preferRelativeResize="0"/>
          <p:nvPr/>
        </p:nvPicPr>
        <p:blipFill rotWithShape="1">
          <a:blip r:embed="rId3">
            <a:alphaModFix/>
          </a:blip>
          <a:srcRect b="0" l="4271" r="4262" t="0"/>
          <a:stretch/>
        </p:blipFill>
        <p:spPr>
          <a:xfrm>
            <a:off x="290400" y="1951325"/>
            <a:ext cx="5288740" cy="3058116"/>
          </a:xfrm>
          <a:prstGeom prst="rect">
            <a:avLst/>
          </a:prstGeom>
          <a:noFill/>
          <a:ln>
            <a:noFill/>
          </a:ln>
        </p:spPr>
      </p:pic>
      <p:sp>
        <p:nvSpPr>
          <p:cNvPr id="254" name="Google Shape;254;p32"/>
          <p:cNvSpPr txBox="1"/>
          <p:nvPr>
            <p:ph idx="4294967295" type="body"/>
          </p:nvPr>
        </p:nvSpPr>
        <p:spPr>
          <a:xfrm>
            <a:off x="6577400" y="1609725"/>
            <a:ext cx="49194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342900" lvl="0" marL="457200" rtl="0" algn="l">
              <a:spcBef>
                <a:spcPts val="600"/>
              </a:spcBef>
              <a:spcAft>
                <a:spcPts val="0"/>
              </a:spcAft>
              <a:buSzPts val="1800"/>
              <a:buChar char="-"/>
            </a:pPr>
            <a:r>
              <a:rPr lang="en-GB"/>
              <a:t>Transport is suppressed close to separatrix &amp; leads to build up of pedestal </a:t>
            </a:r>
            <a:endParaRPr/>
          </a:p>
          <a:p>
            <a:pPr indent="0" lvl="0" marL="457200" rtl="0" algn="l">
              <a:spcBef>
                <a:spcPts val="1000"/>
              </a:spcBef>
              <a:spcAft>
                <a:spcPts val="0"/>
              </a:spcAft>
              <a:buNone/>
            </a:pPr>
            <a:r>
              <a:t/>
            </a:r>
            <a:endParaRPr/>
          </a:p>
          <a:p>
            <a:pPr indent="0" lvl="0" marL="0" rtl="0" algn="l">
              <a:spcBef>
                <a:spcPts val="1000"/>
              </a:spcBef>
              <a:spcAft>
                <a:spcPts val="1000"/>
              </a:spcAft>
              <a:buNone/>
            </a:pPr>
            <a:r>
              <a:t/>
            </a:r>
            <a:endParaRPr/>
          </a:p>
        </p:txBody>
      </p:sp>
      <p:pic>
        <p:nvPicPr>
          <p:cNvPr id="255" name="Google Shape;255;p32"/>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56" name="Google Shape;256;p32"/>
          <p:cNvSpPr txBox="1"/>
          <p:nvPr/>
        </p:nvSpPr>
        <p:spPr>
          <a:xfrm>
            <a:off x="735025" y="4781250"/>
            <a:ext cx="2196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100">
                <a:solidFill>
                  <a:srgbClr val="434343"/>
                </a:solidFill>
              </a:rPr>
              <a:t>K. Park 2019 AiP</a:t>
            </a:r>
            <a:endParaRPr sz="1100">
              <a:solidFill>
                <a:srgbClr val="43434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3"/>
          <p:cNvSpPr/>
          <p:nvPr/>
        </p:nvSpPr>
        <p:spPr>
          <a:xfrm>
            <a:off x="6406750" y="1224025"/>
            <a:ext cx="5785500" cy="5634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33"/>
          <p:cNvSpPr txBox="1"/>
          <p:nvPr>
            <p:ph type="title"/>
          </p:nvPr>
        </p:nvSpPr>
        <p:spPr>
          <a:xfrm>
            <a:off x="658825" y="441325"/>
            <a:ext cx="10738200" cy="782700"/>
          </a:xfrm>
          <a:prstGeom prst="rect">
            <a:avLst/>
          </a:prstGeom>
        </p:spPr>
        <p:txBody>
          <a:bodyPr anchorCtr="0" anchor="t" bIns="0" lIns="0" spcFirstLastPara="1" rIns="0" wrap="square" tIns="0">
            <a:noAutofit/>
          </a:bodyPr>
          <a:lstStyle/>
          <a:p>
            <a:pPr indent="0" lvl="0" marL="0" rtl="0" algn="l">
              <a:lnSpc>
                <a:spcPct val="155555"/>
              </a:lnSpc>
              <a:spcBef>
                <a:spcPts val="0"/>
              </a:spcBef>
              <a:spcAft>
                <a:spcPts val="0"/>
              </a:spcAft>
              <a:buClr>
                <a:schemeClr val="dk1"/>
              </a:buClr>
              <a:buSzPts val="1100"/>
              <a:buFont typeface="Arial"/>
              <a:buNone/>
            </a:pPr>
            <a:r>
              <a:rPr lang="en-GB">
                <a:solidFill>
                  <a:schemeClr val="dk2"/>
                </a:solidFill>
              </a:rPr>
              <a:t>High confinement mode in tokamaks</a:t>
            </a:r>
            <a:endParaRPr>
              <a:solidFill>
                <a:schemeClr val="dk2"/>
              </a:solidFill>
            </a:endParaRPr>
          </a:p>
          <a:p>
            <a:pPr indent="0" lvl="0" marL="0" rtl="0" algn="l">
              <a:lnSpc>
                <a:spcPct val="100000"/>
              </a:lnSpc>
              <a:spcBef>
                <a:spcPts val="1800"/>
              </a:spcBef>
              <a:spcAft>
                <a:spcPts val="0"/>
              </a:spcAft>
              <a:buNone/>
            </a:pPr>
            <a:r>
              <a:t/>
            </a:r>
            <a:endParaRPr>
              <a:solidFill>
                <a:schemeClr val="dk2"/>
              </a:solidFill>
            </a:endParaRPr>
          </a:p>
          <a:p>
            <a:pPr indent="0" lvl="0" marL="0" rtl="0" algn="l">
              <a:lnSpc>
                <a:spcPct val="100000"/>
              </a:lnSpc>
              <a:spcBef>
                <a:spcPts val="0"/>
              </a:spcBef>
              <a:spcAft>
                <a:spcPts val="0"/>
              </a:spcAft>
              <a:buNone/>
            </a:pPr>
            <a:r>
              <a:t/>
            </a:r>
            <a:endParaRPr>
              <a:solidFill>
                <a:schemeClr val="dk2"/>
              </a:solidFill>
            </a:endParaRPr>
          </a:p>
          <a:p>
            <a:pPr indent="0" lvl="0" marL="0" rtl="0" algn="l">
              <a:spcBef>
                <a:spcPts val="1800"/>
              </a:spcBef>
              <a:spcAft>
                <a:spcPts val="1800"/>
              </a:spcAft>
              <a:buNone/>
            </a:pPr>
            <a:r>
              <a:t/>
            </a:r>
            <a:endParaRPr/>
          </a:p>
        </p:txBody>
      </p:sp>
      <p:sp>
        <p:nvSpPr>
          <p:cNvPr id="264" name="Google Shape;264;p33"/>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Clr>
                <a:srgbClr val="000000"/>
              </a:buClr>
              <a:buFont typeface="Arial"/>
              <a:buNone/>
            </a:pPr>
            <a:fld id="{00000000-1234-1234-1234-123412341234}" type="slidenum">
              <a:rPr lang="en-GB" sz="1300"/>
              <a:t>‹#›</a:t>
            </a:fld>
            <a:endParaRPr sz="1300"/>
          </a:p>
        </p:txBody>
      </p:sp>
      <p:pic>
        <p:nvPicPr>
          <p:cNvPr id="265" name="Google Shape;265;p33"/>
          <p:cNvPicPr preferRelativeResize="0"/>
          <p:nvPr/>
        </p:nvPicPr>
        <p:blipFill rotWithShape="1">
          <a:blip r:embed="rId3">
            <a:alphaModFix/>
          </a:blip>
          <a:srcRect b="0" l="4271" r="4262" t="0"/>
          <a:stretch/>
        </p:blipFill>
        <p:spPr>
          <a:xfrm>
            <a:off x="281075" y="1951325"/>
            <a:ext cx="5288740" cy="3058116"/>
          </a:xfrm>
          <a:prstGeom prst="rect">
            <a:avLst/>
          </a:prstGeom>
          <a:noFill/>
          <a:ln>
            <a:noFill/>
          </a:ln>
        </p:spPr>
      </p:pic>
      <p:sp>
        <p:nvSpPr>
          <p:cNvPr id="266" name="Google Shape;266;p33"/>
          <p:cNvSpPr txBox="1"/>
          <p:nvPr>
            <p:ph idx="4294967295" type="body"/>
          </p:nvPr>
        </p:nvSpPr>
        <p:spPr>
          <a:xfrm>
            <a:off x="6577400" y="1609725"/>
            <a:ext cx="49194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342900" lvl="0" marL="457200" rtl="0" algn="l">
              <a:spcBef>
                <a:spcPts val="600"/>
              </a:spcBef>
              <a:spcAft>
                <a:spcPts val="0"/>
              </a:spcAft>
              <a:buSzPts val="1800"/>
              <a:buChar char="-"/>
            </a:pPr>
            <a:r>
              <a:rPr lang="en-GB"/>
              <a:t>Transport is suppressed close to separatrix &amp; leads to build up of pedestal </a:t>
            </a:r>
            <a:endParaRPr/>
          </a:p>
          <a:p>
            <a:pPr indent="-342900" lvl="0" marL="457200" rtl="0" algn="l">
              <a:spcBef>
                <a:spcPts val="1000"/>
              </a:spcBef>
              <a:spcAft>
                <a:spcPts val="0"/>
              </a:spcAft>
              <a:buSzPts val="1800"/>
              <a:buChar char="-"/>
            </a:pPr>
            <a:r>
              <a:rPr lang="en-GB"/>
              <a:t>High current density follows from steep pressure gradient </a:t>
            </a:r>
            <a:endParaRPr/>
          </a:p>
          <a:p>
            <a:pPr indent="-342900" lvl="0" marL="457200" rtl="0" algn="l">
              <a:spcBef>
                <a:spcPts val="1000"/>
              </a:spcBef>
              <a:spcAft>
                <a:spcPts val="0"/>
              </a:spcAft>
              <a:buSzPts val="1800"/>
              <a:buChar char="-"/>
            </a:pPr>
            <a:r>
              <a:rPr lang="en-GB"/>
              <a:t>MHD instabilities can be both </a:t>
            </a:r>
            <a:r>
              <a:rPr lang="en-GB">
                <a:solidFill>
                  <a:srgbClr val="FF0000"/>
                </a:solidFill>
              </a:rPr>
              <a:t>pressure</a:t>
            </a:r>
            <a:r>
              <a:rPr lang="en-GB"/>
              <a:t> </a:t>
            </a:r>
            <a:r>
              <a:rPr lang="en-GB">
                <a:solidFill>
                  <a:srgbClr val="FF0000"/>
                </a:solidFill>
              </a:rPr>
              <a:t>gradient d</a:t>
            </a:r>
            <a:r>
              <a:rPr lang="en-GB">
                <a:solidFill>
                  <a:srgbClr val="FF0000"/>
                </a:solidFill>
              </a:rPr>
              <a:t>riven</a:t>
            </a:r>
            <a:r>
              <a:rPr lang="en-GB"/>
              <a:t> and </a:t>
            </a:r>
            <a:r>
              <a:rPr lang="en-GB">
                <a:solidFill>
                  <a:srgbClr val="6AA84F"/>
                </a:solidFill>
              </a:rPr>
              <a:t>c</a:t>
            </a:r>
            <a:r>
              <a:rPr lang="en-GB">
                <a:solidFill>
                  <a:srgbClr val="6AA84F"/>
                </a:solidFill>
              </a:rPr>
              <a:t>urrent density driven </a:t>
            </a:r>
            <a:endParaRPr>
              <a:solidFill>
                <a:srgbClr val="6AA84F"/>
              </a:solidFill>
            </a:endParaRPr>
          </a:p>
          <a:p>
            <a:pPr indent="0" lvl="0" marL="0" rtl="0" algn="l">
              <a:spcBef>
                <a:spcPts val="1000"/>
              </a:spcBef>
              <a:spcAft>
                <a:spcPts val="1000"/>
              </a:spcAft>
              <a:buNone/>
            </a:pPr>
            <a:r>
              <a:t/>
            </a:r>
            <a:endParaRPr/>
          </a:p>
        </p:txBody>
      </p:sp>
      <p:pic>
        <p:nvPicPr>
          <p:cNvPr id="267" name="Google Shape;267;p33"/>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68" name="Google Shape;268;p33"/>
          <p:cNvSpPr txBox="1"/>
          <p:nvPr/>
        </p:nvSpPr>
        <p:spPr>
          <a:xfrm>
            <a:off x="735025" y="4781250"/>
            <a:ext cx="2196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100">
                <a:solidFill>
                  <a:srgbClr val="434343"/>
                </a:solidFill>
              </a:rPr>
              <a:t>K. Park 2019 AiP</a:t>
            </a:r>
            <a:endParaRPr sz="1100">
              <a:solidFill>
                <a:srgbClr val="43434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4"/>
          <p:cNvSpPr/>
          <p:nvPr/>
        </p:nvSpPr>
        <p:spPr>
          <a:xfrm>
            <a:off x="6406750" y="1233500"/>
            <a:ext cx="5785500" cy="56247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4"/>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1300"/>
          </a:p>
        </p:txBody>
      </p:sp>
      <p:sp>
        <p:nvSpPr>
          <p:cNvPr id="276" name="Google Shape;276;p34"/>
          <p:cNvSpPr txBox="1"/>
          <p:nvPr>
            <p:ph idx="4294967295" type="body"/>
          </p:nvPr>
        </p:nvSpPr>
        <p:spPr>
          <a:xfrm>
            <a:off x="6577400" y="1609725"/>
            <a:ext cx="49194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342900" lvl="0" marL="457200" rtl="0" algn="l">
              <a:spcBef>
                <a:spcPts val="600"/>
              </a:spcBef>
              <a:spcAft>
                <a:spcPts val="0"/>
              </a:spcAft>
              <a:buSzPts val="1800"/>
              <a:buChar char="-"/>
            </a:pPr>
            <a:r>
              <a:rPr lang="en-GB"/>
              <a:t>Transport is suppressed close to separatrix &amp; leads to build up of pedestal </a:t>
            </a:r>
            <a:endParaRPr/>
          </a:p>
          <a:p>
            <a:pPr indent="-342900" lvl="0" marL="457200" rtl="0" algn="l">
              <a:spcBef>
                <a:spcPts val="1000"/>
              </a:spcBef>
              <a:spcAft>
                <a:spcPts val="0"/>
              </a:spcAft>
              <a:buSzPts val="1800"/>
              <a:buChar char="-"/>
            </a:pPr>
            <a:r>
              <a:rPr lang="en-GB"/>
              <a:t>High current density follows from steep pressure gradient </a:t>
            </a:r>
            <a:endParaRPr/>
          </a:p>
          <a:p>
            <a:pPr indent="-342900" lvl="0" marL="457200" rtl="0" algn="l">
              <a:spcBef>
                <a:spcPts val="1000"/>
              </a:spcBef>
              <a:spcAft>
                <a:spcPts val="0"/>
              </a:spcAft>
              <a:buSzPts val="1800"/>
              <a:buChar char="-"/>
            </a:pPr>
            <a:r>
              <a:rPr lang="en-GB"/>
              <a:t>MHD instabilities can be both </a:t>
            </a:r>
            <a:r>
              <a:rPr lang="en-GB">
                <a:solidFill>
                  <a:srgbClr val="FF0000"/>
                </a:solidFill>
              </a:rPr>
              <a:t>pressure</a:t>
            </a:r>
            <a:r>
              <a:rPr lang="en-GB"/>
              <a:t> </a:t>
            </a:r>
            <a:r>
              <a:rPr lang="en-GB">
                <a:solidFill>
                  <a:srgbClr val="FF0000"/>
                </a:solidFill>
              </a:rPr>
              <a:t>gradient driven</a:t>
            </a:r>
            <a:r>
              <a:rPr lang="en-GB"/>
              <a:t> and </a:t>
            </a:r>
            <a:br>
              <a:rPr lang="en-GB"/>
            </a:br>
            <a:r>
              <a:rPr lang="en-GB">
                <a:solidFill>
                  <a:srgbClr val="6AA84F"/>
                </a:solidFill>
              </a:rPr>
              <a:t>current density driven </a:t>
            </a:r>
            <a:endParaRPr>
              <a:solidFill>
                <a:srgbClr val="6AA84F"/>
              </a:solidFill>
            </a:endParaRPr>
          </a:p>
          <a:p>
            <a:pPr indent="0" lvl="0" marL="0" rtl="0" algn="l">
              <a:spcBef>
                <a:spcPts val="1000"/>
              </a:spcBef>
              <a:spcAft>
                <a:spcPts val="0"/>
              </a:spcAft>
              <a:buNone/>
            </a:pPr>
            <a:r>
              <a:t/>
            </a:r>
            <a:endParaRPr b="1">
              <a:solidFill>
                <a:srgbClr val="6AA84F"/>
              </a:solidFill>
            </a:endParaRPr>
          </a:p>
          <a:p>
            <a:pPr indent="0" lvl="0" marL="0" rtl="0" algn="l">
              <a:spcBef>
                <a:spcPts val="1000"/>
              </a:spcBef>
              <a:spcAft>
                <a:spcPts val="1000"/>
              </a:spcAft>
              <a:buNone/>
            </a:pPr>
            <a:r>
              <a:t/>
            </a:r>
            <a:endParaRPr/>
          </a:p>
        </p:txBody>
      </p:sp>
      <p:sp>
        <p:nvSpPr>
          <p:cNvPr id="277" name="Google Shape;277;p34"/>
          <p:cNvSpPr txBox="1"/>
          <p:nvPr>
            <p:ph idx="1" type="body"/>
          </p:nvPr>
        </p:nvSpPr>
        <p:spPr>
          <a:xfrm>
            <a:off x="582625" y="1609725"/>
            <a:ext cx="2666100" cy="1702500"/>
          </a:xfrm>
          <a:prstGeom prst="rect">
            <a:avLst/>
          </a:prstGeom>
          <a:ln>
            <a:noFill/>
          </a:ln>
        </p:spPr>
        <p:txBody>
          <a:bodyPr anchorCtr="0" anchor="t" bIns="45700" lIns="0" spcFirstLastPara="1" rIns="0" wrap="square" tIns="45700">
            <a:normAutofit/>
          </a:bodyPr>
          <a:lstStyle/>
          <a:p>
            <a:pPr indent="0" lvl="0" marL="0" rtl="0" algn="l">
              <a:spcBef>
                <a:spcPts val="600"/>
              </a:spcBef>
              <a:spcAft>
                <a:spcPts val="0"/>
              </a:spcAft>
              <a:buNone/>
            </a:pPr>
            <a:r>
              <a:rPr b="1" lang="en-GB">
                <a:solidFill>
                  <a:srgbClr val="FF0000"/>
                </a:solidFill>
              </a:rPr>
              <a:t>Ballooning Mode: 	</a:t>
            </a:r>
            <a:br>
              <a:rPr b="1" lang="en-GB">
                <a:solidFill>
                  <a:srgbClr val="FF0000"/>
                </a:solidFill>
              </a:rPr>
            </a:br>
            <a:r>
              <a:rPr lang="en-GB" sz="1700"/>
              <a:t>-</a:t>
            </a:r>
            <a:r>
              <a:rPr lang="en-GB" sz="1400"/>
              <a:t> pressure gradient driven</a:t>
            </a:r>
            <a:br>
              <a:rPr lang="en-GB" sz="1400"/>
            </a:br>
            <a:r>
              <a:rPr lang="en-GB" sz="1400"/>
              <a:t>- high toroidal modes </a:t>
            </a:r>
            <a:endParaRPr sz="1400"/>
          </a:p>
          <a:p>
            <a:pPr indent="0" lvl="0" marL="0" rtl="0" algn="l">
              <a:spcBef>
                <a:spcPts val="600"/>
              </a:spcBef>
              <a:spcAft>
                <a:spcPts val="0"/>
              </a:spcAft>
              <a:buNone/>
            </a:pPr>
            <a:r>
              <a:rPr lang="en-GB" sz="1400"/>
              <a:t>- localized at low field side</a:t>
            </a:r>
            <a:endParaRPr sz="1400"/>
          </a:p>
          <a:p>
            <a:pPr indent="0" lvl="0" marL="0" rtl="0" algn="l">
              <a:spcBef>
                <a:spcPts val="600"/>
              </a:spcBef>
              <a:spcAft>
                <a:spcPts val="0"/>
              </a:spcAft>
              <a:buNone/>
            </a:pPr>
            <a:r>
              <a:t/>
            </a:r>
            <a:endParaRPr sz="1400"/>
          </a:p>
        </p:txBody>
      </p:sp>
      <p:pic>
        <p:nvPicPr>
          <p:cNvPr id="278" name="Google Shape;278;p34"/>
          <p:cNvPicPr preferRelativeResize="0"/>
          <p:nvPr/>
        </p:nvPicPr>
        <p:blipFill rotWithShape="1">
          <a:blip r:embed="rId3">
            <a:alphaModFix/>
          </a:blip>
          <a:srcRect b="0" l="0" r="55565" t="0"/>
          <a:stretch/>
        </p:blipFill>
        <p:spPr>
          <a:xfrm>
            <a:off x="3105775" y="1963275"/>
            <a:ext cx="2929425" cy="1972825"/>
          </a:xfrm>
          <a:prstGeom prst="rect">
            <a:avLst/>
          </a:prstGeom>
          <a:noFill/>
          <a:ln>
            <a:noFill/>
          </a:ln>
        </p:spPr>
      </p:pic>
      <p:pic>
        <p:nvPicPr>
          <p:cNvPr id="279" name="Google Shape;279;p34"/>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80" name="Google Shape;280;p34"/>
          <p:cNvSpPr txBox="1"/>
          <p:nvPr/>
        </p:nvSpPr>
        <p:spPr>
          <a:xfrm>
            <a:off x="5158525" y="3708800"/>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M. Hoelzl</a:t>
            </a:r>
            <a:endParaRPr sz="1200">
              <a:solidFill>
                <a:srgbClr val="434343"/>
              </a:solidFill>
            </a:endParaRPr>
          </a:p>
        </p:txBody>
      </p:sp>
      <p:sp>
        <p:nvSpPr>
          <p:cNvPr id="281" name="Google Shape;281;p34"/>
          <p:cNvSpPr txBox="1"/>
          <p:nvPr>
            <p:ph type="title"/>
          </p:nvPr>
        </p:nvSpPr>
        <p:spPr>
          <a:xfrm>
            <a:off x="658825" y="441325"/>
            <a:ext cx="10738200" cy="782700"/>
          </a:xfrm>
          <a:prstGeom prst="rect">
            <a:avLst/>
          </a:prstGeom>
        </p:spPr>
        <p:txBody>
          <a:bodyPr anchorCtr="0" anchor="t" bIns="0" lIns="0" spcFirstLastPara="1" rIns="0" wrap="square" tIns="0">
            <a:noAutofit/>
          </a:bodyPr>
          <a:lstStyle/>
          <a:p>
            <a:pPr indent="0" lvl="0" marL="0" rtl="0" algn="l">
              <a:spcBef>
                <a:spcPts val="0"/>
              </a:spcBef>
              <a:spcAft>
                <a:spcPts val="1800"/>
              </a:spcAft>
              <a:buNone/>
            </a:pPr>
            <a:r>
              <a:rPr lang="en-GB">
                <a:solidFill>
                  <a:schemeClr val="dk2"/>
                </a:solidFill>
              </a:rPr>
              <a:t>Ideal MHD instabilities in H-Mode pedestal</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5"/>
          <p:cNvSpPr/>
          <p:nvPr/>
        </p:nvSpPr>
        <p:spPr>
          <a:xfrm>
            <a:off x="6406750" y="1224025"/>
            <a:ext cx="5785500" cy="56340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5"/>
          <p:cNvSpPr txBox="1"/>
          <p:nvPr>
            <p:ph type="title"/>
          </p:nvPr>
        </p:nvSpPr>
        <p:spPr>
          <a:xfrm>
            <a:off x="658825" y="441325"/>
            <a:ext cx="10738200" cy="7827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1100"/>
              <a:buFont typeface="Arial"/>
              <a:buNone/>
            </a:pPr>
            <a:r>
              <a:rPr lang="en-GB">
                <a:solidFill>
                  <a:schemeClr val="dk2"/>
                </a:solidFill>
              </a:rPr>
              <a:t>Ideal MHD instabilities in H-Mode pedestal</a:t>
            </a:r>
            <a:endParaRPr>
              <a:solidFill>
                <a:schemeClr val="dk2"/>
              </a:solidFill>
            </a:endParaRPr>
          </a:p>
          <a:p>
            <a:pPr indent="0" lvl="0" marL="0" rtl="0" algn="l">
              <a:lnSpc>
                <a:spcPct val="100000"/>
              </a:lnSpc>
              <a:spcBef>
                <a:spcPts val="1800"/>
              </a:spcBef>
              <a:spcAft>
                <a:spcPts val="0"/>
              </a:spcAft>
              <a:buNone/>
            </a:pPr>
            <a:r>
              <a:t/>
            </a:r>
            <a:endParaRPr>
              <a:solidFill>
                <a:schemeClr val="dk2"/>
              </a:solidFill>
            </a:endParaRPr>
          </a:p>
          <a:p>
            <a:pPr indent="0" lvl="0" marL="0" rtl="0" algn="l">
              <a:lnSpc>
                <a:spcPct val="100000"/>
              </a:lnSpc>
              <a:spcBef>
                <a:spcPts val="0"/>
              </a:spcBef>
              <a:spcAft>
                <a:spcPts val="0"/>
              </a:spcAft>
              <a:buNone/>
            </a:pPr>
            <a:r>
              <a:t/>
            </a:r>
            <a:endParaRPr>
              <a:solidFill>
                <a:schemeClr val="dk2"/>
              </a:solidFill>
            </a:endParaRPr>
          </a:p>
          <a:p>
            <a:pPr indent="0" lvl="0" marL="0" rtl="0" algn="l">
              <a:spcBef>
                <a:spcPts val="1800"/>
              </a:spcBef>
              <a:spcAft>
                <a:spcPts val="1800"/>
              </a:spcAft>
              <a:buNone/>
            </a:pPr>
            <a:r>
              <a:t/>
            </a:r>
            <a:endParaRPr/>
          </a:p>
        </p:txBody>
      </p:sp>
      <p:sp>
        <p:nvSpPr>
          <p:cNvPr id="289" name="Google Shape;289;p35"/>
          <p:cNvSpPr txBox="1"/>
          <p:nvPr>
            <p:ph idx="12" type="sldNum"/>
          </p:nvPr>
        </p:nvSpPr>
        <p:spPr>
          <a:xfrm>
            <a:off x="11280774" y="6561601"/>
            <a:ext cx="217200" cy="144000"/>
          </a:xfrm>
          <a:prstGeom prst="rect">
            <a:avLst/>
          </a:prstGeom>
        </p:spPr>
        <p:txBody>
          <a:bodyPr anchorCtr="0" anchor="b" bIns="0" lIns="0" spcFirstLastPara="1" rIns="0" wrap="square" tIns="0">
            <a:noAutofit/>
          </a:bodyPr>
          <a:lstStyle/>
          <a:p>
            <a:pPr indent="0" lvl="0" marL="0" marR="0" rtl="0" algn="r">
              <a:lnSpc>
                <a:spcPct val="100000"/>
              </a:lnSpc>
              <a:spcBef>
                <a:spcPts val="0"/>
              </a:spcBef>
              <a:spcAft>
                <a:spcPts val="0"/>
              </a:spcAft>
              <a:buNone/>
            </a:pPr>
            <a:fld id="{00000000-1234-1234-1234-123412341234}" type="slidenum">
              <a:rPr lang="en-GB" sz="1300"/>
              <a:t>‹#›</a:t>
            </a:fld>
            <a:endParaRPr sz="900"/>
          </a:p>
        </p:txBody>
      </p:sp>
      <p:sp>
        <p:nvSpPr>
          <p:cNvPr id="290" name="Google Shape;290;p35"/>
          <p:cNvSpPr txBox="1"/>
          <p:nvPr>
            <p:ph idx="4294967295" type="body"/>
          </p:nvPr>
        </p:nvSpPr>
        <p:spPr>
          <a:xfrm>
            <a:off x="6577400" y="1609725"/>
            <a:ext cx="4919400" cy="4572000"/>
          </a:xfrm>
          <a:prstGeom prst="rect">
            <a:avLst/>
          </a:prstGeom>
        </p:spPr>
        <p:txBody>
          <a:bodyPr anchorCtr="0" anchor="t" bIns="45700" lIns="0" spcFirstLastPara="1" rIns="0" wrap="square" tIns="45700">
            <a:normAutofit/>
          </a:bodyPr>
          <a:lstStyle/>
          <a:p>
            <a:pPr indent="-342900" lvl="0" marL="457200" rtl="0" algn="l">
              <a:spcBef>
                <a:spcPts val="600"/>
              </a:spcBef>
              <a:spcAft>
                <a:spcPts val="0"/>
              </a:spcAft>
              <a:buSzPts val="1800"/>
              <a:buChar char="-"/>
            </a:pPr>
            <a:r>
              <a:rPr lang="en-GB"/>
              <a:t>H-Mode pressure profile characterized by steep pressure gradient at the edge </a:t>
            </a:r>
            <a:endParaRPr/>
          </a:p>
          <a:p>
            <a:pPr indent="-342900" lvl="0" marL="457200" rtl="0" algn="l">
              <a:spcBef>
                <a:spcPts val="600"/>
              </a:spcBef>
              <a:spcAft>
                <a:spcPts val="0"/>
              </a:spcAft>
              <a:buSzPts val="1800"/>
              <a:buChar char="-"/>
            </a:pPr>
            <a:r>
              <a:rPr lang="en-GB"/>
              <a:t>Transport is suppressed close to separatrix &amp; leads to build up of pedestal </a:t>
            </a:r>
            <a:endParaRPr/>
          </a:p>
          <a:p>
            <a:pPr indent="-342900" lvl="0" marL="457200" rtl="0" algn="l">
              <a:spcBef>
                <a:spcPts val="1000"/>
              </a:spcBef>
              <a:spcAft>
                <a:spcPts val="0"/>
              </a:spcAft>
              <a:buSzPts val="1800"/>
              <a:buChar char="-"/>
            </a:pPr>
            <a:r>
              <a:rPr lang="en-GB"/>
              <a:t>High current density follows from steep pressure gradient </a:t>
            </a:r>
            <a:endParaRPr/>
          </a:p>
          <a:p>
            <a:pPr indent="-342900" lvl="0" marL="457200" rtl="0" algn="l">
              <a:spcBef>
                <a:spcPts val="1000"/>
              </a:spcBef>
              <a:spcAft>
                <a:spcPts val="0"/>
              </a:spcAft>
              <a:buSzPts val="1800"/>
              <a:buChar char="-"/>
            </a:pPr>
            <a:r>
              <a:rPr lang="en-GB"/>
              <a:t>MHD instabilities can be both </a:t>
            </a:r>
            <a:r>
              <a:rPr lang="en-GB">
                <a:solidFill>
                  <a:srgbClr val="FF0000"/>
                </a:solidFill>
              </a:rPr>
              <a:t>pressure</a:t>
            </a:r>
            <a:r>
              <a:rPr lang="en-GB"/>
              <a:t> </a:t>
            </a:r>
            <a:r>
              <a:rPr lang="en-GB">
                <a:solidFill>
                  <a:srgbClr val="FF0000"/>
                </a:solidFill>
              </a:rPr>
              <a:t>gradient driven</a:t>
            </a:r>
            <a:r>
              <a:rPr lang="en-GB"/>
              <a:t> and </a:t>
            </a:r>
            <a:br>
              <a:rPr lang="en-GB"/>
            </a:br>
            <a:r>
              <a:rPr lang="en-GB">
                <a:solidFill>
                  <a:srgbClr val="6AA84F"/>
                </a:solidFill>
              </a:rPr>
              <a:t>current density driven </a:t>
            </a:r>
            <a:endParaRPr/>
          </a:p>
          <a:p>
            <a:pPr indent="0" lvl="0" marL="0" rtl="0" algn="l">
              <a:spcBef>
                <a:spcPts val="1000"/>
              </a:spcBef>
              <a:spcAft>
                <a:spcPts val="1000"/>
              </a:spcAft>
              <a:buNone/>
            </a:pPr>
            <a:r>
              <a:t/>
            </a:r>
            <a:endParaRPr/>
          </a:p>
        </p:txBody>
      </p:sp>
      <p:sp>
        <p:nvSpPr>
          <p:cNvPr id="291" name="Google Shape;291;p35"/>
          <p:cNvSpPr txBox="1"/>
          <p:nvPr>
            <p:ph idx="1" type="body"/>
          </p:nvPr>
        </p:nvSpPr>
        <p:spPr>
          <a:xfrm>
            <a:off x="582625" y="1609725"/>
            <a:ext cx="2666100" cy="1702500"/>
          </a:xfrm>
          <a:prstGeom prst="rect">
            <a:avLst/>
          </a:prstGeom>
          <a:ln>
            <a:noFill/>
          </a:ln>
        </p:spPr>
        <p:txBody>
          <a:bodyPr anchorCtr="0" anchor="t" bIns="45700" lIns="0" spcFirstLastPara="1" rIns="0" wrap="square" tIns="45700">
            <a:normAutofit/>
          </a:bodyPr>
          <a:lstStyle/>
          <a:p>
            <a:pPr indent="0" lvl="0" marL="0" rtl="0" algn="l">
              <a:spcBef>
                <a:spcPts val="600"/>
              </a:spcBef>
              <a:spcAft>
                <a:spcPts val="0"/>
              </a:spcAft>
              <a:buNone/>
            </a:pPr>
            <a:r>
              <a:rPr b="1" lang="en-GB">
                <a:solidFill>
                  <a:srgbClr val="FF0000"/>
                </a:solidFill>
              </a:rPr>
              <a:t>Ballooning Mode: 	</a:t>
            </a:r>
            <a:br>
              <a:rPr b="1" lang="en-GB">
                <a:solidFill>
                  <a:srgbClr val="FF0000"/>
                </a:solidFill>
              </a:rPr>
            </a:br>
            <a:r>
              <a:rPr lang="en-GB" sz="1700"/>
              <a:t>-</a:t>
            </a:r>
            <a:r>
              <a:rPr lang="en-GB" sz="1400"/>
              <a:t> pressure gradient driven</a:t>
            </a:r>
            <a:br>
              <a:rPr lang="en-GB" sz="1400"/>
            </a:br>
            <a:r>
              <a:rPr lang="en-GB" sz="1400"/>
              <a:t>- high toroidal modes</a:t>
            </a:r>
            <a:endParaRPr sz="1400"/>
          </a:p>
          <a:p>
            <a:pPr indent="0" lvl="0" marL="0" rtl="0" algn="l">
              <a:spcBef>
                <a:spcPts val="600"/>
              </a:spcBef>
              <a:spcAft>
                <a:spcPts val="0"/>
              </a:spcAft>
              <a:buNone/>
            </a:pPr>
            <a:r>
              <a:rPr lang="en-GB" sz="1400"/>
              <a:t>- localized at low field side</a:t>
            </a:r>
            <a:endParaRPr sz="1400"/>
          </a:p>
          <a:p>
            <a:pPr indent="0" lvl="0" marL="0" rtl="0" algn="l">
              <a:spcBef>
                <a:spcPts val="600"/>
              </a:spcBef>
              <a:spcAft>
                <a:spcPts val="0"/>
              </a:spcAft>
              <a:buNone/>
            </a:pPr>
            <a:r>
              <a:t/>
            </a:r>
            <a:endParaRPr sz="1400"/>
          </a:p>
        </p:txBody>
      </p:sp>
      <p:pic>
        <p:nvPicPr>
          <p:cNvPr id="292" name="Google Shape;292;p35"/>
          <p:cNvPicPr preferRelativeResize="0"/>
          <p:nvPr/>
        </p:nvPicPr>
        <p:blipFill rotWithShape="1">
          <a:blip r:embed="rId3">
            <a:alphaModFix/>
          </a:blip>
          <a:srcRect b="0" l="0" r="55565" t="0"/>
          <a:stretch/>
        </p:blipFill>
        <p:spPr>
          <a:xfrm>
            <a:off x="3105775" y="1963275"/>
            <a:ext cx="2929425" cy="1972825"/>
          </a:xfrm>
          <a:prstGeom prst="rect">
            <a:avLst/>
          </a:prstGeom>
          <a:noFill/>
          <a:ln>
            <a:noFill/>
          </a:ln>
        </p:spPr>
      </p:pic>
      <p:sp>
        <p:nvSpPr>
          <p:cNvPr id="293" name="Google Shape;293;p35"/>
          <p:cNvSpPr txBox="1"/>
          <p:nvPr>
            <p:ph idx="1" type="body"/>
          </p:nvPr>
        </p:nvSpPr>
        <p:spPr>
          <a:xfrm>
            <a:off x="582625" y="4480200"/>
            <a:ext cx="2566800" cy="1972800"/>
          </a:xfrm>
          <a:prstGeom prst="rect">
            <a:avLst/>
          </a:prstGeom>
        </p:spPr>
        <p:txBody>
          <a:bodyPr anchorCtr="0" anchor="t" bIns="45700" lIns="0" spcFirstLastPara="1" rIns="0" wrap="square" tIns="45700">
            <a:normAutofit/>
          </a:bodyPr>
          <a:lstStyle/>
          <a:p>
            <a:pPr indent="0" lvl="0" marL="0" rtl="0" algn="l">
              <a:spcBef>
                <a:spcPts val="600"/>
              </a:spcBef>
              <a:spcAft>
                <a:spcPts val="0"/>
              </a:spcAft>
              <a:buNone/>
            </a:pPr>
            <a:r>
              <a:rPr b="1" lang="en-GB">
                <a:solidFill>
                  <a:srgbClr val="6AA84F"/>
                </a:solidFill>
              </a:rPr>
              <a:t>Peeling Mode: </a:t>
            </a:r>
            <a:br>
              <a:rPr lang="en-GB">
                <a:solidFill>
                  <a:srgbClr val="FF0000"/>
                </a:solidFill>
              </a:rPr>
            </a:br>
            <a:r>
              <a:rPr lang="en-GB" sz="1700"/>
              <a:t>-</a:t>
            </a:r>
            <a:r>
              <a:rPr lang="en-GB" sz="1400"/>
              <a:t> current density driven</a:t>
            </a:r>
            <a:br>
              <a:rPr lang="en-GB" sz="1400"/>
            </a:br>
            <a:r>
              <a:rPr lang="en-GB" sz="1400"/>
              <a:t>- low toroidal modes  </a:t>
            </a:r>
            <a:endParaRPr sz="1400"/>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400"/>
          </a:p>
        </p:txBody>
      </p:sp>
      <p:pic>
        <p:nvPicPr>
          <p:cNvPr id="294" name="Google Shape;294;p35"/>
          <p:cNvPicPr preferRelativeResize="0"/>
          <p:nvPr/>
        </p:nvPicPr>
        <p:blipFill rotWithShape="1">
          <a:blip r:embed="rId3">
            <a:alphaModFix/>
          </a:blip>
          <a:srcRect b="0" l="55765" r="-199" t="0"/>
          <a:stretch/>
        </p:blipFill>
        <p:spPr>
          <a:xfrm>
            <a:off x="3105775" y="4515975"/>
            <a:ext cx="2929425" cy="1972825"/>
          </a:xfrm>
          <a:prstGeom prst="rect">
            <a:avLst/>
          </a:prstGeom>
          <a:noFill/>
          <a:ln>
            <a:noFill/>
          </a:ln>
        </p:spPr>
      </p:pic>
      <p:pic>
        <p:nvPicPr>
          <p:cNvPr id="295" name="Google Shape;295;p35"/>
          <p:cNvPicPr preferRelativeResize="0"/>
          <p:nvPr/>
        </p:nvPicPr>
        <p:blipFill rotWithShape="1">
          <a:blip r:embed="rId4">
            <a:alphaModFix/>
          </a:blip>
          <a:srcRect b="0" l="0" r="0" t="0"/>
          <a:stretch/>
        </p:blipFill>
        <p:spPr>
          <a:xfrm>
            <a:off x="11437325" y="195902"/>
            <a:ext cx="597850" cy="597850"/>
          </a:xfrm>
          <a:prstGeom prst="rect">
            <a:avLst/>
          </a:prstGeom>
          <a:noFill/>
          <a:ln>
            <a:noFill/>
          </a:ln>
        </p:spPr>
      </p:pic>
      <p:sp>
        <p:nvSpPr>
          <p:cNvPr id="296" name="Google Shape;296;p35"/>
          <p:cNvSpPr txBox="1"/>
          <p:nvPr/>
        </p:nvSpPr>
        <p:spPr>
          <a:xfrm>
            <a:off x="5158525" y="3708800"/>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M. Hoelzl</a:t>
            </a:r>
            <a:endParaRPr sz="1200">
              <a:solidFill>
                <a:srgbClr val="434343"/>
              </a:solidFill>
            </a:endParaRPr>
          </a:p>
        </p:txBody>
      </p:sp>
      <p:sp>
        <p:nvSpPr>
          <p:cNvPr id="297" name="Google Shape;297;p35"/>
          <p:cNvSpPr txBox="1"/>
          <p:nvPr/>
        </p:nvSpPr>
        <p:spPr>
          <a:xfrm>
            <a:off x="5158525" y="6223400"/>
            <a:ext cx="2196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200">
                <a:solidFill>
                  <a:srgbClr val="434343"/>
                </a:solidFill>
              </a:rPr>
              <a:t>M. Hoelzl</a:t>
            </a:r>
            <a:endParaRPr sz="1200">
              <a:solidFill>
                <a:srgbClr val="434343"/>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AUG">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PP">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