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1" r:id="rId2"/>
    <p:sldId id="287" r:id="rId3"/>
    <p:sldId id="288" r:id="rId4"/>
    <p:sldId id="289" r:id="rId5"/>
    <p:sldId id="257" r:id="rId6"/>
    <p:sldId id="291" r:id="rId7"/>
    <p:sldId id="271" r:id="rId8"/>
    <p:sldId id="290" r:id="rId9"/>
    <p:sldId id="285" r:id="rId10"/>
    <p:sldId id="281" r:id="rId11"/>
    <p:sldId id="295" r:id="rId12"/>
    <p:sldId id="293" r:id="rId13"/>
    <p:sldId id="286" r:id="rId14"/>
    <p:sldId id="294" r:id="rId15"/>
    <p:sldId id="272" r:id="rId16"/>
    <p:sldId id="292" r:id="rId17"/>
  </p:sldIdLst>
  <p:sldSz cx="9144000" cy="6858000" type="screen4x3"/>
  <p:notesSz cx="6400800" cy="8686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36" userDrawn="1">
          <p15:clr>
            <a:srgbClr val="A4A3A4"/>
          </p15:clr>
        </p15:guide>
        <p15:guide id="2" pos="201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os Tsironis" initials="CST" lastIdx="1" clrIdx="0">
    <p:extLst>
      <p:ext uri="{19B8F6BF-5375-455C-9EA6-DF929625EA0E}">
        <p15:presenceInfo xmlns:p15="http://schemas.microsoft.com/office/powerpoint/2012/main" userId="Christos Tsironi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12E0"/>
    <a:srgbClr val="EEF31B"/>
    <a:srgbClr val="993366"/>
    <a:srgbClr val="003399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1" autoAdjust="0"/>
    <p:restoredTop sz="94074" autoAdjust="0"/>
  </p:normalViewPr>
  <p:slideViewPr>
    <p:cSldViewPr showGuides="1">
      <p:cViewPr varScale="1">
        <p:scale>
          <a:sx n="65" d="100"/>
          <a:sy n="65" d="100"/>
        </p:scale>
        <p:origin x="133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834" y="-96"/>
      </p:cViewPr>
      <p:guideLst>
        <p:guide orient="horz" pos="2736"/>
        <p:guide pos="20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A8E28-7472-49CF-ACE4-A53B86A69B0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B777390-CB12-4076-912B-0356A0998E8A}">
      <dgm:prSet phldrT="[Text]"/>
      <dgm:spPr/>
      <dgm:t>
        <a:bodyPr/>
        <a:lstStyle/>
        <a:p>
          <a:r>
            <a:rPr lang="en-US" dirty="0"/>
            <a:t>Launcher</a:t>
          </a:r>
          <a:endParaRPr lang="en-GB" dirty="0"/>
        </a:p>
      </dgm:t>
    </dgm:pt>
    <dgm:pt modelId="{172194DB-D1CF-4B36-8A47-A939A0C63A52}" type="parTrans" cxnId="{3E23CB8F-4F17-447F-9201-C1296391E38B}">
      <dgm:prSet/>
      <dgm:spPr/>
      <dgm:t>
        <a:bodyPr/>
        <a:lstStyle/>
        <a:p>
          <a:endParaRPr lang="en-GB"/>
        </a:p>
      </dgm:t>
    </dgm:pt>
    <dgm:pt modelId="{E5D683B7-2670-4824-89F3-FEFDF0AE8A42}" type="sibTrans" cxnId="{3E23CB8F-4F17-447F-9201-C1296391E38B}">
      <dgm:prSet/>
      <dgm:spPr/>
      <dgm:t>
        <a:bodyPr/>
        <a:lstStyle/>
        <a:p>
          <a:endParaRPr lang="en-GB"/>
        </a:p>
      </dgm:t>
    </dgm:pt>
    <dgm:pt modelId="{F351CA8D-1C88-47C4-8C90-DB0ED0EB53EE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Optical </a:t>
          </a:r>
          <a:br>
            <a:rPr lang="en-US" sz="1800" dirty="0">
              <a:solidFill>
                <a:schemeClr val="tx1"/>
              </a:solidFill>
            </a:rPr>
          </a:br>
          <a:r>
            <a:rPr lang="en-US" sz="1800" dirty="0">
              <a:solidFill>
                <a:schemeClr val="tx1"/>
              </a:solidFill>
            </a:rPr>
            <a:t>design</a:t>
          </a:r>
          <a:endParaRPr lang="en-GB" sz="1800" dirty="0">
            <a:solidFill>
              <a:schemeClr val="tx1"/>
            </a:solidFill>
          </a:endParaRPr>
        </a:p>
      </dgm:t>
    </dgm:pt>
    <dgm:pt modelId="{FC72E4E7-A49F-487F-A6DE-6238F8AD7A0D}" type="parTrans" cxnId="{31C94753-DF95-4139-B275-409530400AEC}">
      <dgm:prSet/>
      <dgm:spPr/>
      <dgm:t>
        <a:bodyPr/>
        <a:lstStyle/>
        <a:p>
          <a:endParaRPr lang="en-GB"/>
        </a:p>
      </dgm:t>
    </dgm:pt>
    <dgm:pt modelId="{565AE52E-8B8A-43D4-888C-838B2C7FF8F0}" type="sibTrans" cxnId="{31C94753-DF95-4139-B275-409530400AEC}">
      <dgm:prSet/>
      <dgm:spPr/>
      <dgm:t>
        <a:bodyPr/>
        <a:lstStyle/>
        <a:p>
          <a:endParaRPr lang="en-GB"/>
        </a:p>
      </dgm:t>
    </dgm:pt>
    <dgm:pt modelId="{4E6D35D3-7A08-4781-B9AC-DF5CDEA0816F}">
      <dgm:prSet phldrT="[Text]" custT="1"/>
      <dgm:spPr/>
      <dgm:t>
        <a:bodyPr/>
        <a:lstStyle/>
        <a:p>
          <a:r>
            <a:rPr lang="en-US" sz="1500" dirty="0"/>
            <a:t>Structural &amp; mechanical </a:t>
          </a:r>
          <a:br>
            <a:rPr lang="en-US" sz="1500" dirty="0"/>
          </a:br>
          <a:r>
            <a:rPr lang="en-US" sz="1500" dirty="0"/>
            <a:t> design</a:t>
          </a:r>
          <a:endParaRPr lang="en-GB" sz="1500" dirty="0"/>
        </a:p>
      </dgm:t>
    </dgm:pt>
    <dgm:pt modelId="{082C7F7C-6758-46D3-8D9C-BFB7DF00286B}" type="parTrans" cxnId="{6896CEA9-A1C0-4CB0-992C-B8398B550299}">
      <dgm:prSet/>
      <dgm:spPr/>
      <dgm:t>
        <a:bodyPr/>
        <a:lstStyle/>
        <a:p>
          <a:endParaRPr lang="en-GB"/>
        </a:p>
      </dgm:t>
    </dgm:pt>
    <dgm:pt modelId="{D7ABAFCF-A25F-4ACE-8ED6-EF5663D90CD6}" type="sibTrans" cxnId="{6896CEA9-A1C0-4CB0-992C-B8398B550299}">
      <dgm:prSet/>
      <dgm:spPr/>
      <dgm:t>
        <a:bodyPr/>
        <a:lstStyle/>
        <a:p>
          <a:endParaRPr lang="en-GB"/>
        </a:p>
      </dgm:t>
    </dgm:pt>
    <dgm:pt modelId="{05101A35-D145-449D-9CDE-7CE9A70BEE61}">
      <dgm:prSet phldrT="[Text]" custT="1"/>
      <dgm:spPr/>
      <dgm:t>
        <a:bodyPr/>
        <a:lstStyle/>
        <a:p>
          <a:r>
            <a:rPr lang="en-US" sz="1500" dirty="0"/>
            <a:t>Integrated</a:t>
          </a:r>
          <a:br>
            <a:rPr lang="en-US" sz="1500" dirty="0"/>
          </a:br>
          <a:r>
            <a:rPr lang="en-US" sz="1500" dirty="0"/>
            <a:t>control system</a:t>
          </a:r>
          <a:endParaRPr lang="en-GB" sz="1500" dirty="0"/>
        </a:p>
      </dgm:t>
    </dgm:pt>
    <dgm:pt modelId="{654BB723-37CB-47E6-953E-B9C08DD3155A}" type="parTrans" cxnId="{FD215EAF-DF2A-4729-98DA-5E4D677EC48D}">
      <dgm:prSet/>
      <dgm:spPr/>
      <dgm:t>
        <a:bodyPr/>
        <a:lstStyle/>
        <a:p>
          <a:endParaRPr lang="en-GB"/>
        </a:p>
      </dgm:t>
    </dgm:pt>
    <dgm:pt modelId="{9D1630D9-438B-456E-A746-3C58DA3161AB}" type="sibTrans" cxnId="{FD215EAF-DF2A-4729-98DA-5E4D677EC48D}">
      <dgm:prSet/>
      <dgm:spPr/>
      <dgm:t>
        <a:bodyPr/>
        <a:lstStyle/>
        <a:p>
          <a:endParaRPr lang="en-GB"/>
        </a:p>
      </dgm:t>
    </dgm:pt>
    <dgm:pt modelId="{8D5E32E1-65F8-4487-8DC7-25E50E519246}">
      <dgm:prSet phldrT="[Text]"/>
      <dgm:spPr/>
      <dgm:t>
        <a:bodyPr/>
        <a:lstStyle/>
        <a:p>
          <a:r>
            <a:rPr lang="en-GB" dirty="0"/>
            <a:t>Switches &amp; broadband windows</a:t>
          </a:r>
        </a:p>
      </dgm:t>
    </dgm:pt>
    <dgm:pt modelId="{5C626ECD-0C50-4D92-B08A-3A9660B4C254}" type="parTrans" cxnId="{1988E914-73A1-4CF3-ADC1-42463A0D7434}">
      <dgm:prSet/>
      <dgm:spPr/>
      <dgm:t>
        <a:bodyPr/>
        <a:lstStyle/>
        <a:p>
          <a:endParaRPr lang="en-GB"/>
        </a:p>
      </dgm:t>
    </dgm:pt>
    <dgm:pt modelId="{577B537A-55F8-415C-B3E8-4E8BE16E2FF2}" type="sibTrans" cxnId="{1988E914-73A1-4CF3-ADC1-42463A0D7434}">
      <dgm:prSet/>
      <dgm:spPr/>
      <dgm:t>
        <a:bodyPr/>
        <a:lstStyle/>
        <a:p>
          <a:endParaRPr lang="en-GB"/>
        </a:p>
      </dgm:t>
    </dgm:pt>
    <dgm:pt modelId="{669C91CC-79B1-4194-8DCD-AA41FFD98AEF}" type="pres">
      <dgm:prSet presAssocID="{663A8E28-7472-49CF-ACE4-A53B86A69B03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2A778CD-4956-4E3F-AFE8-F90480964364}" type="pres">
      <dgm:prSet presAssocID="{663A8E28-7472-49CF-ACE4-A53B86A69B03}" presName="matrix" presStyleCnt="0"/>
      <dgm:spPr/>
    </dgm:pt>
    <dgm:pt modelId="{3C35BDD9-0532-4039-A68E-B5234550932B}" type="pres">
      <dgm:prSet presAssocID="{663A8E28-7472-49CF-ACE4-A53B86A69B03}" presName="tile1" presStyleLbl="node1" presStyleIdx="0" presStyleCnt="4" custLinFactNeighborX="-4964"/>
      <dgm:spPr/>
    </dgm:pt>
    <dgm:pt modelId="{0CAE5C92-8EC8-4995-9D71-3444E0077D06}" type="pres">
      <dgm:prSet presAssocID="{663A8E28-7472-49CF-ACE4-A53B86A69B0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DD871F2-EB93-44E8-A55F-4101B53719A8}" type="pres">
      <dgm:prSet presAssocID="{663A8E28-7472-49CF-ACE4-A53B86A69B03}" presName="tile2" presStyleLbl="node1" presStyleIdx="1" presStyleCnt="4"/>
      <dgm:spPr/>
    </dgm:pt>
    <dgm:pt modelId="{0437532A-C104-4879-ACD4-B60CF0DC2EC2}" type="pres">
      <dgm:prSet presAssocID="{663A8E28-7472-49CF-ACE4-A53B86A69B0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26D4960-2E83-4F0A-975A-EA05689C944C}" type="pres">
      <dgm:prSet presAssocID="{663A8E28-7472-49CF-ACE4-A53B86A69B03}" presName="tile3" presStyleLbl="node1" presStyleIdx="2" presStyleCnt="4"/>
      <dgm:spPr/>
    </dgm:pt>
    <dgm:pt modelId="{7D1A6255-9CC2-490A-81C1-FF66EEB8F204}" type="pres">
      <dgm:prSet presAssocID="{663A8E28-7472-49CF-ACE4-A53B86A69B0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96BED3C-CFE5-4C12-B9A9-6D51741E862D}" type="pres">
      <dgm:prSet presAssocID="{663A8E28-7472-49CF-ACE4-A53B86A69B03}" presName="tile4" presStyleLbl="node1" presStyleIdx="3" presStyleCnt="4"/>
      <dgm:spPr/>
    </dgm:pt>
    <dgm:pt modelId="{CCC4A8C4-C80C-4BF4-B66B-F4F8E8200FB3}" type="pres">
      <dgm:prSet presAssocID="{663A8E28-7472-49CF-ACE4-A53B86A69B0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70193A1E-C7F9-4DC7-8F67-7B3BF47F6D16}" type="pres">
      <dgm:prSet presAssocID="{663A8E28-7472-49CF-ACE4-A53B86A69B03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1988E914-73A1-4CF3-ADC1-42463A0D7434}" srcId="{FB777390-CB12-4076-912B-0356A0998E8A}" destId="{8D5E32E1-65F8-4487-8DC7-25E50E519246}" srcOrd="3" destOrd="0" parTransId="{5C626ECD-0C50-4D92-B08A-3A9660B4C254}" sibTransId="{577B537A-55F8-415C-B3E8-4E8BE16E2FF2}"/>
    <dgm:cxn modelId="{2254C81F-5E9C-4025-B4DC-628499CC2D20}" type="presOf" srcId="{663A8E28-7472-49CF-ACE4-A53B86A69B03}" destId="{669C91CC-79B1-4194-8DCD-AA41FFD98AEF}" srcOrd="0" destOrd="0" presId="urn:microsoft.com/office/officeart/2005/8/layout/matrix1"/>
    <dgm:cxn modelId="{42AE3D27-4002-4D73-A4F5-33409E4CA37E}" type="presOf" srcId="{4E6D35D3-7A08-4781-B9AC-DF5CDEA0816F}" destId="{0437532A-C104-4879-ACD4-B60CF0DC2EC2}" srcOrd="1" destOrd="0" presId="urn:microsoft.com/office/officeart/2005/8/layout/matrix1"/>
    <dgm:cxn modelId="{A0550D33-2CAA-4978-B119-E93FF052E4D4}" type="presOf" srcId="{F351CA8D-1C88-47C4-8C90-DB0ED0EB53EE}" destId="{0CAE5C92-8EC8-4995-9D71-3444E0077D06}" srcOrd="1" destOrd="0" presId="urn:microsoft.com/office/officeart/2005/8/layout/matrix1"/>
    <dgm:cxn modelId="{8EE8976F-5F56-4FF2-9914-691B2A70B128}" type="presOf" srcId="{F351CA8D-1C88-47C4-8C90-DB0ED0EB53EE}" destId="{3C35BDD9-0532-4039-A68E-B5234550932B}" srcOrd="0" destOrd="0" presId="urn:microsoft.com/office/officeart/2005/8/layout/matrix1"/>
    <dgm:cxn modelId="{31C94753-DF95-4139-B275-409530400AEC}" srcId="{FB777390-CB12-4076-912B-0356A0998E8A}" destId="{F351CA8D-1C88-47C4-8C90-DB0ED0EB53EE}" srcOrd="0" destOrd="0" parTransId="{FC72E4E7-A49F-487F-A6DE-6238F8AD7A0D}" sibTransId="{565AE52E-8B8A-43D4-888C-838B2C7FF8F0}"/>
    <dgm:cxn modelId="{C176F57D-9A6F-4B8A-A7B7-3D2255B35945}" type="presOf" srcId="{05101A35-D145-449D-9CDE-7CE9A70BEE61}" destId="{F26D4960-2E83-4F0A-975A-EA05689C944C}" srcOrd="0" destOrd="0" presId="urn:microsoft.com/office/officeart/2005/8/layout/matrix1"/>
    <dgm:cxn modelId="{114E028F-FACC-4AC8-A63E-B5228C250CBC}" type="presOf" srcId="{8D5E32E1-65F8-4487-8DC7-25E50E519246}" destId="{CCC4A8C4-C80C-4BF4-B66B-F4F8E8200FB3}" srcOrd="1" destOrd="0" presId="urn:microsoft.com/office/officeart/2005/8/layout/matrix1"/>
    <dgm:cxn modelId="{3E23CB8F-4F17-447F-9201-C1296391E38B}" srcId="{663A8E28-7472-49CF-ACE4-A53B86A69B03}" destId="{FB777390-CB12-4076-912B-0356A0998E8A}" srcOrd="0" destOrd="0" parTransId="{172194DB-D1CF-4B36-8A47-A939A0C63A52}" sibTransId="{E5D683B7-2670-4824-89F3-FEFDF0AE8A42}"/>
    <dgm:cxn modelId="{D46EA690-C482-4585-BA70-21DDC7FBBF99}" type="presOf" srcId="{05101A35-D145-449D-9CDE-7CE9A70BEE61}" destId="{7D1A6255-9CC2-490A-81C1-FF66EEB8F204}" srcOrd="1" destOrd="0" presId="urn:microsoft.com/office/officeart/2005/8/layout/matrix1"/>
    <dgm:cxn modelId="{6896CEA9-A1C0-4CB0-992C-B8398B550299}" srcId="{FB777390-CB12-4076-912B-0356A0998E8A}" destId="{4E6D35D3-7A08-4781-B9AC-DF5CDEA0816F}" srcOrd="1" destOrd="0" parTransId="{082C7F7C-6758-46D3-8D9C-BFB7DF00286B}" sibTransId="{D7ABAFCF-A25F-4ACE-8ED6-EF5663D90CD6}"/>
    <dgm:cxn modelId="{CEA539AB-FD46-4EF2-8566-9E66FA1C3B78}" type="presOf" srcId="{4E6D35D3-7A08-4781-B9AC-DF5CDEA0816F}" destId="{DDD871F2-EB93-44E8-A55F-4101B53719A8}" srcOrd="0" destOrd="0" presId="urn:microsoft.com/office/officeart/2005/8/layout/matrix1"/>
    <dgm:cxn modelId="{FD215EAF-DF2A-4729-98DA-5E4D677EC48D}" srcId="{FB777390-CB12-4076-912B-0356A0998E8A}" destId="{05101A35-D145-449D-9CDE-7CE9A70BEE61}" srcOrd="2" destOrd="0" parTransId="{654BB723-37CB-47E6-953E-B9C08DD3155A}" sibTransId="{9D1630D9-438B-456E-A746-3C58DA3161AB}"/>
    <dgm:cxn modelId="{D9D4DBBF-47AE-48E3-82FC-1FF56559EDC7}" type="presOf" srcId="{FB777390-CB12-4076-912B-0356A0998E8A}" destId="{70193A1E-C7F9-4DC7-8F67-7B3BF47F6D16}" srcOrd="0" destOrd="0" presId="urn:microsoft.com/office/officeart/2005/8/layout/matrix1"/>
    <dgm:cxn modelId="{909BB9FF-4EE9-4864-8E33-CA3061422D84}" type="presOf" srcId="{8D5E32E1-65F8-4487-8DC7-25E50E519246}" destId="{D96BED3C-CFE5-4C12-B9A9-6D51741E862D}" srcOrd="0" destOrd="0" presId="urn:microsoft.com/office/officeart/2005/8/layout/matrix1"/>
    <dgm:cxn modelId="{14D4B18E-3967-4923-AB2C-7EB5CCB069D5}" type="presParOf" srcId="{669C91CC-79B1-4194-8DCD-AA41FFD98AEF}" destId="{72A778CD-4956-4E3F-AFE8-F90480964364}" srcOrd="0" destOrd="0" presId="urn:microsoft.com/office/officeart/2005/8/layout/matrix1"/>
    <dgm:cxn modelId="{554C5D96-FA6B-413B-A461-C4DA8F75C27B}" type="presParOf" srcId="{72A778CD-4956-4E3F-AFE8-F90480964364}" destId="{3C35BDD9-0532-4039-A68E-B5234550932B}" srcOrd="0" destOrd="0" presId="urn:microsoft.com/office/officeart/2005/8/layout/matrix1"/>
    <dgm:cxn modelId="{958D20EF-20AC-4BB9-831E-2473092297A7}" type="presParOf" srcId="{72A778CD-4956-4E3F-AFE8-F90480964364}" destId="{0CAE5C92-8EC8-4995-9D71-3444E0077D06}" srcOrd="1" destOrd="0" presId="urn:microsoft.com/office/officeart/2005/8/layout/matrix1"/>
    <dgm:cxn modelId="{4F1723C3-B49E-4F05-8AAF-FECDD21659D6}" type="presParOf" srcId="{72A778CD-4956-4E3F-AFE8-F90480964364}" destId="{DDD871F2-EB93-44E8-A55F-4101B53719A8}" srcOrd="2" destOrd="0" presId="urn:microsoft.com/office/officeart/2005/8/layout/matrix1"/>
    <dgm:cxn modelId="{1A755B47-6C2E-464B-ABDE-7160CBFE564D}" type="presParOf" srcId="{72A778CD-4956-4E3F-AFE8-F90480964364}" destId="{0437532A-C104-4879-ACD4-B60CF0DC2EC2}" srcOrd="3" destOrd="0" presId="urn:microsoft.com/office/officeart/2005/8/layout/matrix1"/>
    <dgm:cxn modelId="{981C9927-2588-4793-947A-60C83ED0342D}" type="presParOf" srcId="{72A778CD-4956-4E3F-AFE8-F90480964364}" destId="{F26D4960-2E83-4F0A-975A-EA05689C944C}" srcOrd="4" destOrd="0" presId="urn:microsoft.com/office/officeart/2005/8/layout/matrix1"/>
    <dgm:cxn modelId="{7923639C-150E-4BB9-8874-0A9B7A73FE94}" type="presParOf" srcId="{72A778CD-4956-4E3F-AFE8-F90480964364}" destId="{7D1A6255-9CC2-490A-81C1-FF66EEB8F204}" srcOrd="5" destOrd="0" presId="urn:microsoft.com/office/officeart/2005/8/layout/matrix1"/>
    <dgm:cxn modelId="{174AB297-47B9-413E-8A6A-95197EB3DE9B}" type="presParOf" srcId="{72A778CD-4956-4E3F-AFE8-F90480964364}" destId="{D96BED3C-CFE5-4C12-B9A9-6D51741E862D}" srcOrd="6" destOrd="0" presId="urn:microsoft.com/office/officeart/2005/8/layout/matrix1"/>
    <dgm:cxn modelId="{74CD4F56-3F3E-4B32-B2BE-593230EAE2B4}" type="presParOf" srcId="{72A778CD-4956-4E3F-AFE8-F90480964364}" destId="{CCC4A8C4-C80C-4BF4-B66B-F4F8E8200FB3}" srcOrd="7" destOrd="0" presId="urn:microsoft.com/office/officeart/2005/8/layout/matrix1"/>
    <dgm:cxn modelId="{4CCB9E1B-16EB-4ACB-8C57-5A5B56C60CE2}" type="presParOf" srcId="{669C91CC-79B1-4194-8DCD-AA41FFD98AEF}" destId="{70193A1E-C7F9-4DC7-8F67-7B3BF47F6D1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3A8E28-7472-49CF-ACE4-A53B86A69B0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B777390-CB12-4076-912B-0356A0998E8A}">
      <dgm:prSet phldrT="[Text]"/>
      <dgm:spPr/>
      <dgm:t>
        <a:bodyPr/>
        <a:lstStyle/>
        <a:p>
          <a:r>
            <a:rPr lang="en-US" dirty="0"/>
            <a:t>Gyrotron</a:t>
          </a:r>
          <a:endParaRPr lang="en-GB" dirty="0"/>
        </a:p>
      </dgm:t>
    </dgm:pt>
    <dgm:pt modelId="{172194DB-D1CF-4B36-8A47-A939A0C63A52}" type="parTrans" cxnId="{3E23CB8F-4F17-447F-9201-C1296391E38B}">
      <dgm:prSet/>
      <dgm:spPr/>
      <dgm:t>
        <a:bodyPr/>
        <a:lstStyle/>
        <a:p>
          <a:endParaRPr lang="en-GB"/>
        </a:p>
      </dgm:t>
    </dgm:pt>
    <dgm:pt modelId="{E5D683B7-2670-4824-89F3-FEFDF0AE8A42}" type="sibTrans" cxnId="{3E23CB8F-4F17-447F-9201-C1296391E38B}">
      <dgm:prSet/>
      <dgm:spPr/>
      <dgm:t>
        <a:bodyPr/>
        <a:lstStyle/>
        <a:p>
          <a:endParaRPr lang="en-GB"/>
        </a:p>
      </dgm:t>
    </dgm:pt>
    <dgm:pt modelId="{F351CA8D-1C88-47C4-8C90-DB0ED0EB53EE}">
      <dgm:prSet phldrT="[Text]" custT="1"/>
      <dgm:spPr/>
      <dgm:t>
        <a:bodyPr/>
        <a:lstStyle/>
        <a:p>
          <a:r>
            <a:rPr lang="en-US" sz="1800" dirty="0"/>
            <a:t>Basic concepts</a:t>
          </a:r>
          <a:endParaRPr lang="en-GB" sz="1800" dirty="0"/>
        </a:p>
      </dgm:t>
    </dgm:pt>
    <dgm:pt modelId="{FC72E4E7-A49F-487F-A6DE-6238F8AD7A0D}" type="parTrans" cxnId="{31C94753-DF95-4139-B275-409530400AEC}">
      <dgm:prSet/>
      <dgm:spPr/>
      <dgm:t>
        <a:bodyPr/>
        <a:lstStyle/>
        <a:p>
          <a:endParaRPr lang="en-GB"/>
        </a:p>
      </dgm:t>
    </dgm:pt>
    <dgm:pt modelId="{565AE52E-8B8A-43D4-888C-838B2C7FF8F0}" type="sibTrans" cxnId="{31C94753-DF95-4139-B275-409530400AEC}">
      <dgm:prSet/>
      <dgm:spPr/>
      <dgm:t>
        <a:bodyPr/>
        <a:lstStyle/>
        <a:p>
          <a:endParaRPr lang="en-GB"/>
        </a:p>
      </dgm:t>
    </dgm:pt>
    <dgm:pt modelId="{4E6D35D3-7A08-4781-B9AC-DF5CDEA0816F}">
      <dgm:prSet phldrT="[Text]" custT="1"/>
      <dgm:spPr/>
      <dgm:t>
        <a:bodyPr/>
        <a:lstStyle/>
        <a:p>
          <a:r>
            <a:rPr lang="en-US" sz="1800" dirty="0"/>
            <a:t>Control system</a:t>
          </a:r>
          <a:endParaRPr lang="en-GB" sz="1800" dirty="0"/>
        </a:p>
      </dgm:t>
    </dgm:pt>
    <dgm:pt modelId="{082C7F7C-6758-46D3-8D9C-BFB7DF00286B}" type="parTrans" cxnId="{6896CEA9-A1C0-4CB0-992C-B8398B550299}">
      <dgm:prSet/>
      <dgm:spPr/>
      <dgm:t>
        <a:bodyPr/>
        <a:lstStyle/>
        <a:p>
          <a:endParaRPr lang="en-GB"/>
        </a:p>
      </dgm:t>
    </dgm:pt>
    <dgm:pt modelId="{D7ABAFCF-A25F-4ACE-8ED6-EF5663D90CD6}" type="sibTrans" cxnId="{6896CEA9-A1C0-4CB0-992C-B8398B550299}">
      <dgm:prSet/>
      <dgm:spPr/>
      <dgm:t>
        <a:bodyPr/>
        <a:lstStyle/>
        <a:p>
          <a:endParaRPr lang="en-GB"/>
        </a:p>
      </dgm:t>
    </dgm:pt>
    <dgm:pt modelId="{05101A35-D145-449D-9CDE-7CE9A70BEE61}">
      <dgm:prSet phldrT="[Text]" custT="1"/>
      <dgm:spPr/>
      <dgm:t>
        <a:bodyPr/>
        <a:lstStyle/>
        <a:p>
          <a:r>
            <a:rPr lang="en-US" sz="1400" dirty="0"/>
            <a:t>Interfaces </a:t>
          </a:r>
          <a:br>
            <a:rPr lang="en-US" sz="1400" dirty="0"/>
          </a:br>
          <a:r>
            <a:rPr lang="en-US" sz="1400" dirty="0"/>
            <a:t>with system components</a:t>
          </a:r>
          <a:endParaRPr lang="en-GB" sz="900" dirty="0"/>
        </a:p>
      </dgm:t>
    </dgm:pt>
    <dgm:pt modelId="{654BB723-37CB-47E6-953E-B9C08DD3155A}" type="parTrans" cxnId="{FD215EAF-DF2A-4729-98DA-5E4D677EC48D}">
      <dgm:prSet/>
      <dgm:spPr/>
      <dgm:t>
        <a:bodyPr/>
        <a:lstStyle/>
        <a:p>
          <a:endParaRPr lang="en-GB"/>
        </a:p>
      </dgm:t>
    </dgm:pt>
    <dgm:pt modelId="{9D1630D9-438B-456E-A746-3C58DA3161AB}" type="sibTrans" cxnId="{FD215EAF-DF2A-4729-98DA-5E4D677EC48D}">
      <dgm:prSet/>
      <dgm:spPr/>
      <dgm:t>
        <a:bodyPr/>
        <a:lstStyle/>
        <a:p>
          <a:endParaRPr lang="en-GB"/>
        </a:p>
      </dgm:t>
    </dgm:pt>
    <dgm:pt modelId="{8D5E32E1-65F8-4487-8DC7-25E50E519246}">
      <dgm:prSet phldrT="[Text]" custT="1"/>
      <dgm:spPr/>
      <dgm:t>
        <a:bodyPr/>
        <a:lstStyle/>
        <a:p>
          <a:r>
            <a:rPr lang="en-US" sz="1800" dirty="0"/>
            <a:t>Auxiliaries</a:t>
          </a:r>
          <a:endParaRPr lang="en-GB" sz="1800" dirty="0"/>
        </a:p>
      </dgm:t>
    </dgm:pt>
    <dgm:pt modelId="{5C626ECD-0C50-4D92-B08A-3A9660B4C254}" type="parTrans" cxnId="{1988E914-73A1-4CF3-ADC1-42463A0D7434}">
      <dgm:prSet/>
      <dgm:spPr/>
      <dgm:t>
        <a:bodyPr/>
        <a:lstStyle/>
        <a:p>
          <a:endParaRPr lang="en-GB"/>
        </a:p>
      </dgm:t>
    </dgm:pt>
    <dgm:pt modelId="{577B537A-55F8-415C-B3E8-4E8BE16E2FF2}" type="sibTrans" cxnId="{1988E914-73A1-4CF3-ADC1-42463A0D7434}">
      <dgm:prSet/>
      <dgm:spPr/>
      <dgm:t>
        <a:bodyPr/>
        <a:lstStyle/>
        <a:p>
          <a:endParaRPr lang="en-GB"/>
        </a:p>
      </dgm:t>
    </dgm:pt>
    <dgm:pt modelId="{669C91CC-79B1-4194-8DCD-AA41FFD98AEF}" type="pres">
      <dgm:prSet presAssocID="{663A8E28-7472-49CF-ACE4-A53B86A69B03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2A778CD-4956-4E3F-AFE8-F90480964364}" type="pres">
      <dgm:prSet presAssocID="{663A8E28-7472-49CF-ACE4-A53B86A69B03}" presName="matrix" presStyleCnt="0"/>
      <dgm:spPr/>
    </dgm:pt>
    <dgm:pt modelId="{3C35BDD9-0532-4039-A68E-B5234550932B}" type="pres">
      <dgm:prSet presAssocID="{663A8E28-7472-49CF-ACE4-A53B86A69B03}" presName="tile1" presStyleLbl="node1" presStyleIdx="0" presStyleCnt="4" custLinFactNeighborX="-4964"/>
      <dgm:spPr/>
    </dgm:pt>
    <dgm:pt modelId="{0CAE5C92-8EC8-4995-9D71-3444E0077D06}" type="pres">
      <dgm:prSet presAssocID="{663A8E28-7472-49CF-ACE4-A53B86A69B0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DD871F2-EB93-44E8-A55F-4101B53719A8}" type="pres">
      <dgm:prSet presAssocID="{663A8E28-7472-49CF-ACE4-A53B86A69B03}" presName="tile2" presStyleLbl="node1" presStyleIdx="1" presStyleCnt="4" custLinFactNeighborX="22574" custLinFactNeighborY="0"/>
      <dgm:spPr/>
    </dgm:pt>
    <dgm:pt modelId="{0437532A-C104-4879-ACD4-B60CF0DC2EC2}" type="pres">
      <dgm:prSet presAssocID="{663A8E28-7472-49CF-ACE4-A53B86A69B0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26D4960-2E83-4F0A-975A-EA05689C944C}" type="pres">
      <dgm:prSet presAssocID="{663A8E28-7472-49CF-ACE4-A53B86A69B03}" presName="tile3" presStyleLbl="node1" presStyleIdx="2" presStyleCnt="4"/>
      <dgm:spPr/>
    </dgm:pt>
    <dgm:pt modelId="{7D1A6255-9CC2-490A-81C1-FF66EEB8F204}" type="pres">
      <dgm:prSet presAssocID="{663A8E28-7472-49CF-ACE4-A53B86A69B0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96BED3C-CFE5-4C12-B9A9-6D51741E862D}" type="pres">
      <dgm:prSet presAssocID="{663A8E28-7472-49CF-ACE4-A53B86A69B03}" presName="tile4" presStyleLbl="node1" presStyleIdx="3" presStyleCnt="4"/>
      <dgm:spPr/>
    </dgm:pt>
    <dgm:pt modelId="{CCC4A8C4-C80C-4BF4-B66B-F4F8E8200FB3}" type="pres">
      <dgm:prSet presAssocID="{663A8E28-7472-49CF-ACE4-A53B86A69B0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70193A1E-C7F9-4DC7-8F67-7B3BF47F6D16}" type="pres">
      <dgm:prSet presAssocID="{663A8E28-7472-49CF-ACE4-A53B86A69B03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1988E914-73A1-4CF3-ADC1-42463A0D7434}" srcId="{FB777390-CB12-4076-912B-0356A0998E8A}" destId="{8D5E32E1-65F8-4487-8DC7-25E50E519246}" srcOrd="3" destOrd="0" parTransId="{5C626ECD-0C50-4D92-B08A-3A9660B4C254}" sibTransId="{577B537A-55F8-415C-B3E8-4E8BE16E2FF2}"/>
    <dgm:cxn modelId="{2254C81F-5E9C-4025-B4DC-628499CC2D20}" type="presOf" srcId="{663A8E28-7472-49CF-ACE4-A53B86A69B03}" destId="{669C91CC-79B1-4194-8DCD-AA41FFD98AEF}" srcOrd="0" destOrd="0" presId="urn:microsoft.com/office/officeart/2005/8/layout/matrix1"/>
    <dgm:cxn modelId="{42AE3D27-4002-4D73-A4F5-33409E4CA37E}" type="presOf" srcId="{4E6D35D3-7A08-4781-B9AC-DF5CDEA0816F}" destId="{0437532A-C104-4879-ACD4-B60CF0DC2EC2}" srcOrd="1" destOrd="0" presId="urn:microsoft.com/office/officeart/2005/8/layout/matrix1"/>
    <dgm:cxn modelId="{A0550D33-2CAA-4978-B119-E93FF052E4D4}" type="presOf" srcId="{F351CA8D-1C88-47C4-8C90-DB0ED0EB53EE}" destId="{0CAE5C92-8EC8-4995-9D71-3444E0077D06}" srcOrd="1" destOrd="0" presId="urn:microsoft.com/office/officeart/2005/8/layout/matrix1"/>
    <dgm:cxn modelId="{8EE8976F-5F56-4FF2-9914-691B2A70B128}" type="presOf" srcId="{F351CA8D-1C88-47C4-8C90-DB0ED0EB53EE}" destId="{3C35BDD9-0532-4039-A68E-B5234550932B}" srcOrd="0" destOrd="0" presId="urn:microsoft.com/office/officeart/2005/8/layout/matrix1"/>
    <dgm:cxn modelId="{31C94753-DF95-4139-B275-409530400AEC}" srcId="{FB777390-CB12-4076-912B-0356A0998E8A}" destId="{F351CA8D-1C88-47C4-8C90-DB0ED0EB53EE}" srcOrd="0" destOrd="0" parTransId="{FC72E4E7-A49F-487F-A6DE-6238F8AD7A0D}" sibTransId="{565AE52E-8B8A-43D4-888C-838B2C7FF8F0}"/>
    <dgm:cxn modelId="{C176F57D-9A6F-4B8A-A7B7-3D2255B35945}" type="presOf" srcId="{05101A35-D145-449D-9CDE-7CE9A70BEE61}" destId="{F26D4960-2E83-4F0A-975A-EA05689C944C}" srcOrd="0" destOrd="0" presId="urn:microsoft.com/office/officeart/2005/8/layout/matrix1"/>
    <dgm:cxn modelId="{114E028F-FACC-4AC8-A63E-B5228C250CBC}" type="presOf" srcId="{8D5E32E1-65F8-4487-8DC7-25E50E519246}" destId="{CCC4A8C4-C80C-4BF4-B66B-F4F8E8200FB3}" srcOrd="1" destOrd="0" presId="urn:microsoft.com/office/officeart/2005/8/layout/matrix1"/>
    <dgm:cxn modelId="{3E23CB8F-4F17-447F-9201-C1296391E38B}" srcId="{663A8E28-7472-49CF-ACE4-A53B86A69B03}" destId="{FB777390-CB12-4076-912B-0356A0998E8A}" srcOrd="0" destOrd="0" parTransId="{172194DB-D1CF-4B36-8A47-A939A0C63A52}" sibTransId="{E5D683B7-2670-4824-89F3-FEFDF0AE8A42}"/>
    <dgm:cxn modelId="{D46EA690-C482-4585-BA70-21DDC7FBBF99}" type="presOf" srcId="{05101A35-D145-449D-9CDE-7CE9A70BEE61}" destId="{7D1A6255-9CC2-490A-81C1-FF66EEB8F204}" srcOrd="1" destOrd="0" presId="urn:microsoft.com/office/officeart/2005/8/layout/matrix1"/>
    <dgm:cxn modelId="{6896CEA9-A1C0-4CB0-992C-B8398B550299}" srcId="{FB777390-CB12-4076-912B-0356A0998E8A}" destId="{4E6D35D3-7A08-4781-B9AC-DF5CDEA0816F}" srcOrd="1" destOrd="0" parTransId="{082C7F7C-6758-46D3-8D9C-BFB7DF00286B}" sibTransId="{D7ABAFCF-A25F-4ACE-8ED6-EF5663D90CD6}"/>
    <dgm:cxn modelId="{CEA539AB-FD46-4EF2-8566-9E66FA1C3B78}" type="presOf" srcId="{4E6D35D3-7A08-4781-B9AC-DF5CDEA0816F}" destId="{DDD871F2-EB93-44E8-A55F-4101B53719A8}" srcOrd="0" destOrd="0" presId="urn:microsoft.com/office/officeart/2005/8/layout/matrix1"/>
    <dgm:cxn modelId="{FD215EAF-DF2A-4729-98DA-5E4D677EC48D}" srcId="{FB777390-CB12-4076-912B-0356A0998E8A}" destId="{05101A35-D145-449D-9CDE-7CE9A70BEE61}" srcOrd="2" destOrd="0" parTransId="{654BB723-37CB-47E6-953E-B9C08DD3155A}" sibTransId="{9D1630D9-438B-456E-A746-3C58DA3161AB}"/>
    <dgm:cxn modelId="{D9D4DBBF-47AE-48E3-82FC-1FF56559EDC7}" type="presOf" srcId="{FB777390-CB12-4076-912B-0356A0998E8A}" destId="{70193A1E-C7F9-4DC7-8F67-7B3BF47F6D16}" srcOrd="0" destOrd="0" presId="urn:microsoft.com/office/officeart/2005/8/layout/matrix1"/>
    <dgm:cxn modelId="{909BB9FF-4EE9-4864-8E33-CA3061422D84}" type="presOf" srcId="{8D5E32E1-65F8-4487-8DC7-25E50E519246}" destId="{D96BED3C-CFE5-4C12-B9A9-6D51741E862D}" srcOrd="0" destOrd="0" presId="urn:microsoft.com/office/officeart/2005/8/layout/matrix1"/>
    <dgm:cxn modelId="{14D4B18E-3967-4923-AB2C-7EB5CCB069D5}" type="presParOf" srcId="{669C91CC-79B1-4194-8DCD-AA41FFD98AEF}" destId="{72A778CD-4956-4E3F-AFE8-F90480964364}" srcOrd="0" destOrd="0" presId="urn:microsoft.com/office/officeart/2005/8/layout/matrix1"/>
    <dgm:cxn modelId="{554C5D96-FA6B-413B-A461-C4DA8F75C27B}" type="presParOf" srcId="{72A778CD-4956-4E3F-AFE8-F90480964364}" destId="{3C35BDD9-0532-4039-A68E-B5234550932B}" srcOrd="0" destOrd="0" presId="urn:microsoft.com/office/officeart/2005/8/layout/matrix1"/>
    <dgm:cxn modelId="{958D20EF-20AC-4BB9-831E-2473092297A7}" type="presParOf" srcId="{72A778CD-4956-4E3F-AFE8-F90480964364}" destId="{0CAE5C92-8EC8-4995-9D71-3444E0077D06}" srcOrd="1" destOrd="0" presId="urn:microsoft.com/office/officeart/2005/8/layout/matrix1"/>
    <dgm:cxn modelId="{4F1723C3-B49E-4F05-8AAF-FECDD21659D6}" type="presParOf" srcId="{72A778CD-4956-4E3F-AFE8-F90480964364}" destId="{DDD871F2-EB93-44E8-A55F-4101B53719A8}" srcOrd="2" destOrd="0" presId="urn:microsoft.com/office/officeart/2005/8/layout/matrix1"/>
    <dgm:cxn modelId="{1A755B47-6C2E-464B-ABDE-7160CBFE564D}" type="presParOf" srcId="{72A778CD-4956-4E3F-AFE8-F90480964364}" destId="{0437532A-C104-4879-ACD4-B60CF0DC2EC2}" srcOrd="3" destOrd="0" presId="urn:microsoft.com/office/officeart/2005/8/layout/matrix1"/>
    <dgm:cxn modelId="{981C9927-2588-4793-947A-60C83ED0342D}" type="presParOf" srcId="{72A778CD-4956-4E3F-AFE8-F90480964364}" destId="{F26D4960-2E83-4F0A-975A-EA05689C944C}" srcOrd="4" destOrd="0" presId="urn:microsoft.com/office/officeart/2005/8/layout/matrix1"/>
    <dgm:cxn modelId="{7923639C-150E-4BB9-8874-0A9B7A73FE94}" type="presParOf" srcId="{72A778CD-4956-4E3F-AFE8-F90480964364}" destId="{7D1A6255-9CC2-490A-81C1-FF66EEB8F204}" srcOrd="5" destOrd="0" presId="urn:microsoft.com/office/officeart/2005/8/layout/matrix1"/>
    <dgm:cxn modelId="{174AB297-47B9-413E-8A6A-95197EB3DE9B}" type="presParOf" srcId="{72A778CD-4956-4E3F-AFE8-F90480964364}" destId="{D96BED3C-CFE5-4C12-B9A9-6D51741E862D}" srcOrd="6" destOrd="0" presId="urn:microsoft.com/office/officeart/2005/8/layout/matrix1"/>
    <dgm:cxn modelId="{74CD4F56-3F3E-4B32-B2BE-593230EAE2B4}" type="presParOf" srcId="{72A778CD-4956-4E3F-AFE8-F90480964364}" destId="{CCC4A8C4-C80C-4BF4-B66B-F4F8E8200FB3}" srcOrd="7" destOrd="0" presId="urn:microsoft.com/office/officeart/2005/8/layout/matrix1"/>
    <dgm:cxn modelId="{4CCB9E1B-16EB-4ACB-8C57-5A5B56C60CE2}" type="presParOf" srcId="{669C91CC-79B1-4194-8DCD-AA41FFD98AEF}" destId="{70193A1E-C7F9-4DC7-8F67-7B3BF47F6D1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3A8E28-7472-49CF-ACE4-A53B86A69B0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B777390-CB12-4076-912B-0356A0998E8A}">
      <dgm:prSet phldrT="[Text]" custT="1"/>
      <dgm:spPr/>
      <dgm:t>
        <a:bodyPr/>
        <a:lstStyle/>
        <a:p>
          <a:r>
            <a:rPr lang="en-US" sz="1400" dirty="0"/>
            <a:t>Transmission</a:t>
          </a:r>
          <a:endParaRPr lang="en-GB" sz="1400" dirty="0"/>
        </a:p>
      </dgm:t>
    </dgm:pt>
    <dgm:pt modelId="{172194DB-D1CF-4B36-8A47-A939A0C63A52}" type="parTrans" cxnId="{3E23CB8F-4F17-447F-9201-C1296391E38B}">
      <dgm:prSet/>
      <dgm:spPr/>
      <dgm:t>
        <a:bodyPr/>
        <a:lstStyle/>
        <a:p>
          <a:endParaRPr lang="en-GB"/>
        </a:p>
      </dgm:t>
    </dgm:pt>
    <dgm:pt modelId="{E5D683B7-2670-4824-89F3-FEFDF0AE8A42}" type="sibTrans" cxnId="{3E23CB8F-4F17-447F-9201-C1296391E38B}">
      <dgm:prSet/>
      <dgm:spPr/>
      <dgm:t>
        <a:bodyPr/>
        <a:lstStyle/>
        <a:p>
          <a:endParaRPr lang="en-GB"/>
        </a:p>
      </dgm:t>
    </dgm:pt>
    <dgm:pt modelId="{F351CA8D-1C88-47C4-8C90-DB0ED0EB53EE}">
      <dgm:prSet phldrT="[Text]" custT="1"/>
      <dgm:spPr/>
      <dgm:t>
        <a:bodyPr/>
        <a:lstStyle/>
        <a:p>
          <a:r>
            <a:rPr lang="en-US" sz="1800" dirty="0"/>
            <a:t>Port-cell</a:t>
          </a:r>
          <a:endParaRPr lang="en-GB" sz="1800" dirty="0"/>
        </a:p>
      </dgm:t>
    </dgm:pt>
    <dgm:pt modelId="{FC72E4E7-A49F-487F-A6DE-6238F8AD7A0D}" type="parTrans" cxnId="{31C94753-DF95-4139-B275-409530400AEC}">
      <dgm:prSet/>
      <dgm:spPr/>
      <dgm:t>
        <a:bodyPr/>
        <a:lstStyle/>
        <a:p>
          <a:endParaRPr lang="en-GB"/>
        </a:p>
      </dgm:t>
    </dgm:pt>
    <dgm:pt modelId="{565AE52E-8B8A-43D4-888C-838B2C7FF8F0}" type="sibTrans" cxnId="{31C94753-DF95-4139-B275-409530400AEC}">
      <dgm:prSet/>
      <dgm:spPr/>
      <dgm:t>
        <a:bodyPr/>
        <a:lstStyle/>
        <a:p>
          <a:endParaRPr lang="en-GB"/>
        </a:p>
      </dgm:t>
    </dgm:pt>
    <dgm:pt modelId="{4E6D35D3-7A08-4781-B9AC-DF5CDEA0816F}">
      <dgm:prSet phldrT="[Text]" custT="1"/>
      <dgm:spPr/>
      <dgm:t>
        <a:bodyPr/>
        <a:lstStyle/>
        <a:p>
          <a:r>
            <a:rPr lang="en-US" sz="1600" dirty="0"/>
            <a:t>Multi-beam</a:t>
          </a:r>
          <a:endParaRPr lang="en-GB" sz="1600" dirty="0"/>
        </a:p>
      </dgm:t>
    </dgm:pt>
    <dgm:pt modelId="{082C7F7C-6758-46D3-8D9C-BFB7DF00286B}" type="parTrans" cxnId="{6896CEA9-A1C0-4CB0-992C-B8398B550299}">
      <dgm:prSet/>
      <dgm:spPr/>
      <dgm:t>
        <a:bodyPr/>
        <a:lstStyle/>
        <a:p>
          <a:endParaRPr lang="en-GB"/>
        </a:p>
      </dgm:t>
    </dgm:pt>
    <dgm:pt modelId="{D7ABAFCF-A25F-4ACE-8ED6-EF5663D90CD6}" type="sibTrans" cxnId="{6896CEA9-A1C0-4CB0-992C-B8398B550299}">
      <dgm:prSet/>
      <dgm:spPr/>
      <dgm:t>
        <a:bodyPr/>
        <a:lstStyle/>
        <a:p>
          <a:endParaRPr lang="en-GB"/>
        </a:p>
      </dgm:t>
    </dgm:pt>
    <dgm:pt modelId="{05101A35-D145-449D-9CDE-7CE9A70BEE61}">
      <dgm:prSet phldrT="[Text]" custT="1"/>
      <dgm:spPr/>
      <dgm:t>
        <a:bodyPr/>
        <a:lstStyle/>
        <a:p>
          <a:r>
            <a:rPr lang="en-US" sz="1800" dirty="0"/>
            <a:t>Individual</a:t>
          </a:r>
          <a:br>
            <a:rPr lang="en-US" sz="1800" dirty="0"/>
          </a:br>
          <a:r>
            <a:rPr lang="en-US" sz="1800" dirty="0"/>
            <a:t>lines</a:t>
          </a:r>
          <a:endParaRPr lang="en-GB" sz="1050" dirty="0"/>
        </a:p>
      </dgm:t>
    </dgm:pt>
    <dgm:pt modelId="{654BB723-37CB-47E6-953E-B9C08DD3155A}" type="parTrans" cxnId="{FD215EAF-DF2A-4729-98DA-5E4D677EC48D}">
      <dgm:prSet/>
      <dgm:spPr/>
      <dgm:t>
        <a:bodyPr/>
        <a:lstStyle/>
        <a:p>
          <a:endParaRPr lang="en-GB"/>
        </a:p>
      </dgm:t>
    </dgm:pt>
    <dgm:pt modelId="{9D1630D9-438B-456E-A746-3C58DA3161AB}" type="sibTrans" cxnId="{FD215EAF-DF2A-4729-98DA-5E4D677EC48D}">
      <dgm:prSet/>
      <dgm:spPr/>
      <dgm:t>
        <a:bodyPr/>
        <a:lstStyle/>
        <a:p>
          <a:endParaRPr lang="en-GB"/>
        </a:p>
      </dgm:t>
    </dgm:pt>
    <dgm:pt modelId="{8D5E32E1-65F8-4487-8DC7-25E50E519246}">
      <dgm:prSet phldrT="[Text]"/>
      <dgm:spPr/>
      <dgm:t>
        <a:bodyPr/>
        <a:lstStyle/>
        <a:p>
          <a:r>
            <a:rPr lang="en-GB" dirty="0"/>
            <a:t>Connection with gyrotrons</a:t>
          </a:r>
        </a:p>
      </dgm:t>
    </dgm:pt>
    <dgm:pt modelId="{5C626ECD-0C50-4D92-B08A-3A9660B4C254}" type="parTrans" cxnId="{1988E914-73A1-4CF3-ADC1-42463A0D7434}">
      <dgm:prSet/>
      <dgm:spPr/>
      <dgm:t>
        <a:bodyPr/>
        <a:lstStyle/>
        <a:p>
          <a:endParaRPr lang="en-GB"/>
        </a:p>
      </dgm:t>
    </dgm:pt>
    <dgm:pt modelId="{577B537A-55F8-415C-B3E8-4E8BE16E2FF2}" type="sibTrans" cxnId="{1988E914-73A1-4CF3-ADC1-42463A0D7434}">
      <dgm:prSet/>
      <dgm:spPr/>
      <dgm:t>
        <a:bodyPr/>
        <a:lstStyle/>
        <a:p>
          <a:endParaRPr lang="en-GB"/>
        </a:p>
      </dgm:t>
    </dgm:pt>
    <dgm:pt modelId="{669C91CC-79B1-4194-8DCD-AA41FFD98AEF}" type="pres">
      <dgm:prSet presAssocID="{663A8E28-7472-49CF-ACE4-A53B86A69B03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2A778CD-4956-4E3F-AFE8-F90480964364}" type="pres">
      <dgm:prSet presAssocID="{663A8E28-7472-49CF-ACE4-A53B86A69B03}" presName="matrix" presStyleCnt="0"/>
      <dgm:spPr/>
    </dgm:pt>
    <dgm:pt modelId="{3C35BDD9-0532-4039-A68E-B5234550932B}" type="pres">
      <dgm:prSet presAssocID="{663A8E28-7472-49CF-ACE4-A53B86A69B03}" presName="tile1" presStyleLbl="node1" presStyleIdx="0" presStyleCnt="4" custLinFactNeighborX="-4964"/>
      <dgm:spPr/>
    </dgm:pt>
    <dgm:pt modelId="{0CAE5C92-8EC8-4995-9D71-3444E0077D06}" type="pres">
      <dgm:prSet presAssocID="{663A8E28-7472-49CF-ACE4-A53B86A69B0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DD871F2-EB93-44E8-A55F-4101B53719A8}" type="pres">
      <dgm:prSet presAssocID="{663A8E28-7472-49CF-ACE4-A53B86A69B03}" presName="tile2" presStyleLbl="node1" presStyleIdx="1" presStyleCnt="4"/>
      <dgm:spPr/>
    </dgm:pt>
    <dgm:pt modelId="{0437532A-C104-4879-ACD4-B60CF0DC2EC2}" type="pres">
      <dgm:prSet presAssocID="{663A8E28-7472-49CF-ACE4-A53B86A69B0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26D4960-2E83-4F0A-975A-EA05689C944C}" type="pres">
      <dgm:prSet presAssocID="{663A8E28-7472-49CF-ACE4-A53B86A69B03}" presName="tile3" presStyleLbl="node1" presStyleIdx="2" presStyleCnt="4"/>
      <dgm:spPr/>
    </dgm:pt>
    <dgm:pt modelId="{7D1A6255-9CC2-490A-81C1-FF66EEB8F204}" type="pres">
      <dgm:prSet presAssocID="{663A8E28-7472-49CF-ACE4-A53B86A69B0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96BED3C-CFE5-4C12-B9A9-6D51741E862D}" type="pres">
      <dgm:prSet presAssocID="{663A8E28-7472-49CF-ACE4-A53B86A69B03}" presName="tile4" presStyleLbl="node1" presStyleIdx="3" presStyleCnt="4"/>
      <dgm:spPr/>
    </dgm:pt>
    <dgm:pt modelId="{CCC4A8C4-C80C-4BF4-B66B-F4F8E8200FB3}" type="pres">
      <dgm:prSet presAssocID="{663A8E28-7472-49CF-ACE4-A53B86A69B0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70193A1E-C7F9-4DC7-8F67-7B3BF47F6D16}" type="pres">
      <dgm:prSet presAssocID="{663A8E28-7472-49CF-ACE4-A53B86A69B03}" presName="centerTile" presStyleLbl="fgShp" presStyleIdx="0" presStyleCnt="1" custScaleX="144287">
        <dgm:presLayoutVars>
          <dgm:chMax val="0"/>
          <dgm:chPref val="0"/>
        </dgm:presLayoutVars>
      </dgm:prSet>
      <dgm:spPr/>
    </dgm:pt>
  </dgm:ptLst>
  <dgm:cxnLst>
    <dgm:cxn modelId="{1988E914-73A1-4CF3-ADC1-42463A0D7434}" srcId="{FB777390-CB12-4076-912B-0356A0998E8A}" destId="{8D5E32E1-65F8-4487-8DC7-25E50E519246}" srcOrd="3" destOrd="0" parTransId="{5C626ECD-0C50-4D92-B08A-3A9660B4C254}" sibTransId="{577B537A-55F8-415C-B3E8-4E8BE16E2FF2}"/>
    <dgm:cxn modelId="{2254C81F-5E9C-4025-B4DC-628499CC2D20}" type="presOf" srcId="{663A8E28-7472-49CF-ACE4-A53B86A69B03}" destId="{669C91CC-79B1-4194-8DCD-AA41FFD98AEF}" srcOrd="0" destOrd="0" presId="urn:microsoft.com/office/officeart/2005/8/layout/matrix1"/>
    <dgm:cxn modelId="{42AE3D27-4002-4D73-A4F5-33409E4CA37E}" type="presOf" srcId="{4E6D35D3-7A08-4781-B9AC-DF5CDEA0816F}" destId="{0437532A-C104-4879-ACD4-B60CF0DC2EC2}" srcOrd="1" destOrd="0" presId="urn:microsoft.com/office/officeart/2005/8/layout/matrix1"/>
    <dgm:cxn modelId="{A0550D33-2CAA-4978-B119-E93FF052E4D4}" type="presOf" srcId="{F351CA8D-1C88-47C4-8C90-DB0ED0EB53EE}" destId="{0CAE5C92-8EC8-4995-9D71-3444E0077D06}" srcOrd="1" destOrd="0" presId="urn:microsoft.com/office/officeart/2005/8/layout/matrix1"/>
    <dgm:cxn modelId="{8EE8976F-5F56-4FF2-9914-691B2A70B128}" type="presOf" srcId="{F351CA8D-1C88-47C4-8C90-DB0ED0EB53EE}" destId="{3C35BDD9-0532-4039-A68E-B5234550932B}" srcOrd="0" destOrd="0" presId="urn:microsoft.com/office/officeart/2005/8/layout/matrix1"/>
    <dgm:cxn modelId="{31C94753-DF95-4139-B275-409530400AEC}" srcId="{FB777390-CB12-4076-912B-0356A0998E8A}" destId="{F351CA8D-1C88-47C4-8C90-DB0ED0EB53EE}" srcOrd="0" destOrd="0" parTransId="{FC72E4E7-A49F-487F-A6DE-6238F8AD7A0D}" sibTransId="{565AE52E-8B8A-43D4-888C-838B2C7FF8F0}"/>
    <dgm:cxn modelId="{C176F57D-9A6F-4B8A-A7B7-3D2255B35945}" type="presOf" srcId="{05101A35-D145-449D-9CDE-7CE9A70BEE61}" destId="{F26D4960-2E83-4F0A-975A-EA05689C944C}" srcOrd="0" destOrd="0" presId="urn:microsoft.com/office/officeart/2005/8/layout/matrix1"/>
    <dgm:cxn modelId="{114E028F-FACC-4AC8-A63E-B5228C250CBC}" type="presOf" srcId="{8D5E32E1-65F8-4487-8DC7-25E50E519246}" destId="{CCC4A8C4-C80C-4BF4-B66B-F4F8E8200FB3}" srcOrd="1" destOrd="0" presId="urn:microsoft.com/office/officeart/2005/8/layout/matrix1"/>
    <dgm:cxn modelId="{3E23CB8F-4F17-447F-9201-C1296391E38B}" srcId="{663A8E28-7472-49CF-ACE4-A53B86A69B03}" destId="{FB777390-CB12-4076-912B-0356A0998E8A}" srcOrd="0" destOrd="0" parTransId="{172194DB-D1CF-4B36-8A47-A939A0C63A52}" sibTransId="{E5D683B7-2670-4824-89F3-FEFDF0AE8A42}"/>
    <dgm:cxn modelId="{D46EA690-C482-4585-BA70-21DDC7FBBF99}" type="presOf" srcId="{05101A35-D145-449D-9CDE-7CE9A70BEE61}" destId="{7D1A6255-9CC2-490A-81C1-FF66EEB8F204}" srcOrd="1" destOrd="0" presId="urn:microsoft.com/office/officeart/2005/8/layout/matrix1"/>
    <dgm:cxn modelId="{6896CEA9-A1C0-4CB0-992C-B8398B550299}" srcId="{FB777390-CB12-4076-912B-0356A0998E8A}" destId="{4E6D35D3-7A08-4781-B9AC-DF5CDEA0816F}" srcOrd="1" destOrd="0" parTransId="{082C7F7C-6758-46D3-8D9C-BFB7DF00286B}" sibTransId="{D7ABAFCF-A25F-4ACE-8ED6-EF5663D90CD6}"/>
    <dgm:cxn modelId="{CEA539AB-FD46-4EF2-8566-9E66FA1C3B78}" type="presOf" srcId="{4E6D35D3-7A08-4781-B9AC-DF5CDEA0816F}" destId="{DDD871F2-EB93-44E8-A55F-4101B53719A8}" srcOrd="0" destOrd="0" presId="urn:microsoft.com/office/officeart/2005/8/layout/matrix1"/>
    <dgm:cxn modelId="{FD215EAF-DF2A-4729-98DA-5E4D677EC48D}" srcId="{FB777390-CB12-4076-912B-0356A0998E8A}" destId="{05101A35-D145-449D-9CDE-7CE9A70BEE61}" srcOrd="2" destOrd="0" parTransId="{654BB723-37CB-47E6-953E-B9C08DD3155A}" sibTransId="{9D1630D9-438B-456E-A746-3C58DA3161AB}"/>
    <dgm:cxn modelId="{D9D4DBBF-47AE-48E3-82FC-1FF56559EDC7}" type="presOf" srcId="{FB777390-CB12-4076-912B-0356A0998E8A}" destId="{70193A1E-C7F9-4DC7-8F67-7B3BF47F6D16}" srcOrd="0" destOrd="0" presId="urn:microsoft.com/office/officeart/2005/8/layout/matrix1"/>
    <dgm:cxn modelId="{909BB9FF-4EE9-4864-8E33-CA3061422D84}" type="presOf" srcId="{8D5E32E1-65F8-4487-8DC7-25E50E519246}" destId="{D96BED3C-CFE5-4C12-B9A9-6D51741E862D}" srcOrd="0" destOrd="0" presId="urn:microsoft.com/office/officeart/2005/8/layout/matrix1"/>
    <dgm:cxn modelId="{14D4B18E-3967-4923-AB2C-7EB5CCB069D5}" type="presParOf" srcId="{669C91CC-79B1-4194-8DCD-AA41FFD98AEF}" destId="{72A778CD-4956-4E3F-AFE8-F90480964364}" srcOrd="0" destOrd="0" presId="urn:microsoft.com/office/officeart/2005/8/layout/matrix1"/>
    <dgm:cxn modelId="{554C5D96-FA6B-413B-A461-C4DA8F75C27B}" type="presParOf" srcId="{72A778CD-4956-4E3F-AFE8-F90480964364}" destId="{3C35BDD9-0532-4039-A68E-B5234550932B}" srcOrd="0" destOrd="0" presId="urn:microsoft.com/office/officeart/2005/8/layout/matrix1"/>
    <dgm:cxn modelId="{958D20EF-20AC-4BB9-831E-2473092297A7}" type="presParOf" srcId="{72A778CD-4956-4E3F-AFE8-F90480964364}" destId="{0CAE5C92-8EC8-4995-9D71-3444E0077D06}" srcOrd="1" destOrd="0" presId="urn:microsoft.com/office/officeart/2005/8/layout/matrix1"/>
    <dgm:cxn modelId="{4F1723C3-B49E-4F05-8AAF-FECDD21659D6}" type="presParOf" srcId="{72A778CD-4956-4E3F-AFE8-F90480964364}" destId="{DDD871F2-EB93-44E8-A55F-4101B53719A8}" srcOrd="2" destOrd="0" presId="urn:microsoft.com/office/officeart/2005/8/layout/matrix1"/>
    <dgm:cxn modelId="{1A755B47-6C2E-464B-ABDE-7160CBFE564D}" type="presParOf" srcId="{72A778CD-4956-4E3F-AFE8-F90480964364}" destId="{0437532A-C104-4879-ACD4-B60CF0DC2EC2}" srcOrd="3" destOrd="0" presId="urn:microsoft.com/office/officeart/2005/8/layout/matrix1"/>
    <dgm:cxn modelId="{981C9927-2588-4793-947A-60C83ED0342D}" type="presParOf" srcId="{72A778CD-4956-4E3F-AFE8-F90480964364}" destId="{F26D4960-2E83-4F0A-975A-EA05689C944C}" srcOrd="4" destOrd="0" presId="urn:microsoft.com/office/officeart/2005/8/layout/matrix1"/>
    <dgm:cxn modelId="{7923639C-150E-4BB9-8874-0A9B7A73FE94}" type="presParOf" srcId="{72A778CD-4956-4E3F-AFE8-F90480964364}" destId="{7D1A6255-9CC2-490A-81C1-FF66EEB8F204}" srcOrd="5" destOrd="0" presId="urn:microsoft.com/office/officeart/2005/8/layout/matrix1"/>
    <dgm:cxn modelId="{174AB297-47B9-413E-8A6A-95197EB3DE9B}" type="presParOf" srcId="{72A778CD-4956-4E3F-AFE8-F90480964364}" destId="{D96BED3C-CFE5-4C12-B9A9-6D51741E862D}" srcOrd="6" destOrd="0" presId="urn:microsoft.com/office/officeart/2005/8/layout/matrix1"/>
    <dgm:cxn modelId="{74CD4F56-3F3E-4B32-B2BE-593230EAE2B4}" type="presParOf" srcId="{72A778CD-4956-4E3F-AFE8-F90480964364}" destId="{CCC4A8C4-C80C-4BF4-B66B-F4F8E8200FB3}" srcOrd="7" destOrd="0" presId="urn:microsoft.com/office/officeart/2005/8/layout/matrix1"/>
    <dgm:cxn modelId="{4CCB9E1B-16EB-4ACB-8C57-5A5B56C60CE2}" type="presParOf" srcId="{669C91CC-79B1-4194-8DCD-AA41FFD98AEF}" destId="{70193A1E-C7F9-4DC7-8F67-7B3BF47F6D1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5BDD9-0532-4039-A68E-B5234550932B}">
      <dsp:nvSpPr>
        <dsp:cNvPr id="0" name=""/>
        <dsp:cNvSpPr/>
      </dsp:nvSpPr>
      <dsp:spPr>
        <a:xfrm rot="16200000">
          <a:off x="148498" y="-148498"/>
          <a:ext cx="1036156" cy="1333154"/>
        </a:xfrm>
        <a:prstGeom prst="round1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Optical </a:t>
          </a:r>
          <a:br>
            <a:rPr lang="en-US" sz="1800" kern="1200" dirty="0">
              <a:solidFill>
                <a:schemeClr val="tx1"/>
              </a:solidFill>
            </a:rPr>
          </a:br>
          <a:r>
            <a:rPr lang="en-US" sz="1800" kern="1200" dirty="0">
              <a:solidFill>
                <a:schemeClr val="tx1"/>
              </a:solidFill>
            </a:rPr>
            <a:t>design</a:t>
          </a:r>
          <a:endParaRPr lang="en-GB" sz="1800" kern="1200" dirty="0">
            <a:solidFill>
              <a:schemeClr val="tx1"/>
            </a:solidFill>
          </a:endParaRPr>
        </a:p>
      </dsp:txBody>
      <dsp:txXfrm rot="5400000">
        <a:off x="0" y="0"/>
        <a:ext cx="1333154" cy="777117"/>
      </dsp:txXfrm>
    </dsp:sp>
    <dsp:sp modelId="{DDD871F2-EB93-44E8-A55F-4101B53719A8}">
      <dsp:nvSpPr>
        <dsp:cNvPr id="0" name=""/>
        <dsp:cNvSpPr/>
      </dsp:nvSpPr>
      <dsp:spPr>
        <a:xfrm>
          <a:off x="1333154" y="0"/>
          <a:ext cx="1333154" cy="10361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Structural &amp; mechanical </a:t>
          </a:r>
          <a:br>
            <a:rPr lang="en-US" sz="1500" kern="1200" dirty="0"/>
          </a:br>
          <a:r>
            <a:rPr lang="en-US" sz="1500" kern="1200" dirty="0"/>
            <a:t> design</a:t>
          </a:r>
          <a:endParaRPr lang="en-GB" sz="1500" kern="1200" dirty="0"/>
        </a:p>
      </dsp:txBody>
      <dsp:txXfrm>
        <a:off x="1333154" y="0"/>
        <a:ext cx="1333154" cy="777117"/>
      </dsp:txXfrm>
    </dsp:sp>
    <dsp:sp modelId="{F26D4960-2E83-4F0A-975A-EA05689C944C}">
      <dsp:nvSpPr>
        <dsp:cNvPr id="0" name=""/>
        <dsp:cNvSpPr/>
      </dsp:nvSpPr>
      <dsp:spPr>
        <a:xfrm rot="10800000">
          <a:off x="0" y="1036156"/>
          <a:ext cx="1333154" cy="10361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Integrated</a:t>
          </a:r>
          <a:br>
            <a:rPr lang="en-US" sz="1500" kern="1200" dirty="0"/>
          </a:br>
          <a:r>
            <a:rPr lang="en-US" sz="1500" kern="1200" dirty="0"/>
            <a:t>control system</a:t>
          </a:r>
          <a:endParaRPr lang="en-GB" sz="1500" kern="1200" dirty="0"/>
        </a:p>
      </dsp:txBody>
      <dsp:txXfrm rot="10800000">
        <a:off x="0" y="1295195"/>
        <a:ext cx="1333154" cy="777117"/>
      </dsp:txXfrm>
    </dsp:sp>
    <dsp:sp modelId="{D96BED3C-CFE5-4C12-B9A9-6D51741E862D}">
      <dsp:nvSpPr>
        <dsp:cNvPr id="0" name=""/>
        <dsp:cNvSpPr/>
      </dsp:nvSpPr>
      <dsp:spPr>
        <a:xfrm rot="5400000">
          <a:off x="1481652" y="887657"/>
          <a:ext cx="1036156" cy="133315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Switches &amp; broadband windows</a:t>
          </a:r>
        </a:p>
      </dsp:txBody>
      <dsp:txXfrm rot="-5400000">
        <a:off x="1333154" y="1295195"/>
        <a:ext cx="1333154" cy="777117"/>
      </dsp:txXfrm>
    </dsp:sp>
    <dsp:sp modelId="{70193A1E-C7F9-4DC7-8F67-7B3BF47F6D16}">
      <dsp:nvSpPr>
        <dsp:cNvPr id="0" name=""/>
        <dsp:cNvSpPr/>
      </dsp:nvSpPr>
      <dsp:spPr>
        <a:xfrm>
          <a:off x="933207" y="777117"/>
          <a:ext cx="799892" cy="51807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Launcher</a:t>
          </a:r>
          <a:endParaRPr lang="en-GB" sz="1300" kern="1200" dirty="0"/>
        </a:p>
      </dsp:txBody>
      <dsp:txXfrm>
        <a:off x="958497" y="802407"/>
        <a:ext cx="749312" cy="4674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5BDD9-0532-4039-A68E-B5234550932B}">
      <dsp:nvSpPr>
        <dsp:cNvPr id="0" name=""/>
        <dsp:cNvSpPr/>
      </dsp:nvSpPr>
      <dsp:spPr>
        <a:xfrm rot="16200000">
          <a:off x="151545" y="-151545"/>
          <a:ext cx="1036156" cy="133924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Basic concepts</a:t>
          </a:r>
          <a:endParaRPr lang="en-GB" sz="1800" kern="1200" dirty="0"/>
        </a:p>
      </dsp:txBody>
      <dsp:txXfrm rot="5400000">
        <a:off x="0" y="0"/>
        <a:ext cx="1339247" cy="777117"/>
      </dsp:txXfrm>
    </dsp:sp>
    <dsp:sp modelId="{DDD871F2-EB93-44E8-A55F-4101B53719A8}">
      <dsp:nvSpPr>
        <dsp:cNvPr id="0" name=""/>
        <dsp:cNvSpPr/>
      </dsp:nvSpPr>
      <dsp:spPr>
        <a:xfrm>
          <a:off x="1339247" y="0"/>
          <a:ext cx="1339247" cy="10361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Control system</a:t>
          </a:r>
          <a:endParaRPr lang="en-GB" sz="1800" kern="1200" dirty="0"/>
        </a:p>
      </dsp:txBody>
      <dsp:txXfrm>
        <a:off x="1339247" y="0"/>
        <a:ext cx="1339247" cy="777117"/>
      </dsp:txXfrm>
    </dsp:sp>
    <dsp:sp modelId="{F26D4960-2E83-4F0A-975A-EA05689C944C}">
      <dsp:nvSpPr>
        <dsp:cNvPr id="0" name=""/>
        <dsp:cNvSpPr/>
      </dsp:nvSpPr>
      <dsp:spPr>
        <a:xfrm rot="10800000">
          <a:off x="0" y="1036156"/>
          <a:ext cx="1339247" cy="10361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Interfaces </a:t>
          </a:r>
          <a:br>
            <a:rPr lang="en-US" sz="1400" kern="1200" dirty="0"/>
          </a:br>
          <a:r>
            <a:rPr lang="en-US" sz="1400" kern="1200" dirty="0"/>
            <a:t>with system components</a:t>
          </a:r>
          <a:endParaRPr lang="en-GB" sz="900" kern="1200" dirty="0"/>
        </a:p>
      </dsp:txBody>
      <dsp:txXfrm rot="10800000">
        <a:off x="0" y="1295195"/>
        <a:ext cx="1339247" cy="777117"/>
      </dsp:txXfrm>
    </dsp:sp>
    <dsp:sp modelId="{D96BED3C-CFE5-4C12-B9A9-6D51741E862D}">
      <dsp:nvSpPr>
        <dsp:cNvPr id="0" name=""/>
        <dsp:cNvSpPr/>
      </dsp:nvSpPr>
      <dsp:spPr>
        <a:xfrm rot="5400000">
          <a:off x="1490793" y="884610"/>
          <a:ext cx="1036156" cy="133924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Auxiliaries</a:t>
          </a:r>
          <a:endParaRPr lang="en-GB" sz="1800" kern="1200" dirty="0"/>
        </a:p>
      </dsp:txBody>
      <dsp:txXfrm rot="-5400000">
        <a:off x="1339248" y="1295195"/>
        <a:ext cx="1339247" cy="777117"/>
      </dsp:txXfrm>
    </dsp:sp>
    <dsp:sp modelId="{70193A1E-C7F9-4DC7-8F67-7B3BF47F6D16}">
      <dsp:nvSpPr>
        <dsp:cNvPr id="0" name=""/>
        <dsp:cNvSpPr/>
      </dsp:nvSpPr>
      <dsp:spPr>
        <a:xfrm>
          <a:off x="937473" y="777117"/>
          <a:ext cx="803548" cy="51807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Gyrotron</a:t>
          </a:r>
          <a:endParaRPr lang="en-GB" sz="1300" kern="1200" dirty="0"/>
        </a:p>
      </dsp:txBody>
      <dsp:txXfrm>
        <a:off x="962763" y="802407"/>
        <a:ext cx="752968" cy="4674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5BDD9-0532-4039-A68E-B5234550932B}">
      <dsp:nvSpPr>
        <dsp:cNvPr id="0" name=""/>
        <dsp:cNvSpPr/>
      </dsp:nvSpPr>
      <dsp:spPr>
        <a:xfrm rot="16200000">
          <a:off x="148498" y="-148498"/>
          <a:ext cx="1036156" cy="133315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Port-cell</a:t>
          </a:r>
          <a:endParaRPr lang="en-GB" sz="1800" kern="1200" dirty="0"/>
        </a:p>
      </dsp:txBody>
      <dsp:txXfrm rot="5400000">
        <a:off x="0" y="0"/>
        <a:ext cx="1333154" cy="777117"/>
      </dsp:txXfrm>
    </dsp:sp>
    <dsp:sp modelId="{DDD871F2-EB93-44E8-A55F-4101B53719A8}">
      <dsp:nvSpPr>
        <dsp:cNvPr id="0" name=""/>
        <dsp:cNvSpPr/>
      </dsp:nvSpPr>
      <dsp:spPr>
        <a:xfrm>
          <a:off x="1333154" y="0"/>
          <a:ext cx="1333154" cy="10361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Multi-beam</a:t>
          </a:r>
          <a:endParaRPr lang="en-GB" sz="1600" kern="1200" dirty="0"/>
        </a:p>
      </dsp:txBody>
      <dsp:txXfrm>
        <a:off x="1333154" y="0"/>
        <a:ext cx="1333154" cy="777117"/>
      </dsp:txXfrm>
    </dsp:sp>
    <dsp:sp modelId="{F26D4960-2E83-4F0A-975A-EA05689C944C}">
      <dsp:nvSpPr>
        <dsp:cNvPr id="0" name=""/>
        <dsp:cNvSpPr/>
      </dsp:nvSpPr>
      <dsp:spPr>
        <a:xfrm rot="10800000">
          <a:off x="0" y="1036156"/>
          <a:ext cx="1333154" cy="10361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Individual</a:t>
          </a:r>
          <a:br>
            <a:rPr lang="en-US" sz="1800" kern="1200" dirty="0"/>
          </a:br>
          <a:r>
            <a:rPr lang="en-US" sz="1800" kern="1200" dirty="0"/>
            <a:t>lines</a:t>
          </a:r>
          <a:endParaRPr lang="en-GB" sz="1050" kern="1200" dirty="0"/>
        </a:p>
      </dsp:txBody>
      <dsp:txXfrm rot="10800000">
        <a:off x="0" y="1295195"/>
        <a:ext cx="1333154" cy="777117"/>
      </dsp:txXfrm>
    </dsp:sp>
    <dsp:sp modelId="{D96BED3C-CFE5-4C12-B9A9-6D51741E862D}">
      <dsp:nvSpPr>
        <dsp:cNvPr id="0" name=""/>
        <dsp:cNvSpPr/>
      </dsp:nvSpPr>
      <dsp:spPr>
        <a:xfrm rot="5400000">
          <a:off x="1481652" y="887657"/>
          <a:ext cx="1036156" cy="133315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Connection with gyrotrons</a:t>
          </a:r>
        </a:p>
      </dsp:txBody>
      <dsp:txXfrm rot="-5400000">
        <a:off x="1333154" y="1295195"/>
        <a:ext cx="1333154" cy="777117"/>
      </dsp:txXfrm>
    </dsp:sp>
    <dsp:sp modelId="{70193A1E-C7F9-4DC7-8F67-7B3BF47F6D16}">
      <dsp:nvSpPr>
        <dsp:cNvPr id="0" name=""/>
        <dsp:cNvSpPr/>
      </dsp:nvSpPr>
      <dsp:spPr>
        <a:xfrm>
          <a:off x="756083" y="777117"/>
          <a:ext cx="1154140" cy="51807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Transmission</a:t>
          </a:r>
          <a:endParaRPr lang="en-GB" sz="1400" kern="1200" dirty="0"/>
        </a:p>
      </dsp:txBody>
      <dsp:txXfrm>
        <a:off x="781373" y="802407"/>
        <a:ext cx="1103560" cy="4674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773680" cy="434340"/>
          </a:xfrm>
          <a:prstGeom prst="rect">
            <a:avLst/>
          </a:prstGeom>
        </p:spPr>
        <p:txBody>
          <a:bodyPr vert="horz" lIns="86234" tIns="43117" rIns="86234" bIns="43117" rtlCol="0"/>
          <a:lstStyle>
            <a:lvl1pPr algn="l">
              <a:defRPr sz="11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625645" y="3"/>
            <a:ext cx="2773680" cy="434340"/>
          </a:xfrm>
          <a:prstGeom prst="rect">
            <a:avLst/>
          </a:prstGeom>
        </p:spPr>
        <p:txBody>
          <a:bodyPr vert="horz" lIns="86234" tIns="43117" rIns="86234" bIns="43117" rtlCol="0"/>
          <a:lstStyle>
            <a:lvl1pPr algn="r">
              <a:defRPr sz="1100"/>
            </a:lvl1pPr>
          </a:lstStyle>
          <a:p>
            <a:fld id="{15B2C45A-E869-45FE-B529-AF49C0F3C669}" type="datetimeFigureOut">
              <a:rPr lang="en-GB" smtClean="0">
                <a:latin typeface="Arial" panose="020B0604020202020204" pitchFamily="34" charset="0"/>
              </a:rPr>
              <a:pPr/>
              <a:t>21/09/2023</a:t>
            </a:fld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250954"/>
            <a:ext cx="2773680" cy="434340"/>
          </a:xfrm>
          <a:prstGeom prst="rect">
            <a:avLst/>
          </a:prstGeom>
        </p:spPr>
        <p:txBody>
          <a:bodyPr vert="horz" lIns="86234" tIns="43117" rIns="86234" bIns="43117" rtlCol="0" anchor="b"/>
          <a:lstStyle>
            <a:lvl1pPr algn="l">
              <a:defRPr sz="11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25645" y="8250954"/>
            <a:ext cx="2773680" cy="434340"/>
          </a:xfrm>
          <a:prstGeom prst="rect">
            <a:avLst/>
          </a:prstGeom>
        </p:spPr>
        <p:txBody>
          <a:bodyPr vert="horz" lIns="86234" tIns="43117" rIns="86234" bIns="43117" rtlCol="0" anchor="b"/>
          <a:lstStyle>
            <a:lvl1pPr algn="r">
              <a:defRPr sz="1100"/>
            </a:lvl1pPr>
          </a:lstStyle>
          <a:p>
            <a:fld id="{A1166760-0E69-430F-A97F-08802152DB5E}" type="slidenum">
              <a:rPr lang="en-GB" smtClean="0">
                <a:latin typeface="Arial" panose="020B0604020202020204" pitchFamily="34" charset="0"/>
              </a:rPr>
              <a:pPr/>
              <a:t>‹#›</a:t>
            </a:fld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6496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773680" cy="434340"/>
          </a:xfrm>
          <a:prstGeom prst="rect">
            <a:avLst/>
          </a:prstGeom>
        </p:spPr>
        <p:txBody>
          <a:bodyPr vert="horz" lIns="86234" tIns="43117" rIns="86234" bIns="43117" rtlCol="0"/>
          <a:lstStyle>
            <a:lvl1pPr algn="l">
              <a:defRPr sz="11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25645" y="3"/>
            <a:ext cx="2773680" cy="434340"/>
          </a:xfrm>
          <a:prstGeom prst="rect">
            <a:avLst/>
          </a:prstGeom>
        </p:spPr>
        <p:txBody>
          <a:bodyPr vert="horz" lIns="86234" tIns="43117" rIns="86234" bIns="43117" rtlCol="0"/>
          <a:lstStyle>
            <a:lvl1pPr algn="r">
              <a:defRPr sz="1100">
                <a:latin typeface="Arial" panose="020B0604020202020204" pitchFamily="34" charset="0"/>
              </a:defRPr>
            </a:lvl1pPr>
          </a:lstStyle>
          <a:p>
            <a:fld id="{F93E6C17-F35F-4654-8DE9-B693AC206066}" type="datetimeFigureOut">
              <a:rPr lang="en-GB" smtClean="0"/>
              <a:pPr/>
              <a:t>21/09/2023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652463"/>
            <a:ext cx="4340225" cy="3255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234" tIns="43117" rIns="86234" bIns="43117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0082" y="4126230"/>
            <a:ext cx="5120640" cy="3909060"/>
          </a:xfrm>
          <a:prstGeom prst="rect">
            <a:avLst/>
          </a:prstGeom>
        </p:spPr>
        <p:txBody>
          <a:bodyPr vert="horz" lIns="86234" tIns="43117" rIns="86234" bIns="43117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250954"/>
            <a:ext cx="2773680" cy="434340"/>
          </a:xfrm>
          <a:prstGeom prst="rect">
            <a:avLst/>
          </a:prstGeom>
        </p:spPr>
        <p:txBody>
          <a:bodyPr vert="horz" lIns="86234" tIns="43117" rIns="86234" bIns="43117" rtlCol="0" anchor="b"/>
          <a:lstStyle>
            <a:lvl1pPr algn="l">
              <a:defRPr sz="11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25645" y="8250954"/>
            <a:ext cx="2773680" cy="434340"/>
          </a:xfrm>
          <a:prstGeom prst="rect">
            <a:avLst/>
          </a:prstGeom>
        </p:spPr>
        <p:txBody>
          <a:bodyPr vert="horz" lIns="86234" tIns="43117" rIns="86234" bIns="43117" rtlCol="0" anchor="b"/>
          <a:lstStyle>
            <a:lvl1pPr algn="r">
              <a:defRPr sz="1100">
                <a:latin typeface="Arial" panose="020B0604020202020204" pitchFamily="34" charset="0"/>
              </a:defRPr>
            </a:lvl1pPr>
          </a:lstStyle>
          <a:p>
            <a:fld id="{49027E0A-1465-4A40-B1D5-9126D49509F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3482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6ACD9-E2F1-41D7-A3A4-7DA066B2765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624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872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791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1060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2075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6820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382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2499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727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1520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026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6918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439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477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1.png" descr="EUROFUSION PowerPoint MASTER DECKBLATT.png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9456"/>
            <a:ext cx="9144000" cy="641908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2348880"/>
            <a:ext cx="8496944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4293096"/>
            <a:ext cx="4392488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</a:t>
            </a:r>
            <a:r>
              <a:rPr lang="en-US"/>
              <a:t>of presenter</a:t>
            </a:r>
            <a:endParaRPr lang="en-US" dirty="0"/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5" y="-457200"/>
            <a:ext cx="10763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95536" y="5691683"/>
            <a:ext cx="1295375" cy="905669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Logo of presenter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29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457200"/>
          </a:xfrm>
        </p:spPr>
        <p:txBody>
          <a:bodyPr>
            <a:noAutofit/>
          </a:bodyPr>
          <a:lstStyle>
            <a:lvl1pPr algn="l">
              <a:lnSpc>
                <a:spcPts val="3200"/>
              </a:lnSpc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/>
              <a:t>G.Granucci | EC Interim Meeting- 13-06-2016</a:t>
            </a:r>
            <a:endParaRPr lang="en-GB" dirty="0"/>
          </a:p>
        </p:txBody>
      </p:sp>
      <p:pic>
        <p:nvPicPr>
          <p:cNvPr id="4" name="Picture 3" descr="EurofusionDis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16632"/>
            <a:ext cx="458197" cy="465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7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1.png" descr="EUROFUSION PowerPoint MASTER DECKBLATT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9456"/>
            <a:ext cx="9144000" cy="641908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2348880"/>
            <a:ext cx="8496944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4293096"/>
            <a:ext cx="4392488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</a:t>
            </a:r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/>
        </p:nvSpPr>
        <p:spPr bwMode="auto">
          <a:xfrm>
            <a:off x="155575" y="-457200"/>
            <a:ext cx="1076325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36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GB"/>
              <a:t>G.Granucci | EC Interim Meeting- 13-06-2016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A6D9FA1-99C7-4910-8E32-B85D378B00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4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microsoft.com/office/2007/relationships/hdphoto" Target="../media/hdphoto9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microsoft.com/office/2007/relationships/hdphoto" Target="../media/hdphoto8.wdp"/><Relationship Id="rId9" Type="http://schemas.microsoft.com/office/2007/relationships/hdphoto" Target="../media/hdphoto10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12.wdp"/><Relationship Id="rId2" Type="http://schemas.openxmlformats.org/officeDocument/2006/relationships/notesSlide" Target="../notesSlides/notesSlide11.xml"/><Relationship Id="rId16" Type="http://schemas.microsoft.com/office/2007/relationships/hdphoto" Target="../media/hdphoto14.wdp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11" Type="http://schemas.openxmlformats.org/officeDocument/2006/relationships/image" Target="../media/image25.png"/><Relationship Id="rId5" Type="http://schemas.openxmlformats.org/officeDocument/2006/relationships/image" Target="../media/image18.png"/><Relationship Id="rId15" Type="http://schemas.openxmlformats.org/officeDocument/2006/relationships/image" Target="../media/image27.png"/><Relationship Id="rId10" Type="http://schemas.microsoft.com/office/2007/relationships/hdphoto" Target="../media/hdphoto11.wdp"/><Relationship Id="rId4" Type="http://schemas.microsoft.com/office/2007/relationships/hdphoto" Target="../media/hdphoto5.wdp"/><Relationship Id="rId9" Type="http://schemas.openxmlformats.org/officeDocument/2006/relationships/image" Target="../media/image24.png"/><Relationship Id="rId14" Type="http://schemas.microsoft.com/office/2007/relationships/hdphoto" Target="../media/hdphoto13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0.png"/><Relationship Id="rId18" Type="http://schemas.microsoft.com/office/2007/relationships/hdphoto" Target="../media/hdphoto18.wdp"/><Relationship Id="rId3" Type="http://schemas.openxmlformats.org/officeDocument/2006/relationships/image" Target="../media/image20.png"/><Relationship Id="rId21" Type="http://schemas.openxmlformats.org/officeDocument/2006/relationships/image" Target="../media/image34.png"/><Relationship Id="rId7" Type="http://schemas.microsoft.com/office/2007/relationships/hdphoto" Target="../media/hdphoto9.wdp"/><Relationship Id="rId12" Type="http://schemas.openxmlformats.org/officeDocument/2006/relationships/image" Target="../media/image29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6" Type="http://schemas.microsoft.com/office/2007/relationships/hdphoto" Target="../media/hdphoto17.wdp"/><Relationship Id="rId20" Type="http://schemas.microsoft.com/office/2007/relationships/hdphoto" Target="../media/hdphoto19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microsoft.com/office/2007/relationships/hdphoto" Target="../media/hdphoto15.wdp"/><Relationship Id="rId24" Type="http://schemas.microsoft.com/office/2007/relationships/hdphoto" Target="../media/hdphoto21.wdp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23" Type="http://schemas.openxmlformats.org/officeDocument/2006/relationships/image" Target="../media/image35.png"/><Relationship Id="rId10" Type="http://schemas.openxmlformats.org/officeDocument/2006/relationships/image" Target="../media/image28.png"/><Relationship Id="rId19" Type="http://schemas.openxmlformats.org/officeDocument/2006/relationships/image" Target="../media/image33.png"/><Relationship Id="rId4" Type="http://schemas.microsoft.com/office/2007/relationships/hdphoto" Target="../media/hdphoto8.wdp"/><Relationship Id="rId9" Type="http://schemas.microsoft.com/office/2007/relationships/hdphoto" Target="../media/hdphoto10.wdp"/><Relationship Id="rId14" Type="http://schemas.microsoft.com/office/2007/relationships/hdphoto" Target="../media/hdphoto16.wdp"/><Relationship Id="rId22" Type="http://schemas.microsoft.com/office/2007/relationships/hdphoto" Target="../media/hdphoto20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microsoft.com/office/2007/relationships/hdphoto" Target="../media/hdphoto2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dm.euro-fusion.org/?uid=2NLLLX" TargetMode="External"/><Relationship Id="rId2" Type="http://schemas.openxmlformats.org/officeDocument/2006/relationships/hyperlink" Target="https://idm.euro-fusion.org/?uid=2NT5P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hyperlink" Target="https://idm.euro-fusion.org/uid=2QBPE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2.xml"/><Relationship Id="rId18" Type="http://schemas.openxmlformats.org/officeDocument/2006/relationships/diagramQuickStyle" Target="../diagrams/quickStyle3.xml"/><Relationship Id="rId3" Type="http://schemas.openxmlformats.org/officeDocument/2006/relationships/image" Target="../media/image5.emf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2.xml"/><Relationship Id="rId17" Type="http://schemas.openxmlformats.org/officeDocument/2006/relationships/diagramLayout" Target="../diagrams/layout3.xml"/><Relationship Id="rId2" Type="http://schemas.openxmlformats.org/officeDocument/2006/relationships/notesSlide" Target="../notesSlides/notesSlide3.xml"/><Relationship Id="rId16" Type="http://schemas.openxmlformats.org/officeDocument/2006/relationships/diagramData" Target="../diagrams/data3.xml"/><Relationship Id="rId20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5" Type="http://schemas.openxmlformats.org/officeDocument/2006/relationships/image" Target="../media/image7.emf"/><Relationship Id="rId15" Type="http://schemas.microsoft.com/office/2007/relationships/diagramDrawing" Target="../diagrams/drawing2.xml"/><Relationship Id="rId10" Type="http://schemas.microsoft.com/office/2007/relationships/diagramDrawing" Target="../diagrams/drawing1.xml"/><Relationship Id="rId19" Type="http://schemas.openxmlformats.org/officeDocument/2006/relationships/diagramColors" Target="../diagrams/colors3.xml"/><Relationship Id="rId4" Type="http://schemas.openxmlformats.org/officeDocument/2006/relationships/image" Target="../media/image6.emf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dm.euro-fusion.org/default.aspx?uid=2PCR4X" TargetMode="External"/><Relationship Id="rId7" Type="http://schemas.openxmlformats.org/officeDocument/2006/relationships/hyperlink" Target="https://www.sciencedirect.com/science/article/pii/S001046551730423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dm.euro-fusion.org/?uid=2QC8DZ" TargetMode="External"/><Relationship Id="rId5" Type="http://schemas.openxmlformats.org/officeDocument/2006/relationships/hyperlink" Target="http://idm.euro-fusion.org/?uid=2MHNBC" TargetMode="External"/><Relationship Id="rId4" Type="http://schemas.openxmlformats.org/officeDocument/2006/relationships/hyperlink" Target="https://idm.euro-fusion.org/default.aspx?uid=2MMUDB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6.pn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8.png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 txBox="1">
            <a:spLocks/>
          </p:cNvSpPr>
          <p:nvPr/>
        </p:nvSpPr>
        <p:spPr>
          <a:xfrm>
            <a:off x="511274" y="4149080"/>
            <a:ext cx="814111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sz="1200" i="1" dirty="0">
              <a:latin typeface="Cambria" panose="02040503050406030204" pitchFamily="18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B877A8A0-C37C-498A-9735-B3983EDD5E6B}"/>
              </a:ext>
            </a:extLst>
          </p:cNvPr>
          <p:cNvSpPr txBox="1">
            <a:spLocks/>
          </p:cNvSpPr>
          <p:nvPr/>
        </p:nvSpPr>
        <p:spPr>
          <a:xfrm>
            <a:off x="3110779" y="404664"/>
            <a:ext cx="5925717" cy="9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20</a:t>
            </a:r>
            <a:r>
              <a:rPr lang="en-US" sz="26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th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European Fusion Theory Conference</a:t>
            </a:r>
            <a:br>
              <a:rPr lang="en-GB" sz="5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l-GR" sz="5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300" i="1" dirty="0">
                <a:latin typeface="Cambria" panose="02040503050406030204" pitchFamily="18" charset="0"/>
                <a:ea typeface="Cambria" panose="02040503050406030204" pitchFamily="18" charset="0"/>
              </a:rPr>
              <a:t>2 – 5 October 2023, Padova – Italy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630D67-82AF-1C6A-34CD-95BD45CE4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31130"/>
            <a:ext cx="2966763" cy="116688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6C911F3-7840-6A07-1DC9-05355E7FA246}"/>
              </a:ext>
            </a:extLst>
          </p:cNvPr>
          <p:cNvSpPr/>
          <p:nvPr/>
        </p:nvSpPr>
        <p:spPr>
          <a:xfrm>
            <a:off x="0" y="5001945"/>
            <a:ext cx="9143999" cy="17534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964AAF-196F-CB1C-5BA2-172BA249A46A}"/>
              </a:ext>
            </a:extLst>
          </p:cNvPr>
          <p:cNvSpPr txBox="1"/>
          <p:nvPr/>
        </p:nvSpPr>
        <p:spPr>
          <a:xfrm>
            <a:off x="251520" y="5081234"/>
            <a:ext cx="8568952" cy="1660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fi-FI" sz="1600" i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fi-FI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 Technical University of Athens, Athens, Greece</a:t>
            </a:r>
            <a:br>
              <a:rPr lang="fi-FI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600" i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Institute for Plasma Science and Technology – National Research Council, Milan, Italy</a:t>
            </a:r>
            <a:b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i-FI" sz="1600" i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Ecole Polytechnique </a:t>
            </a:r>
            <a:r>
              <a:rPr lang="en-GB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Fédérale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Lausanne, Lausanne, Switzerland</a:t>
            </a:r>
            <a:b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i-FI" sz="1600" i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Max-Planck-Institute for Plasma Physics, Garching </a:t>
            </a:r>
            <a:r>
              <a:rPr lang="en-GB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Muenchen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Germany</a:t>
            </a:r>
            <a:b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i-FI" sz="1600" i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 and Kapodistrian University of Athens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Athens, 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Greece</a:t>
            </a:r>
            <a:b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i-FI" sz="1600" i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Karlsruhe Institute of Technology</a:t>
            </a:r>
            <a:r>
              <a:rPr lang="en-U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Karlsruhe, </a:t>
            </a:r>
            <a:r>
              <a:rPr lang="en-GB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Germany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55FDBE-073B-A557-39A9-99C987AA678D}"/>
              </a:ext>
            </a:extLst>
          </p:cNvPr>
          <p:cNvSpPr txBox="1"/>
          <p:nvPr/>
        </p:nvSpPr>
        <p:spPr>
          <a:xfrm>
            <a:off x="107504" y="3975326"/>
            <a:ext cx="8947591" cy="901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fi-FI" sz="220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 Tsironis</a:t>
            </a:r>
            <a:r>
              <a:rPr lang="fi-FI" sz="2200" baseline="30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fi-FI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Baiocchi</a:t>
            </a:r>
            <a:r>
              <a:rPr lang="fi-FI" sz="2200" baseline="30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i-FI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 Bruschi</a:t>
            </a:r>
            <a:r>
              <a:rPr lang="fi-FI" sz="2200" baseline="30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L. Figini</a:t>
            </a:r>
            <a:r>
              <a:rPr lang="fi-FI" sz="2200" baseline="30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en-GB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P. Hogge</a:t>
            </a:r>
            <a:r>
              <a:rPr lang="fi-FI" sz="2200" baseline="30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M. Siccinio</a:t>
            </a:r>
            <a:r>
              <a:rPr lang="fi-FI" sz="2200" baseline="30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i-FI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Tigelis</a:t>
            </a:r>
            <a:r>
              <a:rPr lang="fi-FI" sz="2200" baseline="30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C. Wu</a:t>
            </a:r>
            <a:r>
              <a:rPr lang="fi-FI" sz="2200" baseline="30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7600" y="2276872"/>
            <a:ext cx="8472872" cy="14549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1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Beam-tracing analysis of EC-assisted breakdown and high-frequency core heating in various DEMO scenarios</a:t>
            </a:r>
          </a:p>
        </p:txBody>
      </p:sp>
    </p:spTree>
    <p:extLst>
      <p:ext uri="{BB962C8B-B14F-4D97-AF65-F5344CB8AC3E}">
        <p14:creationId xmlns:p14="http://schemas.microsoft.com/office/powerpoint/2010/main" val="1467005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042DE974-D8B0-4DD4-817E-9946CEBAF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07" y="116632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800" dirty="0">
                <a:latin typeface="Cambria" panose="02040503050406030204" pitchFamily="18" charset="0"/>
              </a:rPr>
              <a:t>Beam tracing results for high magnetic field</a:t>
            </a:r>
            <a:endParaRPr lang="el-GR" sz="2800" dirty="0">
              <a:latin typeface="Cambria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40F277-2EC4-4336-9241-145C0E679528}"/>
              </a:ext>
            </a:extLst>
          </p:cNvPr>
          <p:cNvSpPr txBox="1"/>
          <p:nvPr/>
        </p:nvSpPr>
        <p:spPr>
          <a:xfrm>
            <a:off x="4932040" y="3649286"/>
            <a:ext cx="1763348" cy="4420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Absorbed power per unit volume  (MW/m</a:t>
            </a:r>
            <a:r>
              <a:rPr lang="en-GB" sz="1200" b="1" baseline="300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3</a:t>
            </a:r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26AAC-1F69-7F50-A85E-FB7EC11F7F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353" y="908720"/>
            <a:ext cx="4141615" cy="27363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CDD949-051D-57F4-524E-A7FA35B493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95" y="3933056"/>
            <a:ext cx="4054173" cy="27363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D28367-BDB3-9FC0-AF88-CAC3CB6C6A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0034" y="1019957"/>
            <a:ext cx="4032446" cy="25546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E42AA3-3C7F-1079-C096-D338CF43A5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0034" y="4114671"/>
            <a:ext cx="4086238" cy="25546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9D47516-7425-C81A-BDB7-EF1560166DA0}"/>
              </a:ext>
            </a:extLst>
          </p:cNvPr>
          <p:cNvSpPr txBox="1"/>
          <p:nvPr/>
        </p:nvSpPr>
        <p:spPr>
          <a:xfrm>
            <a:off x="1331640" y="3675687"/>
            <a:ext cx="1944216" cy="2573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Beam projections R, z (m)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6C4DEA-46C4-A700-4733-523EA85CAB8E}"/>
              </a:ext>
            </a:extLst>
          </p:cNvPr>
          <p:cNvSpPr txBox="1"/>
          <p:nvPr/>
        </p:nvSpPr>
        <p:spPr>
          <a:xfrm>
            <a:off x="7195664" y="3635037"/>
            <a:ext cx="1480792" cy="4420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Driven current per </a:t>
            </a:r>
            <a:br>
              <a:rPr lang="el-GR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</a:br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unit area (MA/m</a:t>
            </a:r>
            <a:r>
              <a:rPr lang="en-GB" sz="1200" b="1" baseline="300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2</a:t>
            </a:r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97514D8-6985-A6A0-C0E7-AEB8C6033A69}"/>
              </a:ext>
            </a:extLst>
          </p:cNvPr>
          <p:cNvSpPr/>
          <p:nvPr/>
        </p:nvSpPr>
        <p:spPr>
          <a:xfrm>
            <a:off x="4332603" y="1682727"/>
            <a:ext cx="432048" cy="107999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b="1" dirty="0"/>
              <a:t>B</a:t>
            </a:r>
            <a:r>
              <a:rPr lang="el-GR" sz="1600" b="1" baseline="-25000" dirty="0"/>
              <a:t>0</a:t>
            </a:r>
          </a:p>
          <a:p>
            <a:pPr algn="ctr"/>
            <a:r>
              <a:rPr lang="el-GR" sz="1600" b="1" baseline="-25000" dirty="0"/>
              <a:t> </a:t>
            </a:r>
            <a:r>
              <a:rPr lang="el-GR" sz="1600" b="1" dirty="0"/>
              <a:t>= </a:t>
            </a:r>
          </a:p>
          <a:p>
            <a:pPr algn="ctr"/>
            <a:r>
              <a:rPr lang="el-GR" sz="1600" b="1" dirty="0"/>
              <a:t>7.2 </a:t>
            </a:r>
          </a:p>
          <a:p>
            <a:pPr algn="ctr"/>
            <a:r>
              <a:rPr lang="el-GR" sz="1600" b="1" dirty="0"/>
              <a:t>Τ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F34B6D8-A2CE-B2DD-4B37-BF68B3EDC400}"/>
              </a:ext>
            </a:extLst>
          </p:cNvPr>
          <p:cNvSpPr/>
          <p:nvPr/>
        </p:nvSpPr>
        <p:spPr>
          <a:xfrm>
            <a:off x="4332603" y="4761212"/>
            <a:ext cx="432048" cy="107999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b="1" dirty="0"/>
              <a:t>B</a:t>
            </a:r>
            <a:r>
              <a:rPr lang="el-GR" sz="1600" b="1" baseline="-25000" dirty="0"/>
              <a:t>0</a:t>
            </a:r>
          </a:p>
          <a:p>
            <a:pPr algn="ctr"/>
            <a:r>
              <a:rPr lang="el-GR" sz="1600" b="1" baseline="-25000" dirty="0"/>
              <a:t> </a:t>
            </a:r>
            <a:r>
              <a:rPr lang="el-GR" sz="1600" b="1" dirty="0"/>
              <a:t>= </a:t>
            </a:r>
          </a:p>
          <a:p>
            <a:pPr algn="ctr"/>
            <a:r>
              <a:rPr lang="el-GR" sz="1600" b="1" dirty="0"/>
              <a:t>8.4 </a:t>
            </a:r>
          </a:p>
          <a:p>
            <a:pPr algn="ctr"/>
            <a:r>
              <a:rPr lang="el-GR" sz="1600" b="1" dirty="0"/>
              <a:t>Τ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1720B4C-374F-75FE-854D-D685D14B1BD5}"/>
              </a:ext>
            </a:extLst>
          </p:cNvPr>
          <p:cNvCxnSpPr>
            <a:cxnSpLocks/>
          </p:cNvCxnSpPr>
          <p:nvPr/>
        </p:nvCxnSpPr>
        <p:spPr>
          <a:xfrm flipH="1" flipV="1">
            <a:off x="7891982" y="1844824"/>
            <a:ext cx="353151" cy="7703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2BDCEA0-0B4F-C3B7-50BF-D06CA9DB1319}"/>
              </a:ext>
            </a:extLst>
          </p:cNvPr>
          <p:cNvSpPr/>
          <p:nvPr/>
        </p:nvSpPr>
        <p:spPr>
          <a:xfrm>
            <a:off x="7524328" y="2505090"/>
            <a:ext cx="12946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GB" sz="4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2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Measurable</a:t>
            </a:r>
          </a:p>
          <a:p>
            <a:pPr algn="ctr"/>
            <a:r>
              <a:rPr lang="en-GB" sz="12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parasitic absorption</a:t>
            </a:r>
            <a:endParaRPr lang="en-US" sz="1200" b="1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0E7218-8E93-7C41-5BCE-A16827BAE019}"/>
              </a:ext>
            </a:extLst>
          </p:cNvPr>
          <p:cNvCxnSpPr>
            <a:cxnSpLocks/>
          </p:cNvCxnSpPr>
          <p:nvPr/>
        </p:nvCxnSpPr>
        <p:spPr>
          <a:xfrm flipH="1">
            <a:off x="5876933" y="2924944"/>
            <a:ext cx="1935427" cy="2850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41F49C0-59CF-4F43-54B7-9CD054C527BB}"/>
              </a:ext>
            </a:extLst>
          </p:cNvPr>
          <p:cNvCxnSpPr>
            <a:cxnSpLocks/>
          </p:cNvCxnSpPr>
          <p:nvPr/>
        </p:nvCxnSpPr>
        <p:spPr>
          <a:xfrm flipH="1" flipV="1">
            <a:off x="3652630" y="2204864"/>
            <a:ext cx="292294" cy="12923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E9D26DC-F40C-E679-7338-AF8F71E79C9E}"/>
              </a:ext>
            </a:extLst>
          </p:cNvPr>
          <p:cNvSpPr/>
          <p:nvPr/>
        </p:nvSpPr>
        <p:spPr>
          <a:xfrm>
            <a:off x="34013" y="3504255"/>
            <a:ext cx="12946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GB" sz="400" b="1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LFS shift of</a:t>
            </a:r>
          </a:p>
          <a:p>
            <a:pPr algn="ctr"/>
            <a:r>
              <a:rPr lang="en-GB" sz="1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cold ECR</a:t>
            </a:r>
            <a:endParaRPr lang="en-US" sz="1200" b="1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19B820-01FA-2DB5-5D1B-9E0AAECE8158}"/>
              </a:ext>
            </a:extLst>
          </p:cNvPr>
          <p:cNvCxnSpPr>
            <a:cxnSpLocks/>
          </p:cNvCxnSpPr>
          <p:nvPr/>
        </p:nvCxnSpPr>
        <p:spPr>
          <a:xfrm flipV="1">
            <a:off x="713626" y="2521102"/>
            <a:ext cx="329982" cy="105354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39ED74-BFF2-86F4-B249-AB2ED91983D7}"/>
              </a:ext>
            </a:extLst>
          </p:cNvPr>
          <p:cNvCxnSpPr>
            <a:cxnSpLocks/>
          </p:cNvCxnSpPr>
          <p:nvPr/>
        </p:nvCxnSpPr>
        <p:spPr>
          <a:xfrm>
            <a:off x="763137" y="4005064"/>
            <a:ext cx="568503" cy="9604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C309D66F-015D-E61B-9133-23B5B01FA886}"/>
              </a:ext>
            </a:extLst>
          </p:cNvPr>
          <p:cNvSpPr/>
          <p:nvPr/>
        </p:nvSpPr>
        <p:spPr>
          <a:xfrm>
            <a:off x="3204573" y="3456692"/>
            <a:ext cx="12946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GB" sz="400" b="1" dirty="0">
              <a:ln w="0"/>
              <a:solidFill>
                <a:schemeClr val="accent3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2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Minimal</a:t>
            </a:r>
          </a:p>
          <a:p>
            <a:pPr algn="ctr"/>
            <a:r>
              <a:rPr lang="en-GB" sz="12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refraction</a:t>
            </a:r>
            <a:endParaRPr lang="en-US" sz="1200" b="1" dirty="0">
              <a:ln w="0"/>
              <a:solidFill>
                <a:schemeClr val="accent3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7433ABA-6080-4BB4-5A39-F3B6F0F28695}"/>
              </a:ext>
            </a:extLst>
          </p:cNvPr>
          <p:cNvCxnSpPr>
            <a:cxnSpLocks/>
          </p:cNvCxnSpPr>
          <p:nvPr/>
        </p:nvCxnSpPr>
        <p:spPr>
          <a:xfrm flipH="1">
            <a:off x="3800158" y="3964655"/>
            <a:ext cx="195778" cy="11205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9E944E1E-BF31-42C3-B403-68F9B1727FA6}"/>
              </a:ext>
            </a:extLst>
          </p:cNvPr>
          <p:cNvSpPr/>
          <p:nvPr/>
        </p:nvSpPr>
        <p:spPr>
          <a:xfrm>
            <a:off x="7381762" y="5529426"/>
            <a:ext cx="12946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GB" sz="4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2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Minimal</a:t>
            </a:r>
          </a:p>
          <a:p>
            <a:pPr algn="ctr"/>
            <a:r>
              <a:rPr lang="en-GB" sz="12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parasitic absorption</a:t>
            </a:r>
            <a:endParaRPr lang="en-US" sz="1200" b="1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E9E7A75-7346-9E97-1368-A9431368C9DB}"/>
              </a:ext>
            </a:extLst>
          </p:cNvPr>
          <p:cNvCxnSpPr>
            <a:cxnSpLocks/>
          </p:cNvCxnSpPr>
          <p:nvPr/>
        </p:nvCxnSpPr>
        <p:spPr>
          <a:xfrm flipH="1" flipV="1">
            <a:off x="7502179" y="4234913"/>
            <a:ext cx="525480" cy="13543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57713C2-29B0-882C-AD37-DAB3EFB70003}"/>
              </a:ext>
            </a:extLst>
          </p:cNvPr>
          <p:cNvCxnSpPr>
            <a:cxnSpLocks/>
          </p:cNvCxnSpPr>
          <p:nvPr/>
        </p:nvCxnSpPr>
        <p:spPr>
          <a:xfrm flipH="1">
            <a:off x="5314229" y="5949280"/>
            <a:ext cx="2354115" cy="32025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EAB5201-F985-5696-3A29-162B47892FA2}"/>
              </a:ext>
            </a:extLst>
          </p:cNvPr>
          <p:cNvCxnSpPr/>
          <p:nvPr/>
        </p:nvCxnSpPr>
        <p:spPr>
          <a:xfrm>
            <a:off x="1080000" y="4062086"/>
            <a:ext cx="0" cy="2304000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Arrow: Right 5">
            <a:extLst>
              <a:ext uri="{FF2B5EF4-FFF2-40B4-BE49-F238E27FC236}">
                <a16:creationId xmlns:a16="http://schemas.microsoft.com/office/drawing/2014/main" id="{49248196-94B2-65F5-2C1D-DA1AE30D18CB}"/>
              </a:ext>
            </a:extLst>
          </p:cNvPr>
          <p:cNvSpPr/>
          <p:nvPr/>
        </p:nvSpPr>
        <p:spPr>
          <a:xfrm>
            <a:off x="1150797" y="4237007"/>
            <a:ext cx="180844" cy="257369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F049E9A-E505-CB1C-450C-C8F1EDCC4AA6}"/>
              </a:ext>
            </a:extLst>
          </p:cNvPr>
          <p:cNvCxnSpPr>
            <a:cxnSpLocks/>
          </p:cNvCxnSpPr>
          <p:nvPr/>
        </p:nvCxnSpPr>
        <p:spPr>
          <a:xfrm flipH="1">
            <a:off x="1695984" y="3964654"/>
            <a:ext cx="2155936" cy="11205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80A361D-A8D9-84C2-8BBB-8B2C82F07152}"/>
              </a:ext>
            </a:extLst>
          </p:cNvPr>
          <p:cNvCxnSpPr>
            <a:cxnSpLocks/>
          </p:cNvCxnSpPr>
          <p:nvPr/>
        </p:nvCxnSpPr>
        <p:spPr>
          <a:xfrm flipH="1" flipV="1">
            <a:off x="1692405" y="2230004"/>
            <a:ext cx="2065333" cy="1271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D5488A0-28B4-B4AE-8556-0EFB3922609B}"/>
              </a:ext>
            </a:extLst>
          </p:cNvPr>
          <p:cNvCxnSpPr>
            <a:cxnSpLocks/>
          </p:cNvCxnSpPr>
          <p:nvPr/>
        </p:nvCxnSpPr>
        <p:spPr>
          <a:xfrm>
            <a:off x="4548627" y="3068960"/>
            <a:ext cx="0" cy="140653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79B157AF-9261-9E7B-2C7F-B0279CA619E0}"/>
              </a:ext>
            </a:extLst>
          </p:cNvPr>
          <p:cNvSpPr/>
          <p:nvPr/>
        </p:nvSpPr>
        <p:spPr>
          <a:xfrm>
            <a:off x="4355976" y="1019784"/>
            <a:ext cx="387069" cy="33855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b="1" dirty="0"/>
              <a:t>B8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70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Diagonal Corners Rounded 6">
            <a:extLst>
              <a:ext uri="{FF2B5EF4-FFF2-40B4-BE49-F238E27FC236}">
                <a16:creationId xmlns:a16="http://schemas.microsoft.com/office/drawing/2014/main" id="{42A22873-B140-5620-DAF4-7DAAA8494C0E}"/>
              </a:ext>
            </a:extLst>
          </p:cNvPr>
          <p:cNvSpPr/>
          <p:nvPr/>
        </p:nvSpPr>
        <p:spPr>
          <a:xfrm>
            <a:off x="395536" y="2794283"/>
            <a:ext cx="3528392" cy="1138773"/>
          </a:xfrm>
          <a:prstGeom prst="round2DiagRect">
            <a:avLst/>
          </a:prstGeom>
          <a:solidFill>
            <a:schemeClr val="accent3">
              <a:lumMod val="75000"/>
              <a:alpha val="18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42DE974-D8B0-4DD4-817E-9946CEBAF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07" y="116632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800" dirty="0">
                <a:latin typeface="Cambria" panose="02040503050406030204" pitchFamily="18" charset="0"/>
              </a:rPr>
              <a:t>Core ECRH (low magnetic field scenario)</a:t>
            </a:r>
            <a:endParaRPr lang="el-GR" sz="2800" dirty="0">
              <a:latin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78C017-D22A-4B92-92A0-9CB29BBACDFC}"/>
              </a:ext>
            </a:extLst>
          </p:cNvPr>
          <p:cNvSpPr txBox="1"/>
          <p:nvPr/>
        </p:nvSpPr>
        <p:spPr>
          <a:xfrm>
            <a:off x="395536" y="1024280"/>
            <a:ext cx="3596080" cy="5539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SRD REFERENCE VALUES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Same as in the high magnetic field scenario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1054828-9E33-6BE1-3878-A59CAB75B253}"/>
              </a:ext>
            </a:extLst>
          </p:cNvPr>
          <p:cNvSpPr/>
          <p:nvPr/>
        </p:nvSpPr>
        <p:spPr>
          <a:xfrm>
            <a:off x="4536726" y="1052736"/>
            <a:ext cx="4139730" cy="33855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HCD parameters vs central magnetic field</a:t>
            </a:r>
            <a:endParaRPr lang="en-GB" b="1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C5E11F8-B37A-826D-0C31-8CBEDA12CF4B}"/>
              </a:ext>
            </a:extLst>
          </p:cNvPr>
          <p:cNvGrpSpPr/>
          <p:nvPr/>
        </p:nvGrpSpPr>
        <p:grpSpPr>
          <a:xfrm>
            <a:off x="4394222" y="1520788"/>
            <a:ext cx="4427762" cy="2556284"/>
            <a:chOff x="4566492" y="1556792"/>
            <a:chExt cx="4253980" cy="248664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DC9704-F509-5FFD-205A-C578BAC66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566492" y="1556792"/>
              <a:ext cx="2093740" cy="248664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F46A01-FE66-232F-2C8D-7C4926F54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26732" y="1578278"/>
              <a:ext cx="2093740" cy="2426786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29FF6B10-D1DF-FDDD-32AE-EDF51AA0F0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44728" y="4113076"/>
            <a:ext cx="4440732" cy="24963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5FCC87-679E-7132-C776-21AE27A50752}"/>
              </a:ext>
            </a:extLst>
          </p:cNvPr>
          <p:cNvSpPr txBox="1"/>
          <p:nvPr/>
        </p:nvSpPr>
        <p:spPr>
          <a:xfrm>
            <a:off x="35496" y="1728971"/>
            <a:ext cx="424696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GB" sz="1700" b="1" i="1" dirty="0">
                <a:latin typeface="Cambria" panose="02040503050406030204" pitchFamily="18" charset="0"/>
              </a:rPr>
              <a:t>Considerations of DEMO baseline</a:t>
            </a:r>
            <a:br>
              <a:rPr lang="en-GB" sz="1700" b="1" i="1" dirty="0">
                <a:latin typeface="Cambria" panose="02040503050406030204" pitchFamily="18" charset="0"/>
              </a:rPr>
            </a:br>
            <a:r>
              <a:rPr lang="en-GB" sz="1700" b="1" i="1" dirty="0">
                <a:latin typeface="Cambria" panose="02040503050406030204" pitchFamily="18" charset="0"/>
              </a:rPr>
              <a:t>with lower magnetic field</a:t>
            </a:r>
          </a:p>
          <a:p>
            <a:pPr marL="0" lvl="2" algn="ctr"/>
            <a:endParaRPr lang="en-GB" sz="300" b="1" i="1" dirty="0">
              <a:latin typeface="Cambria" panose="02040503050406030204" pitchFamily="18" charset="0"/>
            </a:endParaRPr>
          </a:p>
          <a:p>
            <a:pPr marL="0" lvl="2" algn="ctr"/>
            <a:r>
              <a:rPr lang="en-GB" sz="1600" u="sng" dirty="0">
                <a:latin typeface="Cambria" panose="02040503050406030204" pitchFamily="18" charset="0"/>
              </a:rPr>
              <a:t>Central toroidal field:</a:t>
            </a:r>
            <a:r>
              <a:rPr lang="en-GB" sz="1600" dirty="0">
                <a:latin typeface="Cambria" panose="02040503050406030204" pitchFamily="18" charset="0"/>
              </a:rPr>
              <a:t> 2 T &lt; B</a:t>
            </a:r>
            <a:r>
              <a:rPr lang="en-GB" sz="1600" baseline="-25000" dirty="0">
                <a:latin typeface="Cambria" panose="02040503050406030204" pitchFamily="18" charset="0"/>
              </a:rPr>
              <a:t>0  </a:t>
            </a:r>
            <a:r>
              <a:rPr lang="en-GB" sz="1600" dirty="0">
                <a:latin typeface="Cambria" panose="02040503050406030204" pitchFamily="18" charset="0"/>
              </a:rPr>
              <a:t>&lt; 5 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14CE95-B547-EE20-E5F6-BF8E3B463A7B}"/>
              </a:ext>
            </a:extLst>
          </p:cNvPr>
          <p:cNvSpPr txBox="1"/>
          <p:nvPr/>
        </p:nvSpPr>
        <p:spPr>
          <a:xfrm>
            <a:off x="395536" y="2780928"/>
            <a:ext cx="3528392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ctr"/>
            <a:r>
              <a:rPr lang="en-GB" sz="1800" b="1" u="sng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Relevant to the analysis of low aspect ratio (AR) scenario </a:t>
            </a:r>
          </a:p>
          <a:p>
            <a:pPr marL="0" lvl="2" algn="ctr"/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Baseline with lower central field  </a:t>
            </a:r>
          </a:p>
          <a:p>
            <a:pPr marL="0" lvl="2" algn="ctr"/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(to be analysed from late 2023 on)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E42C5F-2A8C-4F96-A909-01628BD8607E}"/>
              </a:ext>
            </a:extLst>
          </p:cNvPr>
          <p:cNvSpPr/>
          <p:nvPr/>
        </p:nvSpPr>
        <p:spPr>
          <a:xfrm>
            <a:off x="-75760" y="4463628"/>
            <a:ext cx="457575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1600" b="1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Complete (single-pass) absorption</a:t>
            </a:r>
          </a:p>
          <a:p>
            <a:pPr algn="ctr"/>
            <a:endParaRPr lang="en-GB" sz="5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</a:t>
            </a:r>
            <a:r>
              <a:rPr lang="en-GB" sz="1600" b="1" dirty="0" err="1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eposition</a:t>
            </a:r>
            <a:r>
              <a:rPr lang="en-GB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obeys SRD limit only for </a:t>
            </a:r>
            <a:br>
              <a:rPr lang="en-GB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en-GB" sz="1600" b="1" baseline="-25000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 </a:t>
            </a:r>
            <a:r>
              <a:rPr lang="en-GB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[T] &gt; 3.5 (</a:t>
            </a:r>
            <a:r>
              <a:rPr lang="el-GR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ρ</a:t>
            </a:r>
            <a:r>
              <a:rPr lang="en-GB" sz="1600" b="1" baseline="-25000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 </a:t>
            </a:r>
            <a:r>
              <a:rPr lang="en-GB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&gt; 0.3 for B</a:t>
            </a:r>
            <a:r>
              <a:rPr lang="en-GB" sz="1600" b="1" baseline="-25000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 </a:t>
            </a:r>
            <a:r>
              <a:rPr lang="en-GB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[T] &lt; 3.5 T) </a:t>
            </a:r>
          </a:p>
          <a:p>
            <a:pPr algn="ctr"/>
            <a:endParaRPr lang="en-GB" sz="5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16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|</a:t>
            </a:r>
            <a:r>
              <a:rPr lang="en-GB" sz="16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en-GB" sz="1600" b="1" baseline="-25000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CD</a:t>
            </a:r>
            <a:r>
              <a:rPr lang="en-GB" sz="16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|/</a:t>
            </a:r>
            <a:r>
              <a:rPr lang="en-GB" sz="1600" b="1" dirty="0" err="1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</a:t>
            </a:r>
            <a:r>
              <a:rPr lang="en-GB" sz="1600" b="1" baseline="-25000" dirty="0" err="1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abs</a:t>
            </a:r>
            <a:r>
              <a:rPr lang="en-GB" sz="16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[A/W] is smaller than 0.025</a:t>
            </a:r>
          </a:p>
          <a:p>
            <a:pPr algn="ctr"/>
            <a:endParaRPr lang="en-GB" sz="5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Deposition seems to narrow down vs B</a:t>
            </a:r>
            <a:r>
              <a:rPr lang="en-GB" sz="1600" b="1" baseline="-25000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(0.05 &lt; </a:t>
            </a:r>
            <a:r>
              <a:rPr lang="el-GR" sz="1600" b="1" dirty="0" err="1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Δρ</a:t>
            </a:r>
            <a:r>
              <a:rPr lang="en-GB" sz="1600" b="1" baseline="-25000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 </a:t>
            </a:r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&lt; 0.1 when B</a:t>
            </a:r>
            <a:r>
              <a:rPr lang="en-GB" sz="1600" b="1" baseline="-25000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[T] &gt; 3.7)</a:t>
            </a:r>
          </a:p>
          <a:p>
            <a:pPr algn="ctr"/>
            <a:endParaRPr lang="en-GB" sz="5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600" b="1" dirty="0">
                <a:ln w="0"/>
                <a:solidFill>
                  <a:srgbClr val="FC12E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|Peak CD| [MA/m</a:t>
            </a:r>
            <a:r>
              <a:rPr lang="en-GB" sz="1600" b="1" baseline="30000" dirty="0">
                <a:ln w="0"/>
                <a:solidFill>
                  <a:srgbClr val="FC12E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GB" sz="1600" b="1" dirty="0">
                <a:ln w="0"/>
                <a:solidFill>
                  <a:srgbClr val="FC12E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] is smaller than 0.11</a:t>
            </a:r>
            <a:endParaRPr lang="en-US" sz="1600" b="1" dirty="0">
              <a:ln w="0"/>
              <a:solidFill>
                <a:srgbClr val="FC12E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E9BCE9-0786-C989-7152-434DF18A07C3}"/>
              </a:ext>
            </a:extLst>
          </p:cNvPr>
          <p:cNvSpPr/>
          <p:nvPr/>
        </p:nvSpPr>
        <p:spPr>
          <a:xfrm>
            <a:off x="467544" y="4113076"/>
            <a:ext cx="34563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u="sng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RESULTS for f = 136 GHz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61D0017-C93B-B991-2F85-E47EDA4230D2}"/>
              </a:ext>
            </a:extLst>
          </p:cNvPr>
          <p:cNvSpPr/>
          <p:nvPr/>
        </p:nvSpPr>
        <p:spPr>
          <a:xfrm>
            <a:off x="6535750" y="3904863"/>
            <a:ext cx="423405" cy="244217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b="1" dirty="0"/>
              <a:t>B15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BD0732-10D8-D1E2-24A4-8005BEDA74E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2000" y="1542876"/>
            <a:ext cx="1963751" cy="23486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BB8B172-BF92-E585-B49D-E4525A27AD6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38398" y="1542877"/>
            <a:ext cx="1983586" cy="231817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BEE0ECC-6527-AB1B-62F1-92506E08EAB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67680" y="4129848"/>
            <a:ext cx="2005815" cy="226975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67DE750-DC86-D7ED-081E-0F0D1100FE2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82888" y="4180115"/>
            <a:ext cx="1939096" cy="224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69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042DE974-D8B0-4DD4-817E-9946CEBAF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07" y="116632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800" dirty="0">
                <a:latin typeface="Cambria" panose="02040503050406030204" pitchFamily="18" charset="0"/>
              </a:rPr>
              <a:t>Beam tracing results for low magnetic field</a:t>
            </a:r>
            <a:endParaRPr lang="el-GR" sz="2800" dirty="0">
              <a:latin typeface="Cambria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40F277-2EC4-4336-9241-145C0E679528}"/>
              </a:ext>
            </a:extLst>
          </p:cNvPr>
          <p:cNvSpPr txBox="1"/>
          <p:nvPr/>
        </p:nvSpPr>
        <p:spPr>
          <a:xfrm>
            <a:off x="4932040" y="3635037"/>
            <a:ext cx="1763348" cy="4420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Absorbed power per unit volume  (MW/m</a:t>
            </a:r>
            <a:r>
              <a:rPr lang="en-GB" sz="1200" b="1" baseline="300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3</a:t>
            </a:r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26AAC-1F69-7F50-A85E-FB7EC11F7F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353" y="908720"/>
            <a:ext cx="4141615" cy="27363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CDD949-051D-57F4-524E-A7FA35B493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95" y="3933056"/>
            <a:ext cx="4054173" cy="27363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D28367-BDB3-9FC0-AF88-CAC3CB6C6A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0034" y="1019957"/>
            <a:ext cx="4032446" cy="25546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E42AA3-3C7F-1079-C096-D338CF43A5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0034" y="4114671"/>
            <a:ext cx="4086238" cy="2554689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97514D8-6985-A6A0-C0E7-AEB8C6033A69}"/>
              </a:ext>
            </a:extLst>
          </p:cNvPr>
          <p:cNvSpPr/>
          <p:nvPr/>
        </p:nvSpPr>
        <p:spPr>
          <a:xfrm>
            <a:off x="4332603" y="1682727"/>
            <a:ext cx="432048" cy="107999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b="1" dirty="0"/>
              <a:t>B</a:t>
            </a:r>
            <a:r>
              <a:rPr lang="el-GR" sz="1600" b="1" baseline="-25000" dirty="0"/>
              <a:t>0</a:t>
            </a:r>
          </a:p>
          <a:p>
            <a:pPr algn="ctr"/>
            <a:r>
              <a:rPr lang="el-GR" sz="1600" b="1" baseline="-25000" dirty="0"/>
              <a:t> </a:t>
            </a:r>
            <a:r>
              <a:rPr lang="el-GR" sz="1600" b="1" dirty="0"/>
              <a:t>= </a:t>
            </a:r>
          </a:p>
          <a:p>
            <a:pPr algn="ctr"/>
            <a:r>
              <a:rPr lang="en-US" sz="1600" b="1" dirty="0"/>
              <a:t>3</a:t>
            </a:r>
            <a:r>
              <a:rPr lang="el-GR" sz="1600" b="1" dirty="0"/>
              <a:t>.</a:t>
            </a:r>
            <a:r>
              <a:rPr lang="en-US" sz="1600" b="1" dirty="0"/>
              <a:t>4</a:t>
            </a:r>
            <a:r>
              <a:rPr lang="el-GR" sz="1600" b="1" dirty="0"/>
              <a:t> </a:t>
            </a:r>
          </a:p>
          <a:p>
            <a:pPr algn="ctr"/>
            <a:r>
              <a:rPr lang="el-GR" sz="1600" b="1" dirty="0"/>
              <a:t>Τ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F34B6D8-A2CE-B2DD-4B37-BF68B3EDC400}"/>
              </a:ext>
            </a:extLst>
          </p:cNvPr>
          <p:cNvSpPr/>
          <p:nvPr/>
        </p:nvSpPr>
        <p:spPr>
          <a:xfrm>
            <a:off x="4332603" y="4761212"/>
            <a:ext cx="432048" cy="107999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b="1" dirty="0"/>
              <a:t>B</a:t>
            </a:r>
            <a:r>
              <a:rPr lang="el-GR" sz="1600" b="1" baseline="-25000" dirty="0"/>
              <a:t>0</a:t>
            </a:r>
          </a:p>
          <a:p>
            <a:pPr algn="ctr"/>
            <a:r>
              <a:rPr lang="el-GR" sz="1600" b="1" baseline="-25000" dirty="0"/>
              <a:t> </a:t>
            </a:r>
            <a:r>
              <a:rPr lang="el-GR" sz="1600" b="1" dirty="0"/>
              <a:t>= </a:t>
            </a:r>
          </a:p>
          <a:p>
            <a:pPr algn="ctr"/>
            <a:r>
              <a:rPr lang="en-US" sz="1600" b="1" dirty="0"/>
              <a:t>4</a:t>
            </a:r>
            <a:r>
              <a:rPr lang="el-GR" sz="1600" b="1" dirty="0"/>
              <a:t>.</a:t>
            </a:r>
            <a:r>
              <a:rPr lang="en-US" sz="1600" b="1" dirty="0"/>
              <a:t>6</a:t>
            </a:r>
            <a:r>
              <a:rPr lang="el-GR" sz="1600" b="1" dirty="0"/>
              <a:t> </a:t>
            </a:r>
          </a:p>
          <a:p>
            <a:pPr algn="ctr"/>
            <a:r>
              <a:rPr lang="el-GR" sz="1600" b="1" dirty="0"/>
              <a:t>Τ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D5488A0-28B4-B4AE-8556-0EFB3922609B}"/>
              </a:ext>
            </a:extLst>
          </p:cNvPr>
          <p:cNvCxnSpPr>
            <a:cxnSpLocks/>
          </p:cNvCxnSpPr>
          <p:nvPr/>
        </p:nvCxnSpPr>
        <p:spPr>
          <a:xfrm>
            <a:off x="4548627" y="3068960"/>
            <a:ext cx="0" cy="140653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27BA7FD8-7088-3AAB-BE27-74746066EF8A}"/>
              </a:ext>
            </a:extLst>
          </p:cNvPr>
          <p:cNvSpPr/>
          <p:nvPr/>
        </p:nvSpPr>
        <p:spPr>
          <a:xfrm>
            <a:off x="4318305" y="1033474"/>
            <a:ext cx="480684" cy="30729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b="1" dirty="0"/>
              <a:t>B15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E9D26DC-F40C-E679-7338-AF8F71E79C9E}"/>
              </a:ext>
            </a:extLst>
          </p:cNvPr>
          <p:cNvSpPr/>
          <p:nvPr/>
        </p:nvSpPr>
        <p:spPr>
          <a:xfrm>
            <a:off x="-36512" y="3501008"/>
            <a:ext cx="12946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GB" sz="400" b="1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LFS shift of </a:t>
            </a:r>
          </a:p>
          <a:p>
            <a:pPr algn="ctr"/>
            <a:r>
              <a:rPr lang="en-GB" sz="1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cold ECR</a:t>
            </a:r>
            <a:endParaRPr lang="en-US" sz="1200" b="1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D47516-7425-C81A-BDB7-EF1560166DA0}"/>
              </a:ext>
            </a:extLst>
          </p:cNvPr>
          <p:cNvSpPr txBox="1"/>
          <p:nvPr/>
        </p:nvSpPr>
        <p:spPr>
          <a:xfrm>
            <a:off x="1259632" y="3675687"/>
            <a:ext cx="1944216" cy="2573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Beam projections R, z (m)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77FE2D0-3CDA-1C52-B2A2-ED6CE448F4BD}"/>
              </a:ext>
            </a:extLst>
          </p:cNvPr>
          <p:cNvSpPr/>
          <p:nvPr/>
        </p:nvSpPr>
        <p:spPr>
          <a:xfrm>
            <a:off x="8845549" y="6597352"/>
            <a:ext cx="117489" cy="1173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6C4DEA-46C4-A700-4733-523EA85CAB8E}"/>
              </a:ext>
            </a:extLst>
          </p:cNvPr>
          <p:cNvSpPr txBox="1"/>
          <p:nvPr/>
        </p:nvSpPr>
        <p:spPr>
          <a:xfrm>
            <a:off x="7195664" y="3635037"/>
            <a:ext cx="1480792" cy="4420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Driven current per </a:t>
            </a:r>
            <a:br>
              <a:rPr lang="el-GR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</a:br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unit area (MA/m</a:t>
            </a:r>
            <a:r>
              <a:rPr lang="en-GB" sz="1200" b="1" baseline="300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2</a:t>
            </a:r>
            <a:r>
              <a:rPr lang="en-GB" sz="1200" b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6D57AC-05C2-AE90-EF96-E92E6B8662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4716" y="945024"/>
            <a:ext cx="2119626" cy="2700000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19B820-01FA-2DB5-5D1B-9E0AAECE8158}"/>
              </a:ext>
            </a:extLst>
          </p:cNvPr>
          <p:cNvCxnSpPr>
            <a:cxnSpLocks/>
          </p:cNvCxnSpPr>
          <p:nvPr/>
        </p:nvCxnSpPr>
        <p:spPr>
          <a:xfrm flipV="1">
            <a:off x="539552" y="2636912"/>
            <a:ext cx="223585" cy="93773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FF581225-29D7-C099-969D-3807DF1763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33711" y="986056"/>
            <a:ext cx="1951707" cy="265896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80A361D-A8D9-84C2-8BBB-8B2C82F07152}"/>
              </a:ext>
            </a:extLst>
          </p:cNvPr>
          <p:cNvCxnSpPr>
            <a:cxnSpLocks/>
          </p:cNvCxnSpPr>
          <p:nvPr/>
        </p:nvCxnSpPr>
        <p:spPr>
          <a:xfrm flipH="1" flipV="1">
            <a:off x="1913376" y="2276872"/>
            <a:ext cx="1866536" cy="12961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C309D66F-015D-E61B-9133-23B5B01FA886}"/>
              </a:ext>
            </a:extLst>
          </p:cNvPr>
          <p:cNvSpPr/>
          <p:nvPr/>
        </p:nvSpPr>
        <p:spPr>
          <a:xfrm>
            <a:off x="3205298" y="3358733"/>
            <a:ext cx="129469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GB" sz="1200" b="1" dirty="0">
              <a:ln w="0"/>
              <a:solidFill>
                <a:schemeClr val="accent3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2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Measurable</a:t>
            </a:r>
          </a:p>
          <a:p>
            <a:pPr algn="ctr"/>
            <a:r>
              <a:rPr lang="en-GB" sz="12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refraction</a:t>
            </a:r>
            <a:endParaRPr lang="en-US" sz="1200" b="1" dirty="0">
              <a:ln w="0"/>
              <a:solidFill>
                <a:schemeClr val="accent3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41F49C0-59CF-4F43-54B7-9CD054C527BB}"/>
              </a:ext>
            </a:extLst>
          </p:cNvPr>
          <p:cNvCxnSpPr>
            <a:cxnSpLocks/>
          </p:cNvCxnSpPr>
          <p:nvPr/>
        </p:nvCxnSpPr>
        <p:spPr>
          <a:xfrm flipH="1" flipV="1">
            <a:off x="3792056" y="2276872"/>
            <a:ext cx="203880" cy="12798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D80B0E7A-5B74-5C1F-9B69-824F3BD106C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9512" y="3988680"/>
            <a:ext cx="2134830" cy="268068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39ED74-BFF2-86F4-B249-AB2ED91983D7}"/>
              </a:ext>
            </a:extLst>
          </p:cNvPr>
          <p:cNvCxnSpPr>
            <a:cxnSpLocks/>
          </p:cNvCxnSpPr>
          <p:nvPr/>
        </p:nvCxnSpPr>
        <p:spPr>
          <a:xfrm>
            <a:off x="763137" y="4005064"/>
            <a:ext cx="524256" cy="75614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EAB5201-F985-5696-3A29-162B47892FA2}"/>
              </a:ext>
            </a:extLst>
          </p:cNvPr>
          <p:cNvCxnSpPr/>
          <p:nvPr/>
        </p:nvCxnSpPr>
        <p:spPr>
          <a:xfrm>
            <a:off x="827584" y="4062086"/>
            <a:ext cx="0" cy="2304000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Arrow: Right 5">
            <a:extLst>
              <a:ext uri="{FF2B5EF4-FFF2-40B4-BE49-F238E27FC236}">
                <a16:creationId xmlns:a16="http://schemas.microsoft.com/office/drawing/2014/main" id="{49248196-94B2-65F5-2C1D-DA1AE30D18CB}"/>
              </a:ext>
            </a:extLst>
          </p:cNvPr>
          <p:cNvSpPr/>
          <p:nvPr/>
        </p:nvSpPr>
        <p:spPr>
          <a:xfrm>
            <a:off x="899592" y="5517232"/>
            <a:ext cx="387801" cy="23825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CE959C8-0AEC-5767-DD21-A0C04486161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67984" y="4005065"/>
            <a:ext cx="1890855" cy="2687646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F049E9A-E505-CB1C-450C-C8F1EDCC4AA6}"/>
              </a:ext>
            </a:extLst>
          </p:cNvPr>
          <p:cNvCxnSpPr>
            <a:cxnSpLocks/>
          </p:cNvCxnSpPr>
          <p:nvPr/>
        </p:nvCxnSpPr>
        <p:spPr>
          <a:xfrm flipH="1">
            <a:off x="1718541" y="3964654"/>
            <a:ext cx="2133379" cy="11925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7433ABA-6080-4BB4-5A39-F3B6F0F28695}"/>
              </a:ext>
            </a:extLst>
          </p:cNvPr>
          <p:cNvCxnSpPr>
            <a:cxnSpLocks/>
          </p:cNvCxnSpPr>
          <p:nvPr/>
        </p:nvCxnSpPr>
        <p:spPr>
          <a:xfrm flipH="1">
            <a:off x="3716276" y="3964655"/>
            <a:ext cx="328293" cy="11222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59" name="Picture 58">
            <a:extLst>
              <a:ext uri="{FF2B5EF4-FFF2-40B4-BE49-F238E27FC236}">
                <a16:creationId xmlns:a16="http://schemas.microsoft.com/office/drawing/2014/main" id="{91522F8B-136B-EAFF-3490-0308C668848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0032" y="899644"/>
            <a:ext cx="1951707" cy="2704296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88D91CD9-E567-8938-D27F-61E2058763E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11739" y="982358"/>
            <a:ext cx="2080741" cy="261508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1720B4C-374F-75FE-854D-D685D14B1BD5}"/>
              </a:ext>
            </a:extLst>
          </p:cNvPr>
          <p:cNvCxnSpPr>
            <a:cxnSpLocks/>
          </p:cNvCxnSpPr>
          <p:nvPr/>
        </p:nvCxnSpPr>
        <p:spPr>
          <a:xfrm flipH="1" flipV="1">
            <a:off x="7963264" y="1772816"/>
            <a:ext cx="425159" cy="10081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2BDCEA0-0B4F-C3B7-50BF-D06CA9DB1319}"/>
              </a:ext>
            </a:extLst>
          </p:cNvPr>
          <p:cNvSpPr/>
          <p:nvPr/>
        </p:nvSpPr>
        <p:spPr>
          <a:xfrm>
            <a:off x="7668344" y="2708920"/>
            <a:ext cx="12946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GB" sz="4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2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Reduced absorption</a:t>
            </a:r>
            <a:endParaRPr lang="en-US" sz="1200" b="1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0E7218-8E93-7C41-5BCE-A16827BAE019}"/>
              </a:ext>
            </a:extLst>
          </p:cNvPr>
          <p:cNvCxnSpPr>
            <a:cxnSpLocks/>
          </p:cNvCxnSpPr>
          <p:nvPr/>
        </p:nvCxnSpPr>
        <p:spPr>
          <a:xfrm flipH="1">
            <a:off x="6235673" y="3083893"/>
            <a:ext cx="1658834" cy="7989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8E47C7C4-61F1-58EE-70D1-79666C12224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84494" y="4077073"/>
            <a:ext cx="1963408" cy="2664296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512373FB-A69D-DF89-D9EF-6D762509C90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72362" y="4105634"/>
            <a:ext cx="2020119" cy="2664295"/>
          </a:xfrm>
          <a:prstGeom prst="rect">
            <a:avLst/>
          </a:prstGeom>
        </p:spPr>
      </p:pic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57713C2-29B0-882C-AD37-DAB3EFB70003}"/>
              </a:ext>
            </a:extLst>
          </p:cNvPr>
          <p:cNvCxnSpPr>
            <a:cxnSpLocks/>
          </p:cNvCxnSpPr>
          <p:nvPr/>
        </p:nvCxnSpPr>
        <p:spPr>
          <a:xfrm flipH="1">
            <a:off x="5563292" y="4628001"/>
            <a:ext cx="2081681" cy="14879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9E944E1E-BF31-42C3-B403-68F9B1727FA6}"/>
              </a:ext>
            </a:extLst>
          </p:cNvPr>
          <p:cNvSpPr/>
          <p:nvPr/>
        </p:nvSpPr>
        <p:spPr>
          <a:xfrm>
            <a:off x="7398838" y="4233282"/>
            <a:ext cx="12946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GB" sz="4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2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Measurable parasitic absorption</a:t>
            </a:r>
            <a:endParaRPr lang="en-US" sz="1200" b="1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E9E7A75-7346-9E97-1368-A9431368C9DB}"/>
              </a:ext>
            </a:extLst>
          </p:cNvPr>
          <p:cNvCxnSpPr>
            <a:cxnSpLocks/>
          </p:cNvCxnSpPr>
          <p:nvPr/>
        </p:nvCxnSpPr>
        <p:spPr>
          <a:xfrm flipH="1">
            <a:off x="7526700" y="4941168"/>
            <a:ext cx="596399" cy="9842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04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042DE974-D8B0-4DD4-817E-9946CEBAF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07" y="116632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EC-assisted breakdown</a:t>
            </a:r>
            <a:endParaRPr lang="el-GR" sz="2800" dirty="0">
              <a:latin typeface="Cambria" panose="020405030504060302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96920D-98AC-0A3B-0680-B66E67AF6D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61994" y="1556792"/>
            <a:ext cx="5029925" cy="5035661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09A3608B-2771-4CBD-A549-059B467158A5}"/>
              </a:ext>
            </a:extLst>
          </p:cNvPr>
          <p:cNvSpPr/>
          <p:nvPr/>
        </p:nvSpPr>
        <p:spPr>
          <a:xfrm>
            <a:off x="5995910" y="1628800"/>
            <a:ext cx="25359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0469FA7-617B-4B28-9504-9F9D1031B07D}"/>
              </a:ext>
            </a:extLst>
          </p:cNvPr>
          <p:cNvSpPr/>
          <p:nvPr/>
        </p:nvSpPr>
        <p:spPr>
          <a:xfrm>
            <a:off x="8494283" y="1628800"/>
            <a:ext cx="32252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II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835FD4-419C-47CB-7F4B-9FA4934FC4D1}"/>
              </a:ext>
            </a:extLst>
          </p:cNvPr>
          <p:cNvSpPr/>
          <p:nvPr/>
        </p:nvSpPr>
        <p:spPr>
          <a:xfrm>
            <a:off x="5817457" y="4181018"/>
            <a:ext cx="3786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Iii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954441-662D-F7D9-9179-E666B1A66BAB}"/>
              </a:ext>
            </a:extLst>
          </p:cNvPr>
          <p:cNvSpPr/>
          <p:nvPr/>
        </p:nvSpPr>
        <p:spPr>
          <a:xfrm>
            <a:off x="8409745" y="4149080"/>
            <a:ext cx="40588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IV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E850617-0104-776A-7013-D67076AED15B}"/>
              </a:ext>
            </a:extLst>
          </p:cNvPr>
          <p:cNvSpPr/>
          <p:nvPr/>
        </p:nvSpPr>
        <p:spPr>
          <a:xfrm>
            <a:off x="395536" y="2564904"/>
            <a:ext cx="1854774" cy="1316221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b="1" i="1" dirty="0"/>
              <a:t>Low n</a:t>
            </a:r>
            <a:r>
              <a:rPr lang="en-GB" b="1" i="1" baseline="-25000" dirty="0"/>
              <a:t>e </a:t>
            </a:r>
            <a:br>
              <a:rPr lang="en-GB" b="1" i="1" baseline="-25000" dirty="0"/>
            </a:br>
            <a:r>
              <a:rPr lang="en-GB" dirty="0"/>
              <a:t>(&lt; 10</a:t>
            </a:r>
            <a:r>
              <a:rPr lang="en-GB" baseline="30000" dirty="0"/>
              <a:t>18</a:t>
            </a:r>
            <a:r>
              <a:rPr lang="en-GB" dirty="0"/>
              <a:t> m</a:t>
            </a:r>
            <a:r>
              <a:rPr lang="en-GB" baseline="30000" dirty="0"/>
              <a:t>-3</a:t>
            </a:r>
            <a:r>
              <a:rPr lang="en-GB" dirty="0"/>
              <a:t>) </a:t>
            </a:r>
          </a:p>
          <a:p>
            <a:pPr algn="ctr"/>
            <a:r>
              <a:rPr lang="en-GB" b="1" i="1" dirty="0"/>
              <a:t>Very low </a:t>
            </a:r>
            <a:r>
              <a:rPr lang="en-GB" b="1" i="1" dirty="0" err="1"/>
              <a:t>T</a:t>
            </a:r>
            <a:r>
              <a:rPr lang="en-GB" b="1" i="1" baseline="-25000" dirty="0" err="1"/>
              <a:t>e</a:t>
            </a:r>
            <a:r>
              <a:rPr lang="en-GB" b="1" i="1" dirty="0"/>
              <a:t> </a:t>
            </a:r>
            <a:r>
              <a:rPr lang="en-GB" dirty="0"/>
              <a:t>(≈ 100 eV)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800882-6F4E-51C2-1677-AA09E8559ADA}"/>
              </a:ext>
            </a:extLst>
          </p:cNvPr>
          <p:cNvSpPr/>
          <p:nvPr/>
        </p:nvSpPr>
        <p:spPr>
          <a:xfrm>
            <a:off x="323528" y="2132856"/>
            <a:ext cx="331236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Plasma </a:t>
            </a:r>
            <a:r>
              <a:rPr lang="en-US" sz="20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&amp;</a:t>
            </a:r>
            <a:r>
              <a:rPr lang="en-US" sz="2000" b="1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0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device</a:t>
            </a:r>
            <a:r>
              <a:rPr lang="en-US" sz="2000" b="1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0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parameters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E5CBB39-69C3-4061-F16F-F9EC2CDCA351}"/>
              </a:ext>
            </a:extLst>
          </p:cNvPr>
          <p:cNvSpPr/>
          <p:nvPr/>
        </p:nvSpPr>
        <p:spPr>
          <a:xfrm>
            <a:off x="463589" y="5661248"/>
            <a:ext cx="3100299" cy="84653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lvl="2" algn="ctr">
              <a:spcBef>
                <a:spcPts val="900"/>
              </a:spcBef>
            </a:pP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Beam trajectory </a:t>
            </a:r>
            <a:r>
              <a:rPr lang="en-GB" sz="1600" dirty="0">
                <a:solidFill>
                  <a:schemeClr val="tx1"/>
                </a:solidFill>
                <a:latin typeface="Cambria" panose="02040503050406030204" pitchFamily="18" charset="0"/>
              </a:rPr>
              <a:t>&amp; </a:t>
            </a:r>
            <a:r>
              <a:rPr lang="en-GB" sz="1600" dirty="0">
                <a:solidFill>
                  <a:srgbClr val="00B050"/>
                </a:solidFill>
                <a:latin typeface="Cambria" panose="02040503050406030204" pitchFamily="18" charset="0"/>
              </a:rPr>
              <a:t>EC cold resonance line  </a:t>
            </a:r>
            <a:r>
              <a:rPr lang="en-GB" sz="1600" dirty="0">
                <a:solidFill>
                  <a:schemeClr val="tx1"/>
                </a:solidFill>
                <a:latin typeface="Cambria" panose="02040503050406030204" pitchFamily="18" charset="0"/>
              </a:rPr>
              <a:t>should both cross </a:t>
            </a:r>
            <a:r>
              <a:rPr lang="en-GB" sz="1600" dirty="0">
                <a:solidFill>
                  <a:srgbClr val="FFFF00"/>
                </a:solidFill>
                <a:latin typeface="Cambria" panose="02040503050406030204" pitchFamily="18" charset="0"/>
              </a:rPr>
              <a:t>the region specified by SRD</a:t>
            </a:r>
            <a:endParaRPr lang="en-GB" sz="1600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C0D42F6-FAF7-C7A0-82A0-6F57EF56E7DE}"/>
              </a:ext>
            </a:extLst>
          </p:cNvPr>
          <p:cNvSpPr/>
          <p:nvPr/>
        </p:nvSpPr>
        <p:spPr>
          <a:xfrm>
            <a:off x="801654" y="4953362"/>
            <a:ext cx="251552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EC-based breakdown (BKD) condition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F1E22A3-1568-06C7-B9B6-BE4C264FEF99}"/>
              </a:ext>
            </a:extLst>
          </p:cNvPr>
          <p:cNvSpPr/>
          <p:nvPr/>
        </p:nvSpPr>
        <p:spPr>
          <a:xfrm>
            <a:off x="6516216" y="4149080"/>
            <a:ext cx="2303369" cy="2436078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1054828-9E33-6BE1-3878-A59CAB75B253}"/>
              </a:ext>
            </a:extLst>
          </p:cNvPr>
          <p:cNvSpPr/>
          <p:nvPr/>
        </p:nvSpPr>
        <p:spPr>
          <a:xfrm>
            <a:off x="4270303" y="1052736"/>
            <a:ext cx="4515183" cy="33855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Four different scenarios in the BKD setup</a:t>
            </a:r>
            <a:endParaRPr lang="en-GB" b="1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05094E27-C3EB-455D-C255-C2C746D1355F}"/>
              </a:ext>
            </a:extLst>
          </p:cNvPr>
          <p:cNvSpPr/>
          <p:nvPr/>
        </p:nvSpPr>
        <p:spPr>
          <a:xfrm rot="5400000">
            <a:off x="1598457" y="4101358"/>
            <a:ext cx="921915" cy="7414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484782A-9D46-DDC2-AB9C-3FB79E22FCE9}"/>
              </a:ext>
            </a:extLst>
          </p:cNvPr>
          <p:cNvSpPr/>
          <p:nvPr/>
        </p:nvSpPr>
        <p:spPr>
          <a:xfrm>
            <a:off x="4644008" y="2549415"/>
            <a:ext cx="349374" cy="231513"/>
          </a:xfrm>
          <a:prstGeom prst="ellipse">
            <a:avLst/>
          </a:prstGeom>
          <a:solidFill>
            <a:srgbClr val="FFFF00">
              <a:alpha val="48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78C017-D22A-4B92-92A0-9CB29BBACDFC}"/>
              </a:ext>
            </a:extLst>
          </p:cNvPr>
          <p:cNvSpPr txBox="1"/>
          <p:nvPr/>
        </p:nvSpPr>
        <p:spPr>
          <a:xfrm>
            <a:off x="323528" y="1055058"/>
            <a:ext cx="3312368" cy="861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SRD REFERENCE VALUES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Up to 10 MW EC @ f &lt; 240 GHz</a:t>
            </a:r>
          </a:p>
          <a:p>
            <a:pPr algn="ctr"/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ECRH </a:t>
            </a:r>
            <a:r>
              <a:rPr lang="en-US" sz="16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@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1.5 ± 0.5 m </a:t>
            </a:r>
            <a:r>
              <a:rPr lang="en-GB" sz="1600" dirty="0">
                <a:latin typeface="Cambria" panose="02040503050406030204" pitchFamily="18" charset="0"/>
              </a:rPr>
              <a:t>from inner wall</a:t>
            </a:r>
            <a:endParaRPr lang="en-GB" sz="1300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2532D30-3064-49E1-463D-0CB929A25F17}"/>
              </a:ext>
            </a:extLst>
          </p:cNvPr>
          <p:cNvSpPr/>
          <p:nvPr/>
        </p:nvSpPr>
        <p:spPr>
          <a:xfrm>
            <a:off x="2051720" y="2760413"/>
            <a:ext cx="1384177" cy="921913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b="1" i="1" dirty="0">
                <a:solidFill>
                  <a:schemeClr val="bg1"/>
                </a:solidFill>
              </a:rPr>
              <a:t>B = </a:t>
            </a:r>
            <a:r>
              <a:rPr lang="en-GB" b="1" i="1" dirty="0" err="1">
                <a:solidFill>
                  <a:schemeClr val="bg1"/>
                </a:solidFill>
              </a:rPr>
              <a:t>B</a:t>
            </a:r>
            <a:r>
              <a:rPr lang="en-GB" b="1" i="1" baseline="-25000" dirty="0" err="1">
                <a:solidFill>
                  <a:schemeClr val="bg1"/>
                </a:solidFill>
              </a:rPr>
              <a:t>t</a:t>
            </a:r>
            <a:br>
              <a:rPr lang="en-GB" b="1" i="1" baseline="-25000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 (</a:t>
            </a:r>
            <a:r>
              <a:rPr lang="el-GR" dirty="0">
                <a:solidFill>
                  <a:schemeClr val="bg1"/>
                </a:solidFill>
              </a:rPr>
              <a:t>3</a:t>
            </a:r>
            <a:r>
              <a:rPr lang="en-GB" dirty="0">
                <a:solidFill>
                  <a:schemeClr val="bg1"/>
                </a:solidFill>
              </a:rPr>
              <a:t> – 7 T)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737D258-BF09-8088-2332-A966F195E376}"/>
              </a:ext>
            </a:extLst>
          </p:cNvPr>
          <p:cNvSpPr/>
          <p:nvPr/>
        </p:nvSpPr>
        <p:spPr>
          <a:xfrm>
            <a:off x="7226946" y="2528900"/>
            <a:ext cx="349374" cy="231513"/>
          </a:xfrm>
          <a:prstGeom prst="ellipse">
            <a:avLst/>
          </a:prstGeom>
          <a:solidFill>
            <a:srgbClr val="FFFF00">
              <a:alpha val="48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88C4D9-BA5E-86F7-288A-90E96DB3D64A}"/>
              </a:ext>
            </a:extLst>
          </p:cNvPr>
          <p:cNvSpPr/>
          <p:nvPr/>
        </p:nvSpPr>
        <p:spPr>
          <a:xfrm>
            <a:off x="4644008" y="5100474"/>
            <a:ext cx="349374" cy="231513"/>
          </a:xfrm>
          <a:prstGeom prst="ellipse">
            <a:avLst/>
          </a:prstGeom>
          <a:solidFill>
            <a:srgbClr val="FFFF00">
              <a:alpha val="48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94993-B180-E111-04DB-B9EEF0FFA2DD}"/>
              </a:ext>
            </a:extLst>
          </p:cNvPr>
          <p:cNvSpPr/>
          <p:nvPr/>
        </p:nvSpPr>
        <p:spPr>
          <a:xfrm>
            <a:off x="7246962" y="5085867"/>
            <a:ext cx="349374" cy="231513"/>
          </a:xfrm>
          <a:prstGeom prst="ellipse">
            <a:avLst/>
          </a:prstGeom>
          <a:solidFill>
            <a:srgbClr val="FFFF00">
              <a:alpha val="48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664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B0D60D4-C3FC-31B4-437D-CFEA8866AD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16016" y="1048527"/>
            <a:ext cx="4248472" cy="5548825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042DE974-D8B0-4DD4-817E-9946CEBAF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07" y="116632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Qualified magnetic field scenarios</a:t>
            </a:r>
            <a:endParaRPr lang="el-GR" sz="2800" dirty="0">
              <a:latin typeface="Cambria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7587FD-EA36-BDAA-0F65-5BD34D10196B}"/>
              </a:ext>
            </a:extLst>
          </p:cNvPr>
          <p:cNvSpPr txBox="1"/>
          <p:nvPr/>
        </p:nvSpPr>
        <p:spPr>
          <a:xfrm>
            <a:off x="611560" y="2708920"/>
            <a:ext cx="3528392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ln w="0"/>
                <a:solidFill>
                  <a:srgbClr val="FFFF00"/>
                </a:solidFill>
              </a:rPr>
              <a:t>f-B</a:t>
            </a:r>
            <a:r>
              <a:rPr lang="en-US" sz="2000" b="1" i="1" baseline="-25000" dirty="0">
                <a:ln w="0"/>
                <a:solidFill>
                  <a:srgbClr val="FFFF00"/>
                </a:solidFill>
              </a:rPr>
              <a:t>0</a:t>
            </a:r>
            <a:r>
              <a:rPr lang="en-US" sz="2000" b="1" i="1" dirty="0">
                <a:ln w="0"/>
                <a:solidFill>
                  <a:srgbClr val="FFFF00"/>
                </a:solidFill>
              </a:rPr>
              <a:t> scenarios qualified for SRD</a:t>
            </a:r>
            <a:endParaRPr lang="en-US" sz="1600" dirty="0">
              <a:solidFill>
                <a:srgbClr val="FFFF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25" name="Graphic 24" descr="Right pointing backhand index">
            <a:extLst>
              <a:ext uri="{FF2B5EF4-FFF2-40B4-BE49-F238E27FC236}">
                <a16:creationId xmlns:a16="http://schemas.microsoft.com/office/drawing/2014/main" id="{B2D2EE4F-ED56-1849-A16F-D133F7579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3568" y="1737728"/>
            <a:ext cx="720080" cy="82717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5101E35D-B573-71FA-DFE7-FD4C932FFC1C}"/>
              </a:ext>
            </a:extLst>
          </p:cNvPr>
          <p:cNvSpPr/>
          <p:nvPr/>
        </p:nvSpPr>
        <p:spPr>
          <a:xfrm>
            <a:off x="1331640" y="1737728"/>
            <a:ext cx="27363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All Mid Module beams </a:t>
            </a:r>
          </a:p>
          <a:p>
            <a:pPr algn="ctr"/>
            <a:r>
              <a:rPr lang="en-US" sz="20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target the SRD region!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767DFC7-64B8-D420-DB34-C529A0124175}"/>
              </a:ext>
            </a:extLst>
          </p:cNvPr>
          <p:cNvSpPr/>
          <p:nvPr/>
        </p:nvSpPr>
        <p:spPr>
          <a:xfrm>
            <a:off x="8100392" y="1340768"/>
            <a:ext cx="480684" cy="30729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b="1" dirty="0"/>
              <a:t>B15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9FDED95-55AC-91D8-1CEA-92ABA37DDA7C}"/>
              </a:ext>
            </a:extLst>
          </p:cNvPr>
          <p:cNvSpPr/>
          <p:nvPr/>
        </p:nvSpPr>
        <p:spPr>
          <a:xfrm>
            <a:off x="395535" y="1033572"/>
            <a:ext cx="388843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u="sng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BEAM TRACING RESULTS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EAE569F-A04C-DBB9-6996-22E768C0F47F}"/>
              </a:ext>
            </a:extLst>
          </p:cNvPr>
          <p:cNvSpPr/>
          <p:nvPr/>
        </p:nvSpPr>
        <p:spPr>
          <a:xfrm>
            <a:off x="179512" y="5412412"/>
            <a:ext cx="4392488" cy="11849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1700" b="1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Linear absorption becomes effective (&gt; 10%) after density threshold (n</a:t>
            </a:r>
            <a:r>
              <a:rPr lang="en-GB" sz="1700" b="1" baseline="-25000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</a:t>
            </a:r>
            <a:r>
              <a:rPr lang="en-GB" sz="1700" b="1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&gt; 10</a:t>
            </a:r>
            <a:r>
              <a:rPr lang="en-GB" sz="1700" b="1" baseline="30000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19 </a:t>
            </a:r>
            <a:r>
              <a:rPr lang="en-GB" sz="1700" b="1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</a:t>
            </a:r>
            <a:r>
              <a:rPr lang="en-GB" sz="1700" b="1" baseline="30000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-3</a:t>
            </a:r>
            <a:r>
              <a:rPr lang="en-US" sz="1600" b="1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</a:t>
            </a:r>
            <a:r>
              <a:rPr lang="en-US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endParaRPr lang="en-US" sz="500" b="1" dirty="0">
              <a:ln w="0"/>
              <a:solidFill>
                <a:schemeClr val="accent3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br>
              <a:rPr lang="en-US" sz="5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1600" b="1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</a:t>
            </a:r>
            <a:r>
              <a:rPr lang="en-US" sz="1600" b="1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flection(s) of the EC beam to the inner/outer wall are not taken into account</a:t>
            </a:r>
            <a:endParaRPr lang="en-GB" sz="500" b="1" baseline="-250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091B361-3694-DD2C-493F-F2B02BFB0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329180"/>
              </p:ext>
            </p:extLst>
          </p:nvPr>
        </p:nvGraphicFramePr>
        <p:xfrm>
          <a:off x="323528" y="3212976"/>
          <a:ext cx="4104456" cy="20792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976449178"/>
                    </a:ext>
                  </a:extLst>
                </a:gridCol>
                <a:gridCol w="600744">
                  <a:extLst>
                    <a:ext uri="{9D8B030D-6E8A-4147-A177-3AD203B41FA5}">
                      <a16:colId xmlns:a16="http://schemas.microsoft.com/office/drawing/2014/main" val="126769265"/>
                    </a:ext>
                  </a:extLst>
                </a:gridCol>
                <a:gridCol w="348464">
                  <a:extLst>
                    <a:ext uri="{9D8B030D-6E8A-4147-A177-3AD203B41FA5}">
                      <a16:colId xmlns:a16="http://schemas.microsoft.com/office/drawing/2014/main" val="1301370153"/>
                    </a:ext>
                  </a:extLst>
                </a:gridCol>
                <a:gridCol w="348464">
                  <a:extLst>
                    <a:ext uri="{9D8B030D-6E8A-4147-A177-3AD203B41FA5}">
                      <a16:colId xmlns:a16="http://schemas.microsoft.com/office/drawing/2014/main" val="1244191209"/>
                    </a:ext>
                  </a:extLst>
                </a:gridCol>
                <a:gridCol w="348464">
                  <a:extLst>
                    <a:ext uri="{9D8B030D-6E8A-4147-A177-3AD203B41FA5}">
                      <a16:colId xmlns:a16="http://schemas.microsoft.com/office/drawing/2014/main" val="2541856185"/>
                    </a:ext>
                  </a:extLst>
                </a:gridCol>
                <a:gridCol w="348464">
                  <a:extLst>
                    <a:ext uri="{9D8B030D-6E8A-4147-A177-3AD203B41FA5}">
                      <a16:colId xmlns:a16="http://schemas.microsoft.com/office/drawing/2014/main" val="3754142399"/>
                    </a:ext>
                  </a:extLst>
                </a:gridCol>
                <a:gridCol w="669696">
                  <a:extLst>
                    <a:ext uri="{9D8B030D-6E8A-4147-A177-3AD203B41FA5}">
                      <a16:colId xmlns:a16="http://schemas.microsoft.com/office/drawing/2014/main" val="1580396003"/>
                    </a:ext>
                  </a:extLst>
                </a:gridCol>
              </a:tblGrid>
              <a:tr h="344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Frequency </a:t>
                      </a:r>
                      <a:br>
                        <a:rPr lang="en-GB" sz="1800" dirty="0">
                          <a:effectLst/>
                        </a:rPr>
                      </a:br>
                      <a:r>
                        <a:rPr lang="en-GB" sz="1800" dirty="0">
                          <a:effectLst/>
                        </a:rPr>
                        <a:t>(GHz)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Central magnetic field </a:t>
                      </a:r>
                      <a:br>
                        <a:rPr lang="en-GB" sz="1800" dirty="0">
                          <a:effectLst/>
                        </a:rPr>
                      </a:br>
                      <a:r>
                        <a:rPr lang="en-GB" sz="1800" dirty="0">
                          <a:effectLst/>
                        </a:rPr>
                        <a:t>(Tesla)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306484"/>
                  </a:ext>
                </a:extLst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3.8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4.0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4.2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256654"/>
                  </a:ext>
                </a:extLst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170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5.0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5.2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188903"/>
                  </a:ext>
                </a:extLst>
              </a:tr>
              <a:tr h="367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</a:rPr>
                        <a:t>204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</a:rPr>
                        <a:t>5.8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</a:rPr>
                        <a:t>6.0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6.2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</a:rPr>
                        <a:t>6.4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1562494"/>
                  </a:ext>
                </a:extLst>
              </a:tr>
              <a:tr h="4032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>
                          <a:effectLst/>
                        </a:rPr>
                        <a:t>238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6.6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6.8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7.0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22665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511364D-66D9-8F48-7BF2-2D801EBD9E06}"/>
              </a:ext>
            </a:extLst>
          </p:cNvPr>
          <p:cNvSpPr txBox="1"/>
          <p:nvPr/>
        </p:nvSpPr>
        <p:spPr>
          <a:xfrm>
            <a:off x="7619883" y="5282044"/>
            <a:ext cx="984565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/>
              <a:t>f= 136 GHz</a:t>
            </a:r>
          </a:p>
          <a:p>
            <a:r>
              <a:rPr lang="en-US" sz="1400" b="1" dirty="0"/>
              <a:t>B</a:t>
            </a:r>
            <a:r>
              <a:rPr lang="en-US" sz="1400" b="1" baseline="-25000" dirty="0"/>
              <a:t>0</a:t>
            </a:r>
            <a:r>
              <a:rPr lang="en-US" sz="1400" b="1" dirty="0"/>
              <a:t> = 4 T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514739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07" y="116632"/>
            <a:ext cx="5779477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Conclusion – Discussion of results</a:t>
            </a:r>
            <a:endParaRPr lang="el-GR" sz="2800" dirty="0"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836712"/>
            <a:ext cx="856895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>
              <a:spcBef>
                <a:spcPts val="600"/>
              </a:spcBef>
            </a:pPr>
            <a:r>
              <a:rPr lang="en-GB" sz="2000" b="1" i="1" u="sng" dirty="0">
                <a:latin typeface="Cambria" panose="02040503050406030204" pitchFamily="18" charset="0"/>
              </a:rPr>
              <a:t>Core ECRH</a:t>
            </a:r>
            <a:endParaRPr lang="en-GB" sz="2000" b="1" i="1" dirty="0">
              <a:latin typeface="Cambria" panose="02040503050406030204" pitchFamily="18" charset="0"/>
            </a:endParaRPr>
          </a:p>
          <a:p>
            <a:pPr marL="285750" lvl="2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Lau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nch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conditions at the Mid Modules of the EC port plug, depending on f-B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combination, provide satisfactory operation within current SRD requirements</a:t>
            </a:r>
          </a:p>
          <a:p>
            <a:pPr marL="285750" lvl="2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Parasitic absorption is measurable for lower B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, because cold ECR is located in </a:t>
            </a:r>
            <a:b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HFS and beam path becomes longer in regions far from 1</a:t>
            </a:r>
            <a:r>
              <a:rPr lang="en-GB" baseline="30000" dirty="0">
                <a:latin typeface="Cambria" panose="02040503050406030204" pitchFamily="18" charset="0"/>
                <a:ea typeface="Cambria" panose="02040503050406030204" pitchFamily="18" charset="0"/>
              </a:rPr>
              <a:t>st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 harmonic absorption</a:t>
            </a:r>
          </a:p>
          <a:p>
            <a:pPr marL="285750" lvl="2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Frequency option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238 GHz 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more effective for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en-GB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ranging from 7.5 T to 8.5 T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285750" lvl="2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Frequency option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136 GHz 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more effective for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en-GB" baseline="-250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larger than 3.5 T </a:t>
            </a:r>
            <a:br>
              <a:rPr lang="en-GB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dirty="0">
                <a:latin typeface="Cambria" panose="02040503050406030204" pitchFamily="18" charset="0"/>
              </a:rPr>
              <a:t>⊳ First step in the analysis of </a:t>
            </a:r>
            <a:r>
              <a:rPr lang="en-GB" dirty="0">
                <a:solidFill>
                  <a:srgbClr val="00B050"/>
                </a:solidFill>
                <a:latin typeface="Cambria" panose="02040503050406030204" pitchFamily="18" charset="0"/>
              </a:rPr>
              <a:t>DEMO low-AR scenario </a:t>
            </a:r>
            <a:r>
              <a:rPr lang="en-GB" dirty="0">
                <a:latin typeface="Cambria" panose="02040503050406030204" pitchFamily="18" charset="0"/>
              </a:rPr>
              <a:t>(ongoing work 2023 – 24)</a:t>
            </a:r>
            <a:endParaRPr lang="en-GB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A02959-DAA3-BA8D-EE96-B8FE520542FB}"/>
              </a:ext>
            </a:extLst>
          </p:cNvPr>
          <p:cNvSpPr txBox="1"/>
          <p:nvPr/>
        </p:nvSpPr>
        <p:spPr>
          <a:xfrm>
            <a:off x="395536" y="3645024"/>
            <a:ext cx="85689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>
              <a:spcBef>
                <a:spcPts val="600"/>
              </a:spcBef>
            </a:pPr>
            <a:r>
              <a:rPr lang="en-GB" sz="2000" b="1" i="1" u="sng" dirty="0">
                <a:latin typeface="Cambria" panose="02040503050406030204" pitchFamily="18" charset="0"/>
              </a:rPr>
              <a:t>EC-assisted breakdown</a:t>
            </a:r>
            <a:endParaRPr lang="en-GB" sz="2000" b="1" i="1" dirty="0">
              <a:latin typeface="Cambria" panose="02040503050406030204" pitchFamily="18" charset="0"/>
            </a:endParaRPr>
          </a:p>
          <a:p>
            <a:pPr marL="285750" lvl="2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>
                <a:latin typeface="Cambria" panose="02040503050406030204" pitchFamily="18" charset="0"/>
              </a:rPr>
              <a:t>All beam conditions from the Mid Modules cross the BKD region</a:t>
            </a:r>
          </a:p>
          <a:p>
            <a:pPr marL="285750" lvl="2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>
                <a:latin typeface="Cambria" panose="02040503050406030204" pitchFamily="18" charset="0"/>
              </a:rPr>
              <a:t>Optimal/required gyrotron frequency depends on the central magnetic field: </a:t>
            </a:r>
            <a:br>
              <a:rPr lang="en-GB" dirty="0">
                <a:latin typeface="Cambria" panose="02040503050406030204" pitchFamily="18" charset="0"/>
              </a:rPr>
            </a:br>
            <a:r>
              <a:rPr lang="en-GB" dirty="0">
                <a:latin typeface="Cambria" panose="02040503050406030204" pitchFamily="18" charset="0"/>
              </a:rPr>
              <a:t>⊳</a:t>
            </a:r>
            <a:r>
              <a:rPr lang="el-GR" dirty="0">
                <a:latin typeface="Cambria" panose="02040503050406030204" pitchFamily="18" charset="0"/>
              </a:rPr>
              <a:t> </a:t>
            </a:r>
            <a:r>
              <a:rPr lang="el-GR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13</a:t>
            </a:r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6 GHz</a:t>
            </a:r>
            <a:r>
              <a:rPr lang="en-GB" dirty="0">
                <a:solidFill>
                  <a:srgbClr val="00B050"/>
                </a:solidFill>
                <a:latin typeface="Cambria" panose="02040503050406030204" pitchFamily="18" charset="0"/>
              </a:rPr>
              <a:t> </a:t>
            </a:r>
            <a:r>
              <a:rPr lang="en-GB" dirty="0">
                <a:latin typeface="Cambria" panose="02040503050406030204" pitchFamily="18" charset="0"/>
              </a:rPr>
              <a:t>for </a:t>
            </a:r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3.7 T &lt; B</a:t>
            </a:r>
            <a:r>
              <a:rPr lang="en-GB" baseline="-25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0</a:t>
            </a:r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&lt; 4.3 T</a:t>
            </a:r>
            <a:r>
              <a:rPr lang="el-GR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GB" dirty="0">
                <a:latin typeface="Cambria" panose="02040503050406030204" pitchFamily="18" charset="0"/>
              </a:rPr>
              <a:t>(</a:t>
            </a:r>
            <a:r>
              <a:rPr lang="en-GB" i="1" dirty="0">
                <a:latin typeface="Cambria" panose="02040503050406030204" pitchFamily="18" charset="0"/>
              </a:rPr>
              <a:t>relevant to low-AR scenario</a:t>
            </a:r>
            <a:r>
              <a:rPr lang="en-GB" dirty="0">
                <a:latin typeface="Cambria" panose="02040503050406030204" pitchFamily="18" charset="0"/>
              </a:rPr>
              <a:t>)</a:t>
            </a:r>
            <a:br>
              <a:rPr lang="en-GB" dirty="0">
                <a:solidFill>
                  <a:srgbClr val="00B050"/>
                </a:solidFill>
                <a:latin typeface="Cambria" panose="02040503050406030204" pitchFamily="18" charset="0"/>
              </a:rPr>
            </a:br>
            <a:r>
              <a:rPr lang="en-GB" dirty="0">
                <a:latin typeface="Cambria" panose="02040503050406030204" pitchFamily="18" charset="0"/>
              </a:rPr>
              <a:t>⊳</a:t>
            </a:r>
            <a:r>
              <a:rPr lang="el-GR" dirty="0">
                <a:latin typeface="Cambria" panose="02040503050406030204" pitchFamily="18" charset="0"/>
              </a:rPr>
              <a:t> </a:t>
            </a:r>
            <a:r>
              <a: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170 GHz</a:t>
            </a:r>
            <a:r>
              <a:rPr lang="en-GB" dirty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GB" dirty="0">
                <a:latin typeface="Cambria" panose="02040503050406030204" pitchFamily="18" charset="0"/>
              </a:rPr>
              <a:t>for </a:t>
            </a:r>
            <a:r>
              <a: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4.9 T &lt; B</a:t>
            </a:r>
            <a:r>
              <a:rPr lang="en-GB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0</a:t>
            </a:r>
            <a:r>
              <a: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&lt; 5.3 T</a:t>
            </a:r>
            <a:br>
              <a:rPr lang="en-GB" dirty="0">
                <a:latin typeface="Cambria" panose="02040503050406030204" pitchFamily="18" charset="0"/>
              </a:rPr>
            </a:br>
            <a:r>
              <a:rPr lang="en-GB" dirty="0">
                <a:latin typeface="Cambria" panose="02040503050406030204" pitchFamily="18" charset="0"/>
              </a:rPr>
              <a:t>⊳</a:t>
            </a:r>
            <a:r>
              <a:rPr lang="el-GR" dirty="0">
                <a:latin typeface="Cambria" panose="02040503050406030204" pitchFamily="18" charset="0"/>
              </a:rPr>
              <a:t>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204 GHz </a:t>
            </a:r>
            <a:r>
              <a:rPr lang="en-GB" dirty="0">
                <a:latin typeface="Cambria" panose="02040503050406030204" pitchFamily="18" charset="0"/>
              </a:rPr>
              <a:t>for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5.7 T &lt; B</a:t>
            </a:r>
            <a:r>
              <a:rPr lang="en-GB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0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&lt; 6.5 T</a:t>
            </a:r>
            <a:br>
              <a:rPr lang="en-GB" dirty="0">
                <a:latin typeface="Cambria" panose="02040503050406030204" pitchFamily="18" charset="0"/>
              </a:rPr>
            </a:br>
            <a:r>
              <a:rPr lang="en-GB" dirty="0">
                <a:latin typeface="Cambria" panose="02040503050406030204" pitchFamily="18" charset="0"/>
              </a:rPr>
              <a:t>⊳</a:t>
            </a:r>
            <a:r>
              <a:rPr lang="el-GR" dirty="0">
                <a:latin typeface="Cambria" panose="02040503050406030204" pitchFamily="18" charset="0"/>
              </a:rPr>
              <a:t> </a:t>
            </a:r>
            <a:r>
              <a:rPr lang="en-GB" dirty="0">
                <a:solidFill>
                  <a:srgbClr val="FC12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238 GHz </a:t>
            </a:r>
            <a:r>
              <a:rPr lang="en-GB" dirty="0">
                <a:latin typeface="Cambria" panose="02040503050406030204" pitchFamily="18" charset="0"/>
              </a:rPr>
              <a:t>for </a:t>
            </a:r>
            <a:r>
              <a:rPr lang="en-GB" dirty="0">
                <a:solidFill>
                  <a:srgbClr val="FC12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6.5 T &lt; B</a:t>
            </a:r>
            <a:r>
              <a:rPr lang="en-GB" baseline="-25000" dirty="0">
                <a:solidFill>
                  <a:srgbClr val="FC12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0</a:t>
            </a:r>
            <a:r>
              <a:rPr lang="en-GB" dirty="0">
                <a:solidFill>
                  <a:srgbClr val="FC12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&lt; 7.1 T</a:t>
            </a:r>
            <a:r>
              <a:rPr lang="el-GR" dirty="0">
                <a:latin typeface="Cambria" panose="02040503050406030204" pitchFamily="18" charset="0"/>
              </a:rPr>
              <a:t> </a:t>
            </a:r>
            <a:r>
              <a:rPr lang="en-GB" dirty="0">
                <a:latin typeface="Cambria" panose="02040503050406030204" pitchFamily="18" charset="0"/>
              </a:rPr>
              <a:t>(</a:t>
            </a:r>
            <a:r>
              <a:rPr lang="en-GB" i="1" dirty="0">
                <a:latin typeface="Cambria" panose="02040503050406030204" pitchFamily="18" charset="0"/>
              </a:rPr>
              <a:t>relevant to high magnetic field scenario</a:t>
            </a:r>
            <a:r>
              <a:rPr lang="en-GB" dirty="0">
                <a:latin typeface="Cambria" panose="02040503050406030204" pitchFamily="18" charset="0"/>
              </a:rPr>
              <a:t>)</a:t>
            </a:r>
            <a:endParaRPr lang="en-GB" dirty="0">
              <a:solidFill>
                <a:srgbClr val="FC12E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468D7C-C1FE-9FF9-C75F-C3310FE1BF43}"/>
              </a:ext>
            </a:extLst>
          </p:cNvPr>
          <p:cNvSpPr txBox="1"/>
          <p:nvPr/>
        </p:nvSpPr>
        <p:spPr>
          <a:xfrm>
            <a:off x="1187624" y="6122680"/>
            <a:ext cx="73813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>
              <a:spcBef>
                <a:spcPts val="600"/>
              </a:spcBef>
            </a:pPr>
            <a:r>
              <a:rPr lang="en-GB" sz="2200" dirty="0">
                <a:solidFill>
                  <a:srgbClr val="0070C0"/>
                </a:solidFill>
                <a:latin typeface="Cambria" panose="02040503050406030204" pitchFamily="18" charset="0"/>
              </a:rPr>
              <a:t>Current design may fulfil the SRD goals for BH &amp; BKD</a:t>
            </a:r>
          </a:p>
        </p:txBody>
      </p:sp>
      <p:pic>
        <p:nvPicPr>
          <p:cNvPr id="6" name="Graphic 5" descr="Right pointing backhand index">
            <a:extLst>
              <a:ext uri="{FF2B5EF4-FFF2-40B4-BE49-F238E27FC236}">
                <a16:creationId xmlns:a16="http://schemas.microsoft.com/office/drawing/2014/main" id="{F15233B1-881D-7BA9-7848-B41424F0D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1600" y="6021288"/>
            <a:ext cx="652429" cy="6797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EB9D98-F290-548C-D930-2C45C092339F}"/>
              </a:ext>
            </a:extLst>
          </p:cNvPr>
          <p:cNvSpPr txBox="1"/>
          <p:nvPr/>
        </p:nvSpPr>
        <p:spPr>
          <a:xfrm>
            <a:off x="4392488" y="5059572"/>
            <a:ext cx="3960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mbria" panose="02040503050406030204" pitchFamily="18" charset="0"/>
              </a:rPr>
              <a:t>(</a:t>
            </a:r>
            <a:r>
              <a:rPr lang="en-GB" i="1" dirty="0">
                <a:latin typeface="Cambria" panose="02040503050406030204" pitchFamily="18" charset="0"/>
              </a:rPr>
              <a:t>as seen in HCD 2021 &amp; 2022 reports</a:t>
            </a:r>
            <a:r>
              <a:rPr lang="en-GB" dirty="0">
                <a:latin typeface="Cambria" panose="02040503050406030204" pitchFamily="18" charset="0"/>
              </a:rPr>
              <a:t>)</a:t>
            </a:r>
            <a:endParaRPr lang="en-GB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8F706B40-1669-8D79-BC53-4F560BEDF684}"/>
              </a:ext>
            </a:extLst>
          </p:cNvPr>
          <p:cNvSpPr/>
          <p:nvPr/>
        </p:nvSpPr>
        <p:spPr>
          <a:xfrm>
            <a:off x="3960440" y="5085184"/>
            <a:ext cx="432048" cy="360040"/>
          </a:xfrm>
          <a:prstGeom prst="rightBrace">
            <a:avLst>
              <a:gd name="adj1" fmla="val 52911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175096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07" y="116632"/>
            <a:ext cx="5779477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References – Acknowledgements </a:t>
            </a:r>
            <a:endParaRPr lang="el-GR" sz="2800" dirty="0">
              <a:latin typeface="Cambria" panose="020405030504060302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3159DF7-BB17-C460-B69D-F4012EC7C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009329"/>
              </p:ext>
            </p:extLst>
          </p:nvPr>
        </p:nvGraphicFramePr>
        <p:xfrm>
          <a:off x="251520" y="896813"/>
          <a:ext cx="8640960" cy="4404396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366142">
                  <a:extLst>
                    <a:ext uri="{9D8B030D-6E8A-4147-A177-3AD203B41FA5}">
                      <a16:colId xmlns:a16="http://schemas.microsoft.com/office/drawing/2014/main" val="3632064659"/>
                    </a:ext>
                  </a:extLst>
                </a:gridCol>
                <a:gridCol w="1244884">
                  <a:extLst>
                    <a:ext uri="{9D8B030D-6E8A-4147-A177-3AD203B41FA5}">
                      <a16:colId xmlns:a16="http://schemas.microsoft.com/office/drawing/2014/main" val="2846427731"/>
                    </a:ext>
                  </a:extLst>
                </a:gridCol>
                <a:gridCol w="4221622">
                  <a:extLst>
                    <a:ext uri="{9D8B030D-6E8A-4147-A177-3AD203B41FA5}">
                      <a16:colId xmlns:a16="http://schemas.microsoft.com/office/drawing/2014/main" val="2474149552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970529692"/>
                    </a:ext>
                  </a:extLst>
                </a:gridCol>
              </a:tblGrid>
              <a:tr h="788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Tsironis C.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Beam tracing ECCD calculations for the optimization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 of the DEMO EC system design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dirty="0">
                          <a:effectLst/>
                        </a:rPr>
                        <a:t>WP16-HCD-4.1.6-T010-D001, WP17-HCD-4.1.6-T010-D001, WP18-HCD-4.1.6-T007-D002, WP19-HCD-4.1.6-T015-D001, WP20-HCD-4.1.6-T015-D002 (2016 – 2020)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515830261"/>
                  </a:ext>
                </a:extLst>
              </a:tr>
              <a:tr h="354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Tsironis C.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Beam – tracing evaluations of the configuration performances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dirty="0">
                          <a:effectLst/>
                        </a:rPr>
                        <a:t>WP21-HCD-S.01.01-T002-D002 (2021)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1628772302"/>
                  </a:ext>
                </a:extLst>
              </a:tr>
              <a:tr h="352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u="none" dirty="0">
                          <a:effectLst/>
                        </a:rPr>
                        <a:t>Siccinio M.</a:t>
                      </a:r>
                      <a:endParaRPr lang="en-GB" sz="1400" u="non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EU DEMO1 Reference Design (March 2019)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u="sng" dirty="0">
                          <a:effectLst/>
                          <a:hlinkClick r:id="rId2"/>
                        </a:rPr>
                        <a:t>https://idm.euro-fusion.org/?uid=2NT5PD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3443843835"/>
                  </a:ext>
                </a:extLst>
              </a:tr>
              <a:tr h="352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Tran M. Q.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HCD System Requirements Document for FP9 (version 3.2)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u="sng" dirty="0">
                          <a:effectLst/>
                        </a:rPr>
                        <a:t>https://idm.euro-fusion.org/?uid=2NV496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806403479"/>
                  </a:ext>
                </a:extLst>
              </a:tr>
              <a:tr h="423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Poli E.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TORBEAM, a beam tracing code for electron-cyclotron 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waves in tokamak plasmas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dirty="0" err="1">
                          <a:effectLst/>
                        </a:rPr>
                        <a:t>Comp</a:t>
                      </a:r>
                      <a:r>
                        <a:rPr lang="fr-FR" sz="1100" dirty="0">
                          <a:effectLst/>
                        </a:rPr>
                        <a:t>. Phys. Commun. </a:t>
                      </a:r>
                      <a:br>
                        <a:rPr lang="fr-FR" sz="1100" dirty="0">
                          <a:effectLst/>
                        </a:rPr>
                      </a:br>
                      <a:r>
                        <a:rPr lang="fr-FR" sz="1100" dirty="0">
                          <a:effectLst/>
                        </a:rPr>
                        <a:t>136, 90 (2001)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2503177414"/>
                  </a:ext>
                </a:extLst>
              </a:tr>
              <a:tr h="2987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 err="1">
                          <a:effectLst/>
                        </a:rPr>
                        <a:t>Pereverzev</a:t>
                      </a:r>
                      <a:r>
                        <a:rPr lang="en-GB" sz="1200" dirty="0">
                          <a:effectLst/>
                        </a:rPr>
                        <a:t> G. V.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ASTRA - an automatic system for transport analysis in a tokamak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IPP Report 5/42 (1991)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921975310"/>
                  </a:ext>
                </a:extLst>
              </a:tr>
              <a:tr h="352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 err="1">
                          <a:effectLst/>
                        </a:rPr>
                        <a:t>Staebler</a:t>
                      </a:r>
                      <a:r>
                        <a:rPr lang="en-GB" sz="1200" dirty="0">
                          <a:effectLst/>
                        </a:rPr>
                        <a:t> G. M.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A theory-based transport model with comprehensive physics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Phys. Plasmas 14, 055909 (2007)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2192135211"/>
                  </a:ext>
                </a:extLst>
              </a:tr>
              <a:tr h="352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Poli E.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Electron Cyclotron Current Drive eﬃciency in DEMO plasmas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err="1">
                          <a:effectLst/>
                        </a:rPr>
                        <a:t>Nucl</a:t>
                      </a:r>
                      <a:r>
                        <a:rPr lang="en-GB" sz="1100" dirty="0">
                          <a:effectLst/>
                        </a:rPr>
                        <a:t>. Fusion 53, 013011 (2012)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7666882"/>
                  </a:ext>
                </a:extLst>
              </a:tr>
              <a:tr h="352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 err="1">
                          <a:effectLst/>
                        </a:rPr>
                        <a:t>Spaeh</a:t>
                      </a:r>
                      <a:r>
                        <a:rPr lang="en-GB" sz="1200" dirty="0">
                          <a:effectLst/>
                        </a:rPr>
                        <a:t> P.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WPHCD-EC2019_EQUATORIAL_LAUNCHER_V2_CATIA model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u="sng" dirty="0">
                          <a:effectLst/>
                          <a:hlinkClick r:id="rId3"/>
                        </a:rPr>
                        <a:t>https://idm.euro-fusion.org/?uid=2NLLLX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3622337772"/>
                  </a:ext>
                </a:extLst>
              </a:tr>
              <a:tr h="423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Moro A.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Study of the optical design for dual-frequency launchers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 at 136-170 or 170-204 GHz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WP21-HCD-S.01.01-T002-D001 (2021)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1600265470"/>
                  </a:ext>
                </a:extLst>
              </a:tr>
              <a:tr h="352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Zohm H.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Update on DCT exploration of options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u="sng" dirty="0">
                          <a:effectLst/>
                          <a:hlinkClick r:id="rId4"/>
                        </a:rPr>
                        <a:t>https://idm.euro-fusion.org/uid=2QBPE4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64" marR="28664" marT="0" marB="0" anchor="ctr"/>
                </a:tc>
                <a:extLst>
                  <a:ext uri="{0D108BD9-81ED-4DB2-BD59-A6C34878D82A}">
                    <a16:rowId xmlns:a16="http://schemas.microsoft.com/office/drawing/2014/main" val="3705094451"/>
                  </a:ext>
                </a:extLst>
              </a:tr>
            </a:tbl>
          </a:graphicData>
        </a:graphic>
      </p:graphicFrame>
      <p:pic>
        <p:nvPicPr>
          <p:cNvPr id="1026" name="Picture 1">
            <a:extLst>
              <a:ext uri="{FF2B5EF4-FFF2-40B4-BE49-F238E27FC236}">
                <a16:creationId xmlns:a16="http://schemas.microsoft.com/office/drawing/2014/main" id="{D53AA23B-22C1-47D5-7196-80B4C087A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77" y="5589240"/>
            <a:ext cx="5127727" cy="1058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172A84D-BADF-03FA-7DFF-3228124EFB89}"/>
              </a:ext>
            </a:extLst>
          </p:cNvPr>
          <p:cNvSpPr/>
          <p:nvPr/>
        </p:nvSpPr>
        <p:spPr>
          <a:xfrm>
            <a:off x="1907704" y="5517232"/>
            <a:ext cx="4032448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1A7CEF-F157-A276-6EA3-17038CF54C29}"/>
              </a:ext>
            </a:extLst>
          </p:cNvPr>
          <p:cNvSpPr txBox="1"/>
          <p:nvPr/>
        </p:nvSpPr>
        <p:spPr>
          <a:xfrm>
            <a:off x="1894213" y="5561364"/>
            <a:ext cx="71079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This work has been carried out within the framework of the </a:t>
            </a:r>
            <a:r>
              <a:rPr lang="en-US" sz="1200" dirty="0" err="1"/>
              <a:t>EUROfusion</a:t>
            </a:r>
            <a:r>
              <a:rPr lang="en-US" sz="1200" dirty="0"/>
              <a:t> Consortium, funded by the European Union via the Euratom Research and Training Programme (Grant Agreement No 101052200 – </a:t>
            </a:r>
            <a:r>
              <a:rPr lang="en-US" sz="1200" dirty="0" err="1"/>
              <a:t>EUROfusion</a:t>
            </a:r>
            <a:r>
              <a:rPr lang="en-US" sz="1200" dirty="0"/>
              <a:t>). </a:t>
            </a:r>
          </a:p>
          <a:p>
            <a:endParaRPr lang="en-US" sz="300" dirty="0"/>
          </a:p>
          <a:p>
            <a:r>
              <a:rPr lang="en-US" sz="1200" dirty="0"/>
              <a:t>Views and opinions expressed are however those of the author(s) only and do not necessarily reflect those </a:t>
            </a:r>
            <a:br>
              <a:rPr lang="en-US" sz="1200" dirty="0"/>
            </a:br>
            <a:r>
              <a:rPr lang="en-US" sz="1200" dirty="0"/>
              <a:t>of the European Union or the European Commission.</a:t>
            </a:r>
          </a:p>
          <a:p>
            <a:endParaRPr lang="en-US" sz="300" dirty="0"/>
          </a:p>
          <a:p>
            <a:r>
              <a:rPr lang="en-US" sz="1200" dirty="0"/>
              <a:t>Neither the European Union nor the European Commission can be held responsible for them.  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73282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80" y="91480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err="1">
                <a:latin typeface="Cambria" panose="02040503050406030204" pitchFamily="18" charset="0"/>
              </a:rPr>
              <a:t>EUROfusion</a:t>
            </a:r>
            <a:r>
              <a:rPr lang="en-US" sz="2800" dirty="0">
                <a:latin typeface="Cambria" panose="02040503050406030204" pitchFamily="18" charset="0"/>
              </a:rPr>
              <a:t> DEMO design</a:t>
            </a:r>
            <a:endParaRPr lang="el-GR" sz="2800" dirty="0">
              <a:latin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A402A6-1E13-0C03-5F6A-EFC463E41852}"/>
              </a:ext>
            </a:extLst>
          </p:cNvPr>
          <p:cNvSpPr txBox="1"/>
          <p:nvPr/>
        </p:nvSpPr>
        <p:spPr>
          <a:xfrm>
            <a:off x="537540" y="951111"/>
            <a:ext cx="806690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Fusion Technology Department (FSD) works on DEMO R&amp;D</a:t>
            </a:r>
            <a:endParaRPr lang="en-US" sz="105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5BE1FC-9A6B-266A-8C00-DD247AABE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" y="1672927"/>
            <a:ext cx="8477250" cy="492442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FF52D41-76EE-3692-227F-FFEB41CDFF07}"/>
              </a:ext>
            </a:extLst>
          </p:cNvPr>
          <p:cNvSpPr/>
          <p:nvPr/>
        </p:nvSpPr>
        <p:spPr>
          <a:xfrm>
            <a:off x="5652120" y="5113065"/>
            <a:ext cx="504056" cy="476175"/>
          </a:xfrm>
          <a:prstGeom prst="ellipse">
            <a:avLst/>
          </a:prstGeom>
          <a:solidFill>
            <a:schemeClr val="accent6">
              <a:lumMod val="75000"/>
              <a:alpha val="2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933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80" y="91480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Heating and Current Drive work package</a:t>
            </a:r>
            <a:endParaRPr lang="el-GR" sz="2800" dirty="0">
              <a:latin typeface="Cambria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6B7323-814C-0A5F-0C89-810FEC434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4077072"/>
            <a:ext cx="2088232" cy="24644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BEFE4C-D62D-7AEE-484F-1D3ADD741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4077072"/>
            <a:ext cx="1728192" cy="25922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76BADA-5F48-B0F1-25BD-C0AA1F96A1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618" b="6817"/>
          <a:stretch/>
        </p:blipFill>
        <p:spPr bwMode="auto">
          <a:xfrm>
            <a:off x="179512" y="3965887"/>
            <a:ext cx="4608512" cy="2703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FF789CB-7795-18B0-D99B-77C0EA7FBF60}"/>
              </a:ext>
            </a:extLst>
          </p:cNvPr>
          <p:cNvSpPr txBox="1"/>
          <p:nvPr/>
        </p:nvSpPr>
        <p:spPr>
          <a:xfrm>
            <a:off x="961256" y="951111"/>
            <a:ext cx="742716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WP HCD for EC system conceptual design (phys + tech)</a:t>
            </a:r>
            <a:endParaRPr lang="en-US" sz="105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F42E3DE0-5A86-A22B-0C8B-4786656200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8590135"/>
              </p:ext>
            </p:extLst>
          </p:nvPr>
        </p:nvGraphicFramePr>
        <p:xfrm>
          <a:off x="302319" y="1653175"/>
          <a:ext cx="2666308" cy="2072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7AB7B896-6415-449F-B709-56FDF0044A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927580"/>
              </p:ext>
            </p:extLst>
          </p:nvPr>
        </p:nvGraphicFramePr>
        <p:xfrm>
          <a:off x="6163185" y="1653174"/>
          <a:ext cx="2678496" cy="2072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638E78A6-482C-3913-B515-410AB4A2A3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5803455"/>
              </p:ext>
            </p:extLst>
          </p:nvPr>
        </p:nvGraphicFramePr>
        <p:xfrm>
          <a:off x="3237840" y="1627706"/>
          <a:ext cx="2666308" cy="2072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</p:spTree>
    <p:extLst>
      <p:ext uri="{BB962C8B-B14F-4D97-AF65-F5344CB8AC3E}">
        <p14:creationId xmlns:p14="http://schemas.microsoft.com/office/powerpoint/2010/main" val="41775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80" y="91480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Organization of launcher design studies</a:t>
            </a:r>
            <a:endParaRPr lang="el-GR" sz="2800" dirty="0">
              <a:latin typeface="Cambria" panose="02040503050406030204" pitchFamily="18" charset="0"/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2F5F7033-D3F3-2358-EAAB-FD8A120F88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490480"/>
              </p:ext>
            </p:extLst>
          </p:nvPr>
        </p:nvGraphicFramePr>
        <p:xfrm>
          <a:off x="323528" y="767075"/>
          <a:ext cx="5616624" cy="60200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6624">
                  <a:extLst>
                    <a:ext uri="{9D8B030D-6E8A-4147-A177-3AD203B41FA5}">
                      <a16:colId xmlns:a16="http://schemas.microsoft.com/office/drawing/2014/main" val="209809112"/>
                    </a:ext>
                  </a:extLst>
                </a:gridCol>
              </a:tblGrid>
              <a:tr h="95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S.01.03-T003: Port Plug (Launcher) optical component design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45" marR="7845" marT="7845" marB="7845"/>
                </a:tc>
                <a:extLst>
                  <a:ext uri="{0D108BD9-81ED-4DB2-BD59-A6C34878D82A}">
                    <a16:rowId xmlns:a16="http://schemas.microsoft.com/office/drawing/2014/main" val="1630231926"/>
                  </a:ext>
                </a:extLst>
              </a:tr>
              <a:tr h="95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S.01.03-T004: Port Plug (Launcher) structural design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45" marR="7845" marT="7845" marB="7845"/>
                </a:tc>
                <a:extLst>
                  <a:ext uri="{0D108BD9-81ED-4DB2-BD59-A6C34878D82A}">
                    <a16:rowId xmlns:a16="http://schemas.microsoft.com/office/drawing/2014/main" val="2028475107"/>
                  </a:ext>
                </a:extLst>
              </a:tr>
              <a:tr h="6041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S.01.08-T002: Numerical analysis of broadband window concepts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D001: Brewster windows &amp; polarization aspects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D002: Alternative </a:t>
                      </a:r>
                      <a:r>
                        <a:rPr lang="en-GB" sz="1200" dirty="0" err="1">
                          <a:effectLst/>
                        </a:rPr>
                        <a:t>joinings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D003: Simulation of EM resonances in broadband windows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45" marR="7845" marT="7845" marB="7845"/>
                </a:tc>
                <a:extLst>
                  <a:ext uri="{0D108BD9-81ED-4DB2-BD59-A6C34878D82A}">
                    <a16:rowId xmlns:a16="http://schemas.microsoft.com/office/drawing/2014/main" val="1916467849"/>
                  </a:ext>
                </a:extLst>
              </a:tr>
              <a:tr h="519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S.01.01-T003: WPHCD Launcher optical design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D001: Stray radiation evaluations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D002: Study of compatibility with higher frequency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GB" sz="12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D003: </a:t>
                      </a:r>
                      <a:r>
                        <a:rPr lang="en-US" sz="12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Beam-tracing evaluations</a:t>
                      </a:r>
                      <a:endParaRPr lang="en-GB" sz="14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45" marR="7845" marT="7845" marB="7845"/>
                </a:tc>
                <a:extLst>
                  <a:ext uri="{0D108BD9-81ED-4DB2-BD59-A6C34878D82A}">
                    <a16:rowId xmlns:a16="http://schemas.microsoft.com/office/drawing/2014/main" val="2140413888"/>
                  </a:ext>
                </a:extLst>
              </a:tr>
              <a:tr h="377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S.01.02-T003: Thermal analysis on launcher components &amp; cooling design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D001: Cooling of M1 mirrors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D002: Cooling design of M2 fixed mirror for BH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45" marR="7845" marT="7845" marB="7845"/>
                </a:tc>
                <a:extLst>
                  <a:ext uri="{0D108BD9-81ED-4DB2-BD59-A6C34878D82A}">
                    <a16:rowId xmlns:a16="http://schemas.microsoft.com/office/drawing/2014/main" val="1143280403"/>
                  </a:ext>
                </a:extLst>
              </a:tr>
              <a:tr h="519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S.01.04-T002: Port-cell transmission line integration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D001: TL Layout update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D002: </a:t>
                      </a:r>
                      <a:r>
                        <a:rPr lang="en-US" sz="1200" dirty="0">
                          <a:effectLst/>
                        </a:rPr>
                        <a:t>W</a:t>
                      </a:r>
                      <a:r>
                        <a:rPr lang="en-GB" sz="1200" dirty="0" err="1">
                          <a:effectLst/>
                        </a:rPr>
                        <a:t>aveguide</a:t>
                      </a:r>
                      <a:r>
                        <a:rPr lang="en-GB" sz="1200" dirty="0">
                          <a:effectLst/>
                        </a:rPr>
                        <a:t> components preliminary design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D003: </a:t>
                      </a:r>
                      <a:r>
                        <a:rPr lang="en-US" sz="1200" dirty="0">
                          <a:effectLst/>
                        </a:rPr>
                        <a:t>Integration of the components in the CAD design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45" marR="7845" marT="7845" marB="7845"/>
                </a:tc>
                <a:extLst>
                  <a:ext uri="{0D108BD9-81ED-4DB2-BD59-A6C34878D82A}">
                    <a16:rowId xmlns:a16="http://schemas.microsoft.com/office/drawing/2014/main" val="1320467231"/>
                  </a:ext>
                </a:extLst>
              </a:tr>
              <a:tr h="519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S.01.05-T004: Multi-Beam transmission line design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D001: TL Layout update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D002: </a:t>
                      </a:r>
                      <a:r>
                        <a:rPr lang="en-US" sz="1200" dirty="0">
                          <a:effectLst/>
                        </a:rPr>
                        <a:t>W7-X MBTL design, including mirrors and supporting structures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D003: </a:t>
                      </a:r>
                      <a:r>
                        <a:rPr lang="en-US" sz="1200" dirty="0">
                          <a:effectLst/>
                        </a:rPr>
                        <a:t>First design of MBTL mirror with cooling circuit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45" marR="7845" marT="7845" marB="7845"/>
                </a:tc>
                <a:extLst>
                  <a:ext uri="{0D108BD9-81ED-4DB2-BD59-A6C34878D82A}">
                    <a16:rowId xmlns:a16="http://schemas.microsoft.com/office/drawing/2014/main" val="1354348749"/>
                  </a:ext>
                </a:extLst>
              </a:tr>
              <a:tr h="2368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S.01.06-T004: Individual transmission line design 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D001: Study of losses for multi- frequency polarisers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45" marR="7845" marT="7845" marB="7845"/>
                </a:tc>
                <a:extLst>
                  <a:ext uri="{0D108BD9-81ED-4DB2-BD59-A6C34878D82A}">
                    <a16:rowId xmlns:a16="http://schemas.microsoft.com/office/drawing/2014/main" val="2220121778"/>
                  </a:ext>
                </a:extLst>
              </a:tr>
              <a:tr h="6041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S.01.07-T002: Impact of RAMI on the ECH system and its functions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fr-FR" sz="1200" dirty="0">
                          <a:effectLst/>
                        </a:rPr>
                        <a:t>D001: </a:t>
                      </a:r>
                      <a:r>
                        <a:rPr lang="fr-FR" sz="1200" dirty="0" err="1">
                          <a:effectLst/>
                        </a:rPr>
                        <a:t>Functional</a:t>
                      </a:r>
                      <a:r>
                        <a:rPr lang="fr-FR" sz="1200" dirty="0">
                          <a:effectLst/>
                        </a:rPr>
                        <a:t> </a:t>
                      </a:r>
                      <a:r>
                        <a:rPr lang="fr-FR" sz="1200" dirty="0" err="1">
                          <a:effectLst/>
                        </a:rPr>
                        <a:t>analysis</a:t>
                      </a:r>
                      <a:br>
                        <a:rPr lang="fr-FR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D002: FMEA of the ECH system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D003: Component </a:t>
                      </a:r>
                      <a:r>
                        <a:rPr lang="en-GB" sz="1200" dirty="0" err="1">
                          <a:effectLst/>
                        </a:rPr>
                        <a:t>rel</a:t>
                      </a:r>
                      <a:r>
                        <a:rPr lang="en-US" sz="1200" dirty="0" err="1">
                          <a:effectLst/>
                        </a:rPr>
                        <a:t>iability</a:t>
                      </a:r>
                      <a:r>
                        <a:rPr lang="en-US" sz="1200" dirty="0">
                          <a:effectLst/>
                        </a:rPr>
                        <a:t> &amp; control system techniques to improve W7-X system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45" marR="7845" marT="7845" marB="7845"/>
                </a:tc>
                <a:extLst>
                  <a:ext uri="{0D108BD9-81ED-4DB2-BD59-A6C34878D82A}">
                    <a16:rowId xmlns:a16="http://schemas.microsoft.com/office/drawing/2014/main" val="76031056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FF789CB-7795-18B0-D99B-77C0EA7FBF60}"/>
              </a:ext>
            </a:extLst>
          </p:cNvPr>
          <p:cNvSpPr txBox="1"/>
          <p:nvPr/>
        </p:nvSpPr>
        <p:spPr>
          <a:xfrm>
            <a:off x="4788024" y="3429000"/>
            <a:ext cx="396044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WP HCD tasks &amp; deliverables</a:t>
            </a:r>
            <a:endParaRPr lang="en-US" sz="105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C360970-00EB-FE9D-87DC-C42705DE0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1196752"/>
            <a:ext cx="2041221" cy="201793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4112121-15A3-B75A-98C4-E069517BB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4077072"/>
            <a:ext cx="2349148" cy="259228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7DB205F-140E-0115-5864-C0AB326A3049}"/>
              </a:ext>
            </a:extLst>
          </p:cNvPr>
          <p:cNvSpPr txBox="1"/>
          <p:nvPr/>
        </p:nvSpPr>
        <p:spPr>
          <a:xfrm>
            <a:off x="6382688" y="858198"/>
            <a:ext cx="23657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Post-mirror beam pattern</a:t>
            </a:r>
          </a:p>
        </p:txBody>
      </p:sp>
    </p:spTree>
    <p:extLst>
      <p:ext uri="{BB962C8B-B14F-4D97-AF65-F5344CB8AC3E}">
        <p14:creationId xmlns:p14="http://schemas.microsoft.com/office/powerpoint/2010/main" val="2325005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80" y="91480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Overview of beam-tracing analysis subtask</a:t>
            </a:r>
            <a:endParaRPr lang="el-GR" sz="2800" dirty="0"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354104"/>
            <a:ext cx="4843373" cy="20159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Magnetic field equilibrium, </a:t>
            </a:r>
            <a:br>
              <a:rPr lang="en-US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</a:br>
            <a:r>
              <a:rPr lang="en-US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plasma density &amp; temperature profiles </a:t>
            </a:r>
            <a:br>
              <a:rPr lang="en-US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</a:br>
            <a:r>
              <a:rPr lang="en-US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based on latest </a:t>
            </a:r>
            <a:r>
              <a:rPr lang="en-US" i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EU DEMO Reference Design</a:t>
            </a:r>
          </a:p>
          <a:p>
            <a:pPr algn="ctr"/>
            <a:endParaRPr lang="en-US" sz="600" i="1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500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equilibrium data (EQDSK) </a:t>
            </a:r>
          </a:p>
          <a:p>
            <a:pPr algn="ctr">
              <a:spcAft>
                <a:spcPts val="600"/>
              </a:spcAft>
            </a:pPr>
            <a:r>
              <a:rPr lang="en-US" sz="15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  <a:hlinkClick r:id="rId3"/>
              </a:rPr>
              <a:t>https://idm.euro-fusion.org/default.aspx?uid=2PCR4X</a:t>
            </a:r>
            <a:r>
              <a:rPr lang="en-US" sz="15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500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profile data (MATLAB)</a:t>
            </a:r>
          </a:p>
          <a:p>
            <a:pPr algn="ctr"/>
            <a:r>
              <a:rPr lang="en-US" sz="15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  <a:hlinkClick r:id="rId4"/>
              </a:rPr>
              <a:t>https://idm.euro-fusion.org/default.aspx?uid=2MMUDB</a:t>
            </a:r>
            <a:endParaRPr lang="en-US" sz="1500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043E5B-8D59-4F5D-8C25-7A5EB578D4E7}"/>
              </a:ext>
            </a:extLst>
          </p:cNvPr>
          <p:cNvSpPr txBox="1"/>
          <p:nvPr/>
        </p:nvSpPr>
        <p:spPr>
          <a:xfrm>
            <a:off x="1115618" y="1052737"/>
            <a:ext cx="6992364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Beam tracing analysis in DEMO plasma scenarios of </a:t>
            </a:r>
            <a:b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en-U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core ECRH 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●  </a:t>
            </a:r>
            <a:r>
              <a:rPr lang="en-US" sz="24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EC-assisted breakdown</a:t>
            </a:r>
            <a:endParaRPr lang="en-US" sz="105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FBA093-C6C1-439E-A311-68CE0B4F1D0B}"/>
              </a:ext>
            </a:extLst>
          </p:cNvPr>
          <p:cNvSpPr txBox="1"/>
          <p:nvPr/>
        </p:nvSpPr>
        <p:spPr>
          <a:xfrm>
            <a:off x="467544" y="4714398"/>
            <a:ext cx="5328592" cy="17235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7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Launcher design (launch coordinates/directions),  beam parameters (frequency, width/curvature radius) </a:t>
            </a:r>
            <a:br>
              <a:rPr lang="en-GB" sz="17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</a:br>
            <a:r>
              <a:rPr lang="en-GB" sz="17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based on latest </a:t>
            </a:r>
            <a:r>
              <a:rPr lang="en-GB" sz="1700" i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ECRH Beam Configuration Data DEMO</a:t>
            </a:r>
            <a:r>
              <a:rPr lang="en-GB" sz="1700" i="1" baseline="300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*</a:t>
            </a:r>
            <a:br>
              <a:rPr lang="en-GB" i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</a:br>
            <a:endParaRPr lang="en-GB" sz="400" i="1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500" baseline="300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*</a:t>
            </a:r>
            <a:r>
              <a:rPr lang="en-US" sz="15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Beam input data (EXCEL) based on </a:t>
            </a:r>
            <a:r>
              <a:rPr lang="en-GB" sz="1500" i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EC Optical System Design</a:t>
            </a:r>
          </a:p>
          <a:p>
            <a:pPr algn="ctr"/>
            <a:endParaRPr lang="en-GB" sz="300" i="1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300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500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design model (CAD)</a:t>
            </a:r>
          </a:p>
          <a:p>
            <a:pPr algn="ctr"/>
            <a:r>
              <a:rPr lang="en-GB" sz="15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  <a:hlinkClick r:id="rId5"/>
              </a:rPr>
              <a:t>http://idm.euro-fusion.org/?uid=2MHNBC</a:t>
            </a:r>
            <a:r>
              <a:rPr lang="en-GB" sz="15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endParaRPr lang="en-US" sz="1500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5CA9F-B646-4A23-8B9E-C61AC3B0BC89}"/>
              </a:ext>
            </a:extLst>
          </p:cNvPr>
          <p:cNvCxnSpPr>
            <a:cxnSpLocks/>
          </p:cNvCxnSpPr>
          <p:nvPr/>
        </p:nvCxnSpPr>
        <p:spPr>
          <a:xfrm flipH="1">
            <a:off x="5520893" y="3284984"/>
            <a:ext cx="635283" cy="0"/>
          </a:xfrm>
          <a:prstGeom prst="line">
            <a:avLst/>
          </a:prstGeom>
          <a:ln w="38100">
            <a:headEnd type="none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EDA6638-BA2B-45E2-B1C1-3D0B8E6C89C6}"/>
              </a:ext>
            </a:extLst>
          </p:cNvPr>
          <p:cNvCxnSpPr>
            <a:cxnSpLocks/>
          </p:cNvCxnSpPr>
          <p:nvPr/>
        </p:nvCxnSpPr>
        <p:spPr>
          <a:xfrm flipH="1">
            <a:off x="5796136" y="5661248"/>
            <a:ext cx="360040" cy="0"/>
          </a:xfrm>
          <a:prstGeom prst="line">
            <a:avLst/>
          </a:prstGeom>
          <a:ln w="38100">
            <a:headEnd type="none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088B0-E8AB-4D35-8E18-B2CEAD2D6A8A}"/>
              </a:ext>
            </a:extLst>
          </p:cNvPr>
          <p:cNvCxnSpPr>
            <a:cxnSpLocks/>
          </p:cNvCxnSpPr>
          <p:nvPr/>
        </p:nvCxnSpPr>
        <p:spPr>
          <a:xfrm flipH="1" flipV="1">
            <a:off x="6149677" y="3284984"/>
            <a:ext cx="6499" cy="237626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48C2FE7-FF24-469A-BC1D-C6DAB3C414A4}"/>
              </a:ext>
            </a:extLst>
          </p:cNvPr>
          <p:cNvSpPr txBox="1"/>
          <p:nvPr/>
        </p:nvSpPr>
        <p:spPr>
          <a:xfrm>
            <a:off x="6920409" y="4575899"/>
            <a:ext cx="1828055" cy="16542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endParaRPr lang="en-US" sz="300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Beam trajectory</a:t>
            </a:r>
          </a:p>
          <a:p>
            <a:pPr algn="ctr"/>
            <a:endParaRPr lang="en-US" sz="300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Power absorption</a:t>
            </a:r>
          </a:p>
          <a:p>
            <a:pPr algn="ctr"/>
            <a:endParaRPr lang="en-US" sz="300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Driven current</a:t>
            </a:r>
          </a:p>
          <a:p>
            <a:pPr algn="ctr"/>
            <a:endParaRPr lang="en-US" sz="600" i="1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300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task report (DOCX)</a:t>
            </a:r>
          </a:p>
          <a:p>
            <a:pPr algn="ctr"/>
            <a:r>
              <a:rPr lang="en-US" sz="105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  <a:hlinkClick r:id="rId6"/>
              </a:rPr>
              <a:t>https://idm.euro-fusion.org/?uid=2QC8DZ</a:t>
            </a:r>
            <a:r>
              <a:rPr lang="en-US" sz="105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40D6604-585D-48F8-AFFF-987B092CA074}"/>
              </a:ext>
            </a:extLst>
          </p:cNvPr>
          <p:cNvSpPr/>
          <p:nvPr/>
        </p:nvSpPr>
        <p:spPr>
          <a:xfrm>
            <a:off x="635107" y="2060848"/>
            <a:ext cx="9845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INPUT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2F177A-23AB-4282-9D7D-09CEC0894CC3}"/>
              </a:ext>
            </a:extLst>
          </p:cNvPr>
          <p:cNvSpPr/>
          <p:nvPr/>
        </p:nvSpPr>
        <p:spPr>
          <a:xfrm>
            <a:off x="419083" y="4407495"/>
            <a:ext cx="9845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8911C1-8281-48FF-AC3B-A19B5DFE032A}"/>
              </a:ext>
            </a:extLst>
          </p:cNvPr>
          <p:cNvSpPr txBox="1"/>
          <p:nvPr/>
        </p:nvSpPr>
        <p:spPr>
          <a:xfrm>
            <a:off x="7020273" y="2494781"/>
            <a:ext cx="1656184" cy="16696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l-GR" sz="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2000" b="1" i="1" dirty="0">
                <a:solidFill>
                  <a:srgbClr val="993366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TORBEAM</a:t>
            </a:r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n-US" sz="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pWKB</a:t>
            </a:r>
            <a:r>
              <a:rPr lang="en-US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 beam tracing code</a:t>
            </a:r>
          </a:p>
          <a:p>
            <a:pPr algn="ctr"/>
            <a:endParaRPr lang="en-US" sz="1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code manual (PDF) </a:t>
            </a:r>
            <a:endParaRPr lang="el-GR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GB" sz="105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  <a:hlinkClick r:id="rId7"/>
              </a:rPr>
              <a:t>https://www.sciencedirect.com/science/article/pii/S001046551730423X</a:t>
            </a:r>
            <a:r>
              <a:rPr lang="en-GB" sz="105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F6A36A-D8FF-4E76-AB18-E4994F725168}"/>
              </a:ext>
            </a:extLst>
          </p:cNvPr>
          <p:cNvCxnSpPr>
            <a:cxnSpLocks/>
          </p:cNvCxnSpPr>
          <p:nvPr/>
        </p:nvCxnSpPr>
        <p:spPr>
          <a:xfrm flipV="1">
            <a:off x="6156176" y="4429856"/>
            <a:ext cx="360040" cy="28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0DC072E-4730-44A5-BC41-3142BFC969EF}"/>
              </a:ext>
            </a:extLst>
          </p:cNvPr>
          <p:cNvCxnSpPr>
            <a:cxnSpLocks/>
          </p:cNvCxnSpPr>
          <p:nvPr/>
        </p:nvCxnSpPr>
        <p:spPr>
          <a:xfrm flipV="1">
            <a:off x="6516216" y="3237220"/>
            <a:ext cx="0" cy="119989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293CBF0-A61B-4E95-91B3-FF4435405317}"/>
              </a:ext>
            </a:extLst>
          </p:cNvPr>
          <p:cNvCxnSpPr>
            <a:cxnSpLocks/>
          </p:cNvCxnSpPr>
          <p:nvPr/>
        </p:nvCxnSpPr>
        <p:spPr>
          <a:xfrm>
            <a:off x="6509717" y="3237220"/>
            <a:ext cx="510555" cy="0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5360E9D-D5EE-4D8E-BFFF-E1CD8019DFFE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7848365" y="4164469"/>
            <a:ext cx="0" cy="416659"/>
          </a:xfrm>
          <a:prstGeom prst="line">
            <a:avLst/>
          </a:prstGeom>
          <a:ln w="38100">
            <a:headEnd type="triangle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A8F12ADD-8C08-4919-982A-5B17FD88328D}"/>
              </a:ext>
            </a:extLst>
          </p:cNvPr>
          <p:cNvSpPr/>
          <p:nvPr/>
        </p:nvSpPr>
        <p:spPr>
          <a:xfrm>
            <a:off x="7524328" y="6063679"/>
            <a:ext cx="12618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OUTPUT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5E625E-F2F6-D2DD-999C-7AD6F7A26E0B}"/>
              </a:ext>
            </a:extLst>
          </p:cNvPr>
          <p:cNvSpPr/>
          <p:nvPr/>
        </p:nvSpPr>
        <p:spPr>
          <a:xfrm>
            <a:off x="7398882" y="2202979"/>
            <a:ext cx="8989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CODE</a:t>
            </a:r>
          </a:p>
        </p:txBody>
      </p:sp>
    </p:spTree>
    <p:extLst>
      <p:ext uri="{BB962C8B-B14F-4D97-AF65-F5344CB8AC3E}">
        <p14:creationId xmlns:p14="http://schemas.microsoft.com/office/powerpoint/2010/main" val="845455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1C5FEB8-B24C-E31C-7329-2187827BC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714" y="5013176"/>
            <a:ext cx="2530708" cy="15121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07" y="116632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DEMO </a:t>
            </a:r>
            <a:r>
              <a:rPr lang="en-GB" sz="2800" dirty="0">
                <a:latin typeface="Cambria" panose="02040503050406030204" pitchFamily="18" charset="0"/>
              </a:rPr>
              <a:t>reference design</a:t>
            </a:r>
            <a:r>
              <a:rPr lang="en-US" sz="2800" dirty="0">
                <a:latin typeface="Cambria" panose="02040503050406030204" pitchFamily="18" charset="0"/>
              </a:rPr>
              <a:t> parameters</a:t>
            </a:r>
            <a:endParaRPr lang="el-GR" sz="2800" dirty="0">
              <a:latin typeface="Cambria" panose="020405030504060302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3D498C1-135C-4E92-04A8-7C77B75424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600378"/>
              </p:ext>
            </p:extLst>
          </p:nvPr>
        </p:nvGraphicFramePr>
        <p:xfrm>
          <a:off x="395536" y="980728"/>
          <a:ext cx="5760639" cy="5544608"/>
        </p:xfrm>
        <a:graphic>
          <a:graphicData uri="http://schemas.openxmlformats.org/drawingml/2006/table">
            <a:tbl>
              <a:tblPr firstCol="1" bandRow="1" bandCol="1">
                <a:tableStyleId>{5C22544A-7EE6-4342-B048-85BDC9FD1C3A}</a:tableStyleId>
              </a:tblPr>
              <a:tblGrid>
                <a:gridCol w="4107920">
                  <a:extLst>
                    <a:ext uri="{9D8B030D-6E8A-4147-A177-3AD203B41FA5}">
                      <a16:colId xmlns:a16="http://schemas.microsoft.com/office/drawing/2014/main" val="3491025157"/>
                    </a:ext>
                  </a:extLst>
                </a:gridCol>
                <a:gridCol w="1652719">
                  <a:extLst>
                    <a:ext uri="{9D8B030D-6E8A-4147-A177-3AD203B41FA5}">
                      <a16:colId xmlns:a16="http://schemas.microsoft.com/office/drawing/2014/main" val="1812238371"/>
                    </a:ext>
                  </a:extLst>
                </a:gridCol>
              </a:tblGrid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Major radius [m]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8.938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3408604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Minor radius [m]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2.883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5868731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Aspect ratio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3.1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74369244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Plasma volume [m</a:t>
                      </a:r>
                      <a:r>
                        <a:rPr lang="en-GB" sz="1600" baseline="30000" dirty="0">
                          <a:effectLst/>
                        </a:rPr>
                        <a:t>3</a:t>
                      </a:r>
                      <a:r>
                        <a:rPr lang="en-GB" sz="1600" dirty="0">
                          <a:effectLst/>
                        </a:rPr>
                        <a:t>]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2448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418991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Plasma surface area [m</a:t>
                      </a:r>
                      <a:r>
                        <a:rPr lang="en-GB" sz="1600" baseline="30000">
                          <a:effectLst/>
                        </a:rPr>
                        <a:t>2</a:t>
                      </a:r>
                      <a:r>
                        <a:rPr lang="en-GB" sz="1600">
                          <a:effectLst/>
                        </a:rPr>
                        <a:t>]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1374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7461827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Elongation at 95% of plasma minor radius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1.65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9652640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Triangularity at 95% of plasma minor radius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0.333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5282629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Safety factor at 95% of plasma minor radius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3.936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9910730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Vacuum toroidal magnetic field on axis [T]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5.744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8020945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Plasma electric current [MA]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18.27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2052990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Fusion power [MW]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1871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6490205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Average electron density [10</a:t>
                      </a:r>
                      <a:r>
                        <a:rPr lang="en-GB" sz="1600" baseline="30000">
                          <a:effectLst/>
                        </a:rPr>
                        <a:t>19 </a:t>
                      </a:r>
                      <a:r>
                        <a:rPr lang="en-GB" sz="1600">
                          <a:effectLst/>
                        </a:rPr>
                        <a:t>m</a:t>
                      </a:r>
                      <a:r>
                        <a:rPr lang="en-GB" sz="1600" baseline="30000">
                          <a:effectLst/>
                        </a:rPr>
                        <a:t>-3</a:t>
                      </a:r>
                      <a:r>
                        <a:rPr lang="en-GB" sz="1600">
                          <a:effectLst/>
                        </a:rPr>
                        <a:t>]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8.058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2115167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Ratio of peak vs average electron density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1.52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3491314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Average electron temperature [KeV]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11.31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926816"/>
                  </a:ext>
                </a:extLst>
              </a:tr>
              <a:tr h="318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Ratio of peak vs average electron temperature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3.542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7135789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Effective charge of ions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1.18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1850998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Bootstrap vs inductive current fraction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0.362/0.477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327501"/>
                  </a:ext>
                </a:extLst>
              </a:tr>
              <a:tr h="3074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Bootstrap vs auxiliary current fraction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0.362/0.162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0568239"/>
                  </a:ext>
                </a:extLst>
              </a:tr>
            </a:tbl>
          </a:graphicData>
        </a:graphic>
      </p:graphicFrame>
      <p:sp>
        <p:nvSpPr>
          <p:cNvPr id="15" name="Arrow: Down 14">
            <a:extLst>
              <a:ext uri="{FF2B5EF4-FFF2-40B4-BE49-F238E27FC236}">
                <a16:creationId xmlns:a16="http://schemas.microsoft.com/office/drawing/2014/main" id="{36B9F7B5-567A-6A8F-FBB3-BC890E8B7027}"/>
              </a:ext>
            </a:extLst>
          </p:cNvPr>
          <p:cNvSpPr/>
          <p:nvPr/>
        </p:nvSpPr>
        <p:spPr>
          <a:xfrm>
            <a:off x="7450048" y="2060848"/>
            <a:ext cx="360040" cy="64807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207C94C-5566-C908-92DE-F5A967299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5276" y="908720"/>
            <a:ext cx="1401140" cy="102295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3A76462-1C68-C630-A70D-7CE05105FA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00" y="2780928"/>
            <a:ext cx="2530708" cy="1426496"/>
          </a:xfrm>
          <a:prstGeom prst="rect">
            <a:avLst/>
          </a:prstGeom>
        </p:spPr>
      </p:pic>
      <p:sp>
        <p:nvSpPr>
          <p:cNvPr id="22" name="Arrow: Down 21">
            <a:extLst>
              <a:ext uri="{FF2B5EF4-FFF2-40B4-BE49-F238E27FC236}">
                <a16:creationId xmlns:a16="http://schemas.microsoft.com/office/drawing/2014/main" id="{AE30BE25-229E-E1FF-4A67-4101F0947870}"/>
              </a:ext>
            </a:extLst>
          </p:cNvPr>
          <p:cNvSpPr/>
          <p:nvPr/>
        </p:nvSpPr>
        <p:spPr>
          <a:xfrm>
            <a:off x="7450048" y="4290072"/>
            <a:ext cx="360040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450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07" y="116632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DEMO plasma configuration</a:t>
            </a:r>
            <a:endParaRPr lang="el-GR" sz="2800" dirty="0">
              <a:latin typeface="Cambria" panose="020405030504060302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C5B57D-53A2-49D6-BAD4-854B9106B7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2285" y="1526014"/>
            <a:ext cx="8630195" cy="29110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987162-8517-4D97-A7B2-E8DC31B226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5736" y="4611905"/>
            <a:ext cx="6624736" cy="20574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D250E0-80BD-5158-81CA-8CB41D517B33}"/>
              </a:ext>
            </a:extLst>
          </p:cNvPr>
          <p:cNvSpPr txBox="1"/>
          <p:nvPr/>
        </p:nvSpPr>
        <p:spPr>
          <a:xfrm>
            <a:off x="3347864" y="951111"/>
            <a:ext cx="2664296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Magnetic equilibrium</a:t>
            </a:r>
            <a:endParaRPr lang="en-US" sz="100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FFB2C0-FE11-37C3-94A2-C52EF2FADEB0}"/>
              </a:ext>
            </a:extLst>
          </p:cNvPr>
          <p:cNvSpPr txBox="1"/>
          <p:nvPr/>
        </p:nvSpPr>
        <p:spPr>
          <a:xfrm>
            <a:off x="395536" y="4941168"/>
            <a:ext cx="1613778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Density &amp; </a:t>
            </a:r>
          </a:p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temperature </a:t>
            </a:r>
          </a:p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profiles</a:t>
            </a:r>
            <a:endParaRPr lang="en-US" sz="100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205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07" y="116632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mbria" panose="02040503050406030204" pitchFamily="18" charset="0"/>
              </a:rPr>
              <a:t>ECRH beam configuration</a:t>
            </a:r>
            <a:endParaRPr lang="el-GR" sz="2800" dirty="0">
              <a:latin typeface="Cambria" panose="02040503050406030204" pitchFamily="18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1FF58B8-0865-0158-6A6C-BD2316B765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20" y="1700808"/>
            <a:ext cx="3248521" cy="48965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825D30-70C6-253D-E9EB-7DE819ADA124}"/>
              </a:ext>
            </a:extLst>
          </p:cNvPr>
          <p:cNvSpPr txBox="1"/>
          <p:nvPr/>
        </p:nvSpPr>
        <p:spPr>
          <a:xfrm>
            <a:off x="539552" y="1052736"/>
            <a:ext cx="2736304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Equatorial Port Plug</a:t>
            </a:r>
            <a:endParaRPr lang="en-US" sz="100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EB25F1-E68A-CD23-873D-5DCBD277C946}"/>
              </a:ext>
            </a:extLst>
          </p:cNvPr>
          <p:cNvSpPr txBox="1"/>
          <p:nvPr/>
        </p:nvSpPr>
        <p:spPr>
          <a:xfrm>
            <a:off x="4716016" y="1052736"/>
            <a:ext cx="324036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Beam launching conditions</a:t>
            </a:r>
            <a:endParaRPr lang="en-US" sz="1000" b="1" dirty="0">
              <a:solidFill>
                <a:schemeClr val="tx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C33C30-826F-D6B0-CBE3-160970F21A9C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64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116" y="1763801"/>
            <a:ext cx="5116363" cy="4761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698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Diagonal Corners Rounded 6">
            <a:extLst>
              <a:ext uri="{FF2B5EF4-FFF2-40B4-BE49-F238E27FC236}">
                <a16:creationId xmlns:a16="http://schemas.microsoft.com/office/drawing/2014/main" id="{42A22873-B140-5620-DAF4-7DAAA8494C0E}"/>
              </a:ext>
            </a:extLst>
          </p:cNvPr>
          <p:cNvSpPr/>
          <p:nvPr/>
        </p:nvSpPr>
        <p:spPr>
          <a:xfrm>
            <a:off x="395536" y="3043089"/>
            <a:ext cx="3528392" cy="891644"/>
          </a:xfrm>
          <a:prstGeom prst="round2DiagRect">
            <a:avLst/>
          </a:prstGeom>
          <a:solidFill>
            <a:schemeClr val="accent3">
              <a:lumMod val="75000"/>
              <a:alpha val="18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42DE974-D8B0-4DD4-817E-9946CEBAF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07" y="116632"/>
            <a:ext cx="7643192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800" dirty="0">
                <a:latin typeface="Cambria" panose="02040503050406030204" pitchFamily="18" charset="0"/>
              </a:rPr>
              <a:t>Core ECRH (high magnetic field scenario)</a:t>
            </a:r>
            <a:endParaRPr lang="el-GR" sz="2800" dirty="0">
              <a:latin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78C017-D22A-4B92-92A0-9CB29BBACDFC}"/>
              </a:ext>
            </a:extLst>
          </p:cNvPr>
          <p:cNvSpPr txBox="1"/>
          <p:nvPr/>
        </p:nvSpPr>
        <p:spPr>
          <a:xfrm>
            <a:off x="827584" y="1024280"/>
            <a:ext cx="2736304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SRD REFERENCE VALUES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Up to 30 MW EC @ f &lt; 240 GHz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ECRH/ECCD @ </a:t>
            </a:r>
            <a:r>
              <a:rPr lang="el-GR" sz="14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ρ</a:t>
            </a:r>
            <a:r>
              <a:rPr lang="en-GB" sz="1400" baseline="-250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t </a:t>
            </a:r>
            <a:r>
              <a:rPr lang="en-GB" sz="1400" dirty="0">
                <a:solidFill>
                  <a:prstClr val="black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&lt; 0.3</a:t>
            </a:r>
            <a:endParaRPr lang="en-US" sz="1400" dirty="0">
              <a:solidFill>
                <a:prstClr val="black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1054828-9E33-6BE1-3878-A59CAB75B253}"/>
              </a:ext>
            </a:extLst>
          </p:cNvPr>
          <p:cNvSpPr/>
          <p:nvPr/>
        </p:nvSpPr>
        <p:spPr>
          <a:xfrm>
            <a:off x="4536726" y="1052736"/>
            <a:ext cx="4139730" cy="33855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HCD parameters vs central magnetic field</a:t>
            </a:r>
            <a:endParaRPr lang="en-GB" b="1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C5E11F8-B37A-826D-0C31-8CBEDA12CF4B}"/>
              </a:ext>
            </a:extLst>
          </p:cNvPr>
          <p:cNvGrpSpPr/>
          <p:nvPr/>
        </p:nvGrpSpPr>
        <p:grpSpPr>
          <a:xfrm>
            <a:off x="4394222" y="1520788"/>
            <a:ext cx="4427762" cy="2556284"/>
            <a:chOff x="4566492" y="1556792"/>
            <a:chExt cx="4253980" cy="248664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DC9704-F509-5FFD-205A-C578BAC66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566492" y="1556792"/>
              <a:ext cx="2093740" cy="248664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F46A01-FE66-232F-2C8D-7C4926F54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26732" y="1578278"/>
              <a:ext cx="2093740" cy="2426786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29FF6B10-D1DF-FDDD-32AE-EDF51AA0F0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44728" y="4113076"/>
            <a:ext cx="4440732" cy="2496362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111DE80C-1543-65E5-B6AD-B78A9254468C}"/>
              </a:ext>
            </a:extLst>
          </p:cNvPr>
          <p:cNvSpPr/>
          <p:nvPr/>
        </p:nvSpPr>
        <p:spPr>
          <a:xfrm>
            <a:off x="6569857" y="3810526"/>
            <a:ext cx="387069" cy="33855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b="1" dirty="0"/>
              <a:t>B8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5FCC87-679E-7132-C776-21AE27A50752}"/>
              </a:ext>
            </a:extLst>
          </p:cNvPr>
          <p:cNvSpPr txBox="1"/>
          <p:nvPr/>
        </p:nvSpPr>
        <p:spPr>
          <a:xfrm>
            <a:off x="35496" y="1988840"/>
            <a:ext cx="424696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GB" sz="1700" b="1" i="1" dirty="0">
                <a:latin typeface="Cambria" panose="02040503050406030204" pitchFamily="18" charset="0"/>
              </a:rPr>
              <a:t>Considerations of DEMO baseline</a:t>
            </a:r>
            <a:br>
              <a:rPr lang="en-GB" sz="1700" b="1" i="1" dirty="0">
                <a:latin typeface="Cambria" panose="02040503050406030204" pitchFamily="18" charset="0"/>
              </a:rPr>
            </a:br>
            <a:r>
              <a:rPr lang="en-GB" sz="1700" b="1" i="1" dirty="0">
                <a:latin typeface="Cambria" panose="02040503050406030204" pitchFamily="18" charset="0"/>
              </a:rPr>
              <a:t>with higher magnetic field</a:t>
            </a:r>
          </a:p>
          <a:p>
            <a:pPr marL="0" lvl="2" algn="ctr"/>
            <a:endParaRPr lang="en-GB" sz="300" b="1" i="1" dirty="0">
              <a:latin typeface="Cambria" panose="02040503050406030204" pitchFamily="18" charset="0"/>
            </a:endParaRPr>
          </a:p>
          <a:p>
            <a:pPr marL="0" lvl="2" algn="ctr"/>
            <a:r>
              <a:rPr lang="en-GB" sz="1600" u="sng" dirty="0">
                <a:latin typeface="Cambria" panose="02040503050406030204" pitchFamily="18" charset="0"/>
              </a:rPr>
              <a:t>Central toroidal field:</a:t>
            </a:r>
            <a:r>
              <a:rPr lang="en-GB" sz="1600" dirty="0">
                <a:latin typeface="Cambria" panose="02040503050406030204" pitchFamily="18" charset="0"/>
              </a:rPr>
              <a:t> 6 T &lt; B</a:t>
            </a:r>
            <a:r>
              <a:rPr lang="en-GB" sz="1600" baseline="-25000" dirty="0">
                <a:latin typeface="Cambria" panose="02040503050406030204" pitchFamily="18" charset="0"/>
              </a:rPr>
              <a:t>0  </a:t>
            </a:r>
            <a:r>
              <a:rPr lang="en-GB" sz="1600" dirty="0">
                <a:latin typeface="Cambria" panose="02040503050406030204" pitchFamily="18" charset="0"/>
              </a:rPr>
              <a:t>&lt; 9 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14CE95-B547-EE20-E5F6-BF8E3B463A7B}"/>
              </a:ext>
            </a:extLst>
          </p:cNvPr>
          <p:cNvSpPr txBox="1"/>
          <p:nvPr/>
        </p:nvSpPr>
        <p:spPr>
          <a:xfrm>
            <a:off x="394083" y="3043089"/>
            <a:ext cx="352839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ctr"/>
            <a:r>
              <a:rPr lang="en-GB" sz="1800" b="1" u="sng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Equilibrium &amp; plasma input? </a:t>
            </a:r>
          </a:p>
          <a:p>
            <a:pPr marL="0" lvl="2" algn="ctr"/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Rescale </a:t>
            </a:r>
            <a:r>
              <a:rPr lang="en-GB" sz="1600" b="1" dirty="0"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en-GB" sz="1600" b="1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 (assuming an increase to </a:t>
            </a:r>
            <a:r>
              <a:rPr lang="en-GB" sz="1600" b="1" dirty="0">
                <a:latin typeface="Cambria" panose="02040503050406030204" pitchFamily="18" charset="0"/>
                <a:ea typeface="Cambria" panose="02040503050406030204" pitchFamily="18" charset="0"/>
              </a:rPr>
              <a:t>q</a:t>
            </a:r>
            <a:r>
              <a:rPr lang="en-GB" sz="1600" b="1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95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 so that </a:t>
            </a:r>
            <a:r>
              <a:rPr lang="en-GB" sz="1600" b="1" dirty="0"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en-GB" sz="1600" b="1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1600" b="1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GB" sz="1600" b="1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 &amp; </a:t>
            </a:r>
            <a:r>
              <a:rPr lang="en-GB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b="1" baseline="-25000" dirty="0" err="1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 are retained)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E42C5F-2A8C-4F96-A909-01628BD8607E}"/>
              </a:ext>
            </a:extLst>
          </p:cNvPr>
          <p:cNvSpPr/>
          <p:nvPr/>
        </p:nvSpPr>
        <p:spPr>
          <a:xfrm>
            <a:off x="-75760" y="4463628"/>
            <a:ext cx="4575752" cy="22057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1600" b="1" dirty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Complete (single-pass) absorption</a:t>
            </a:r>
          </a:p>
          <a:p>
            <a:pPr algn="ctr"/>
            <a:endParaRPr lang="en-GB" sz="5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</a:t>
            </a:r>
            <a:r>
              <a:rPr lang="en-GB" sz="1600" b="1" dirty="0" err="1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eposition</a:t>
            </a:r>
            <a:r>
              <a:rPr lang="en-GB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obeys SRD limit (0.02 &lt; </a:t>
            </a:r>
            <a:r>
              <a:rPr lang="el-GR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ρ</a:t>
            </a:r>
            <a:r>
              <a:rPr lang="en-GB" sz="1600" b="1" baseline="-25000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 </a:t>
            </a:r>
            <a:r>
              <a:rPr lang="en-GB" sz="1600" b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&lt; 0.27) </a:t>
            </a:r>
          </a:p>
          <a:p>
            <a:pPr algn="ctr"/>
            <a:endParaRPr lang="en-GB" sz="5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16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|</a:t>
            </a:r>
            <a:r>
              <a:rPr lang="en-GB" sz="16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en-GB" sz="1600" b="1" baseline="-25000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CD</a:t>
            </a:r>
            <a:r>
              <a:rPr lang="en-GB" sz="16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|/</a:t>
            </a:r>
            <a:r>
              <a:rPr lang="en-GB" sz="1600" b="1" dirty="0" err="1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</a:t>
            </a:r>
            <a:r>
              <a:rPr lang="en-GB" sz="1600" b="1" baseline="-25000" dirty="0" err="1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abs</a:t>
            </a:r>
            <a:r>
              <a:rPr lang="en-GB" sz="1600" b="1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[A/W] ranges from 0.003 to 0.054</a:t>
            </a:r>
          </a:p>
          <a:p>
            <a:pPr algn="ctr"/>
            <a:endParaRPr lang="en-GB" sz="5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6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Parasitic (O2) absorption decreases vs B</a:t>
            </a:r>
            <a:r>
              <a:rPr lang="en-GB" sz="1600" b="1" baseline="-25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</a:p>
          <a:p>
            <a:pPr algn="ctr"/>
            <a:endParaRPr lang="en-GB" sz="500" b="1" baseline="-25000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Deposition seems to become narrower vs B</a:t>
            </a:r>
            <a:r>
              <a:rPr lang="en-GB" sz="1600" b="1" baseline="-25000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(0.01 &lt; </a:t>
            </a:r>
            <a:r>
              <a:rPr lang="el-GR" sz="1600" b="1" dirty="0" err="1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Δρ</a:t>
            </a:r>
            <a:r>
              <a:rPr lang="en-GB" sz="1600" b="1" baseline="-25000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 </a:t>
            </a:r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&lt; 0.05 when 7.5 &lt; B</a:t>
            </a:r>
            <a:r>
              <a:rPr lang="en-GB" sz="1600" b="1" baseline="-25000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</a:t>
            </a:r>
            <a:r>
              <a:rPr lang="en-GB" sz="1600" b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[T] &lt; 8.5)</a:t>
            </a:r>
          </a:p>
          <a:p>
            <a:pPr algn="ctr"/>
            <a:endParaRPr lang="en-GB" sz="500" b="1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GB" sz="1600" b="1" dirty="0">
                <a:ln w="0"/>
                <a:solidFill>
                  <a:srgbClr val="FC12E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|Peak CD| [MA/m</a:t>
            </a:r>
            <a:r>
              <a:rPr lang="en-GB" sz="1600" b="1" baseline="30000" dirty="0">
                <a:ln w="0"/>
                <a:solidFill>
                  <a:srgbClr val="FC12E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GB" sz="1600" b="1" dirty="0">
                <a:ln w="0"/>
                <a:solidFill>
                  <a:srgbClr val="FC12E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] ranges from 0.01 to 0.5</a:t>
            </a:r>
            <a:endParaRPr lang="en-US" sz="1600" b="1" dirty="0">
              <a:ln w="0"/>
              <a:solidFill>
                <a:srgbClr val="FC12E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E9BCE9-0786-C989-7152-434DF18A07C3}"/>
              </a:ext>
            </a:extLst>
          </p:cNvPr>
          <p:cNvSpPr/>
          <p:nvPr/>
        </p:nvSpPr>
        <p:spPr>
          <a:xfrm>
            <a:off x="467544" y="4113076"/>
            <a:ext cx="34563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u="sng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RESULTS for f = 238 GHz</a:t>
            </a:r>
          </a:p>
        </p:txBody>
      </p:sp>
    </p:spTree>
    <p:extLst>
      <p:ext uri="{BB962C8B-B14F-4D97-AF65-F5344CB8AC3E}">
        <p14:creationId xmlns:p14="http://schemas.microsoft.com/office/powerpoint/2010/main" val="2798023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16476</TotalTime>
  <Words>2008</Words>
  <Application>Microsoft Office PowerPoint</Application>
  <PresentationFormat>On-screen Show (4:3)</PresentationFormat>
  <Paragraphs>327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</vt:lpstr>
      <vt:lpstr>Times New Roman</vt:lpstr>
      <vt:lpstr>Wingdings</vt:lpstr>
      <vt:lpstr>Office Theme</vt:lpstr>
      <vt:lpstr>PowerPoint Presentation</vt:lpstr>
      <vt:lpstr>EUROfusion DEMO design</vt:lpstr>
      <vt:lpstr>Heating and Current Drive work package</vt:lpstr>
      <vt:lpstr>Organization of launcher design studies</vt:lpstr>
      <vt:lpstr>Overview of beam-tracing analysis subtask</vt:lpstr>
      <vt:lpstr>DEMO reference design parameters</vt:lpstr>
      <vt:lpstr>DEMO plasma configuration</vt:lpstr>
      <vt:lpstr>ECRH beam configuration</vt:lpstr>
      <vt:lpstr>Core ECRH (high magnetic field scenario)</vt:lpstr>
      <vt:lpstr>Beam tracing results for high magnetic field</vt:lpstr>
      <vt:lpstr>Core ECRH (low magnetic field scenario)</vt:lpstr>
      <vt:lpstr>Beam tracing results for low magnetic field</vt:lpstr>
      <vt:lpstr>EC-assisted breakdown</vt:lpstr>
      <vt:lpstr>Qualified magnetic field scenarios</vt:lpstr>
      <vt:lpstr>Conclusion – Discussion of results</vt:lpstr>
      <vt:lpstr>References – Acknowledgements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Nieckchen Petra</dc:creator>
  <cp:lastModifiedBy>Christos Tsironis</cp:lastModifiedBy>
  <cp:revision>807</cp:revision>
  <cp:lastPrinted>2023-09-21T17:34:31Z</cp:lastPrinted>
  <dcterms:created xsi:type="dcterms:W3CDTF">2014-10-27T16:40:37Z</dcterms:created>
  <dcterms:modified xsi:type="dcterms:W3CDTF">2023-09-21T17:35:34Z</dcterms:modified>
</cp:coreProperties>
</file>