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4" r:id="rId4"/>
    <p:sldId id="270" r:id="rId5"/>
    <p:sldId id="275" r:id="rId6"/>
    <p:sldId id="260" r:id="rId7"/>
    <p:sldId id="258" r:id="rId8"/>
    <p:sldId id="259" r:id="rId9"/>
    <p:sldId id="271" r:id="rId10"/>
    <p:sldId id="272" r:id="rId11"/>
    <p:sldId id="261" r:id="rId12"/>
    <p:sldId id="262" r:id="rId13"/>
    <p:sldId id="263" r:id="rId14"/>
    <p:sldId id="266" r:id="rId15"/>
    <p:sldId id="264" r:id="rId16"/>
    <p:sldId id="265" r:id="rId17"/>
    <p:sldId id="268" r:id="rId18"/>
    <p:sldId id="267" r:id="rId19"/>
    <p:sldId id="273" r:id="rId20"/>
    <p:sldId id="269" r:id="rId21"/>
    <p:sldId id="276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1703D2F-0EC8-49CD-A44A-D1684C010630}" v="8" dt="2022-10-03T20:34:51.53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744" autoAdjust="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incenzo" userId="9ff12081ebf42f51" providerId="LiveId" clId="{11703D2F-0EC8-49CD-A44A-D1684C010630}"/>
    <pc:docChg chg="undo redo custSel addSld modSld">
      <pc:chgData name="vincenzo" userId="9ff12081ebf42f51" providerId="LiveId" clId="{11703D2F-0EC8-49CD-A44A-D1684C010630}" dt="2022-10-05T05:50:48.154" v="4258" actId="20577"/>
      <pc:docMkLst>
        <pc:docMk/>
      </pc:docMkLst>
      <pc:sldChg chg="delSp mod">
        <pc:chgData name="vincenzo" userId="9ff12081ebf42f51" providerId="LiveId" clId="{11703D2F-0EC8-49CD-A44A-D1684C010630}" dt="2022-10-01T08:58:56.726" v="0" actId="478"/>
        <pc:sldMkLst>
          <pc:docMk/>
          <pc:sldMk cId="554756616" sldId="256"/>
        </pc:sldMkLst>
        <pc:picChg chg="del">
          <ac:chgData name="vincenzo" userId="9ff12081ebf42f51" providerId="LiveId" clId="{11703D2F-0EC8-49CD-A44A-D1684C010630}" dt="2022-10-01T08:58:56.726" v="0" actId="478"/>
          <ac:picMkLst>
            <pc:docMk/>
            <pc:sldMk cId="554756616" sldId="256"/>
            <ac:picMk id="5" creationId="{3F1BFFB3-7C3B-F401-523A-C420AC93B7D8}"/>
          </ac:picMkLst>
        </pc:picChg>
      </pc:sldChg>
      <pc:sldChg chg="modSp mod">
        <pc:chgData name="vincenzo" userId="9ff12081ebf42f51" providerId="LiveId" clId="{11703D2F-0EC8-49CD-A44A-D1684C010630}" dt="2022-10-04T06:37:52.695" v="3288" actId="20577"/>
        <pc:sldMkLst>
          <pc:docMk/>
          <pc:sldMk cId="3220439956" sldId="257"/>
        </pc:sldMkLst>
        <pc:spChg chg="mod">
          <ac:chgData name="vincenzo" userId="9ff12081ebf42f51" providerId="LiveId" clId="{11703D2F-0EC8-49CD-A44A-D1684C010630}" dt="2022-10-03T14:59:02.181" v="746" actId="20577"/>
          <ac:spMkLst>
            <pc:docMk/>
            <pc:sldMk cId="3220439956" sldId="257"/>
            <ac:spMk id="2" creationId="{ADCE6370-EE48-0798-E1BB-F42250CFAC5D}"/>
          </ac:spMkLst>
        </pc:spChg>
        <pc:spChg chg="mod">
          <ac:chgData name="vincenzo" userId="9ff12081ebf42f51" providerId="LiveId" clId="{11703D2F-0EC8-49CD-A44A-D1684C010630}" dt="2022-10-04T06:37:52.695" v="3288" actId="20577"/>
          <ac:spMkLst>
            <pc:docMk/>
            <pc:sldMk cId="3220439956" sldId="257"/>
            <ac:spMk id="3" creationId="{23290A7F-EEAC-449E-4920-71F28BC25C52}"/>
          </ac:spMkLst>
        </pc:spChg>
      </pc:sldChg>
      <pc:sldChg chg="modSp mod">
        <pc:chgData name="vincenzo" userId="9ff12081ebf42f51" providerId="LiveId" clId="{11703D2F-0EC8-49CD-A44A-D1684C010630}" dt="2022-10-03T18:47:55.044" v="1073" actId="1076"/>
        <pc:sldMkLst>
          <pc:docMk/>
          <pc:sldMk cId="3066535209" sldId="258"/>
        </pc:sldMkLst>
        <pc:spChg chg="mod">
          <ac:chgData name="vincenzo" userId="9ff12081ebf42f51" providerId="LiveId" clId="{11703D2F-0EC8-49CD-A44A-D1684C010630}" dt="2022-10-03T18:47:41.353" v="1072" actId="1076"/>
          <ac:spMkLst>
            <pc:docMk/>
            <pc:sldMk cId="3066535209" sldId="258"/>
            <ac:spMk id="12" creationId="{BE678EFB-C2D6-816A-8531-56ED0EE86480}"/>
          </ac:spMkLst>
        </pc:spChg>
        <pc:spChg chg="mod">
          <ac:chgData name="vincenzo" userId="9ff12081ebf42f51" providerId="LiveId" clId="{11703D2F-0EC8-49CD-A44A-D1684C010630}" dt="2022-10-03T18:47:55.044" v="1073" actId="1076"/>
          <ac:spMkLst>
            <pc:docMk/>
            <pc:sldMk cId="3066535209" sldId="258"/>
            <ac:spMk id="15" creationId="{3213E329-190B-7AF5-5E70-6418257B62CB}"/>
          </ac:spMkLst>
        </pc:spChg>
      </pc:sldChg>
      <pc:sldChg chg="addSp modSp mod">
        <pc:chgData name="vincenzo" userId="9ff12081ebf42f51" providerId="LiveId" clId="{11703D2F-0EC8-49CD-A44A-D1684C010630}" dt="2022-10-04T20:08:07.010" v="4148" actId="20577"/>
        <pc:sldMkLst>
          <pc:docMk/>
          <pc:sldMk cId="3375573015" sldId="259"/>
        </pc:sldMkLst>
        <pc:spChg chg="mod">
          <ac:chgData name="vincenzo" userId="9ff12081ebf42f51" providerId="LiveId" clId="{11703D2F-0EC8-49CD-A44A-D1684C010630}" dt="2022-10-04T18:13:35.655" v="3899" actId="1076"/>
          <ac:spMkLst>
            <pc:docMk/>
            <pc:sldMk cId="3375573015" sldId="259"/>
            <ac:spMk id="3" creationId="{315015FD-A060-A956-FBDC-7546384B0E71}"/>
          </ac:spMkLst>
        </pc:spChg>
        <pc:spChg chg="mod">
          <ac:chgData name="vincenzo" userId="9ff12081ebf42f51" providerId="LiveId" clId="{11703D2F-0EC8-49CD-A44A-D1684C010630}" dt="2022-10-04T18:21:53.029" v="4145" actId="1076"/>
          <ac:spMkLst>
            <pc:docMk/>
            <pc:sldMk cId="3375573015" sldId="259"/>
            <ac:spMk id="5" creationId="{1D7A80BD-7A34-5014-1A33-630B68BE958F}"/>
          </ac:spMkLst>
        </pc:spChg>
        <pc:spChg chg="mod">
          <ac:chgData name="vincenzo" userId="9ff12081ebf42f51" providerId="LiveId" clId="{11703D2F-0EC8-49CD-A44A-D1684C010630}" dt="2022-10-04T20:08:07.010" v="4148" actId="20577"/>
          <ac:spMkLst>
            <pc:docMk/>
            <pc:sldMk cId="3375573015" sldId="259"/>
            <ac:spMk id="7" creationId="{27ED5673-93EA-C424-6B59-CA8BE45A5E66}"/>
          </ac:spMkLst>
        </pc:spChg>
        <pc:spChg chg="add">
          <ac:chgData name="vincenzo" userId="9ff12081ebf42f51" providerId="LiveId" clId="{11703D2F-0EC8-49CD-A44A-D1684C010630}" dt="2022-10-04T17:58:56.647" v="3572" actId="11529"/>
          <ac:spMkLst>
            <pc:docMk/>
            <pc:sldMk cId="3375573015" sldId="259"/>
            <ac:spMk id="9" creationId="{02FC6936-13CD-896E-75EF-636523FD926A}"/>
          </ac:spMkLst>
        </pc:spChg>
      </pc:sldChg>
      <pc:sldChg chg="modSp mod">
        <pc:chgData name="vincenzo" userId="9ff12081ebf42f51" providerId="LiveId" clId="{11703D2F-0EC8-49CD-A44A-D1684C010630}" dt="2022-10-03T18:40:05.846" v="1071" actId="20577"/>
        <pc:sldMkLst>
          <pc:docMk/>
          <pc:sldMk cId="4239573504" sldId="260"/>
        </pc:sldMkLst>
        <pc:spChg chg="mod">
          <ac:chgData name="vincenzo" userId="9ff12081ebf42f51" providerId="LiveId" clId="{11703D2F-0EC8-49CD-A44A-D1684C010630}" dt="2022-10-01T13:36:18.447" v="73" actId="20577"/>
          <ac:spMkLst>
            <pc:docMk/>
            <pc:sldMk cId="4239573504" sldId="260"/>
            <ac:spMk id="4" creationId="{2F888D0F-97DF-0E04-8505-4AC3954E7B55}"/>
          </ac:spMkLst>
        </pc:spChg>
        <pc:spChg chg="mod">
          <ac:chgData name="vincenzo" userId="9ff12081ebf42f51" providerId="LiveId" clId="{11703D2F-0EC8-49CD-A44A-D1684C010630}" dt="2022-10-03T18:40:05.846" v="1071" actId="20577"/>
          <ac:spMkLst>
            <pc:docMk/>
            <pc:sldMk cId="4239573504" sldId="260"/>
            <ac:spMk id="9" creationId="{DF3F38EF-5599-8D3D-F714-6068AAAFED2D}"/>
          </ac:spMkLst>
        </pc:spChg>
      </pc:sldChg>
      <pc:sldChg chg="addSp modSp mod">
        <pc:chgData name="vincenzo" userId="9ff12081ebf42f51" providerId="LiveId" clId="{11703D2F-0EC8-49CD-A44A-D1684C010630}" dt="2022-10-03T19:30:48.312" v="1722" actId="1076"/>
        <pc:sldMkLst>
          <pc:docMk/>
          <pc:sldMk cId="85143424" sldId="261"/>
        </pc:sldMkLst>
        <pc:spChg chg="add mod">
          <ac:chgData name="vincenzo" userId="9ff12081ebf42f51" providerId="LiveId" clId="{11703D2F-0EC8-49CD-A44A-D1684C010630}" dt="2022-10-03T19:30:48.312" v="1722" actId="1076"/>
          <ac:spMkLst>
            <pc:docMk/>
            <pc:sldMk cId="85143424" sldId="261"/>
            <ac:spMk id="4" creationId="{F4874E87-1CCB-18BE-B030-F6484BEBEAF7}"/>
          </ac:spMkLst>
        </pc:spChg>
      </pc:sldChg>
      <pc:sldChg chg="modSp mod">
        <pc:chgData name="vincenzo" userId="9ff12081ebf42f51" providerId="LiveId" clId="{11703D2F-0EC8-49CD-A44A-D1684C010630}" dt="2022-10-03T19:33:30.078" v="1749" actId="20577"/>
        <pc:sldMkLst>
          <pc:docMk/>
          <pc:sldMk cId="2714606312" sldId="262"/>
        </pc:sldMkLst>
        <pc:spChg chg="mod">
          <ac:chgData name="vincenzo" userId="9ff12081ebf42f51" providerId="LiveId" clId="{11703D2F-0EC8-49CD-A44A-D1684C010630}" dt="2022-10-03T19:33:30.078" v="1749" actId="20577"/>
          <ac:spMkLst>
            <pc:docMk/>
            <pc:sldMk cId="2714606312" sldId="262"/>
            <ac:spMk id="2" creationId="{297A1A87-086B-519F-1225-496C03D11759}"/>
          </ac:spMkLst>
        </pc:spChg>
      </pc:sldChg>
      <pc:sldChg chg="addSp delSp modSp mod">
        <pc:chgData name="vincenzo" userId="9ff12081ebf42f51" providerId="LiveId" clId="{11703D2F-0EC8-49CD-A44A-D1684C010630}" dt="2022-10-03T20:03:41.117" v="1998" actId="20577"/>
        <pc:sldMkLst>
          <pc:docMk/>
          <pc:sldMk cId="3109958429" sldId="263"/>
        </pc:sldMkLst>
        <pc:spChg chg="mod">
          <ac:chgData name="vincenzo" userId="9ff12081ebf42f51" providerId="LiveId" clId="{11703D2F-0EC8-49CD-A44A-D1684C010630}" dt="2022-10-03T19:58:30.156" v="1935" actId="20577"/>
          <ac:spMkLst>
            <pc:docMk/>
            <pc:sldMk cId="3109958429" sldId="263"/>
            <ac:spMk id="2" creationId="{8B0DF090-BDBE-FEF6-834D-3C4DCD76E1E7}"/>
          </ac:spMkLst>
        </pc:spChg>
        <pc:spChg chg="add del mod">
          <ac:chgData name="vincenzo" userId="9ff12081ebf42f51" providerId="LiveId" clId="{11703D2F-0EC8-49CD-A44A-D1684C010630}" dt="2022-10-03T19:46:53.553" v="1846" actId="478"/>
          <ac:spMkLst>
            <pc:docMk/>
            <pc:sldMk cId="3109958429" sldId="263"/>
            <ac:spMk id="4" creationId="{6CA0C96D-794D-3879-B074-1EDF4618B11A}"/>
          </ac:spMkLst>
        </pc:spChg>
        <pc:spChg chg="mod">
          <ac:chgData name="vincenzo" userId="9ff12081ebf42f51" providerId="LiveId" clId="{11703D2F-0EC8-49CD-A44A-D1684C010630}" dt="2022-10-03T19:38:18.602" v="1758" actId="1076"/>
          <ac:spMkLst>
            <pc:docMk/>
            <pc:sldMk cId="3109958429" sldId="263"/>
            <ac:spMk id="7" creationId="{1F9C6D52-3999-13D0-2D1A-C4D91C98005E}"/>
          </ac:spMkLst>
        </pc:spChg>
        <pc:spChg chg="mod">
          <ac:chgData name="vincenzo" userId="9ff12081ebf42f51" providerId="LiveId" clId="{11703D2F-0EC8-49CD-A44A-D1684C010630}" dt="2022-10-03T20:02:06.395" v="1971" actId="113"/>
          <ac:spMkLst>
            <pc:docMk/>
            <pc:sldMk cId="3109958429" sldId="263"/>
            <ac:spMk id="9" creationId="{6995979D-8C10-D7DA-535D-57FE26282AB4}"/>
          </ac:spMkLst>
        </pc:spChg>
        <pc:spChg chg="mod">
          <ac:chgData name="vincenzo" userId="9ff12081ebf42f51" providerId="LiveId" clId="{11703D2F-0EC8-49CD-A44A-D1684C010630}" dt="2022-10-03T20:02:16.450" v="1972" actId="113"/>
          <ac:spMkLst>
            <pc:docMk/>
            <pc:sldMk cId="3109958429" sldId="263"/>
            <ac:spMk id="12" creationId="{D999BA7F-992B-6399-B653-2470B95DB09A}"/>
          </ac:spMkLst>
        </pc:spChg>
        <pc:spChg chg="mod">
          <ac:chgData name="vincenzo" userId="9ff12081ebf42f51" providerId="LiveId" clId="{11703D2F-0EC8-49CD-A44A-D1684C010630}" dt="2022-10-03T20:01:27.726" v="1970" actId="2711"/>
          <ac:spMkLst>
            <pc:docMk/>
            <pc:sldMk cId="3109958429" sldId="263"/>
            <ac:spMk id="19" creationId="{CDAEA602-EDF6-EBA2-179A-22FDF973B406}"/>
          </ac:spMkLst>
        </pc:spChg>
        <pc:spChg chg="mod">
          <ac:chgData name="vincenzo" userId="9ff12081ebf42f51" providerId="LiveId" clId="{11703D2F-0EC8-49CD-A44A-D1684C010630}" dt="2022-10-03T20:03:41.117" v="1998" actId="20577"/>
          <ac:spMkLst>
            <pc:docMk/>
            <pc:sldMk cId="3109958429" sldId="263"/>
            <ac:spMk id="29" creationId="{3E007D63-D49A-DE07-958A-24288CE22002}"/>
          </ac:spMkLst>
        </pc:spChg>
        <pc:picChg chg="mod">
          <ac:chgData name="vincenzo" userId="9ff12081ebf42f51" providerId="LiveId" clId="{11703D2F-0EC8-49CD-A44A-D1684C010630}" dt="2022-10-03T20:00:43.311" v="1967" actId="1076"/>
          <ac:picMkLst>
            <pc:docMk/>
            <pc:sldMk cId="3109958429" sldId="263"/>
            <ac:picMk id="16" creationId="{DD643F37-7C40-3012-B260-8D3148DEBFE3}"/>
          </ac:picMkLst>
        </pc:picChg>
        <pc:cxnChg chg="mod">
          <ac:chgData name="vincenzo" userId="9ff12081ebf42f51" providerId="LiveId" clId="{11703D2F-0EC8-49CD-A44A-D1684C010630}" dt="2022-10-03T20:01:00.170" v="1969" actId="14100"/>
          <ac:cxnSpMkLst>
            <pc:docMk/>
            <pc:sldMk cId="3109958429" sldId="263"/>
            <ac:cxnSpMk id="6" creationId="{EA3070EA-DBC4-11CE-65FD-84819EC154DB}"/>
          </ac:cxnSpMkLst>
        </pc:cxnChg>
      </pc:sldChg>
      <pc:sldChg chg="delSp modSp mod">
        <pc:chgData name="vincenzo" userId="9ff12081ebf42f51" providerId="LiveId" clId="{11703D2F-0EC8-49CD-A44A-D1684C010630}" dt="2022-10-05T05:42:49.735" v="4172" actId="20577"/>
        <pc:sldMkLst>
          <pc:docMk/>
          <pc:sldMk cId="2686244707" sldId="264"/>
        </pc:sldMkLst>
        <pc:spChg chg="mod">
          <ac:chgData name="vincenzo" userId="9ff12081ebf42f51" providerId="LiveId" clId="{11703D2F-0EC8-49CD-A44A-D1684C010630}" dt="2022-10-05T05:42:49.735" v="4172" actId="20577"/>
          <ac:spMkLst>
            <pc:docMk/>
            <pc:sldMk cId="2686244707" sldId="264"/>
            <ac:spMk id="2" creationId="{F1C8B497-9A1D-4C46-5CE4-C9A3876CECB8}"/>
          </ac:spMkLst>
        </pc:spChg>
        <pc:spChg chg="mod">
          <ac:chgData name="vincenzo" userId="9ff12081ebf42f51" providerId="LiveId" clId="{11703D2F-0EC8-49CD-A44A-D1684C010630}" dt="2022-10-03T20:30:27.577" v="2637" actId="2711"/>
          <ac:spMkLst>
            <pc:docMk/>
            <pc:sldMk cId="2686244707" sldId="264"/>
            <ac:spMk id="13" creationId="{E1328AD7-FBFE-EE51-8517-282E29D95DB6}"/>
          </ac:spMkLst>
        </pc:spChg>
        <pc:cxnChg chg="mod">
          <ac:chgData name="vincenzo" userId="9ff12081ebf42f51" providerId="LiveId" clId="{11703D2F-0EC8-49CD-A44A-D1684C010630}" dt="2022-10-03T20:26:32.092" v="2621" actId="14100"/>
          <ac:cxnSpMkLst>
            <pc:docMk/>
            <pc:sldMk cId="2686244707" sldId="264"/>
            <ac:cxnSpMk id="7" creationId="{9E7BCF3E-8AC7-1D51-515E-9292659E909B}"/>
          </ac:cxnSpMkLst>
        </pc:cxnChg>
        <pc:cxnChg chg="del">
          <ac:chgData name="vincenzo" userId="9ff12081ebf42f51" providerId="LiveId" clId="{11703D2F-0EC8-49CD-A44A-D1684C010630}" dt="2022-10-03T20:27:51.346" v="2626" actId="478"/>
          <ac:cxnSpMkLst>
            <pc:docMk/>
            <pc:sldMk cId="2686244707" sldId="264"/>
            <ac:cxnSpMk id="8" creationId="{F2070EA2-1B67-A92E-AC1E-DFE680065663}"/>
          </ac:cxnSpMkLst>
        </pc:cxnChg>
      </pc:sldChg>
      <pc:sldChg chg="addSp modSp mod">
        <pc:chgData name="vincenzo" userId="9ff12081ebf42f51" providerId="LiveId" clId="{11703D2F-0EC8-49CD-A44A-D1684C010630}" dt="2022-10-03T20:26:38.479" v="2624" actId="113"/>
        <pc:sldMkLst>
          <pc:docMk/>
          <pc:sldMk cId="1934949257" sldId="266"/>
        </pc:sldMkLst>
        <pc:spChg chg="mod">
          <ac:chgData name="vincenzo" userId="9ff12081ebf42f51" providerId="LiveId" clId="{11703D2F-0EC8-49CD-A44A-D1684C010630}" dt="2022-10-03T20:26:38.479" v="2624" actId="113"/>
          <ac:spMkLst>
            <pc:docMk/>
            <pc:sldMk cId="1934949257" sldId="266"/>
            <ac:spMk id="2" creationId="{5D635ACF-B397-A8B2-8241-B740F957E680}"/>
          </ac:spMkLst>
        </pc:spChg>
        <pc:spChg chg="mod">
          <ac:chgData name="vincenzo" userId="9ff12081ebf42f51" providerId="LiveId" clId="{11703D2F-0EC8-49CD-A44A-D1684C010630}" dt="2022-10-03T20:09:55.523" v="2097" actId="5793"/>
          <ac:spMkLst>
            <pc:docMk/>
            <pc:sldMk cId="1934949257" sldId="266"/>
            <ac:spMk id="4" creationId="{545728D4-745B-6462-BDAA-DC67536C0A46}"/>
          </ac:spMkLst>
        </pc:spChg>
        <pc:spChg chg="add mod">
          <ac:chgData name="vincenzo" userId="9ff12081ebf42f51" providerId="LiveId" clId="{11703D2F-0EC8-49CD-A44A-D1684C010630}" dt="2022-10-03T20:11:09.106" v="2100"/>
          <ac:spMkLst>
            <pc:docMk/>
            <pc:sldMk cId="1934949257" sldId="266"/>
            <ac:spMk id="10" creationId="{4CFE1519-7421-B32B-8EDF-735EC99C6E44}"/>
          </ac:spMkLst>
        </pc:spChg>
        <pc:spChg chg="add">
          <ac:chgData name="vincenzo" userId="9ff12081ebf42f51" providerId="LiveId" clId="{11703D2F-0EC8-49CD-A44A-D1684C010630}" dt="2022-10-03T20:11:49.036" v="2101" actId="11529"/>
          <ac:spMkLst>
            <pc:docMk/>
            <pc:sldMk cId="1934949257" sldId="266"/>
            <ac:spMk id="11" creationId="{1B54B95C-F03C-2263-EDEB-A7A1B0376C42}"/>
          </ac:spMkLst>
        </pc:spChg>
        <pc:spChg chg="add">
          <ac:chgData name="vincenzo" userId="9ff12081ebf42f51" providerId="LiveId" clId="{11703D2F-0EC8-49CD-A44A-D1684C010630}" dt="2022-10-03T20:12:06.413" v="2102" actId="11529"/>
          <ac:spMkLst>
            <pc:docMk/>
            <pc:sldMk cId="1934949257" sldId="266"/>
            <ac:spMk id="12" creationId="{B108276A-1E2C-91C9-9410-B5F664C8CF13}"/>
          </ac:spMkLst>
        </pc:spChg>
      </pc:sldChg>
      <pc:sldChg chg="modSp mod">
        <pc:chgData name="vincenzo" userId="9ff12081ebf42f51" providerId="LiveId" clId="{11703D2F-0EC8-49CD-A44A-D1684C010630}" dt="2022-10-03T20:32:41.785" v="2652" actId="20577"/>
        <pc:sldMkLst>
          <pc:docMk/>
          <pc:sldMk cId="2677141703" sldId="267"/>
        </pc:sldMkLst>
        <pc:spChg chg="mod">
          <ac:chgData name="vincenzo" userId="9ff12081ebf42f51" providerId="LiveId" clId="{11703D2F-0EC8-49CD-A44A-D1684C010630}" dt="2022-10-03T20:32:41.785" v="2652" actId="20577"/>
          <ac:spMkLst>
            <pc:docMk/>
            <pc:sldMk cId="2677141703" sldId="267"/>
            <ac:spMk id="3" creationId="{8C612B58-3C42-93AD-584C-0DE8085175FE}"/>
          </ac:spMkLst>
        </pc:spChg>
      </pc:sldChg>
      <pc:sldChg chg="modSp mod">
        <pc:chgData name="vincenzo" userId="9ff12081ebf42f51" providerId="LiveId" clId="{11703D2F-0EC8-49CD-A44A-D1684C010630}" dt="2022-10-04T07:00:57.401" v="3329" actId="14100"/>
        <pc:sldMkLst>
          <pc:docMk/>
          <pc:sldMk cId="1131156436" sldId="269"/>
        </pc:sldMkLst>
        <pc:spChg chg="mod">
          <ac:chgData name="vincenzo" userId="9ff12081ebf42f51" providerId="LiveId" clId="{11703D2F-0EC8-49CD-A44A-D1684C010630}" dt="2022-10-04T07:00:30.797" v="3327" actId="27636"/>
          <ac:spMkLst>
            <pc:docMk/>
            <pc:sldMk cId="1131156436" sldId="269"/>
            <ac:spMk id="2" creationId="{D66D685A-DA3B-E7FD-0110-DA68D38693FC}"/>
          </ac:spMkLst>
        </pc:spChg>
        <pc:spChg chg="mod">
          <ac:chgData name="vincenzo" userId="9ff12081ebf42f51" providerId="LiveId" clId="{11703D2F-0EC8-49CD-A44A-D1684C010630}" dt="2022-10-04T07:00:57.401" v="3329" actId="14100"/>
          <ac:spMkLst>
            <pc:docMk/>
            <pc:sldMk cId="1131156436" sldId="269"/>
            <ac:spMk id="5" creationId="{86724ADF-E5BF-1D02-4755-106AC1D87EC8}"/>
          </ac:spMkLst>
        </pc:spChg>
      </pc:sldChg>
      <pc:sldChg chg="addSp delSp modSp mod">
        <pc:chgData name="vincenzo" userId="9ff12081ebf42f51" providerId="LiveId" clId="{11703D2F-0EC8-49CD-A44A-D1684C010630}" dt="2022-10-04T17:57:19.253" v="3571" actId="1076"/>
        <pc:sldMkLst>
          <pc:docMk/>
          <pc:sldMk cId="4146804135" sldId="270"/>
        </pc:sldMkLst>
        <pc:spChg chg="mod">
          <ac:chgData name="vincenzo" userId="9ff12081ebf42f51" providerId="LiveId" clId="{11703D2F-0EC8-49CD-A44A-D1684C010630}" dt="2022-10-04T17:38:30.654" v="3371" actId="20577"/>
          <ac:spMkLst>
            <pc:docMk/>
            <pc:sldMk cId="4146804135" sldId="270"/>
            <ac:spMk id="3" creationId="{F65E5350-AB42-17FB-F837-EF7D2D863BF8}"/>
          </ac:spMkLst>
        </pc:spChg>
        <pc:spChg chg="mod">
          <ac:chgData name="vincenzo" userId="9ff12081ebf42f51" providerId="LiveId" clId="{11703D2F-0EC8-49CD-A44A-D1684C010630}" dt="2022-10-04T17:57:19.253" v="3571" actId="1076"/>
          <ac:spMkLst>
            <pc:docMk/>
            <pc:sldMk cId="4146804135" sldId="270"/>
            <ac:spMk id="5" creationId="{CFBEAAEE-23A5-61C3-7C1C-6D2604D490C3}"/>
          </ac:spMkLst>
        </pc:spChg>
        <pc:spChg chg="mod">
          <ac:chgData name="vincenzo" userId="9ff12081ebf42f51" providerId="LiveId" clId="{11703D2F-0EC8-49CD-A44A-D1684C010630}" dt="2022-10-04T17:35:59.070" v="3357" actId="1076"/>
          <ac:spMkLst>
            <pc:docMk/>
            <pc:sldMk cId="4146804135" sldId="270"/>
            <ac:spMk id="6" creationId="{D0AB6009-6788-3AE8-8890-AF50517BCBF4}"/>
          </ac:spMkLst>
        </pc:spChg>
        <pc:spChg chg="mod">
          <ac:chgData name="vincenzo" userId="9ff12081ebf42f51" providerId="LiveId" clId="{11703D2F-0EC8-49CD-A44A-D1684C010630}" dt="2022-10-04T17:55:37.478" v="3531" actId="20577"/>
          <ac:spMkLst>
            <pc:docMk/>
            <pc:sldMk cId="4146804135" sldId="270"/>
            <ac:spMk id="8" creationId="{2F30202D-4A4D-E89A-83B9-8358AAB74DFC}"/>
          </ac:spMkLst>
        </pc:spChg>
        <pc:spChg chg="add del mod">
          <ac:chgData name="vincenzo" userId="9ff12081ebf42f51" providerId="LiveId" clId="{11703D2F-0EC8-49CD-A44A-D1684C010630}" dt="2022-10-03T19:56:11.321" v="1908" actId="478"/>
          <ac:spMkLst>
            <pc:docMk/>
            <pc:sldMk cId="4146804135" sldId="270"/>
            <ac:spMk id="10" creationId="{CABA4F14-FB5E-E323-2578-05696F46F480}"/>
          </ac:spMkLst>
        </pc:spChg>
        <pc:spChg chg="mod">
          <ac:chgData name="vincenzo" userId="9ff12081ebf42f51" providerId="LiveId" clId="{11703D2F-0EC8-49CD-A44A-D1684C010630}" dt="2022-10-03T18:34:59.226" v="1015" actId="1076"/>
          <ac:spMkLst>
            <pc:docMk/>
            <pc:sldMk cId="4146804135" sldId="270"/>
            <ac:spMk id="26" creationId="{0D96A127-3585-FEB8-FA78-B52A84D30EC3}"/>
          </ac:spMkLst>
        </pc:spChg>
        <pc:spChg chg="mod">
          <ac:chgData name="vincenzo" userId="9ff12081ebf42f51" providerId="LiveId" clId="{11703D2F-0EC8-49CD-A44A-D1684C010630}" dt="2022-10-04T17:51:24.395" v="3470" actId="20577"/>
          <ac:spMkLst>
            <pc:docMk/>
            <pc:sldMk cId="4146804135" sldId="270"/>
            <ac:spMk id="60" creationId="{A53DFFDD-D854-4E13-8187-3954DC2FD037}"/>
          </ac:spMkLst>
        </pc:spChg>
        <pc:cxnChg chg="add">
          <ac:chgData name="vincenzo" userId="9ff12081ebf42f51" providerId="LiveId" clId="{11703D2F-0EC8-49CD-A44A-D1684C010630}" dt="2022-10-04T17:38:58.761" v="3372" actId="11529"/>
          <ac:cxnSpMkLst>
            <pc:docMk/>
            <pc:sldMk cId="4146804135" sldId="270"/>
            <ac:cxnSpMk id="10" creationId="{8902303D-3E0E-E6C8-AE74-13A19D8F471C}"/>
          </ac:cxnSpMkLst>
        </pc:cxnChg>
      </pc:sldChg>
      <pc:sldChg chg="addSp modSp mod">
        <pc:chgData name="vincenzo" userId="9ff12081ebf42f51" providerId="LiveId" clId="{11703D2F-0EC8-49CD-A44A-D1684C010630}" dt="2022-10-03T19:23:54.305" v="1669" actId="6549"/>
        <pc:sldMkLst>
          <pc:docMk/>
          <pc:sldMk cId="2065829167" sldId="271"/>
        </pc:sldMkLst>
        <pc:spChg chg="mod">
          <ac:chgData name="vincenzo" userId="9ff12081ebf42f51" providerId="LiveId" clId="{11703D2F-0EC8-49CD-A44A-D1684C010630}" dt="2022-10-03T19:21:35.096" v="1660" actId="20577"/>
          <ac:spMkLst>
            <pc:docMk/>
            <pc:sldMk cId="2065829167" sldId="271"/>
            <ac:spMk id="4" creationId="{3401005C-BEFE-A850-D972-7E0B34FF7044}"/>
          </ac:spMkLst>
        </pc:spChg>
        <pc:spChg chg="mod">
          <ac:chgData name="vincenzo" userId="9ff12081ebf42f51" providerId="LiveId" clId="{11703D2F-0EC8-49CD-A44A-D1684C010630}" dt="2022-10-03T19:22:43.619" v="1663" actId="1076"/>
          <ac:spMkLst>
            <pc:docMk/>
            <pc:sldMk cId="2065829167" sldId="271"/>
            <ac:spMk id="24" creationId="{A56D755F-7ADD-67A7-F86C-EF0989F63712}"/>
          </ac:spMkLst>
        </pc:spChg>
        <pc:spChg chg="mod">
          <ac:chgData name="vincenzo" userId="9ff12081ebf42f51" providerId="LiveId" clId="{11703D2F-0EC8-49CD-A44A-D1684C010630}" dt="2022-10-03T19:23:54.305" v="1669" actId="6549"/>
          <ac:spMkLst>
            <pc:docMk/>
            <pc:sldMk cId="2065829167" sldId="271"/>
            <ac:spMk id="30" creationId="{6A5B98A6-2408-8866-1746-BABE6C7A71C3}"/>
          </ac:spMkLst>
        </pc:spChg>
        <pc:cxnChg chg="add mod">
          <ac:chgData name="vincenzo" userId="9ff12081ebf42f51" providerId="LiveId" clId="{11703D2F-0EC8-49CD-A44A-D1684C010630}" dt="2022-10-03T19:23:23.827" v="1668" actId="14100"/>
          <ac:cxnSpMkLst>
            <pc:docMk/>
            <pc:sldMk cId="2065829167" sldId="271"/>
            <ac:cxnSpMk id="16" creationId="{435CB0D2-6CF7-24CE-A0E4-43CDF5288858}"/>
          </ac:cxnSpMkLst>
        </pc:cxnChg>
        <pc:cxnChg chg="mod">
          <ac:chgData name="vincenzo" userId="9ff12081ebf42f51" providerId="LiveId" clId="{11703D2F-0EC8-49CD-A44A-D1684C010630}" dt="2022-10-03T19:23:06.310" v="1665" actId="14100"/>
          <ac:cxnSpMkLst>
            <pc:docMk/>
            <pc:sldMk cId="2065829167" sldId="271"/>
            <ac:cxnSpMk id="26" creationId="{3552E574-BE32-36EE-ADBA-2135FAEA592F}"/>
          </ac:cxnSpMkLst>
        </pc:cxnChg>
      </pc:sldChg>
      <pc:sldChg chg="modSp mod">
        <pc:chgData name="vincenzo" userId="9ff12081ebf42f51" providerId="LiveId" clId="{11703D2F-0EC8-49CD-A44A-D1684C010630}" dt="2022-10-05T05:50:48.154" v="4258" actId="20577"/>
        <pc:sldMkLst>
          <pc:docMk/>
          <pc:sldMk cId="3387212363" sldId="272"/>
        </pc:sldMkLst>
        <pc:spChg chg="mod">
          <ac:chgData name="vincenzo" userId="9ff12081ebf42f51" providerId="LiveId" clId="{11703D2F-0EC8-49CD-A44A-D1684C010630}" dt="2022-10-03T19:27:24.435" v="1704" actId="20577"/>
          <ac:spMkLst>
            <pc:docMk/>
            <pc:sldMk cId="3387212363" sldId="272"/>
            <ac:spMk id="5" creationId="{D948F324-DBE8-C6C3-E042-27F97254207B}"/>
          </ac:spMkLst>
        </pc:spChg>
        <pc:spChg chg="mod">
          <ac:chgData name="vincenzo" userId="9ff12081ebf42f51" providerId="LiveId" clId="{11703D2F-0EC8-49CD-A44A-D1684C010630}" dt="2022-10-05T05:50:48.154" v="4258" actId="20577"/>
          <ac:spMkLst>
            <pc:docMk/>
            <pc:sldMk cId="3387212363" sldId="272"/>
            <ac:spMk id="11" creationId="{81FCCDD7-AF90-CABA-9D73-A892EA940075}"/>
          </ac:spMkLst>
        </pc:spChg>
      </pc:sldChg>
      <pc:sldChg chg="addSp modSp mod">
        <pc:chgData name="vincenzo" userId="9ff12081ebf42f51" providerId="LiveId" clId="{11703D2F-0EC8-49CD-A44A-D1684C010630}" dt="2022-10-03T20:35:04.319" v="2668" actId="20577"/>
        <pc:sldMkLst>
          <pc:docMk/>
          <pc:sldMk cId="1310625953" sldId="273"/>
        </pc:sldMkLst>
        <pc:spChg chg="mod">
          <ac:chgData name="vincenzo" userId="9ff12081ebf42f51" providerId="LiveId" clId="{11703D2F-0EC8-49CD-A44A-D1684C010630}" dt="2022-10-03T20:33:23.508" v="2658" actId="20577"/>
          <ac:spMkLst>
            <pc:docMk/>
            <pc:sldMk cId="1310625953" sldId="273"/>
            <ac:spMk id="7" creationId="{8D5BB12D-4A3A-F148-54C0-5E8799B4BED5}"/>
          </ac:spMkLst>
        </pc:spChg>
        <pc:spChg chg="add mod">
          <ac:chgData name="vincenzo" userId="9ff12081ebf42f51" providerId="LiveId" clId="{11703D2F-0EC8-49CD-A44A-D1684C010630}" dt="2022-10-03T20:34:46.397" v="2664" actId="1076"/>
          <ac:spMkLst>
            <pc:docMk/>
            <pc:sldMk cId="1310625953" sldId="273"/>
            <ac:spMk id="10" creationId="{A610D9D3-3042-BA85-8CE2-1AE1E6DC0B4F}"/>
          </ac:spMkLst>
        </pc:spChg>
        <pc:spChg chg="add mod">
          <ac:chgData name="vincenzo" userId="9ff12081ebf42f51" providerId="LiveId" clId="{11703D2F-0EC8-49CD-A44A-D1684C010630}" dt="2022-10-03T20:35:04.319" v="2668" actId="20577"/>
          <ac:spMkLst>
            <pc:docMk/>
            <pc:sldMk cId="1310625953" sldId="273"/>
            <ac:spMk id="11" creationId="{1715CBF7-AF4C-2A76-6C2E-0D7C3CBB8C41}"/>
          </ac:spMkLst>
        </pc:spChg>
        <pc:picChg chg="mod">
          <ac:chgData name="vincenzo" userId="9ff12081ebf42f51" providerId="LiveId" clId="{11703D2F-0EC8-49CD-A44A-D1684C010630}" dt="2022-10-03T20:34:37.782" v="2663" actId="1076"/>
          <ac:picMkLst>
            <pc:docMk/>
            <pc:sldMk cId="1310625953" sldId="273"/>
            <ac:picMk id="3" creationId="{FF38533E-DA15-68C8-8987-CA9767E54233}"/>
          </ac:picMkLst>
        </pc:picChg>
      </pc:sldChg>
      <pc:sldChg chg="addSp modSp mod">
        <pc:chgData name="vincenzo" userId="9ff12081ebf42f51" providerId="LiveId" clId="{11703D2F-0EC8-49CD-A44A-D1684C010630}" dt="2022-10-04T06:43:35.422" v="3311" actId="20577"/>
        <pc:sldMkLst>
          <pc:docMk/>
          <pc:sldMk cId="2754451257" sldId="274"/>
        </pc:sldMkLst>
        <pc:spChg chg="add mod">
          <ac:chgData name="vincenzo" userId="9ff12081ebf42f51" providerId="LiveId" clId="{11703D2F-0EC8-49CD-A44A-D1684C010630}" dt="2022-10-04T06:41:54.083" v="3295" actId="5793"/>
          <ac:spMkLst>
            <pc:docMk/>
            <pc:sldMk cId="2754451257" sldId="274"/>
            <ac:spMk id="2" creationId="{CB327671-DD41-609F-708C-C3874FDC9C1A}"/>
          </ac:spMkLst>
        </pc:spChg>
        <pc:spChg chg="mod ord">
          <ac:chgData name="vincenzo" userId="9ff12081ebf42f51" providerId="LiveId" clId="{11703D2F-0EC8-49CD-A44A-D1684C010630}" dt="2022-10-03T18:25:45.362" v="959" actId="166"/>
          <ac:spMkLst>
            <pc:docMk/>
            <pc:sldMk cId="2754451257" sldId="274"/>
            <ac:spMk id="3" creationId="{1C20D7CC-D208-2901-2964-B414910E0911}"/>
          </ac:spMkLst>
        </pc:spChg>
        <pc:spChg chg="mod">
          <ac:chgData name="vincenzo" userId="9ff12081ebf42f51" providerId="LiveId" clId="{11703D2F-0EC8-49CD-A44A-D1684C010630}" dt="2022-10-04T06:43:35.422" v="3311" actId="20577"/>
          <ac:spMkLst>
            <pc:docMk/>
            <pc:sldMk cId="2754451257" sldId="274"/>
            <ac:spMk id="21" creationId="{048B3561-5643-0C89-20D9-3AD70D1D0DA5}"/>
          </ac:spMkLst>
        </pc:spChg>
        <pc:spChg chg="mod">
          <ac:chgData name="vincenzo" userId="9ff12081ebf42f51" providerId="LiveId" clId="{11703D2F-0EC8-49CD-A44A-D1684C010630}" dt="2022-10-03T18:26:06.508" v="960" actId="207"/>
          <ac:spMkLst>
            <pc:docMk/>
            <pc:sldMk cId="2754451257" sldId="274"/>
            <ac:spMk id="23" creationId="{7F2E6849-765C-DCBD-8E3B-ECBAC7685293}"/>
          </ac:spMkLst>
        </pc:spChg>
        <pc:picChg chg="mod">
          <ac:chgData name="vincenzo" userId="9ff12081ebf42f51" providerId="LiveId" clId="{11703D2F-0EC8-49CD-A44A-D1684C010630}" dt="2022-10-03T18:25:32.039" v="958" actId="1076"/>
          <ac:picMkLst>
            <pc:docMk/>
            <pc:sldMk cId="2754451257" sldId="274"/>
            <ac:picMk id="8" creationId="{68685ED2-2ADC-D4B5-B399-37602104D699}"/>
          </ac:picMkLst>
        </pc:picChg>
        <pc:cxnChg chg="mod">
          <ac:chgData name="vincenzo" userId="9ff12081ebf42f51" providerId="LiveId" clId="{11703D2F-0EC8-49CD-A44A-D1684C010630}" dt="2022-10-03T18:26:28.027" v="961" actId="14100"/>
          <ac:cxnSpMkLst>
            <pc:docMk/>
            <pc:sldMk cId="2754451257" sldId="274"/>
            <ac:cxnSpMk id="25" creationId="{977D5C6B-7D2A-96B4-6F5A-BF3205B573E7}"/>
          </ac:cxnSpMkLst>
        </pc:cxnChg>
      </pc:sldChg>
      <pc:sldChg chg="modSp mod">
        <pc:chgData name="vincenzo" userId="9ff12081ebf42f51" providerId="LiveId" clId="{11703D2F-0EC8-49CD-A44A-D1684C010630}" dt="2022-10-04T06:34:25.233" v="3281" actId="20577"/>
        <pc:sldMkLst>
          <pc:docMk/>
          <pc:sldMk cId="756187489" sldId="275"/>
        </pc:sldMkLst>
        <pc:spChg chg="mod">
          <ac:chgData name="vincenzo" userId="9ff12081ebf42f51" providerId="LiveId" clId="{11703D2F-0EC8-49CD-A44A-D1684C010630}" dt="2022-10-03T20:54:51.496" v="3239" actId="20577"/>
          <ac:spMkLst>
            <pc:docMk/>
            <pc:sldMk cId="756187489" sldId="275"/>
            <ac:spMk id="3" creationId="{1ADB58F8-C186-8939-8CE9-5B1911E4E01A}"/>
          </ac:spMkLst>
        </pc:spChg>
        <pc:spChg chg="mod">
          <ac:chgData name="vincenzo" userId="9ff12081ebf42f51" providerId="LiveId" clId="{11703D2F-0EC8-49CD-A44A-D1684C010630}" dt="2022-10-01T13:33:38.396" v="56" actId="20577"/>
          <ac:spMkLst>
            <pc:docMk/>
            <pc:sldMk cId="756187489" sldId="275"/>
            <ac:spMk id="4" creationId="{1C9551D2-EFE3-4F02-07DA-29D5AA9270A3}"/>
          </ac:spMkLst>
        </pc:spChg>
        <pc:spChg chg="mod">
          <ac:chgData name="vincenzo" userId="9ff12081ebf42f51" providerId="LiveId" clId="{11703D2F-0EC8-49CD-A44A-D1684C010630}" dt="2022-10-04T06:32:47.657" v="3259" actId="20577"/>
          <ac:spMkLst>
            <pc:docMk/>
            <pc:sldMk cId="756187489" sldId="275"/>
            <ac:spMk id="5" creationId="{1A14EA1D-12DF-9621-3F3E-2EAA5853F2E9}"/>
          </ac:spMkLst>
        </pc:spChg>
        <pc:spChg chg="mod">
          <ac:chgData name="vincenzo" userId="9ff12081ebf42f51" providerId="LiveId" clId="{11703D2F-0EC8-49CD-A44A-D1684C010630}" dt="2022-10-04T06:34:25.233" v="3281" actId="20577"/>
          <ac:spMkLst>
            <pc:docMk/>
            <pc:sldMk cId="756187489" sldId="275"/>
            <ac:spMk id="6" creationId="{457DCE45-F423-401C-4AC9-45F43F8D0785}"/>
          </ac:spMkLst>
        </pc:spChg>
      </pc:sldChg>
      <pc:sldChg chg="addSp modSp new mod">
        <pc:chgData name="vincenzo" userId="9ff12081ebf42f51" providerId="LiveId" clId="{11703D2F-0EC8-49CD-A44A-D1684C010630}" dt="2022-10-05T05:47:50.251" v="4235" actId="20577"/>
        <pc:sldMkLst>
          <pc:docMk/>
          <pc:sldMk cId="1922534006" sldId="276"/>
        </pc:sldMkLst>
        <pc:spChg chg="add mod">
          <ac:chgData name="vincenzo" userId="9ff12081ebf42f51" providerId="LiveId" clId="{11703D2F-0EC8-49CD-A44A-D1684C010630}" dt="2022-10-01T09:07:54.983" v="34" actId="255"/>
          <ac:spMkLst>
            <pc:docMk/>
            <pc:sldMk cId="1922534006" sldId="276"/>
            <ac:spMk id="2" creationId="{E02DDEAE-27D1-CB0F-3F08-5A02EBBEC01D}"/>
          </ac:spMkLst>
        </pc:spChg>
        <pc:spChg chg="add mod">
          <ac:chgData name="vincenzo" userId="9ff12081ebf42f51" providerId="LiveId" clId="{11703D2F-0EC8-49CD-A44A-D1684C010630}" dt="2022-10-05T05:47:50.251" v="4235" actId="20577"/>
          <ac:spMkLst>
            <pc:docMk/>
            <pc:sldMk cId="1922534006" sldId="276"/>
            <ac:spMk id="3" creationId="{84185D10-5CFF-F54E-618A-1C4FD07394D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7EF734F-A6D2-15F5-1ECD-5E25DAB306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38478D69-CB8A-AF29-714B-61B135089F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98B044F-77F3-5BA7-F6AD-9A1033A926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A1BC8-D198-4B29-A1C3-D933F608B9EF}" type="datetimeFigureOut">
              <a:rPr lang="en-GB" smtClean="0"/>
              <a:t>05/10/2022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A8C669F-96C3-E86C-EAB0-04D0CA4A9B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AC8730A-B151-1532-A7DE-F4F4218086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178AA-11D8-45EB-8AAD-151F099AC91D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5384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EB0332-580D-6DB5-D87C-8F803265CB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E4360784-B623-C6DB-9D27-C2AFE287C15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4DC27B8-BF61-CA78-AD2F-8341A6604C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A1BC8-D198-4B29-A1C3-D933F608B9EF}" type="datetimeFigureOut">
              <a:rPr lang="en-GB" smtClean="0"/>
              <a:t>05/10/2022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058B69E-6E7A-9604-83A0-8F65705C8E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2738F26-C829-8F93-2BE5-65FA108C92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178AA-11D8-45EB-8AAD-151F099AC91D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74628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1BDF58F7-F1BD-4813-B8E7-6B229BB028D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4CB4ACFA-EE48-D471-8D21-DB3DC592CB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58BEB22-9CF7-82A7-D809-B483D42CA5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A1BC8-D198-4B29-A1C3-D933F608B9EF}" type="datetimeFigureOut">
              <a:rPr lang="en-GB" smtClean="0"/>
              <a:t>05/10/2022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6222B26-A381-0C1B-DFCB-D8374D8832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CFEEB2B-DAD1-CC13-1EEE-BC9F81DF78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178AA-11D8-45EB-8AAD-151F099AC91D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90532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09DEC2A-2E52-93C2-687A-43952FF9EC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C134666-004F-1320-DE9F-01A5207B82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0221429-E7B0-075A-532E-EE1264EF07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A1BC8-D198-4B29-A1C3-D933F608B9EF}" type="datetimeFigureOut">
              <a:rPr lang="en-GB" smtClean="0"/>
              <a:t>05/10/2022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C7BE7B1-5F48-E377-8016-4A6741723C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6E40560-EE3A-F1E4-5B3D-092388D26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178AA-11D8-45EB-8AAD-151F099AC91D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57160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1E9D9B9-D0BD-B76B-D64A-88D360D9FA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18A26AAE-B63A-1C8A-F444-95FB415E55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259A59D-078D-9F8A-3534-27A53F433B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A1BC8-D198-4B29-A1C3-D933F608B9EF}" type="datetimeFigureOut">
              <a:rPr lang="en-GB" smtClean="0"/>
              <a:t>05/10/2022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B3C3A37-7B0D-351F-7912-AB41A5B5F7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A62215-C9FB-5531-2C74-4881D5A240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178AA-11D8-45EB-8AAD-151F099AC91D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39755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DDF3762-CD51-BA06-B262-07FC81E8D5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97986B1-6F44-680D-440A-82CB70D517E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33B12166-7EA9-241A-045B-0910A9B2F5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1A21BBCC-B5FD-944B-67E0-0883613EDF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A1BC8-D198-4B29-A1C3-D933F608B9EF}" type="datetimeFigureOut">
              <a:rPr lang="en-GB" smtClean="0"/>
              <a:t>05/10/2022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C2423FB9-7735-462D-42AF-EAFE48B344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7E4874D8-9BE7-178E-386F-E4BF9AF32E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178AA-11D8-45EB-8AAD-151F099AC91D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57945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E02B691-1F6D-EF68-EA33-FD7B46FA11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0F5E1970-F687-AEC8-4BD2-F73A995110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4BA68284-6341-6B90-D9DD-7914DB5908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6998614A-411F-735A-09C9-53A2BB3541C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C728A2C6-BEF3-71DA-4039-D132E5139BC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4D2D43C6-9EA0-398A-7442-3396D9A958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A1BC8-D198-4B29-A1C3-D933F608B9EF}" type="datetimeFigureOut">
              <a:rPr lang="en-GB" smtClean="0"/>
              <a:t>05/10/2022</a:t>
            </a:fld>
            <a:endParaRPr lang="en-GB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16DE99F8-F304-82E9-58C1-E6011269DD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30DB2E30-1066-B1D2-7324-211868D85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178AA-11D8-45EB-8AAD-151F099AC91D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42976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F86C212-5D9E-4215-396D-F5B262966D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12EE42CD-9CA3-4D75-CB69-467BE17BA9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A1BC8-D198-4B29-A1C3-D933F608B9EF}" type="datetimeFigureOut">
              <a:rPr lang="en-GB" smtClean="0"/>
              <a:t>05/10/2022</a:t>
            </a:fld>
            <a:endParaRPr lang="en-GB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6A6B13ED-2121-DBE4-BB9E-6F724C71D8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3E64437-B572-9870-A411-AFB1685B7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178AA-11D8-45EB-8AAD-151F099AC91D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52052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9480F337-AA82-6987-2CD5-86068A0732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A1BC8-D198-4B29-A1C3-D933F608B9EF}" type="datetimeFigureOut">
              <a:rPr lang="en-GB" smtClean="0"/>
              <a:t>05/10/2022</a:t>
            </a:fld>
            <a:endParaRPr lang="en-GB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D1AF2D51-5A4E-82F0-20CA-9272A60945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85896FED-31CB-1211-8FB1-81785AB607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178AA-11D8-45EB-8AAD-151F099AC91D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83288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C1CF80D-2EE0-A612-229C-C96A936EAE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4C888D5-5AF6-4A7F-2C4A-FF31823CAB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1D4C7C7E-5C06-ADE4-CCA3-6A85FC336E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96A6F739-CEA6-A8C5-0E60-66879A1247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A1BC8-D198-4B29-A1C3-D933F608B9EF}" type="datetimeFigureOut">
              <a:rPr lang="en-GB" smtClean="0"/>
              <a:t>05/10/2022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317C405-C3DD-B1CA-FCC4-350CE7222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015A1966-EB46-A28D-6987-98A3FAB016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178AA-11D8-45EB-8AAD-151F099AC91D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7208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846E468-8466-855B-A36C-181340F50D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1BD192C3-F5FE-6014-AF27-CFF252D6150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D83FF27-9C70-1548-7EE5-965283ADB8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6951A1BD-9619-39FE-29C5-720F702FE4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A1BC8-D198-4B29-A1C3-D933F608B9EF}" type="datetimeFigureOut">
              <a:rPr lang="en-GB" smtClean="0"/>
              <a:t>05/10/2022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3DD24532-B350-BDD7-4285-002386DB45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EB269A45-C0FE-45E7-2A84-03A56A7784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178AA-11D8-45EB-8AAD-151F099AC91D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353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B7DBE936-EEC0-6D19-67A5-75292AF0EF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31345D4B-4060-0BEB-981F-D420FA4AA8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75664DA-54EA-C308-6098-D805ED7C30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BA1BC8-D198-4B29-A1C3-D933F608B9EF}" type="datetimeFigureOut">
              <a:rPr lang="en-GB" smtClean="0"/>
              <a:t>05/10/2022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80AF038-86FD-19FB-0A29-11D8D8624E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565AC1D-943D-DD2D-C3D7-7D128BCF81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178AA-11D8-45EB-8AAD-151F099AC91D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40839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hyperlink" Target="file:///C:\Users\variale\OneDrive\Desktop\NIBS%202022\comsol_ref_solver.26.088.html" TargetMode="External"/><Relationship Id="rId7" Type="http://schemas.openxmlformats.org/officeDocument/2006/relationships/image" Target="../media/image10.jpeg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hyperlink" Target="file:///C:\Users\variale\OneDrive\Desktop\NIBS%202022\comsol_ref_solver.26.087.html" TargetMode="External"/><Relationship Id="rId9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g"/><Relationship Id="rId3" Type="http://schemas.openxmlformats.org/officeDocument/2006/relationships/image" Target="../media/image14.jpg"/><Relationship Id="rId7" Type="http://schemas.openxmlformats.org/officeDocument/2006/relationships/image" Target="../media/image18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jpg"/><Relationship Id="rId5" Type="http://schemas.openxmlformats.org/officeDocument/2006/relationships/image" Target="../media/image16.png"/><Relationship Id="rId4" Type="http://schemas.openxmlformats.org/officeDocument/2006/relationships/image" Target="../media/image15.jpg"/><Relationship Id="rId9" Type="http://schemas.openxmlformats.org/officeDocument/2006/relationships/image" Target="../media/image20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g"/><Relationship Id="rId5" Type="http://schemas.openxmlformats.org/officeDocument/2006/relationships/image" Target="../media/image24.jpg"/><Relationship Id="rId4" Type="http://schemas.openxmlformats.org/officeDocument/2006/relationships/image" Target="../media/image23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g"/><Relationship Id="rId4" Type="http://schemas.openxmlformats.org/officeDocument/2006/relationships/image" Target="../media/image28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8.jpg"/><Relationship Id="rId4" Type="http://schemas.openxmlformats.org/officeDocument/2006/relationships/image" Target="../media/image37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g"/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5.jpg"/><Relationship Id="rId4" Type="http://schemas.openxmlformats.org/officeDocument/2006/relationships/image" Target="../media/image44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8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6DF6649-C1D4-FCB7-CCB5-BEAC6DCC65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15846" y="355447"/>
            <a:ext cx="9144000" cy="1876476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en-GB" sz="4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Simple beam energy recovery as alternative to Residual Ion dump in Neutral Ion Beam Injections</a:t>
            </a:r>
            <a:endParaRPr lang="en-GB" sz="4000" dirty="0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733E141B-F87D-3ECD-9957-B49787376AB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530322"/>
            <a:ext cx="9144000" cy="1655762"/>
          </a:xfrm>
        </p:spPr>
        <p:txBody>
          <a:bodyPr/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it-IT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Variale INFN-Bari, Via Orabona 4, 70126-Bari, </a:t>
            </a:r>
            <a:r>
              <a:rPr lang="it-IT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Italy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it-IT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M. Cavenago INFN-LNL, Via dell’Università 2, Legnaro (PD), </a:t>
            </a:r>
            <a:r>
              <a:rPr lang="it-IT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Italy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it-IT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V. Valentino INFN-Bari, Via Orabona 4, 70126-Bari, </a:t>
            </a:r>
            <a:r>
              <a:rPr lang="it-IT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Italy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748E9318-F850-9F13-407D-AD5DCC2A6D4C}"/>
              </a:ext>
            </a:extLst>
          </p:cNvPr>
          <p:cNvSpPr txBox="1"/>
          <p:nvPr/>
        </p:nvSpPr>
        <p:spPr>
          <a:xfrm>
            <a:off x="352493" y="6317887"/>
            <a:ext cx="23682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NIBS 2022 Padua (Italy)</a:t>
            </a:r>
          </a:p>
        </p:txBody>
      </p:sp>
    </p:spTree>
    <p:extLst>
      <p:ext uri="{BB962C8B-B14F-4D97-AF65-F5344CB8AC3E}">
        <p14:creationId xmlns:p14="http://schemas.microsoft.com/office/powerpoint/2010/main" val="5547566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D88C630-2C52-32C9-9C77-EBA53F8DB5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5440" y="339366"/>
            <a:ext cx="2662084" cy="509947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GB" sz="3200" b="1" dirty="0">
                <a:latin typeface="+mn-lt"/>
              </a:rPr>
              <a:t>in COMSOL</a:t>
            </a:r>
          </a:p>
        </p:txBody>
      </p:sp>
      <p:pic>
        <p:nvPicPr>
          <p:cNvPr id="1035" name="Picture 11">
            <a:extLst>
              <a:ext uri="{FF2B5EF4-FFF2-40B4-BE49-F238E27FC236}">
                <a16:creationId xmlns:a16="http://schemas.microsoft.com/office/drawing/2014/main" id="{48EDB3D8-CFB6-3EFC-BFCB-F88CE56291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440" y="2214880"/>
            <a:ext cx="220663" cy="220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3">
            <a:extLst>
              <a:ext uri="{FF2B5EF4-FFF2-40B4-BE49-F238E27FC236}">
                <a16:creationId xmlns:a16="http://schemas.microsoft.com/office/drawing/2014/main" id="{81FCCDD7-AF90-CABA-9D73-A892EA9400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666" y="986239"/>
            <a:ext cx="11415433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GB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kumimoji="0" lang="en-GB" altLang="en-US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COMSOL [6]</a:t>
            </a:r>
            <a:r>
              <a:rPr kumimoji="0" lang="en-GB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models the interactions of particles with stationary fields </a:t>
            </a:r>
            <a:r>
              <a:rPr kumimoji="0" lang="en-GB" alt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by using</a:t>
            </a:r>
            <a:r>
              <a:rPr lang="en-GB" sz="160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GB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2 solvers: 1) a</a:t>
            </a:r>
            <a:r>
              <a:rPr lang="en-GB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GB" sz="1600" u="sng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3"/>
              </a:rPr>
              <a:t>Time-Dependent Solver </a:t>
            </a:r>
            <a:r>
              <a:rPr lang="en-GB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 the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particle trajectories); 2)</a:t>
            </a:r>
            <a:r>
              <a:rPr lang="en-GB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GB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 </a:t>
            </a:r>
            <a:r>
              <a:rPr lang="en-GB" sz="1600" u="sng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4"/>
              </a:rPr>
              <a:t>Stationary Solver</a:t>
            </a:r>
            <a:r>
              <a:rPr lang="en-GB" sz="1600" u="sng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GB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 the electric field calculation, included the SC due to particles.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 two solvers are repeated (iteration cycles) using a </a:t>
            </a:r>
            <a:r>
              <a:rPr lang="en-GB" sz="1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For-End For loop </a:t>
            </a:r>
            <a:r>
              <a:rPr lang="en-GB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so that a self-consistent solution is obtained for the moving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particles and the stationary fields into account. As an example some cycles of the calculation are shown </a:t>
            </a:r>
            <a:r>
              <a:rPr lang="en-GB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sym typeface="Wingdings" panose="05000000000000000000" pitchFamily="2" charset="2"/>
              </a:rPr>
              <a:t></a:t>
            </a:r>
            <a:endParaRPr kumimoji="0" lang="en-GB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44" name="Picture 20">
            <a:extLst>
              <a:ext uri="{FF2B5EF4-FFF2-40B4-BE49-F238E27FC236}">
                <a16:creationId xmlns:a16="http://schemas.microsoft.com/office/drawing/2014/main" id="{6EC39C09-49AC-787B-ADB2-263132431F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7200"/>
            <a:ext cx="220663" cy="220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056FE1C6-C861-7E29-BC03-F2D068473EA4}"/>
              </a:ext>
            </a:extLst>
          </p:cNvPr>
          <p:cNvSpPr txBox="1"/>
          <p:nvPr/>
        </p:nvSpPr>
        <p:spPr>
          <a:xfrm>
            <a:off x="1947325" y="6221907"/>
            <a:ext cx="6837586" cy="40011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000" b="1" dirty="0"/>
              <a:t>The Space charge calculations are more accurate in COMSOL 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D948F324-DBE8-C6C3-E042-27F97254207B}"/>
              </a:ext>
            </a:extLst>
          </p:cNvPr>
          <p:cNvSpPr txBox="1"/>
          <p:nvPr/>
        </p:nvSpPr>
        <p:spPr>
          <a:xfrm>
            <a:off x="74671" y="5522097"/>
            <a:ext cx="1156142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Note</a:t>
            </a:r>
            <a:r>
              <a:rPr lang="en-GB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: i</a:t>
            </a:r>
            <a:r>
              <a:rPr lang="en-GB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 our simulation the calculation started to converge after about 15 cycles but </a:t>
            </a:r>
            <a:r>
              <a:rPr lang="en-GB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20</a:t>
            </a:r>
            <a:r>
              <a:rPr lang="en-GB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cycles have been used for all the simulations – corresponding to a CPU time of few hours </a:t>
            </a:r>
            <a:r>
              <a:rPr lang="en-GB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(in</a:t>
            </a:r>
            <a:r>
              <a:rPr lang="en-GB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SIMION, CPU time was few minutes)</a:t>
            </a:r>
            <a:endParaRPr kumimoji="0" lang="en-GB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EF3EF04E-EE8B-3BDB-9720-29A867AB7FC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31" y="2271234"/>
            <a:ext cx="2423911" cy="1612539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0B53E241-9CFA-627D-AD2B-FE8B776E3A7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8916" y="3217978"/>
            <a:ext cx="2276407" cy="1697706"/>
          </a:xfrm>
          <a:prstGeom prst="rect">
            <a:avLst/>
          </a:prstGeom>
        </p:spPr>
      </p:pic>
      <p:pic>
        <p:nvPicPr>
          <p:cNvPr id="14" name="Immagine 13">
            <a:extLst>
              <a:ext uri="{FF2B5EF4-FFF2-40B4-BE49-F238E27FC236}">
                <a16:creationId xmlns:a16="http://schemas.microsoft.com/office/drawing/2014/main" id="{6747E91D-1BD2-E86A-05D6-A2538B6D962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9536" y="2237137"/>
            <a:ext cx="2615162" cy="1739771"/>
          </a:xfrm>
          <a:prstGeom prst="rect">
            <a:avLst/>
          </a:prstGeom>
        </p:spPr>
      </p:pic>
      <p:pic>
        <p:nvPicPr>
          <p:cNvPr id="16" name="Immagine 15">
            <a:extLst>
              <a:ext uri="{FF2B5EF4-FFF2-40B4-BE49-F238E27FC236}">
                <a16:creationId xmlns:a16="http://schemas.microsoft.com/office/drawing/2014/main" id="{6448DEE0-3A2E-F7AC-C3CB-AD2AD6C348A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9536" y="3867529"/>
            <a:ext cx="2615162" cy="1739771"/>
          </a:xfrm>
          <a:prstGeom prst="rect">
            <a:avLst/>
          </a:prstGeom>
        </p:spPr>
      </p:pic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F1859F15-3FA4-7C11-5669-EF49B59FA103}"/>
              </a:ext>
            </a:extLst>
          </p:cNvPr>
          <p:cNvSpPr txBox="1"/>
          <p:nvPr/>
        </p:nvSpPr>
        <p:spPr>
          <a:xfrm>
            <a:off x="369868" y="3438274"/>
            <a:ext cx="163673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Cycle 1 </a:t>
            </a:r>
            <a:r>
              <a:rPr lang="en-GB" sz="1200" dirty="0"/>
              <a:t>(no space charge included)</a:t>
            </a: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F57C29D4-27C8-0AD0-07FC-757CA344B01C}"/>
              </a:ext>
            </a:extLst>
          </p:cNvPr>
          <p:cNvSpPr txBox="1"/>
          <p:nvPr/>
        </p:nvSpPr>
        <p:spPr>
          <a:xfrm>
            <a:off x="3920125" y="4393994"/>
            <a:ext cx="23867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Cycle  9 </a:t>
            </a:r>
            <a:r>
              <a:rPr lang="en-GB" sz="1200" dirty="0"/>
              <a:t>(SC computed from 8)</a:t>
            </a:r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B6A854F7-9BCE-F597-2DD1-94085587E0EE}"/>
              </a:ext>
            </a:extLst>
          </p:cNvPr>
          <p:cNvSpPr txBox="1"/>
          <p:nvPr/>
        </p:nvSpPr>
        <p:spPr>
          <a:xfrm>
            <a:off x="8029536" y="3466030"/>
            <a:ext cx="8239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Cycle 20</a:t>
            </a:r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5741ED55-0BCF-4A45-A510-17FB9CEBBB9F}"/>
              </a:ext>
            </a:extLst>
          </p:cNvPr>
          <p:cNvSpPr txBox="1"/>
          <p:nvPr/>
        </p:nvSpPr>
        <p:spPr>
          <a:xfrm>
            <a:off x="8131177" y="5144517"/>
            <a:ext cx="8239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Cycle 21</a:t>
            </a:r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2F7D7CD5-1024-69D8-E317-9A2CBD062BE2}"/>
              </a:ext>
            </a:extLst>
          </p:cNvPr>
          <p:cNvSpPr txBox="1"/>
          <p:nvPr/>
        </p:nvSpPr>
        <p:spPr>
          <a:xfrm>
            <a:off x="10792691" y="2835163"/>
            <a:ext cx="10650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Convergent</a:t>
            </a:r>
          </a:p>
          <a:p>
            <a:r>
              <a:rPr lang="en-GB" sz="1400" dirty="0"/>
              <a:t>solution</a:t>
            </a:r>
          </a:p>
        </p:txBody>
      </p:sp>
      <p:cxnSp>
        <p:nvCxnSpPr>
          <p:cNvPr id="26" name="Connettore 2 25">
            <a:extLst>
              <a:ext uri="{FF2B5EF4-FFF2-40B4-BE49-F238E27FC236}">
                <a16:creationId xmlns:a16="http://schemas.microsoft.com/office/drawing/2014/main" id="{7EDD60D1-863F-A5CB-8E15-003CAFD8E410}"/>
              </a:ext>
            </a:extLst>
          </p:cNvPr>
          <p:cNvCxnSpPr>
            <a:cxnSpLocks/>
            <a:stCxn id="24" idx="1"/>
          </p:cNvCxnSpPr>
          <p:nvPr/>
        </p:nvCxnSpPr>
        <p:spPr>
          <a:xfrm flipH="1">
            <a:off x="10536382" y="3096773"/>
            <a:ext cx="256309" cy="205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3173B7DC-B9B5-4FF5-5709-ACC5B7431717}"/>
              </a:ext>
            </a:extLst>
          </p:cNvPr>
          <p:cNvSpPr txBox="1"/>
          <p:nvPr/>
        </p:nvSpPr>
        <p:spPr>
          <a:xfrm>
            <a:off x="10716492" y="4468343"/>
            <a:ext cx="1087582" cy="73866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400" dirty="0"/>
              <a:t>It is identical to Cycle 20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A38FACAF-692D-885D-D757-84A60CC1829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02" y="3915407"/>
            <a:ext cx="2386740" cy="1587810"/>
          </a:xfrm>
          <a:prstGeom prst="rect">
            <a:avLst/>
          </a:prstGeom>
        </p:spPr>
      </p:pic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AD7DDDFD-2D6D-FDC9-E85E-64E51C31616C}"/>
              </a:ext>
            </a:extLst>
          </p:cNvPr>
          <p:cNvSpPr txBox="1"/>
          <p:nvPr/>
        </p:nvSpPr>
        <p:spPr>
          <a:xfrm>
            <a:off x="378652" y="5013827"/>
            <a:ext cx="16367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Cycle 2 </a:t>
            </a:r>
            <a:r>
              <a:rPr lang="en-GB" sz="1200" dirty="0"/>
              <a:t>(space charge computed from 1)</a:t>
            </a:r>
            <a:r>
              <a:rPr lang="en-GB" sz="1400" dirty="0"/>
              <a:t> </a:t>
            </a:r>
          </a:p>
        </p:txBody>
      </p:sp>
      <p:sp>
        <p:nvSpPr>
          <p:cNvPr id="8" name="Freccia a destra 7">
            <a:extLst>
              <a:ext uri="{FF2B5EF4-FFF2-40B4-BE49-F238E27FC236}">
                <a16:creationId xmlns:a16="http://schemas.microsoft.com/office/drawing/2014/main" id="{33CA1D89-A743-5328-A32B-4BB76C36DA17}"/>
              </a:ext>
            </a:extLst>
          </p:cNvPr>
          <p:cNvSpPr/>
          <p:nvPr/>
        </p:nvSpPr>
        <p:spPr>
          <a:xfrm>
            <a:off x="2900516" y="4051866"/>
            <a:ext cx="893927" cy="1465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Freccia a destra 9">
            <a:extLst>
              <a:ext uri="{FF2B5EF4-FFF2-40B4-BE49-F238E27FC236}">
                <a16:creationId xmlns:a16="http://schemas.microsoft.com/office/drawing/2014/main" id="{6AFCF6A2-8264-CA03-0E60-8AE9A36013A8}"/>
              </a:ext>
            </a:extLst>
          </p:cNvPr>
          <p:cNvSpPr/>
          <p:nvPr/>
        </p:nvSpPr>
        <p:spPr>
          <a:xfrm>
            <a:off x="6622085" y="3920323"/>
            <a:ext cx="893927" cy="1465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993787B9-2515-00C5-E42F-FF7D01BB5A2A}"/>
              </a:ext>
            </a:extLst>
          </p:cNvPr>
          <p:cNvSpPr txBox="1"/>
          <p:nvPr/>
        </p:nvSpPr>
        <p:spPr>
          <a:xfrm>
            <a:off x="3007524" y="2537213"/>
            <a:ext cx="4717189" cy="52322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400" dirty="0"/>
              <a:t>The SC force oscillate with decreasing amplitudes in the cycles up to convergence</a:t>
            </a:r>
          </a:p>
        </p:txBody>
      </p:sp>
    </p:spTree>
    <p:extLst>
      <p:ext uri="{BB962C8B-B14F-4D97-AF65-F5344CB8AC3E}">
        <p14:creationId xmlns:p14="http://schemas.microsoft.com/office/powerpoint/2010/main" val="33872123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magine 19">
            <a:extLst>
              <a:ext uri="{FF2B5EF4-FFF2-40B4-BE49-F238E27FC236}">
                <a16:creationId xmlns:a16="http://schemas.microsoft.com/office/drawing/2014/main" id="{7FAFF570-CA41-1591-4FB1-B6D4136FB1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0583" y="5222414"/>
            <a:ext cx="2393486" cy="1592298"/>
          </a:xfrm>
          <a:prstGeom prst="rect">
            <a:avLst/>
          </a:prstGeom>
        </p:spPr>
      </p:pic>
      <p:pic>
        <p:nvPicPr>
          <p:cNvPr id="16" name="Immagine 15">
            <a:extLst>
              <a:ext uri="{FF2B5EF4-FFF2-40B4-BE49-F238E27FC236}">
                <a16:creationId xmlns:a16="http://schemas.microsoft.com/office/drawing/2014/main" id="{ED2D8AC1-F902-15A0-03F5-71485EEA95C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6734" y="1276590"/>
            <a:ext cx="4037261" cy="2685841"/>
          </a:xfrm>
          <a:prstGeom prst="rect">
            <a:avLst/>
          </a:prstGeom>
        </p:spPr>
      </p:pic>
      <p:pic>
        <p:nvPicPr>
          <p:cNvPr id="28" name="Immagine 27">
            <a:extLst>
              <a:ext uri="{FF2B5EF4-FFF2-40B4-BE49-F238E27FC236}">
                <a16:creationId xmlns:a16="http://schemas.microsoft.com/office/drawing/2014/main" id="{6395D106-EAEE-5BAD-696E-4052DE5BA07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6005" y="4089389"/>
            <a:ext cx="3785324" cy="2518236"/>
          </a:xfrm>
          <a:prstGeom prst="rect">
            <a:avLst/>
          </a:prstGeom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4B12B8AC-44C8-2AF9-458F-5268A6C00C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852" y="120561"/>
            <a:ext cx="6243763" cy="458116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en-GB" sz="2800" b="1" dirty="0"/>
              <a:t>Simulation comparison with the COMSOL code 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85FFDD14-759D-4F0D-AD1C-E1ED60CAD84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57" y="727369"/>
            <a:ext cx="4160881" cy="2880610"/>
          </a:xfrm>
          <a:prstGeom prst="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9D9913FD-1AA4-8BBD-5269-1FAC6A02979E}"/>
              </a:ext>
            </a:extLst>
          </p:cNvPr>
          <p:cNvSpPr txBox="1"/>
          <p:nvPr/>
        </p:nvSpPr>
        <p:spPr>
          <a:xfrm>
            <a:off x="0" y="3312254"/>
            <a:ext cx="46535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Rectangular collector </a:t>
            </a:r>
            <a:r>
              <a:rPr lang="en-GB" sz="1400" b="1" dirty="0"/>
              <a:t>SIMION model</a:t>
            </a:r>
            <a:r>
              <a:rPr lang="en-GB" sz="1400" dirty="0"/>
              <a:t>, simulations for </a:t>
            </a:r>
            <a:r>
              <a:rPr lang="en-GB" sz="1400" b="1" dirty="0"/>
              <a:t>20 keV</a:t>
            </a:r>
          </a:p>
          <a:p>
            <a:r>
              <a:rPr lang="en-GB" sz="1400" dirty="0"/>
              <a:t>Beam energy with Vg=-19.75 kV; </a:t>
            </a:r>
            <a:r>
              <a:rPr lang="en-GB" sz="1400" dirty="0" err="1"/>
              <a:t>Vc</a:t>
            </a:r>
            <a:r>
              <a:rPr lang="en-GB" sz="1400" dirty="0"/>
              <a:t>=-19.80 kV; </a:t>
            </a:r>
            <a:r>
              <a:rPr lang="en-GB" sz="1400" dirty="0" err="1"/>
              <a:t>Vr</a:t>
            </a:r>
            <a:r>
              <a:rPr lang="en-GB" sz="1400" dirty="0"/>
              <a:t>=-20.5 kV). </a:t>
            </a: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85222845-2261-3A53-E615-43ED3E07FA2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6202" y="3459766"/>
            <a:ext cx="2790868" cy="2081381"/>
          </a:xfrm>
          <a:prstGeom prst="rect">
            <a:avLst/>
          </a:prstGeom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E7B5F1B1-735C-6C2C-65B5-DA089F9924A0}"/>
              </a:ext>
            </a:extLst>
          </p:cNvPr>
          <p:cNvSpPr txBox="1"/>
          <p:nvPr/>
        </p:nvSpPr>
        <p:spPr>
          <a:xfrm>
            <a:off x="7520972" y="444025"/>
            <a:ext cx="46898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COMSOL model simulations for 20 keV with a lower </a:t>
            </a:r>
          </a:p>
          <a:p>
            <a:r>
              <a:rPr lang="en-GB" sz="1400" dirty="0"/>
              <a:t>decelerating voltage, Vg=-19.30 kV; </a:t>
            </a:r>
            <a:r>
              <a:rPr lang="en-GB" sz="1400" dirty="0" err="1"/>
              <a:t>Vc</a:t>
            </a:r>
            <a:r>
              <a:rPr lang="en-GB" sz="1400" dirty="0"/>
              <a:t>=-19.35 kV; </a:t>
            </a:r>
            <a:r>
              <a:rPr lang="en-GB" sz="1400" dirty="0" err="1"/>
              <a:t>Vr</a:t>
            </a:r>
            <a:r>
              <a:rPr lang="en-GB" sz="1400" dirty="0"/>
              <a:t>=-20.2 kV.</a:t>
            </a:r>
          </a:p>
        </p:txBody>
      </p:sp>
      <p:pic>
        <p:nvPicPr>
          <p:cNvPr id="14" name="Immagine 13">
            <a:extLst>
              <a:ext uri="{FF2B5EF4-FFF2-40B4-BE49-F238E27FC236}">
                <a16:creationId xmlns:a16="http://schemas.microsoft.com/office/drawing/2014/main" id="{62F767B3-F0BB-913C-AD7F-7FAF775ECEB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" y="3887516"/>
            <a:ext cx="3940983" cy="2621791"/>
          </a:xfrm>
          <a:prstGeom prst="rect">
            <a:avLst/>
          </a:prstGeom>
        </p:spPr>
      </p:pic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B1BF5DFF-37E7-6ED4-932D-DDE6AAE3BB96}"/>
              </a:ext>
            </a:extLst>
          </p:cNvPr>
          <p:cNvSpPr txBox="1"/>
          <p:nvPr/>
        </p:nvSpPr>
        <p:spPr>
          <a:xfrm>
            <a:off x="3398305" y="705635"/>
            <a:ext cx="39063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Rectangular collector </a:t>
            </a:r>
            <a:r>
              <a:rPr lang="en-GB" sz="1400" b="1" dirty="0"/>
              <a:t>COMSOL model</a:t>
            </a:r>
            <a:r>
              <a:rPr lang="en-GB" sz="1400" dirty="0"/>
              <a:t>: </a:t>
            </a:r>
            <a:r>
              <a:rPr lang="en-GB" sz="1400" dirty="0" err="1"/>
              <a:t>Simualtions</a:t>
            </a:r>
            <a:r>
              <a:rPr lang="en-GB" sz="1400" dirty="0"/>
              <a:t> </a:t>
            </a:r>
          </a:p>
          <a:p>
            <a:r>
              <a:rPr lang="en-GB" sz="1400" dirty="0"/>
              <a:t>for </a:t>
            </a:r>
            <a:r>
              <a:rPr lang="en-GB" sz="1400" b="1" dirty="0"/>
              <a:t>20 keV </a:t>
            </a:r>
            <a:r>
              <a:rPr lang="en-GB" sz="1400" dirty="0"/>
              <a:t>with the same voltage of SIMION. </a:t>
            </a:r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2EC4423A-A621-F48D-781F-40AE3E6716C9}"/>
              </a:ext>
            </a:extLst>
          </p:cNvPr>
          <p:cNvSpPr txBox="1"/>
          <p:nvPr/>
        </p:nvSpPr>
        <p:spPr>
          <a:xfrm>
            <a:off x="4404355" y="2958089"/>
            <a:ext cx="444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xy</a:t>
            </a:r>
            <a:r>
              <a:rPr lang="en-GB" dirty="0"/>
              <a:t> </a:t>
            </a:r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2C779FFE-3B80-4253-A93D-D1A5A592DE18}"/>
              </a:ext>
            </a:extLst>
          </p:cNvPr>
          <p:cNvSpPr txBox="1"/>
          <p:nvPr/>
        </p:nvSpPr>
        <p:spPr>
          <a:xfrm>
            <a:off x="4313988" y="5864775"/>
            <a:ext cx="4310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/>
              <a:t>zy</a:t>
            </a:r>
            <a:r>
              <a:rPr lang="en-GB" dirty="0"/>
              <a:t> </a:t>
            </a:r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FFC3E59E-C9C1-17FB-7FCB-0891BAAA3CA2}"/>
              </a:ext>
            </a:extLst>
          </p:cNvPr>
          <p:cNvSpPr txBox="1"/>
          <p:nvPr/>
        </p:nvSpPr>
        <p:spPr>
          <a:xfrm>
            <a:off x="92657" y="5942578"/>
            <a:ext cx="841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3D </a:t>
            </a:r>
            <a:r>
              <a:rPr lang="en-GB" sz="1200" dirty="0"/>
              <a:t>view</a:t>
            </a:r>
            <a:r>
              <a:rPr lang="en-GB" dirty="0"/>
              <a:t> </a:t>
            </a:r>
          </a:p>
        </p:txBody>
      </p:sp>
      <p:pic>
        <p:nvPicPr>
          <p:cNvPr id="26" name="Immagine 25">
            <a:extLst>
              <a:ext uri="{FF2B5EF4-FFF2-40B4-BE49-F238E27FC236}">
                <a16:creationId xmlns:a16="http://schemas.microsoft.com/office/drawing/2014/main" id="{F5398634-E685-6448-A32D-D93E6494B86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1650" y="3615017"/>
            <a:ext cx="2605720" cy="1733490"/>
          </a:xfrm>
          <a:prstGeom prst="rect">
            <a:avLst/>
          </a:prstGeom>
        </p:spPr>
      </p:pic>
      <p:pic>
        <p:nvPicPr>
          <p:cNvPr id="30" name="Immagine 29">
            <a:extLst>
              <a:ext uri="{FF2B5EF4-FFF2-40B4-BE49-F238E27FC236}">
                <a16:creationId xmlns:a16="http://schemas.microsoft.com/office/drawing/2014/main" id="{C17D5413-3144-DAFF-1AA8-11F1F111AF1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5930" y="875073"/>
            <a:ext cx="3693753" cy="2705785"/>
          </a:xfrm>
          <a:prstGeom prst="rect">
            <a:avLst/>
          </a:prstGeom>
        </p:spPr>
      </p:pic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99A96A60-C7CA-6BAC-658A-A03932777084}"/>
              </a:ext>
            </a:extLst>
          </p:cNvPr>
          <p:cNvSpPr txBox="1"/>
          <p:nvPr/>
        </p:nvSpPr>
        <p:spPr>
          <a:xfrm>
            <a:off x="7732689" y="3059668"/>
            <a:ext cx="841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3D </a:t>
            </a:r>
            <a:r>
              <a:rPr lang="en-GB" sz="1200" dirty="0"/>
              <a:t>view</a:t>
            </a:r>
            <a:r>
              <a:rPr lang="en-GB" dirty="0"/>
              <a:t> </a:t>
            </a:r>
          </a:p>
        </p:txBody>
      </p:sp>
      <p:sp>
        <p:nvSpPr>
          <p:cNvPr id="32" name="CasellaDiTesto 31">
            <a:extLst>
              <a:ext uri="{FF2B5EF4-FFF2-40B4-BE49-F238E27FC236}">
                <a16:creationId xmlns:a16="http://schemas.microsoft.com/office/drawing/2014/main" id="{DA74566C-F5AC-9124-30E0-B14E52FCD739}"/>
              </a:ext>
            </a:extLst>
          </p:cNvPr>
          <p:cNvSpPr txBox="1"/>
          <p:nvPr/>
        </p:nvSpPr>
        <p:spPr>
          <a:xfrm>
            <a:off x="7702182" y="4858554"/>
            <a:ext cx="444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xy</a:t>
            </a:r>
            <a:r>
              <a:rPr lang="en-GB" dirty="0"/>
              <a:t> </a:t>
            </a:r>
          </a:p>
        </p:txBody>
      </p:sp>
      <p:sp>
        <p:nvSpPr>
          <p:cNvPr id="33" name="CasellaDiTesto 32">
            <a:extLst>
              <a:ext uri="{FF2B5EF4-FFF2-40B4-BE49-F238E27FC236}">
                <a16:creationId xmlns:a16="http://schemas.microsoft.com/office/drawing/2014/main" id="{8A8C8DCE-511F-4AFD-526E-E1E3A24C79DD}"/>
              </a:ext>
            </a:extLst>
          </p:cNvPr>
          <p:cNvSpPr txBox="1"/>
          <p:nvPr/>
        </p:nvSpPr>
        <p:spPr>
          <a:xfrm>
            <a:off x="10016817" y="4912563"/>
            <a:ext cx="4310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/>
              <a:t>zy</a:t>
            </a:r>
            <a:r>
              <a:rPr lang="en-GB" dirty="0"/>
              <a:t> </a:t>
            </a:r>
          </a:p>
        </p:txBody>
      </p:sp>
      <p:sp>
        <p:nvSpPr>
          <p:cNvPr id="34" name="CasellaDiTesto 33">
            <a:extLst>
              <a:ext uri="{FF2B5EF4-FFF2-40B4-BE49-F238E27FC236}">
                <a16:creationId xmlns:a16="http://schemas.microsoft.com/office/drawing/2014/main" id="{0DA987E6-0DF6-B93C-AF5A-8167E9E0CC66}"/>
              </a:ext>
            </a:extLst>
          </p:cNvPr>
          <p:cNvSpPr txBox="1"/>
          <p:nvPr/>
        </p:nvSpPr>
        <p:spPr>
          <a:xfrm>
            <a:off x="97051" y="2893958"/>
            <a:ext cx="841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3D </a:t>
            </a:r>
            <a:r>
              <a:rPr lang="en-GB" sz="1200" dirty="0"/>
              <a:t>view</a:t>
            </a:r>
            <a:r>
              <a:rPr lang="en-GB" dirty="0"/>
              <a:t> 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47FE0C16-EED5-659B-21D9-7892B15B8614}"/>
              </a:ext>
            </a:extLst>
          </p:cNvPr>
          <p:cNvSpPr txBox="1"/>
          <p:nvPr/>
        </p:nvSpPr>
        <p:spPr>
          <a:xfrm>
            <a:off x="9108381" y="5360468"/>
            <a:ext cx="11688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err="1"/>
              <a:t>Ekf</a:t>
            </a:r>
            <a:r>
              <a:rPr lang="en-GB" sz="1200" dirty="0"/>
              <a:t> distribution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F4874E87-1CCB-18BE-B030-F6484BEBEAF7}"/>
              </a:ext>
            </a:extLst>
          </p:cNvPr>
          <p:cNvSpPr txBox="1"/>
          <p:nvPr/>
        </p:nvSpPr>
        <p:spPr>
          <a:xfrm>
            <a:off x="24111" y="608638"/>
            <a:ext cx="13072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From ref.[3]</a:t>
            </a:r>
          </a:p>
        </p:txBody>
      </p:sp>
    </p:spTree>
    <p:extLst>
      <p:ext uri="{BB962C8B-B14F-4D97-AF65-F5344CB8AC3E}">
        <p14:creationId xmlns:p14="http://schemas.microsoft.com/office/powerpoint/2010/main" val="851434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7">
            <a:extLst>
              <a:ext uri="{FF2B5EF4-FFF2-40B4-BE49-F238E27FC236}">
                <a16:creationId xmlns:a16="http://schemas.microsoft.com/office/drawing/2014/main" id="{257DECC9-2B80-4747-EF11-50C8B95D1D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5221" y="2269913"/>
            <a:ext cx="5115164" cy="3814803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297A1A87-086B-519F-1225-496C03D11759}"/>
              </a:ext>
            </a:extLst>
          </p:cNvPr>
          <p:cNvSpPr txBox="1"/>
          <p:nvPr/>
        </p:nvSpPr>
        <p:spPr>
          <a:xfrm>
            <a:off x="52602" y="582779"/>
            <a:ext cx="11865221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dirty="0"/>
              <a:t> (1) When the same decelerating and repel voltages are used, COMSOL simulation results are different from SIMION results.</a:t>
            </a:r>
          </a:p>
          <a:p>
            <a:r>
              <a:rPr lang="en-GB" sz="1600" dirty="0"/>
              <a:t> (2) To get the same results with COMSOL, the decelerating voltage, </a:t>
            </a:r>
            <a:r>
              <a:rPr lang="en-GB" sz="1600" dirty="0" err="1"/>
              <a:t>Vc</a:t>
            </a:r>
            <a:r>
              <a:rPr lang="en-GB" sz="1600" dirty="0"/>
              <a:t>, had to be reduced of few hundred Volts. That could be </a:t>
            </a:r>
          </a:p>
          <a:p>
            <a:r>
              <a:rPr lang="en-GB" sz="1600" dirty="0"/>
              <a:t>       due to the underestimated space charge calculation of SIMION.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E38847B7-46C9-57C5-A1D1-96F292E8EC1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6976" y="2021291"/>
            <a:ext cx="4090848" cy="2721490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CE329F48-61E9-0E99-CF24-07F147A4408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0345" y="4325492"/>
            <a:ext cx="3366591" cy="2325599"/>
          </a:xfrm>
          <a:prstGeom prst="rect">
            <a:avLst/>
          </a:prstGeom>
        </p:spPr>
      </p:pic>
      <p:pic>
        <p:nvPicPr>
          <p:cNvPr id="16" name="Immagine 15">
            <a:extLst>
              <a:ext uri="{FF2B5EF4-FFF2-40B4-BE49-F238E27FC236}">
                <a16:creationId xmlns:a16="http://schemas.microsoft.com/office/drawing/2014/main" id="{A02619D6-A373-4945-28D5-56E224EBB7F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64" y="2413790"/>
            <a:ext cx="4729321" cy="3527048"/>
          </a:xfrm>
          <a:prstGeom prst="rect">
            <a:avLst/>
          </a:prstGeom>
        </p:spPr>
      </p:pic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AFDD76EF-46C6-AFFD-26C7-AB1668472019}"/>
              </a:ext>
            </a:extLst>
          </p:cNvPr>
          <p:cNvSpPr txBox="1"/>
          <p:nvPr/>
        </p:nvSpPr>
        <p:spPr>
          <a:xfrm>
            <a:off x="9026953" y="3617752"/>
            <a:ext cx="388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/>
              <a:t>xy</a:t>
            </a:r>
            <a:endParaRPr lang="en-GB" dirty="0"/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D53C736E-CE2E-2AA2-3553-985F7AF7B90C}"/>
              </a:ext>
            </a:extLst>
          </p:cNvPr>
          <p:cNvSpPr txBox="1"/>
          <p:nvPr/>
        </p:nvSpPr>
        <p:spPr>
          <a:xfrm>
            <a:off x="9612821" y="6281759"/>
            <a:ext cx="8808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3Dview</a:t>
            </a:r>
          </a:p>
        </p:txBody>
      </p:sp>
      <p:sp>
        <p:nvSpPr>
          <p:cNvPr id="19" name="Freccia a destra 18">
            <a:extLst>
              <a:ext uri="{FF2B5EF4-FFF2-40B4-BE49-F238E27FC236}">
                <a16:creationId xmlns:a16="http://schemas.microsoft.com/office/drawing/2014/main" id="{65933182-ED76-7B9A-1EFA-76E914783B29}"/>
              </a:ext>
            </a:extLst>
          </p:cNvPr>
          <p:cNvSpPr/>
          <p:nvPr/>
        </p:nvSpPr>
        <p:spPr>
          <a:xfrm>
            <a:off x="4359564" y="3785286"/>
            <a:ext cx="591127" cy="12007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Freccia a destra 19">
            <a:extLst>
              <a:ext uri="{FF2B5EF4-FFF2-40B4-BE49-F238E27FC236}">
                <a16:creationId xmlns:a16="http://schemas.microsoft.com/office/drawing/2014/main" id="{DD109A02-E0D0-8576-E18B-C54503513A05}"/>
              </a:ext>
            </a:extLst>
          </p:cNvPr>
          <p:cNvSpPr/>
          <p:nvPr/>
        </p:nvSpPr>
        <p:spPr>
          <a:xfrm flipV="1">
            <a:off x="8146124" y="4177315"/>
            <a:ext cx="618265" cy="12007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5" name="Immagine 24">
            <a:extLst>
              <a:ext uri="{FF2B5EF4-FFF2-40B4-BE49-F238E27FC236}">
                <a16:creationId xmlns:a16="http://schemas.microsoft.com/office/drawing/2014/main" id="{84DC5C85-2184-1368-E756-B33D26E0CD0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3775" y="4791065"/>
            <a:ext cx="2712230" cy="2022735"/>
          </a:xfrm>
          <a:prstGeom prst="rect">
            <a:avLst/>
          </a:prstGeom>
        </p:spPr>
      </p:pic>
      <p:sp>
        <p:nvSpPr>
          <p:cNvPr id="26" name="Freccia a sinistra 25">
            <a:extLst>
              <a:ext uri="{FF2B5EF4-FFF2-40B4-BE49-F238E27FC236}">
                <a16:creationId xmlns:a16="http://schemas.microsoft.com/office/drawing/2014/main" id="{F78CC08E-D6A7-3257-1D7D-9B85E8F1BC75}"/>
              </a:ext>
            </a:extLst>
          </p:cNvPr>
          <p:cNvSpPr/>
          <p:nvPr/>
        </p:nvSpPr>
        <p:spPr>
          <a:xfrm>
            <a:off x="6262255" y="6188364"/>
            <a:ext cx="2193001" cy="9339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1547EE6D-451E-6E76-ED78-9D06E8A1F3E3}"/>
              </a:ext>
            </a:extLst>
          </p:cNvPr>
          <p:cNvSpPr txBox="1"/>
          <p:nvPr/>
        </p:nvSpPr>
        <p:spPr>
          <a:xfrm>
            <a:off x="344129" y="161092"/>
            <a:ext cx="4015435" cy="40011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000" b="1" dirty="0"/>
              <a:t>Simulation comparison comments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2D5975D1-518E-F67B-38B6-A03F44E40119}"/>
              </a:ext>
            </a:extLst>
          </p:cNvPr>
          <p:cNvSpPr txBox="1"/>
          <p:nvPr/>
        </p:nvSpPr>
        <p:spPr>
          <a:xfrm>
            <a:off x="139928" y="1535680"/>
            <a:ext cx="11412154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GB" sz="1800" dirty="0"/>
              <a:t>The COMSOL collector model can be further simplified </a:t>
            </a:r>
            <a:r>
              <a:rPr lang="en-GB" dirty="0"/>
              <a:t>and</a:t>
            </a:r>
            <a:r>
              <a:rPr lang="en-GB" sz="1800" dirty="0"/>
              <a:t> the same or better collection efficiency results are obtained.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46063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8B0DF090-BDBE-FEF6-834D-3C4DCD76E1E7}"/>
              </a:ext>
            </a:extLst>
          </p:cNvPr>
          <p:cNvSpPr txBox="1"/>
          <p:nvPr/>
        </p:nvSpPr>
        <p:spPr>
          <a:xfrm>
            <a:off x="141036" y="254731"/>
            <a:ext cx="10917989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400" b="1" dirty="0"/>
              <a:t>Simulation Comparison at higher beam energy required higher </a:t>
            </a:r>
            <a:r>
              <a:rPr lang="en-GB" sz="2400" b="1" dirty="0">
                <a:latin typeface="Symbol" panose="05050102010706020507" pitchFamily="18" charset="2"/>
              </a:rPr>
              <a:t>D</a:t>
            </a:r>
            <a:r>
              <a:rPr lang="en-GB" sz="2400" b="1" dirty="0"/>
              <a:t> values to get </a:t>
            </a:r>
            <a:r>
              <a:rPr lang="en-GB" sz="2400" b="1" dirty="0">
                <a:latin typeface="Symbol" panose="05050102010706020507" pitchFamily="18" charset="2"/>
              </a:rPr>
              <a:t>h</a:t>
            </a:r>
            <a:r>
              <a:rPr lang="en-GB" sz="2400" b="1" dirty="0"/>
              <a:t>=1: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6995979D-8C10-D7DA-535D-57FE26282AB4}"/>
              </a:ext>
            </a:extLst>
          </p:cNvPr>
          <p:cNvSpPr txBox="1"/>
          <p:nvPr/>
        </p:nvSpPr>
        <p:spPr>
          <a:xfrm>
            <a:off x="231197" y="951592"/>
            <a:ext cx="37424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For </a:t>
            </a:r>
            <a:r>
              <a:rPr lang="en-GB" b="1" dirty="0" err="1"/>
              <a:t>Eki</a:t>
            </a:r>
            <a:r>
              <a:rPr lang="en-GB" b="1" dirty="0"/>
              <a:t>=100 keV </a:t>
            </a:r>
            <a:r>
              <a:rPr lang="en-GB" dirty="0"/>
              <a:t>(</a:t>
            </a:r>
            <a:r>
              <a:rPr lang="en-GB" dirty="0" err="1"/>
              <a:t>Vc</a:t>
            </a:r>
            <a:r>
              <a:rPr lang="en-GB" dirty="0"/>
              <a:t>=-99200 V, </a:t>
            </a:r>
            <a:r>
              <a:rPr lang="en-GB" dirty="0">
                <a:latin typeface="Symbol" panose="05050102010706020507" pitchFamily="18" charset="2"/>
              </a:rPr>
              <a:t>D</a:t>
            </a:r>
            <a:r>
              <a:rPr lang="en-GB" dirty="0"/>
              <a:t>=800)</a:t>
            </a:r>
          </a:p>
        </p:txBody>
      </p:sp>
      <p:pic>
        <p:nvPicPr>
          <p:cNvPr id="14" name="Immagine 13">
            <a:extLst>
              <a:ext uri="{FF2B5EF4-FFF2-40B4-BE49-F238E27FC236}">
                <a16:creationId xmlns:a16="http://schemas.microsoft.com/office/drawing/2014/main" id="{E285B9ED-FB60-26C7-2616-0E58494857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18" y="1230464"/>
            <a:ext cx="3802447" cy="2835801"/>
          </a:xfrm>
          <a:prstGeom prst="rect">
            <a:avLst/>
          </a:prstGeom>
        </p:spPr>
      </p:pic>
      <p:pic>
        <p:nvPicPr>
          <p:cNvPr id="16" name="Immagine 15">
            <a:extLst>
              <a:ext uri="{FF2B5EF4-FFF2-40B4-BE49-F238E27FC236}">
                <a16:creationId xmlns:a16="http://schemas.microsoft.com/office/drawing/2014/main" id="{DD643F37-7C40-3012-B260-8D3148DEBF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5729" y="883681"/>
            <a:ext cx="3714489" cy="2770203"/>
          </a:xfrm>
          <a:prstGeom prst="rect">
            <a:avLst/>
          </a:prstGeom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D999BA7F-992B-6399-B653-2470B95DB09A}"/>
              </a:ext>
            </a:extLst>
          </p:cNvPr>
          <p:cNvSpPr txBox="1"/>
          <p:nvPr/>
        </p:nvSpPr>
        <p:spPr>
          <a:xfrm>
            <a:off x="72518" y="3881599"/>
            <a:ext cx="3910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For </a:t>
            </a:r>
            <a:r>
              <a:rPr lang="en-GB" b="1" dirty="0" err="1"/>
              <a:t>Eki</a:t>
            </a:r>
            <a:r>
              <a:rPr lang="en-GB" b="1" dirty="0"/>
              <a:t>=200 keV </a:t>
            </a:r>
            <a:r>
              <a:rPr lang="en-GB" dirty="0"/>
              <a:t>(</a:t>
            </a:r>
            <a:r>
              <a:rPr lang="en-GB" dirty="0" err="1"/>
              <a:t>Vc</a:t>
            </a:r>
            <a:r>
              <a:rPr lang="en-GB" dirty="0"/>
              <a:t>=-199200 V, </a:t>
            </a:r>
            <a:r>
              <a:rPr lang="en-GB" dirty="0">
                <a:latin typeface="Symbol" panose="05050102010706020507" pitchFamily="18" charset="2"/>
              </a:rPr>
              <a:t>D</a:t>
            </a:r>
            <a:r>
              <a:rPr lang="en-GB" dirty="0"/>
              <a:t>=800 )</a:t>
            </a:r>
          </a:p>
        </p:txBody>
      </p:sp>
      <p:pic>
        <p:nvPicPr>
          <p:cNvPr id="18" name="Immagine 17">
            <a:extLst>
              <a:ext uri="{FF2B5EF4-FFF2-40B4-BE49-F238E27FC236}">
                <a16:creationId xmlns:a16="http://schemas.microsoft.com/office/drawing/2014/main" id="{5FCE863B-1CC6-33E3-274A-2167DB75353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1447" y="4238838"/>
            <a:ext cx="3443563" cy="2568151"/>
          </a:xfrm>
          <a:prstGeom prst="rect">
            <a:avLst/>
          </a:prstGeom>
        </p:spPr>
      </p:pic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CDAEA602-EDF6-EBA2-179A-22FDF973B406}"/>
              </a:ext>
            </a:extLst>
          </p:cNvPr>
          <p:cNvSpPr txBox="1"/>
          <p:nvPr/>
        </p:nvSpPr>
        <p:spPr>
          <a:xfrm>
            <a:off x="7989099" y="1822234"/>
            <a:ext cx="40724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Note</a:t>
            </a:r>
            <a:r>
              <a:rPr lang="en-GB" dirty="0"/>
              <a:t>: if for increasing </a:t>
            </a:r>
            <a:r>
              <a:rPr lang="en-GB" dirty="0" err="1"/>
              <a:t>Eki</a:t>
            </a:r>
            <a:r>
              <a:rPr lang="en-GB" dirty="0"/>
              <a:t>, the same </a:t>
            </a:r>
            <a:r>
              <a:rPr lang="en-GB" dirty="0">
                <a:latin typeface="Symbol" panose="05050102010706020507" pitchFamily="18" charset="2"/>
              </a:rPr>
              <a:t>D (=</a:t>
            </a:r>
            <a:r>
              <a:rPr lang="en-GB" dirty="0" err="1"/>
              <a:t>Eki-Vc</a:t>
            </a:r>
            <a:r>
              <a:rPr lang="en-GB" dirty="0">
                <a:latin typeface="Symbol" panose="05050102010706020507" pitchFamily="18" charset="2"/>
              </a:rPr>
              <a:t>)</a:t>
            </a:r>
            <a:r>
              <a:rPr lang="en-GB" dirty="0"/>
              <a:t> is used, the charge collection efficiency </a:t>
            </a:r>
            <a:r>
              <a:rPr lang="en-GB" dirty="0">
                <a:latin typeface="Symbol" panose="05050102010706020507" pitchFamily="18" charset="2"/>
              </a:rPr>
              <a:t>h </a:t>
            </a:r>
            <a:r>
              <a:rPr lang="en-GB" dirty="0"/>
              <a:t>is no more 1 </a:t>
            </a:r>
            <a:r>
              <a:rPr lang="en-GB" dirty="0">
                <a:sym typeface="Wingdings" panose="05000000000000000000" pitchFamily="2" charset="2"/>
              </a:rPr>
              <a:t></a:t>
            </a:r>
            <a:endParaRPr lang="en-GB" dirty="0"/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57BFFAFD-A0A5-C2EB-E7EB-FF89DD8B118B}"/>
              </a:ext>
            </a:extLst>
          </p:cNvPr>
          <p:cNvSpPr txBox="1"/>
          <p:nvPr/>
        </p:nvSpPr>
        <p:spPr>
          <a:xfrm>
            <a:off x="231198" y="4651219"/>
            <a:ext cx="178233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some ions exit from the collector and are reaccelerated towards the ground. </a:t>
            </a:r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BACAF974-749F-F1B1-3365-58BA76722641}"/>
              </a:ext>
            </a:extLst>
          </p:cNvPr>
          <p:cNvSpPr txBox="1"/>
          <p:nvPr/>
        </p:nvSpPr>
        <p:spPr>
          <a:xfrm>
            <a:off x="4785384" y="4124276"/>
            <a:ext cx="3438576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By decreasing the decelerating voltage (</a:t>
            </a:r>
            <a:r>
              <a:rPr lang="en-GB" sz="1400" dirty="0" err="1"/>
              <a:t>Vc</a:t>
            </a:r>
            <a:r>
              <a:rPr lang="en-GB" sz="1400" dirty="0"/>
              <a:t>), the ions should have more energy (</a:t>
            </a:r>
            <a:r>
              <a:rPr lang="en-GB" sz="1400" dirty="0" err="1"/>
              <a:t>Ekf</a:t>
            </a:r>
            <a:r>
              <a:rPr lang="en-GB" sz="1400" dirty="0"/>
              <a:t>) to better enter inside the collector.</a:t>
            </a:r>
          </a:p>
        </p:txBody>
      </p:sp>
      <p:cxnSp>
        <p:nvCxnSpPr>
          <p:cNvPr id="26" name="Connettore 2 25">
            <a:extLst>
              <a:ext uri="{FF2B5EF4-FFF2-40B4-BE49-F238E27FC236}">
                <a16:creationId xmlns:a16="http://schemas.microsoft.com/office/drawing/2014/main" id="{B77B3ED4-4C1B-2348-0DDD-1B32BB5E940B}"/>
              </a:ext>
            </a:extLst>
          </p:cNvPr>
          <p:cNvCxnSpPr>
            <a:stCxn id="20" idx="2"/>
          </p:cNvCxnSpPr>
          <p:nvPr/>
        </p:nvCxnSpPr>
        <p:spPr>
          <a:xfrm>
            <a:off x="1122363" y="5605326"/>
            <a:ext cx="1380692" cy="4260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Immagine 27">
            <a:extLst>
              <a:ext uri="{FF2B5EF4-FFF2-40B4-BE49-F238E27FC236}">
                <a16:creationId xmlns:a16="http://schemas.microsoft.com/office/drawing/2014/main" id="{970FC637-A801-A678-F239-AEFA1865200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3534" y="4150851"/>
            <a:ext cx="3443563" cy="2568151"/>
          </a:xfrm>
          <a:prstGeom prst="rect">
            <a:avLst/>
          </a:prstGeom>
        </p:spPr>
      </p:pic>
      <p:sp>
        <p:nvSpPr>
          <p:cNvPr id="29" name="CasellaDiTesto 28">
            <a:extLst>
              <a:ext uri="{FF2B5EF4-FFF2-40B4-BE49-F238E27FC236}">
                <a16:creationId xmlns:a16="http://schemas.microsoft.com/office/drawing/2014/main" id="{3E007D63-D49A-DE07-958A-24288CE22002}"/>
              </a:ext>
            </a:extLst>
          </p:cNvPr>
          <p:cNvSpPr txBox="1"/>
          <p:nvPr/>
        </p:nvSpPr>
        <p:spPr>
          <a:xfrm>
            <a:off x="4836272" y="5417321"/>
            <a:ext cx="3387688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and with </a:t>
            </a:r>
            <a:r>
              <a:rPr lang="en-GB" sz="1400" dirty="0" err="1"/>
              <a:t>Vc</a:t>
            </a:r>
            <a:r>
              <a:rPr lang="en-GB" sz="1400" dirty="0"/>
              <a:t>=-199100 V there is a lower number of ions which exit from  the collector </a:t>
            </a:r>
            <a:r>
              <a:rPr lang="en-GB" sz="1400" dirty="0">
                <a:sym typeface="Wingdings" panose="05000000000000000000" pitchFamily="2" charset="2"/>
              </a:rPr>
              <a:t> better results but still </a:t>
            </a:r>
            <a:r>
              <a:rPr lang="en-GB" sz="1400" dirty="0">
                <a:latin typeface="Symbol" panose="05050102010706020507" pitchFamily="18" charset="2"/>
                <a:sym typeface="Wingdings" panose="05000000000000000000" pitchFamily="2" charset="2"/>
              </a:rPr>
              <a:t>h</a:t>
            </a:r>
            <a:r>
              <a:rPr lang="en-GB" sz="1400" dirty="0">
                <a:sym typeface="Wingdings" panose="05000000000000000000" pitchFamily="2" charset="2"/>
              </a:rPr>
              <a:t> &lt;1</a:t>
            </a:r>
            <a:endParaRPr lang="en-GB" sz="1400" dirty="0"/>
          </a:p>
        </p:txBody>
      </p:sp>
      <p:cxnSp>
        <p:nvCxnSpPr>
          <p:cNvPr id="31" name="Connettore 2 30">
            <a:extLst>
              <a:ext uri="{FF2B5EF4-FFF2-40B4-BE49-F238E27FC236}">
                <a16:creationId xmlns:a16="http://schemas.microsoft.com/office/drawing/2014/main" id="{A1AC5377-4FD9-B690-DF2A-32244E0D404B}"/>
              </a:ext>
            </a:extLst>
          </p:cNvPr>
          <p:cNvCxnSpPr>
            <a:cxnSpLocks/>
            <a:stCxn id="29" idx="3"/>
          </p:cNvCxnSpPr>
          <p:nvPr/>
        </p:nvCxnSpPr>
        <p:spPr>
          <a:xfrm>
            <a:off x="8223960" y="5786653"/>
            <a:ext cx="64791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CasellaDiTesto 31">
            <a:extLst>
              <a:ext uri="{FF2B5EF4-FFF2-40B4-BE49-F238E27FC236}">
                <a16:creationId xmlns:a16="http://schemas.microsoft.com/office/drawing/2014/main" id="{E1BCDEEE-CDAA-8AD7-0BC4-9CA42C90B0F8}"/>
              </a:ext>
            </a:extLst>
          </p:cNvPr>
          <p:cNvSpPr txBox="1"/>
          <p:nvPr/>
        </p:nvSpPr>
        <p:spPr>
          <a:xfrm>
            <a:off x="8047519" y="3800980"/>
            <a:ext cx="39221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For </a:t>
            </a:r>
            <a:r>
              <a:rPr lang="en-GB" dirty="0" err="1"/>
              <a:t>Eki</a:t>
            </a:r>
            <a:r>
              <a:rPr lang="en-GB" dirty="0"/>
              <a:t>=200 keV (</a:t>
            </a:r>
            <a:r>
              <a:rPr lang="en-GB" dirty="0" err="1"/>
              <a:t>Vc</a:t>
            </a:r>
            <a:r>
              <a:rPr lang="en-GB" dirty="0"/>
              <a:t>=-199100 V; </a:t>
            </a:r>
            <a:r>
              <a:rPr lang="en-GB" dirty="0">
                <a:latin typeface="Symbol" panose="05050102010706020507" pitchFamily="18" charset="2"/>
              </a:rPr>
              <a:t>D</a:t>
            </a:r>
            <a:r>
              <a:rPr lang="en-GB" dirty="0"/>
              <a:t>=900 )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FCC2D70-7A15-0387-C7D6-D25C5B7B886F}"/>
              </a:ext>
            </a:extLst>
          </p:cNvPr>
          <p:cNvSpPr txBox="1"/>
          <p:nvPr/>
        </p:nvSpPr>
        <p:spPr>
          <a:xfrm>
            <a:off x="3815732" y="3732565"/>
            <a:ext cx="40726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/>
              <a:t>Ekf</a:t>
            </a:r>
            <a:r>
              <a:rPr lang="en-GB" sz="1400" dirty="0"/>
              <a:t> distribution (</a:t>
            </a:r>
            <a:r>
              <a:rPr lang="en-GB" sz="1400" dirty="0">
                <a:sym typeface="Wingdings" panose="05000000000000000000" pitchFamily="2" charset="2"/>
              </a:rPr>
              <a:t>power dissipated on the collector)</a:t>
            </a:r>
            <a:endParaRPr lang="en-GB" sz="1400" dirty="0"/>
          </a:p>
        </p:txBody>
      </p:sp>
      <p:cxnSp>
        <p:nvCxnSpPr>
          <p:cNvPr id="5" name="Connettore 2 4">
            <a:extLst>
              <a:ext uri="{FF2B5EF4-FFF2-40B4-BE49-F238E27FC236}">
                <a16:creationId xmlns:a16="http://schemas.microsoft.com/office/drawing/2014/main" id="{B9F26FC6-F788-EA1E-4A40-094746546D6A}"/>
              </a:ext>
            </a:extLst>
          </p:cNvPr>
          <p:cNvCxnSpPr>
            <a:cxnSpLocks/>
            <a:stCxn id="24" idx="2"/>
            <a:endCxn id="29" idx="0"/>
          </p:cNvCxnSpPr>
          <p:nvPr/>
        </p:nvCxnSpPr>
        <p:spPr>
          <a:xfrm>
            <a:off x="6504672" y="4862940"/>
            <a:ext cx="25444" cy="5543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ttore 2 5">
            <a:extLst>
              <a:ext uri="{FF2B5EF4-FFF2-40B4-BE49-F238E27FC236}">
                <a16:creationId xmlns:a16="http://schemas.microsoft.com/office/drawing/2014/main" id="{EA3070EA-DBC4-11CE-65FD-84819EC154DB}"/>
              </a:ext>
            </a:extLst>
          </p:cNvPr>
          <p:cNvCxnSpPr>
            <a:cxnSpLocks/>
          </p:cNvCxnSpPr>
          <p:nvPr/>
        </p:nvCxnSpPr>
        <p:spPr>
          <a:xfrm flipH="1">
            <a:off x="3588774" y="2268782"/>
            <a:ext cx="4299597" cy="25941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1F9C6D52-3999-13D0-2D1A-C4D91C98005E}"/>
              </a:ext>
            </a:extLst>
          </p:cNvPr>
          <p:cNvSpPr txBox="1"/>
          <p:nvPr/>
        </p:nvSpPr>
        <p:spPr>
          <a:xfrm>
            <a:off x="4781512" y="6349670"/>
            <a:ext cx="5145235" cy="369332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en-GB" b="1" dirty="0"/>
              <a:t>At higher energy it is more difficult to obtain </a:t>
            </a:r>
            <a:r>
              <a:rPr lang="en-GB" b="1" dirty="0">
                <a:latin typeface="Symbol" panose="05050102010706020507" pitchFamily="18" charset="2"/>
              </a:rPr>
              <a:t>h</a:t>
            </a:r>
            <a:r>
              <a:rPr lang="en-GB" b="1" dirty="0"/>
              <a:t>=1</a:t>
            </a:r>
          </a:p>
        </p:txBody>
      </p:sp>
    </p:spTree>
    <p:extLst>
      <p:ext uri="{BB962C8B-B14F-4D97-AF65-F5344CB8AC3E}">
        <p14:creationId xmlns:p14="http://schemas.microsoft.com/office/powerpoint/2010/main" val="31099584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A07EE70D-BC03-4611-EAFF-02EAE8BBC1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05" y="2288822"/>
            <a:ext cx="4402019" cy="2928502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5D635ACF-B397-A8B2-8241-B740F957E680}"/>
              </a:ext>
            </a:extLst>
          </p:cNvPr>
          <p:cNvSpPr txBox="1"/>
          <p:nvPr/>
        </p:nvSpPr>
        <p:spPr>
          <a:xfrm>
            <a:off x="218762" y="5230190"/>
            <a:ext cx="1143846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Note:  </a:t>
            </a:r>
            <a:r>
              <a:rPr lang="en-GB" dirty="0"/>
              <a:t>at higher potential distortion on the collector aperture (see </a:t>
            </a:r>
            <a:r>
              <a:rPr lang="en-GB" dirty="0" err="1"/>
              <a:t>fig.s</a:t>
            </a:r>
            <a:r>
              <a:rPr lang="en-GB" dirty="0"/>
              <a:t> a and b) </a:t>
            </a:r>
            <a:r>
              <a:rPr lang="en-GB" dirty="0">
                <a:sym typeface="Wingdings" panose="05000000000000000000" pitchFamily="2" charset="2"/>
              </a:rPr>
              <a:t> Increase ion energy spread at the collector entrance   lower </a:t>
            </a:r>
            <a:r>
              <a:rPr lang="en-GB" dirty="0" err="1">
                <a:sym typeface="Wingdings" panose="05000000000000000000" pitchFamily="2" charset="2"/>
              </a:rPr>
              <a:t>Vc</a:t>
            </a:r>
            <a:r>
              <a:rPr lang="en-GB" dirty="0">
                <a:sym typeface="Wingdings" panose="05000000000000000000" pitchFamily="2" charset="2"/>
              </a:rPr>
              <a:t> values are required to allow the entrance of the all ions  However if </a:t>
            </a:r>
            <a:r>
              <a:rPr lang="en-GB" dirty="0" err="1">
                <a:sym typeface="Wingdings" panose="05000000000000000000" pitchFamily="2" charset="2"/>
              </a:rPr>
              <a:t>Vc</a:t>
            </a:r>
            <a:r>
              <a:rPr lang="en-GB" dirty="0">
                <a:sym typeface="Wingdings" panose="05000000000000000000" pitchFamily="2" charset="2"/>
              </a:rPr>
              <a:t> decreases too much the ions can overcome the repel electrode and exit from the top part of the collector  to avoid this the repel electrode potential (</a:t>
            </a:r>
            <a:r>
              <a:rPr lang="en-GB" dirty="0" err="1">
                <a:sym typeface="Wingdings" panose="05000000000000000000" pitchFamily="2" charset="2"/>
              </a:rPr>
              <a:t>Vr</a:t>
            </a:r>
            <a:r>
              <a:rPr lang="en-GB" dirty="0">
                <a:sym typeface="Wingdings" panose="05000000000000000000" pitchFamily="2" charset="2"/>
              </a:rPr>
              <a:t>) can be increased  but a higher </a:t>
            </a:r>
            <a:r>
              <a:rPr lang="en-GB" dirty="0" err="1">
                <a:sym typeface="Wingdings" panose="05000000000000000000" pitchFamily="2" charset="2"/>
              </a:rPr>
              <a:t>Vr</a:t>
            </a:r>
            <a:r>
              <a:rPr lang="en-GB" dirty="0">
                <a:sym typeface="Wingdings" panose="05000000000000000000" pitchFamily="2" charset="2"/>
              </a:rPr>
              <a:t> can push the ions to exit again from the entrance  A difficult trade off is needed. However a longer collector could help  </a:t>
            </a:r>
            <a:r>
              <a:rPr lang="en-GB" b="1" dirty="0">
                <a:sym typeface="Wingdings" panose="05000000000000000000" pitchFamily="2" charset="2"/>
              </a:rPr>
              <a:t>a modified collector is considered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67CE555B-A817-862B-721F-911C99FB27B6}"/>
              </a:ext>
            </a:extLst>
          </p:cNvPr>
          <p:cNvSpPr txBox="1"/>
          <p:nvPr/>
        </p:nvSpPr>
        <p:spPr>
          <a:xfrm>
            <a:off x="541866" y="131623"/>
            <a:ext cx="7247467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sz="3200" b="1" dirty="0"/>
              <a:t>Problem for high energy beam recovery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545728D4-745B-6462-BDAA-DC67536C0A46}"/>
              </a:ext>
            </a:extLst>
          </p:cNvPr>
          <p:cNvSpPr txBox="1"/>
          <p:nvPr/>
        </p:nvSpPr>
        <p:spPr>
          <a:xfrm>
            <a:off x="215901" y="813674"/>
            <a:ext cx="117696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/>
              <a:t> At higher initial kinetic energy, </a:t>
            </a:r>
            <a:r>
              <a:rPr lang="en-GB" dirty="0" err="1"/>
              <a:t>Eki</a:t>
            </a:r>
            <a:r>
              <a:rPr lang="en-GB" dirty="0"/>
              <a:t>, the collector must be put, accordingly, to higher </a:t>
            </a:r>
            <a:r>
              <a:rPr lang="en-GB" dirty="0" err="1"/>
              <a:t>Vc</a:t>
            </a:r>
            <a:r>
              <a:rPr lang="en-GB" dirty="0"/>
              <a:t> potential (in principle, </a:t>
            </a:r>
            <a:r>
              <a:rPr lang="en-GB" dirty="0" err="1"/>
              <a:t>Vc</a:t>
            </a:r>
            <a:r>
              <a:rPr lang="en-GB" dirty="0"/>
              <a:t>=</a:t>
            </a:r>
            <a:r>
              <a:rPr lang="en-GB" dirty="0" err="1"/>
              <a:t>Eki</a:t>
            </a:r>
            <a:r>
              <a:rPr lang="en-GB" dirty="0"/>
              <a:t>) </a:t>
            </a:r>
            <a:r>
              <a:rPr lang="en-GB" dirty="0">
                <a:sym typeface="Wingdings" panose="05000000000000000000" pitchFamily="2" charset="2"/>
              </a:rPr>
              <a:t></a:t>
            </a:r>
            <a:r>
              <a:rPr lang="en-GB" dirty="0"/>
              <a:t> higher potential distortion at the collector entrance. 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7C4B7EEB-6759-A93C-6678-A0392ED4C57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9482" y="2053556"/>
            <a:ext cx="4185708" cy="2784597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8D0E5F88-E3CD-60A4-ECD9-78479098E53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5190" y="2040690"/>
            <a:ext cx="4185708" cy="2784597"/>
          </a:xfrm>
          <a:prstGeom prst="rect">
            <a:avLst/>
          </a:prstGeom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FA8ECDE6-892F-A4C5-4850-F563F0D9CB83}"/>
              </a:ext>
            </a:extLst>
          </p:cNvPr>
          <p:cNvSpPr txBox="1"/>
          <p:nvPr/>
        </p:nvSpPr>
        <p:spPr>
          <a:xfrm>
            <a:off x="3252925" y="4481687"/>
            <a:ext cx="4165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a)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41832303-A807-D658-CBA9-E40F9E4DD350}"/>
              </a:ext>
            </a:extLst>
          </p:cNvPr>
          <p:cNvSpPr txBox="1"/>
          <p:nvPr/>
        </p:nvSpPr>
        <p:spPr>
          <a:xfrm>
            <a:off x="5344457" y="4785373"/>
            <a:ext cx="11870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Vc</a:t>
            </a:r>
            <a:r>
              <a:rPr lang="en-GB" dirty="0"/>
              <a:t>=550 kV</a:t>
            </a: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5E634C23-51F5-99FE-D0AB-ACD5DD0670FE}"/>
              </a:ext>
            </a:extLst>
          </p:cNvPr>
          <p:cNvSpPr txBox="1"/>
          <p:nvPr/>
        </p:nvSpPr>
        <p:spPr>
          <a:xfrm>
            <a:off x="9530165" y="4727698"/>
            <a:ext cx="11870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Vc</a:t>
            </a:r>
            <a:r>
              <a:rPr lang="en-GB" dirty="0"/>
              <a:t>=20 kV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4CFE1519-7421-B32B-8EDF-735EC99C6E44}"/>
              </a:ext>
            </a:extLst>
          </p:cNvPr>
          <p:cNvSpPr txBox="1"/>
          <p:nvPr/>
        </p:nvSpPr>
        <p:spPr>
          <a:xfrm>
            <a:off x="215901" y="1620534"/>
            <a:ext cx="11376332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GB" dirty="0"/>
              <a:t>The potentials  along the red line of fig. a) are shown as an example to clarify the problem, for </a:t>
            </a:r>
            <a:r>
              <a:rPr lang="en-GB" dirty="0" err="1"/>
              <a:t>Vc</a:t>
            </a:r>
            <a:r>
              <a:rPr lang="en-GB" dirty="0"/>
              <a:t>=500 kV and </a:t>
            </a:r>
            <a:r>
              <a:rPr lang="en-GB" dirty="0" err="1"/>
              <a:t>Vc</a:t>
            </a:r>
            <a:r>
              <a:rPr lang="en-GB" dirty="0"/>
              <a:t>=20 kV : </a:t>
            </a:r>
          </a:p>
        </p:txBody>
      </p:sp>
      <p:sp>
        <p:nvSpPr>
          <p:cNvPr id="11" name="Freccia in giù 10">
            <a:extLst>
              <a:ext uri="{FF2B5EF4-FFF2-40B4-BE49-F238E27FC236}">
                <a16:creationId xmlns:a16="http://schemas.microsoft.com/office/drawing/2014/main" id="{1B54B95C-F03C-2263-EDEB-A7A1B0376C42}"/>
              </a:ext>
            </a:extLst>
          </p:cNvPr>
          <p:cNvSpPr/>
          <p:nvPr/>
        </p:nvSpPr>
        <p:spPr>
          <a:xfrm>
            <a:off x="5892276" y="4037313"/>
            <a:ext cx="45719" cy="36888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Freccia in giù 11">
            <a:extLst>
              <a:ext uri="{FF2B5EF4-FFF2-40B4-BE49-F238E27FC236}">
                <a16:creationId xmlns:a16="http://schemas.microsoft.com/office/drawing/2014/main" id="{B108276A-1E2C-91C9-9410-B5F664C8CF13}"/>
              </a:ext>
            </a:extLst>
          </p:cNvPr>
          <p:cNvSpPr/>
          <p:nvPr/>
        </p:nvSpPr>
        <p:spPr>
          <a:xfrm>
            <a:off x="10077984" y="2687021"/>
            <a:ext cx="45719" cy="28232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49492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F1C8B497-9A1D-4C46-5CE4-C9A3876CECB8}"/>
              </a:ext>
            </a:extLst>
          </p:cNvPr>
          <p:cNvSpPr txBox="1"/>
          <p:nvPr/>
        </p:nvSpPr>
        <p:spPr>
          <a:xfrm>
            <a:off x="156633" y="821319"/>
            <a:ext cx="118787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 collector has been elongated in the motion direction. Furthermore, at the side electrodes two steps have been added in such a way to reduce the collector aperture (see model figure) and increase </a:t>
            </a:r>
            <a:r>
              <a:rPr lang="en-GB" dirty="0">
                <a:latin typeface="Symbol" panose="05050102010706020507" pitchFamily="18" charset="2"/>
              </a:rPr>
              <a:t>h.</a:t>
            </a:r>
            <a:r>
              <a:rPr lang="en-GB" dirty="0"/>
              <a:t>  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FE2FE229-8486-50D1-8B44-E5736FF72E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3642" y="2235561"/>
            <a:ext cx="5621726" cy="4192588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27192C2A-430E-4639-9355-3412E805A5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2134" y="2701553"/>
            <a:ext cx="5621726" cy="3739927"/>
          </a:xfrm>
          <a:prstGeom prst="rect">
            <a:avLst/>
          </a:prstGeom>
        </p:spPr>
      </p:pic>
      <p:sp>
        <p:nvSpPr>
          <p:cNvPr id="12" name="Freccia a destra 11">
            <a:extLst>
              <a:ext uri="{FF2B5EF4-FFF2-40B4-BE49-F238E27FC236}">
                <a16:creationId xmlns:a16="http://schemas.microsoft.com/office/drawing/2014/main" id="{758533ED-A089-0503-0949-82219ED6B879}"/>
              </a:ext>
            </a:extLst>
          </p:cNvPr>
          <p:cNvSpPr/>
          <p:nvPr/>
        </p:nvSpPr>
        <p:spPr>
          <a:xfrm>
            <a:off x="4424218" y="4331855"/>
            <a:ext cx="1671782" cy="16625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E1328AD7-FBFE-EE51-8517-282E29D95DB6}"/>
              </a:ext>
            </a:extLst>
          </p:cNvPr>
          <p:cNvSpPr txBox="1"/>
          <p:nvPr/>
        </p:nvSpPr>
        <p:spPr>
          <a:xfrm>
            <a:off x="5370849" y="2320937"/>
            <a:ext cx="46208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For </a:t>
            </a:r>
            <a:r>
              <a:rPr lang="en-GB" dirty="0" err="1"/>
              <a:t>Eki</a:t>
            </a:r>
            <a:r>
              <a:rPr lang="en-GB" dirty="0"/>
              <a:t>=200 keV (</a:t>
            </a:r>
            <a:r>
              <a:rPr lang="en-GB" dirty="0" err="1"/>
              <a:t>Vc</a:t>
            </a:r>
            <a:r>
              <a:rPr lang="en-GB" dirty="0"/>
              <a:t>=-199200 V, </a:t>
            </a:r>
            <a:r>
              <a:rPr lang="en-GB" dirty="0">
                <a:latin typeface="Symbol" panose="05050102010706020507" pitchFamily="18" charset="2"/>
              </a:rPr>
              <a:t>D</a:t>
            </a:r>
            <a:r>
              <a:rPr lang="en-GB" dirty="0"/>
              <a:t>=800) </a:t>
            </a:r>
            <a:r>
              <a:rPr lang="en-GB" dirty="0">
                <a:sym typeface="Wingdings" panose="05000000000000000000" pitchFamily="2" charset="2"/>
              </a:rPr>
              <a:t> </a:t>
            </a:r>
            <a:r>
              <a:rPr lang="en-GB" dirty="0">
                <a:latin typeface="Symbol" panose="05050102010706020507" pitchFamily="18" charset="2"/>
                <a:sym typeface="Wingdings" panose="05000000000000000000" pitchFamily="2" charset="2"/>
              </a:rPr>
              <a:t>h</a:t>
            </a:r>
            <a:r>
              <a:rPr lang="en-GB" dirty="0">
                <a:sym typeface="Wingdings" panose="05000000000000000000" pitchFamily="2" charset="2"/>
              </a:rPr>
              <a:t>=1</a:t>
            </a:r>
            <a:endParaRPr lang="en-GB" dirty="0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782FEC50-B36D-6A56-B0F4-0007032E3F62}"/>
              </a:ext>
            </a:extLst>
          </p:cNvPr>
          <p:cNvSpPr txBox="1"/>
          <p:nvPr/>
        </p:nvSpPr>
        <p:spPr>
          <a:xfrm>
            <a:off x="652704" y="165186"/>
            <a:ext cx="3343563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sz="2400" b="1" dirty="0"/>
              <a:t>Modified collector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B8128293-FCA2-A339-9A93-D803F784BE05}"/>
              </a:ext>
            </a:extLst>
          </p:cNvPr>
          <p:cNvSpPr txBox="1"/>
          <p:nvPr/>
        </p:nvSpPr>
        <p:spPr>
          <a:xfrm>
            <a:off x="720437" y="2125867"/>
            <a:ext cx="30202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The modified collector model</a:t>
            </a:r>
          </a:p>
        </p:txBody>
      </p:sp>
      <p:cxnSp>
        <p:nvCxnSpPr>
          <p:cNvPr id="7" name="Connettore 2 6">
            <a:extLst>
              <a:ext uri="{FF2B5EF4-FFF2-40B4-BE49-F238E27FC236}">
                <a16:creationId xmlns:a16="http://schemas.microsoft.com/office/drawing/2014/main" id="{9E7BCF3E-8AC7-1D51-515E-9292659E909B}"/>
              </a:ext>
            </a:extLst>
          </p:cNvPr>
          <p:cNvCxnSpPr>
            <a:cxnSpLocks/>
          </p:cNvCxnSpPr>
          <p:nvPr/>
        </p:nvCxnSpPr>
        <p:spPr>
          <a:xfrm>
            <a:off x="2971800" y="4876800"/>
            <a:ext cx="1024467" cy="4865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0C335B43-8B13-F5AE-9BD0-33B402D479A9}"/>
              </a:ext>
            </a:extLst>
          </p:cNvPr>
          <p:cNvSpPr txBox="1"/>
          <p:nvPr/>
        </p:nvSpPr>
        <p:spPr>
          <a:xfrm>
            <a:off x="4132385" y="5433646"/>
            <a:ext cx="11488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Side steps</a:t>
            </a:r>
          </a:p>
        </p:txBody>
      </p:sp>
    </p:spTree>
    <p:extLst>
      <p:ext uri="{BB962C8B-B14F-4D97-AF65-F5344CB8AC3E}">
        <p14:creationId xmlns:p14="http://schemas.microsoft.com/office/powerpoint/2010/main" val="26862447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C7AC16F-C69C-CEC4-68D1-16A83A0728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5765" y="58721"/>
            <a:ext cx="6663813" cy="626326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en-GB" sz="3200" b="1" dirty="0">
                <a:latin typeface="+mn-lt"/>
              </a:rPr>
              <a:t>At DTT energy with </a:t>
            </a:r>
            <a:r>
              <a:rPr lang="en-GB" sz="3200" b="1" dirty="0" err="1">
                <a:latin typeface="+mn-lt"/>
              </a:rPr>
              <a:t>Eki</a:t>
            </a:r>
            <a:r>
              <a:rPr lang="en-GB" sz="3200" b="1" dirty="0">
                <a:latin typeface="+mn-lt"/>
              </a:rPr>
              <a:t>=500 keV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3C26CF07-7F08-1E95-37FB-2493C79764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195" y="1523957"/>
            <a:ext cx="3736565" cy="2737147"/>
          </a:xfrm>
          <a:prstGeom prst="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BAAAD9EC-CF20-65DC-6AC7-7D44BEDEF892}"/>
              </a:ext>
            </a:extLst>
          </p:cNvPr>
          <p:cNvSpPr txBox="1"/>
          <p:nvPr/>
        </p:nvSpPr>
        <p:spPr>
          <a:xfrm>
            <a:off x="66326" y="716802"/>
            <a:ext cx="118416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But at still higher energy problem remains also with the modified collector:</a:t>
            </a: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28907110-D709-6E3E-1259-DDEF6905687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4313" y="1499357"/>
            <a:ext cx="3736566" cy="2737147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81DB97F7-A666-43EB-282D-912C9CB22F7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195" y="4344160"/>
            <a:ext cx="3351561" cy="2455119"/>
          </a:xfrm>
          <a:prstGeom prst="rect">
            <a:avLst/>
          </a:prstGeom>
        </p:spPr>
      </p:pic>
      <p:pic>
        <p:nvPicPr>
          <p:cNvPr id="13" name="Immagine 12">
            <a:extLst>
              <a:ext uri="{FF2B5EF4-FFF2-40B4-BE49-F238E27FC236}">
                <a16:creationId xmlns:a16="http://schemas.microsoft.com/office/drawing/2014/main" id="{0F4839A6-5FAE-657A-B783-EE02C0BDD2B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9760" y="4059598"/>
            <a:ext cx="3690448" cy="2455119"/>
          </a:xfrm>
          <a:prstGeom prst="rect">
            <a:avLst/>
          </a:prstGeom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2299B3A0-B158-B4DB-6A4D-BF198DF6F22C}"/>
              </a:ext>
            </a:extLst>
          </p:cNvPr>
          <p:cNvSpPr txBox="1"/>
          <p:nvPr/>
        </p:nvSpPr>
        <p:spPr>
          <a:xfrm>
            <a:off x="7855432" y="3989441"/>
            <a:ext cx="408508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/>
              <a:t>to improve the collection efficiency, </a:t>
            </a:r>
            <a:r>
              <a:rPr lang="en-GB" sz="1600" dirty="0" err="1"/>
              <a:t>Vc</a:t>
            </a:r>
            <a:r>
              <a:rPr lang="en-GB" sz="1600" dirty="0"/>
              <a:t> is decreased to </a:t>
            </a:r>
            <a:r>
              <a:rPr lang="en-GB" sz="1600" dirty="0" err="1"/>
              <a:t>Vc</a:t>
            </a:r>
            <a:r>
              <a:rPr lang="en-GB" sz="1600" dirty="0"/>
              <a:t>=495.0 and </a:t>
            </a:r>
            <a:r>
              <a:rPr lang="en-GB" sz="1600" dirty="0" err="1"/>
              <a:t>Vr</a:t>
            </a:r>
            <a:r>
              <a:rPr lang="en-GB" sz="1600" dirty="0"/>
              <a:t> has been increased to 500.7 keV.</a:t>
            </a:r>
          </a:p>
        </p:txBody>
      </p:sp>
      <p:sp>
        <p:nvSpPr>
          <p:cNvPr id="17" name="Freccia in giù 16">
            <a:extLst>
              <a:ext uri="{FF2B5EF4-FFF2-40B4-BE49-F238E27FC236}">
                <a16:creationId xmlns:a16="http://schemas.microsoft.com/office/drawing/2014/main" id="{44C79C89-019A-AF95-37CA-87783964EF92}"/>
              </a:ext>
            </a:extLst>
          </p:cNvPr>
          <p:cNvSpPr/>
          <p:nvPr/>
        </p:nvSpPr>
        <p:spPr>
          <a:xfrm>
            <a:off x="9427030" y="2603813"/>
            <a:ext cx="185056" cy="107721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Freccia a sinistra 17">
            <a:extLst>
              <a:ext uri="{FF2B5EF4-FFF2-40B4-BE49-F238E27FC236}">
                <a16:creationId xmlns:a16="http://schemas.microsoft.com/office/drawing/2014/main" id="{B08F42D2-9AAF-41D2-C4C4-C2FBB3F41FF3}"/>
              </a:ext>
            </a:extLst>
          </p:cNvPr>
          <p:cNvSpPr/>
          <p:nvPr/>
        </p:nvSpPr>
        <p:spPr>
          <a:xfrm>
            <a:off x="7501467" y="5350933"/>
            <a:ext cx="353965" cy="14393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02A28BD6-79AC-BDB4-6D8B-4ECA03857E2B}"/>
              </a:ext>
            </a:extLst>
          </p:cNvPr>
          <p:cNvSpPr txBox="1"/>
          <p:nvPr/>
        </p:nvSpPr>
        <p:spPr>
          <a:xfrm>
            <a:off x="7728432" y="5130512"/>
            <a:ext cx="429423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/>
              <a:t> These pot.ls changes gave better results but still some ions are back re-accelerated to the ground. 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1121F19E-EE72-8312-D84C-A90DE155AC16}"/>
              </a:ext>
            </a:extLst>
          </p:cNvPr>
          <p:cNvSpPr txBox="1"/>
          <p:nvPr/>
        </p:nvSpPr>
        <p:spPr>
          <a:xfrm>
            <a:off x="7855432" y="1435100"/>
            <a:ext cx="412337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/>
              <a:t>The case with VC=498 keV and </a:t>
            </a:r>
            <a:r>
              <a:rPr lang="en-GB" sz="1600" dirty="0" err="1"/>
              <a:t>Vr</a:t>
            </a:r>
            <a:r>
              <a:rPr lang="en-GB" sz="1600" dirty="0"/>
              <a:t>=500.3 keV show many ions not collected (</a:t>
            </a:r>
            <a:r>
              <a:rPr lang="en-GB" sz="1600" dirty="0">
                <a:latin typeface="Symbol" panose="05050102010706020507" pitchFamily="18" charset="2"/>
              </a:rPr>
              <a:t>h</a:t>
            </a:r>
            <a:r>
              <a:rPr lang="en-GB" sz="1600" dirty="0"/>
              <a:t>&lt;1): </a:t>
            </a:r>
          </a:p>
        </p:txBody>
      </p:sp>
      <p:sp>
        <p:nvSpPr>
          <p:cNvPr id="8" name="Freccia in giù 7">
            <a:extLst>
              <a:ext uri="{FF2B5EF4-FFF2-40B4-BE49-F238E27FC236}">
                <a16:creationId xmlns:a16="http://schemas.microsoft.com/office/drawing/2014/main" id="{43838F48-B9BC-642D-2EFD-8F10D1C2A7F0}"/>
              </a:ext>
            </a:extLst>
          </p:cNvPr>
          <p:cNvSpPr/>
          <p:nvPr/>
        </p:nvSpPr>
        <p:spPr>
          <a:xfrm>
            <a:off x="9612086" y="4910092"/>
            <a:ext cx="185056" cy="22042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10062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DEEB25B8-D30C-BE2E-855F-EB13A91B21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709" y="3963014"/>
            <a:ext cx="4129023" cy="2746887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16C63448-CC80-05DC-DC16-BC5F1C75620B}"/>
              </a:ext>
            </a:extLst>
          </p:cNvPr>
          <p:cNvSpPr txBox="1"/>
          <p:nvPr/>
        </p:nvSpPr>
        <p:spPr>
          <a:xfrm>
            <a:off x="5612684" y="6340569"/>
            <a:ext cx="2742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/>
              <a:t>Vc</a:t>
            </a:r>
            <a:r>
              <a:rPr lang="en-GB" dirty="0"/>
              <a:t>=-495 kV and Vg=-485 kV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04EBBFA4-59A1-44C6-A075-9310C31462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955" y="1283110"/>
            <a:ext cx="3952875" cy="2895600"/>
          </a:xfrm>
          <a:prstGeom prst="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F3A45876-7990-7C1C-40CA-0739F5A0EF4A}"/>
              </a:ext>
            </a:extLst>
          </p:cNvPr>
          <p:cNvSpPr txBox="1"/>
          <p:nvPr/>
        </p:nvSpPr>
        <p:spPr>
          <a:xfrm>
            <a:off x="72206" y="1283110"/>
            <a:ext cx="12807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Vc</a:t>
            </a:r>
            <a:r>
              <a:rPr lang="en-GB" dirty="0"/>
              <a:t>=-495 kV </a:t>
            </a: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7F17557E-B57B-9ABF-D79B-B75E50BE8A2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9799" y="1095986"/>
            <a:ext cx="3363881" cy="2433795"/>
          </a:xfrm>
          <a:prstGeom prst="rect">
            <a:avLst/>
          </a:prstGeom>
        </p:spPr>
      </p:pic>
      <p:sp>
        <p:nvSpPr>
          <p:cNvPr id="10" name="Freccia a destra 9">
            <a:extLst>
              <a:ext uri="{FF2B5EF4-FFF2-40B4-BE49-F238E27FC236}">
                <a16:creationId xmlns:a16="http://schemas.microsoft.com/office/drawing/2014/main" id="{2E8B1283-9508-22E8-8A0C-D3594AAE6681}"/>
              </a:ext>
            </a:extLst>
          </p:cNvPr>
          <p:cNvSpPr/>
          <p:nvPr/>
        </p:nvSpPr>
        <p:spPr>
          <a:xfrm>
            <a:off x="4706579" y="2595713"/>
            <a:ext cx="1868129" cy="884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D2A1C9A8-2FF9-7719-73B9-FAA2AECADC8D}"/>
              </a:ext>
            </a:extLst>
          </p:cNvPr>
          <p:cNvSpPr txBox="1"/>
          <p:nvPr/>
        </p:nvSpPr>
        <p:spPr>
          <a:xfrm>
            <a:off x="4852021" y="1011471"/>
            <a:ext cx="221188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 details on the collector entrance show ions exiting from the central part of the hole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2D690555-07E7-5948-1ABE-CB371D2AF120}"/>
              </a:ext>
            </a:extLst>
          </p:cNvPr>
          <p:cNvSpPr txBox="1"/>
          <p:nvPr/>
        </p:nvSpPr>
        <p:spPr>
          <a:xfrm flipH="1">
            <a:off x="521110" y="4795512"/>
            <a:ext cx="46164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To improve the collection efficiency (</a:t>
            </a:r>
            <a:r>
              <a:rPr lang="en-GB" dirty="0" err="1"/>
              <a:t>Vc</a:t>
            </a:r>
            <a:r>
              <a:rPr lang="en-GB" dirty="0"/>
              <a:t>) a change in Vg voltage to give a further transverse E component  to prevent the central ions exit however did not solve the problem: </a:t>
            </a:r>
          </a:p>
        </p:txBody>
      </p:sp>
      <p:sp>
        <p:nvSpPr>
          <p:cNvPr id="14" name="Freccia a destra 13">
            <a:extLst>
              <a:ext uri="{FF2B5EF4-FFF2-40B4-BE49-F238E27FC236}">
                <a16:creationId xmlns:a16="http://schemas.microsoft.com/office/drawing/2014/main" id="{AA46C954-B2F5-5B1F-85BA-F842FEBD421F}"/>
              </a:ext>
            </a:extLst>
          </p:cNvPr>
          <p:cNvSpPr/>
          <p:nvPr/>
        </p:nvSpPr>
        <p:spPr>
          <a:xfrm>
            <a:off x="5309296" y="5406501"/>
            <a:ext cx="1868129" cy="884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37CDD987-052B-6B46-37D4-B07EDC40D137}"/>
              </a:ext>
            </a:extLst>
          </p:cNvPr>
          <p:cNvSpPr txBox="1"/>
          <p:nvPr/>
        </p:nvSpPr>
        <p:spPr>
          <a:xfrm>
            <a:off x="72206" y="315127"/>
            <a:ext cx="9249594" cy="40011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GB" sz="2000" b="1" dirty="0"/>
              <a:t>Note</a:t>
            </a:r>
            <a:r>
              <a:rPr lang="en-GB" sz="2000" dirty="0"/>
              <a:t>: further potential changes improved very lightly the collector efficiency </a:t>
            </a:r>
            <a:r>
              <a:rPr lang="en-GB" sz="2000" dirty="0">
                <a:latin typeface="Symbol" panose="05050102010706020507" pitchFamily="18" charset="2"/>
              </a:rPr>
              <a:t>h </a:t>
            </a:r>
            <a:r>
              <a:rPr lang="en-GB" sz="2000" dirty="0">
                <a:latin typeface="Symbol" panose="05050102010706020507" pitchFamily="18" charset="2"/>
                <a:sym typeface="Wingdings" panose="05000000000000000000" pitchFamily="2" charset="2"/>
              </a:rPr>
              <a:t>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526758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8A0EF10-47BA-AD08-2494-F1CAD53823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3626" y="365125"/>
            <a:ext cx="10972453" cy="863907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en-GB" sz="3600" b="1" dirty="0">
                <a:latin typeface="+mn-lt"/>
              </a:rPr>
              <a:t>A new modified collector has been considered for higher energy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612B58-3C42-93AD-584C-0DE8085175FE}"/>
              </a:ext>
            </a:extLst>
          </p:cNvPr>
          <p:cNvSpPr txBox="1"/>
          <p:nvPr/>
        </p:nvSpPr>
        <p:spPr>
          <a:xfrm>
            <a:off x="373626" y="1366684"/>
            <a:ext cx="8318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 new collector model,  has been further elongated of 40% :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9FBA8C99-2E0D-5627-E46C-88574EF26B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72247"/>
            <a:ext cx="5086673" cy="3383976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5E9140DD-9DD3-03A9-6225-0D14F26152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8485" y="1736016"/>
            <a:ext cx="3989327" cy="2653952"/>
          </a:xfrm>
          <a:prstGeom prst="rect">
            <a:avLst/>
          </a:prstGeom>
        </p:spPr>
      </p:pic>
      <p:sp>
        <p:nvSpPr>
          <p:cNvPr id="8" name="Freccia a destra 7">
            <a:extLst>
              <a:ext uri="{FF2B5EF4-FFF2-40B4-BE49-F238E27FC236}">
                <a16:creationId xmlns:a16="http://schemas.microsoft.com/office/drawing/2014/main" id="{FC78407C-6EE8-63F0-0F62-C211020A1D77}"/>
              </a:ext>
            </a:extLst>
          </p:cNvPr>
          <p:cNvSpPr/>
          <p:nvPr/>
        </p:nvSpPr>
        <p:spPr>
          <a:xfrm>
            <a:off x="5406976" y="3112086"/>
            <a:ext cx="1930400" cy="14393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951A49FC-8FCD-6051-AD75-6F497CD13F4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1333" y="4344393"/>
            <a:ext cx="3372159" cy="2243373"/>
          </a:xfrm>
          <a:prstGeom prst="rect">
            <a:avLst/>
          </a:prstGeom>
        </p:spPr>
      </p:pic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0B6FE6EA-4BEA-95B6-053A-B69C006FDDF9}"/>
              </a:ext>
            </a:extLst>
          </p:cNvPr>
          <p:cNvSpPr txBox="1"/>
          <p:nvPr/>
        </p:nvSpPr>
        <p:spPr>
          <a:xfrm>
            <a:off x="5406976" y="3416995"/>
            <a:ext cx="2844433" cy="64633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For </a:t>
            </a:r>
            <a:r>
              <a:rPr lang="en-GB" dirty="0" err="1"/>
              <a:t>Eki</a:t>
            </a:r>
            <a:r>
              <a:rPr lang="en-GB" dirty="0"/>
              <a:t>=500 keV;</a:t>
            </a:r>
          </a:p>
          <a:p>
            <a:r>
              <a:rPr lang="en-GB" dirty="0" err="1"/>
              <a:t>Vc</a:t>
            </a:r>
            <a:r>
              <a:rPr lang="en-GB" dirty="0"/>
              <a:t>=-498200 and </a:t>
            </a:r>
            <a:r>
              <a:rPr lang="en-GB" dirty="0" err="1"/>
              <a:t>Vr</a:t>
            </a:r>
            <a:r>
              <a:rPr lang="en-GB" dirty="0"/>
              <a:t>=-501150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847CF607-FB90-233B-EDF6-BA98411917D2}"/>
              </a:ext>
            </a:extLst>
          </p:cNvPr>
          <p:cNvSpPr txBox="1"/>
          <p:nvPr/>
        </p:nvSpPr>
        <p:spPr>
          <a:xfrm>
            <a:off x="4327067" y="2332587"/>
            <a:ext cx="40902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The modified collector  allowed to reach again a </a:t>
            </a:r>
            <a:r>
              <a:rPr lang="en-GB" sz="1600" dirty="0">
                <a:latin typeface="Symbol" panose="05050102010706020507" pitchFamily="18" charset="2"/>
              </a:rPr>
              <a:t>h</a:t>
            </a:r>
            <a:r>
              <a:rPr lang="en-GB" sz="1600" dirty="0"/>
              <a:t> practically 1 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8EA99C5C-5CB9-5787-336A-CD3C5F83788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4078" y="4090133"/>
            <a:ext cx="2957983" cy="2206014"/>
          </a:xfrm>
          <a:prstGeom prst="rect">
            <a:avLst/>
          </a:prstGeom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04941145-2E3F-4C9A-78C0-3AEA1D2D16D2}"/>
              </a:ext>
            </a:extLst>
          </p:cNvPr>
          <p:cNvSpPr txBox="1"/>
          <p:nvPr/>
        </p:nvSpPr>
        <p:spPr>
          <a:xfrm>
            <a:off x="198911" y="6356933"/>
            <a:ext cx="10605655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200" b="1" dirty="0"/>
              <a:t>Note</a:t>
            </a:r>
            <a:r>
              <a:rPr lang="en-GB" sz="1200" dirty="0"/>
              <a:t>: From the </a:t>
            </a:r>
            <a:r>
              <a:rPr lang="en-GB" sz="1200" dirty="0" err="1"/>
              <a:t>Ekf</a:t>
            </a:r>
            <a:r>
              <a:rPr lang="en-GB" sz="1200" dirty="0"/>
              <a:t> distribution we could evaluate the power dissipation on the collector, Pd: Pd=Pg-</a:t>
            </a:r>
            <a:r>
              <a:rPr lang="en-GB" sz="1200" dirty="0" err="1"/>
              <a:t>Pr</a:t>
            </a:r>
            <a:r>
              <a:rPr lang="en-GB" sz="1200" dirty="0"/>
              <a:t>= </a:t>
            </a:r>
            <a:r>
              <a:rPr lang="en-GB" sz="1200" dirty="0" err="1"/>
              <a:t>VgIg-VcIc</a:t>
            </a:r>
            <a:r>
              <a:rPr lang="en-GB" sz="1200" dirty="0"/>
              <a:t>=(for e=1, </a:t>
            </a:r>
            <a:r>
              <a:rPr lang="en-GB" sz="1200" dirty="0" err="1"/>
              <a:t>Ir</a:t>
            </a:r>
            <a:r>
              <a:rPr lang="en-GB" sz="1200" dirty="0"/>
              <a:t>=Ig and (</a:t>
            </a:r>
            <a:r>
              <a:rPr lang="en-GB" sz="1200" dirty="0" err="1"/>
              <a:t>Vr</a:t>
            </a:r>
            <a:r>
              <a:rPr lang="en-GB" sz="1200" dirty="0"/>
              <a:t>=Vg-</a:t>
            </a:r>
            <a:r>
              <a:rPr lang="en-GB" sz="1200" dirty="0" err="1"/>
              <a:t>Vc</a:t>
            </a:r>
            <a:r>
              <a:rPr lang="en-GB" sz="1200" dirty="0"/>
              <a:t>))</a:t>
            </a:r>
            <a:r>
              <a:rPr lang="en-GB" sz="1200" dirty="0">
                <a:sym typeface="Wingdings" panose="05000000000000000000" pitchFamily="2" charset="2"/>
              </a:rPr>
              <a:t>Pd=</a:t>
            </a:r>
            <a:r>
              <a:rPr lang="en-GB" sz="1200" dirty="0"/>
              <a:t> </a:t>
            </a:r>
            <a:r>
              <a:rPr lang="en-GB" sz="1200" dirty="0" err="1"/>
              <a:t>VrIg</a:t>
            </a:r>
            <a:r>
              <a:rPr lang="en-GB" sz="1200" dirty="0"/>
              <a:t> in %Pd/Pg=</a:t>
            </a:r>
            <a:r>
              <a:rPr lang="en-GB" sz="1200" dirty="0" err="1"/>
              <a:t>Vr</a:t>
            </a:r>
            <a:r>
              <a:rPr lang="en-GB" sz="1200" dirty="0"/>
              <a:t>/Vg=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9C9C82DE-D291-C326-18B5-F023166FF7D9}"/>
              </a:ext>
            </a:extLst>
          </p:cNvPr>
          <p:cNvSpPr txBox="1"/>
          <p:nvPr/>
        </p:nvSpPr>
        <p:spPr>
          <a:xfrm>
            <a:off x="7382006" y="6041449"/>
            <a:ext cx="11793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err="1"/>
              <a:t>Ekf</a:t>
            </a:r>
            <a:r>
              <a:rPr lang="en-GB" sz="1200" dirty="0"/>
              <a:t> [eV]</a:t>
            </a:r>
          </a:p>
        </p:txBody>
      </p:sp>
    </p:spTree>
    <p:extLst>
      <p:ext uri="{BB962C8B-B14F-4D97-AF65-F5344CB8AC3E}">
        <p14:creationId xmlns:p14="http://schemas.microsoft.com/office/powerpoint/2010/main" val="26771417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FF38533E-DA15-68C8-8987-CA9767E542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999" y="2352032"/>
            <a:ext cx="4646971" cy="4034184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D8F6ED00-EBB6-9812-D3EE-613B6A823FC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0422" y="1480985"/>
            <a:ext cx="3270455" cy="2839186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326BA418-B9C7-4136-14A8-72C1750A23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7294" y="3429000"/>
            <a:ext cx="3614584" cy="3137936"/>
          </a:xfrm>
          <a:prstGeom prst="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8D5BB12D-4A3A-F148-54C0-5E8799B4BED5}"/>
              </a:ext>
            </a:extLst>
          </p:cNvPr>
          <p:cNvSpPr txBox="1"/>
          <p:nvPr/>
        </p:nvSpPr>
        <p:spPr>
          <a:xfrm>
            <a:off x="112086" y="229066"/>
            <a:ext cx="11445249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3600" b="1" dirty="0"/>
              <a:t>Simultaneous trajectory simulations of both D- and D+ ions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2CFC6FE5-B8DC-1789-218A-95996EB5E9D5}"/>
              </a:ext>
            </a:extLst>
          </p:cNvPr>
          <p:cNvSpPr txBox="1"/>
          <p:nvPr/>
        </p:nvSpPr>
        <p:spPr>
          <a:xfrm>
            <a:off x="324463" y="1011549"/>
            <a:ext cx="473914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Case for </a:t>
            </a:r>
            <a:r>
              <a:rPr lang="en-GB" dirty="0" err="1"/>
              <a:t>Eki</a:t>
            </a:r>
            <a:r>
              <a:rPr lang="en-GB" dirty="0"/>
              <a:t>=500 keV with </a:t>
            </a:r>
            <a:r>
              <a:rPr lang="en-GB" dirty="0" err="1"/>
              <a:t>Vc</a:t>
            </a:r>
            <a:r>
              <a:rPr lang="en-GB" dirty="0"/>
              <a:t>=-498200 </a:t>
            </a:r>
            <a:r>
              <a:rPr lang="en-GB" dirty="0" err="1"/>
              <a:t>Vand</a:t>
            </a:r>
            <a:r>
              <a:rPr lang="en-GB" dirty="0"/>
              <a:t> </a:t>
            </a:r>
            <a:r>
              <a:rPr lang="en-GB" dirty="0" err="1"/>
              <a:t>Vr</a:t>
            </a:r>
            <a:r>
              <a:rPr lang="en-GB" dirty="0"/>
              <a:t>=501140 V</a:t>
            </a:r>
            <a:r>
              <a:rPr lang="en-GB" dirty="0">
                <a:sym typeface="Wingdings" panose="05000000000000000000" pitchFamily="2" charset="2"/>
              </a:rPr>
              <a:t> D- are decelerated and collected, D+ accelerated pass through the collector and could collected with a second stage as in </a:t>
            </a:r>
            <a:r>
              <a:rPr lang="en-GB" dirty="0" err="1">
                <a:sym typeface="Wingdings" panose="05000000000000000000" pitchFamily="2" charset="2"/>
              </a:rPr>
              <a:t>Simion</a:t>
            </a:r>
            <a:r>
              <a:rPr lang="en-GB" dirty="0">
                <a:sym typeface="Wingdings" panose="05000000000000000000" pitchFamily="2" charset="2"/>
              </a:rPr>
              <a:t> simulations:</a:t>
            </a:r>
            <a:endParaRPr lang="en-GB" dirty="0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2A50BD62-A50D-7827-F2F6-A37B30DA9161}"/>
              </a:ext>
            </a:extLst>
          </p:cNvPr>
          <p:cNvSpPr txBox="1"/>
          <p:nvPr/>
        </p:nvSpPr>
        <p:spPr>
          <a:xfrm>
            <a:off x="5893346" y="4421811"/>
            <a:ext cx="2762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Details in </a:t>
            </a:r>
            <a:r>
              <a:rPr lang="en-GB" dirty="0" err="1"/>
              <a:t>yx</a:t>
            </a:r>
            <a:r>
              <a:rPr lang="en-GB" dirty="0"/>
              <a:t> plane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7F732064-728B-9CC9-7EAF-FEE430E80924}"/>
              </a:ext>
            </a:extLst>
          </p:cNvPr>
          <p:cNvSpPr txBox="1"/>
          <p:nvPr/>
        </p:nvSpPr>
        <p:spPr>
          <a:xfrm>
            <a:off x="8045754" y="6382270"/>
            <a:ext cx="2762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Details in </a:t>
            </a:r>
            <a:r>
              <a:rPr lang="en-GB" dirty="0" err="1"/>
              <a:t>xz</a:t>
            </a:r>
            <a:r>
              <a:rPr lang="en-GB" dirty="0"/>
              <a:t> plane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3E8CD922-096C-CDE4-0051-C56682C7D4CC}"/>
              </a:ext>
            </a:extLst>
          </p:cNvPr>
          <p:cNvSpPr txBox="1"/>
          <p:nvPr/>
        </p:nvSpPr>
        <p:spPr>
          <a:xfrm>
            <a:off x="389467" y="6382270"/>
            <a:ext cx="6595075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Simulation for the double stage as done with SIMION are in progress.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A610D9D3-3042-BA85-8CE2-1AE1E6DC0B4F}"/>
              </a:ext>
            </a:extLst>
          </p:cNvPr>
          <p:cNvSpPr txBox="1"/>
          <p:nvPr/>
        </p:nvSpPr>
        <p:spPr>
          <a:xfrm>
            <a:off x="2451149" y="4813302"/>
            <a:ext cx="485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D-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1715CBF7-AF4C-2A76-6C2E-0D7C3CBB8C41}"/>
              </a:ext>
            </a:extLst>
          </p:cNvPr>
          <p:cNvSpPr txBox="1"/>
          <p:nvPr/>
        </p:nvSpPr>
        <p:spPr>
          <a:xfrm>
            <a:off x="3787409" y="4404931"/>
            <a:ext cx="485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D+</a:t>
            </a:r>
          </a:p>
        </p:txBody>
      </p:sp>
    </p:spTree>
    <p:extLst>
      <p:ext uri="{BB962C8B-B14F-4D97-AF65-F5344CB8AC3E}">
        <p14:creationId xmlns:p14="http://schemas.microsoft.com/office/powerpoint/2010/main" val="13106259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DCE6370-EE48-0798-E1BB-F42250CFAC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0399"/>
            <a:ext cx="10515600" cy="734002"/>
          </a:xfrm>
          <a:solidFill>
            <a:srgbClr val="FFFF00"/>
          </a:solidFill>
        </p:spPr>
        <p:txBody>
          <a:bodyPr/>
          <a:lstStyle/>
          <a:p>
            <a:r>
              <a:rPr lang="en-GB" b="1" dirty="0"/>
              <a:t>Layout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23290A7F-EEAC-449E-4920-71F28BC25C52}"/>
              </a:ext>
            </a:extLst>
          </p:cNvPr>
          <p:cNvSpPr txBox="1"/>
          <p:nvPr/>
        </p:nvSpPr>
        <p:spPr>
          <a:xfrm>
            <a:off x="586444" y="1404821"/>
            <a:ext cx="11168250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3600" dirty="0"/>
              <a:t> Introduction (Energy recovery general concept scheme)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3600" dirty="0"/>
              <a:t> Beam energy recovery proposals for NBI applications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3600" dirty="0"/>
              <a:t> The simple space charge based collector proposed as </a:t>
            </a:r>
          </a:p>
          <a:p>
            <a:r>
              <a:rPr lang="en-GB" sz="3600" dirty="0"/>
              <a:t>     alternative to RID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3600" dirty="0"/>
              <a:t> Space charge calculation comparison in beam energy </a:t>
            </a:r>
          </a:p>
          <a:p>
            <a:r>
              <a:rPr lang="en-GB" sz="3600" dirty="0"/>
              <a:t>     recovery simulations between SIMION and COMSOL</a:t>
            </a:r>
          </a:p>
          <a:p>
            <a:pPr marL="571500" indent="-571500">
              <a:buFont typeface="Wingdings" panose="05000000000000000000" pitchFamily="2" charset="2"/>
              <a:buChar char="q"/>
            </a:pPr>
            <a:r>
              <a:rPr lang="en-GB" sz="3600" dirty="0"/>
              <a:t> Simulation results with COMSOL </a:t>
            </a:r>
          </a:p>
          <a:p>
            <a:pPr marL="571500" indent="-571500">
              <a:buFont typeface="Wingdings" panose="05000000000000000000" pitchFamily="2" charset="2"/>
              <a:buChar char="q"/>
            </a:pPr>
            <a:r>
              <a:rPr lang="en-GB" sz="3600" dirty="0"/>
              <a:t>Conclusions    </a:t>
            </a:r>
          </a:p>
        </p:txBody>
      </p:sp>
    </p:spTree>
    <p:extLst>
      <p:ext uri="{BB962C8B-B14F-4D97-AF65-F5344CB8AC3E}">
        <p14:creationId xmlns:p14="http://schemas.microsoft.com/office/powerpoint/2010/main" val="32204399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66D685A-DA3B-E7FD-0110-DA68D38693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9040" y="161899"/>
            <a:ext cx="3691467" cy="683675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en-GB" b="1" dirty="0"/>
              <a:t>Conclusion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86724ADF-E5BF-1D02-4755-106AC1D87EC8}"/>
              </a:ext>
            </a:extLst>
          </p:cNvPr>
          <p:cNvSpPr txBox="1"/>
          <p:nvPr/>
        </p:nvSpPr>
        <p:spPr>
          <a:xfrm>
            <a:off x="452285" y="845574"/>
            <a:ext cx="11533238" cy="55846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GB" sz="2000" dirty="0"/>
              <a:t>A very simple space charge based collector for the beam energy recovery has been proposed as an alternative to the ERID of DTT and possibly ITER.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GB" sz="2000" dirty="0"/>
              <a:t>Beam energy recovery simulation comparison between SIMION  and COMSOL have been carried out since COMSOL uses more accurate space charge calculation.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GB" sz="2000" dirty="0"/>
              <a:t>Parameter conditions (</a:t>
            </a:r>
            <a:r>
              <a:rPr lang="en-GB" sz="2000" dirty="0" err="1"/>
              <a:t>Vc</a:t>
            </a:r>
            <a:r>
              <a:rPr lang="en-GB" sz="2000" dirty="0"/>
              <a:t>. </a:t>
            </a:r>
            <a:r>
              <a:rPr lang="en-GB" sz="2000" dirty="0" err="1"/>
              <a:t>Vr</a:t>
            </a:r>
            <a:r>
              <a:rPr lang="en-GB" sz="2000" dirty="0"/>
              <a:t>) to obtain the charge collection efficiency, </a:t>
            </a:r>
            <a:r>
              <a:rPr lang="en-GB" sz="2000" dirty="0">
                <a:latin typeface="Symbol" panose="05050102010706020507" pitchFamily="18" charset="2"/>
              </a:rPr>
              <a:t>h</a:t>
            </a:r>
            <a:r>
              <a:rPr lang="en-GB" sz="2000" dirty="0"/>
              <a:t> =1 have been found also with COMSOL.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GB" sz="2000" dirty="0"/>
              <a:t>The ion kinetic energy recovery efficiency, </a:t>
            </a:r>
            <a:r>
              <a:rPr lang="en-GB" sz="2000" dirty="0">
                <a:latin typeface="Symbol" panose="05050102010706020507" pitchFamily="18" charset="2"/>
              </a:rPr>
              <a:t>e</a:t>
            </a:r>
            <a:r>
              <a:rPr lang="en-GB" sz="2000" dirty="0"/>
              <a:t>, becomes lower at higher energy for both the codes because of the increased potential distortion at the collector aperture. A longer collector has been considered to mitigate that problem.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GB" sz="2000" dirty="0"/>
              <a:t>In any case the  </a:t>
            </a:r>
            <a:r>
              <a:rPr lang="en-GB" sz="2000" dirty="0">
                <a:latin typeface="Symbol" panose="05050102010706020507" pitchFamily="18" charset="2"/>
              </a:rPr>
              <a:t>e</a:t>
            </a:r>
            <a:r>
              <a:rPr lang="en-GB" sz="2000" dirty="0"/>
              <a:t> obtained with COMSOL is lower than that one found with SIMION. That should be due to the space charge underestimate of SIMION. 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GB" sz="2000" dirty="0"/>
              <a:t>The simulations  of the double stage for both D- and D+ ions with COMSOL are in progress.</a:t>
            </a:r>
          </a:p>
        </p:txBody>
      </p:sp>
    </p:spTree>
    <p:extLst>
      <p:ext uri="{BB962C8B-B14F-4D97-AF65-F5344CB8AC3E}">
        <p14:creationId xmlns:p14="http://schemas.microsoft.com/office/powerpoint/2010/main" val="113115643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E02DDEAE-27D1-CB0F-3F08-5A02EBBEC01D}"/>
              </a:ext>
            </a:extLst>
          </p:cNvPr>
          <p:cNvSpPr txBox="1"/>
          <p:nvPr/>
        </p:nvSpPr>
        <p:spPr>
          <a:xfrm>
            <a:off x="1317523" y="2163097"/>
            <a:ext cx="6705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400" dirty="0"/>
              <a:t>Thank you for your attention 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4185D10-5CFF-F54E-618A-1C4FD07394D0}"/>
              </a:ext>
            </a:extLst>
          </p:cNvPr>
          <p:cNvSpPr txBox="1"/>
          <p:nvPr/>
        </p:nvSpPr>
        <p:spPr>
          <a:xfrm>
            <a:off x="737420" y="4739148"/>
            <a:ext cx="10982632" cy="123110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400" b="1" dirty="0"/>
              <a:t>References</a:t>
            </a:r>
            <a:r>
              <a:rPr lang="en-GB" sz="1200" dirty="0"/>
              <a:t>: [1] H. J. </a:t>
            </a:r>
            <a:r>
              <a:rPr lang="en-GB" sz="1200" dirty="0" err="1"/>
              <a:t>Hopman</a:t>
            </a:r>
            <a:r>
              <a:rPr lang="en-GB" sz="1200" dirty="0"/>
              <a:t>, NET team, </a:t>
            </a:r>
            <a:r>
              <a:rPr lang="en-GB" sz="1200" dirty="0" err="1"/>
              <a:t>Garching</a:t>
            </a:r>
            <a:r>
              <a:rPr lang="en-GB" sz="1200" dirty="0"/>
              <a:t>, ’Energy recovery for negative ion based neutral beam lines’, vol.29, N. 4 (1989)/685;</a:t>
            </a:r>
          </a:p>
          <a:p>
            <a:r>
              <a:rPr lang="en-GB" sz="1200" dirty="0"/>
              <a:t>                         [2] R. Mc Adams, ‘Beyond ITER: </a:t>
            </a:r>
            <a:r>
              <a:rPr lang="en-GB" sz="1200" dirty="0" err="1"/>
              <a:t>NeutralBeamsfor</a:t>
            </a:r>
            <a:r>
              <a:rPr lang="en-GB" sz="1200" dirty="0"/>
              <a:t> a demonstration Fusion Reactor (DEMO)’, </a:t>
            </a:r>
            <a:r>
              <a:rPr lang="en-GB" sz="1200" dirty="0" err="1"/>
              <a:t>Rev.Sci</a:t>
            </a:r>
            <a:r>
              <a:rPr lang="en-GB" sz="1200" dirty="0"/>
              <a:t>. Instr. 85,02B319(2014)</a:t>
            </a:r>
          </a:p>
          <a:p>
            <a:r>
              <a:rPr lang="en-GB" sz="1200" dirty="0"/>
              <a:t>                         [3] V. Variale, M. </a:t>
            </a:r>
            <a:r>
              <a:rPr lang="en-GB" sz="1200" dirty="0" err="1"/>
              <a:t>Cavenago</a:t>
            </a:r>
            <a:r>
              <a:rPr lang="en-GB" sz="1200" dirty="0"/>
              <a:t>, V. Valentino, ‘Space charged based Residual ion Beam </a:t>
            </a:r>
            <a:r>
              <a:rPr lang="en-GB" sz="1200" dirty="0" err="1"/>
              <a:t>recoveryfor</a:t>
            </a:r>
            <a:r>
              <a:rPr lang="en-GB" sz="1200" dirty="0"/>
              <a:t> </a:t>
            </a:r>
            <a:r>
              <a:rPr lang="en-GB" sz="1200" dirty="0" err="1"/>
              <a:t>Neuttral</a:t>
            </a:r>
            <a:r>
              <a:rPr lang="en-GB" sz="1200" dirty="0"/>
              <a:t> Beam Injection’, on </a:t>
            </a:r>
            <a:r>
              <a:rPr lang="en-GB" sz="1200" dirty="0" err="1"/>
              <a:t>proceeidings</a:t>
            </a:r>
            <a:r>
              <a:rPr lang="en-GB" sz="1200" dirty="0"/>
              <a:t> of ICIS 2021 (Vancouver)</a:t>
            </a:r>
          </a:p>
          <a:p>
            <a:r>
              <a:rPr lang="en-GB" sz="1200" dirty="0"/>
              <a:t>                         [4] V. Variale, M. </a:t>
            </a:r>
            <a:r>
              <a:rPr lang="en-GB" sz="1200" dirty="0" err="1"/>
              <a:t>Cavenago</a:t>
            </a:r>
            <a:r>
              <a:rPr lang="en-GB" sz="1200" dirty="0"/>
              <a:t>, (2016) Rev. Sci. </a:t>
            </a:r>
            <a:r>
              <a:rPr lang="en-GB" sz="1200" dirty="0" err="1"/>
              <a:t>Instrum</a:t>
            </a:r>
            <a:r>
              <a:rPr lang="en-GB" sz="1200" dirty="0"/>
              <a:t>. Feb. 87-02B305</a:t>
            </a:r>
          </a:p>
          <a:p>
            <a:r>
              <a:rPr lang="en-GB" sz="1200" dirty="0"/>
              <a:t>                         [5] </a:t>
            </a:r>
            <a:r>
              <a:rPr lang="en-GB" sz="1200" dirty="0" err="1"/>
              <a:t>Dahal</a:t>
            </a:r>
            <a:r>
              <a:rPr lang="en-GB" sz="1200" dirty="0"/>
              <a:t> D. A., SIMION manual 3D, INEEL 95/0403</a:t>
            </a:r>
          </a:p>
          <a:p>
            <a:r>
              <a:rPr lang="en-GB" sz="1200" dirty="0"/>
              <a:t>                         [6] COMSPL Multiphysics 5.4 manual</a:t>
            </a:r>
          </a:p>
        </p:txBody>
      </p:sp>
    </p:spTree>
    <p:extLst>
      <p:ext uri="{BB962C8B-B14F-4D97-AF65-F5344CB8AC3E}">
        <p14:creationId xmlns:p14="http://schemas.microsoft.com/office/powerpoint/2010/main" val="19225340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>
            <a:extLst>
              <a:ext uri="{FF2B5EF4-FFF2-40B4-BE49-F238E27FC236}">
                <a16:creationId xmlns:a16="http://schemas.microsoft.com/office/drawing/2014/main" id="{EA3DA621-1828-7210-8375-09C5140344E7}"/>
              </a:ext>
            </a:extLst>
          </p:cNvPr>
          <p:cNvSpPr txBox="1">
            <a:spLocks/>
          </p:cNvSpPr>
          <p:nvPr/>
        </p:nvSpPr>
        <p:spPr>
          <a:xfrm>
            <a:off x="838201" y="365126"/>
            <a:ext cx="5588000" cy="845608"/>
          </a:xfrm>
          <a:prstGeom prst="rect">
            <a:avLst/>
          </a:prstGeom>
          <a:solidFill>
            <a:srgbClr val="FFFF00"/>
          </a:solidFill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/>
              <a:t>Energy recovery concept</a:t>
            </a:r>
            <a:endParaRPr lang="en-GB" sz="4000" b="1" dirty="0"/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68685ED2-2ADC-D4B5-B399-37602104D6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0032" y="2240149"/>
            <a:ext cx="7804199" cy="4096958"/>
          </a:xfrm>
          <a:prstGeom prst="rect">
            <a:avLst/>
          </a:prstGeom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7C5EE300-7183-E1C7-72E1-EF48815FDE09}"/>
              </a:ext>
            </a:extLst>
          </p:cNvPr>
          <p:cNvSpPr txBox="1"/>
          <p:nvPr/>
        </p:nvSpPr>
        <p:spPr>
          <a:xfrm>
            <a:off x="1592826" y="4129548"/>
            <a:ext cx="4621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P1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D6BEC5CE-2EA9-C131-63F4-EC9280E54959}"/>
              </a:ext>
            </a:extLst>
          </p:cNvPr>
          <p:cNvSpPr txBox="1"/>
          <p:nvPr/>
        </p:nvSpPr>
        <p:spPr>
          <a:xfrm flipH="1">
            <a:off x="7133303" y="4076093"/>
            <a:ext cx="4621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P2</a:t>
            </a:r>
          </a:p>
        </p:txBody>
      </p:sp>
      <p:cxnSp>
        <p:nvCxnSpPr>
          <p:cNvPr id="12" name="Connettore 2 11">
            <a:extLst>
              <a:ext uri="{FF2B5EF4-FFF2-40B4-BE49-F238E27FC236}">
                <a16:creationId xmlns:a16="http://schemas.microsoft.com/office/drawing/2014/main" id="{39FE4C9F-D4BC-97A0-0D5F-649D8CBF0FD8}"/>
              </a:ext>
            </a:extLst>
          </p:cNvPr>
          <p:cNvCxnSpPr/>
          <p:nvPr/>
        </p:nvCxnSpPr>
        <p:spPr>
          <a:xfrm>
            <a:off x="3116826" y="3429000"/>
            <a:ext cx="0" cy="198857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2 13">
            <a:extLst>
              <a:ext uri="{FF2B5EF4-FFF2-40B4-BE49-F238E27FC236}">
                <a16:creationId xmlns:a16="http://schemas.microsoft.com/office/drawing/2014/main" id="{6D987CB8-13FC-79C3-4EC3-1AB2726AD4C7}"/>
              </a:ext>
            </a:extLst>
          </p:cNvPr>
          <p:cNvCxnSpPr/>
          <p:nvPr/>
        </p:nvCxnSpPr>
        <p:spPr>
          <a:xfrm>
            <a:off x="6577781" y="5270090"/>
            <a:ext cx="0" cy="78658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627B37E6-859F-EDBD-F8F9-CD39556D44C8}"/>
              </a:ext>
            </a:extLst>
          </p:cNvPr>
          <p:cNvSpPr txBox="1"/>
          <p:nvPr/>
        </p:nvSpPr>
        <p:spPr>
          <a:xfrm>
            <a:off x="3163374" y="4238564"/>
            <a:ext cx="462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h1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0F2BAC9F-C3A1-DA3E-EAB5-3E27C1AC2C14}"/>
              </a:ext>
            </a:extLst>
          </p:cNvPr>
          <p:cNvSpPr txBox="1"/>
          <p:nvPr/>
        </p:nvSpPr>
        <p:spPr>
          <a:xfrm>
            <a:off x="6631043" y="5417574"/>
            <a:ext cx="462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h2</a:t>
            </a: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CC3E039E-99C5-FF3F-4EA8-79F1BD2372A3}"/>
              </a:ext>
            </a:extLst>
          </p:cNvPr>
          <p:cNvSpPr txBox="1"/>
          <p:nvPr/>
        </p:nvSpPr>
        <p:spPr>
          <a:xfrm>
            <a:off x="5964088" y="3869232"/>
            <a:ext cx="462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h3</a:t>
            </a:r>
          </a:p>
        </p:txBody>
      </p:sp>
      <p:cxnSp>
        <p:nvCxnSpPr>
          <p:cNvPr id="19" name="Connettore 2 18">
            <a:extLst>
              <a:ext uri="{FF2B5EF4-FFF2-40B4-BE49-F238E27FC236}">
                <a16:creationId xmlns:a16="http://schemas.microsoft.com/office/drawing/2014/main" id="{775F8721-51FB-BDCE-2134-3AADF88D9A92}"/>
              </a:ext>
            </a:extLst>
          </p:cNvPr>
          <p:cNvCxnSpPr>
            <a:cxnSpLocks/>
          </p:cNvCxnSpPr>
          <p:nvPr/>
        </p:nvCxnSpPr>
        <p:spPr>
          <a:xfrm>
            <a:off x="6644560" y="3716594"/>
            <a:ext cx="0" cy="78228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048B3561-5643-0C89-20D9-3AD70D1D0DA5}"/>
              </a:ext>
            </a:extLst>
          </p:cNvPr>
          <p:cNvSpPr txBox="1"/>
          <p:nvPr/>
        </p:nvSpPr>
        <p:spPr>
          <a:xfrm>
            <a:off x="6399986" y="1962124"/>
            <a:ext cx="2862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h1 = h2 + h3 </a:t>
            </a:r>
            <a:r>
              <a:rPr lang="en-GB" sz="2000" b="1" dirty="0">
                <a:sym typeface="Wingdings" panose="05000000000000000000" pitchFamily="2" charset="2"/>
              </a:rPr>
              <a:t> P2&lt;P1</a:t>
            </a:r>
            <a:endParaRPr lang="en-GB" sz="2000" b="1" dirty="0"/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D31D1AD4-CA0D-AF15-D524-106C71BC67D6}"/>
              </a:ext>
            </a:extLst>
          </p:cNvPr>
          <p:cNvSpPr txBox="1"/>
          <p:nvPr/>
        </p:nvSpPr>
        <p:spPr>
          <a:xfrm>
            <a:off x="5085328" y="4288628"/>
            <a:ext cx="6862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work</a:t>
            </a:r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7F2E6849-765C-DCBD-8E3B-ECBAC7685293}"/>
              </a:ext>
            </a:extLst>
          </p:cNvPr>
          <p:cNvSpPr txBox="1"/>
          <p:nvPr/>
        </p:nvSpPr>
        <p:spPr>
          <a:xfrm>
            <a:off x="3214647" y="5663380"/>
            <a:ext cx="1318525" cy="64633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Dissipation/Friction</a:t>
            </a:r>
          </a:p>
        </p:txBody>
      </p:sp>
      <p:cxnSp>
        <p:nvCxnSpPr>
          <p:cNvPr id="25" name="Connettore 2 24">
            <a:extLst>
              <a:ext uri="{FF2B5EF4-FFF2-40B4-BE49-F238E27FC236}">
                <a16:creationId xmlns:a16="http://schemas.microsoft.com/office/drawing/2014/main" id="{977D5C6B-7D2A-96B4-6F5A-BF3205B573E7}"/>
              </a:ext>
            </a:extLst>
          </p:cNvPr>
          <p:cNvCxnSpPr>
            <a:cxnSpLocks/>
            <a:stCxn id="23" idx="0"/>
          </p:cNvCxnSpPr>
          <p:nvPr/>
        </p:nvCxnSpPr>
        <p:spPr>
          <a:xfrm flipV="1">
            <a:off x="3873910" y="5497928"/>
            <a:ext cx="659262" cy="1654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CB327671-DD41-609F-708C-C3874FDC9C1A}"/>
              </a:ext>
            </a:extLst>
          </p:cNvPr>
          <p:cNvSpPr txBox="1"/>
          <p:nvPr/>
        </p:nvSpPr>
        <p:spPr>
          <a:xfrm>
            <a:off x="349319" y="1435510"/>
            <a:ext cx="115673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To underline that it is a general concept we show …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1C20D7CC-D208-2901-2964-B414910E0911}"/>
              </a:ext>
            </a:extLst>
          </p:cNvPr>
          <p:cNvSpPr txBox="1"/>
          <p:nvPr/>
        </p:nvSpPr>
        <p:spPr>
          <a:xfrm>
            <a:off x="266214" y="1994320"/>
            <a:ext cx="31153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/>
              <a:t>Hydrodinamic</a:t>
            </a:r>
            <a:r>
              <a:rPr lang="en-GB" dirty="0"/>
              <a:t> scheme example</a:t>
            </a:r>
          </a:p>
        </p:txBody>
      </p:sp>
    </p:spTree>
    <p:extLst>
      <p:ext uri="{BB962C8B-B14F-4D97-AF65-F5344CB8AC3E}">
        <p14:creationId xmlns:p14="http://schemas.microsoft.com/office/powerpoint/2010/main" val="27544512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8C351155-C703-C037-38DB-428BF222C03F}"/>
              </a:ext>
            </a:extLst>
          </p:cNvPr>
          <p:cNvSpPr txBox="1"/>
          <p:nvPr/>
        </p:nvSpPr>
        <p:spPr>
          <a:xfrm>
            <a:off x="275581" y="141181"/>
            <a:ext cx="60821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/>
              <a:t>Beam energy recovery scheme example</a:t>
            </a:r>
          </a:p>
        </p:txBody>
      </p:sp>
      <p:cxnSp>
        <p:nvCxnSpPr>
          <p:cNvPr id="30" name="Connettore diritto 29">
            <a:extLst>
              <a:ext uri="{FF2B5EF4-FFF2-40B4-BE49-F238E27FC236}">
                <a16:creationId xmlns:a16="http://schemas.microsoft.com/office/drawing/2014/main" id="{6EDE9AEC-5A0F-48D9-FBD7-3F10EF475D49}"/>
              </a:ext>
            </a:extLst>
          </p:cNvPr>
          <p:cNvCxnSpPr/>
          <p:nvPr/>
        </p:nvCxnSpPr>
        <p:spPr>
          <a:xfrm>
            <a:off x="9115595" y="6423196"/>
            <a:ext cx="92286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ttore diritto 30">
            <a:extLst>
              <a:ext uri="{FF2B5EF4-FFF2-40B4-BE49-F238E27FC236}">
                <a16:creationId xmlns:a16="http://schemas.microsoft.com/office/drawing/2014/main" id="{42A66D6D-D2B8-C7E5-8BB0-EEE1A7F71BE0}"/>
              </a:ext>
            </a:extLst>
          </p:cNvPr>
          <p:cNvCxnSpPr/>
          <p:nvPr/>
        </p:nvCxnSpPr>
        <p:spPr>
          <a:xfrm>
            <a:off x="9115595" y="6177663"/>
            <a:ext cx="92286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ttore diritto 31">
            <a:extLst>
              <a:ext uri="{FF2B5EF4-FFF2-40B4-BE49-F238E27FC236}">
                <a16:creationId xmlns:a16="http://schemas.microsoft.com/office/drawing/2014/main" id="{2E4738AE-2D5D-894A-91CB-D6C693EFDAD0}"/>
              </a:ext>
            </a:extLst>
          </p:cNvPr>
          <p:cNvCxnSpPr/>
          <p:nvPr/>
        </p:nvCxnSpPr>
        <p:spPr>
          <a:xfrm>
            <a:off x="9115594" y="5906730"/>
            <a:ext cx="92286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ttore diritto 32">
            <a:extLst>
              <a:ext uri="{FF2B5EF4-FFF2-40B4-BE49-F238E27FC236}">
                <a16:creationId xmlns:a16="http://schemas.microsoft.com/office/drawing/2014/main" id="{2495028C-F914-3F25-6F91-B38516DD3ACE}"/>
              </a:ext>
            </a:extLst>
          </p:cNvPr>
          <p:cNvCxnSpPr/>
          <p:nvPr/>
        </p:nvCxnSpPr>
        <p:spPr>
          <a:xfrm>
            <a:off x="9115594" y="5661196"/>
            <a:ext cx="92286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ttore diritto 33">
            <a:extLst>
              <a:ext uri="{FF2B5EF4-FFF2-40B4-BE49-F238E27FC236}">
                <a16:creationId xmlns:a16="http://schemas.microsoft.com/office/drawing/2014/main" id="{F5C8B473-7613-8E10-1B43-09A01D6049D4}"/>
              </a:ext>
            </a:extLst>
          </p:cNvPr>
          <p:cNvCxnSpPr/>
          <p:nvPr/>
        </p:nvCxnSpPr>
        <p:spPr>
          <a:xfrm>
            <a:off x="9115594" y="4501263"/>
            <a:ext cx="92286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ttore diritto 34">
            <a:extLst>
              <a:ext uri="{FF2B5EF4-FFF2-40B4-BE49-F238E27FC236}">
                <a16:creationId xmlns:a16="http://schemas.microsoft.com/office/drawing/2014/main" id="{5DA2C4B8-194A-463C-CB80-0EEE07D01CC8}"/>
              </a:ext>
            </a:extLst>
          </p:cNvPr>
          <p:cNvCxnSpPr/>
          <p:nvPr/>
        </p:nvCxnSpPr>
        <p:spPr>
          <a:xfrm>
            <a:off x="9115593" y="4264196"/>
            <a:ext cx="92286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ttore diritto 35">
            <a:extLst>
              <a:ext uri="{FF2B5EF4-FFF2-40B4-BE49-F238E27FC236}">
                <a16:creationId xmlns:a16="http://schemas.microsoft.com/office/drawing/2014/main" id="{04F2D8EF-CBB6-1011-271F-23DBBBC44937}"/>
              </a:ext>
            </a:extLst>
          </p:cNvPr>
          <p:cNvCxnSpPr/>
          <p:nvPr/>
        </p:nvCxnSpPr>
        <p:spPr>
          <a:xfrm>
            <a:off x="9577026" y="4716104"/>
            <a:ext cx="0" cy="7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ttore diritto 36">
            <a:extLst>
              <a:ext uri="{FF2B5EF4-FFF2-40B4-BE49-F238E27FC236}">
                <a16:creationId xmlns:a16="http://schemas.microsoft.com/office/drawing/2014/main" id="{05BEC26F-9160-B7B1-ADB5-B3A28DB3B58C}"/>
              </a:ext>
            </a:extLst>
          </p:cNvPr>
          <p:cNvCxnSpPr>
            <a:cxnSpLocks/>
          </p:cNvCxnSpPr>
          <p:nvPr/>
        </p:nvCxnSpPr>
        <p:spPr>
          <a:xfrm>
            <a:off x="9577026" y="5186815"/>
            <a:ext cx="0" cy="5926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CasellaDiTesto 37">
            <a:extLst>
              <a:ext uri="{FF2B5EF4-FFF2-40B4-BE49-F238E27FC236}">
                <a16:creationId xmlns:a16="http://schemas.microsoft.com/office/drawing/2014/main" id="{9ED8D0A3-F603-3F71-6668-7624355F6AC4}"/>
              </a:ext>
            </a:extLst>
          </p:cNvPr>
          <p:cNvSpPr txBox="1"/>
          <p:nvPr/>
        </p:nvSpPr>
        <p:spPr>
          <a:xfrm>
            <a:off x="10120589" y="4073877"/>
            <a:ext cx="9228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V=-200 kV</a:t>
            </a:r>
          </a:p>
        </p:txBody>
      </p:sp>
      <p:sp>
        <p:nvSpPr>
          <p:cNvPr id="39" name="CasellaDiTesto 38">
            <a:extLst>
              <a:ext uri="{FF2B5EF4-FFF2-40B4-BE49-F238E27FC236}">
                <a16:creationId xmlns:a16="http://schemas.microsoft.com/office/drawing/2014/main" id="{6AEC1A26-89D9-BFE8-1844-CCEA5EEBC338}"/>
              </a:ext>
            </a:extLst>
          </p:cNvPr>
          <p:cNvSpPr txBox="1"/>
          <p:nvPr/>
        </p:nvSpPr>
        <p:spPr>
          <a:xfrm>
            <a:off x="10120589" y="4350790"/>
            <a:ext cx="9228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V=-180 kV</a:t>
            </a:r>
          </a:p>
        </p:txBody>
      </p:sp>
      <p:sp>
        <p:nvSpPr>
          <p:cNvPr id="40" name="CasellaDiTesto 39">
            <a:extLst>
              <a:ext uri="{FF2B5EF4-FFF2-40B4-BE49-F238E27FC236}">
                <a16:creationId xmlns:a16="http://schemas.microsoft.com/office/drawing/2014/main" id="{B376472D-8E1B-D1F6-E1A8-B358AA11336E}"/>
              </a:ext>
            </a:extLst>
          </p:cNvPr>
          <p:cNvSpPr txBox="1"/>
          <p:nvPr/>
        </p:nvSpPr>
        <p:spPr>
          <a:xfrm>
            <a:off x="10120589" y="6004503"/>
            <a:ext cx="9228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V=-20 kV</a:t>
            </a:r>
          </a:p>
        </p:txBody>
      </p:sp>
      <p:sp>
        <p:nvSpPr>
          <p:cNvPr id="41" name="CasellaDiTesto 40">
            <a:extLst>
              <a:ext uri="{FF2B5EF4-FFF2-40B4-BE49-F238E27FC236}">
                <a16:creationId xmlns:a16="http://schemas.microsoft.com/office/drawing/2014/main" id="{38F71F78-89BC-D5C0-D256-9527792611EA}"/>
              </a:ext>
            </a:extLst>
          </p:cNvPr>
          <p:cNvSpPr txBox="1"/>
          <p:nvPr/>
        </p:nvSpPr>
        <p:spPr>
          <a:xfrm>
            <a:off x="10120589" y="5767586"/>
            <a:ext cx="9228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V=-40 kV</a:t>
            </a:r>
          </a:p>
        </p:txBody>
      </p:sp>
      <p:sp>
        <p:nvSpPr>
          <p:cNvPr id="42" name="CasellaDiTesto 41">
            <a:extLst>
              <a:ext uri="{FF2B5EF4-FFF2-40B4-BE49-F238E27FC236}">
                <a16:creationId xmlns:a16="http://schemas.microsoft.com/office/drawing/2014/main" id="{B646F480-AAFB-1245-DC48-B1AFAD1A0675}"/>
              </a:ext>
            </a:extLst>
          </p:cNvPr>
          <p:cNvSpPr txBox="1"/>
          <p:nvPr/>
        </p:nvSpPr>
        <p:spPr>
          <a:xfrm>
            <a:off x="10138474" y="5471844"/>
            <a:ext cx="9228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V=-60 kV</a:t>
            </a:r>
          </a:p>
        </p:txBody>
      </p:sp>
      <p:cxnSp>
        <p:nvCxnSpPr>
          <p:cNvPr id="43" name="Connettore diritto 42">
            <a:extLst>
              <a:ext uri="{FF2B5EF4-FFF2-40B4-BE49-F238E27FC236}">
                <a16:creationId xmlns:a16="http://schemas.microsoft.com/office/drawing/2014/main" id="{2B78E9F9-81A8-81DB-07C7-2E59C97BE0FC}"/>
              </a:ext>
            </a:extLst>
          </p:cNvPr>
          <p:cNvCxnSpPr>
            <a:cxnSpLocks/>
          </p:cNvCxnSpPr>
          <p:nvPr/>
        </p:nvCxnSpPr>
        <p:spPr>
          <a:xfrm>
            <a:off x="9577026" y="4966929"/>
            <a:ext cx="0" cy="5926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ttore diritto 43">
            <a:extLst>
              <a:ext uri="{FF2B5EF4-FFF2-40B4-BE49-F238E27FC236}">
                <a16:creationId xmlns:a16="http://schemas.microsoft.com/office/drawing/2014/main" id="{C6894F7E-A908-7228-607B-3D7C816CCEC1}"/>
              </a:ext>
            </a:extLst>
          </p:cNvPr>
          <p:cNvCxnSpPr>
            <a:cxnSpLocks/>
          </p:cNvCxnSpPr>
          <p:nvPr/>
        </p:nvCxnSpPr>
        <p:spPr>
          <a:xfrm>
            <a:off x="9577026" y="5412577"/>
            <a:ext cx="0" cy="5926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CasellaDiTesto 44">
            <a:extLst>
              <a:ext uri="{FF2B5EF4-FFF2-40B4-BE49-F238E27FC236}">
                <a16:creationId xmlns:a16="http://schemas.microsoft.com/office/drawing/2014/main" id="{B75137E5-13CF-3830-B04F-BA9DCD1ECA62}"/>
              </a:ext>
            </a:extLst>
          </p:cNvPr>
          <p:cNvSpPr txBox="1"/>
          <p:nvPr/>
        </p:nvSpPr>
        <p:spPr>
          <a:xfrm>
            <a:off x="9655769" y="6415272"/>
            <a:ext cx="3937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H-</a:t>
            </a:r>
          </a:p>
        </p:txBody>
      </p:sp>
      <p:sp>
        <p:nvSpPr>
          <p:cNvPr id="46" name="CasellaDiTesto 45">
            <a:extLst>
              <a:ext uri="{FF2B5EF4-FFF2-40B4-BE49-F238E27FC236}">
                <a16:creationId xmlns:a16="http://schemas.microsoft.com/office/drawing/2014/main" id="{F4F81739-3973-951A-E03E-19A22A21CEE1}"/>
              </a:ext>
            </a:extLst>
          </p:cNvPr>
          <p:cNvSpPr txBox="1"/>
          <p:nvPr/>
        </p:nvSpPr>
        <p:spPr>
          <a:xfrm>
            <a:off x="10843854" y="5998063"/>
            <a:ext cx="13970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      180 keV</a:t>
            </a:r>
          </a:p>
        </p:txBody>
      </p:sp>
      <p:sp>
        <p:nvSpPr>
          <p:cNvPr id="47" name="CasellaDiTesto 46">
            <a:extLst>
              <a:ext uri="{FF2B5EF4-FFF2-40B4-BE49-F238E27FC236}">
                <a16:creationId xmlns:a16="http://schemas.microsoft.com/office/drawing/2014/main" id="{14D842D4-7AA5-017A-4EEB-FDA9FA142386}"/>
              </a:ext>
            </a:extLst>
          </p:cNvPr>
          <p:cNvSpPr txBox="1"/>
          <p:nvPr/>
        </p:nvSpPr>
        <p:spPr>
          <a:xfrm>
            <a:off x="10855175" y="4319297"/>
            <a:ext cx="10979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     20 keV</a:t>
            </a:r>
          </a:p>
        </p:txBody>
      </p:sp>
      <p:sp>
        <p:nvSpPr>
          <p:cNvPr id="48" name="CasellaDiTesto 47">
            <a:extLst>
              <a:ext uri="{FF2B5EF4-FFF2-40B4-BE49-F238E27FC236}">
                <a16:creationId xmlns:a16="http://schemas.microsoft.com/office/drawing/2014/main" id="{2A686C3B-ADD3-3F96-1072-15AFA0F1B475}"/>
              </a:ext>
            </a:extLst>
          </p:cNvPr>
          <p:cNvSpPr txBox="1"/>
          <p:nvPr/>
        </p:nvSpPr>
        <p:spPr>
          <a:xfrm>
            <a:off x="10855175" y="5779367"/>
            <a:ext cx="13970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     160 keV</a:t>
            </a:r>
          </a:p>
        </p:txBody>
      </p:sp>
      <p:sp>
        <p:nvSpPr>
          <p:cNvPr id="49" name="CasellaDiTesto 48">
            <a:extLst>
              <a:ext uri="{FF2B5EF4-FFF2-40B4-BE49-F238E27FC236}">
                <a16:creationId xmlns:a16="http://schemas.microsoft.com/office/drawing/2014/main" id="{A6154A90-5302-BCB3-A088-F11E79A69B80}"/>
              </a:ext>
            </a:extLst>
          </p:cNvPr>
          <p:cNvSpPr txBox="1"/>
          <p:nvPr/>
        </p:nvSpPr>
        <p:spPr>
          <a:xfrm>
            <a:off x="10866496" y="5473082"/>
            <a:ext cx="13970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     140 keV</a:t>
            </a:r>
          </a:p>
        </p:txBody>
      </p:sp>
      <p:sp>
        <p:nvSpPr>
          <p:cNvPr id="50" name="CasellaDiTesto 49">
            <a:extLst>
              <a:ext uri="{FF2B5EF4-FFF2-40B4-BE49-F238E27FC236}">
                <a16:creationId xmlns:a16="http://schemas.microsoft.com/office/drawing/2014/main" id="{F527CBB8-01E1-6EAC-B5FE-2EBF9E5422F9}"/>
              </a:ext>
            </a:extLst>
          </p:cNvPr>
          <p:cNvSpPr txBox="1"/>
          <p:nvPr/>
        </p:nvSpPr>
        <p:spPr>
          <a:xfrm>
            <a:off x="11017528" y="4056806"/>
            <a:ext cx="10979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   0 keV</a:t>
            </a:r>
          </a:p>
        </p:txBody>
      </p:sp>
      <p:cxnSp>
        <p:nvCxnSpPr>
          <p:cNvPr id="51" name="Connettore 2 50">
            <a:extLst>
              <a:ext uri="{FF2B5EF4-FFF2-40B4-BE49-F238E27FC236}">
                <a16:creationId xmlns:a16="http://schemas.microsoft.com/office/drawing/2014/main" id="{03B9C799-8993-6ABF-625C-5B26B001212B}"/>
              </a:ext>
            </a:extLst>
          </p:cNvPr>
          <p:cNvCxnSpPr/>
          <p:nvPr/>
        </p:nvCxnSpPr>
        <p:spPr>
          <a:xfrm flipV="1">
            <a:off x="8789630" y="4446211"/>
            <a:ext cx="0" cy="18964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Freccia in su 51">
            <a:extLst>
              <a:ext uri="{FF2B5EF4-FFF2-40B4-BE49-F238E27FC236}">
                <a16:creationId xmlns:a16="http://schemas.microsoft.com/office/drawing/2014/main" id="{97B9534F-4C95-9019-F7B3-D6D7649C04C2}"/>
              </a:ext>
            </a:extLst>
          </p:cNvPr>
          <p:cNvSpPr/>
          <p:nvPr/>
        </p:nvSpPr>
        <p:spPr>
          <a:xfrm>
            <a:off x="9577026" y="6467311"/>
            <a:ext cx="45719" cy="15388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CasellaDiTesto 52">
            <a:extLst>
              <a:ext uri="{FF2B5EF4-FFF2-40B4-BE49-F238E27FC236}">
                <a16:creationId xmlns:a16="http://schemas.microsoft.com/office/drawing/2014/main" id="{0B191C70-8830-5B7C-329C-3F18E2C0B48A}"/>
              </a:ext>
            </a:extLst>
          </p:cNvPr>
          <p:cNvSpPr txBox="1"/>
          <p:nvPr/>
        </p:nvSpPr>
        <p:spPr>
          <a:xfrm>
            <a:off x="8559703" y="6196462"/>
            <a:ext cx="2708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x</a:t>
            </a:r>
          </a:p>
        </p:txBody>
      </p:sp>
      <p:sp>
        <p:nvSpPr>
          <p:cNvPr id="54" name="Rettangolo 53">
            <a:extLst>
              <a:ext uri="{FF2B5EF4-FFF2-40B4-BE49-F238E27FC236}">
                <a16:creationId xmlns:a16="http://schemas.microsoft.com/office/drawing/2014/main" id="{7E7F8A88-7A0C-2E01-BC8A-816DC22D383B}"/>
              </a:ext>
            </a:extLst>
          </p:cNvPr>
          <p:cNvSpPr/>
          <p:nvPr/>
        </p:nvSpPr>
        <p:spPr>
          <a:xfrm>
            <a:off x="8731699" y="3950435"/>
            <a:ext cx="165077" cy="1737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CasellaDiTesto 54">
            <a:extLst>
              <a:ext uri="{FF2B5EF4-FFF2-40B4-BE49-F238E27FC236}">
                <a16:creationId xmlns:a16="http://schemas.microsoft.com/office/drawing/2014/main" id="{997FD711-0DDA-81C8-9426-AFE8184962E4}"/>
              </a:ext>
            </a:extLst>
          </p:cNvPr>
          <p:cNvSpPr txBox="1"/>
          <p:nvPr/>
        </p:nvSpPr>
        <p:spPr>
          <a:xfrm flipH="1">
            <a:off x="10106433" y="6240485"/>
            <a:ext cx="2709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G</a:t>
            </a:r>
          </a:p>
        </p:txBody>
      </p:sp>
      <p:sp>
        <p:nvSpPr>
          <p:cNvPr id="56" name="CasellaDiTesto 55">
            <a:extLst>
              <a:ext uri="{FF2B5EF4-FFF2-40B4-BE49-F238E27FC236}">
                <a16:creationId xmlns:a16="http://schemas.microsoft.com/office/drawing/2014/main" id="{A619B894-0A84-840B-DF4C-09F9171D6A4A}"/>
              </a:ext>
            </a:extLst>
          </p:cNvPr>
          <p:cNvSpPr txBox="1"/>
          <p:nvPr/>
        </p:nvSpPr>
        <p:spPr>
          <a:xfrm>
            <a:off x="10784903" y="6215267"/>
            <a:ext cx="13970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 </a:t>
            </a:r>
            <a:r>
              <a:rPr lang="en-GB" sz="1400" dirty="0" err="1"/>
              <a:t>Eki</a:t>
            </a:r>
            <a:r>
              <a:rPr lang="en-GB" sz="1400" dirty="0"/>
              <a:t>=200 keV</a:t>
            </a:r>
          </a:p>
        </p:txBody>
      </p:sp>
      <p:sp>
        <p:nvSpPr>
          <p:cNvPr id="57" name="CasellaDiTesto 56">
            <a:extLst>
              <a:ext uri="{FF2B5EF4-FFF2-40B4-BE49-F238E27FC236}">
                <a16:creationId xmlns:a16="http://schemas.microsoft.com/office/drawing/2014/main" id="{E5BACC2E-383E-AF37-CDE7-ACC5EF36A84B}"/>
              </a:ext>
            </a:extLst>
          </p:cNvPr>
          <p:cNvSpPr txBox="1"/>
          <p:nvPr/>
        </p:nvSpPr>
        <p:spPr>
          <a:xfrm>
            <a:off x="8654901" y="3883420"/>
            <a:ext cx="3937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/>
              <a:t>C</a:t>
            </a:r>
            <a:endParaRPr lang="en-GB" sz="1400" dirty="0"/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771E893C-FD83-13D8-3C5F-6810A177B9FF}"/>
              </a:ext>
            </a:extLst>
          </p:cNvPr>
          <p:cNvSpPr txBox="1"/>
          <p:nvPr/>
        </p:nvSpPr>
        <p:spPr>
          <a:xfrm>
            <a:off x="10206898" y="3133476"/>
            <a:ext cx="7243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Dec. Pot. </a:t>
            </a:r>
            <a:r>
              <a:rPr lang="en-GB" dirty="0" err="1"/>
              <a:t>Vc</a:t>
            </a:r>
            <a:endParaRPr lang="en-GB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F65E5350-AB42-17FB-F837-EF7D2D863BF8}"/>
              </a:ext>
            </a:extLst>
          </p:cNvPr>
          <p:cNvSpPr txBox="1"/>
          <p:nvPr/>
        </p:nvSpPr>
        <p:spPr>
          <a:xfrm>
            <a:off x="11094442" y="3578253"/>
            <a:ext cx="6193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Ekf</a:t>
            </a:r>
            <a:endParaRPr lang="en-GB" dirty="0"/>
          </a:p>
        </p:txBody>
      </p:sp>
      <p:pic>
        <p:nvPicPr>
          <p:cNvPr id="17" name="Immagine 16">
            <a:extLst>
              <a:ext uri="{FF2B5EF4-FFF2-40B4-BE49-F238E27FC236}">
                <a16:creationId xmlns:a16="http://schemas.microsoft.com/office/drawing/2014/main" id="{BBE6B902-F0C4-4BCF-5D71-F1EC7714EE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551" y="664401"/>
            <a:ext cx="6558813" cy="3872747"/>
          </a:xfrm>
          <a:prstGeom prst="rect">
            <a:avLst/>
          </a:prstGeom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54130F4A-388B-D51A-ABB8-732D45547501}"/>
              </a:ext>
            </a:extLst>
          </p:cNvPr>
          <p:cNvSpPr txBox="1"/>
          <p:nvPr/>
        </p:nvSpPr>
        <p:spPr>
          <a:xfrm>
            <a:off x="360680" y="2446886"/>
            <a:ext cx="647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HV PS</a:t>
            </a: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3BCF6DCF-1967-DE46-FAAE-6B23CFDC7791}"/>
              </a:ext>
            </a:extLst>
          </p:cNvPr>
          <p:cNvSpPr txBox="1"/>
          <p:nvPr/>
        </p:nvSpPr>
        <p:spPr>
          <a:xfrm>
            <a:off x="1071797" y="1257028"/>
            <a:ext cx="365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IS</a:t>
            </a: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50BC205A-7052-FA7E-44F4-FEE7DBBBB733}"/>
              </a:ext>
            </a:extLst>
          </p:cNvPr>
          <p:cNvSpPr txBox="1"/>
          <p:nvPr/>
        </p:nvSpPr>
        <p:spPr>
          <a:xfrm>
            <a:off x="2176576" y="1257028"/>
            <a:ext cx="4601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AT</a:t>
            </a: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699EDEE6-D154-5B14-030E-C71F003DA329}"/>
              </a:ext>
            </a:extLst>
          </p:cNvPr>
          <p:cNvSpPr txBox="1"/>
          <p:nvPr/>
        </p:nvSpPr>
        <p:spPr>
          <a:xfrm>
            <a:off x="3249545" y="1257028"/>
            <a:ext cx="365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W</a:t>
            </a:r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4F89CB06-DE5F-B921-217E-2AC6D8F35882}"/>
              </a:ext>
            </a:extLst>
          </p:cNvPr>
          <p:cNvSpPr txBox="1"/>
          <p:nvPr/>
        </p:nvSpPr>
        <p:spPr>
          <a:xfrm>
            <a:off x="3077619" y="3479013"/>
            <a:ext cx="365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W</a:t>
            </a:r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A80BE4F3-0CE7-4830-57EF-DB29076B606A}"/>
              </a:ext>
            </a:extLst>
          </p:cNvPr>
          <p:cNvSpPr txBox="1"/>
          <p:nvPr/>
        </p:nvSpPr>
        <p:spPr>
          <a:xfrm>
            <a:off x="4311920" y="1257028"/>
            <a:ext cx="5799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DT</a:t>
            </a:r>
          </a:p>
        </p:txBody>
      </p: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F5BFA5E5-2888-1BBE-1877-C8BCC9097F72}"/>
              </a:ext>
            </a:extLst>
          </p:cNvPr>
          <p:cNvSpPr txBox="1"/>
          <p:nvPr/>
        </p:nvSpPr>
        <p:spPr>
          <a:xfrm>
            <a:off x="5427293" y="1249465"/>
            <a:ext cx="365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</a:t>
            </a:r>
          </a:p>
        </p:txBody>
      </p: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0D96A127-3585-FEB8-FA78-B52A84D30EC3}"/>
              </a:ext>
            </a:extLst>
          </p:cNvPr>
          <p:cNvSpPr txBox="1"/>
          <p:nvPr/>
        </p:nvSpPr>
        <p:spPr>
          <a:xfrm>
            <a:off x="6161320" y="1811581"/>
            <a:ext cx="4128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PS</a:t>
            </a:r>
          </a:p>
        </p:txBody>
      </p: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ED295B29-AA61-ABB3-DB74-EE52AC776D43}"/>
              </a:ext>
            </a:extLst>
          </p:cNvPr>
          <p:cNvSpPr txBox="1"/>
          <p:nvPr/>
        </p:nvSpPr>
        <p:spPr>
          <a:xfrm>
            <a:off x="742888" y="2793366"/>
            <a:ext cx="647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HV</a:t>
            </a:r>
          </a:p>
        </p:txBody>
      </p:sp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CBEEE12F-0468-E1CF-CD51-848C72D72626}"/>
              </a:ext>
            </a:extLst>
          </p:cNvPr>
          <p:cNvSpPr txBox="1"/>
          <p:nvPr/>
        </p:nvSpPr>
        <p:spPr>
          <a:xfrm>
            <a:off x="6440753" y="2668791"/>
            <a:ext cx="647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HV</a:t>
            </a:r>
          </a:p>
        </p:txBody>
      </p:sp>
      <p:sp>
        <p:nvSpPr>
          <p:cNvPr id="29" name="CasellaDiTesto 28">
            <a:extLst>
              <a:ext uri="{FF2B5EF4-FFF2-40B4-BE49-F238E27FC236}">
                <a16:creationId xmlns:a16="http://schemas.microsoft.com/office/drawing/2014/main" id="{BD51C45D-EBCC-BAA5-967B-F0BF770393FB}"/>
              </a:ext>
            </a:extLst>
          </p:cNvPr>
          <p:cNvSpPr txBox="1"/>
          <p:nvPr/>
        </p:nvSpPr>
        <p:spPr>
          <a:xfrm>
            <a:off x="5896083" y="3060831"/>
            <a:ext cx="647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HV1</a:t>
            </a:r>
          </a:p>
        </p:txBody>
      </p:sp>
      <p:sp>
        <p:nvSpPr>
          <p:cNvPr id="58" name="CasellaDiTesto 57">
            <a:extLst>
              <a:ext uri="{FF2B5EF4-FFF2-40B4-BE49-F238E27FC236}">
                <a16:creationId xmlns:a16="http://schemas.microsoft.com/office/drawing/2014/main" id="{0FA2E4E0-04A9-FDEE-633D-F41366155D59}"/>
              </a:ext>
            </a:extLst>
          </p:cNvPr>
          <p:cNvSpPr txBox="1"/>
          <p:nvPr/>
        </p:nvSpPr>
        <p:spPr>
          <a:xfrm>
            <a:off x="1760166" y="3663679"/>
            <a:ext cx="4164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G</a:t>
            </a:r>
          </a:p>
        </p:txBody>
      </p:sp>
      <p:sp>
        <p:nvSpPr>
          <p:cNvPr id="59" name="CasellaDiTesto 58">
            <a:extLst>
              <a:ext uri="{FF2B5EF4-FFF2-40B4-BE49-F238E27FC236}">
                <a16:creationId xmlns:a16="http://schemas.microsoft.com/office/drawing/2014/main" id="{7E5E43E6-3E64-2EC2-9A99-289890AB5327}"/>
              </a:ext>
            </a:extLst>
          </p:cNvPr>
          <p:cNvSpPr txBox="1"/>
          <p:nvPr/>
        </p:nvSpPr>
        <p:spPr>
          <a:xfrm>
            <a:off x="5666219" y="1919096"/>
            <a:ext cx="647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Symbol" panose="05050102010706020507" pitchFamily="18" charset="2"/>
              </a:rPr>
              <a:t>D</a:t>
            </a:r>
            <a:r>
              <a:rPr lang="en-GB" sz="1400" dirty="0"/>
              <a:t>V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CFBEAAEE-23A5-61C3-7C1C-6D2604D490C3}"/>
              </a:ext>
            </a:extLst>
          </p:cNvPr>
          <p:cNvSpPr txBox="1"/>
          <p:nvPr/>
        </p:nvSpPr>
        <p:spPr>
          <a:xfrm>
            <a:off x="112356" y="4537148"/>
            <a:ext cx="8427383" cy="14773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b="1" dirty="0"/>
              <a:t>Notes</a:t>
            </a:r>
            <a:r>
              <a:rPr lang="en-GB" dirty="0"/>
              <a:t>: (</a:t>
            </a:r>
            <a:r>
              <a:rPr lang="en-GB" b="1" dirty="0" err="1"/>
              <a:t>i</a:t>
            </a:r>
            <a:r>
              <a:rPr lang="en-GB" dirty="0"/>
              <a:t>) the beam energy recovery is characterized by </a:t>
            </a:r>
            <a:r>
              <a:rPr lang="en-GB" b="1" dirty="0"/>
              <a:t>2 types of efficiency</a:t>
            </a:r>
            <a:r>
              <a:rPr lang="en-GB" dirty="0"/>
              <a:t>: 1)</a:t>
            </a:r>
            <a:r>
              <a:rPr lang="en-GB" b="1" dirty="0"/>
              <a:t> the kinetic energy recovery efficiency </a:t>
            </a:r>
            <a:r>
              <a:rPr lang="en-GB" dirty="0">
                <a:latin typeface="Symbol" panose="05050102010706020507" pitchFamily="18" charset="2"/>
              </a:rPr>
              <a:t>e</a:t>
            </a:r>
            <a:r>
              <a:rPr lang="en-GB" dirty="0"/>
              <a:t>=(1-</a:t>
            </a:r>
            <a:r>
              <a:rPr lang="en-GB" dirty="0">
                <a:latin typeface="Symbol" panose="05050102010706020507" pitchFamily="18" charset="2"/>
              </a:rPr>
              <a:t>D</a:t>
            </a:r>
            <a:r>
              <a:rPr lang="en-GB" dirty="0"/>
              <a:t>/</a:t>
            </a:r>
            <a:r>
              <a:rPr lang="en-GB" dirty="0" err="1"/>
              <a:t>Eki</a:t>
            </a:r>
            <a:r>
              <a:rPr lang="en-GB" dirty="0"/>
              <a:t>); 2) the </a:t>
            </a:r>
            <a:r>
              <a:rPr lang="en-GB" b="1" dirty="0"/>
              <a:t>charge collection efficiency</a:t>
            </a:r>
            <a:r>
              <a:rPr lang="en-GB" dirty="0"/>
              <a:t>,  </a:t>
            </a:r>
            <a:r>
              <a:rPr lang="en-GB" dirty="0">
                <a:latin typeface="Symbol" panose="05050102010706020507" pitchFamily="18" charset="2"/>
              </a:rPr>
              <a:t>h</a:t>
            </a:r>
            <a:r>
              <a:rPr lang="en-GB" dirty="0"/>
              <a:t>=</a:t>
            </a:r>
            <a:r>
              <a:rPr lang="en-GB" dirty="0" err="1"/>
              <a:t>Qr</a:t>
            </a:r>
            <a:r>
              <a:rPr lang="en-GB" dirty="0"/>
              <a:t>/Qt (</a:t>
            </a:r>
            <a:r>
              <a:rPr lang="en-GB" b="1" dirty="0"/>
              <a:t>ii</a:t>
            </a:r>
            <a:r>
              <a:rPr lang="en-GB" dirty="0"/>
              <a:t>) </a:t>
            </a:r>
            <a:r>
              <a:rPr lang="en-GB" dirty="0">
                <a:latin typeface="Symbol" panose="05050102010706020507" pitchFamily="18" charset="2"/>
              </a:rPr>
              <a:t>h</a:t>
            </a:r>
            <a:r>
              <a:rPr lang="en-GB" dirty="0"/>
              <a:t> It is very important because</a:t>
            </a:r>
            <a:r>
              <a:rPr lang="en-GB" i="1" dirty="0">
                <a:sym typeface="Wingdings" panose="05000000000000000000" pitchFamily="2" charset="2"/>
              </a:rPr>
              <a:t> </a:t>
            </a:r>
            <a:r>
              <a:rPr lang="en-GB" i="1" dirty="0">
                <a:latin typeface="Symbol" panose="05050102010706020507" pitchFamily="18" charset="2"/>
                <a:sym typeface="Wingdings" panose="05000000000000000000" pitchFamily="2" charset="2"/>
              </a:rPr>
              <a:t>h</a:t>
            </a:r>
            <a:r>
              <a:rPr lang="en-GB" i="1" dirty="0">
                <a:sym typeface="Wingdings" panose="05000000000000000000" pitchFamily="2" charset="2"/>
              </a:rPr>
              <a:t>=1  no ions re-accelerated towards the HV of the source</a:t>
            </a:r>
            <a:r>
              <a:rPr lang="en-GB" dirty="0">
                <a:sym typeface="Wingdings" panose="05000000000000000000" pitchFamily="2" charset="2"/>
              </a:rPr>
              <a:t>); (</a:t>
            </a:r>
            <a:r>
              <a:rPr lang="en-GB" b="1" dirty="0">
                <a:sym typeface="Wingdings" panose="05000000000000000000" pitchFamily="2" charset="2"/>
              </a:rPr>
              <a:t>iii</a:t>
            </a:r>
            <a:r>
              <a:rPr lang="en-GB" dirty="0">
                <a:sym typeface="Wingdings" panose="05000000000000000000" pitchFamily="2" charset="2"/>
              </a:rPr>
              <a:t>) The decelerating voltage </a:t>
            </a:r>
            <a:r>
              <a:rPr lang="en-GB" dirty="0" err="1">
                <a:sym typeface="Wingdings" panose="05000000000000000000" pitchFamily="2" charset="2"/>
              </a:rPr>
              <a:t>Vc</a:t>
            </a:r>
            <a:r>
              <a:rPr lang="en-GB" dirty="0">
                <a:sym typeface="Wingdings" panose="05000000000000000000" pitchFamily="2" charset="2"/>
              </a:rPr>
              <a:t> &lt; </a:t>
            </a:r>
            <a:r>
              <a:rPr lang="en-GB" dirty="0" err="1">
                <a:sym typeface="Wingdings" panose="05000000000000000000" pitchFamily="2" charset="2"/>
              </a:rPr>
              <a:t>Eki</a:t>
            </a:r>
            <a:r>
              <a:rPr lang="en-GB" dirty="0">
                <a:sym typeface="Wingdings" panose="05000000000000000000" pitchFamily="2" charset="2"/>
              </a:rPr>
              <a:t> (because of work and/or dissipation phenomena; (</a:t>
            </a:r>
            <a:r>
              <a:rPr lang="en-GB" b="1" dirty="0" err="1">
                <a:sym typeface="Wingdings" panose="05000000000000000000" pitchFamily="2" charset="2"/>
              </a:rPr>
              <a:t>iiii</a:t>
            </a:r>
            <a:r>
              <a:rPr lang="en-GB" dirty="0">
                <a:sym typeface="Wingdings" panose="05000000000000000000" pitchFamily="2" charset="2"/>
              </a:rPr>
              <a:t>)</a:t>
            </a:r>
            <a:r>
              <a:rPr lang="en-GB" i="1" dirty="0">
                <a:sym typeface="Wingdings" panose="05000000000000000000" pitchFamily="2" charset="2"/>
              </a:rPr>
              <a:t>  PS = dissipated power= </a:t>
            </a:r>
            <a:r>
              <a:rPr lang="en-GB" i="1" dirty="0">
                <a:latin typeface="Symbol" panose="05050102010706020507" pitchFamily="18" charset="2"/>
                <a:sym typeface="Wingdings" panose="05000000000000000000" pitchFamily="2" charset="2"/>
              </a:rPr>
              <a:t>D</a:t>
            </a:r>
            <a:r>
              <a:rPr lang="en-GB" i="1" dirty="0">
                <a:sym typeface="Wingdings" panose="05000000000000000000" pitchFamily="2" charset="2"/>
              </a:rPr>
              <a:t>V*</a:t>
            </a:r>
            <a:r>
              <a:rPr lang="en-GB" i="1" dirty="0" err="1">
                <a:sym typeface="Wingdings" panose="05000000000000000000" pitchFamily="2" charset="2"/>
              </a:rPr>
              <a:t>I</a:t>
            </a:r>
            <a:r>
              <a:rPr lang="en-GB" i="1" baseline="-25000" dirty="0" err="1">
                <a:sym typeface="Wingdings" panose="05000000000000000000" pitchFamily="2" charset="2"/>
              </a:rPr>
              <a:t>beam</a:t>
            </a:r>
            <a:r>
              <a:rPr lang="en-GB" i="1" dirty="0">
                <a:sym typeface="Wingdings" panose="05000000000000000000" pitchFamily="2" charset="2"/>
              </a:rPr>
              <a:t>)</a:t>
            </a:r>
            <a:endParaRPr lang="en-GB" i="1" dirty="0"/>
          </a:p>
        </p:txBody>
      </p:sp>
      <p:sp>
        <p:nvSpPr>
          <p:cNvPr id="60" name="CasellaDiTesto 59">
            <a:extLst>
              <a:ext uri="{FF2B5EF4-FFF2-40B4-BE49-F238E27FC236}">
                <a16:creationId xmlns:a16="http://schemas.microsoft.com/office/drawing/2014/main" id="{A53DFFDD-D854-4E13-8187-3954DC2FD037}"/>
              </a:ext>
            </a:extLst>
          </p:cNvPr>
          <p:cNvSpPr txBox="1"/>
          <p:nvPr/>
        </p:nvSpPr>
        <p:spPr>
          <a:xfrm>
            <a:off x="7028456" y="707860"/>
            <a:ext cx="350709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                  </a:t>
            </a:r>
            <a:r>
              <a:rPr lang="en-GB" dirty="0">
                <a:solidFill>
                  <a:srgbClr val="FF0000"/>
                </a:solidFill>
              </a:rPr>
              <a:t>Legenda</a:t>
            </a:r>
          </a:p>
          <a:p>
            <a:r>
              <a:rPr lang="en-GB" dirty="0"/>
              <a:t>IS </a:t>
            </a:r>
            <a:r>
              <a:rPr lang="en-GB" dirty="0">
                <a:sym typeface="Wingdings" panose="05000000000000000000" pitchFamily="2" charset="2"/>
              </a:rPr>
              <a:t> Ion source</a:t>
            </a:r>
          </a:p>
          <a:p>
            <a:r>
              <a:rPr lang="en-GB" dirty="0">
                <a:sym typeface="Wingdings" panose="05000000000000000000" pitchFamily="2" charset="2"/>
              </a:rPr>
              <a:t>AT  Accelerating tube</a:t>
            </a:r>
          </a:p>
          <a:p>
            <a:r>
              <a:rPr lang="en-GB" dirty="0">
                <a:sym typeface="Wingdings" panose="05000000000000000000" pitchFamily="2" charset="2"/>
              </a:rPr>
              <a:t>DT  Decelerating tube</a:t>
            </a:r>
          </a:p>
          <a:p>
            <a:r>
              <a:rPr lang="en-GB" dirty="0">
                <a:sym typeface="Wingdings" panose="05000000000000000000" pitchFamily="2" charset="2"/>
              </a:rPr>
              <a:t>C  Collector</a:t>
            </a:r>
          </a:p>
          <a:p>
            <a:r>
              <a:rPr lang="en-GB" dirty="0">
                <a:sym typeface="Wingdings" panose="05000000000000000000" pitchFamily="2" charset="2"/>
              </a:rPr>
              <a:t>W  Work/dissipation</a:t>
            </a:r>
          </a:p>
          <a:p>
            <a:r>
              <a:rPr lang="en-GB" dirty="0">
                <a:sym typeface="Wingdings" panose="05000000000000000000" pitchFamily="2" charset="2"/>
              </a:rPr>
              <a:t>HVPS  HV Power Supply</a:t>
            </a:r>
          </a:p>
          <a:p>
            <a:r>
              <a:rPr lang="en-GB" dirty="0">
                <a:sym typeface="Wingdings" panose="05000000000000000000" pitchFamily="2" charset="2"/>
              </a:rPr>
              <a:t>PS  Power Supply</a:t>
            </a:r>
          </a:p>
          <a:p>
            <a:r>
              <a:rPr lang="en-GB" dirty="0">
                <a:latin typeface="Symbol" panose="05050102010706020507" pitchFamily="18" charset="2"/>
                <a:sym typeface="Wingdings" panose="05000000000000000000" pitchFamily="2" charset="2"/>
              </a:rPr>
              <a:t>D</a:t>
            </a:r>
            <a:r>
              <a:rPr lang="en-GB" dirty="0">
                <a:sym typeface="Wingdings" panose="05000000000000000000" pitchFamily="2" charset="2"/>
              </a:rPr>
              <a:t>V = HV – HV1 </a:t>
            </a:r>
          </a:p>
          <a:p>
            <a:r>
              <a:rPr lang="en-GB" dirty="0">
                <a:sym typeface="Wingdings" panose="05000000000000000000" pitchFamily="2" charset="2"/>
              </a:rPr>
              <a:t>G  Ground</a:t>
            </a:r>
          </a:p>
        </p:txBody>
      </p:sp>
      <p:sp>
        <p:nvSpPr>
          <p:cNvPr id="61" name="CasellaDiTesto 60">
            <a:extLst>
              <a:ext uri="{FF2B5EF4-FFF2-40B4-BE49-F238E27FC236}">
                <a16:creationId xmlns:a16="http://schemas.microsoft.com/office/drawing/2014/main" id="{39B8EB2F-6196-1168-7A64-35FF25EA3C3F}"/>
              </a:ext>
            </a:extLst>
          </p:cNvPr>
          <p:cNvSpPr txBox="1"/>
          <p:nvPr/>
        </p:nvSpPr>
        <p:spPr>
          <a:xfrm>
            <a:off x="606977" y="2012484"/>
            <a:ext cx="647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HV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D0AB6009-6788-3AE8-8890-AF50517BCBF4}"/>
              </a:ext>
            </a:extLst>
          </p:cNvPr>
          <p:cNvSpPr txBox="1"/>
          <p:nvPr/>
        </p:nvSpPr>
        <p:spPr>
          <a:xfrm>
            <a:off x="10509713" y="2431497"/>
            <a:ext cx="1432258" cy="64633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latin typeface="Symbol" panose="05050102010706020507" pitchFamily="18" charset="2"/>
              </a:rPr>
              <a:t>D</a:t>
            </a:r>
            <a:r>
              <a:rPr lang="en-GB" dirty="0"/>
              <a:t>=</a:t>
            </a:r>
            <a:r>
              <a:rPr lang="en-GB" dirty="0" err="1"/>
              <a:t>Eki-Ekf</a:t>
            </a:r>
            <a:r>
              <a:rPr lang="en-GB" dirty="0"/>
              <a:t> ;</a:t>
            </a:r>
          </a:p>
          <a:p>
            <a:r>
              <a:rPr lang="en-GB" dirty="0" err="1"/>
              <a:t>Ekf</a:t>
            </a:r>
            <a:r>
              <a:rPr lang="en-GB" dirty="0"/>
              <a:t> = </a:t>
            </a:r>
            <a:r>
              <a:rPr lang="en-GB" dirty="0" err="1"/>
              <a:t>Eki</a:t>
            </a:r>
            <a:r>
              <a:rPr lang="en-GB" dirty="0"/>
              <a:t>- </a:t>
            </a:r>
            <a:r>
              <a:rPr lang="en-GB" dirty="0" err="1"/>
              <a:t>Vc</a:t>
            </a:r>
            <a:r>
              <a:rPr lang="en-GB" dirty="0"/>
              <a:t> </a:t>
            </a:r>
            <a:endParaRPr lang="en-GB" dirty="0">
              <a:latin typeface="Symbol" panose="05050102010706020507" pitchFamily="18" charset="2"/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2F30202D-4A4D-E89A-83B9-8358AAB74DFC}"/>
              </a:ext>
            </a:extLst>
          </p:cNvPr>
          <p:cNvSpPr txBox="1"/>
          <p:nvPr/>
        </p:nvSpPr>
        <p:spPr>
          <a:xfrm>
            <a:off x="272469" y="6193599"/>
            <a:ext cx="8107159" cy="369332"/>
          </a:xfrm>
          <a:prstGeom prst="rect">
            <a:avLst/>
          </a:prstGeom>
          <a:solidFill>
            <a:schemeClr val="accent4"/>
          </a:solidFill>
        </p:spPr>
        <p:txBody>
          <a:bodyPr wrap="square">
            <a:spAutoFit/>
          </a:bodyPr>
          <a:lstStyle/>
          <a:p>
            <a:r>
              <a:rPr lang="en-GB" dirty="0">
                <a:sym typeface="Wingdings" panose="05000000000000000000" pitchFamily="2" charset="2"/>
              </a:rPr>
              <a:t>(</a:t>
            </a:r>
            <a:r>
              <a:rPr lang="en-GB" b="1" dirty="0">
                <a:sym typeface="Wingdings" panose="05000000000000000000" pitchFamily="2" charset="2"/>
              </a:rPr>
              <a:t>The collector voltage </a:t>
            </a:r>
            <a:r>
              <a:rPr lang="en-GB" b="1" dirty="0" err="1">
                <a:sym typeface="Wingdings" panose="05000000000000000000" pitchFamily="2" charset="2"/>
              </a:rPr>
              <a:t>Vc</a:t>
            </a:r>
            <a:r>
              <a:rPr lang="en-GB" b="1" dirty="0">
                <a:sym typeface="Wingdings" panose="05000000000000000000" pitchFamily="2" charset="2"/>
              </a:rPr>
              <a:t> correspond to the final ion potential energy Ep</a:t>
            </a:r>
            <a:r>
              <a:rPr lang="en-GB" dirty="0">
                <a:sym typeface="Wingdings" panose="05000000000000000000" pitchFamily="2" charset="2"/>
              </a:rPr>
              <a:t>)</a:t>
            </a:r>
            <a:endParaRPr lang="en-GB" dirty="0"/>
          </a:p>
        </p:txBody>
      </p:sp>
      <p:cxnSp>
        <p:nvCxnSpPr>
          <p:cNvPr id="10" name="Connettore 2 9">
            <a:extLst>
              <a:ext uri="{FF2B5EF4-FFF2-40B4-BE49-F238E27FC236}">
                <a16:creationId xmlns:a16="http://schemas.microsoft.com/office/drawing/2014/main" id="{8902303D-3E0E-E6C8-AE74-13A19D8F471C}"/>
              </a:ext>
            </a:extLst>
          </p:cNvPr>
          <p:cNvCxnSpPr>
            <a:stCxn id="3" idx="0"/>
          </p:cNvCxnSpPr>
          <p:nvPr/>
        </p:nvCxnSpPr>
        <p:spPr>
          <a:xfrm flipH="1" flipV="1">
            <a:off x="11404132" y="3133476"/>
            <a:ext cx="1" cy="4447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68041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DBE00DD-E80A-CBD2-85D6-42590D5E65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3290" y="345462"/>
            <a:ext cx="11257936" cy="707886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en-GB" sz="3600" b="1" dirty="0"/>
              <a:t>Beam Energy recovery for Neutral Beam Injection application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1ADB58F8-C186-8939-8CE9-5B1911E4E01A}"/>
              </a:ext>
            </a:extLst>
          </p:cNvPr>
          <p:cNvSpPr txBox="1"/>
          <p:nvPr/>
        </p:nvSpPr>
        <p:spPr>
          <a:xfrm>
            <a:off x="344128" y="1809134"/>
            <a:ext cx="112579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The electron beam energy recovery is regularly applied in many devices and from several years </a:t>
            </a:r>
            <a:r>
              <a:rPr lang="en-GB" sz="2000" dirty="0">
                <a:sym typeface="Wingdings" panose="05000000000000000000" pitchFamily="2" charset="2"/>
              </a:rPr>
              <a:t></a:t>
            </a:r>
            <a:r>
              <a:rPr lang="en-GB" sz="2000" dirty="0"/>
              <a:t> </a:t>
            </a:r>
          </a:p>
          <a:p>
            <a:r>
              <a:rPr lang="en-GB" sz="2000" dirty="0"/>
              <a:t>Electron coolers, Electron Beam Ion sources, FEL in Infra red region, …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1C9551D2-EFE3-4F02-07DA-29D5AA9270A3}"/>
              </a:ext>
            </a:extLst>
          </p:cNvPr>
          <p:cNvSpPr txBox="1"/>
          <p:nvPr/>
        </p:nvSpPr>
        <p:spPr>
          <a:xfrm>
            <a:off x="277420" y="2767280"/>
            <a:ext cx="1114862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The Ion Beam Energy recovery has not been used yet. Years ago, however, some proposals to apply it</a:t>
            </a:r>
          </a:p>
          <a:p>
            <a:r>
              <a:rPr lang="en-GB" sz="2000" dirty="0"/>
              <a:t> to the Neutral Beam Injection (NBI) device used in the heating the TOKAMAC Plasma have been done.</a:t>
            </a:r>
          </a:p>
          <a:p>
            <a:r>
              <a:rPr lang="en-GB" sz="2000" dirty="0"/>
              <a:t>One of these for example used a Big dipole magnet to deflect the residual ions D- and D+ and then </a:t>
            </a:r>
          </a:p>
          <a:p>
            <a:r>
              <a:rPr lang="en-GB" sz="2000" dirty="0"/>
              <a:t>decelerating columns with final collectors ref. [1]. 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1A14EA1D-12DF-9621-3F3E-2EAA5853F2E9}"/>
              </a:ext>
            </a:extLst>
          </p:cNvPr>
          <p:cNvSpPr txBox="1"/>
          <p:nvPr/>
        </p:nvSpPr>
        <p:spPr>
          <a:xfrm>
            <a:off x="344128" y="4434348"/>
            <a:ext cx="110416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The complexity of that kind of device suggested to put off the beam energy recovery problem toward the DEMO project when the efficiency should be more important [2].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457DCE45-F423-401C-4AC9-45F43F8D0785}"/>
              </a:ext>
            </a:extLst>
          </p:cNvPr>
          <p:cNvSpPr txBox="1"/>
          <p:nvPr/>
        </p:nvSpPr>
        <p:spPr>
          <a:xfrm>
            <a:off x="393290" y="5485863"/>
            <a:ext cx="111104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Few year ago, a simple collector based on the space charge effect that allowed the NB residual ion energy recovery without a deflecting magnet  has ben proposed and a test experiment for the beamlet recovery of NIO1 source has been funded [3] by INFN.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60A6DCE2-AF75-CE33-B8FC-385FAB1B2B21}"/>
              </a:ext>
            </a:extLst>
          </p:cNvPr>
          <p:cNvSpPr txBox="1"/>
          <p:nvPr/>
        </p:nvSpPr>
        <p:spPr>
          <a:xfrm>
            <a:off x="393290" y="1314672"/>
            <a:ext cx="2045110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b="1" dirty="0"/>
              <a:t>Comments:</a:t>
            </a:r>
          </a:p>
        </p:txBody>
      </p:sp>
    </p:spTree>
    <p:extLst>
      <p:ext uri="{BB962C8B-B14F-4D97-AF65-F5344CB8AC3E}">
        <p14:creationId xmlns:p14="http://schemas.microsoft.com/office/powerpoint/2010/main" val="7561874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91AB4EC-F617-5B7C-0C82-D9FB5202FF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895"/>
            <a:ext cx="10515600" cy="558461"/>
          </a:xfrm>
          <a:solidFill>
            <a:srgbClr val="FFFF00"/>
          </a:solidFill>
        </p:spPr>
        <p:txBody>
          <a:bodyPr>
            <a:noAutofit/>
          </a:bodyPr>
          <a:lstStyle/>
          <a:p>
            <a:r>
              <a:rPr lang="en-GB" sz="3600" b="1" dirty="0"/>
              <a:t>Simplified space charge based collector test proposal</a:t>
            </a: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2FF48893-6C19-3691-ABBB-F0E5823C08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021" y="2106410"/>
            <a:ext cx="8267516" cy="3691785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2F888D0F-97DF-0E04-8505-4AC3954E7B55}"/>
              </a:ext>
            </a:extLst>
          </p:cNvPr>
          <p:cNvSpPr txBox="1"/>
          <p:nvPr/>
        </p:nvSpPr>
        <p:spPr>
          <a:xfrm>
            <a:off x="163414" y="1047631"/>
            <a:ext cx="11388502" cy="92333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The original space charge based collector designed for the test experiment on NIO1 (shown in a)),  had 3 decelerating</a:t>
            </a:r>
          </a:p>
          <a:p>
            <a:r>
              <a:rPr lang="en-GB" dirty="0"/>
              <a:t> electrodes, but the necessity of using a new smaller vacuum chamber induced us to eliminate the decelerating </a:t>
            </a:r>
          </a:p>
          <a:p>
            <a:r>
              <a:rPr lang="en-GB" dirty="0"/>
              <a:t>electrodes and reduces its size (see fig. b) and c)) [5]: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5147EA7E-5AD7-196E-52F2-598E38A38106}"/>
              </a:ext>
            </a:extLst>
          </p:cNvPr>
          <p:cNvSpPr txBox="1"/>
          <p:nvPr/>
        </p:nvSpPr>
        <p:spPr>
          <a:xfrm>
            <a:off x="237241" y="5821139"/>
            <a:ext cx="10218438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a) Original collector with decelerating electrodes; b) new simplified collector; c) Collector side view section 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7DD2CE4D-4E81-BB8E-595A-417F3816699D}"/>
              </a:ext>
            </a:extLst>
          </p:cNvPr>
          <p:cNvSpPr txBox="1"/>
          <p:nvPr/>
        </p:nvSpPr>
        <p:spPr>
          <a:xfrm>
            <a:off x="3810411" y="5485378"/>
            <a:ext cx="17507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Diagnostic electrodes</a:t>
            </a:r>
          </a:p>
        </p:txBody>
      </p:sp>
      <p:cxnSp>
        <p:nvCxnSpPr>
          <p:cNvPr id="8" name="Connettore 2 7">
            <a:extLst>
              <a:ext uri="{FF2B5EF4-FFF2-40B4-BE49-F238E27FC236}">
                <a16:creationId xmlns:a16="http://schemas.microsoft.com/office/drawing/2014/main" id="{C7E47D8E-0A0A-E809-A0A5-194848C78117}"/>
              </a:ext>
            </a:extLst>
          </p:cNvPr>
          <p:cNvCxnSpPr>
            <a:cxnSpLocks/>
          </p:cNvCxnSpPr>
          <p:nvPr/>
        </p:nvCxnSpPr>
        <p:spPr>
          <a:xfrm flipH="1" flipV="1">
            <a:off x="3598333" y="4879885"/>
            <a:ext cx="783004" cy="7050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406BA854-2E75-E7A7-FB07-5ED7021F5EA2}"/>
              </a:ext>
            </a:extLst>
          </p:cNvPr>
          <p:cNvSpPr txBox="1"/>
          <p:nvPr/>
        </p:nvSpPr>
        <p:spPr>
          <a:xfrm>
            <a:off x="369959" y="6307439"/>
            <a:ext cx="11159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Note: the simplified space charge collector suggested us that it could be used as alternative to ERID in ITER or DTT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DF3F38EF-5599-8D3D-F714-6068AAAFED2D}"/>
              </a:ext>
            </a:extLst>
          </p:cNvPr>
          <p:cNvSpPr txBox="1"/>
          <p:nvPr/>
        </p:nvSpPr>
        <p:spPr>
          <a:xfrm>
            <a:off x="9110132" y="3640667"/>
            <a:ext cx="263117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Apart the diagnostic electrodes, it has , essentially, only 2 electrodes to drive the ion beam recover</a:t>
            </a:r>
          </a:p>
        </p:txBody>
      </p:sp>
      <p:cxnSp>
        <p:nvCxnSpPr>
          <p:cNvPr id="11" name="Connettore 2 10">
            <a:extLst>
              <a:ext uri="{FF2B5EF4-FFF2-40B4-BE49-F238E27FC236}">
                <a16:creationId xmlns:a16="http://schemas.microsoft.com/office/drawing/2014/main" id="{1388F614-D84E-0556-DF8F-E4A9A18B9143}"/>
              </a:ext>
            </a:extLst>
          </p:cNvPr>
          <p:cNvCxnSpPr>
            <a:cxnSpLocks/>
            <a:stCxn id="9" idx="1"/>
          </p:cNvCxnSpPr>
          <p:nvPr/>
        </p:nvCxnSpPr>
        <p:spPr>
          <a:xfrm flipH="1" flipV="1">
            <a:off x="7933267" y="4240832"/>
            <a:ext cx="1176865" cy="1384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95735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E30156F-452C-1CB0-AB5E-E9E17658E4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089" y="259527"/>
            <a:ext cx="11582400" cy="969506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en-GB" sz="4000" b="1" dirty="0">
                <a:latin typeface="+mn-lt"/>
              </a:rPr>
              <a:t>Simplified space charge collector proposed as alternative to NBI in ITER and DTT projects</a:t>
            </a:r>
          </a:p>
        </p:txBody>
      </p:sp>
      <p:pic>
        <p:nvPicPr>
          <p:cNvPr id="8" name="Immagine 7" descr="Immagine che contiene testo&#10;&#10;Descrizione generata automaticamente">
            <a:extLst>
              <a:ext uri="{FF2B5EF4-FFF2-40B4-BE49-F238E27FC236}">
                <a16:creationId xmlns:a16="http://schemas.microsoft.com/office/drawing/2014/main" id="{529062F0-D0BB-BFA2-62C6-5D496D94C5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321" y="1616101"/>
            <a:ext cx="5951736" cy="1973751"/>
          </a:xfrm>
          <a:prstGeom prst="rect">
            <a:avLst/>
          </a:prstGeom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38563CB5-B0CF-D9EB-7A3C-73649AEAB2D7}"/>
              </a:ext>
            </a:extLst>
          </p:cNvPr>
          <p:cNvSpPr txBox="1"/>
          <p:nvPr/>
        </p:nvSpPr>
        <p:spPr>
          <a:xfrm>
            <a:off x="3883744" y="3771356"/>
            <a:ext cx="5102942" cy="5847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600" dirty="0"/>
              <a:t> the beamlets after acceleration merge to become a large beam with rectangular section  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DB15E1A2-1AED-2B05-285A-369D761E25CB}"/>
              </a:ext>
            </a:extLst>
          </p:cNvPr>
          <p:cNvSpPr txBox="1"/>
          <p:nvPr/>
        </p:nvSpPr>
        <p:spPr>
          <a:xfrm>
            <a:off x="362602" y="5163127"/>
            <a:ext cx="112567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Note:</a:t>
            </a:r>
            <a:r>
              <a:rPr lang="en-GB" sz="2000" dirty="0"/>
              <a:t> a beam energy recovery  system for a </a:t>
            </a:r>
            <a:r>
              <a:rPr lang="en-GB" sz="2000" dirty="0" err="1"/>
              <a:t>MAMuG</a:t>
            </a:r>
            <a:r>
              <a:rPr lang="en-GB" sz="2000" dirty="0"/>
              <a:t> type ion source then should collect, at the end, ions in a beam with a large rectangular section. 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BB329BA5-B4A0-F70D-DDBB-0EF8A0A80C3F}"/>
              </a:ext>
            </a:extLst>
          </p:cNvPr>
          <p:cNvSpPr txBox="1"/>
          <p:nvPr/>
        </p:nvSpPr>
        <p:spPr>
          <a:xfrm>
            <a:off x="265470" y="1376681"/>
            <a:ext cx="78163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In ITER the NB will be generated by a very large </a:t>
            </a:r>
            <a:r>
              <a:rPr lang="en-GB" dirty="0" err="1"/>
              <a:t>MAMuG</a:t>
            </a:r>
            <a:r>
              <a:rPr lang="en-GB" dirty="0"/>
              <a:t> </a:t>
            </a:r>
            <a:r>
              <a:rPr lang="en-GB" dirty="0" err="1"/>
              <a:t>sourse</a:t>
            </a:r>
            <a:r>
              <a:rPr lang="en-GB" dirty="0"/>
              <a:t> type: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1363BC78-04EE-9023-516D-F938439057EB}"/>
              </a:ext>
            </a:extLst>
          </p:cNvPr>
          <p:cNvSpPr txBox="1"/>
          <p:nvPr/>
        </p:nvSpPr>
        <p:spPr>
          <a:xfrm>
            <a:off x="117857" y="2444784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7891E407-AD20-917C-5270-3A37EE5D35C4}"/>
              </a:ext>
            </a:extLst>
          </p:cNvPr>
          <p:cNvSpPr txBox="1"/>
          <p:nvPr/>
        </p:nvSpPr>
        <p:spPr>
          <a:xfrm>
            <a:off x="306962" y="3185255"/>
            <a:ext cx="3626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PG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DD5A6D23-DCA8-0734-448E-ECC12BB4564A}"/>
              </a:ext>
            </a:extLst>
          </p:cNvPr>
          <p:cNvSpPr txBox="1"/>
          <p:nvPr/>
        </p:nvSpPr>
        <p:spPr>
          <a:xfrm>
            <a:off x="669562" y="3177570"/>
            <a:ext cx="3559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EG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888A6377-A5E1-F006-F17F-EDED0E0C158C}"/>
              </a:ext>
            </a:extLst>
          </p:cNvPr>
          <p:cNvSpPr txBox="1"/>
          <p:nvPr/>
        </p:nvSpPr>
        <p:spPr>
          <a:xfrm>
            <a:off x="1025557" y="3182904"/>
            <a:ext cx="21055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AG 1      2          3        4       5  ..    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D54D0584-4993-2917-5EDA-BB608EFCCC0F}"/>
              </a:ext>
            </a:extLst>
          </p:cNvPr>
          <p:cNvSpPr txBox="1"/>
          <p:nvPr/>
        </p:nvSpPr>
        <p:spPr>
          <a:xfrm>
            <a:off x="5305104" y="3272137"/>
            <a:ext cx="13161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On the neutralizer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CF506167-F05E-38A2-6B9B-74CB54691C10}"/>
              </a:ext>
            </a:extLst>
          </p:cNvPr>
          <p:cNvSpPr txBox="1"/>
          <p:nvPr/>
        </p:nvSpPr>
        <p:spPr>
          <a:xfrm>
            <a:off x="117857" y="3679759"/>
            <a:ext cx="3058236" cy="64633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GB" sz="1800" dirty="0"/>
              <a:t>the extraction for very large ion source (ITER type</a:t>
            </a:r>
            <a:endParaRPr lang="en-GB" dirty="0"/>
          </a:p>
        </p:txBody>
      </p:sp>
      <p:sp>
        <p:nvSpPr>
          <p:cNvPr id="14" name="Freccia a destra 13">
            <a:extLst>
              <a:ext uri="{FF2B5EF4-FFF2-40B4-BE49-F238E27FC236}">
                <a16:creationId xmlns:a16="http://schemas.microsoft.com/office/drawing/2014/main" id="{A1705010-9444-6D10-5E80-0A9E0823B547}"/>
              </a:ext>
            </a:extLst>
          </p:cNvPr>
          <p:cNvSpPr/>
          <p:nvPr/>
        </p:nvSpPr>
        <p:spPr>
          <a:xfrm>
            <a:off x="3313471" y="4043885"/>
            <a:ext cx="471948" cy="15448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Freccia a destra 11">
            <a:extLst>
              <a:ext uri="{FF2B5EF4-FFF2-40B4-BE49-F238E27FC236}">
                <a16:creationId xmlns:a16="http://schemas.microsoft.com/office/drawing/2014/main" id="{BE678EFB-C2D6-816A-8531-56ED0EE86480}"/>
              </a:ext>
            </a:extLst>
          </p:cNvPr>
          <p:cNvSpPr/>
          <p:nvPr/>
        </p:nvSpPr>
        <p:spPr>
          <a:xfrm>
            <a:off x="7027680" y="2444784"/>
            <a:ext cx="926616" cy="17059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3213E329-190B-7AF5-5E70-6418257B62CB}"/>
              </a:ext>
            </a:extLst>
          </p:cNvPr>
          <p:cNvSpPr txBox="1"/>
          <p:nvPr/>
        </p:nvSpPr>
        <p:spPr>
          <a:xfrm>
            <a:off x="6981898" y="3091581"/>
            <a:ext cx="926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To ERID</a:t>
            </a:r>
          </a:p>
        </p:txBody>
      </p:sp>
    </p:spTree>
    <p:extLst>
      <p:ext uri="{BB962C8B-B14F-4D97-AF65-F5344CB8AC3E}">
        <p14:creationId xmlns:p14="http://schemas.microsoft.com/office/powerpoint/2010/main" val="30665352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9060953-5955-226A-69C7-4DE7470492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310" y="255404"/>
            <a:ext cx="11961090" cy="840139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en-GB" b="1" dirty="0"/>
              <a:t>ERID in ITER NBI compared to Beam Energy Recovery (BER)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3A86795B-F142-DE0E-3FFC-D772D85651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877" y="1807977"/>
            <a:ext cx="4580017" cy="2781541"/>
          </a:xfrm>
          <a:prstGeom prst="rect">
            <a:avLst/>
          </a:prstGeom>
        </p:spPr>
      </p:pic>
      <p:pic>
        <p:nvPicPr>
          <p:cNvPr id="6" name="Immagine 5" descr="Immagine che contiene testo, bigliettodavisita&#10;&#10;Descrizione generata automaticamente">
            <a:extLst>
              <a:ext uri="{FF2B5EF4-FFF2-40B4-BE49-F238E27FC236}">
                <a16:creationId xmlns:a16="http://schemas.microsoft.com/office/drawing/2014/main" id="{FEB92A5F-0686-3E5E-CD91-85BDC513477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1887" y="1726954"/>
            <a:ext cx="4823255" cy="247142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315015FD-A060-A956-FBDC-7546384B0E71}"/>
              </a:ext>
            </a:extLst>
          </p:cNvPr>
          <p:cNvSpPr txBox="1"/>
          <p:nvPr/>
        </p:nvSpPr>
        <p:spPr>
          <a:xfrm flipH="1">
            <a:off x="261386" y="4199331"/>
            <a:ext cx="48276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ERID scheme for ITER; the beam has 4 sections</a:t>
            </a:r>
          </a:p>
          <a:p>
            <a:r>
              <a:rPr lang="en-GB" dirty="0"/>
              <a:t>(</a:t>
            </a:r>
            <a:r>
              <a:rPr lang="en-GB" i="1" dirty="0"/>
              <a:t>ions deflected at full energy on the RID electrode plates</a:t>
            </a:r>
            <a:r>
              <a:rPr lang="en-GB" dirty="0"/>
              <a:t>)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27ED5673-93EA-C424-6B59-CA8BE45A5E66}"/>
              </a:ext>
            </a:extLst>
          </p:cNvPr>
          <p:cNvSpPr txBox="1"/>
          <p:nvPr/>
        </p:nvSpPr>
        <p:spPr>
          <a:xfrm flipH="1">
            <a:off x="5373894" y="4249067"/>
            <a:ext cx="66044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BER SIMION simulations of double stage collectors  that can recover one section of the beam (</a:t>
            </a:r>
            <a:r>
              <a:rPr lang="en-GB" i="1" dirty="0"/>
              <a:t>ions collected with </a:t>
            </a:r>
            <a:r>
              <a:rPr lang="en-GB" i="1" dirty="0">
                <a:latin typeface="Symbol" panose="05050102010706020507" pitchFamily="18" charset="2"/>
              </a:rPr>
              <a:t>h</a:t>
            </a:r>
            <a:r>
              <a:rPr lang="en-GB" i="1" dirty="0"/>
              <a:t>=1 and </a:t>
            </a:r>
            <a:r>
              <a:rPr lang="en-GB" i="1" dirty="0">
                <a:latin typeface="Symbol" panose="05050102010706020507" pitchFamily="18" charset="2"/>
              </a:rPr>
              <a:t>e </a:t>
            </a:r>
            <a:r>
              <a:rPr lang="en-GB" i="1" dirty="0"/>
              <a:t>&gt; 0.9</a:t>
            </a:r>
            <a:r>
              <a:rPr lang="en-GB" i="1" dirty="0">
                <a:sym typeface="Wingdings" panose="05000000000000000000" pitchFamily="2" charset="2"/>
              </a:rPr>
              <a:t> 4 double stage collectors could take the place of the RID to recover all the beam)</a:t>
            </a:r>
            <a:endParaRPr lang="en-GB" dirty="0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1D7A80BD-7A34-5014-1A33-630B68BE958F}"/>
              </a:ext>
            </a:extLst>
          </p:cNvPr>
          <p:cNvSpPr txBox="1"/>
          <p:nvPr/>
        </p:nvSpPr>
        <p:spPr>
          <a:xfrm>
            <a:off x="261386" y="5636730"/>
            <a:ext cx="115848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b="1" dirty="0"/>
              <a:t>Note</a:t>
            </a:r>
            <a:r>
              <a:rPr lang="en-GB" dirty="0"/>
              <a:t>:</a:t>
            </a:r>
            <a:r>
              <a:rPr lang="en-GB" b="1" dirty="0"/>
              <a:t> SIMION, however, uses a rough space charge calculation technique </a:t>
            </a:r>
            <a:r>
              <a:rPr lang="en-GB" dirty="0"/>
              <a:t>[3] then further simulations with a code that compute  space charge effects with more accuracy was needed to confirm those simulation results.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4ADA4CEC-3DCE-6C5B-17AB-FD7A678D5840}"/>
              </a:ext>
            </a:extLst>
          </p:cNvPr>
          <p:cNvSpPr txBox="1"/>
          <p:nvPr/>
        </p:nvSpPr>
        <p:spPr>
          <a:xfrm>
            <a:off x="129310" y="1176566"/>
            <a:ext cx="118490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In the ICIS 2021 [2] a proposal of this very simple BER system has been presented as alternative  to the foreseen Electrostatic</a:t>
            </a:r>
          </a:p>
          <a:p>
            <a:r>
              <a:rPr lang="en-GB" dirty="0"/>
              <a:t> Residual Ion Dump (ERID)</a:t>
            </a:r>
          </a:p>
        </p:txBody>
      </p:sp>
      <p:sp>
        <p:nvSpPr>
          <p:cNvPr id="9" name="Freccia a destra 8">
            <a:extLst>
              <a:ext uri="{FF2B5EF4-FFF2-40B4-BE49-F238E27FC236}">
                <a16:creationId xmlns:a16="http://schemas.microsoft.com/office/drawing/2014/main" id="{02FC6936-13CD-896E-75EF-636523FD926A}"/>
              </a:ext>
            </a:extLst>
          </p:cNvPr>
          <p:cNvSpPr/>
          <p:nvPr/>
        </p:nvSpPr>
        <p:spPr>
          <a:xfrm>
            <a:off x="5260257" y="3048000"/>
            <a:ext cx="1029030" cy="16256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55730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58939AB-5802-5C81-D95A-A42C8521EF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416" y="315965"/>
            <a:ext cx="8420100" cy="893404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en-GB" sz="4000" b="1" dirty="0"/>
              <a:t>Space charge calculation techniques 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3401005C-BEFE-A850-D972-7E0B34FF7044}"/>
              </a:ext>
            </a:extLst>
          </p:cNvPr>
          <p:cNvSpPr txBox="1"/>
          <p:nvPr/>
        </p:nvSpPr>
        <p:spPr>
          <a:xfrm>
            <a:off x="310945" y="2038887"/>
            <a:ext cx="10314039" cy="13478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The</a:t>
            </a:r>
            <a:r>
              <a:rPr lang="it-IT" sz="1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it-IT" sz="1800" b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Beam</a:t>
            </a:r>
            <a:r>
              <a:rPr lang="it-IT" sz="1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it-IT" sz="1800" b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repulsion</a:t>
            </a:r>
            <a:r>
              <a:rPr lang="it-IT" sz="1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it-IT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module</a:t>
            </a:r>
            <a:r>
              <a:rPr lang="it-IT" sz="1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 </a:t>
            </a:r>
            <a:r>
              <a:rPr lang="it-IT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treats</a:t>
            </a:r>
            <a:r>
              <a:rPr lang="it-IT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it-IT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each</a:t>
            </a:r>
            <a:r>
              <a:rPr lang="it-IT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it-IT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particle</a:t>
            </a:r>
            <a:r>
              <a:rPr lang="it-IT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it-IT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trajectory</a:t>
            </a:r>
            <a:r>
              <a:rPr lang="it-IT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it-IT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as</a:t>
            </a:r>
            <a:r>
              <a:rPr lang="it-IT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a </a:t>
            </a:r>
            <a:r>
              <a:rPr lang="it-IT" sz="1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line of </a:t>
            </a:r>
            <a:r>
              <a:rPr lang="it-IT" sz="1800" b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currents</a:t>
            </a:r>
            <a:r>
              <a:rPr lang="it-IT" sz="1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it-IT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in [A] (</a:t>
            </a:r>
            <a:r>
              <a:rPr lang="it-IT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see</a:t>
            </a:r>
            <a:r>
              <a:rPr lang="it-IT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fig.). At </a:t>
            </a:r>
            <a:r>
              <a:rPr lang="it-IT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each</a:t>
            </a:r>
            <a:r>
              <a:rPr lang="it-IT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time step of the </a:t>
            </a:r>
            <a:r>
              <a:rPr lang="it-IT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trajectory</a:t>
            </a:r>
            <a:r>
              <a:rPr lang="it-IT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it-IT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integration</a:t>
            </a:r>
            <a:r>
              <a:rPr lang="it-IT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SIMION </a:t>
            </a:r>
            <a:r>
              <a:rPr lang="it-IT" dirty="0" err="1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consider</a:t>
            </a:r>
            <a:r>
              <a:rPr lang="it-IT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a </a:t>
            </a:r>
            <a:r>
              <a:rPr lang="it-IT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plane</a:t>
            </a:r>
            <a:r>
              <a:rPr lang="it-IT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it-IT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intersecting</a:t>
            </a:r>
            <a:r>
              <a:rPr lang="it-IT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the </a:t>
            </a:r>
            <a:r>
              <a:rPr lang="it-IT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particle</a:t>
            </a:r>
            <a:r>
              <a:rPr lang="it-IT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#1 and </a:t>
            </a:r>
            <a:r>
              <a:rPr lang="it-IT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computes</a:t>
            </a:r>
            <a:r>
              <a:rPr lang="it-IT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the positions of the </a:t>
            </a:r>
            <a:r>
              <a:rPr lang="it-IT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other</a:t>
            </a:r>
            <a:r>
              <a:rPr lang="it-IT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it-IT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particles</a:t>
            </a:r>
            <a:r>
              <a:rPr lang="it-IT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on </a:t>
            </a:r>
            <a:r>
              <a:rPr lang="it-IT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that</a:t>
            </a:r>
            <a:r>
              <a:rPr lang="it-IT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it-IT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plane</a:t>
            </a:r>
            <a:r>
              <a:rPr lang="it-IT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and </a:t>
            </a:r>
            <a:r>
              <a:rPr lang="it-IT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applies</a:t>
            </a:r>
            <a:r>
              <a:rPr lang="it-IT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it-IT" sz="1800" b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Coulomb’s</a:t>
            </a:r>
            <a:r>
              <a:rPr lang="it-IT" sz="1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it-IT" sz="1800" b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Law</a:t>
            </a:r>
            <a:r>
              <a:rPr lang="it-IT" sz="1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it-IT" sz="1800" b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forces</a:t>
            </a:r>
            <a:r>
              <a:rPr lang="it-IT" sz="1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it-IT" sz="1800" b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between</a:t>
            </a:r>
            <a:r>
              <a:rPr lang="it-IT" sz="1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the line </a:t>
            </a:r>
            <a:r>
              <a:rPr lang="it-IT" sz="1800" b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charges</a:t>
            </a:r>
            <a:r>
              <a:rPr lang="it-IT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to </a:t>
            </a:r>
            <a:r>
              <a:rPr lang="it-IT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only</a:t>
            </a:r>
            <a:r>
              <a:rPr lang="it-IT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the </a:t>
            </a:r>
            <a:r>
              <a:rPr lang="it-IT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particles</a:t>
            </a:r>
            <a:r>
              <a:rPr lang="it-IT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in </a:t>
            </a:r>
            <a:r>
              <a:rPr lang="it-IT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that</a:t>
            </a:r>
            <a:r>
              <a:rPr lang="it-IT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it-IT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plane</a:t>
            </a:r>
            <a:r>
              <a:rPr lang="it-IT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. </a:t>
            </a:r>
          </a:p>
        </p:txBody>
      </p:sp>
      <p:cxnSp>
        <p:nvCxnSpPr>
          <p:cNvPr id="6" name="Connettore 2 5">
            <a:extLst>
              <a:ext uri="{FF2B5EF4-FFF2-40B4-BE49-F238E27FC236}">
                <a16:creationId xmlns:a16="http://schemas.microsoft.com/office/drawing/2014/main" id="{3FAC4267-A9BA-C95D-3DDC-F6CE80F04214}"/>
              </a:ext>
            </a:extLst>
          </p:cNvPr>
          <p:cNvCxnSpPr>
            <a:cxnSpLocks/>
          </p:cNvCxnSpPr>
          <p:nvPr/>
        </p:nvCxnSpPr>
        <p:spPr>
          <a:xfrm>
            <a:off x="8568812" y="5447071"/>
            <a:ext cx="110613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ttore 2 6">
            <a:extLst>
              <a:ext uri="{FF2B5EF4-FFF2-40B4-BE49-F238E27FC236}">
                <a16:creationId xmlns:a16="http://schemas.microsoft.com/office/drawing/2014/main" id="{D4868AD1-61ED-BC3E-A290-453E2D00DBA1}"/>
              </a:ext>
            </a:extLst>
          </p:cNvPr>
          <p:cNvCxnSpPr/>
          <p:nvPr/>
        </p:nvCxnSpPr>
        <p:spPr>
          <a:xfrm>
            <a:off x="8568813" y="5609303"/>
            <a:ext cx="125852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ttore 2 7">
            <a:extLst>
              <a:ext uri="{FF2B5EF4-FFF2-40B4-BE49-F238E27FC236}">
                <a16:creationId xmlns:a16="http://schemas.microsoft.com/office/drawing/2014/main" id="{DF6573D8-8E14-6F79-5BD9-C27F86A29711}"/>
              </a:ext>
            </a:extLst>
          </p:cNvPr>
          <p:cNvCxnSpPr/>
          <p:nvPr/>
        </p:nvCxnSpPr>
        <p:spPr>
          <a:xfrm>
            <a:off x="8721213" y="5761703"/>
            <a:ext cx="125852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2 8">
            <a:extLst>
              <a:ext uri="{FF2B5EF4-FFF2-40B4-BE49-F238E27FC236}">
                <a16:creationId xmlns:a16="http://schemas.microsoft.com/office/drawing/2014/main" id="{AE8EADD7-F333-A533-AA04-92D4935DD2F2}"/>
              </a:ext>
            </a:extLst>
          </p:cNvPr>
          <p:cNvCxnSpPr/>
          <p:nvPr/>
        </p:nvCxnSpPr>
        <p:spPr>
          <a:xfrm>
            <a:off x="8568813" y="5914103"/>
            <a:ext cx="125852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2 9">
            <a:extLst>
              <a:ext uri="{FF2B5EF4-FFF2-40B4-BE49-F238E27FC236}">
                <a16:creationId xmlns:a16="http://schemas.microsoft.com/office/drawing/2014/main" id="{8AF1DEFF-7FA2-DADF-63F7-C2C85F3952DF}"/>
              </a:ext>
            </a:extLst>
          </p:cNvPr>
          <p:cNvCxnSpPr/>
          <p:nvPr/>
        </p:nvCxnSpPr>
        <p:spPr>
          <a:xfrm>
            <a:off x="8568813" y="6066503"/>
            <a:ext cx="125852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2 10">
            <a:extLst>
              <a:ext uri="{FF2B5EF4-FFF2-40B4-BE49-F238E27FC236}">
                <a16:creationId xmlns:a16="http://schemas.microsoft.com/office/drawing/2014/main" id="{E782E25A-B68D-212C-8D89-A5A6417C967D}"/>
              </a:ext>
            </a:extLst>
          </p:cNvPr>
          <p:cNvCxnSpPr/>
          <p:nvPr/>
        </p:nvCxnSpPr>
        <p:spPr>
          <a:xfrm>
            <a:off x="8568812" y="5334000"/>
            <a:ext cx="125852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2 11">
            <a:extLst>
              <a:ext uri="{FF2B5EF4-FFF2-40B4-BE49-F238E27FC236}">
                <a16:creationId xmlns:a16="http://schemas.microsoft.com/office/drawing/2014/main" id="{57A4406F-39E1-BD67-7829-3A786EA57AD7}"/>
              </a:ext>
            </a:extLst>
          </p:cNvPr>
          <p:cNvCxnSpPr/>
          <p:nvPr/>
        </p:nvCxnSpPr>
        <p:spPr>
          <a:xfrm>
            <a:off x="8568812" y="5225845"/>
            <a:ext cx="125852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2 12">
            <a:extLst>
              <a:ext uri="{FF2B5EF4-FFF2-40B4-BE49-F238E27FC236}">
                <a16:creationId xmlns:a16="http://schemas.microsoft.com/office/drawing/2014/main" id="{1B3BD172-1302-54CF-2177-5F21AA69A47A}"/>
              </a:ext>
            </a:extLst>
          </p:cNvPr>
          <p:cNvCxnSpPr/>
          <p:nvPr/>
        </p:nvCxnSpPr>
        <p:spPr>
          <a:xfrm>
            <a:off x="8608142" y="6179574"/>
            <a:ext cx="125852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ttangolo 13">
            <a:extLst>
              <a:ext uri="{FF2B5EF4-FFF2-40B4-BE49-F238E27FC236}">
                <a16:creationId xmlns:a16="http://schemas.microsoft.com/office/drawing/2014/main" id="{3762AFB8-9B3C-6975-CB08-E34FE6D8A228}"/>
              </a:ext>
            </a:extLst>
          </p:cNvPr>
          <p:cNvSpPr/>
          <p:nvPr/>
        </p:nvSpPr>
        <p:spPr>
          <a:xfrm>
            <a:off x="9674942" y="5014452"/>
            <a:ext cx="152399" cy="1386343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DF864E92-734A-5D7C-F646-A67E860094B3}"/>
              </a:ext>
            </a:extLst>
          </p:cNvPr>
          <p:cNvSpPr txBox="1"/>
          <p:nvPr/>
        </p:nvSpPr>
        <p:spPr>
          <a:xfrm>
            <a:off x="9045677" y="4082715"/>
            <a:ext cx="1981201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ln>
                  <a:solidFill>
                    <a:sysClr val="windowText" lastClr="000000"/>
                  </a:solidFill>
                </a:ln>
                <a:solidFill>
                  <a:schemeClr val="accent4"/>
                </a:solidFill>
              </a:rPr>
              <a:t>Intersecting plane</a:t>
            </a:r>
          </a:p>
        </p:txBody>
      </p:sp>
      <p:cxnSp>
        <p:nvCxnSpPr>
          <p:cNvPr id="17" name="Connettore 2 16">
            <a:extLst>
              <a:ext uri="{FF2B5EF4-FFF2-40B4-BE49-F238E27FC236}">
                <a16:creationId xmlns:a16="http://schemas.microsoft.com/office/drawing/2014/main" id="{520D874C-FA10-90A9-C30E-7F56E997ADEA}"/>
              </a:ext>
            </a:extLst>
          </p:cNvPr>
          <p:cNvCxnSpPr>
            <a:stCxn id="15" idx="2"/>
          </p:cNvCxnSpPr>
          <p:nvPr/>
        </p:nvCxnSpPr>
        <p:spPr>
          <a:xfrm flipH="1">
            <a:off x="9827341" y="4452047"/>
            <a:ext cx="208937" cy="44656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CE54C3B5-61CC-5B76-F8E8-3126742D47E9}"/>
              </a:ext>
            </a:extLst>
          </p:cNvPr>
          <p:cNvSpPr txBox="1"/>
          <p:nvPr/>
        </p:nvSpPr>
        <p:spPr>
          <a:xfrm>
            <a:off x="6626941" y="4561235"/>
            <a:ext cx="1637071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ln>
                  <a:solidFill>
                    <a:sysClr val="windowText" lastClr="000000"/>
                  </a:solidFill>
                </a:ln>
                <a:solidFill>
                  <a:schemeClr val="accent4"/>
                </a:solidFill>
              </a:rPr>
              <a:t>Ion trajectories</a:t>
            </a:r>
          </a:p>
        </p:txBody>
      </p:sp>
      <p:cxnSp>
        <p:nvCxnSpPr>
          <p:cNvPr id="20" name="Connettore 2 19">
            <a:extLst>
              <a:ext uri="{FF2B5EF4-FFF2-40B4-BE49-F238E27FC236}">
                <a16:creationId xmlns:a16="http://schemas.microsoft.com/office/drawing/2014/main" id="{40CD1E38-47A6-37F8-D3E2-1C42A7EE6C9B}"/>
              </a:ext>
            </a:extLst>
          </p:cNvPr>
          <p:cNvCxnSpPr>
            <a:cxnSpLocks/>
            <a:stCxn id="18" idx="2"/>
          </p:cNvCxnSpPr>
          <p:nvPr/>
        </p:nvCxnSpPr>
        <p:spPr>
          <a:xfrm>
            <a:off x="7445477" y="4930567"/>
            <a:ext cx="784123" cy="16469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A56D755F-7ADD-67A7-F86C-EF0989F63712}"/>
              </a:ext>
            </a:extLst>
          </p:cNvPr>
          <p:cNvSpPr txBox="1"/>
          <p:nvPr/>
        </p:nvSpPr>
        <p:spPr>
          <a:xfrm>
            <a:off x="10454147" y="5148070"/>
            <a:ext cx="1637071" cy="52322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400" dirty="0">
                <a:ln>
                  <a:solidFill>
                    <a:sysClr val="windowText" lastClr="000000"/>
                  </a:solidFill>
                </a:ln>
                <a:solidFill>
                  <a:schemeClr val="accent4"/>
                </a:solidFill>
              </a:rPr>
              <a:t>Ions not included in SC calculation</a:t>
            </a:r>
          </a:p>
        </p:txBody>
      </p:sp>
      <p:cxnSp>
        <p:nvCxnSpPr>
          <p:cNvPr id="26" name="Connettore 2 25">
            <a:extLst>
              <a:ext uri="{FF2B5EF4-FFF2-40B4-BE49-F238E27FC236}">
                <a16:creationId xmlns:a16="http://schemas.microsoft.com/office/drawing/2014/main" id="{3552E574-BE32-36EE-ADBA-2135FAEA592F}"/>
              </a:ext>
            </a:extLst>
          </p:cNvPr>
          <p:cNvCxnSpPr>
            <a:cxnSpLocks/>
          </p:cNvCxnSpPr>
          <p:nvPr/>
        </p:nvCxnSpPr>
        <p:spPr>
          <a:xfrm flipH="1">
            <a:off x="10036277" y="5616988"/>
            <a:ext cx="417869" cy="14471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BAA36F93-E280-759D-CBAA-422922AA86D8}"/>
              </a:ext>
            </a:extLst>
          </p:cNvPr>
          <p:cNvSpPr txBox="1"/>
          <p:nvPr/>
        </p:nvSpPr>
        <p:spPr>
          <a:xfrm>
            <a:off x="474406" y="4846906"/>
            <a:ext cx="60960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b="1" dirty="0">
                <a:latin typeface="Calibri" panose="020F0502020204030204" pitchFamily="34" charset="0"/>
                <a:ea typeface="Times New Roman" panose="02020603050405020304" pitchFamily="18" charset="0"/>
              </a:rPr>
              <a:t>Note</a:t>
            </a:r>
            <a:r>
              <a:rPr lang="it-IT" dirty="0">
                <a:latin typeface="Calibri" panose="020F0502020204030204" pitchFamily="34" charset="0"/>
                <a:ea typeface="Times New Roman" panose="02020603050405020304" pitchFamily="18" charset="0"/>
              </a:rPr>
              <a:t>: </a:t>
            </a:r>
            <a:r>
              <a:rPr lang="it-IT" dirty="0" err="1">
                <a:latin typeface="Calibri" panose="020F0502020204030204" pitchFamily="34" charset="0"/>
                <a:ea typeface="Times New Roman" panose="02020603050405020304" pitchFamily="18" charset="0"/>
              </a:rPr>
              <a:t>s</a:t>
            </a:r>
            <a:r>
              <a:rPr lang="it-IT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ometime</a:t>
            </a:r>
            <a:r>
              <a:rPr lang="it-IT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it-IT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within</a:t>
            </a:r>
            <a:r>
              <a:rPr lang="it-IT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the </a:t>
            </a:r>
            <a:r>
              <a:rPr lang="it-IT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given</a:t>
            </a:r>
            <a:r>
              <a:rPr lang="it-IT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it-IT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trajectory</a:t>
            </a:r>
            <a:r>
              <a:rPr lang="it-IT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it-IT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integration</a:t>
            </a:r>
            <a:r>
              <a:rPr lang="it-IT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step, </a:t>
            </a:r>
            <a:r>
              <a:rPr lang="it-IT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particles</a:t>
            </a:r>
            <a:r>
              <a:rPr lang="it-IT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in </a:t>
            </a:r>
            <a:r>
              <a:rPr lang="it-IT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that</a:t>
            </a:r>
            <a:r>
              <a:rPr lang="it-IT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it-IT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plane</a:t>
            </a:r>
            <a:r>
              <a:rPr lang="it-IT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can </a:t>
            </a:r>
            <a:r>
              <a:rPr lang="it-IT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have</a:t>
            </a:r>
            <a:r>
              <a:rPr lang="it-IT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it-IT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different</a:t>
            </a:r>
            <a:r>
              <a:rPr lang="it-IT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it-IT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actual</a:t>
            </a:r>
            <a:r>
              <a:rPr lang="it-IT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time of </a:t>
            </a:r>
            <a:r>
              <a:rPr lang="it-IT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flights</a:t>
            </a:r>
            <a:r>
              <a:rPr lang="it-IT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and </a:t>
            </a:r>
            <a:r>
              <a:rPr lang="it-IT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if</a:t>
            </a:r>
            <a:r>
              <a:rPr lang="it-IT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the </a:t>
            </a:r>
            <a:r>
              <a:rPr lang="it-IT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particles</a:t>
            </a:r>
            <a:r>
              <a:rPr lang="it-IT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cross </a:t>
            </a:r>
            <a:r>
              <a:rPr lang="it-IT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that</a:t>
            </a:r>
            <a:r>
              <a:rPr lang="it-IT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it-IT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plane</a:t>
            </a:r>
            <a:r>
              <a:rPr lang="it-IT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it-IT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at</a:t>
            </a:r>
            <a:r>
              <a:rPr lang="it-IT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it-IT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different</a:t>
            </a:r>
            <a:r>
              <a:rPr lang="it-IT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times </a:t>
            </a:r>
            <a:r>
              <a:rPr lang="it-IT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they</a:t>
            </a:r>
            <a:r>
              <a:rPr lang="it-IT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are </a:t>
            </a:r>
            <a:r>
              <a:rPr lang="it-IT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not</a:t>
            </a:r>
            <a:r>
              <a:rPr lang="it-IT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it-IT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included</a:t>
            </a:r>
            <a:r>
              <a:rPr lang="it-IT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in SC </a:t>
            </a:r>
            <a:r>
              <a:rPr lang="it-IT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calculation</a:t>
            </a:r>
            <a:endParaRPr lang="en-GB" dirty="0"/>
          </a:p>
        </p:txBody>
      </p:sp>
      <p:sp>
        <p:nvSpPr>
          <p:cNvPr id="30" name="CasellaDiTesto 29">
            <a:extLst>
              <a:ext uri="{FF2B5EF4-FFF2-40B4-BE49-F238E27FC236}">
                <a16:creationId xmlns:a16="http://schemas.microsoft.com/office/drawing/2014/main" id="{6A5B98A6-2408-8866-1746-BABE6C7A71C3}"/>
              </a:ext>
            </a:extLst>
          </p:cNvPr>
          <p:cNvSpPr txBox="1"/>
          <p:nvPr/>
        </p:nvSpPr>
        <p:spPr>
          <a:xfrm>
            <a:off x="742336" y="6196651"/>
            <a:ext cx="6096000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it-IT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  <a:sym typeface="Wingdings" panose="05000000000000000000" pitchFamily="2" charset="2"/>
              </a:rPr>
              <a:t>Note: </a:t>
            </a:r>
            <a:r>
              <a:rPr lang="it-IT" sz="1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  <a:sym typeface="Wingdings" panose="05000000000000000000" pitchFamily="2" charset="2"/>
              </a:rPr>
              <a:t>SIMION can </a:t>
            </a:r>
            <a:r>
              <a:rPr lang="it-IT" sz="1800" b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  <a:sym typeface="Wingdings" panose="05000000000000000000" pitchFamily="2" charset="2"/>
              </a:rPr>
              <a:t>underestimate</a:t>
            </a:r>
            <a:r>
              <a:rPr lang="it-IT" sz="1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  <a:sym typeface="Wingdings" panose="05000000000000000000" pitchFamily="2" charset="2"/>
              </a:rPr>
              <a:t> the </a:t>
            </a:r>
            <a:r>
              <a:rPr lang="it-IT" sz="1800" b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  <a:sym typeface="Wingdings" panose="05000000000000000000" pitchFamily="2" charset="2"/>
              </a:rPr>
              <a:t>space</a:t>
            </a:r>
            <a:r>
              <a:rPr lang="it-IT" sz="1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it-IT" sz="1800" b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  <a:sym typeface="Wingdings" panose="05000000000000000000" pitchFamily="2" charset="2"/>
              </a:rPr>
              <a:t>charge</a:t>
            </a:r>
            <a:r>
              <a:rPr lang="it-IT" sz="1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  <a:sym typeface="Wingdings" panose="05000000000000000000" pitchFamily="2" charset="2"/>
              </a:rPr>
              <a:t> force.</a:t>
            </a:r>
            <a:endParaRPr lang="en-GB" b="1" dirty="0"/>
          </a:p>
        </p:txBody>
      </p:sp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D5B48A15-1FFA-3DCA-FBA7-F606652CCD8A}"/>
              </a:ext>
            </a:extLst>
          </p:cNvPr>
          <p:cNvSpPr txBox="1"/>
          <p:nvPr/>
        </p:nvSpPr>
        <p:spPr>
          <a:xfrm>
            <a:off x="474406" y="1468442"/>
            <a:ext cx="2003323" cy="52322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800" dirty="0"/>
              <a:t>In SIMION</a:t>
            </a:r>
          </a:p>
        </p:txBody>
      </p:sp>
      <p:sp>
        <p:nvSpPr>
          <p:cNvPr id="32" name="CasellaDiTesto 31">
            <a:extLst>
              <a:ext uri="{FF2B5EF4-FFF2-40B4-BE49-F238E27FC236}">
                <a16:creationId xmlns:a16="http://schemas.microsoft.com/office/drawing/2014/main" id="{ECE3BB4A-5F40-1F48-BBB8-03234C7CFDEC}"/>
              </a:ext>
            </a:extLst>
          </p:cNvPr>
          <p:cNvSpPr txBox="1"/>
          <p:nvPr/>
        </p:nvSpPr>
        <p:spPr>
          <a:xfrm>
            <a:off x="8264012" y="5432322"/>
            <a:ext cx="4825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#1</a:t>
            </a:r>
          </a:p>
        </p:txBody>
      </p:sp>
      <p:cxnSp>
        <p:nvCxnSpPr>
          <p:cNvPr id="5" name="Connettore 2 4">
            <a:extLst>
              <a:ext uri="{FF2B5EF4-FFF2-40B4-BE49-F238E27FC236}">
                <a16:creationId xmlns:a16="http://schemas.microsoft.com/office/drawing/2014/main" id="{2331456D-37F2-28B0-7411-C414756BB240}"/>
              </a:ext>
            </a:extLst>
          </p:cNvPr>
          <p:cNvCxnSpPr>
            <a:stCxn id="4" idx="2"/>
          </p:cNvCxnSpPr>
          <p:nvPr/>
        </p:nvCxnSpPr>
        <p:spPr>
          <a:xfrm>
            <a:off x="5467965" y="3386692"/>
            <a:ext cx="3140177" cy="10680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2 15">
            <a:extLst>
              <a:ext uri="{FF2B5EF4-FFF2-40B4-BE49-F238E27FC236}">
                <a16:creationId xmlns:a16="http://schemas.microsoft.com/office/drawing/2014/main" id="{435CB0D2-6CF7-24CE-A0E4-43CDF5288858}"/>
              </a:ext>
            </a:extLst>
          </p:cNvPr>
          <p:cNvCxnSpPr>
            <a:cxnSpLocks/>
          </p:cNvCxnSpPr>
          <p:nvPr/>
        </p:nvCxnSpPr>
        <p:spPr>
          <a:xfrm flipH="1">
            <a:off x="9722875" y="5268564"/>
            <a:ext cx="902109" cy="17850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582916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57387</TotalTime>
  <Words>2536</Words>
  <Application>Microsoft Office PowerPoint</Application>
  <PresentationFormat>Widescreen</PresentationFormat>
  <Paragraphs>215</Paragraphs>
  <Slides>21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21</vt:i4>
      </vt:variant>
    </vt:vector>
  </HeadingPairs>
  <TitlesOfParts>
    <vt:vector size="28" baseType="lpstr">
      <vt:lpstr>Arial</vt:lpstr>
      <vt:lpstr>Calibri</vt:lpstr>
      <vt:lpstr>Calibri Light</vt:lpstr>
      <vt:lpstr>Symbol</vt:lpstr>
      <vt:lpstr>Times New Roman</vt:lpstr>
      <vt:lpstr>Wingdings</vt:lpstr>
      <vt:lpstr>Tema di Office</vt:lpstr>
      <vt:lpstr>Simple beam energy recovery as alternative to Residual Ion dump in Neutral Ion Beam Injections</vt:lpstr>
      <vt:lpstr>Layout</vt:lpstr>
      <vt:lpstr>Presentazione standard di PowerPoint</vt:lpstr>
      <vt:lpstr>Presentazione standard di PowerPoint</vt:lpstr>
      <vt:lpstr>Beam Energy recovery for Neutral Beam Injection application</vt:lpstr>
      <vt:lpstr>Simplified space charge based collector test proposal</vt:lpstr>
      <vt:lpstr>Simplified space charge collector proposed as alternative to NBI in ITER and DTT projects</vt:lpstr>
      <vt:lpstr>ERID in ITER NBI compared to Beam Energy Recovery (BER)</vt:lpstr>
      <vt:lpstr>Space charge calculation techniques </vt:lpstr>
      <vt:lpstr>in COMSOL</vt:lpstr>
      <vt:lpstr>Simulation comparison with the COMSOL code 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At DTT energy with Eki=500 keV</vt:lpstr>
      <vt:lpstr>Presentazione standard di PowerPoint</vt:lpstr>
      <vt:lpstr>A new modified collector has been considered for higher energy</vt:lpstr>
      <vt:lpstr>Presentazione standard di PowerPoint</vt:lpstr>
      <vt:lpstr>Conclusion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Simple beam energy recovery as alternative to Residual Ion dump in Neutral Ion Beam Injections</dc:title>
  <dc:creator>vincenzo</dc:creator>
  <cp:lastModifiedBy>vincenzo</cp:lastModifiedBy>
  <cp:revision>14</cp:revision>
  <dcterms:created xsi:type="dcterms:W3CDTF">2022-07-05T09:08:55Z</dcterms:created>
  <dcterms:modified xsi:type="dcterms:W3CDTF">2022-10-05T05:50:52Z</dcterms:modified>
</cp:coreProperties>
</file>