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339" r:id="rId2"/>
    <p:sldId id="340" r:id="rId3"/>
    <p:sldId id="341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0" r:id="rId13"/>
    <p:sldId id="351" r:id="rId14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03" autoAdjust="0"/>
    <p:restoredTop sz="96990" autoAdjust="0"/>
  </p:normalViewPr>
  <p:slideViewPr>
    <p:cSldViewPr snapToGrid="0">
      <p:cViewPr varScale="1">
        <p:scale>
          <a:sx n="166" d="100"/>
          <a:sy n="166" d="100"/>
        </p:scale>
        <p:origin x="2288" y="192"/>
      </p:cViewPr>
      <p:guideLst>
        <p:guide orient="horz" pos="4224"/>
        <p:guide pos="1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828" tIns="47415" rIns="94828" bIns="47415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/>
            </a:lvl1pPr>
          </a:lstStyle>
          <a:p>
            <a:fld id="{C178EAC8-3A5B-EB4F-B682-B7EA801E6749}" type="slidenum">
              <a:rPr lang="fr-FR" altLang="en-US"/>
              <a:pPr/>
              <a:t>‹#›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t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t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9013" y="766763"/>
            <a:ext cx="512127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62513"/>
            <a:ext cx="5676900" cy="460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b" anchorCtr="0" compatLnSpc="1">
            <a:prstTxWarp prst="textNoShape">
              <a:avLst/>
            </a:prstTxWarp>
          </a:bodyPr>
          <a:lstStyle>
            <a:lvl1pPr defTabSz="947738">
              <a:spcBef>
                <a:spcPct val="0"/>
              </a:spcBef>
              <a:defRPr sz="120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4828" tIns="47415" rIns="94828" bIns="47415" numCol="1" anchor="b" anchorCtr="0" compatLnSpc="1">
            <a:prstTxWarp prst="textNoShape">
              <a:avLst/>
            </a:prstTxWarp>
          </a:bodyPr>
          <a:lstStyle>
            <a:lvl1pPr algn="r" defTabSz="947738">
              <a:spcBef>
                <a:spcPct val="0"/>
              </a:spcBef>
              <a:defRPr sz="1200"/>
            </a:lvl1pPr>
          </a:lstStyle>
          <a:p>
            <a:fld id="{905C7A20-26EF-8540-B47F-EF68D5FB367B}" type="slidenum">
              <a:rPr lang="fr-FR" altLang="en-US"/>
              <a:pPr/>
              <a:t>‹#›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8439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29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8117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70868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62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0594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512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5846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8933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5203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9989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1086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73138" y="771525"/>
            <a:ext cx="5156200" cy="386715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2393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935038" y="4897438"/>
            <a:ext cx="5230812" cy="4551362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00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244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7567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009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9098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093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7445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70303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25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06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3603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174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1979613" y="908050"/>
            <a:ext cx="6913562" cy="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en-GB"/>
          </a:p>
        </p:txBody>
      </p:sp>
      <p:pic>
        <p:nvPicPr>
          <p:cNvPr id="11268" name="Picture 9" descr="logo Laplac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4" t="15155" r="9393" b="9624"/>
          <a:stretch>
            <a:fillRect/>
          </a:stretch>
        </p:blipFill>
        <p:spPr bwMode="auto">
          <a:xfrm>
            <a:off x="0" y="44450"/>
            <a:ext cx="205105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Times New Roman" pitchFamily="18" charset="0"/>
        </a:defRPr>
      </a:lvl2pPr>
      <a:lvl3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Times New Roman" pitchFamily="18" charset="0"/>
        </a:defRPr>
      </a:lvl3pPr>
      <a:lvl4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Times New Roman" pitchFamily="18" charset="0"/>
        </a:defRPr>
      </a:lvl4pPr>
      <a:lvl5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Times New Roman" pitchFamily="18" charset="0"/>
        </a:defRPr>
      </a:lvl5pPr>
      <a:lvl6pPr marL="4572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Times New Roman" pitchFamily="18" charset="0"/>
        </a:defRPr>
      </a:lvl6pPr>
      <a:lvl7pPr marL="9144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Times New Roman" pitchFamily="18" charset="0"/>
        </a:defRPr>
      </a:lvl7pPr>
      <a:lvl8pPr marL="1371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Times New Roman" pitchFamily="18" charset="0"/>
        </a:defRPr>
      </a:lvl8pPr>
      <a:lvl9pPr marL="18288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Times New Roman" pitchFamily="18" charset="0"/>
        </a:defRPr>
      </a:lvl9pPr>
    </p:titleStyle>
    <p:bodyStyle>
      <a:lvl1pPr marL="341313" indent="-341313" algn="l" defTabSz="457200" rtl="0" eaLnBrk="1" fontAlgn="base" hangingPunct="1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57200" rtl="0" eaLnBrk="1" fontAlgn="base" hangingPunct="1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1" fontAlgn="base" hangingPunct="1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1" fontAlgn="base" hangingPunct="1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DE7DF36-52A3-9FE2-AC40-00E1CA0329AE}"/>
              </a:ext>
            </a:extLst>
          </p:cNvPr>
          <p:cNvSpPr/>
          <p:nvPr/>
        </p:nvSpPr>
        <p:spPr>
          <a:xfrm>
            <a:off x="0" y="0"/>
            <a:ext cx="9144000" cy="1268413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spcBef>
                <a:spcPts val="0"/>
              </a:spcBef>
              <a:defRPr>
                <a:latin typeface="+mn-lt"/>
                <a:ea typeface="+mn-ea"/>
                <a:cs typeface="+mn-cs"/>
                <a:sym typeface="Arial"/>
              </a:defRPr>
            </a:pPr>
            <a:endParaRPr lang="en-US"/>
          </a:p>
        </p:txBody>
      </p:sp>
      <p:sp>
        <p:nvSpPr>
          <p:cNvPr id="6" name="Text Box 8">
            <a:extLst>
              <a:ext uri="{FF2B5EF4-FFF2-40B4-BE49-F238E27FC236}">
                <a16:creationId xmlns:a16="http://schemas.microsoft.com/office/drawing/2014/main" id="{82EB8DBD-7C44-1109-600C-98F752034BB4}"/>
              </a:ext>
            </a:extLst>
          </p:cNvPr>
          <p:cNvSpPr txBox="1"/>
          <p:nvPr/>
        </p:nvSpPr>
        <p:spPr>
          <a:xfrm>
            <a:off x="827087" y="3135313"/>
            <a:ext cx="7467601" cy="18816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9" tIns="46799" rIns="46799" bIns="46799">
            <a:spAutoFit/>
          </a:bodyPr>
          <a:lstStyle/>
          <a:p>
            <a:pPr marL="342900" indent="-342900" algn="ctr" defTabSz="762000">
              <a:lnSpc>
                <a:spcPct val="90000"/>
              </a:lnSpc>
              <a:spcBef>
                <a:spcPts val="1400"/>
              </a:spcBef>
              <a:defRPr sz="2400" i="1">
                <a:latin typeface="+mn-lt"/>
                <a:ea typeface="+mn-ea"/>
                <a:cs typeface="+mn-cs"/>
                <a:sym typeface="Arial"/>
              </a:defRPr>
            </a:pPr>
            <a:r>
              <a:rPr lang="en-US"/>
              <a:t>CNRS/GREPHE/LAPLACE</a:t>
            </a:r>
          </a:p>
          <a:p>
            <a:pPr marL="342900" indent="-342900" algn="ctr" defTabSz="762000">
              <a:lnSpc>
                <a:spcPct val="90000"/>
              </a:lnSpc>
              <a:spcBef>
                <a:spcPts val="1400"/>
              </a:spcBef>
              <a:defRPr sz="2400" i="1">
                <a:latin typeface="+mn-lt"/>
                <a:ea typeface="+mn-ea"/>
                <a:cs typeface="+mn-cs"/>
                <a:sym typeface="Arial"/>
              </a:defRPr>
            </a:pPr>
            <a:r>
              <a:rPr lang="en-US"/>
              <a:t>University of Toulouse (Paul Sabatier)</a:t>
            </a:r>
          </a:p>
          <a:p>
            <a:pPr marL="342900" indent="-342900" algn="ctr" defTabSz="762000">
              <a:lnSpc>
                <a:spcPct val="90000"/>
              </a:lnSpc>
              <a:spcBef>
                <a:spcPts val="1400"/>
              </a:spcBef>
              <a:defRPr sz="2400" i="1">
                <a:latin typeface="+mn-lt"/>
                <a:ea typeface="+mn-ea"/>
                <a:cs typeface="+mn-cs"/>
                <a:sym typeface="Arial"/>
              </a:defRPr>
            </a:pPr>
            <a:r>
              <a:rPr lang="en-US"/>
              <a:t>31062 Toulouse, France</a:t>
            </a:r>
          </a:p>
          <a:p>
            <a:pPr marL="342900" indent="-342900" algn="ctr" defTabSz="762000">
              <a:lnSpc>
                <a:spcPct val="90000"/>
              </a:lnSpc>
              <a:spcBef>
                <a:spcPts val="1200"/>
              </a:spcBef>
              <a:defRPr sz="2000">
                <a:latin typeface="+mn-lt"/>
                <a:ea typeface="+mn-ea"/>
                <a:cs typeface="+mn-cs"/>
                <a:sym typeface="Arial"/>
              </a:defRPr>
            </a:pPr>
            <a:r>
              <a:rPr lang="en-US"/>
              <a:t>gwenael.fubiani@cnrs.fr</a:t>
            </a:r>
          </a:p>
        </p:txBody>
      </p:sp>
      <p:pic>
        <p:nvPicPr>
          <p:cNvPr id="7" name="Picture 10" descr="Picture 10">
            <a:extLst>
              <a:ext uri="{FF2B5EF4-FFF2-40B4-BE49-F238E27FC236}">
                <a16:creationId xmlns:a16="http://schemas.microsoft.com/office/drawing/2014/main" id="{063F7FC5-C2DE-314F-5D64-370F3D1380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864" t="15154" r="9392" b="9624"/>
          <a:stretch>
            <a:fillRect/>
          </a:stretch>
        </p:blipFill>
        <p:spPr>
          <a:xfrm>
            <a:off x="2716838" y="5606255"/>
            <a:ext cx="2519362" cy="104933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ADE1AA1A-9F6C-E04D-3BE1-32E5317591D4}"/>
              </a:ext>
            </a:extLst>
          </p:cNvPr>
          <p:cNvSpPr txBox="1"/>
          <p:nvPr/>
        </p:nvSpPr>
        <p:spPr>
          <a:xfrm>
            <a:off x="0" y="1981675"/>
            <a:ext cx="9144000" cy="586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6799" tIns="46799" rIns="46799" bIns="46799">
            <a:spAutoFit/>
          </a:bodyPr>
          <a:lstStyle>
            <a:lvl1pPr marL="342900" indent="-342900" algn="ctr" defTabSz="762000">
              <a:spcBef>
                <a:spcPts val="1900"/>
              </a:spcBef>
              <a:defRPr sz="3200" u="sng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 dirty="0"/>
              <a:t>G. Fubiani</a:t>
            </a:r>
          </a:p>
        </p:txBody>
      </p:sp>
      <p:pic>
        <p:nvPicPr>
          <p:cNvPr id="9" name="Picture 6" descr="Picture 6">
            <a:extLst>
              <a:ext uri="{FF2B5EF4-FFF2-40B4-BE49-F238E27FC236}">
                <a16:creationId xmlns:a16="http://schemas.microsoft.com/office/drawing/2014/main" id="{6FD359E0-B79B-35E8-C631-242CECBF0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153" y="5563393"/>
            <a:ext cx="1395413" cy="1092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7" descr="Picture 7">
            <a:extLst>
              <a:ext uri="{FF2B5EF4-FFF2-40B4-BE49-F238E27FC236}">
                <a16:creationId xmlns:a16="http://schemas.microsoft.com/office/drawing/2014/main" id="{81785EF0-8325-DA75-A674-04AD51EF57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3608" y="5146644"/>
            <a:ext cx="1166813" cy="154940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8">
            <a:extLst>
              <a:ext uri="{FF2B5EF4-FFF2-40B4-BE49-F238E27FC236}">
                <a16:creationId xmlns:a16="http://schemas.microsoft.com/office/drawing/2014/main" id="{73B2190A-06A6-03CB-CE4E-595357A90689}"/>
              </a:ext>
            </a:extLst>
          </p:cNvPr>
          <p:cNvSpPr/>
          <p:nvPr/>
        </p:nvSpPr>
        <p:spPr>
          <a:xfrm>
            <a:off x="8532813" y="6453187"/>
            <a:ext cx="539751" cy="404813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endParaRPr lang="en-US"/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A8C614AF-5DF8-5480-AED7-248EBEF8CC05}"/>
              </a:ext>
            </a:extLst>
          </p:cNvPr>
          <p:cNvSpPr txBox="1"/>
          <p:nvPr/>
        </p:nvSpPr>
        <p:spPr>
          <a:xfrm>
            <a:off x="-194872" y="348845"/>
            <a:ext cx="9280669" cy="12025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6799" tIns="46799" rIns="46799" bIns="46799">
            <a:spAutoFit/>
          </a:bodyPr>
          <a:lstStyle>
            <a:lvl1pPr marL="342900" indent="-342900" algn="ctr" defTabSz="762000">
              <a:lnSpc>
                <a:spcPct val="90000"/>
              </a:lnSpc>
              <a:spcBef>
                <a:spcPts val="2400"/>
              </a:spcBef>
              <a:defRPr sz="40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Properties of the negative ion beam extracted from a fusion-type ion source</a:t>
            </a:r>
          </a:p>
        </p:txBody>
      </p:sp>
    </p:spTree>
    <p:extLst>
      <p:ext uri="{BB962C8B-B14F-4D97-AF65-F5344CB8AC3E}">
        <p14:creationId xmlns:p14="http://schemas.microsoft.com/office/powerpoint/2010/main" val="3128606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818151" y="82446"/>
            <a:ext cx="5613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What about the effect of the grid geometry on the beamlet optics in the accelerator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F5524A-D150-50A7-387F-ACE848CA6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81462"/>
            <a:ext cx="3686524" cy="40623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308882-A084-AA5D-80BA-ADB84DA51E75}"/>
              </a:ext>
            </a:extLst>
          </p:cNvPr>
          <p:cNvSpPr txBox="1"/>
          <p:nvPr/>
        </p:nvSpPr>
        <p:spPr>
          <a:xfrm>
            <a:off x="3874960" y="1765969"/>
            <a:ext cx="53364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Chamfered vs. bevel grid geometries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2D-3V PIC-MCC calculation (slit apertures)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Numerical resolution of 2048 𝗑 4096 nodes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Necessary to resolve the virtual cathode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Negative ions only produced on the PG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Average plasma density of 3</a:t>
            </a:r>
            <a:r>
              <a:rPr lang="en-US" dirty="0"/>
              <a:t> 𝗑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No scaling factors (</a:t>
            </a:r>
            <a:r>
              <a:rPr lang="en-US" dirty="0">
                <a:latin typeface="Symbol" pitchFamily="2" charset="2"/>
              </a:rPr>
              <a:t>e/e</a:t>
            </a:r>
            <a:r>
              <a:rPr lang="en-US" baseline="-25000" dirty="0">
                <a:latin typeface="Symbol" pitchFamily="2" charset="2"/>
              </a:rPr>
              <a:t>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 domain restricted to one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Plasma injected into “grey” area</a:t>
            </a:r>
          </a:p>
        </p:txBody>
      </p:sp>
    </p:spTree>
    <p:extLst>
      <p:ext uri="{BB962C8B-B14F-4D97-AF65-F5344CB8AC3E}">
        <p14:creationId xmlns:p14="http://schemas.microsoft.com/office/powerpoint/2010/main" val="4399611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818151" y="82446"/>
            <a:ext cx="5613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What about the effect of the grid geometry on the beamlet optics in the accelerator (cont’d)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0F07C8-AA18-241D-7044-8050784DAB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6636" y="997158"/>
            <a:ext cx="3023030" cy="4076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EF16594-59BA-9CD2-12D3-A7FA128CC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064" y="997158"/>
            <a:ext cx="3035300" cy="4076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CE0BA9A-9454-DEB3-E036-5342C6C6289B}"/>
              </a:ext>
            </a:extLst>
          </p:cNvPr>
          <p:cNvSpPr txBox="1"/>
          <p:nvPr/>
        </p:nvSpPr>
        <p:spPr>
          <a:xfrm>
            <a:off x="84523" y="5163167"/>
            <a:ext cx="914400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Chamfered apertures generate aberrations in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58% extraction probability on tilted side vs. 33% once an ion escape virtual cathode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But lower saturation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(I</a:t>
            </a:r>
            <a:r>
              <a:rPr lang="en-FR" baseline="-25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/I</a:t>
            </a:r>
            <a:r>
              <a:rPr lang="en-FR" baseline="-25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)(S</a:t>
            </a:r>
            <a:r>
              <a:rPr lang="en-FR" baseline="-25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/S</a:t>
            </a:r>
            <a:r>
              <a:rPr lang="en-FR" baseline="-25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≈ 1.2, i.e, somewhat proportionnal to the surface </a:t>
            </a:r>
            <a:r>
              <a:rPr lang="en-FR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 in the experiments</a:t>
            </a:r>
            <a:endParaRPr lang="en-FR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64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497635" y="254833"/>
            <a:ext cx="6228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Halo visible on the beamlet phase-space distribution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0248DF-96B1-4882-C3DF-75B489E5E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8129" y="1873770"/>
            <a:ext cx="4547742" cy="33877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5F72C93-CE7F-40F2-FB4E-B5B421AE0290}"/>
              </a:ext>
            </a:extLst>
          </p:cNvPr>
          <p:cNvSpPr txBox="1"/>
          <p:nvPr/>
        </p:nvSpPr>
        <p:spPr>
          <a:xfrm>
            <a:off x="359765" y="5861154"/>
            <a:ext cx="866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Legend</a:t>
            </a:r>
            <a:r>
              <a:rPr lang="en-US" dirty="0"/>
              <a:t> : black points for ions produced on the flat surface and </a:t>
            </a:r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 for the tilted one</a:t>
            </a:r>
          </a:p>
        </p:txBody>
      </p:sp>
    </p:spTree>
    <p:extLst>
      <p:ext uri="{BB962C8B-B14F-4D97-AF65-F5344CB8AC3E}">
        <p14:creationId xmlns:p14="http://schemas.microsoft.com/office/powerpoint/2010/main" val="2958337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465882" y="232348"/>
            <a:ext cx="5613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2C462A-6D6A-A19E-332F-A0ECEF014DFD}"/>
              </a:ext>
            </a:extLst>
          </p:cNvPr>
          <p:cNvSpPr txBox="1"/>
          <p:nvPr/>
        </p:nvSpPr>
        <p:spPr>
          <a:xfrm>
            <a:off x="104931" y="1087189"/>
            <a:ext cx="8934137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asymmetry in the plasma parameters is observed in the plane perpendicular to the magnetic filter field.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This is caused by the electron Hall current intercepted by the ion source walls.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asymmetry affects the extracted electrons and ions as well.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Non-uniform saturation current profile along the PG for the 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additional asymmetry for the ions originates from their slight magnetization by the magnetic filter field.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Comparing a chamfered vs. bevel grid geometry (slits), one finds an extracted current somewhat proportional to the surface area.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Higher extraction probability on the tilted surface but lower saturation current.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Chamfered configuration generates a halo in the ion beam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 required a large number of grid cells in 2D (4096 𝗑 2048)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Feasibility of a 3D calculation questionable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Conclusions from Particle-in-Cell model consistent with experimental observations.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288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5FCA72-E239-033E-B119-E9A067DEB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63" y="3444369"/>
            <a:ext cx="3361374" cy="33874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464D3FB-F32A-88F0-8E9D-273ED01DB276}"/>
              </a:ext>
            </a:extLst>
          </p:cNvPr>
          <p:cNvSpPr txBox="1"/>
          <p:nvPr/>
        </p:nvSpPr>
        <p:spPr>
          <a:xfrm>
            <a:off x="2016177" y="217358"/>
            <a:ext cx="7110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Model type/simulation domain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4E6B29-182A-17C4-DA57-F5E40FDBE4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6470" y="3655313"/>
            <a:ext cx="4015242" cy="287961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353C20-4B59-11DA-FF03-B79799FE1D4C}"/>
              </a:ext>
            </a:extLst>
          </p:cNvPr>
          <p:cNvSpPr txBox="1"/>
          <p:nvPr/>
        </p:nvSpPr>
        <p:spPr>
          <a:xfrm>
            <a:off x="1021976" y="943756"/>
            <a:ext cx="754753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2.5D-3V Particle-In-Cell with Monte-Carlo Collisions (PIC-MCC)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Numerical resolution of 4096 𝗑 6144 nodes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320 nodes per apertures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Comprehensive chemistry for H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Plasma density of 2.5 </a:t>
            </a:r>
            <a:r>
              <a:rPr lang="en-US" dirty="0"/>
              <a:t>𝗑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Scaling factor </a:t>
            </a:r>
            <a:r>
              <a:rPr lang="en-US" dirty="0">
                <a:latin typeface="Symbol" pitchFamily="2" charset="2"/>
              </a:rPr>
              <a:t>e/e</a:t>
            </a:r>
            <a:r>
              <a:rPr lang="en-US" baseline="-25000" dirty="0">
                <a:latin typeface="Symbol" pitchFamily="2" charset="2"/>
              </a:rPr>
              <a:t>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 400 is used.</a:t>
            </a:r>
          </a:p>
        </p:txBody>
      </p:sp>
    </p:spTree>
    <p:extLst>
      <p:ext uri="{BB962C8B-B14F-4D97-AF65-F5344CB8AC3E}">
        <p14:creationId xmlns:p14="http://schemas.microsoft.com/office/powerpoint/2010/main" val="1116654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3CFC33-0C84-531A-F987-2D838178E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372" y="1334124"/>
            <a:ext cx="5774542" cy="48553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3265715" y="23052"/>
            <a:ext cx="4256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Plasma properties/effect of the electron Hall current</a:t>
            </a:r>
          </a:p>
        </p:txBody>
      </p:sp>
    </p:spTree>
    <p:extLst>
      <p:ext uri="{BB962C8B-B14F-4D97-AF65-F5344CB8AC3E}">
        <p14:creationId xmlns:p14="http://schemas.microsoft.com/office/powerpoint/2010/main" val="1468684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3567657" y="226138"/>
            <a:ext cx="4362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Zoom around one aperture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0A3A4D-53C6-1E22-3BE4-377100797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71" y="1520355"/>
            <a:ext cx="3286490" cy="44415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FE5466-19EF-5A3A-AFC4-0F838D439E2D}"/>
              </a:ext>
            </a:extLst>
          </p:cNvPr>
          <p:cNvSpPr txBox="1"/>
          <p:nvPr/>
        </p:nvSpPr>
        <p:spPr>
          <a:xfrm>
            <a:off x="4275841" y="2136338"/>
            <a:ext cx="45045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Positive ion flux is tilted due to the asymmetry in the plasma parameters.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Negative ions are slightly magnetized.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X-point is off axis.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dirty="0"/>
              <a:t>Induce an asymmetry in the beamlet current density profile.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Consistent with experiments. </a:t>
            </a:r>
          </a:p>
        </p:txBody>
      </p:sp>
    </p:spTree>
    <p:extLst>
      <p:ext uri="{BB962C8B-B14F-4D97-AF65-F5344CB8AC3E}">
        <p14:creationId xmlns:p14="http://schemas.microsoft.com/office/powerpoint/2010/main" val="21449731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3155430" y="181166"/>
            <a:ext cx="5209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Virtual cathode profile along the PG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B2A573-D9BA-006F-D398-1239629C6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264" y="1326265"/>
            <a:ext cx="4738515" cy="33428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2E96A0-454A-D546-C4FC-432590A43522}"/>
              </a:ext>
            </a:extLst>
          </p:cNvPr>
          <p:cNvSpPr txBox="1"/>
          <p:nvPr/>
        </p:nvSpPr>
        <p:spPr>
          <a:xfrm>
            <a:off x="1094282" y="5203531"/>
            <a:ext cx="7270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Depth of potential well in front of the PG surface is non-uniform which has an impact on the beam current density profile in the model</a:t>
            </a:r>
          </a:p>
        </p:txBody>
      </p:sp>
      <p:grpSp>
        <p:nvGrpSpPr>
          <p:cNvPr id="7" name="Group 21">
            <a:extLst>
              <a:ext uri="{FF2B5EF4-FFF2-40B4-BE49-F238E27FC236}">
                <a16:creationId xmlns:a16="http://schemas.microsoft.com/office/drawing/2014/main" id="{859A07AD-26DE-3B2F-2FBC-ABB4321EC1C8}"/>
              </a:ext>
            </a:extLst>
          </p:cNvPr>
          <p:cNvGrpSpPr/>
          <p:nvPr/>
        </p:nvGrpSpPr>
        <p:grpSpPr>
          <a:xfrm>
            <a:off x="423474" y="2025324"/>
            <a:ext cx="4032251" cy="1589157"/>
            <a:chOff x="0" y="0"/>
            <a:chExt cx="4032249" cy="1589155"/>
          </a:xfrm>
        </p:grpSpPr>
        <p:sp>
          <p:nvSpPr>
            <p:cNvPr id="8" name="Rectangle 22">
              <a:extLst>
                <a:ext uri="{FF2B5EF4-FFF2-40B4-BE49-F238E27FC236}">
                  <a16:creationId xmlns:a16="http://schemas.microsoft.com/office/drawing/2014/main" id="{ACCF804C-3EBA-D289-9865-BDCC7993DF00}"/>
                </a:ext>
              </a:extLst>
            </p:cNvPr>
            <p:cNvSpPr/>
            <p:nvPr/>
          </p:nvSpPr>
          <p:spPr>
            <a:xfrm>
              <a:off x="2665412" y="431799"/>
              <a:ext cx="360363" cy="1081089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9" name="Text Box 23">
              <a:extLst>
                <a:ext uri="{FF2B5EF4-FFF2-40B4-BE49-F238E27FC236}">
                  <a16:creationId xmlns:a16="http://schemas.microsoft.com/office/drawing/2014/main" id="{7F782EB0-67E3-B856-D4AD-CDE1FAE712B0}"/>
                </a:ext>
              </a:extLst>
            </p:cNvPr>
            <p:cNvSpPr txBox="1"/>
            <p:nvPr/>
          </p:nvSpPr>
          <p:spPr>
            <a:xfrm>
              <a:off x="1944687" y="0"/>
              <a:ext cx="2087563" cy="313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spcBef>
                  <a:spcPts val="900"/>
                </a:spcBef>
                <a:defRPr sz="1600" i="1"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plasma grid (PG)</a:t>
              </a:r>
            </a:p>
          </p:txBody>
        </p:sp>
        <p:sp>
          <p:nvSpPr>
            <p:cNvPr id="10" name="Freeform 24">
              <a:extLst>
                <a:ext uri="{FF2B5EF4-FFF2-40B4-BE49-F238E27FC236}">
                  <a16:creationId xmlns:a16="http://schemas.microsoft.com/office/drawing/2014/main" id="{91B78589-C27B-AD88-F7EC-1FC25DA5C97E}"/>
                </a:ext>
              </a:extLst>
            </p:cNvPr>
            <p:cNvSpPr/>
            <p:nvPr/>
          </p:nvSpPr>
          <p:spPr>
            <a:xfrm>
              <a:off x="433387" y="360362"/>
              <a:ext cx="2232026" cy="12287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873" extrusionOk="0">
                  <a:moveTo>
                    <a:pt x="21600" y="11002"/>
                  </a:moveTo>
                  <a:cubicBezTo>
                    <a:pt x="21416" y="16288"/>
                    <a:pt x="21247" y="21600"/>
                    <a:pt x="20202" y="20791"/>
                  </a:cubicBezTo>
                  <a:cubicBezTo>
                    <a:pt x="19157" y="19982"/>
                    <a:pt x="18681" y="9573"/>
                    <a:pt x="15317" y="6121"/>
                  </a:cubicBezTo>
                  <a:cubicBezTo>
                    <a:pt x="11952" y="2670"/>
                    <a:pt x="5976" y="1321"/>
                    <a:pt x="0" y="0"/>
                  </a:cubicBezTo>
                </a:path>
              </a:pathLst>
            </a:custGeom>
            <a:noFill/>
            <a:ln w="2540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sp>
          <p:nvSpPr>
            <p:cNvPr id="11" name="Text Box 25">
              <a:extLst>
                <a:ext uri="{FF2B5EF4-FFF2-40B4-BE49-F238E27FC236}">
                  <a16:creationId xmlns:a16="http://schemas.microsoft.com/office/drawing/2014/main" id="{BCBF3979-E3E9-7C24-69A3-9FFFBDD95A40}"/>
                </a:ext>
              </a:extLst>
            </p:cNvPr>
            <p:cNvSpPr txBox="1"/>
            <p:nvPr/>
          </p:nvSpPr>
          <p:spPr>
            <a:xfrm>
              <a:off x="0" y="144462"/>
              <a:ext cx="431800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spcBef>
                  <a:spcPts val="1200"/>
                </a:spcBef>
                <a:defRPr sz="2000">
                  <a:latin typeface="Symbol"/>
                  <a:ea typeface="Symbol"/>
                  <a:cs typeface="Symbol"/>
                  <a:sym typeface="Symbol"/>
                </a:defRPr>
              </a:lvl1pPr>
            </a:lstStyle>
            <a:p>
              <a:r>
                <a:t>f</a:t>
              </a:r>
            </a:p>
          </p:txBody>
        </p:sp>
        <p:sp>
          <p:nvSpPr>
            <p:cNvPr id="12" name="Line 26">
              <a:extLst>
                <a:ext uri="{FF2B5EF4-FFF2-40B4-BE49-F238E27FC236}">
                  <a16:creationId xmlns:a16="http://schemas.microsoft.com/office/drawing/2014/main" id="{7BBAFDAA-8BF6-376C-9F83-46D78C2C7624}"/>
                </a:ext>
              </a:extLst>
            </p:cNvPr>
            <p:cNvSpPr/>
            <p:nvPr/>
          </p:nvSpPr>
          <p:spPr>
            <a:xfrm>
              <a:off x="2160587" y="1008062"/>
              <a:ext cx="1" cy="57626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Text Box 27">
              <a:extLst>
                <a:ext uri="{FF2B5EF4-FFF2-40B4-BE49-F238E27FC236}">
                  <a16:creationId xmlns:a16="http://schemas.microsoft.com/office/drawing/2014/main" id="{E167DA3D-0C18-8185-16E6-1EC6996461C4}"/>
                </a:ext>
              </a:extLst>
            </p:cNvPr>
            <p:cNvSpPr txBox="1"/>
            <p:nvPr/>
          </p:nvSpPr>
          <p:spPr>
            <a:xfrm>
              <a:off x="1657349" y="1116012"/>
              <a:ext cx="576264" cy="34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spcBef>
                  <a:spcPts val="1200"/>
                </a:spcBef>
                <a:defRPr sz="2000">
                  <a:latin typeface="Symbol"/>
                  <a:ea typeface="Symbol"/>
                  <a:cs typeface="Symbol"/>
                  <a:sym typeface="Symbol"/>
                </a:defRPr>
              </a:lvl1pPr>
            </a:lstStyle>
            <a:p>
              <a:r>
                <a:t>Df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69248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3470222" y="74951"/>
            <a:ext cx="40173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Extracted negative ion beamlet profile on the extraction grid (EG)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4F54A1-989E-E7C0-B7EF-665A94523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997" y="1992754"/>
            <a:ext cx="5139836" cy="328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567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825646" y="82447"/>
            <a:ext cx="5613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What about larger ion source volumes? : simulation domain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E44A51-661A-1892-4625-68A3F33D1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83" y="1603949"/>
            <a:ext cx="2990803" cy="39798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6F0147-C7B1-5DB3-64C4-5331F5D4235B}"/>
              </a:ext>
            </a:extLst>
          </p:cNvPr>
          <p:cNvSpPr txBox="1"/>
          <p:nvPr/>
        </p:nvSpPr>
        <p:spPr>
          <a:xfrm>
            <a:off x="3470223" y="2413337"/>
            <a:ext cx="56138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2.5D-3V PIC-MCC 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Numerical resolution of 2048 𝗑 6144 nodes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14 apertures (160 grid cell resolution for each one)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Comprehensive chemistry for H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Scaling factor </a:t>
            </a:r>
            <a:r>
              <a:rPr lang="en-US" dirty="0">
                <a:latin typeface="Symbol" pitchFamily="2" charset="2"/>
              </a:rPr>
              <a:t>e/e</a:t>
            </a:r>
            <a:r>
              <a:rPr lang="en-US" baseline="-25000" dirty="0">
                <a:latin typeface="Symbol" pitchFamily="2" charset="2"/>
              </a:rPr>
              <a:t>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= 400 is used.</a:t>
            </a:r>
          </a:p>
        </p:txBody>
      </p:sp>
    </p:spTree>
    <p:extLst>
      <p:ext uri="{BB962C8B-B14F-4D97-AF65-F5344CB8AC3E}">
        <p14:creationId xmlns:p14="http://schemas.microsoft.com/office/powerpoint/2010/main" val="29018248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818151" y="82446"/>
            <a:ext cx="5613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electron Hall current in the plasma still induce a noticeable asymmetry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497236-3E22-95F4-4F69-3AEF0BCA9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567" y="1199213"/>
            <a:ext cx="4733217" cy="498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617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CA8C33-6217-9D00-B91F-531F51096FF4}"/>
              </a:ext>
            </a:extLst>
          </p:cNvPr>
          <p:cNvSpPr txBox="1"/>
          <p:nvPr/>
        </p:nvSpPr>
        <p:spPr>
          <a:xfrm>
            <a:off x="2313695" y="97814"/>
            <a:ext cx="63111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Top/bottom asymmetry also for the electron current on the PG and extracted negative ion current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376DC5-E728-289D-1B03-71AD0D62C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3695" y="2106118"/>
            <a:ext cx="5292982" cy="291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39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Modèle par défaut">
  <a:themeElements>
    <a:clrScheme name="1_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ubiani_SOPLASMA_light_020221" id="{384A8805-E066-A249-A086-6C450F360C37}" vid="{4155469C-7D16-A445-95AA-CA525843B9CE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1_Modèle par défaut</Template>
  <TotalTime>85</TotalTime>
  <Words>591</Words>
  <Application>Microsoft Macintosh PowerPoint</Application>
  <PresentationFormat>On-screen Show (4:3)</PresentationFormat>
  <Paragraphs>63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Symbol</vt:lpstr>
      <vt:lpstr>Times New Roman</vt:lpstr>
      <vt:lpstr>1_Modèle par défaut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Gwenael Fubiani</dc:creator>
  <cp:lastModifiedBy>Gwenael Fubiani</cp:lastModifiedBy>
  <cp:revision>69</cp:revision>
  <cp:lastPrinted>2022-09-21T10:31:08Z</cp:lastPrinted>
  <dcterms:created xsi:type="dcterms:W3CDTF">2022-09-21T08:45:52Z</dcterms:created>
  <dcterms:modified xsi:type="dcterms:W3CDTF">2022-09-22T09:05:51Z</dcterms:modified>
</cp:coreProperties>
</file>