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3" r:id="rId3"/>
    <p:sldId id="268" r:id="rId4"/>
    <p:sldId id="264" r:id="rId5"/>
    <p:sldId id="269" r:id="rId6"/>
    <p:sldId id="257" r:id="rId7"/>
    <p:sldId id="265" r:id="rId8"/>
    <p:sldId id="261" r:id="rId9"/>
    <p:sldId id="274" r:id="rId10"/>
    <p:sldId id="259" r:id="rId11"/>
    <p:sldId id="266" r:id="rId12"/>
    <p:sldId id="267" r:id="rId13"/>
    <p:sldId id="258" r:id="rId14"/>
    <p:sldId id="260" r:id="rId15"/>
    <p:sldId id="276" r:id="rId16"/>
    <p:sldId id="262" r:id="rId17"/>
    <p:sldId id="270" r:id="rId18"/>
    <p:sldId id="279" r:id="rId19"/>
    <p:sldId id="280" r:id="rId2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1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宮本 賢治" initials="宮本" lastIdx="3" clrIdx="0">
    <p:extLst>
      <p:ext uri="{19B8F6BF-5375-455C-9EA6-DF929625EA0E}">
        <p15:presenceInfo xmlns:p15="http://schemas.microsoft.com/office/powerpoint/2012/main" userId="6cf8d818b1f7772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FF99"/>
    <a:srgbClr val="66FFFF"/>
    <a:srgbClr val="66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41" autoAdjust="0"/>
    <p:restoredTop sz="94424" autoAdjust="0"/>
  </p:normalViewPr>
  <p:slideViewPr>
    <p:cSldViewPr snapToGrid="0">
      <p:cViewPr varScale="1">
        <p:scale>
          <a:sx n="66" d="100"/>
          <a:sy n="66" d="100"/>
        </p:scale>
        <p:origin x="594" y="72"/>
      </p:cViewPr>
      <p:guideLst>
        <p:guide orient="horz" pos="2160"/>
        <p:guide pos="3817"/>
      </p:guideLst>
    </p:cSldViewPr>
  </p:slideViewPr>
  <p:notesTextViewPr>
    <p:cViewPr>
      <p:scale>
        <a:sx n="100" d="100"/>
        <a:sy n="100" d="100"/>
      </p:scale>
      <p:origin x="0" y="0"/>
    </p:cViewPr>
  </p:notesTextViewPr>
  <p:notesViewPr>
    <p:cSldViewPr snapToGrid="0">
      <p:cViewPr varScale="1">
        <p:scale>
          <a:sx n="54" d="100"/>
          <a:sy n="54" d="100"/>
        </p:scale>
        <p:origin x="282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9-29T14:30:24.692" idx="2">
    <p:pos x="10" y="10"/>
    <p:text/>
    <p:extLst>
      <p:ext uri="{C676402C-5697-4E1C-873F-D02D1690AC5C}">
        <p15:threadingInfo xmlns:p15="http://schemas.microsoft.com/office/powerpoint/2012/main" timeZoneBias="-540"/>
      </p:ext>
    </p:extLst>
  </p:cm>
  <p:cm authorId="1" dt="2022-09-29T14:31:15.974" idx="3">
    <p:pos x="146" y="146"/>
    <p:text>Thank you, chairman.  I present my talk titled “Study of plasma meniscus including the surface produced negative ions by using PIC-MCC simulation”.</p:text>
    <p:extLst>
      <p:ext uri="{C676402C-5697-4E1C-873F-D02D1690AC5C}">
        <p15:threadingInfo xmlns:p15="http://schemas.microsoft.com/office/powerpoint/2012/main" timeZoneBias="-54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FE28E5-10A0-4519-A363-C4A8F2692D96}" type="datetimeFigureOut">
              <a:rPr kumimoji="1" lang="ja-JP" altLang="en-US" smtClean="0"/>
              <a:t>2022/10/6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3B99FC-4296-4852-9322-968B22A73812}" type="slidenum">
              <a:rPr kumimoji="1" lang="ja-JP" altLang="en-US" smtClean="0"/>
              <a:t>‹#›</a:t>
            </a:fld>
            <a:endParaRPr kumimoji="1" lang="ja-JP" altLang="en-US"/>
          </a:p>
        </p:txBody>
      </p:sp>
    </p:spTree>
    <p:extLst>
      <p:ext uri="{BB962C8B-B14F-4D97-AF65-F5344CB8AC3E}">
        <p14:creationId xmlns:p14="http://schemas.microsoft.com/office/powerpoint/2010/main" val="3952072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729933" y="4473702"/>
            <a:ext cx="5486400" cy="518922"/>
          </a:xfrm>
        </p:spPr>
        <p:txBody>
          <a:bodyPr/>
          <a:lstStyle/>
          <a:p>
            <a:r>
              <a:rPr lang="en-US" altLang="ja-JP" dirty="0"/>
              <a:t>Thank you, chairman.  I present my talk titled “Study of plasma meniscus including the surface produced negative ions by using PIC-MCC simulation”.</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1</a:t>
            </a:fld>
            <a:endParaRPr kumimoji="1" lang="ja-JP" altLang="en-US"/>
          </a:p>
        </p:txBody>
      </p:sp>
    </p:spTree>
    <p:extLst>
      <p:ext uri="{BB962C8B-B14F-4D97-AF65-F5344CB8AC3E}">
        <p14:creationId xmlns:p14="http://schemas.microsoft.com/office/powerpoint/2010/main" val="74567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GB" altLang="ja-JP" dirty="0"/>
              <a:t>The spatial distributions of the H</a:t>
            </a:r>
            <a:r>
              <a:rPr lang="en-GB" altLang="ja-JP" baseline="30000" dirty="0"/>
              <a:t>+</a:t>
            </a:r>
            <a:r>
              <a:rPr lang="en-GB" altLang="ja-JP" dirty="0"/>
              <a:t> ion, electron, and H</a:t>
            </a:r>
            <a:r>
              <a:rPr lang="en-GB" altLang="ja-JP" baseline="30000" dirty="0"/>
              <a:t>-</a:t>
            </a:r>
            <a:r>
              <a:rPr lang="en-GB" altLang="ja-JP" dirty="0"/>
              <a:t> ion densities around the PG are compared. The electron density decreases with the approach to the PG due to the magnetic filter. On the other hand, the H</a:t>
            </a:r>
            <a:r>
              <a:rPr lang="en-GB" altLang="ja-JP" baseline="30000" dirty="0"/>
              <a:t>-</a:t>
            </a:r>
            <a:r>
              <a:rPr lang="en-GB" altLang="ja-JP" dirty="0"/>
              <a:t> ion density is almost constant since the H</a:t>
            </a:r>
            <a:r>
              <a:rPr lang="en-GB" altLang="ja-JP" baseline="30000" dirty="0"/>
              <a:t>-</a:t>
            </a:r>
            <a:r>
              <a:rPr lang="en-GB" altLang="ja-JP" dirty="0"/>
              <a:t> ions are rarely magnetized. The H</a:t>
            </a:r>
            <a:r>
              <a:rPr lang="en-GB" altLang="ja-JP" baseline="30000" dirty="0"/>
              <a:t>+</a:t>
            </a:r>
            <a:r>
              <a:rPr lang="en-GB" altLang="ja-JP" dirty="0"/>
              <a:t> ion density also decreases with the approach to the PG in order to maintain plasma neutrality. Thus, the electron density is lower than or compatible with the H</a:t>
            </a:r>
            <a:r>
              <a:rPr lang="en-GB" altLang="ja-JP" baseline="30000" dirty="0"/>
              <a:t>-</a:t>
            </a:r>
            <a:r>
              <a:rPr lang="en-GB" altLang="ja-JP" dirty="0"/>
              <a:t> ion density near the PG. These tendency can be observed in the experimental and other simulation result.</a:t>
            </a:r>
            <a:endParaRPr lang="ja-JP" altLang="ja-JP" dirty="0"/>
          </a:p>
          <a:p>
            <a:r>
              <a:rPr lang="en-GB" altLang="ja-JP" dirty="0"/>
              <a:t> The H</a:t>
            </a:r>
            <a:r>
              <a:rPr lang="en-GB" altLang="ja-JP" baseline="30000" dirty="0"/>
              <a:t>+</a:t>
            </a:r>
            <a:r>
              <a:rPr lang="en-GB" altLang="ja-JP" dirty="0"/>
              <a:t> ion density in the source plasma is almost the same for t</a:t>
            </a:r>
            <a:r>
              <a:rPr lang="en-US" altLang="ja-JP" dirty="0" err="1"/>
              <a:t>hese</a:t>
            </a:r>
            <a:r>
              <a:rPr lang="en-US" altLang="ja-JP" dirty="0"/>
              <a:t> surface produced H- ion fluxes</a:t>
            </a:r>
            <a:r>
              <a:rPr lang="en-GB" altLang="ja-JP" dirty="0"/>
              <a:t>. You can see that with the increase in t</a:t>
            </a:r>
            <a:r>
              <a:rPr lang="en-US" altLang="ja-JP" dirty="0"/>
              <a:t>he surface produced H- ion flux, the H- ion density increases while the electron density decreases. Thus, the ratio of H- ion density to electron density, or electro-negativity</a:t>
            </a:r>
            <a:r>
              <a:rPr lang="en-US" altLang="ja-JP" i="1" dirty="0"/>
              <a:t> </a:t>
            </a:r>
            <a:r>
              <a:rPr lang="en-US" altLang="ja-JP" dirty="0"/>
              <a:t>increases as the flux of surface produced H</a:t>
            </a:r>
            <a:r>
              <a:rPr lang="en-US" altLang="ja-JP" baseline="30000" dirty="0"/>
              <a:t>-</a:t>
            </a:r>
            <a:r>
              <a:rPr lang="en-US" altLang="ja-JP" dirty="0"/>
              <a:t> ion increases.  </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10</a:t>
            </a:fld>
            <a:endParaRPr kumimoji="1" lang="ja-JP" altLang="en-US"/>
          </a:p>
        </p:txBody>
      </p:sp>
    </p:spTree>
    <p:extLst>
      <p:ext uri="{BB962C8B-B14F-4D97-AF65-F5344CB8AC3E}">
        <p14:creationId xmlns:p14="http://schemas.microsoft.com/office/powerpoint/2010/main" val="13795710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potential profiles in the sheath are compared in this viewgraph. We have already confirmed that the sheath potential becomes lower compared with that without the surfaced produced H- ions, which agrees with the experimental results. The sheath potential decreases with the increase in the surface produced H- ion flux. And then, the onset of virtual cathode appears </a:t>
            </a:r>
            <a:r>
              <a:rPr lang="en-GB" altLang="ja-JP" dirty="0"/>
              <a:t>for JH- = 255 A/m2.</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11</a:t>
            </a:fld>
            <a:endParaRPr kumimoji="1" lang="ja-JP" altLang="en-US"/>
          </a:p>
        </p:txBody>
      </p:sp>
    </p:spTree>
    <p:extLst>
      <p:ext uri="{BB962C8B-B14F-4D97-AF65-F5344CB8AC3E}">
        <p14:creationId xmlns:p14="http://schemas.microsoft.com/office/powerpoint/2010/main" val="735827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contour maps of the electrostatic potential near the PG are compared in tis viewgraph. The left side is the source plasma region while the right side corresponds to the extraction region. You can see that penetration of electric field for extraction becomes shallower with the increase of the surface produced H- ion flux, or the ratio of H- ion density to electron density. On the other hand, for the smaller ratio of H- ion density to electron density, penetration of electric field for extraction becomes deeper like this. Thus, the surfaced H</a:t>
            </a:r>
            <a:r>
              <a:rPr lang="en-US" altLang="ja-JP" baseline="30000" dirty="0"/>
              <a:t>-</a:t>
            </a:r>
            <a:r>
              <a:rPr lang="en-US" altLang="ja-JP" dirty="0"/>
              <a:t> ions are extracted directly from the PG surface rather than enter into the bulk plasma.</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12</a:t>
            </a:fld>
            <a:endParaRPr kumimoji="1" lang="ja-JP" altLang="en-US"/>
          </a:p>
        </p:txBody>
      </p:sp>
    </p:spTree>
    <p:extLst>
      <p:ext uri="{BB962C8B-B14F-4D97-AF65-F5344CB8AC3E}">
        <p14:creationId xmlns:p14="http://schemas.microsoft.com/office/powerpoint/2010/main" val="2290366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shapes of the plasma meniscus are compared in this viewgraph. Here, the plasma meniscus is defined as the location where the positive ion density is zero. This definition is based on that the positive ions are reflected and separated from the negative ions at the plasma meniscus. The shape of plasma meniscus varies from concave to flat with the increase of ratio H- ion density to electron density. This tendency is consistent with penetration of the electric field near the PG as shown in the previous viewgraph. </a:t>
            </a:r>
            <a:endParaRPr lang="ja-JP" altLang="ja-JP" dirty="0"/>
          </a:p>
          <a:p>
            <a:r>
              <a:rPr lang="en-US" altLang="ja-JP" dirty="0"/>
              <a:t>  Notice that the asymmetry of the plasma meniscus is relatively clear for </a:t>
            </a:r>
            <a:r>
              <a:rPr lang="en-GB" altLang="ja-JP" dirty="0"/>
              <a:t>JH- = 39 A/m2</a:t>
            </a:r>
            <a:r>
              <a:rPr lang="en-US" altLang="ja-JP" dirty="0"/>
              <a:t>. This asymmetry is caused by the E×B drift of electrons.</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13</a:t>
            </a:fld>
            <a:endParaRPr kumimoji="1" lang="ja-JP" altLang="en-US"/>
          </a:p>
        </p:txBody>
      </p:sp>
    </p:spTree>
    <p:extLst>
      <p:ext uri="{BB962C8B-B14F-4D97-AF65-F5344CB8AC3E}">
        <p14:creationId xmlns:p14="http://schemas.microsoft.com/office/powerpoint/2010/main" val="32068586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dirty="0"/>
              <a:t> </a:t>
            </a:r>
            <a:r>
              <a:rPr lang="en-GB" altLang="ja-JP" dirty="0"/>
              <a:t>The dependence of the shape of plasma meniscus or the effective distance </a:t>
            </a:r>
            <a:r>
              <a:rPr lang="en-GB" altLang="ja-JP" dirty="0" err="1"/>
              <a:t>deff</a:t>
            </a:r>
            <a:r>
              <a:rPr lang="en-GB" altLang="ja-JP" dirty="0"/>
              <a:t> on the electro-negativity is shown here. The electro-negativity along the z-axis is shown in this figure. In the bulk plasma, the electro-negativity is almost constant. However, the electro-negativity increases near the PG since the electron densities decrease. </a:t>
            </a:r>
            <a:endParaRPr lang="ja-JP" altLang="ja-JP" dirty="0"/>
          </a:p>
          <a:p>
            <a:r>
              <a:rPr lang="en-GB" altLang="ja-JP" dirty="0"/>
              <a:t>   It is shown that the electro-negativity increases with the increase in the surface produced H</a:t>
            </a:r>
            <a:r>
              <a:rPr lang="en-GB" altLang="ja-JP" baseline="30000" dirty="0"/>
              <a:t>-</a:t>
            </a:r>
            <a:r>
              <a:rPr lang="en-GB" altLang="ja-JP" dirty="0"/>
              <a:t> ion flux. You can see that the shape of plasma meniscus or the effective distance </a:t>
            </a:r>
            <a:r>
              <a:rPr lang="en-GB" altLang="ja-JP" dirty="0" err="1"/>
              <a:t>deff</a:t>
            </a:r>
            <a:r>
              <a:rPr lang="en-GB" altLang="ja-JP" dirty="0"/>
              <a:t> depends on the electro-negativity. For JH- = 255 A/m2, the electro-negativity is high and the effective distance </a:t>
            </a:r>
            <a:r>
              <a:rPr lang="en-GB" altLang="ja-JP" dirty="0" err="1"/>
              <a:t>deff</a:t>
            </a:r>
            <a:r>
              <a:rPr lang="en-GB" altLang="ja-JP" dirty="0"/>
              <a:t> is small. On the other hand, For JH- = 39 A/m2, the electro-negativity is low, and the effective distance </a:t>
            </a:r>
            <a:r>
              <a:rPr lang="en-GB" altLang="ja-JP" dirty="0" err="1"/>
              <a:t>deff</a:t>
            </a:r>
            <a:r>
              <a:rPr lang="en-GB" altLang="ja-JP" dirty="0"/>
              <a:t> is large.</a:t>
            </a:r>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14</a:t>
            </a:fld>
            <a:endParaRPr kumimoji="1" lang="ja-JP" altLang="en-US"/>
          </a:p>
        </p:txBody>
      </p:sp>
    </p:spTree>
    <p:extLst>
      <p:ext uri="{BB962C8B-B14F-4D97-AF65-F5344CB8AC3E}">
        <p14:creationId xmlns:p14="http://schemas.microsoft.com/office/powerpoint/2010/main" val="28904678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GB" altLang="ja-JP" dirty="0"/>
              <a:t>It seems that there are no systematic experimental result which can compare with our simulation result so far, and it is difficult to compare directly our result with the experimental result. However, the experimental result in this reference may support the simulation result that the shape of the plasma meniscus depends on the ratio of the negative ion density to the electron density.</a:t>
            </a:r>
            <a:endParaRPr lang="ja-JP" altLang="ja-JP" dirty="0"/>
          </a:p>
          <a:p>
            <a:r>
              <a:rPr lang="en-GB" altLang="ja-JP" dirty="0"/>
              <a:t>This figure shows the full-width at half-maximum (FWHM) beam width as a function of the bias voltage at various discharge powers. It is clearly shown that the beam width changes with the bias voltage and reaches a minimum. </a:t>
            </a:r>
            <a:endParaRPr lang="ja-JP" altLang="ja-JP" dirty="0"/>
          </a:p>
          <a:p>
            <a:r>
              <a:rPr lang="en-GB" altLang="ja-JP" dirty="0"/>
              <a:t>As you know, by increasing the bias voltage, the electron density decreases while the negative ion density slightly changes. Thus, the electro-negativity depends on the bias voltage. Actually, in this experiment, it was shown that the ratio of negative ion current to electron current as well as the beam optics strongly depend on the bias voltage. This experimental results indicates that the shape of the plasma meniscus depends on the ratio of the negative ion density to the electron density.</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15</a:t>
            </a:fld>
            <a:endParaRPr kumimoji="1" lang="ja-JP" altLang="en-US"/>
          </a:p>
        </p:txBody>
      </p:sp>
    </p:spTree>
    <p:extLst>
      <p:ext uri="{BB962C8B-B14F-4D97-AF65-F5344CB8AC3E}">
        <p14:creationId xmlns:p14="http://schemas.microsoft.com/office/powerpoint/2010/main" val="21320572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GB" altLang="ja-JP" dirty="0"/>
              <a:t>The effect of the electro-negativity on the H- ion beam optics is shown in this viewgraph. This figure shows that the plasma meniscus can be divided into three regions, namely, an upper edge of the meniscus, the central region and a lower edge of the meniscus. This is an emittance diagram of H- ion beam </a:t>
            </a:r>
            <a:r>
              <a:rPr lang="en-US" altLang="ja-JP" dirty="0"/>
              <a:t>at the location of 30 mm from the exit of GG. </a:t>
            </a:r>
            <a:r>
              <a:rPr lang="en-GB" altLang="ja-JP" dirty="0"/>
              <a:t>The plots in the emittance diagram are classified into three categories, that is, the plots of negative ions extracted from the upper edge of the meniscus, the central region and the lower edge of the meniscus. </a:t>
            </a:r>
            <a:endParaRPr lang="ja-JP" altLang="ja-JP" dirty="0"/>
          </a:p>
          <a:p>
            <a:r>
              <a:rPr lang="en-GB" altLang="ja-JP" dirty="0"/>
              <a:t>In this figure, </a:t>
            </a:r>
            <a:r>
              <a:rPr lang="en-US" altLang="ja-JP" dirty="0"/>
              <a:t>emittance diagrams for low electro-negativity and high electro-negativity are superimposed and compared. It is shown that the H</a:t>
            </a:r>
            <a:r>
              <a:rPr lang="en-US" altLang="ja-JP" baseline="30000" dirty="0"/>
              <a:t>-</a:t>
            </a:r>
            <a:r>
              <a:rPr lang="en-US" altLang="ja-JP" dirty="0"/>
              <a:t> ions extracted from the edge of plasma meniscus become more pronounced for the low electro-negativity α in the emittance diagram since the curvature of the plasma meniscus becomes larger and then, the H- ions extracted from the edge of the meniscus are easily over-focused. Therefore, it is verified that the electro-negativity affects the H- ion beam optics.</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16</a:t>
            </a:fld>
            <a:endParaRPr kumimoji="1" lang="ja-JP" altLang="en-US"/>
          </a:p>
        </p:txBody>
      </p:sp>
    </p:spTree>
    <p:extLst>
      <p:ext uri="{BB962C8B-B14F-4D97-AF65-F5344CB8AC3E}">
        <p14:creationId xmlns:p14="http://schemas.microsoft.com/office/powerpoint/2010/main" val="36942905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17</a:t>
            </a:fld>
            <a:endParaRPr kumimoji="1" lang="ja-JP" altLang="en-US"/>
          </a:p>
        </p:txBody>
      </p:sp>
    </p:spTree>
    <p:extLst>
      <p:ext uri="{BB962C8B-B14F-4D97-AF65-F5344CB8AC3E}">
        <p14:creationId xmlns:p14="http://schemas.microsoft.com/office/powerpoint/2010/main" val="1715601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The contents of my talk are summarized here.</a:t>
            </a:r>
            <a:endParaRPr lang="ja-JP" altLang="ja-JP" dirty="0" smtClean="0"/>
          </a:p>
          <a:p>
            <a:r>
              <a:rPr lang="en-US" altLang="ja-JP" dirty="0" smtClean="0"/>
              <a:t>In the introduction, I’ll show you the relation between shape of plasma meniscus which is an ion emitting surface, and ion beam optics. For positive ion extraction from an electropositive plasma, the theory of the plasma meniscus has already established. But, for negative ion extraction from an electro-negative plasma, the theory of the plasma meniscus is not established yet although the quality of the negative ion beam is determined by the shape of plasma meniscus. This is motivation of our study.  </a:t>
            </a:r>
            <a:endParaRPr lang="ja-JP" altLang="ja-JP" dirty="0" smtClean="0"/>
          </a:p>
          <a:p>
            <a:r>
              <a:rPr lang="en-US" altLang="ja-JP" dirty="0" smtClean="0"/>
              <a:t>Next, I’ll present you the analytical theory of the effective distance </a:t>
            </a:r>
            <a:r>
              <a:rPr lang="en-US" altLang="ja-JP" dirty="0" err="1" smtClean="0"/>
              <a:t>deff</a:t>
            </a:r>
            <a:r>
              <a:rPr lang="en-US" altLang="ja-JP" dirty="0" smtClean="0"/>
              <a:t> between plasma meniscus and extraction electrode on the basis of the current continuity between inside and outside the source plasma. It will be shown that the effective distance </a:t>
            </a:r>
            <a:r>
              <a:rPr lang="en-US" altLang="ja-JP" dirty="0" err="1" smtClean="0"/>
              <a:t>deff</a:t>
            </a:r>
            <a:r>
              <a:rPr lang="en-US" altLang="ja-JP" dirty="0" smtClean="0"/>
              <a:t> depends on electro-negativity, plasma density, and so on. </a:t>
            </a:r>
            <a:endParaRPr lang="ja-JP" altLang="ja-JP" dirty="0" smtClean="0"/>
          </a:p>
          <a:p>
            <a:r>
              <a:rPr lang="en-US" altLang="ja-JP" dirty="0" smtClean="0"/>
              <a:t>This analytical theory was verified by using the 3D PIC simulation. The simulation result, especially the dependence of the effective distance </a:t>
            </a:r>
            <a:r>
              <a:rPr lang="en-US" altLang="ja-JP" dirty="0" err="1" smtClean="0"/>
              <a:t>deff</a:t>
            </a:r>
            <a:r>
              <a:rPr lang="en-US" altLang="ja-JP" dirty="0" smtClean="0"/>
              <a:t> on the electro-negativity will be shown later followed by the explanation of the outline of the simulation. Finally, summary and future plan.</a:t>
            </a:r>
            <a:endParaRPr lang="ja-JP"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2</a:t>
            </a:fld>
            <a:endParaRPr kumimoji="1" lang="ja-JP" altLang="en-US"/>
          </a:p>
        </p:txBody>
      </p:sp>
    </p:spTree>
    <p:extLst>
      <p:ext uri="{BB962C8B-B14F-4D97-AF65-F5344CB8AC3E}">
        <p14:creationId xmlns:p14="http://schemas.microsoft.com/office/powerpoint/2010/main" val="3481767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5800" y="4400550"/>
            <a:ext cx="5486400" cy="3019425"/>
          </a:xfrm>
        </p:spPr>
        <p:txBody>
          <a:bodyPr/>
          <a:lstStyle/>
          <a:p>
            <a:r>
              <a:rPr lang="en-US" altLang="ja-JP" dirty="0"/>
              <a:t>Now, I introduce the background of our study. </a:t>
            </a:r>
            <a:endParaRPr lang="ja-JP" altLang="ja-JP" dirty="0"/>
          </a:p>
          <a:p>
            <a:r>
              <a:rPr lang="en-US" altLang="ja-JP" dirty="0"/>
              <a:t>It is essential for a hydrogen negative ion source to generate the negative ion beams with good beam optics as well as with the high current density. For example, a negative ion </a:t>
            </a:r>
            <a:r>
              <a:rPr lang="en-US" altLang="ja-JP" dirty="0" err="1"/>
              <a:t>beamlet</a:t>
            </a:r>
            <a:r>
              <a:rPr lang="en-US" altLang="ja-JP" dirty="0"/>
              <a:t> with a divergence angle of 3 ~ 7 </a:t>
            </a:r>
            <a:r>
              <a:rPr lang="en-US" altLang="ja-JP" dirty="0" err="1"/>
              <a:t>mrad</a:t>
            </a:r>
            <a:r>
              <a:rPr lang="en-US" altLang="ja-JP" dirty="0"/>
              <a:t> is required for the negative ion source in the negative ion based NBI [1, 2</a:t>
            </a:r>
            <a:r>
              <a:rPr lang="en-US" altLang="ja-JP" dirty="0" smtClean="0"/>
              <a:t>].</a:t>
            </a:r>
            <a:endParaRPr lang="ja-JP" altLang="ja-JP" dirty="0"/>
          </a:p>
          <a:p>
            <a:r>
              <a:rPr lang="en-US" altLang="ja-JP" dirty="0"/>
              <a:t>  If the negative ion beam divergence angle is large, the negative ion beam will impinge on the acceleration grid and other components during beam acceleration and transport, and then causes the heat loads, loss of the negative ion beam current, and break down of voltage holding due to the resultant secondary electrons. </a:t>
            </a:r>
            <a:endParaRPr lang="ja-JP" altLang="ja-JP" dirty="0"/>
          </a:p>
          <a:p>
            <a:r>
              <a:rPr lang="en-US" altLang="ja-JP" dirty="0"/>
              <a:t>  Therefore, the negative ion beam optics has been studied intensively in development of the hydrogen negative ion sources. In general, an ion beam optics depends on the shape of plasma meniscus, which is an ion emitting surface</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3</a:t>
            </a:fld>
            <a:endParaRPr kumimoji="1" lang="ja-JP" altLang="en-US"/>
          </a:p>
        </p:txBody>
      </p:sp>
    </p:spTree>
    <p:extLst>
      <p:ext uri="{BB962C8B-B14F-4D97-AF65-F5344CB8AC3E}">
        <p14:creationId xmlns:p14="http://schemas.microsoft.com/office/powerpoint/2010/main" val="597286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As you know, control of effective distance </a:t>
            </a:r>
            <a:r>
              <a:rPr lang="en-US" altLang="ja-JP" i="1" dirty="0" err="1"/>
              <a:t>d</a:t>
            </a:r>
            <a:r>
              <a:rPr lang="en-US" altLang="ja-JP" baseline="-25000" dirty="0" err="1"/>
              <a:t>eff</a:t>
            </a:r>
            <a:r>
              <a:rPr lang="en-US" altLang="ja-JP" dirty="0"/>
              <a:t> between the Plasma Grid and the Extraction Grid, or equivalently the position of the plasma meniscus, is very important to obtain good beam quality. </a:t>
            </a:r>
            <a:endParaRPr lang="ja-JP" altLang="ja-JP" dirty="0"/>
          </a:p>
          <a:p>
            <a:r>
              <a:rPr lang="en-US" altLang="ja-JP" dirty="0"/>
              <a:t>For a given extraction voltage, the shapes of the plasma meniscus can be classified into the following three types by the plasma density as shown here: In the optimum plasma density, the plasma meniscus shape is relatively flat, that is, </a:t>
            </a:r>
            <a:r>
              <a:rPr lang="en-US" altLang="ja-JP" i="1" dirty="0" err="1"/>
              <a:t>d</a:t>
            </a:r>
            <a:r>
              <a:rPr lang="en-US" altLang="ja-JP" baseline="-25000" dirty="0" err="1"/>
              <a:t>eff</a:t>
            </a:r>
            <a:r>
              <a:rPr lang="en-US" altLang="ja-JP" dirty="0"/>
              <a:t> is almost equal to d where d is the geometrical distance between the PG and EG. The ion beam trajectory is parallel or convergent in good beam optics. When the plasma density is too high, the plasma meniscus shape is convex, that is, </a:t>
            </a:r>
            <a:r>
              <a:rPr lang="en-US" altLang="ja-JP" i="1" dirty="0" err="1"/>
              <a:t>d</a:t>
            </a:r>
            <a:r>
              <a:rPr lang="en-US" altLang="ja-JP" baseline="-25000" dirty="0" err="1"/>
              <a:t>eff</a:t>
            </a:r>
            <a:r>
              <a:rPr lang="en-US" altLang="ja-JP" dirty="0"/>
              <a:t> is smaller than </a:t>
            </a:r>
            <a:r>
              <a:rPr lang="en-US" altLang="ja-JP" i="1" dirty="0"/>
              <a:t>d</a:t>
            </a:r>
            <a:r>
              <a:rPr lang="en-US" altLang="ja-JP" dirty="0"/>
              <a:t>. The extracted ion beam is defocused and the divergence angle is large. When the plasma density is too low, and the plasma meniscus shape is concave, that is, </a:t>
            </a:r>
            <a:r>
              <a:rPr lang="en-US" altLang="ja-JP" i="1" dirty="0" err="1"/>
              <a:t>d</a:t>
            </a:r>
            <a:r>
              <a:rPr lang="en-US" altLang="ja-JP" baseline="-25000" dirty="0" err="1"/>
              <a:t>eff</a:t>
            </a:r>
            <a:r>
              <a:rPr lang="en-US" altLang="ja-JP" dirty="0"/>
              <a:t> is larger than </a:t>
            </a:r>
            <a:r>
              <a:rPr lang="en-US" altLang="ja-JP" i="1" dirty="0"/>
              <a:t>d</a:t>
            </a:r>
            <a:r>
              <a:rPr lang="en-US" altLang="ja-JP" dirty="0"/>
              <a:t>.. The extracted ion beam is over-focused, and is consequently divergent. </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4</a:t>
            </a:fld>
            <a:endParaRPr kumimoji="1" lang="ja-JP" altLang="en-US"/>
          </a:p>
        </p:txBody>
      </p:sp>
    </p:spTree>
    <p:extLst>
      <p:ext uri="{BB962C8B-B14F-4D97-AF65-F5344CB8AC3E}">
        <p14:creationId xmlns:p14="http://schemas.microsoft.com/office/powerpoint/2010/main" val="4128943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GB" altLang="ja-JP" dirty="0"/>
              <a:t>In general, a quality of ion beam optics is determined by the shape of the plasma meniscus. Therefore, </a:t>
            </a:r>
            <a:endParaRPr lang="ja-JP" altLang="ja-JP" dirty="0"/>
          </a:p>
          <a:p>
            <a:r>
              <a:rPr lang="ja-JP" altLang="ja-JP" dirty="0"/>
              <a:t>・</a:t>
            </a:r>
            <a:r>
              <a:rPr lang="en-GB" altLang="ja-JP" dirty="0"/>
              <a:t>What are the key parameters to determine/control </a:t>
            </a:r>
            <a:r>
              <a:rPr lang="en-GB" altLang="ja-JP" dirty="0" err="1"/>
              <a:t>deff</a:t>
            </a:r>
            <a:r>
              <a:rPr lang="en-GB" altLang="ja-JP" dirty="0"/>
              <a:t> ?</a:t>
            </a:r>
            <a:endParaRPr lang="ja-JP" altLang="ja-JP" dirty="0"/>
          </a:p>
          <a:p>
            <a:r>
              <a:rPr lang="ja-JP" altLang="ja-JP" dirty="0"/>
              <a:t>・</a:t>
            </a:r>
            <a:r>
              <a:rPr lang="en-GB" altLang="ja-JP" dirty="0"/>
              <a:t>How </a:t>
            </a:r>
            <a:r>
              <a:rPr lang="en-GB" altLang="ja-JP" dirty="0" err="1"/>
              <a:t>deff</a:t>
            </a:r>
            <a:r>
              <a:rPr lang="en-GB" altLang="ja-JP" dirty="0"/>
              <a:t> depends on these key parameters ?  </a:t>
            </a:r>
            <a:endParaRPr lang="ja-JP" altLang="ja-JP" dirty="0"/>
          </a:p>
          <a:p>
            <a:r>
              <a:rPr lang="ja-JP" altLang="ja-JP" dirty="0"/>
              <a:t>・</a:t>
            </a:r>
            <a:r>
              <a:rPr lang="en-GB" altLang="ja-JP" dirty="0"/>
              <a:t>How to control the plasma meniscus ?</a:t>
            </a:r>
            <a:endParaRPr lang="ja-JP" altLang="ja-JP" dirty="0"/>
          </a:p>
          <a:p>
            <a:r>
              <a:rPr lang="en-US" altLang="ja-JP" dirty="0"/>
              <a:t>These are essential for the good beam optics in the negative ion source. </a:t>
            </a:r>
            <a:endParaRPr lang="ja-JP" altLang="ja-JP" dirty="0"/>
          </a:p>
          <a:p>
            <a:r>
              <a:rPr lang="en-US" altLang="ja-JP" dirty="0"/>
              <a:t>For the ordinary plasmas with single positive ions and electrons, </a:t>
            </a:r>
            <a:r>
              <a:rPr lang="en-US" altLang="ja-JP" dirty="0" err="1"/>
              <a:t>deff</a:t>
            </a:r>
            <a:r>
              <a:rPr lang="en-US" altLang="ja-JP" dirty="0"/>
              <a:t> is given by well-known this theory. However, for the electronegative plasma including the surface produced H</a:t>
            </a:r>
            <a:r>
              <a:rPr lang="en-US" altLang="ja-JP" baseline="30000" dirty="0"/>
              <a:t>-</a:t>
            </a:r>
            <a:r>
              <a:rPr lang="en-US" altLang="ja-JP" dirty="0"/>
              <a:t> ions in the negative ion sources, the key parameters to control the plasma meniscus and the dependence on these parameters are still unclear. In this study, the plasma meniscus and relevant physical structure such as the sheath in the electronegative plasma including the surface produced H</a:t>
            </a:r>
            <a:r>
              <a:rPr lang="en-US" altLang="ja-JP" baseline="30000" dirty="0"/>
              <a:t>-</a:t>
            </a:r>
            <a:r>
              <a:rPr lang="en-US" altLang="ja-JP" dirty="0"/>
              <a:t> ions was investigated by using both analytical theory and 3D PIC-MCC simulation.</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5</a:t>
            </a:fld>
            <a:endParaRPr kumimoji="1" lang="ja-JP" altLang="en-US"/>
          </a:p>
        </p:txBody>
      </p:sp>
    </p:spTree>
    <p:extLst>
      <p:ext uri="{BB962C8B-B14F-4D97-AF65-F5344CB8AC3E}">
        <p14:creationId xmlns:p14="http://schemas.microsoft.com/office/powerpoint/2010/main" val="3247970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Firstly, I’ll show you the analytic theory of </a:t>
            </a:r>
            <a:r>
              <a:rPr lang="en-US" altLang="ja-JP" dirty="0" err="1"/>
              <a:t>deff</a:t>
            </a:r>
            <a:r>
              <a:rPr lang="en-US" altLang="ja-JP" dirty="0"/>
              <a:t> for the electronegative plasma including the surface produced H</a:t>
            </a:r>
            <a:r>
              <a:rPr lang="en-US" altLang="ja-JP" baseline="30000" dirty="0"/>
              <a:t>-</a:t>
            </a:r>
            <a:r>
              <a:rPr lang="en-US" altLang="ja-JP" dirty="0"/>
              <a:t> ions briefly. Inside the source plasma, the positive ion saturation current is balanced with the sum of currents of electron and the negative ion reaching the wall. On the other hand, outside the source plasma, total of extracted current is given by the Child-Langmuir law. From the current continuity, </a:t>
            </a:r>
            <a:r>
              <a:rPr lang="en-US" altLang="ja-JP" dirty="0" err="1"/>
              <a:t>deff</a:t>
            </a:r>
            <a:r>
              <a:rPr lang="en-US" altLang="ja-JP" dirty="0"/>
              <a:t> for the electronegative plasma including the surface produced H</a:t>
            </a:r>
            <a:r>
              <a:rPr lang="en-US" altLang="ja-JP" baseline="30000" dirty="0"/>
              <a:t>-</a:t>
            </a:r>
            <a:r>
              <a:rPr lang="en-US" altLang="ja-JP" dirty="0"/>
              <a:t> ions can be given as this formula.    </a:t>
            </a:r>
            <a:endParaRPr lang="ja-JP" altLang="ja-JP" dirty="0"/>
          </a:p>
          <a:p>
            <a:r>
              <a:rPr lang="en-US" altLang="ja-JP" dirty="0"/>
              <a:t>Like the ordinary plasmas with single positive ions and electrons, </a:t>
            </a:r>
            <a:r>
              <a:rPr lang="en-US" altLang="ja-JP" dirty="0" err="1"/>
              <a:t>deff</a:t>
            </a:r>
            <a:r>
              <a:rPr lang="en-US" altLang="ja-JP" dirty="0"/>
              <a:t> depends on the plasma density and extraction voltage. Moreover, </a:t>
            </a:r>
            <a:r>
              <a:rPr lang="en-US" altLang="ja-JP" dirty="0" err="1"/>
              <a:t>deff</a:t>
            </a:r>
            <a:r>
              <a:rPr lang="en-US" altLang="ja-JP" dirty="0"/>
              <a:t> also depends on the electro-negativity </a:t>
            </a:r>
            <a:r>
              <a:rPr lang="ja-JP" altLang="ja-JP" dirty="0"/>
              <a:t>α</a:t>
            </a:r>
            <a:r>
              <a:rPr lang="en-US" altLang="ja-JP" dirty="0"/>
              <a:t>, which is a ratio of the H- ion density to the electron density. As </a:t>
            </a:r>
            <a:r>
              <a:rPr lang="ja-JP" altLang="ja-JP" dirty="0"/>
              <a:t>α</a:t>
            </a:r>
            <a:r>
              <a:rPr lang="en-US" altLang="ja-JP" dirty="0"/>
              <a:t> becomes lower, </a:t>
            </a:r>
            <a:r>
              <a:rPr lang="en-US" altLang="ja-JP" dirty="0" err="1"/>
              <a:t>deff</a:t>
            </a:r>
            <a:r>
              <a:rPr lang="en-US" altLang="ja-JP" dirty="0"/>
              <a:t> becomes larger. This means that the plasma meniscus penetrates deeper into the source plasma. On the other hand, as </a:t>
            </a:r>
            <a:r>
              <a:rPr lang="ja-JP" altLang="ja-JP" dirty="0"/>
              <a:t>α</a:t>
            </a:r>
            <a:r>
              <a:rPr lang="en-US" altLang="ja-JP" dirty="0"/>
              <a:t> becomes higher, </a:t>
            </a:r>
            <a:r>
              <a:rPr lang="en-US" altLang="ja-JP" dirty="0" err="1"/>
              <a:t>deff</a:t>
            </a:r>
            <a:r>
              <a:rPr lang="en-US" altLang="ja-JP" dirty="0"/>
              <a:t> becomes smaller. This means that the plasma meniscus penetrates shallower into the source plasma. Thus, electro-negativity α near the PG is a very important parameter to control </a:t>
            </a:r>
            <a:r>
              <a:rPr lang="en-US" altLang="ja-JP" dirty="0" err="1"/>
              <a:t>deff</a:t>
            </a:r>
            <a:r>
              <a:rPr lang="en-US" altLang="ja-JP" dirty="0"/>
              <a:t>, or the plasma meniscus</a:t>
            </a:r>
            <a:r>
              <a:rPr lang="en-US" altLang="ja-JP" dirty="0" smtClean="0"/>
              <a:t>.</a:t>
            </a:r>
            <a:endParaRPr lang="en-US" altLang="ja-JP" dirty="0"/>
          </a:p>
          <a:p>
            <a:r>
              <a:rPr lang="en-US" altLang="ja-JP" dirty="0"/>
              <a:t>Next, we move to the modeling and result of the 3D PIC-MCC simulation</a:t>
            </a:r>
            <a:r>
              <a:rPr lang="en-US" altLang="ja-JP" dirty="0" smtClean="0"/>
              <a:t>.</a:t>
            </a:r>
            <a:endParaRPr lang="ja-JP" altLang="ja-JP"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6</a:t>
            </a:fld>
            <a:endParaRPr kumimoji="1" lang="ja-JP" altLang="en-US"/>
          </a:p>
        </p:txBody>
      </p:sp>
    </p:spTree>
    <p:extLst>
      <p:ext uri="{BB962C8B-B14F-4D97-AF65-F5344CB8AC3E}">
        <p14:creationId xmlns:p14="http://schemas.microsoft.com/office/powerpoint/2010/main" val="1562887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A schematic view of our model is shown here. The motion of charged particles is solved in their self-consistent electric field by using the spatially three-dimensional PIC method. A single aperture of negative ion extraction and acceleration region is modelled: The simulation domain consists of a source plasma, an extractor, which consist of the PG and EG, and an accelerator, which consists of the suppression grid (SG) and a grounded grid (GG). </a:t>
            </a:r>
            <a:endParaRPr lang="ja-JP" altLang="ja-JP" dirty="0"/>
          </a:p>
          <a:p>
            <a:r>
              <a:rPr lang="en-US" altLang="ja-JP" dirty="0"/>
              <a:t>The z-axis is taken to be the direction of negative ion extraction and acceleration. The magnetic filter and the electron suppression magnetic field are taken into account. The x-axis is parallel to the direction of the magnetic filter, while the y-axis is parallel to the direction of the electron suppression magnetic field.</a:t>
            </a:r>
            <a:endParaRPr lang="ja-JP" altLang="ja-JP" dirty="0"/>
          </a:p>
          <a:p>
            <a:r>
              <a:rPr lang="en-US" altLang="ja-JP" dirty="0"/>
              <a:t>The re-fluxing process is basically used that is, the particles moved out of the simulation region or hitting on the grids are re-loaded from the source plasma. However, only the negative ion particles moved out of the </a:t>
            </a:r>
            <a:r>
              <a:rPr lang="en-US" altLang="ja-JP" dirty="0" err="1"/>
              <a:t>z</a:t>
            </a:r>
            <a:r>
              <a:rPr lang="en-US" altLang="ja-JP" baseline="-25000" dirty="0" err="1"/>
              <a:t>max</a:t>
            </a:r>
            <a:r>
              <a:rPr lang="en-US" altLang="ja-JP" dirty="0"/>
              <a:t> are removed to obtain the steady state because in modeling the surface produced negative ions, a constant number of negative ion super-particles is launched from the PG surface each time step. The surface produced H</a:t>
            </a:r>
            <a:r>
              <a:rPr lang="en-US" altLang="ja-JP" baseline="30000" dirty="0"/>
              <a:t>-</a:t>
            </a:r>
            <a:r>
              <a:rPr lang="en-US" altLang="ja-JP" dirty="0"/>
              <a:t> ions are launched from the surface of the PG uniformly. The angular distribution is assumed to be a cosine distribution.</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7</a:t>
            </a:fld>
            <a:endParaRPr kumimoji="1" lang="ja-JP" altLang="en-US"/>
          </a:p>
        </p:txBody>
      </p:sp>
    </p:spTree>
    <p:extLst>
      <p:ext uri="{BB962C8B-B14F-4D97-AF65-F5344CB8AC3E}">
        <p14:creationId xmlns:p14="http://schemas.microsoft.com/office/powerpoint/2010/main" val="2295435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main physical parameters in the source region are summarized in this table.  Electrons, H</a:t>
            </a:r>
            <a:r>
              <a:rPr lang="en-US" altLang="ja-JP" baseline="30000" dirty="0"/>
              <a:t>+</a:t>
            </a:r>
            <a:r>
              <a:rPr lang="en-US" altLang="ja-JP" dirty="0"/>
              <a:t> ions, and H</a:t>
            </a:r>
            <a:r>
              <a:rPr lang="en-US" altLang="ja-JP" baseline="30000" dirty="0"/>
              <a:t>-</a:t>
            </a:r>
            <a:r>
              <a:rPr lang="en-US" altLang="ja-JP" dirty="0"/>
              <a:t> ions are assumed to be launched as </a:t>
            </a:r>
            <a:r>
              <a:rPr lang="en-US" altLang="ja-JP" dirty="0" err="1"/>
              <a:t>Maxwellian</a:t>
            </a:r>
            <a:r>
              <a:rPr lang="en-US" altLang="ja-JP" dirty="0"/>
              <a:t> or half-</a:t>
            </a:r>
            <a:r>
              <a:rPr lang="en-US" altLang="ja-JP" dirty="0" err="1"/>
              <a:t>Maxwellian</a:t>
            </a:r>
            <a:r>
              <a:rPr lang="en-US" altLang="ja-JP" dirty="0"/>
              <a:t> distributions with these temperatures. These values are obtained from the experimental result. In order to investigate the effect of electro-negativity on the effective distance </a:t>
            </a:r>
            <a:r>
              <a:rPr lang="en-US" altLang="ja-JP" dirty="0" err="1"/>
              <a:t>deff</a:t>
            </a:r>
            <a:r>
              <a:rPr lang="en-US" altLang="ja-JP" dirty="0"/>
              <a:t>, the following numbers of the surface produced H- ion super-particles per </a:t>
            </a:r>
            <a:r>
              <a:rPr lang="en-US" altLang="ja-JP" dirty="0" err="1"/>
              <a:t>timestep</a:t>
            </a:r>
            <a:r>
              <a:rPr lang="en-US" altLang="ja-JP" dirty="0"/>
              <a:t> were surveyed. In this table, the corresponding surface produced H- ion flux from the PG is also shown.</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8</a:t>
            </a:fld>
            <a:endParaRPr kumimoji="1" lang="ja-JP" altLang="en-US"/>
          </a:p>
        </p:txBody>
      </p:sp>
    </p:spTree>
    <p:extLst>
      <p:ext uri="{BB962C8B-B14F-4D97-AF65-F5344CB8AC3E}">
        <p14:creationId xmlns:p14="http://schemas.microsoft.com/office/powerpoint/2010/main" val="545321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As for the collision processes of the H</a:t>
            </a:r>
            <a:r>
              <a:rPr lang="en-US" altLang="ja-JP" baseline="30000" dirty="0"/>
              <a:t>-</a:t>
            </a:r>
            <a:r>
              <a:rPr lang="en-US" altLang="ja-JP" dirty="0"/>
              <a:t> ions, the Coulomb collision with the H</a:t>
            </a:r>
            <a:r>
              <a:rPr lang="en-US" altLang="ja-JP" baseline="30000" dirty="0"/>
              <a:t>+</a:t>
            </a:r>
            <a:r>
              <a:rPr lang="en-US" altLang="ja-JP" dirty="0"/>
              <a:t> ions, the elastic collision with the H atoms and H</a:t>
            </a:r>
            <a:r>
              <a:rPr lang="en-US" altLang="ja-JP" baseline="-25000" dirty="0"/>
              <a:t>2</a:t>
            </a:r>
            <a:r>
              <a:rPr lang="en-US" altLang="ja-JP" dirty="0"/>
              <a:t> molecules and the charge exchange collision are taken into account. A binary collision model (BCM) by the Monte Carlo method is applied to the Coulomb collision with the H</a:t>
            </a:r>
            <a:r>
              <a:rPr lang="en-US" altLang="ja-JP" baseline="30000" dirty="0"/>
              <a:t>+</a:t>
            </a:r>
            <a:r>
              <a:rPr lang="en-US" altLang="ja-JP" dirty="0"/>
              <a:t> ions. Whether the elastic collision or the elastic collision occurs or not is determined by using the null collision model. Neutral particles are assumed to be the background particles. Initial super-particle numbers are as follows, which correspond to 10 super-particles per cell on average. Extraction and acceleration voltages are as follows</a:t>
            </a:r>
            <a:r>
              <a:rPr lang="en-US" altLang="ja-JP" dirty="0" smtClean="0"/>
              <a:t>:</a:t>
            </a:r>
            <a:endParaRPr lang="ja-JP" altLang="ja-JP" dirty="0"/>
          </a:p>
          <a:p>
            <a:r>
              <a:rPr lang="en-US" altLang="ja-JP" dirty="0"/>
              <a:t>OK, now I’ll show you the simulation results.</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993B99FC-4296-4852-9322-968B22A73812}" type="slidenum">
              <a:rPr kumimoji="1" lang="ja-JP" altLang="en-US" smtClean="0"/>
              <a:t>9</a:t>
            </a:fld>
            <a:endParaRPr kumimoji="1" lang="ja-JP" altLang="en-US"/>
          </a:p>
        </p:txBody>
      </p:sp>
    </p:spTree>
    <p:extLst>
      <p:ext uri="{BB962C8B-B14F-4D97-AF65-F5344CB8AC3E}">
        <p14:creationId xmlns:p14="http://schemas.microsoft.com/office/powerpoint/2010/main" val="1126628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7CA088D-6495-4592-8380-E7F8D5FE4B4B}" type="datetimeFigureOut">
              <a:rPr kumimoji="1" lang="ja-JP" altLang="en-US" smtClean="0"/>
              <a:t>2022/10/6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403462040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7CA088D-6495-4592-8380-E7F8D5FE4B4B}" type="datetimeFigureOut">
              <a:rPr kumimoji="1" lang="ja-JP" altLang="en-US" smtClean="0"/>
              <a:t>2022/10/6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2585657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7CA088D-6495-4592-8380-E7F8D5FE4B4B}" type="datetimeFigureOut">
              <a:rPr kumimoji="1" lang="ja-JP" altLang="en-US" smtClean="0"/>
              <a:t>2022/10/6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4285154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7CA088D-6495-4592-8380-E7F8D5FE4B4B}" type="datetimeFigureOut">
              <a:rPr kumimoji="1" lang="ja-JP" altLang="en-US" smtClean="0"/>
              <a:t>2022/10/6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2849927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07CA088D-6495-4592-8380-E7F8D5FE4B4B}" type="datetimeFigureOut">
              <a:rPr kumimoji="1" lang="ja-JP" altLang="en-US" smtClean="0"/>
              <a:t>2022/10/6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2545115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7CA088D-6495-4592-8380-E7F8D5FE4B4B}" type="datetimeFigureOut">
              <a:rPr kumimoji="1" lang="ja-JP" altLang="en-US" smtClean="0"/>
              <a:t>2022/10/6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2608358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7CA088D-6495-4592-8380-E7F8D5FE4B4B}" type="datetimeFigureOut">
              <a:rPr kumimoji="1" lang="ja-JP" altLang="en-US" smtClean="0"/>
              <a:t>2022/10/6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680158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07CA088D-6495-4592-8380-E7F8D5FE4B4B}" type="datetimeFigureOut">
              <a:rPr kumimoji="1" lang="ja-JP" altLang="en-US" smtClean="0"/>
              <a:t>2022/10/6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3706587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7CA088D-6495-4592-8380-E7F8D5FE4B4B}" type="datetimeFigureOut">
              <a:rPr kumimoji="1" lang="ja-JP" altLang="en-US" smtClean="0"/>
              <a:t>2022/10/6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3079614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7CA088D-6495-4592-8380-E7F8D5FE4B4B}" type="datetimeFigureOut">
              <a:rPr kumimoji="1" lang="ja-JP" altLang="en-US" smtClean="0"/>
              <a:t>2022/10/6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3297419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7CA088D-6495-4592-8380-E7F8D5FE4B4B}" type="datetimeFigureOut">
              <a:rPr kumimoji="1" lang="ja-JP" altLang="en-US" smtClean="0"/>
              <a:t>2022/10/6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2337490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CA088D-6495-4592-8380-E7F8D5FE4B4B}" type="datetimeFigureOut">
              <a:rPr kumimoji="1" lang="ja-JP" altLang="en-US" smtClean="0"/>
              <a:t>2022/10/6</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3E77F8-825E-4359-A5E5-49D5D0F9114A}" type="slidenum">
              <a:rPr kumimoji="1" lang="ja-JP" altLang="en-US" smtClean="0"/>
              <a:t>‹#›</a:t>
            </a:fld>
            <a:endParaRPr kumimoji="1" lang="ja-JP" altLang="en-US"/>
          </a:p>
        </p:txBody>
      </p:sp>
    </p:spTree>
    <p:extLst>
      <p:ext uri="{BB962C8B-B14F-4D97-AF65-F5344CB8AC3E}">
        <p14:creationId xmlns:p14="http://schemas.microsoft.com/office/powerpoint/2010/main" val="36421310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comments" Target="../comments/comment1.xml"/><Relationship Id="rId5" Type="http://schemas.openxmlformats.org/officeDocument/2006/relationships/image" Target="../media/image1.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notesSlide" Target="../notesSlides/notesSlide4.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6.png"/><Relationship Id="rId11" Type="http://schemas.openxmlformats.org/officeDocument/2006/relationships/oleObject" Target="../embeddings/oleObject4.bin"/><Relationship Id="rId5" Type="http://schemas.openxmlformats.org/officeDocument/2006/relationships/image" Target="../media/image5.png"/><Relationship Id="rId10" Type="http://schemas.openxmlformats.org/officeDocument/2006/relationships/image" Target="../media/image3.wmf"/><Relationship Id="rId4" Type="http://schemas.openxmlformats.org/officeDocument/2006/relationships/image" Target="../media/image4.png"/><Relationship Id="rId9"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0.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7.xml"/><Relationship Id="rId7" Type="http://schemas.openxmlformats.org/officeDocument/2006/relationships/image" Target="../media/image8.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7.wmf"/><Relationship Id="rId4" Type="http://schemas.openxmlformats.org/officeDocument/2006/relationships/oleObject" Target="../embeddings/oleObject5.bin"/><Relationship Id="rId9"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37565" y="1775922"/>
            <a:ext cx="11954435" cy="1220135"/>
          </a:xfrm>
          <a:solidFill>
            <a:srgbClr val="FFFF99"/>
          </a:solidFill>
          <a:ln>
            <a:noFill/>
          </a:ln>
        </p:spPr>
        <p:style>
          <a:lnRef idx="2">
            <a:schemeClr val="accent2"/>
          </a:lnRef>
          <a:fillRef idx="1">
            <a:schemeClr val="lt1"/>
          </a:fillRef>
          <a:effectRef idx="0">
            <a:schemeClr val="accent2"/>
          </a:effectRef>
          <a:fontRef idx="minor">
            <a:schemeClr val="dk1"/>
          </a:fontRef>
        </p:style>
        <p:txBody>
          <a:bodyPr>
            <a:normAutofit/>
          </a:bodyPr>
          <a:lstStyle/>
          <a:p>
            <a:r>
              <a:rPr lang="en-US" altLang="ja-JP" sz="3600" b="1" dirty="0">
                <a:latin typeface="Times New Roman" panose="02020603050405020304" pitchFamily="18" charset="0"/>
                <a:cs typeface="Times New Roman" panose="02020603050405020304" pitchFamily="18" charset="0"/>
              </a:rPr>
              <a:t>Study of plasma meniscus including the surface produced negative ions by using PIC-MCC </a:t>
            </a:r>
            <a:r>
              <a:rPr lang="en-US" altLang="ja-JP" sz="3600" b="1" dirty="0" smtClean="0">
                <a:latin typeface="Times New Roman" panose="02020603050405020304" pitchFamily="18" charset="0"/>
                <a:cs typeface="Times New Roman" panose="02020603050405020304" pitchFamily="18" charset="0"/>
              </a:rPr>
              <a:t>simulation</a:t>
            </a:r>
            <a:endParaRPr kumimoji="1" lang="ja-JP" altLang="en-US" sz="3600" dirty="0"/>
          </a:p>
        </p:txBody>
      </p:sp>
      <p:sp>
        <p:nvSpPr>
          <p:cNvPr id="3" name="サブタイトル 2"/>
          <p:cNvSpPr>
            <a:spLocks noGrp="1"/>
          </p:cNvSpPr>
          <p:nvPr>
            <p:ph type="subTitle" idx="1"/>
          </p:nvPr>
        </p:nvSpPr>
        <p:spPr>
          <a:xfrm>
            <a:off x="1425386" y="3519581"/>
            <a:ext cx="9977720" cy="1536513"/>
          </a:xfrm>
          <a:ln w="38100">
            <a:solidFill>
              <a:srgbClr val="FF0000"/>
            </a:solidFill>
          </a:ln>
        </p:spPr>
        <p:txBody>
          <a:bodyPr>
            <a:normAutofit/>
          </a:bodyPr>
          <a:lstStyle/>
          <a:p>
            <a:pPr algn="just">
              <a:spcBef>
                <a:spcPct val="0"/>
              </a:spcBef>
            </a:pPr>
            <a:r>
              <a:rPr lang="en-US" altLang="ja-JP" sz="2800" b="1" dirty="0">
                <a:latin typeface="Times New Roman" panose="02020603050405020304" pitchFamily="18" charset="0"/>
              </a:rPr>
              <a:t>K. </a:t>
            </a:r>
            <a:r>
              <a:rPr lang="en-US" altLang="ja-JP" sz="2800" b="1" dirty="0" err="1">
                <a:latin typeface="Times New Roman" panose="02020603050405020304" pitchFamily="18" charset="0"/>
              </a:rPr>
              <a:t>Miyamoto</a:t>
            </a:r>
            <a:r>
              <a:rPr lang="en-US" altLang="ja-JP" sz="2800" b="1" baseline="30000" dirty="0" err="1">
                <a:latin typeface="Times New Roman" panose="02020603050405020304" pitchFamily="18" charset="0"/>
              </a:rPr>
              <a:t>a</a:t>
            </a:r>
            <a:r>
              <a:rPr lang="en-US" altLang="ja-JP" sz="2800" b="1" baseline="30000" dirty="0">
                <a:latin typeface="Times New Roman" panose="02020603050405020304" pitchFamily="18" charset="0"/>
              </a:rPr>
              <a:t>)</a:t>
            </a:r>
            <a:r>
              <a:rPr lang="en-US" altLang="ja-JP" sz="2800" b="1" dirty="0">
                <a:latin typeface="Times New Roman" panose="02020603050405020304" pitchFamily="18" charset="0"/>
              </a:rPr>
              <a:t>, </a:t>
            </a:r>
            <a:r>
              <a:rPr lang="en-US" altLang="ja-JP" sz="2800" b="1" dirty="0" smtClean="0">
                <a:latin typeface="Times New Roman" panose="02020603050405020304" pitchFamily="18" charset="0"/>
              </a:rPr>
              <a:t>K. </a:t>
            </a:r>
            <a:r>
              <a:rPr lang="en-US" altLang="ja-JP" sz="2800" b="1" dirty="0" err="1" smtClean="0">
                <a:latin typeface="Times New Roman" panose="02020603050405020304" pitchFamily="18" charset="0"/>
              </a:rPr>
              <a:t>Hayashi</a:t>
            </a:r>
            <a:r>
              <a:rPr lang="en-US" altLang="ja-JP" sz="2800" b="1" baseline="30000" dirty="0" err="1" smtClean="0">
                <a:latin typeface="Times New Roman" panose="02020603050405020304" pitchFamily="18" charset="0"/>
              </a:rPr>
              <a:t>b</a:t>
            </a:r>
            <a:r>
              <a:rPr lang="en-US" altLang="ja-JP" sz="2800" b="1" baseline="30000" dirty="0">
                <a:latin typeface="Times New Roman" panose="02020603050405020304" pitchFamily="18" charset="0"/>
              </a:rPr>
              <a:t>)</a:t>
            </a:r>
            <a:r>
              <a:rPr lang="en-US" altLang="ja-JP" sz="2800" b="1" dirty="0">
                <a:latin typeface="Times New Roman" panose="02020603050405020304" pitchFamily="18" charset="0"/>
              </a:rPr>
              <a:t>, </a:t>
            </a:r>
            <a:r>
              <a:rPr lang="en-US" altLang="ja-JP" sz="2800" b="1" dirty="0" smtClean="0">
                <a:latin typeface="Times New Roman" panose="02020603050405020304" pitchFamily="18" charset="0"/>
              </a:rPr>
              <a:t>K. </a:t>
            </a:r>
            <a:r>
              <a:rPr lang="en-US" altLang="ja-JP" sz="2800" b="1" dirty="0" err="1" smtClean="0">
                <a:latin typeface="Times New Roman" panose="02020603050405020304" pitchFamily="18" charset="0"/>
              </a:rPr>
              <a:t>Hoshino</a:t>
            </a:r>
            <a:r>
              <a:rPr lang="en-US" altLang="ja-JP" sz="2800" b="1" baseline="30000" dirty="0" err="1" smtClean="0">
                <a:latin typeface="Times New Roman" panose="02020603050405020304" pitchFamily="18" charset="0"/>
              </a:rPr>
              <a:t>b</a:t>
            </a:r>
            <a:r>
              <a:rPr lang="en-US" altLang="ja-JP" sz="2800" b="1" baseline="30000" dirty="0">
                <a:latin typeface="Times New Roman" panose="02020603050405020304" pitchFamily="18" charset="0"/>
              </a:rPr>
              <a:t>) </a:t>
            </a:r>
            <a:r>
              <a:rPr lang="en-US" altLang="ja-JP" sz="2800" b="1" dirty="0"/>
              <a:t>,</a:t>
            </a:r>
            <a:r>
              <a:rPr lang="en-US" altLang="ja-JP" sz="2800" dirty="0"/>
              <a:t> </a:t>
            </a:r>
            <a:r>
              <a:rPr lang="en-US" altLang="ja-JP" sz="2800" b="1" dirty="0" smtClean="0">
                <a:latin typeface="Times New Roman" panose="02020603050405020304" pitchFamily="18" charset="0"/>
              </a:rPr>
              <a:t>and</a:t>
            </a:r>
            <a:r>
              <a:rPr lang="en-US" altLang="ja-JP" sz="2800" dirty="0" smtClean="0"/>
              <a:t> </a:t>
            </a:r>
            <a:r>
              <a:rPr lang="en-US" altLang="ja-JP" sz="2800" b="1" dirty="0" smtClean="0">
                <a:latin typeface="Times New Roman" panose="02020603050405020304" pitchFamily="18" charset="0"/>
              </a:rPr>
              <a:t>A</a:t>
            </a:r>
            <a:r>
              <a:rPr lang="en-US" altLang="ja-JP" sz="2800" b="1" dirty="0">
                <a:latin typeface="Times New Roman" panose="02020603050405020304" pitchFamily="18" charset="0"/>
              </a:rPr>
              <a:t>. </a:t>
            </a:r>
            <a:r>
              <a:rPr lang="en-US" altLang="ja-JP" sz="2800" b="1" dirty="0" err="1" smtClean="0">
                <a:latin typeface="Times New Roman" panose="02020603050405020304" pitchFamily="18" charset="0"/>
              </a:rPr>
              <a:t>Hatayama</a:t>
            </a:r>
            <a:r>
              <a:rPr lang="en-US" altLang="ja-JP" sz="2800" b="1" baseline="30000" dirty="0" err="1">
                <a:latin typeface="Times New Roman" panose="02020603050405020304" pitchFamily="18" charset="0"/>
              </a:rPr>
              <a:t>b</a:t>
            </a:r>
            <a:r>
              <a:rPr lang="en-US" altLang="ja-JP" sz="2800" b="1" baseline="30000" dirty="0" smtClean="0">
                <a:latin typeface="Times New Roman" panose="02020603050405020304" pitchFamily="18" charset="0"/>
              </a:rPr>
              <a:t>)</a:t>
            </a:r>
            <a:endParaRPr lang="en-US" altLang="ja-JP" sz="2800" b="1" baseline="30000" dirty="0">
              <a:latin typeface="Times New Roman" panose="02020603050405020304" pitchFamily="18" charset="0"/>
            </a:endParaRPr>
          </a:p>
          <a:p>
            <a:pPr>
              <a:spcBef>
                <a:spcPct val="0"/>
              </a:spcBef>
            </a:pPr>
            <a:endParaRPr lang="en-US" altLang="ja-JP" b="1" baseline="30000" dirty="0">
              <a:latin typeface="Times New Roman" panose="02020603050405020304" pitchFamily="18" charset="0"/>
            </a:endParaRPr>
          </a:p>
          <a:p>
            <a:pPr algn="l">
              <a:spcBef>
                <a:spcPct val="0"/>
              </a:spcBef>
            </a:pPr>
            <a:r>
              <a:rPr lang="en-US" altLang="ja-JP" b="1" dirty="0">
                <a:latin typeface="Times New Roman" panose="02020603050405020304" pitchFamily="18" charset="0"/>
              </a:rPr>
              <a:t>a) </a:t>
            </a:r>
            <a:r>
              <a:rPr lang="en-US" altLang="ja-JP" b="1" i="1" dirty="0">
                <a:latin typeface="Times New Roman" panose="02020603050405020304" pitchFamily="18" charset="0"/>
              </a:rPr>
              <a:t>Naruto University of Education</a:t>
            </a:r>
          </a:p>
          <a:p>
            <a:pPr algn="l">
              <a:spcBef>
                <a:spcPct val="0"/>
              </a:spcBef>
            </a:pPr>
            <a:r>
              <a:rPr lang="en-US" altLang="ja-JP" b="1" dirty="0">
                <a:latin typeface="Times New Roman" panose="02020603050405020304" pitchFamily="18" charset="0"/>
              </a:rPr>
              <a:t>b) </a:t>
            </a:r>
            <a:r>
              <a:rPr lang="en-US" altLang="ja-JP" b="1" i="1" dirty="0">
                <a:latin typeface="Times New Roman" panose="02020603050405020304" pitchFamily="18" charset="0"/>
              </a:rPr>
              <a:t>Faculty of Science and Technology, Keio University</a:t>
            </a:r>
          </a:p>
          <a:p>
            <a:endParaRPr kumimoji="1" lang="ja-JP" altLang="en-US" dirty="0"/>
          </a:p>
        </p:txBody>
      </p:sp>
      <p:graphicFrame>
        <p:nvGraphicFramePr>
          <p:cNvPr id="6" name="Object 2"/>
          <p:cNvGraphicFramePr>
            <a:graphicFrameLocks noChangeAspect="1"/>
          </p:cNvGraphicFramePr>
          <p:nvPr/>
        </p:nvGraphicFramePr>
        <p:xfrm>
          <a:off x="258779" y="0"/>
          <a:ext cx="1451636" cy="1547446"/>
        </p:xfrm>
        <a:graphic>
          <a:graphicData uri="http://schemas.openxmlformats.org/presentationml/2006/ole">
            <mc:AlternateContent xmlns:mc="http://schemas.openxmlformats.org/markup-compatibility/2006">
              <mc:Choice xmlns:v="urn:schemas-microsoft-com:vml" Requires="v">
                <p:oleObj spid="_x0000_s1188" name="ビットマップ イメージ" r:id="rId4" imgW="2305372" imgH="2457143" progId="Paint.Picture">
                  <p:embed/>
                </p:oleObj>
              </mc:Choice>
              <mc:Fallback>
                <p:oleObj name="ビットマップ イメージ" r:id="rId4" imgW="2305372" imgH="24571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8779" y="0"/>
                        <a:ext cx="1451636" cy="1547446"/>
                      </a:xfrm>
                      <a:prstGeom prst="rect">
                        <a:avLst/>
                      </a:prstGeom>
                      <a:noFill/>
                      <a:ln>
                        <a:noFill/>
                      </a:ln>
                      <a:effectLst/>
                    </p:spPr>
                  </p:pic>
                </p:oleObj>
              </mc:Fallback>
            </mc:AlternateContent>
          </a:graphicData>
        </a:graphic>
      </p:graphicFrame>
      <p:grpSp>
        <p:nvGrpSpPr>
          <p:cNvPr id="7" name="グループ化 6"/>
          <p:cNvGrpSpPr>
            <a:grpSpLocks/>
          </p:cNvGrpSpPr>
          <p:nvPr/>
        </p:nvGrpSpPr>
        <p:grpSpPr bwMode="auto">
          <a:xfrm>
            <a:off x="10838841" y="218439"/>
            <a:ext cx="914479" cy="895415"/>
            <a:chOff x="2333625" y="2395538"/>
            <a:chExt cx="576263" cy="661186"/>
          </a:xfrm>
        </p:grpSpPr>
        <p:sp>
          <p:nvSpPr>
            <p:cNvPr id="8" name="正方形/長方形 7"/>
            <p:cNvSpPr>
              <a:spLocks noChangeArrowheads="1"/>
            </p:cNvSpPr>
            <p:nvPr/>
          </p:nvSpPr>
          <p:spPr bwMode="auto">
            <a:xfrm>
              <a:off x="2334670" y="2461709"/>
              <a:ext cx="575218" cy="288324"/>
            </a:xfrm>
            <a:prstGeom prst="rect">
              <a:avLst/>
            </a:prstGeom>
            <a:solidFill>
              <a:srgbClr val="33FF33"/>
            </a:solidFill>
            <a:ln>
              <a:noFill/>
            </a:ln>
            <a:extLst>
              <a:ext uri="{91240B29-F687-4F45-9708-019B960494DF}">
                <a14:hiddenLine xmlns:a14="http://schemas.microsoft.com/office/drawing/2010/main" w="9525" algn="ctr">
                  <a:solidFill>
                    <a:srgbClr val="000000"/>
                  </a:solidFill>
                  <a:round/>
                  <a:headEnd/>
                  <a:tailEnd/>
                </a14:hiddenLine>
              </a:ext>
            </a:extLst>
          </p:spPr>
          <p:txBody>
            <a:bodyPr lIns="540000" rIns="36000" anchor="ctr"/>
            <a:lstStyle>
              <a:defPPr>
                <a:defRPr lang="en-US"/>
              </a:defPPr>
              <a:lvl1pPr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1pPr>
              <a:lvl2pPr marL="4572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2pPr>
              <a:lvl3pPr marL="9144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3pPr>
              <a:lvl4pPr marL="13716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4pPr>
              <a:lvl5pPr marL="18288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5pPr>
              <a:lvl6pPr marL="22860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6pPr>
              <a:lvl7pPr marL="27432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7pPr>
              <a:lvl8pPr marL="32004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8pPr>
              <a:lvl9pPr marL="36576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9pPr>
            </a:lstStyle>
            <a:p>
              <a:pPr eaLnBrk="1" hangingPunct="1"/>
              <a:endParaRPr lang="ja-JP" altLang="en-US"/>
            </a:p>
          </p:txBody>
        </p:sp>
        <p:sp>
          <p:nvSpPr>
            <p:cNvPr id="9" name="正方形/長方形 8"/>
            <p:cNvSpPr>
              <a:spLocks noChangeArrowheads="1"/>
            </p:cNvSpPr>
            <p:nvPr/>
          </p:nvSpPr>
          <p:spPr bwMode="auto">
            <a:xfrm>
              <a:off x="2333625" y="2768400"/>
              <a:ext cx="575218" cy="288324"/>
            </a:xfrm>
            <a:prstGeom prst="rect">
              <a:avLst/>
            </a:prstGeom>
            <a:solidFill>
              <a:srgbClr val="0066FF"/>
            </a:solidFill>
            <a:ln>
              <a:noFill/>
            </a:ln>
            <a:extLst>
              <a:ext uri="{91240B29-F687-4F45-9708-019B960494DF}">
                <a14:hiddenLine xmlns:a14="http://schemas.microsoft.com/office/drawing/2010/main" w="9525" algn="ctr">
                  <a:solidFill>
                    <a:srgbClr val="000000"/>
                  </a:solidFill>
                  <a:round/>
                  <a:headEnd/>
                  <a:tailEnd/>
                </a14:hiddenLine>
              </a:ext>
            </a:extLst>
          </p:spPr>
          <p:txBody>
            <a:bodyPr lIns="540000" rIns="36000" anchor="ctr"/>
            <a:lstStyle>
              <a:defPPr>
                <a:defRPr lang="en-US"/>
              </a:defPPr>
              <a:lvl1pPr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1pPr>
              <a:lvl2pPr marL="4572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2pPr>
              <a:lvl3pPr marL="9144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3pPr>
              <a:lvl4pPr marL="13716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4pPr>
              <a:lvl5pPr marL="18288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5pPr>
              <a:lvl6pPr marL="22860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6pPr>
              <a:lvl7pPr marL="27432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7pPr>
              <a:lvl8pPr marL="32004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8pPr>
              <a:lvl9pPr marL="36576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9pPr>
            </a:lstStyle>
            <a:p>
              <a:pPr eaLnBrk="1" hangingPunct="1"/>
              <a:endParaRPr lang="ja-JP" altLang="en-US"/>
            </a:p>
          </p:txBody>
        </p:sp>
        <p:sp>
          <p:nvSpPr>
            <p:cNvPr id="10" name="正方形/長方形 9"/>
            <p:cNvSpPr>
              <a:spLocks noChangeArrowheads="1"/>
            </p:cNvSpPr>
            <p:nvPr/>
          </p:nvSpPr>
          <p:spPr bwMode="auto">
            <a:xfrm>
              <a:off x="2478903" y="2604966"/>
              <a:ext cx="287609" cy="30634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540000" rIns="36000" anchor="ctr"/>
            <a:lstStyle>
              <a:defPPr>
                <a:defRPr lang="en-US"/>
              </a:defPPr>
              <a:lvl1pPr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1pPr>
              <a:lvl2pPr marL="4572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2pPr>
              <a:lvl3pPr marL="9144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3pPr>
              <a:lvl4pPr marL="13716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4pPr>
              <a:lvl5pPr marL="18288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5pPr>
              <a:lvl6pPr marL="22860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6pPr>
              <a:lvl7pPr marL="27432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7pPr>
              <a:lvl8pPr marL="32004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8pPr>
              <a:lvl9pPr marL="36576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9pPr>
            </a:lstStyle>
            <a:p>
              <a:pPr eaLnBrk="1" hangingPunct="1"/>
              <a:endParaRPr lang="ja-JP" altLang="en-US"/>
            </a:p>
          </p:txBody>
        </p:sp>
        <p:sp>
          <p:nvSpPr>
            <p:cNvPr id="11" name="正方形/長方形 10"/>
            <p:cNvSpPr>
              <a:spLocks noChangeArrowheads="1"/>
            </p:cNvSpPr>
            <p:nvPr/>
          </p:nvSpPr>
          <p:spPr bwMode="auto">
            <a:xfrm>
              <a:off x="2478903" y="2395538"/>
              <a:ext cx="19174" cy="288324"/>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540000" rIns="36000" anchor="ctr"/>
            <a:lstStyle>
              <a:defPPr>
                <a:defRPr lang="en-US"/>
              </a:defPPr>
              <a:lvl1pPr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1pPr>
              <a:lvl2pPr marL="4572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2pPr>
              <a:lvl3pPr marL="9144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3pPr>
              <a:lvl4pPr marL="13716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4pPr>
              <a:lvl5pPr marL="1828800" algn="l" rtl="0" fontAlgn="base">
                <a:spcBef>
                  <a:spcPct val="0"/>
                </a:spcBef>
                <a:spcAft>
                  <a:spcPct val="0"/>
                </a:spcAft>
                <a:defRPr kumimoji="1" sz="1000" kern="1200">
                  <a:solidFill>
                    <a:schemeClr val="tx1"/>
                  </a:solidFill>
                  <a:latin typeface="Arial" panose="020B0604020202020204" pitchFamily="34" charset="0"/>
                  <a:ea typeface="HGS創英ﾌﾟﾚｾﾞﾝｽEB" panose="02020800000000000000" pitchFamily="18" charset="-128"/>
                  <a:cs typeface="+mn-cs"/>
                </a:defRPr>
              </a:lvl5pPr>
              <a:lvl6pPr marL="22860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6pPr>
              <a:lvl7pPr marL="27432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7pPr>
              <a:lvl8pPr marL="32004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8pPr>
              <a:lvl9pPr marL="3657600" algn="l" defTabSz="914400" rtl="0" eaLnBrk="1" latinLnBrk="0" hangingPunct="1">
                <a:defRPr kumimoji="1" sz="1000" kern="1200">
                  <a:solidFill>
                    <a:schemeClr val="tx1"/>
                  </a:solidFill>
                  <a:latin typeface="Arial" panose="020B0604020202020204" pitchFamily="34" charset="0"/>
                  <a:ea typeface="HGS創英ﾌﾟﾚｾﾞﾝｽEB" panose="02020800000000000000" pitchFamily="18" charset="-128"/>
                  <a:cs typeface="+mn-cs"/>
                </a:defRPr>
              </a:lvl9pPr>
            </a:lstStyle>
            <a:p>
              <a:pPr eaLnBrk="1" hangingPunct="1"/>
              <a:endParaRPr lang="ja-JP" altLang="en-US"/>
            </a:p>
          </p:txBody>
        </p:sp>
      </p:grpSp>
      <p:sp>
        <p:nvSpPr>
          <p:cNvPr id="12" name="正方形/長方形 11"/>
          <p:cNvSpPr/>
          <p:nvPr/>
        </p:nvSpPr>
        <p:spPr>
          <a:xfrm>
            <a:off x="4329953" y="6046712"/>
            <a:ext cx="7678271" cy="646331"/>
          </a:xfrm>
          <a:prstGeom prst="rect">
            <a:avLst/>
          </a:prstGeom>
          <a:solidFill>
            <a:schemeClr val="accent6">
              <a:lumMod val="40000"/>
              <a:lumOff val="60000"/>
            </a:schemeClr>
          </a:solidFill>
        </p:spPr>
        <p:txBody>
          <a:bodyPr wrap="square">
            <a:spAutoFit/>
          </a:bodyPr>
          <a:lstStyle/>
          <a:p>
            <a:pPr>
              <a:spcBef>
                <a:spcPct val="0"/>
              </a:spcBef>
            </a:pPr>
            <a:r>
              <a:rPr lang="en-US" altLang="ja-JP" b="1" i="1" dirty="0">
                <a:latin typeface="Times New Roman" panose="02020603050405020304" pitchFamily="18" charset="0"/>
              </a:rPr>
              <a:t>8th International symposium on Negative Ions, Beams and Sources - NIBS'22</a:t>
            </a:r>
          </a:p>
          <a:p>
            <a:pPr>
              <a:spcBef>
                <a:spcPct val="0"/>
              </a:spcBef>
            </a:pPr>
            <a:r>
              <a:rPr lang="en-US" altLang="ja-JP" b="1" i="1" dirty="0">
                <a:latin typeface="Times New Roman" panose="02020603050405020304" pitchFamily="18" charset="0"/>
              </a:rPr>
              <a:t>Oct 2 – 7, </a:t>
            </a:r>
            <a:r>
              <a:rPr lang="en-US" altLang="ja-JP" b="1" i="1" dirty="0" smtClean="0">
                <a:latin typeface="Times New Roman" panose="02020603050405020304" pitchFamily="18" charset="0"/>
              </a:rPr>
              <a:t>2022, Orto </a:t>
            </a:r>
            <a:r>
              <a:rPr lang="en-US" altLang="ja-JP" b="1" i="1" dirty="0" err="1">
                <a:latin typeface="Times New Roman" panose="02020603050405020304" pitchFamily="18" charset="0"/>
              </a:rPr>
              <a:t>Botanico</a:t>
            </a:r>
            <a:r>
              <a:rPr lang="en-US" altLang="ja-JP" b="1" i="1" dirty="0">
                <a:latin typeface="Times New Roman" panose="02020603050405020304" pitchFamily="18" charset="0"/>
              </a:rPr>
              <a:t> - </a:t>
            </a:r>
            <a:r>
              <a:rPr lang="en-US" altLang="ja-JP" b="1" i="1" dirty="0" err="1">
                <a:latin typeface="Times New Roman" panose="02020603050405020304" pitchFamily="18" charset="0"/>
              </a:rPr>
              <a:t>Padova</a:t>
            </a:r>
            <a:r>
              <a:rPr lang="en-US" altLang="ja-JP" b="1" i="1" dirty="0">
                <a:latin typeface="Times New Roman" panose="02020603050405020304" pitchFamily="18" charset="0"/>
              </a:rPr>
              <a:t>, Italy</a:t>
            </a:r>
          </a:p>
        </p:txBody>
      </p:sp>
    </p:spTree>
    <p:extLst>
      <p:ext uri="{BB962C8B-B14F-4D97-AF65-F5344CB8AC3E}">
        <p14:creationId xmlns:p14="http://schemas.microsoft.com/office/powerpoint/2010/main" val="3092624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8974267" y="3515734"/>
            <a:ext cx="1572931" cy="369332"/>
          </a:xfrm>
          <a:prstGeom prst="rect">
            <a:avLst/>
          </a:prstGeom>
          <a:noFill/>
          <a:ln w="28575">
            <a:solidFill>
              <a:srgbClr val="00B050"/>
            </a:solidFill>
          </a:ln>
        </p:spPr>
        <p:txBody>
          <a:bodyPr wrap="none" rtlCol="0">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a:t>
            </a:r>
            <a:r>
              <a:rPr lang="en-US" altLang="ja-JP" dirty="0" smtClean="0">
                <a:latin typeface="Times New Roman" panose="02020603050405020304" pitchFamily="18" charset="0"/>
                <a:cs typeface="Times New Roman" panose="02020603050405020304" pitchFamily="18" charset="0"/>
              </a:rPr>
              <a:t>255 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sp>
        <p:nvSpPr>
          <p:cNvPr id="11" name="テキスト ボックス 10"/>
          <p:cNvSpPr txBox="1"/>
          <p:nvPr/>
        </p:nvSpPr>
        <p:spPr>
          <a:xfrm>
            <a:off x="8903817" y="141646"/>
            <a:ext cx="1457515" cy="369332"/>
          </a:xfrm>
          <a:prstGeom prst="rect">
            <a:avLst/>
          </a:prstGeom>
          <a:noFill/>
          <a:ln w="28575">
            <a:solidFill>
              <a:srgbClr val="00B050"/>
            </a:solidFill>
          </a:ln>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J</a:t>
            </a:r>
            <a:r>
              <a:rPr kumimoji="1" lang="en-US" altLang="ja-JP" baseline="-25000" dirty="0" smtClean="0">
                <a:latin typeface="Times New Roman" panose="02020603050405020304" pitchFamily="18" charset="0"/>
                <a:cs typeface="Times New Roman" panose="02020603050405020304" pitchFamily="18" charset="0"/>
              </a:rPr>
              <a:t>H-</a:t>
            </a:r>
            <a:r>
              <a:rPr kumimoji="1" lang="en-US" altLang="ja-JP" dirty="0" smtClean="0">
                <a:latin typeface="Times New Roman" panose="02020603050405020304" pitchFamily="18" charset="0"/>
                <a:cs typeface="Times New Roman" panose="02020603050405020304" pitchFamily="18" charset="0"/>
              </a:rPr>
              <a:t> = 39 A/m</a:t>
            </a:r>
            <a:r>
              <a:rPr kumimoji="1" lang="en-US" altLang="ja-JP" baseline="30000" dirty="0" smtClean="0">
                <a:latin typeface="Times New Roman" panose="02020603050405020304" pitchFamily="18" charset="0"/>
                <a:cs typeface="Times New Roman" panose="02020603050405020304" pitchFamily="18" charset="0"/>
              </a:rPr>
              <a:t>2</a:t>
            </a:r>
            <a:endParaRPr kumimoji="1" lang="ja-JP" altLang="en-US" baseline="30000" dirty="0">
              <a:latin typeface="Times New Roman" panose="02020603050405020304" pitchFamily="18" charset="0"/>
              <a:cs typeface="Times New Roman" panose="02020603050405020304" pitchFamily="18" charset="0"/>
            </a:endParaRPr>
          </a:p>
        </p:txBody>
      </p:sp>
      <p:sp>
        <p:nvSpPr>
          <p:cNvPr id="12" name="Line 5"/>
          <p:cNvSpPr>
            <a:spLocks noChangeShapeType="1"/>
          </p:cNvSpPr>
          <p:nvPr/>
        </p:nvSpPr>
        <p:spPr bwMode="auto">
          <a:xfrm flipV="1">
            <a:off x="144694" y="638722"/>
            <a:ext cx="7237741" cy="20816"/>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 name="正方形/長方形 12"/>
          <p:cNvSpPr/>
          <p:nvPr/>
        </p:nvSpPr>
        <p:spPr>
          <a:xfrm>
            <a:off x="105549" y="115502"/>
            <a:ext cx="7452681" cy="523220"/>
          </a:xfrm>
          <a:prstGeom prst="rect">
            <a:avLst/>
          </a:prstGeom>
        </p:spPr>
        <p:txBody>
          <a:bodyPr wrap="none">
            <a:spAutoFit/>
          </a:bodyPr>
          <a:lstStyle/>
          <a:p>
            <a:r>
              <a:rPr lang="en-US" altLang="ja-JP" sz="2800" dirty="0">
                <a:solidFill>
                  <a:srgbClr val="6666FF"/>
                </a:solidFill>
                <a:latin typeface="Times New Roman" panose="02020603050405020304" pitchFamily="18" charset="0"/>
                <a:cs typeface="Times New Roman" panose="02020603050405020304" pitchFamily="18" charset="0"/>
              </a:rPr>
              <a:t>S</a:t>
            </a:r>
            <a:r>
              <a:rPr lang="en-US" altLang="ja-JP" sz="2800" dirty="0" smtClean="0">
                <a:solidFill>
                  <a:srgbClr val="6666FF"/>
                </a:solidFill>
                <a:latin typeface="Times New Roman" panose="02020603050405020304" pitchFamily="18" charset="0"/>
                <a:cs typeface="Times New Roman" panose="02020603050405020304" pitchFamily="18" charset="0"/>
              </a:rPr>
              <a:t>patial distribution of electron, H</a:t>
            </a:r>
            <a:r>
              <a:rPr lang="en-US" altLang="ja-JP" sz="2800" baseline="30000" dirty="0" smtClean="0">
                <a:solidFill>
                  <a:srgbClr val="6666FF"/>
                </a:solidFill>
                <a:latin typeface="Times New Roman" panose="02020603050405020304" pitchFamily="18" charset="0"/>
                <a:cs typeface="Times New Roman" panose="02020603050405020304" pitchFamily="18" charset="0"/>
              </a:rPr>
              <a:t>+</a:t>
            </a:r>
            <a:r>
              <a:rPr lang="en-US" altLang="ja-JP" sz="2800" dirty="0" smtClean="0">
                <a:solidFill>
                  <a:srgbClr val="6666FF"/>
                </a:solidFill>
                <a:latin typeface="Times New Roman" panose="02020603050405020304" pitchFamily="18" charset="0"/>
                <a:cs typeface="Times New Roman" panose="02020603050405020304" pitchFamily="18" charset="0"/>
              </a:rPr>
              <a:t> on, and H</a:t>
            </a:r>
            <a:r>
              <a:rPr lang="en-US" altLang="ja-JP" sz="2800" baseline="30000" dirty="0" smtClean="0">
                <a:solidFill>
                  <a:srgbClr val="6666FF"/>
                </a:solidFill>
                <a:latin typeface="Times New Roman" panose="02020603050405020304" pitchFamily="18" charset="0"/>
                <a:cs typeface="Times New Roman" panose="02020603050405020304" pitchFamily="18" charset="0"/>
              </a:rPr>
              <a:t>-</a:t>
            </a:r>
            <a:r>
              <a:rPr lang="en-US" altLang="ja-JP" sz="2800" dirty="0" smtClean="0">
                <a:solidFill>
                  <a:srgbClr val="6666FF"/>
                </a:solidFill>
                <a:latin typeface="Times New Roman" panose="02020603050405020304" pitchFamily="18" charset="0"/>
                <a:cs typeface="Times New Roman" panose="02020603050405020304" pitchFamily="18" charset="0"/>
              </a:rPr>
              <a:t> ion</a:t>
            </a:r>
            <a:endParaRPr lang="ja-JP" altLang="en-US" sz="2800" baseline="-25000" dirty="0">
              <a:solidFill>
                <a:srgbClr val="6666FF"/>
              </a:solidFill>
              <a:latin typeface="Times New Roman" panose="02020603050405020304" pitchFamily="18" charset="0"/>
              <a:cs typeface="Times New Roman" panose="02020603050405020304" pitchFamily="18" charset="0"/>
            </a:endParaRPr>
          </a:p>
        </p:txBody>
      </p:sp>
      <p:sp>
        <p:nvSpPr>
          <p:cNvPr id="15" name="テキスト ボックス 14"/>
          <p:cNvSpPr txBox="1"/>
          <p:nvPr/>
        </p:nvSpPr>
        <p:spPr>
          <a:xfrm>
            <a:off x="2396150" y="3320683"/>
            <a:ext cx="1572931" cy="369332"/>
          </a:xfrm>
          <a:prstGeom prst="rect">
            <a:avLst/>
          </a:prstGeom>
          <a:noFill/>
          <a:ln w="28575">
            <a:solidFill>
              <a:srgbClr val="00B050"/>
            </a:solidFill>
          </a:ln>
        </p:spPr>
        <p:txBody>
          <a:bodyPr wrap="none" rtlCol="0">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a:t>
            </a:r>
            <a:r>
              <a:rPr lang="en-US" altLang="ja-JP" dirty="0" smtClean="0">
                <a:latin typeface="Times New Roman" panose="02020603050405020304" pitchFamily="18" charset="0"/>
                <a:cs typeface="Times New Roman" panose="02020603050405020304" pitchFamily="18" charset="0"/>
              </a:rPr>
              <a:t>146 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pic>
        <p:nvPicPr>
          <p:cNvPr id="17" name="図 16"/>
          <p:cNvPicPr>
            <a:picLocks noChangeAspect="1"/>
          </p:cNvPicPr>
          <p:nvPr/>
        </p:nvPicPr>
        <p:blipFill>
          <a:blip r:embed="rId3"/>
          <a:stretch>
            <a:fillRect/>
          </a:stretch>
        </p:blipFill>
        <p:spPr>
          <a:xfrm>
            <a:off x="1423163" y="3885066"/>
            <a:ext cx="4191953" cy="2738914"/>
          </a:xfrm>
          <a:prstGeom prst="rect">
            <a:avLst/>
          </a:prstGeom>
        </p:spPr>
      </p:pic>
      <p:pic>
        <p:nvPicPr>
          <p:cNvPr id="18" name="図 17"/>
          <p:cNvPicPr>
            <a:picLocks noChangeAspect="1"/>
          </p:cNvPicPr>
          <p:nvPr/>
        </p:nvPicPr>
        <p:blipFill>
          <a:blip r:embed="rId4"/>
          <a:stretch>
            <a:fillRect/>
          </a:stretch>
        </p:blipFill>
        <p:spPr>
          <a:xfrm>
            <a:off x="7581845" y="520079"/>
            <a:ext cx="4191953" cy="2738914"/>
          </a:xfrm>
          <a:prstGeom prst="rect">
            <a:avLst/>
          </a:prstGeom>
        </p:spPr>
      </p:pic>
      <p:sp>
        <p:nvSpPr>
          <p:cNvPr id="19" name="テキスト ボックス 18"/>
          <p:cNvSpPr txBox="1"/>
          <p:nvPr/>
        </p:nvSpPr>
        <p:spPr>
          <a:xfrm>
            <a:off x="9423109" y="3124697"/>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20" name="テキスト ボックス 19"/>
          <p:cNvSpPr txBox="1"/>
          <p:nvPr/>
        </p:nvSpPr>
        <p:spPr>
          <a:xfrm>
            <a:off x="2964344" y="6523384"/>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pic>
        <p:nvPicPr>
          <p:cNvPr id="21" name="図 20"/>
          <p:cNvPicPr>
            <a:picLocks noChangeAspect="1"/>
          </p:cNvPicPr>
          <p:nvPr/>
        </p:nvPicPr>
        <p:blipFill>
          <a:blip r:embed="rId5"/>
          <a:stretch>
            <a:fillRect/>
          </a:stretch>
        </p:blipFill>
        <p:spPr>
          <a:xfrm>
            <a:off x="7558230" y="3885066"/>
            <a:ext cx="4191953" cy="2738914"/>
          </a:xfrm>
          <a:prstGeom prst="rect">
            <a:avLst/>
          </a:prstGeom>
        </p:spPr>
      </p:pic>
      <p:sp>
        <p:nvSpPr>
          <p:cNvPr id="22" name="テキスト ボックス 21"/>
          <p:cNvSpPr txBox="1"/>
          <p:nvPr/>
        </p:nvSpPr>
        <p:spPr>
          <a:xfrm>
            <a:off x="9638750" y="6505337"/>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23" name="テキスト ボックス 22"/>
          <p:cNvSpPr txBox="1"/>
          <p:nvPr/>
        </p:nvSpPr>
        <p:spPr>
          <a:xfrm rot="16200000">
            <a:off x="6127737" y="1627660"/>
            <a:ext cx="2285368" cy="369332"/>
          </a:xfrm>
          <a:prstGeom prst="rect">
            <a:avLst/>
          </a:prstGeom>
          <a:noFill/>
        </p:spPr>
        <p:txBody>
          <a:bodyPr wrap="square" rtlCol="0">
            <a:spAutoFit/>
          </a:bodyPr>
          <a:lstStyle/>
          <a:p>
            <a:r>
              <a:rPr lang="en-US" altLang="ja-JP" i="1" dirty="0" smtClean="0">
                <a:latin typeface="Times New Roman" panose="02020603050405020304" pitchFamily="18" charset="0"/>
                <a:cs typeface="Times New Roman" panose="02020603050405020304" pitchFamily="18" charset="0"/>
              </a:rPr>
              <a:t>n</a:t>
            </a:r>
            <a:r>
              <a:rPr lang="en-US" altLang="ja-JP" baseline="-25000" dirty="0" smtClean="0">
                <a:latin typeface="Times New Roman" panose="02020603050405020304" pitchFamily="18" charset="0"/>
                <a:cs typeface="Times New Roman" panose="02020603050405020304" pitchFamily="18" charset="0"/>
              </a:rPr>
              <a:t>e</a:t>
            </a:r>
            <a:r>
              <a:rPr lang="en-US" altLang="ja-JP" dirty="0" smtClean="0">
                <a:latin typeface="Times New Roman" panose="02020603050405020304" pitchFamily="18" charset="0"/>
                <a:cs typeface="Times New Roman" panose="02020603050405020304" pitchFamily="18" charset="0"/>
              </a:rPr>
              <a:t>, </a:t>
            </a:r>
            <a:r>
              <a:rPr lang="en-US" altLang="ja-JP" i="1" dirty="0" err="1" smtClean="0">
                <a:latin typeface="Times New Roman" panose="02020603050405020304" pitchFamily="18" charset="0"/>
                <a:cs typeface="Times New Roman" panose="02020603050405020304" pitchFamily="18" charset="0"/>
              </a:rPr>
              <a:t>n</a:t>
            </a:r>
            <a:r>
              <a:rPr lang="en-US" altLang="ja-JP" baseline="-25000" dirty="0" err="1" smtClean="0">
                <a:latin typeface="Times New Roman" panose="02020603050405020304" pitchFamily="18" charset="0"/>
                <a:cs typeface="Times New Roman" panose="02020603050405020304" pitchFamily="18" charset="0"/>
              </a:rPr>
              <a:t>H</a:t>
            </a:r>
            <a:r>
              <a:rPr lang="en-US" altLang="ja-JP" baseline="-25000" dirty="0" smtClean="0">
                <a:latin typeface="Times New Roman" panose="02020603050405020304" pitchFamily="18" charset="0"/>
                <a:cs typeface="Times New Roman" panose="02020603050405020304" pitchFamily="18" charset="0"/>
              </a:rPr>
              <a:t>+, </a:t>
            </a:r>
            <a:r>
              <a:rPr lang="en-US" altLang="ja-JP" i="1" dirty="0" err="1" smtClean="0">
                <a:latin typeface="Times New Roman" panose="02020603050405020304" pitchFamily="18" charset="0"/>
                <a:cs typeface="Times New Roman" panose="02020603050405020304" pitchFamily="18" charset="0"/>
              </a:rPr>
              <a:t>n</a:t>
            </a:r>
            <a:r>
              <a:rPr lang="en-US" altLang="ja-JP" baseline="-25000" dirty="0" err="1" smtClean="0">
                <a:latin typeface="Times New Roman" panose="02020603050405020304" pitchFamily="18" charset="0"/>
                <a:cs typeface="Times New Roman" panose="02020603050405020304" pitchFamily="18" charset="0"/>
              </a:rPr>
              <a:t>H</a:t>
            </a:r>
            <a:r>
              <a:rPr lang="en-US" altLang="ja-JP" baseline="-25000" dirty="0" smtClean="0">
                <a:latin typeface="Times New Roman" panose="02020603050405020304" pitchFamily="18" charset="0"/>
                <a:cs typeface="Times New Roman" panose="02020603050405020304" pitchFamily="18" charset="0"/>
              </a:rPr>
              <a:t>-</a:t>
            </a:r>
            <a:r>
              <a:rPr lang="en-US" altLang="ja-JP" dirty="0" smtClean="0">
                <a:latin typeface="Times New Roman" panose="02020603050405020304" pitchFamily="18" charset="0"/>
                <a:cs typeface="Times New Roman" panose="02020603050405020304" pitchFamily="18" charset="0"/>
              </a:rPr>
              <a:t> (×</a:t>
            </a:r>
            <a:r>
              <a:rPr lang="en-US" altLang="ja-JP" i="1" dirty="0">
                <a:latin typeface="Times New Roman" panose="02020603050405020304" pitchFamily="18" charset="0"/>
                <a:cs typeface="Times New Roman" panose="02020603050405020304" pitchFamily="18" charset="0"/>
              </a:rPr>
              <a:t>n</a:t>
            </a:r>
            <a:r>
              <a:rPr lang="en-US" altLang="ja-JP" baseline="-25000" dirty="0">
                <a:latin typeface="Times New Roman" panose="02020603050405020304" pitchFamily="18" charset="0"/>
                <a:cs typeface="Times New Roman" panose="02020603050405020304" pitchFamily="18" charset="0"/>
              </a:rPr>
              <a:t>e0</a:t>
            </a:r>
            <a:r>
              <a:rPr lang="en-US" altLang="ja-JP" dirty="0">
                <a:latin typeface="Times New Roman" panose="02020603050405020304" pitchFamily="18" charset="0"/>
                <a:cs typeface="Times New Roman" panose="02020603050405020304" pitchFamily="18" charset="0"/>
              </a:rPr>
              <a:t> m</a:t>
            </a:r>
            <a:r>
              <a:rPr lang="en-US" altLang="ja-JP" baseline="30000" dirty="0">
                <a:latin typeface="Times New Roman" panose="02020603050405020304" pitchFamily="18" charset="0"/>
                <a:cs typeface="Times New Roman" panose="02020603050405020304" pitchFamily="18" charset="0"/>
              </a:rPr>
              <a:t>-3</a:t>
            </a:r>
            <a:r>
              <a:rPr lang="en-US" altLang="ja-JP" dirty="0" smtClean="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p:txBody>
      </p:sp>
      <p:sp>
        <p:nvSpPr>
          <p:cNvPr id="24" name="テキスト ボックス 23"/>
          <p:cNvSpPr txBox="1"/>
          <p:nvPr/>
        </p:nvSpPr>
        <p:spPr>
          <a:xfrm rot="16200000">
            <a:off x="6175427" y="5069857"/>
            <a:ext cx="2220480" cy="369332"/>
          </a:xfrm>
          <a:prstGeom prst="rect">
            <a:avLst/>
          </a:prstGeom>
          <a:noFill/>
        </p:spPr>
        <p:txBody>
          <a:bodyPr wrap="none" rtlCol="0">
            <a:spAutoFit/>
          </a:bodyPr>
          <a:lstStyle/>
          <a:p>
            <a:r>
              <a:rPr lang="en-US" altLang="ja-JP" i="1" dirty="0" smtClean="0">
                <a:latin typeface="Times New Roman" panose="02020603050405020304" pitchFamily="18" charset="0"/>
                <a:cs typeface="Times New Roman" panose="02020603050405020304" pitchFamily="18" charset="0"/>
              </a:rPr>
              <a:t>n</a:t>
            </a:r>
            <a:r>
              <a:rPr lang="en-US" altLang="ja-JP" baseline="-25000" dirty="0" smtClean="0">
                <a:latin typeface="Times New Roman" panose="02020603050405020304" pitchFamily="18" charset="0"/>
                <a:cs typeface="Times New Roman" panose="02020603050405020304" pitchFamily="18" charset="0"/>
              </a:rPr>
              <a:t>e</a:t>
            </a:r>
            <a:r>
              <a:rPr lang="en-US" altLang="ja-JP" dirty="0" smtClean="0">
                <a:latin typeface="Times New Roman" panose="02020603050405020304" pitchFamily="18" charset="0"/>
                <a:cs typeface="Times New Roman" panose="02020603050405020304" pitchFamily="18" charset="0"/>
              </a:rPr>
              <a:t>, </a:t>
            </a:r>
            <a:r>
              <a:rPr lang="en-US" altLang="ja-JP" i="1" dirty="0" err="1" smtClean="0">
                <a:latin typeface="Times New Roman" panose="02020603050405020304" pitchFamily="18" charset="0"/>
                <a:cs typeface="Times New Roman" panose="02020603050405020304" pitchFamily="18" charset="0"/>
              </a:rPr>
              <a:t>n</a:t>
            </a:r>
            <a:r>
              <a:rPr lang="en-US" altLang="ja-JP" baseline="-25000" dirty="0" err="1" smtClean="0">
                <a:latin typeface="Times New Roman" panose="02020603050405020304" pitchFamily="18" charset="0"/>
                <a:cs typeface="Times New Roman" panose="02020603050405020304" pitchFamily="18" charset="0"/>
              </a:rPr>
              <a:t>H</a:t>
            </a:r>
            <a:r>
              <a:rPr lang="en-US" altLang="ja-JP" baseline="-25000" dirty="0" smtClean="0">
                <a:latin typeface="Times New Roman" panose="02020603050405020304" pitchFamily="18" charset="0"/>
                <a:cs typeface="Times New Roman" panose="02020603050405020304" pitchFamily="18" charset="0"/>
              </a:rPr>
              <a:t>+, </a:t>
            </a:r>
            <a:r>
              <a:rPr lang="en-US" altLang="ja-JP" i="1" dirty="0" err="1" smtClean="0">
                <a:latin typeface="Times New Roman" panose="02020603050405020304" pitchFamily="18" charset="0"/>
                <a:cs typeface="Times New Roman" panose="02020603050405020304" pitchFamily="18" charset="0"/>
              </a:rPr>
              <a:t>n</a:t>
            </a:r>
            <a:r>
              <a:rPr lang="en-US" altLang="ja-JP" baseline="-25000" dirty="0" err="1" smtClean="0">
                <a:latin typeface="Times New Roman" panose="02020603050405020304" pitchFamily="18" charset="0"/>
                <a:cs typeface="Times New Roman" panose="02020603050405020304" pitchFamily="18" charset="0"/>
              </a:rPr>
              <a:t>H</a:t>
            </a:r>
            <a:r>
              <a:rPr lang="en-US" altLang="ja-JP" baseline="-25000" dirty="0" smtClean="0">
                <a:latin typeface="Times New Roman" panose="02020603050405020304" pitchFamily="18" charset="0"/>
                <a:cs typeface="Times New Roman" panose="02020603050405020304" pitchFamily="18" charset="0"/>
              </a:rPr>
              <a:t>-</a:t>
            </a:r>
            <a:r>
              <a:rPr lang="en-US" altLang="ja-JP" dirty="0" smtClean="0">
                <a:latin typeface="Times New Roman" panose="02020603050405020304" pitchFamily="18" charset="0"/>
                <a:cs typeface="Times New Roman" panose="02020603050405020304" pitchFamily="18" charset="0"/>
              </a:rPr>
              <a:t> (×</a:t>
            </a:r>
            <a:r>
              <a:rPr lang="en-US" altLang="ja-JP" i="1" dirty="0">
                <a:latin typeface="Times New Roman" panose="02020603050405020304" pitchFamily="18" charset="0"/>
                <a:cs typeface="Times New Roman" panose="02020603050405020304" pitchFamily="18" charset="0"/>
              </a:rPr>
              <a:t>n</a:t>
            </a:r>
            <a:r>
              <a:rPr lang="en-US" altLang="ja-JP" baseline="-25000" dirty="0">
                <a:latin typeface="Times New Roman" panose="02020603050405020304" pitchFamily="18" charset="0"/>
                <a:cs typeface="Times New Roman" panose="02020603050405020304" pitchFamily="18" charset="0"/>
              </a:rPr>
              <a:t>e0</a:t>
            </a:r>
            <a:r>
              <a:rPr lang="en-US" altLang="ja-JP" dirty="0">
                <a:latin typeface="Times New Roman" panose="02020603050405020304" pitchFamily="18" charset="0"/>
                <a:cs typeface="Times New Roman" panose="02020603050405020304" pitchFamily="18" charset="0"/>
              </a:rPr>
              <a:t> m</a:t>
            </a:r>
            <a:r>
              <a:rPr lang="en-US" altLang="ja-JP" baseline="30000" dirty="0">
                <a:latin typeface="Times New Roman" panose="02020603050405020304" pitchFamily="18" charset="0"/>
                <a:cs typeface="Times New Roman" panose="02020603050405020304" pitchFamily="18" charset="0"/>
              </a:rPr>
              <a:t>-3</a:t>
            </a:r>
            <a:r>
              <a:rPr lang="en-US" altLang="ja-JP" dirty="0" smtClean="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p:txBody>
      </p:sp>
      <p:sp>
        <p:nvSpPr>
          <p:cNvPr id="25" name="テキスト ボックス 24"/>
          <p:cNvSpPr txBox="1"/>
          <p:nvPr/>
        </p:nvSpPr>
        <p:spPr>
          <a:xfrm rot="16200000">
            <a:off x="-72317" y="5019559"/>
            <a:ext cx="2220480" cy="369332"/>
          </a:xfrm>
          <a:prstGeom prst="rect">
            <a:avLst/>
          </a:prstGeom>
          <a:noFill/>
        </p:spPr>
        <p:txBody>
          <a:bodyPr wrap="none" rtlCol="0">
            <a:spAutoFit/>
          </a:bodyPr>
          <a:lstStyle/>
          <a:p>
            <a:r>
              <a:rPr lang="en-US" altLang="ja-JP" i="1" dirty="0" smtClean="0">
                <a:latin typeface="Times New Roman" panose="02020603050405020304" pitchFamily="18" charset="0"/>
                <a:cs typeface="Times New Roman" panose="02020603050405020304" pitchFamily="18" charset="0"/>
              </a:rPr>
              <a:t>n</a:t>
            </a:r>
            <a:r>
              <a:rPr lang="en-US" altLang="ja-JP" baseline="-25000" dirty="0" smtClean="0">
                <a:latin typeface="Times New Roman" panose="02020603050405020304" pitchFamily="18" charset="0"/>
                <a:cs typeface="Times New Roman" panose="02020603050405020304" pitchFamily="18" charset="0"/>
              </a:rPr>
              <a:t>e</a:t>
            </a:r>
            <a:r>
              <a:rPr lang="en-US" altLang="ja-JP" dirty="0" smtClean="0">
                <a:latin typeface="Times New Roman" panose="02020603050405020304" pitchFamily="18" charset="0"/>
                <a:cs typeface="Times New Roman" panose="02020603050405020304" pitchFamily="18" charset="0"/>
              </a:rPr>
              <a:t>, </a:t>
            </a:r>
            <a:r>
              <a:rPr lang="en-US" altLang="ja-JP" i="1" dirty="0" err="1" smtClean="0">
                <a:latin typeface="Times New Roman" panose="02020603050405020304" pitchFamily="18" charset="0"/>
                <a:cs typeface="Times New Roman" panose="02020603050405020304" pitchFamily="18" charset="0"/>
              </a:rPr>
              <a:t>n</a:t>
            </a:r>
            <a:r>
              <a:rPr lang="en-US" altLang="ja-JP" baseline="-25000" dirty="0" err="1" smtClean="0">
                <a:latin typeface="Times New Roman" panose="02020603050405020304" pitchFamily="18" charset="0"/>
                <a:cs typeface="Times New Roman" panose="02020603050405020304" pitchFamily="18" charset="0"/>
              </a:rPr>
              <a:t>H</a:t>
            </a:r>
            <a:r>
              <a:rPr lang="en-US" altLang="ja-JP" baseline="-25000" dirty="0" smtClean="0">
                <a:latin typeface="Times New Roman" panose="02020603050405020304" pitchFamily="18" charset="0"/>
                <a:cs typeface="Times New Roman" panose="02020603050405020304" pitchFamily="18" charset="0"/>
              </a:rPr>
              <a:t>+, </a:t>
            </a:r>
            <a:r>
              <a:rPr lang="en-US" altLang="ja-JP" i="1" dirty="0" err="1" smtClean="0">
                <a:latin typeface="Times New Roman" panose="02020603050405020304" pitchFamily="18" charset="0"/>
                <a:cs typeface="Times New Roman" panose="02020603050405020304" pitchFamily="18" charset="0"/>
              </a:rPr>
              <a:t>n</a:t>
            </a:r>
            <a:r>
              <a:rPr lang="en-US" altLang="ja-JP" baseline="-25000" dirty="0" err="1" smtClean="0">
                <a:latin typeface="Times New Roman" panose="02020603050405020304" pitchFamily="18" charset="0"/>
                <a:cs typeface="Times New Roman" panose="02020603050405020304" pitchFamily="18" charset="0"/>
              </a:rPr>
              <a:t>H</a:t>
            </a:r>
            <a:r>
              <a:rPr lang="en-US" altLang="ja-JP" baseline="-25000" dirty="0" smtClean="0">
                <a:latin typeface="Times New Roman" panose="02020603050405020304" pitchFamily="18" charset="0"/>
                <a:cs typeface="Times New Roman" panose="02020603050405020304" pitchFamily="18" charset="0"/>
              </a:rPr>
              <a:t>-</a:t>
            </a:r>
            <a:r>
              <a:rPr lang="en-US" altLang="ja-JP" dirty="0" smtClean="0">
                <a:latin typeface="Times New Roman" panose="02020603050405020304" pitchFamily="18" charset="0"/>
                <a:cs typeface="Times New Roman" panose="02020603050405020304" pitchFamily="18" charset="0"/>
              </a:rPr>
              <a:t> (×</a:t>
            </a:r>
            <a:r>
              <a:rPr lang="en-US" altLang="ja-JP" i="1" dirty="0">
                <a:latin typeface="Times New Roman" panose="02020603050405020304" pitchFamily="18" charset="0"/>
                <a:cs typeface="Times New Roman" panose="02020603050405020304" pitchFamily="18" charset="0"/>
              </a:rPr>
              <a:t>n</a:t>
            </a:r>
            <a:r>
              <a:rPr lang="en-US" altLang="ja-JP" baseline="-25000" dirty="0">
                <a:latin typeface="Times New Roman" panose="02020603050405020304" pitchFamily="18" charset="0"/>
                <a:cs typeface="Times New Roman" panose="02020603050405020304" pitchFamily="18" charset="0"/>
              </a:rPr>
              <a:t>e0</a:t>
            </a:r>
            <a:r>
              <a:rPr lang="en-US" altLang="ja-JP" dirty="0">
                <a:latin typeface="Times New Roman" panose="02020603050405020304" pitchFamily="18" charset="0"/>
                <a:cs typeface="Times New Roman" panose="02020603050405020304" pitchFamily="18" charset="0"/>
              </a:rPr>
              <a:t> m</a:t>
            </a:r>
            <a:r>
              <a:rPr lang="en-US" altLang="ja-JP" baseline="30000" dirty="0">
                <a:latin typeface="Times New Roman" panose="02020603050405020304" pitchFamily="18" charset="0"/>
                <a:cs typeface="Times New Roman" panose="02020603050405020304" pitchFamily="18" charset="0"/>
              </a:rPr>
              <a:t>-3</a:t>
            </a:r>
            <a:r>
              <a:rPr lang="en-US" altLang="ja-JP" dirty="0" smtClean="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p:txBody>
      </p:sp>
      <p:sp>
        <p:nvSpPr>
          <p:cNvPr id="26" name="テキスト ボックス 25"/>
          <p:cNvSpPr txBox="1"/>
          <p:nvPr/>
        </p:nvSpPr>
        <p:spPr>
          <a:xfrm>
            <a:off x="3549403" y="4804115"/>
            <a:ext cx="428322"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H</a:t>
            </a:r>
            <a:r>
              <a:rPr kumimoji="1" lang="en-US" altLang="ja-JP" sz="2000" baseline="30000" dirty="0" smtClean="0">
                <a:latin typeface="Times New Roman" panose="02020603050405020304" pitchFamily="18" charset="0"/>
                <a:cs typeface="Times New Roman" panose="02020603050405020304" pitchFamily="18" charset="0"/>
              </a:rPr>
              <a:t>-</a:t>
            </a:r>
            <a:endParaRPr kumimoji="1" lang="ja-JP" altLang="en-US" sz="2000" baseline="30000" dirty="0">
              <a:latin typeface="Times New Roman" panose="02020603050405020304" pitchFamily="18" charset="0"/>
              <a:cs typeface="Times New Roman" panose="02020603050405020304" pitchFamily="18" charset="0"/>
            </a:endParaRPr>
          </a:p>
        </p:txBody>
      </p:sp>
      <p:sp>
        <p:nvSpPr>
          <p:cNvPr id="28" name="テキスト ボックス 27"/>
          <p:cNvSpPr txBox="1"/>
          <p:nvPr/>
        </p:nvSpPr>
        <p:spPr>
          <a:xfrm>
            <a:off x="3617728" y="4135269"/>
            <a:ext cx="466794"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H</a:t>
            </a:r>
            <a:r>
              <a:rPr lang="en-US" altLang="ja-JP" sz="2000" baseline="30000" dirty="0">
                <a:latin typeface="Times New Roman" panose="02020603050405020304" pitchFamily="18" charset="0"/>
                <a:cs typeface="Times New Roman" panose="02020603050405020304" pitchFamily="18" charset="0"/>
              </a:rPr>
              <a:t>+</a:t>
            </a:r>
            <a:endParaRPr kumimoji="1" lang="ja-JP" altLang="en-US" sz="2000" baseline="30000" dirty="0">
              <a:latin typeface="Times New Roman" panose="02020603050405020304" pitchFamily="18" charset="0"/>
              <a:cs typeface="Times New Roman" panose="02020603050405020304" pitchFamily="18" charset="0"/>
            </a:endParaRPr>
          </a:p>
        </p:txBody>
      </p:sp>
      <p:sp>
        <p:nvSpPr>
          <p:cNvPr id="29" name="テキスト ボックス 28"/>
          <p:cNvSpPr txBox="1"/>
          <p:nvPr/>
        </p:nvSpPr>
        <p:spPr>
          <a:xfrm>
            <a:off x="2842516" y="5743557"/>
            <a:ext cx="1008609"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electron</a:t>
            </a:r>
            <a:endParaRPr kumimoji="1" lang="ja-JP" altLang="en-US" sz="2000" dirty="0">
              <a:latin typeface="Times New Roman" panose="02020603050405020304" pitchFamily="18" charset="0"/>
              <a:cs typeface="Times New Roman" panose="02020603050405020304" pitchFamily="18" charset="0"/>
            </a:endParaRPr>
          </a:p>
        </p:txBody>
      </p:sp>
      <p:sp>
        <p:nvSpPr>
          <p:cNvPr id="31" name="テキスト ボックス 30"/>
          <p:cNvSpPr txBox="1"/>
          <p:nvPr/>
        </p:nvSpPr>
        <p:spPr>
          <a:xfrm>
            <a:off x="8742056" y="4672154"/>
            <a:ext cx="428322"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H</a:t>
            </a:r>
            <a:r>
              <a:rPr kumimoji="1" lang="en-US" altLang="ja-JP" sz="2000" baseline="30000" dirty="0" smtClean="0">
                <a:latin typeface="Times New Roman" panose="02020603050405020304" pitchFamily="18" charset="0"/>
                <a:cs typeface="Times New Roman" panose="02020603050405020304" pitchFamily="18" charset="0"/>
              </a:rPr>
              <a:t>-</a:t>
            </a:r>
            <a:endParaRPr kumimoji="1" lang="ja-JP" altLang="en-US" sz="2000" baseline="30000" dirty="0">
              <a:latin typeface="Times New Roman" panose="02020603050405020304" pitchFamily="18" charset="0"/>
              <a:cs typeface="Times New Roman" panose="02020603050405020304" pitchFamily="18" charset="0"/>
            </a:endParaRPr>
          </a:p>
        </p:txBody>
      </p:sp>
      <p:sp>
        <p:nvSpPr>
          <p:cNvPr id="32" name="テキスト ボックス 31"/>
          <p:cNvSpPr txBox="1"/>
          <p:nvPr/>
        </p:nvSpPr>
        <p:spPr>
          <a:xfrm>
            <a:off x="8935084" y="3968963"/>
            <a:ext cx="466794"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H</a:t>
            </a:r>
            <a:r>
              <a:rPr lang="en-US" altLang="ja-JP" sz="2000" baseline="30000" dirty="0">
                <a:latin typeface="Times New Roman" panose="02020603050405020304" pitchFamily="18" charset="0"/>
                <a:cs typeface="Times New Roman" panose="02020603050405020304" pitchFamily="18" charset="0"/>
              </a:rPr>
              <a:t>+</a:t>
            </a:r>
            <a:endParaRPr kumimoji="1" lang="ja-JP" altLang="en-US" sz="2000" baseline="30000" dirty="0">
              <a:latin typeface="Times New Roman" panose="02020603050405020304" pitchFamily="18" charset="0"/>
              <a:cs typeface="Times New Roman" panose="02020603050405020304" pitchFamily="18" charset="0"/>
            </a:endParaRPr>
          </a:p>
        </p:txBody>
      </p:sp>
      <p:sp>
        <p:nvSpPr>
          <p:cNvPr id="33" name="テキスト ボックス 32"/>
          <p:cNvSpPr txBox="1"/>
          <p:nvPr/>
        </p:nvSpPr>
        <p:spPr>
          <a:xfrm>
            <a:off x="8237751" y="5698337"/>
            <a:ext cx="1008609"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electron</a:t>
            </a:r>
            <a:endParaRPr kumimoji="1" lang="ja-JP" altLang="en-US" sz="2000" dirty="0">
              <a:latin typeface="Times New Roman" panose="02020603050405020304" pitchFamily="18" charset="0"/>
              <a:cs typeface="Times New Roman" panose="02020603050405020304" pitchFamily="18" charset="0"/>
            </a:endParaRPr>
          </a:p>
        </p:txBody>
      </p:sp>
      <p:sp>
        <p:nvSpPr>
          <p:cNvPr id="34" name="テキスト ボックス 33"/>
          <p:cNvSpPr txBox="1"/>
          <p:nvPr/>
        </p:nvSpPr>
        <p:spPr>
          <a:xfrm>
            <a:off x="8185352" y="1060772"/>
            <a:ext cx="1008609"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electron</a:t>
            </a:r>
            <a:endParaRPr kumimoji="1" lang="ja-JP" altLang="en-US" sz="2000" dirty="0">
              <a:latin typeface="Times New Roman" panose="02020603050405020304" pitchFamily="18" charset="0"/>
              <a:cs typeface="Times New Roman" panose="02020603050405020304" pitchFamily="18" charset="0"/>
            </a:endParaRPr>
          </a:p>
        </p:txBody>
      </p:sp>
      <p:sp>
        <p:nvSpPr>
          <p:cNvPr id="35" name="テキスト ボックス 34"/>
          <p:cNvSpPr txBox="1"/>
          <p:nvPr/>
        </p:nvSpPr>
        <p:spPr>
          <a:xfrm>
            <a:off x="9681652" y="695408"/>
            <a:ext cx="466794"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H</a:t>
            </a:r>
            <a:r>
              <a:rPr lang="en-US" altLang="ja-JP" sz="2000" baseline="30000" dirty="0">
                <a:latin typeface="Times New Roman" panose="02020603050405020304" pitchFamily="18" charset="0"/>
                <a:cs typeface="Times New Roman" panose="02020603050405020304" pitchFamily="18" charset="0"/>
              </a:rPr>
              <a:t>+</a:t>
            </a:r>
            <a:endParaRPr kumimoji="1" lang="ja-JP" altLang="en-US" sz="2000" baseline="30000" dirty="0">
              <a:latin typeface="Times New Roman" panose="02020603050405020304" pitchFamily="18" charset="0"/>
              <a:cs typeface="Times New Roman" panose="02020603050405020304" pitchFamily="18" charset="0"/>
            </a:endParaRPr>
          </a:p>
        </p:txBody>
      </p:sp>
      <p:sp>
        <p:nvSpPr>
          <p:cNvPr id="36" name="テキスト ボックス 35"/>
          <p:cNvSpPr txBox="1"/>
          <p:nvPr/>
        </p:nvSpPr>
        <p:spPr>
          <a:xfrm>
            <a:off x="8689656" y="1849575"/>
            <a:ext cx="428322"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H</a:t>
            </a:r>
            <a:r>
              <a:rPr kumimoji="1" lang="en-US" altLang="ja-JP" sz="2000" baseline="30000" dirty="0" smtClean="0">
                <a:latin typeface="Times New Roman" panose="02020603050405020304" pitchFamily="18" charset="0"/>
                <a:cs typeface="Times New Roman" panose="02020603050405020304" pitchFamily="18" charset="0"/>
              </a:rPr>
              <a:t>-</a:t>
            </a:r>
            <a:endParaRPr kumimoji="1" lang="ja-JP" altLang="en-US" sz="2000" baseline="30000" dirty="0">
              <a:latin typeface="Times New Roman" panose="02020603050405020304" pitchFamily="18" charset="0"/>
              <a:cs typeface="Times New Roman" panose="02020603050405020304" pitchFamily="18" charset="0"/>
            </a:endParaRPr>
          </a:p>
        </p:txBody>
      </p:sp>
      <p:sp>
        <p:nvSpPr>
          <p:cNvPr id="27" name="テキスト ボックス 26"/>
          <p:cNvSpPr txBox="1"/>
          <p:nvPr/>
        </p:nvSpPr>
        <p:spPr>
          <a:xfrm>
            <a:off x="233091" y="1231799"/>
            <a:ext cx="6632623" cy="1446550"/>
          </a:xfrm>
          <a:prstGeom prst="rect">
            <a:avLst/>
          </a:prstGeom>
          <a:solidFill>
            <a:srgbClr val="FFFF99"/>
          </a:solidFill>
        </p:spPr>
        <p:txBody>
          <a:bodyPr wrap="square" rtlCol="0">
            <a:spAutoFit/>
          </a:bodyPr>
          <a:lstStyle/>
          <a:p>
            <a:pPr marL="93663" indent="-93663"/>
            <a:r>
              <a:rPr kumimoji="1" lang="ja-JP" altLang="en-US" sz="2000" dirty="0" smtClean="0">
                <a:latin typeface="Times New Roman" panose="02020603050405020304" pitchFamily="18" charset="0"/>
                <a:cs typeface="Times New Roman" panose="02020603050405020304" pitchFamily="18" charset="0"/>
              </a:rPr>
              <a:t>・</a:t>
            </a:r>
            <a:r>
              <a:rPr lang="en-US" altLang="ja-JP" sz="2000" dirty="0">
                <a:latin typeface="Times New Roman" panose="02020603050405020304" pitchFamily="18" charset="0"/>
                <a:cs typeface="Times New Roman" panose="02020603050405020304" pitchFamily="18" charset="0"/>
              </a:rPr>
              <a:t>S</a:t>
            </a:r>
            <a:r>
              <a:rPr kumimoji="1" lang="en-US" altLang="ja-JP" sz="2000" dirty="0" smtClean="0">
                <a:latin typeface="Times New Roman" panose="02020603050405020304" pitchFamily="18" charset="0"/>
                <a:cs typeface="Times New Roman" panose="02020603050405020304" pitchFamily="18" charset="0"/>
              </a:rPr>
              <a:t>patial distributions of electron H</a:t>
            </a:r>
            <a:r>
              <a:rPr kumimoji="1" lang="en-US" altLang="ja-JP" sz="2000" baseline="30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 ion, and H</a:t>
            </a:r>
            <a:r>
              <a:rPr kumimoji="1" lang="en-US" altLang="ja-JP" sz="2000" baseline="30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 ion densities along the </a:t>
            </a:r>
            <a:r>
              <a:rPr kumimoji="1" lang="en-US" altLang="ja-JP" sz="2000" i="1" dirty="0" smtClean="0">
                <a:latin typeface="Times New Roman" panose="02020603050405020304" pitchFamily="18" charset="0"/>
                <a:cs typeface="Times New Roman" panose="02020603050405020304" pitchFamily="18" charset="0"/>
              </a:rPr>
              <a:t>z</a:t>
            </a:r>
            <a:r>
              <a:rPr kumimoji="1" lang="en-US" altLang="ja-JP" sz="2000" dirty="0" smtClean="0">
                <a:latin typeface="Times New Roman" panose="02020603050405020304" pitchFamily="18" charset="0"/>
                <a:cs typeface="Times New Roman" panose="02020603050405020304" pitchFamily="18" charset="0"/>
              </a:rPr>
              <a:t>-axis are compared.</a:t>
            </a:r>
          </a:p>
          <a:p>
            <a:pPr marL="93663" indent="-93663"/>
            <a:endParaRPr lang="en-US" altLang="ja-JP" sz="800" dirty="0">
              <a:latin typeface="Times New Roman" panose="02020603050405020304" pitchFamily="18" charset="0"/>
              <a:cs typeface="Times New Roman" panose="02020603050405020304" pitchFamily="18" charset="0"/>
            </a:endParaRPr>
          </a:p>
          <a:p>
            <a:pPr marL="93663" indent="-93663" algn="just"/>
            <a:r>
              <a:rPr kumimoji="1" lang="ja-JP" altLang="en-US" sz="2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The </a:t>
            </a:r>
            <a:r>
              <a:rPr lang="en-US" altLang="ja-JP" sz="2000" dirty="0" smtClean="0">
                <a:latin typeface="Times New Roman" panose="02020603050405020304" pitchFamily="18" charset="0"/>
                <a:cs typeface="Times New Roman" panose="02020603050405020304" pitchFamily="18" charset="0"/>
              </a:rPr>
              <a:t>ratio </a:t>
            </a:r>
            <a:r>
              <a:rPr lang="en-US" altLang="ja-JP" sz="2000" i="1" dirty="0" err="1" smtClean="0">
                <a:latin typeface="Times New Roman" panose="02020603050405020304" pitchFamily="18" charset="0"/>
                <a:cs typeface="Times New Roman" panose="02020603050405020304" pitchFamily="18" charset="0"/>
              </a:rPr>
              <a:t>n</a:t>
            </a:r>
            <a:r>
              <a:rPr lang="en-US" altLang="ja-JP" sz="2000" baseline="-25000" dirty="0" err="1" smtClean="0">
                <a:latin typeface="Times New Roman" panose="02020603050405020304" pitchFamily="18" charset="0"/>
                <a:cs typeface="Times New Roman" panose="02020603050405020304" pitchFamily="18" charset="0"/>
              </a:rPr>
              <a:t>H</a:t>
            </a:r>
            <a:r>
              <a:rPr lang="en-US" altLang="ja-JP" sz="2000" baseline="-25000" dirty="0" smtClean="0">
                <a:latin typeface="Times New Roman" panose="02020603050405020304" pitchFamily="18" charset="0"/>
                <a:cs typeface="Times New Roman" panose="02020603050405020304" pitchFamily="18" charset="0"/>
              </a:rPr>
              <a:t>-</a:t>
            </a:r>
            <a:r>
              <a:rPr lang="en-US" altLang="ja-JP" sz="2000" dirty="0">
                <a:latin typeface="Times New Roman" panose="02020603050405020304" pitchFamily="18" charset="0"/>
                <a:cs typeface="Times New Roman" panose="02020603050405020304" pitchFamily="18" charset="0"/>
              </a:rPr>
              <a:t>/</a:t>
            </a:r>
            <a:r>
              <a:rPr lang="en-US" altLang="ja-JP" sz="2000" i="1" dirty="0" smtClean="0">
                <a:latin typeface="Times New Roman" panose="02020603050405020304" pitchFamily="18" charset="0"/>
                <a:cs typeface="Times New Roman" panose="02020603050405020304" pitchFamily="18" charset="0"/>
              </a:rPr>
              <a:t>n</a:t>
            </a:r>
            <a:r>
              <a:rPr lang="en-US" altLang="ja-JP" sz="2000" baseline="-25000" dirty="0" smtClean="0">
                <a:latin typeface="Times New Roman" panose="02020603050405020304" pitchFamily="18" charset="0"/>
                <a:cs typeface="Times New Roman" panose="02020603050405020304" pitchFamily="18" charset="0"/>
              </a:rPr>
              <a:t>e </a:t>
            </a:r>
            <a:r>
              <a:rPr lang="en-US" altLang="ja-JP" sz="2000" dirty="0" smtClean="0">
                <a:latin typeface="Times New Roman" panose="02020603050405020304" pitchFamily="18" charset="0"/>
                <a:cs typeface="Times New Roman" panose="02020603050405020304" pitchFamily="18" charset="0"/>
              </a:rPr>
              <a:t>increases as </a:t>
            </a:r>
            <a:r>
              <a:rPr lang="en-US" altLang="ja-JP" sz="2000" dirty="0">
                <a:latin typeface="Times New Roman" panose="02020603050405020304" pitchFamily="18" charset="0"/>
                <a:cs typeface="Times New Roman" panose="02020603050405020304" pitchFamily="18" charset="0"/>
              </a:rPr>
              <a:t>the </a:t>
            </a:r>
            <a:r>
              <a:rPr lang="en-US" altLang="ja-JP" sz="2000" dirty="0" smtClean="0">
                <a:latin typeface="Times New Roman" panose="02020603050405020304" pitchFamily="18" charset="0"/>
                <a:cs typeface="Times New Roman" panose="02020603050405020304" pitchFamily="18" charset="0"/>
              </a:rPr>
              <a:t>flux </a:t>
            </a:r>
            <a:r>
              <a:rPr lang="en-US" altLang="ja-JP" sz="2000" dirty="0">
                <a:latin typeface="Times New Roman" panose="02020603050405020304" pitchFamily="18" charset="0"/>
                <a:cs typeface="Times New Roman" panose="02020603050405020304" pitchFamily="18" charset="0"/>
              </a:rPr>
              <a:t>of surface produced H</a:t>
            </a:r>
            <a:r>
              <a:rPr lang="en-US" altLang="ja-JP" sz="2000" baseline="30000" dirty="0">
                <a:latin typeface="Times New Roman" panose="02020603050405020304" pitchFamily="18" charset="0"/>
                <a:cs typeface="Times New Roman" panose="02020603050405020304" pitchFamily="18" charset="0"/>
              </a:rPr>
              <a:t>-</a:t>
            </a:r>
            <a:r>
              <a:rPr lang="en-US" altLang="ja-JP" sz="2000" dirty="0">
                <a:latin typeface="Times New Roman" panose="02020603050405020304" pitchFamily="18" charset="0"/>
                <a:cs typeface="Times New Roman" panose="02020603050405020304" pitchFamily="18" charset="0"/>
              </a:rPr>
              <a:t> particles per time increases</a:t>
            </a:r>
            <a:r>
              <a:rPr lang="en-US" altLang="ja-JP" sz="2000" dirty="0" smtClean="0">
                <a:latin typeface="Times New Roman" panose="02020603050405020304" pitchFamily="18" charset="0"/>
                <a:cs typeface="Times New Roman" panose="02020603050405020304" pitchFamily="18" charset="0"/>
              </a:rPr>
              <a:t>.</a:t>
            </a:r>
            <a:endParaRPr lang="ja-JP" altLang="en-US" sz="2000" baseline="-25000" dirty="0">
              <a:latin typeface="Times New Roman" panose="02020603050405020304" pitchFamily="18" charset="0"/>
              <a:cs typeface="Times New Roman" panose="02020603050405020304" pitchFamily="18" charset="0"/>
            </a:endParaRPr>
          </a:p>
        </p:txBody>
      </p:sp>
      <p:cxnSp>
        <p:nvCxnSpPr>
          <p:cNvPr id="3" name="直線コネクタ 2"/>
          <p:cNvCxnSpPr/>
          <p:nvPr/>
        </p:nvCxnSpPr>
        <p:spPr>
          <a:xfrm>
            <a:off x="4579925" y="4085526"/>
            <a:ext cx="630000" cy="4620"/>
          </a:xfrm>
          <a:prstGeom prst="line">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1871965" y="4080042"/>
            <a:ext cx="2707960" cy="0"/>
          </a:xfrm>
          <a:prstGeom prst="line">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4743767" y="3696129"/>
            <a:ext cx="513282"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PG</a:t>
            </a:r>
            <a:endParaRPr kumimoji="1" lang="ja-JP" altLang="en-US" sz="2000" dirty="0">
              <a:latin typeface="Times New Roman" panose="02020603050405020304" pitchFamily="18" charset="0"/>
              <a:cs typeface="Times New Roman" panose="02020603050405020304" pitchFamily="18" charset="0"/>
            </a:endParaRPr>
          </a:p>
        </p:txBody>
      </p:sp>
      <p:sp>
        <p:nvSpPr>
          <p:cNvPr id="38" name="テキスト ボックス 37"/>
          <p:cNvSpPr txBox="1"/>
          <p:nvPr/>
        </p:nvSpPr>
        <p:spPr>
          <a:xfrm>
            <a:off x="2457866" y="3664282"/>
            <a:ext cx="1641796"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s</a:t>
            </a:r>
            <a:r>
              <a:rPr kumimoji="1" lang="en-US" altLang="ja-JP" sz="2000" dirty="0" smtClean="0">
                <a:latin typeface="Times New Roman" panose="02020603050405020304" pitchFamily="18" charset="0"/>
                <a:cs typeface="Times New Roman" panose="02020603050405020304" pitchFamily="18" charset="0"/>
              </a:rPr>
              <a:t>ource plasma</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53336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3"/>
          <a:stretch>
            <a:fillRect/>
          </a:stretch>
        </p:blipFill>
        <p:spPr>
          <a:xfrm>
            <a:off x="829819" y="2469245"/>
            <a:ext cx="6963537" cy="4135184"/>
          </a:xfrm>
          <a:prstGeom prst="rect">
            <a:avLst/>
          </a:prstGeom>
        </p:spPr>
      </p:pic>
      <p:sp>
        <p:nvSpPr>
          <p:cNvPr id="5" name="Line 5"/>
          <p:cNvSpPr>
            <a:spLocks noChangeShapeType="1"/>
          </p:cNvSpPr>
          <p:nvPr/>
        </p:nvSpPr>
        <p:spPr bwMode="auto">
          <a:xfrm>
            <a:off x="125123" y="496482"/>
            <a:ext cx="4367830"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 name="正方形/長方形 5"/>
          <p:cNvSpPr/>
          <p:nvPr/>
        </p:nvSpPr>
        <p:spPr>
          <a:xfrm>
            <a:off x="105550" y="-4105"/>
            <a:ext cx="4406976"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Potential profile in the sheath</a:t>
            </a:r>
            <a:endParaRPr lang="ja-JP" altLang="en-US" sz="2800" dirty="0">
              <a:solidFill>
                <a:srgbClr val="6666FF"/>
              </a:solidFill>
              <a:latin typeface="Times New Roman" panose="02020603050405020304" pitchFamily="18" charset="0"/>
              <a:cs typeface="Times New Roman" panose="02020603050405020304" pitchFamily="18" charset="0"/>
            </a:endParaRPr>
          </a:p>
        </p:txBody>
      </p:sp>
      <p:sp>
        <p:nvSpPr>
          <p:cNvPr id="9" name="テキスト ボックス 8"/>
          <p:cNvSpPr txBox="1"/>
          <p:nvPr/>
        </p:nvSpPr>
        <p:spPr>
          <a:xfrm>
            <a:off x="671135" y="640071"/>
            <a:ext cx="11048990" cy="1528624"/>
          </a:xfrm>
          <a:prstGeom prst="rect">
            <a:avLst/>
          </a:prstGeom>
          <a:solidFill>
            <a:srgbClr val="FFFF99"/>
          </a:solidFill>
        </p:spPr>
        <p:txBody>
          <a:bodyPr wrap="square" rtlCol="0">
            <a:spAutoFit/>
          </a:bodyPr>
          <a:lstStyle/>
          <a:p>
            <a:pPr marL="93663" indent="-93663"/>
            <a:r>
              <a:rPr lang="ja-JP" altLang="en-US" sz="2000" dirty="0">
                <a:latin typeface="Times New Roman" panose="02020603050405020304" pitchFamily="18" charset="0"/>
                <a:cs typeface="Times New Roman" panose="02020603050405020304" pitchFamily="18" charset="0"/>
              </a:rPr>
              <a:t>・</a:t>
            </a:r>
            <a:r>
              <a:rPr lang="en-US" altLang="ja-JP" sz="2000" dirty="0">
                <a:latin typeface="Times New Roman" panose="02020603050405020304" pitchFamily="18" charset="0"/>
                <a:cs typeface="Times New Roman" panose="02020603050405020304" pitchFamily="18" charset="0"/>
              </a:rPr>
              <a:t>Sheath potential </a:t>
            </a:r>
            <a:r>
              <a:rPr lang="en-US" altLang="ja-JP" sz="2000" dirty="0" smtClean="0">
                <a:latin typeface="Times New Roman" panose="02020603050405020304" pitchFamily="18" charset="0"/>
                <a:cs typeface="Times New Roman" panose="02020603050405020304" pitchFamily="18" charset="0"/>
              </a:rPr>
              <a:t>becomes lower compared with that without the surfaced produced H</a:t>
            </a:r>
            <a:r>
              <a:rPr lang="en-US" altLang="ja-JP" sz="2000" baseline="30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 ions, which agrees with the experimental results [3, 4].</a:t>
            </a:r>
          </a:p>
          <a:p>
            <a:pPr marL="93663" indent="-93663"/>
            <a:endParaRPr kumimoji="1" lang="en-US" altLang="ja-JP" sz="800" dirty="0" smtClean="0">
              <a:latin typeface="Times New Roman" panose="02020603050405020304" pitchFamily="18" charset="0"/>
              <a:cs typeface="Times New Roman" panose="02020603050405020304" pitchFamily="18" charset="0"/>
            </a:endParaRPr>
          </a:p>
          <a:p>
            <a:pPr marL="93663" indent="-93663"/>
            <a:r>
              <a:rPr kumimoji="1" lang="ja-JP" altLang="en-US" sz="2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Sheath potential decreases with the increase in the surface </a:t>
            </a:r>
            <a:r>
              <a:rPr lang="en-US" altLang="ja-JP" sz="2000" dirty="0">
                <a:latin typeface="Times New Roman" panose="02020603050405020304" pitchFamily="18" charset="0"/>
                <a:cs typeface="Times New Roman" panose="02020603050405020304" pitchFamily="18" charset="0"/>
              </a:rPr>
              <a:t>produced H</a:t>
            </a:r>
            <a:r>
              <a:rPr lang="en-US" altLang="ja-JP" sz="2000" baseline="30000" dirty="0">
                <a:latin typeface="Times New Roman" panose="02020603050405020304" pitchFamily="18" charset="0"/>
                <a:cs typeface="Times New Roman" panose="02020603050405020304" pitchFamily="18" charset="0"/>
              </a:rPr>
              <a:t>-</a:t>
            </a:r>
            <a:r>
              <a:rPr lang="en-US" altLang="ja-JP" sz="2000" dirty="0">
                <a:latin typeface="Times New Roman" panose="02020603050405020304" pitchFamily="18" charset="0"/>
                <a:cs typeface="Times New Roman" panose="02020603050405020304" pitchFamily="18" charset="0"/>
              </a:rPr>
              <a:t> ion flux</a:t>
            </a:r>
            <a:r>
              <a:rPr lang="en-US" altLang="ja-JP" sz="2000" dirty="0" smtClean="0">
                <a:latin typeface="Times New Roman" panose="02020603050405020304" pitchFamily="18" charset="0"/>
                <a:cs typeface="Times New Roman" panose="02020603050405020304" pitchFamily="18" charset="0"/>
              </a:rPr>
              <a:t>.</a:t>
            </a:r>
          </a:p>
          <a:p>
            <a:pPr marL="93663" indent="-93663"/>
            <a:endParaRPr lang="en-US" altLang="ja-JP" sz="800" baseline="-25000" dirty="0">
              <a:latin typeface="Times New Roman" panose="02020603050405020304" pitchFamily="18" charset="0"/>
              <a:cs typeface="Times New Roman" panose="02020603050405020304" pitchFamily="18" charset="0"/>
            </a:endParaRPr>
          </a:p>
          <a:p>
            <a:pPr marL="93663" indent="-93663"/>
            <a:r>
              <a:rPr lang="ja-JP" altLang="en-US" sz="2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The onset of virtual cathode appears </a:t>
            </a:r>
            <a:r>
              <a:rPr lang="en-US" altLang="ja-JP" sz="2000" dirty="0">
                <a:latin typeface="Times New Roman" panose="02020603050405020304" pitchFamily="18" charset="0"/>
                <a:cs typeface="Times New Roman" panose="02020603050405020304" pitchFamily="18" charset="0"/>
              </a:rPr>
              <a:t>with the increase in the surface produced H</a:t>
            </a:r>
            <a:r>
              <a:rPr lang="en-US" altLang="ja-JP" sz="2000" baseline="30000" dirty="0">
                <a:latin typeface="Times New Roman" panose="02020603050405020304" pitchFamily="18" charset="0"/>
                <a:cs typeface="Times New Roman" panose="02020603050405020304" pitchFamily="18" charset="0"/>
              </a:rPr>
              <a:t>-</a:t>
            </a:r>
            <a:r>
              <a:rPr lang="en-US" altLang="ja-JP" sz="2000" dirty="0">
                <a:latin typeface="Times New Roman" panose="02020603050405020304" pitchFamily="18" charset="0"/>
                <a:cs typeface="Times New Roman" panose="02020603050405020304" pitchFamily="18" charset="0"/>
              </a:rPr>
              <a:t> ion flux</a:t>
            </a:r>
            <a:r>
              <a:rPr lang="en-US" altLang="ja-JP" sz="2000" dirty="0" smtClean="0">
                <a:latin typeface="Times New Roman" panose="02020603050405020304" pitchFamily="18" charset="0"/>
                <a:cs typeface="Times New Roman" panose="02020603050405020304" pitchFamily="18" charset="0"/>
              </a:rPr>
              <a:t>.</a:t>
            </a:r>
            <a:endParaRPr lang="en-US" altLang="ja-JP" sz="2000" dirty="0">
              <a:latin typeface="Times New Roman" panose="02020603050405020304" pitchFamily="18" charset="0"/>
              <a:cs typeface="Times New Roman" panose="02020603050405020304" pitchFamily="18" charset="0"/>
            </a:endParaRPr>
          </a:p>
        </p:txBody>
      </p:sp>
      <p:sp>
        <p:nvSpPr>
          <p:cNvPr id="2" name="テキスト ボックス 1"/>
          <p:cNvSpPr txBox="1"/>
          <p:nvPr/>
        </p:nvSpPr>
        <p:spPr>
          <a:xfrm rot="16200000">
            <a:off x="-34204" y="4059898"/>
            <a:ext cx="1513556"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Potential (V)</a:t>
            </a:r>
            <a:endParaRPr kumimoji="1" lang="ja-JP" altLang="en-US" sz="2000" dirty="0">
              <a:latin typeface="Times New Roman" panose="02020603050405020304" pitchFamily="18" charset="0"/>
              <a:cs typeface="Times New Roman" panose="02020603050405020304" pitchFamily="18" charset="0"/>
            </a:endParaRPr>
          </a:p>
        </p:txBody>
      </p:sp>
      <p:sp>
        <p:nvSpPr>
          <p:cNvPr id="3" name="円/楕円 2"/>
          <p:cNvSpPr/>
          <p:nvPr/>
        </p:nvSpPr>
        <p:spPr>
          <a:xfrm>
            <a:off x="6681272" y="5901547"/>
            <a:ext cx="1254196" cy="457200"/>
          </a:xfrm>
          <a:prstGeom prst="ellipse">
            <a:avLst/>
          </a:prstGeom>
          <a:noFill/>
          <a:ln w="28575">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662907" y="6342103"/>
            <a:ext cx="1712328" cy="400110"/>
          </a:xfrm>
          <a:prstGeom prst="rect">
            <a:avLst/>
          </a:prstGeom>
          <a:solidFill>
            <a:srgbClr val="CCFFCC"/>
          </a:solid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v</a:t>
            </a:r>
            <a:r>
              <a:rPr kumimoji="1" lang="en-US" altLang="ja-JP" sz="2000" dirty="0" smtClean="0">
                <a:latin typeface="Times New Roman" panose="02020603050405020304" pitchFamily="18" charset="0"/>
                <a:cs typeface="Times New Roman" panose="02020603050405020304" pitchFamily="18" charset="0"/>
              </a:rPr>
              <a:t>irtual cathode</a:t>
            </a:r>
            <a:endParaRPr kumimoji="1" lang="ja-JP" altLang="en-US" sz="2000" dirty="0">
              <a:latin typeface="Times New Roman" panose="02020603050405020304" pitchFamily="18" charset="0"/>
              <a:cs typeface="Times New Roman" panose="02020603050405020304" pitchFamily="18" charset="0"/>
            </a:endParaRPr>
          </a:p>
        </p:txBody>
      </p:sp>
      <p:sp>
        <p:nvSpPr>
          <p:cNvPr id="10" name="テキスト ボックス 9"/>
          <p:cNvSpPr txBox="1"/>
          <p:nvPr/>
        </p:nvSpPr>
        <p:spPr>
          <a:xfrm>
            <a:off x="4167499" y="6498919"/>
            <a:ext cx="1066318"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a:t>
            </a:r>
            <a:r>
              <a:rPr lang="el-GR" altLang="ja-JP" dirty="0">
                <a:latin typeface="Times New Roman" panose="02020603050405020304" pitchFamily="18" charset="0"/>
                <a:cs typeface="Times New Roman" panose="02020603050405020304" pitchFamily="18" charset="0"/>
              </a:rPr>
              <a:t>× </a:t>
            </a:r>
            <a:r>
              <a:rPr lang="el-GR" altLang="ja-JP" dirty="0" smtClean="0">
                <a:latin typeface="Times New Roman" panose="02020603050405020304" pitchFamily="18" charset="0"/>
                <a:cs typeface="Times New Roman" panose="02020603050405020304" pitchFamily="18" charset="0"/>
              </a:rPr>
              <a:t>λ</a:t>
            </a:r>
            <a:r>
              <a:rPr lang="en-US" altLang="ja-JP" baseline="-25000" dirty="0" smtClean="0">
                <a:latin typeface="Times New Roman" panose="02020603050405020304" pitchFamily="18" charset="0"/>
                <a:cs typeface="Times New Roman" panose="02020603050405020304" pitchFamily="18" charset="0"/>
              </a:rPr>
              <a:t>De</a:t>
            </a:r>
            <a:r>
              <a:rPr kumimoji="1" lang="en-US" altLang="ja-JP" dirty="0" smtClean="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p:txBody>
      </p:sp>
      <p:sp>
        <p:nvSpPr>
          <p:cNvPr id="11" name="テキスト ボックス 10"/>
          <p:cNvSpPr txBox="1"/>
          <p:nvPr/>
        </p:nvSpPr>
        <p:spPr>
          <a:xfrm>
            <a:off x="6680458" y="2098163"/>
            <a:ext cx="1721946"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e</a:t>
            </a:r>
            <a:r>
              <a:rPr kumimoji="1" lang="en-US" altLang="ja-JP" sz="2000" dirty="0" smtClean="0">
                <a:latin typeface="Times New Roman" panose="02020603050405020304" pitchFamily="18" charset="0"/>
                <a:cs typeface="Times New Roman" panose="02020603050405020304" pitchFamily="18" charset="0"/>
              </a:rPr>
              <a:t>ntrance of PG</a:t>
            </a:r>
            <a:endParaRPr kumimoji="1" lang="ja-JP" altLang="en-US" sz="2000" dirty="0">
              <a:latin typeface="Times New Roman" panose="02020603050405020304" pitchFamily="18" charset="0"/>
              <a:cs typeface="Times New Roman" panose="02020603050405020304" pitchFamily="18" charset="0"/>
            </a:endParaRPr>
          </a:p>
        </p:txBody>
      </p:sp>
      <p:cxnSp>
        <p:nvCxnSpPr>
          <p:cNvPr id="13" name="直線矢印コネクタ 12"/>
          <p:cNvCxnSpPr/>
          <p:nvPr/>
        </p:nvCxnSpPr>
        <p:spPr>
          <a:xfrm>
            <a:off x="7547620" y="2441608"/>
            <a:ext cx="7355" cy="283664"/>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14" name="正方形/長方形 13"/>
          <p:cNvSpPr/>
          <p:nvPr/>
        </p:nvSpPr>
        <p:spPr>
          <a:xfrm>
            <a:off x="3284885" y="4647399"/>
            <a:ext cx="1572931" cy="369332"/>
          </a:xfrm>
          <a:prstGeom prst="rect">
            <a:avLst/>
          </a:prstGeom>
          <a:ln w="19050">
            <a:solidFill>
              <a:srgbClr val="00B050"/>
            </a:solidFill>
          </a:ln>
        </p:spPr>
        <p:txBody>
          <a:bodyPr wrap="none">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146 </a:t>
            </a:r>
            <a:r>
              <a:rPr lang="en-US" altLang="ja-JP" dirty="0" smtClean="0">
                <a:latin typeface="Times New Roman" panose="02020603050405020304" pitchFamily="18" charset="0"/>
                <a:cs typeface="Times New Roman" panose="02020603050405020304" pitchFamily="18" charset="0"/>
              </a:rPr>
              <a:t>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sp>
        <p:nvSpPr>
          <p:cNvPr id="15" name="正方形/長方形 14"/>
          <p:cNvSpPr/>
          <p:nvPr/>
        </p:nvSpPr>
        <p:spPr>
          <a:xfrm>
            <a:off x="5162080" y="2684380"/>
            <a:ext cx="1457515" cy="369332"/>
          </a:xfrm>
          <a:prstGeom prst="rect">
            <a:avLst/>
          </a:prstGeom>
          <a:ln w="19050">
            <a:solidFill>
              <a:srgbClr val="00B050"/>
            </a:solidFill>
          </a:ln>
        </p:spPr>
        <p:txBody>
          <a:bodyPr wrap="none">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a:t>
            </a:r>
            <a:r>
              <a:rPr lang="en-US" altLang="ja-JP" dirty="0" smtClean="0">
                <a:latin typeface="Times New Roman" panose="02020603050405020304" pitchFamily="18" charset="0"/>
                <a:cs typeface="Times New Roman" panose="02020603050405020304" pitchFamily="18" charset="0"/>
              </a:rPr>
              <a:t>39 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sp>
        <p:nvSpPr>
          <p:cNvPr id="16" name="正方形/長方形 15"/>
          <p:cNvSpPr/>
          <p:nvPr/>
        </p:nvSpPr>
        <p:spPr>
          <a:xfrm>
            <a:off x="2733531" y="5484799"/>
            <a:ext cx="1572931" cy="369332"/>
          </a:xfrm>
          <a:prstGeom prst="rect">
            <a:avLst/>
          </a:prstGeom>
          <a:ln w="19050">
            <a:solidFill>
              <a:srgbClr val="00B050"/>
            </a:solidFill>
          </a:ln>
        </p:spPr>
        <p:txBody>
          <a:bodyPr wrap="none">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a:t>
            </a:r>
            <a:r>
              <a:rPr lang="en-US" altLang="ja-JP" dirty="0" smtClean="0">
                <a:latin typeface="Times New Roman" panose="02020603050405020304" pitchFamily="18" charset="0"/>
                <a:cs typeface="Times New Roman" panose="02020603050405020304" pitchFamily="18" charset="0"/>
              </a:rPr>
              <a:t>255 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sp>
        <p:nvSpPr>
          <p:cNvPr id="17" name="正方形/長方形 16"/>
          <p:cNvSpPr/>
          <p:nvPr/>
        </p:nvSpPr>
        <p:spPr>
          <a:xfrm>
            <a:off x="7935468" y="2725272"/>
            <a:ext cx="3861436" cy="1323439"/>
          </a:xfrm>
          <a:prstGeom prst="rect">
            <a:avLst/>
          </a:prstGeom>
        </p:spPr>
        <p:txBody>
          <a:bodyPr wrap="square">
            <a:spAutoFit/>
          </a:bodyPr>
          <a:lstStyle/>
          <a:p>
            <a:pPr marL="269875" indent="-269875" algn="just"/>
            <a:r>
              <a:rPr lang="en-US" altLang="ja-JP" sz="1600" dirty="0" smtClean="0">
                <a:latin typeface="Times New Roman" panose="02020603050405020304" pitchFamily="18" charset="0"/>
                <a:cs typeface="Times New Roman" panose="02020603050405020304" pitchFamily="18" charset="0"/>
              </a:rPr>
              <a:t>[3] </a:t>
            </a:r>
            <a:r>
              <a:rPr lang="en-US" altLang="ja-JP" sz="1600" dirty="0">
                <a:latin typeface="Times New Roman" panose="02020603050405020304" pitchFamily="18" charset="0"/>
                <a:cs typeface="Times New Roman" panose="02020603050405020304" pitchFamily="18" charset="0"/>
              </a:rPr>
              <a:t>McNeely </a:t>
            </a:r>
            <a:r>
              <a:rPr lang="en-US" altLang="ja-JP" sz="1600" dirty="0" smtClean="0">
                <a:latin typeface="Times New Roman" panose="02020603050405020304" pitchFamily="18" charset="0"/>
                <a:cs typeface="Times New Roman" panose="02020603050405020304" pitchFamily="18" charset="0"/>
              </a:rPr>
              <a:t>P, </a:t>
            </a:r>
            <a:r>
              <a:rPr lang="en-US" altLang="ja-JP" sz="1600" dirty="0" err="1" smtClean="0">
                <a:latin typeface="Times New Roman" panose="02020603050405020304" pitchFamily="18" charset="0"/>
                <a:cs typeface="Times New Roman" panose="02020603050405020304" pitchFamily="18" charset="0"/>
              </a:rPr>
              <a:t>Dudin</a:t>
            </a:r>
            <a:r>
              <a:rPr lang="en-US" altLang="ja-JP" sz="1600" dirty="0" smtClean="0">
                <a:latin typeface="Times New Roman" panose="02020603050405020304" pitchFamily="18" charset="0"/>
                <a:cs typeface="Times New Roman" panose="02020603050405020304" pitchFamily="18" charset="0"/>
              </a:rPr>
              <a:t> V S, Christ-Koch S, </a:t>
            </a:r>
            <a:r>
              <a:rPr lang="en-US" altLang="ja-JP" sz="1600" dirty="0" err="1" smtClean="0">
                <a:latin typeface="Times New Roman" panose="02020603050405020304" pitchFamily="18" charset="0"/>
                <a:cs typeface="Times New Roman" panose="02020603050405020304" pitchFamily="18" charset="0"/>
              </a:rPr>
              <a:t>Fantz</a:t>
            </a:r>
            <a:r>
              <a:rPr lang="en-US" altLang="ja-JP" sz="1600" dirty="0" smtClean="0">
                <a:latin typeface="Times New Roman" panose="02020603050405020304" pitchFamily="18" charset="0"/>
                <a:cs typeface="Times New Roman" panose="02020603050405020304" pitchFamily="18" charset="0"/>
              </a:rPr>
              <a:t> U, and the NNBI Team 2009 Plasma Sources Sci. Technol. </a:t>
            </a:r>
            <a:r>
              <a:rPr lang="en-US" altLang="ja-JP" sz="1600" b="1" dirty="0" smtClean="0">
                <a:latin typeface="Times New Roman" panose="02020603050405020304" pitchFamily="18" charset="0"/>
                <a:cs typeface="Times New Roman" panose="02020603050405020304" pitchFamily="18" charset="0"/>
              </a:rPr>
              <a:t>18</a:t>
            </a:r>
            <a:r>
              <a:rPr lang="en-US" altLang="ja-JP" sz="1600" dirty="0" smtClean="0">
                <a:latin typeface="Times New Roman" panose="02020603050405020304" pitchFamily="18" charset="0"/>
                <a:cs typeface="Times New Roman" panose="02020603050405020304" pitchFamily="18" charset="0"/>
              </a:rPr>
              <a:t> 014011. </a:t>
            </a:r>
          </a:p>
          <a:p>
            <a:pPr marL="269875" indent="-269875" algn="just"/>
            <a:r>
              <a:rPr lang="en-US" altLang="ja-JP" sz="1600" dirty="0" smtClean="0">
                <a:latin typeface="Times New Roman" panose="02020603050405020304" pitchFamily="18" charset="0"/>
                <a:cs typeface="Times New Roman" panose="02020603050405020304" pitchFamily="18" charset="0"/>
              </a:rPr>
              <a:t>[4] McNeely P and </a:t>
            </a:r>
            <a:r>
              <a:rPr lang="en-US" altLang="ja-JP" sz="1600" dirty="0" err="1" smtClean="0">
                <a:latin typeface="Times New Roman" panose="02020603050405020304" pitchFamily="18" charset="0"/>
                <a:cs typeface="Times New Roman" panose="02020603050405020304" pitchFamily="18" charset="0"/>
              </a:rPr>
              <a:t>Schiesko</a:t>
            </a:r>
            <a:r>
              <a:rPr lang="en-US" altLang="ja-JP" sz="1600" dirty="0" smtClean="0">
                <a:latin typeface="Times New Roman" panose="02020603050405020304" pitchFamily="18" charset="0"/>
                <a:cs typeface="Times New Roman" panose="02020603050405020304" pitchFamily="18" charset="0"/>
              </a:rPr>
              <a:t> L 2010 Rev. Sci. </a:t>
            </a:r>
            <a:r>
              <a:rPr lang="en-US" altLang="ja-JP" sz="1600" dirty="0" err="1" smtClean="0">
                <a:latin typeface="Times New Roman" panose="02020603050405020304" pitchFamily="18" charset="0"/>
                <a:cs typeface="Times New Roman" panose="02020603050405020304" pitchFamily="18" charset="0"/>
              </a:rPr>
              <a:t>Instrum</a:t>
            </a:r>
            <a:r>
              <a:rPr lang="en-US" altLang="ja-JP" sz="1600" dirty="0" smtClean="0">
                <a:latin typeface="Times New Roman" panose="02020603050405020304" pitchFamily="18" charset="0"/>
                <a:cs typeface="Times New Roman" panose="02020603050405020304" pitchFamily="18" charset="0"/>
              </a:rPr>
              <a:t>. </a:t>
            </a:r>
            <a:r>
              <a:rPr lang="en-US" altLang="ja-JP" sz="1600" b="1" dirty="0" smtClean="0">
                <a:latin typeface="Times New Roman" panose="02020603050405020304" pitchFamily="18" charset="0"/>
                <a:cs typeface="Times New Roman" panose="02020603050405020304" pitchFamily="18" charset="0"/>
              </a:rPr>
              <a:t>81</a:t>
            </a:r>
            <a:r>
              <a:rPr lang="en-US" altLang="ja-JP" sz="1600" dirty="0" smtClean="0">
                <a:latin typeface="Times New Roman" panose="02020603050405020304" pitchFamily="18" charset="0"/>
                <a:cs typeface="Times New Roman" panose="02020603050405020304" pitchFamily="18" charset="0"/>
              </a:rPr>
              <a:t> 02B111.</a:t>
            </a:r>
            <a:endParaRPr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42032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99537" y="1062827"/>
            <a:ext cx="11298011" cy="1138773"/>
          </a:xfrm>
          <a:prstGeom prst="rect">
            <a:avLst/>
          </a:prstGeom>
          <a:solidFill>
            <a:srgbClr val="FFFF99"/>
          </a:solidFill>
        </p:spPr>
        <p:txBody>
          <a:bodyPr wrap="square" rtlCol="0">
            <a:spAutoFit/>
          </a:bodyPr>
          <a:lstStyle/>
          <a:p>
            <a:pPr algn="just"/>
            <a:r>
              <a:rPr lang="ja-JP" altLang="en-US" dirty="0"/>
              <a:t>・</a:t>
            </a:r>
            <a:r>
              <a:rPr lang="en-US" altLang="ja-JP" sz="2000" b="1" dirty="0" smtClean="0">
                <a:solidFill>
                  <a:srgbClr val="FF0000"/>
                </a:solidFill>
                <a:latin typeface="Times New Roman" panose="02020603050405020304" pitchFamily="18" charset="0"/>
                <a:cs typeface="Times New Roman" panose="02020603050405020304" pitchFamily="18" charset="0"/>
              </a:rPr>
              <a:t>Penetration of electric field </a:t>
            </a:r>
            <a:r>
              <a:rPr lang="en-US" altLang="ja-JP" sz="2000" dirty="0" smtClean="0">
                <a:latin typeface="Times New Roman" panose="02020603050405020304" pitchFamily="18" charset="0"/>
                <a:cs typeface="Times New Roman" panose="02020603050405020304" pitchFamily="18" charset="0"/>
              </a:rPr>
              <a:t>for extraction becomes </a:t>
            </a:r>
            <a:r>
              <a:rPr lang="en-US" altLang="ja-JP" sz="2000" b="1" dirty="0" smtClean="0">
                <a:solidFill>
                  <a:srgbClr val="FF0000"/>
                </a:solidFill>
                <a:latin typeface="Times New Roman" panose="02020603050405020304" pitchFamily="18" charset="0"/>
                <a:cs typeface="Times New Roman" panose="02020603050405020304" pitchFamily="18" charset="0"/>
              </a:rPr>
              <a:t>shallower with the increase of ratio </a:t>
            </a:r>
            <a:r>
              <a:rPr lang="en-US" altLang="ja-JP" sz="2000" b="1" i="1" dirty="0" err="1">
                <a:solidFill>
                  <a:srgbClr val="FF0000"/>
                </a:solidFill>
                <a:latin typeface="Times New Roman" panose="02020603050405020304" pitchFamily="18" charset="0"/>
                <a:cs typeface="Times New Roman" panose="02020603050405020304" pitchFamily="18" charset="0"/>
              </a:rPr>
              <a:t>n</a:t>
            </a:r>
            <a:r>
              <a:rPr lang="en-US" altLang="ja-JP" sz="2000" b="1" baseline="-25000" dirty="0" err="1">
                <a:solidFill>
                  <a:srgbClr val="FF0000"/>
                </a:solidFill>
                <a:latin typeface="Times New Roman" panose="02020603050405020304" pitchFamily="18" charset="0"/>
                <a:cs typeface="Times New Roman" panose="02020603050405020304" pitchFamily="18" charset="0"/>
              </a:rPr>
              <a:t>H</a:t>
            </a:r>
            <a:r>
              <a:rPr lang="en-US" altLang="ja-JP" sz="2000" b="1" baseline="-25000"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i="1" dirty="0">
                <a:solidFill>
                  <a:srgbClr val="FF0000"/>
                </a:solidFill>
                <a:latin typeface="Times New Roman" panose="02020603050405020304" pitchFamily="18" charset="0"/>
                <a:cs typeface="Times New Roman" panose="02020603050405020304" pitchFamily="18" charset="0"/>
              </a:rPr>
              <a:t>n</a:t>
            </a:r>
            <a:r>
              <a:rPr lang="en-US" altLang="ja-JP" sz="2000" b="1" baseline="-25000" dirty="0">
                <a:solidFill>
                  <a:srgbClr val="FF0000"/>
                </a:solidFill>
                <a:latin typeface="Times New Roman" panose="02020603050405020304" pitchFamily="18" charset="0"/>
                <a:cs typeface="Times New Roman" panose="02020603050405020304" pitchFamily="18" charset="0"/>
              </a:rPr>
              <a:t>e</a:t>
            </a:r>
            <a:r>
              <a:rPr lang="en-US" altLang="ja-JP" sz="2000" b="1" dirty="0">
                <a:solidFill>
                  <a:srgbClr val="FF0000"/>
                </a:solidFill>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a:t>
            </a:r>
          </a:p>
          <a:p>
            <a:pPr algn="just"/>
            <a:endParaRPr kumimoji="1" lang="en-US" altLang="ja-JP" sz="800" dirty="0">
              <a:latin typeface="Times New Roman" panose="02020603050405020304" pitchFamily="18" charset="0"/>
              <a:cs typeface="Times New Roman" panose="02020603050405020304" pitchFamily="18" charset="0"/>
            </a:endParaRPr>
          </a:p>
          <a:p>
            <a:pPr marL="87313" indent="-87313" algn="just"/>
            <a:r>
              <a:rPr lang="ja-JP" altLang="en-US" sz="2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For the </a:t>
            </a:r>
            <a:r>
              <a:rPr lang="en-US" altLang="ja-JP" sz="2000" dirty="0">
                <a:latin typeface="Times New Roman" panose="02020603050405020304" pitchFamily="18" charset="0"/>
                <a:cs typeface="Times New Roman" panose="02020603050405020304" pitchFamily="18" charset="0"/>
              </a:rPr>
              <a:t>small </a:t>
            </a:r>
            <a:r>
              <a:rPr lang="en-US" altLang="ja-JP" sz="2000" dirty="0" smtClean="0">
                <a:latin typeface="Times New Roman" panose="02020603050405020304" pitchFamily="18" charset="0"/>
                <a:cs typeface="Times New Roman" panose="02020603050405020304" pitchFamily="18" charset="0"/>
              </a:rPr>
              <a:t>ratio </a:t>
            </a:r>
            <a:r>
              <a:rPr lang="en-US" altLang="ja-JP" sz="2000" i="1" dirty="0" err="1">
                <a:latin typeface="Times New Roman" panose="02020603050405020304" pitchFamily="18" charset="0"/>
                <a:cs typeface="Times New Roman" panose="02020603050405020304" pitchFamily="18" charset="0"/>
              </a:rPr>
              <a:t>n</a:t>
            </a:r>
            <a:r>
              <a:rPr lang="en-US" altLang="ja-JP" sz="2000" baseline="-25000" dirty="0" err="1">
                <a:latin typeface="Times New Roman" panose="02020603050405020304" pitchFamily="18" charset="0"/>
                <a:cs typeface="Times New Roman" panose="02020603050405020304" pitchFamily="18" charset="0"/>
              </a:rPr>
              <a:t>H</a:t>
            </a:r>
            <a:r>
              <a:rPr lang="en-US" altLang="ja-JP" sz="2000" baseline="-25000" dirty="0">
                <a:latin typeface="Times New Roman" panose="02020603050405020304" pitchFamily="18" charset="0"/>
                <a:cs typeface="Times New Roman" panose="02020603050405020304" pitchFamily="18" charset="0"/>
              </a:rPr>
              <a:t>-</a:t>
            </a:r>
            <a:r>
              <a:rPr lang="en-US" altLang="ja-JP" sz="2000" dirty="0">
                <a:latin typeface="Times New Roman" panose="02020603050405020304" pitchFamily="18" charset="0"/>
                <a:cs typeface="Times New Roman" panose="02020603050405020304" pitchFamily="18" charset="0"/>
              </a:rPr>
              <a:t>/</a:t>
            </a:r>
            <a:r>
              <a:rPr lang="en-US" altLang="ja-JP" sz="2000" i="1" dirty="0" smtClean="0">
                <a:latin typeface="Times New Roman" panose="02020603050405020304" pitchFamily="18" charset="0"/>
                <a:cs typeface="Times New Roman" panose="02020603050405020304" pitchFamily="18" charset="0"/>
              </a:rPr>
              <a:t>n</a:t>
            </a:r>
            <a:r>
              <a:rPr lang="en-US" altLang="ja-JP" sz="2000" baseline="-25000" dirty="0" smtClean="0">
                <a:latin typeface="Times New Roman" panose="02020603050405020304" pitchFamily="18" charset="0"/>
                <a:cs typeface="Times New Roman" panose="02020603050405020304" pitchFamily="18" charset="0"/>
              </a:rPr>
              <a:t>e</a:t>
            </a:r>
            <a:r>
              <a:rPr lang="en-US" altLang="ja-JP" sz="2000" dirty="0" smtClean="0">
                <a:latin typeface="Times New Roman" panose="02020603050405020304" pitchFamily="18" charset="0"/>
                <a:cs typeface="Times New Roman" panose="02020603050405020304" pitchFamily="18" charset="0"/>
              </a:rPr>
              <a:t>, the surfaced H</a:t>
            </a:r>
            <a:r>
              <a:rPr lang="en-US" altLang="ja-JP" sz="2000" baseline="30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 ions are extracted directly from the PG surface rather than enter into the bulk plasma</a:t>
            </a:r>
            <a:r>
              <a:rPr lang="en-US" altLang="ja-JP" dirty="0" smtClean="0"/>
              <a:t>.</a:t>
            </a:r>
            <a:endParaRPr kumimoji="1" lang="ja-JP" alt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951" y="3894776"/>
            <a:ext cx="2809875" cy="2257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8360" y="3851913"/>
            <a:ext cx="885825" cy="2343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6666" y="3920177"/>
            <a:ext cx="2628900"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8698" y="3920177"/>
            <a:ext cx="885825" cy="2343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テキスト ボックス 8"/>
          <p:cNvSpPr txBox="1"/>
          <p:nvPr/>
        </p:nvSpPr>
        <p:spPr>
          <a:xfrm>
            <a:off x="8779343" y="3226594"/>
            <a:ext cx="1685458" cy="369332"/>
          </a:xfrm>
          <a:prstGeom prst="rect">
            <a:avLst/>
          </a:prstGeom>
          <a:noFill/>
          <a:ln w="28575">
            <a:solidFill>
              <a:srgbClr val="00B050"/>
            </a:solidFill>
          </a:ln>
        </p:spPr>
        <p:txBody>
          <a:bodyPr wrap="square" rtlCol="0">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a:t>
            </a:r>
            <a:r>
              <a:rPr lang="en-US" altLang="ja-JP" dirty="0" smtClean="0">
                <a:latin typeface="Times New Roman" panose="02020603050405020304" pitchFamily="18" charset="0"/>
                <a:cs typeface="Times New Roman" panose="02020603050405020304" pitchFamily="18" charset="0"/>
              </a:rPr>
              <a:t>255 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pic>
        <p:nvPicPr>
          <p:cNvPr id="410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77802" y="3911710"/>
            <a:ext cx="2514600"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11723" y="3894776"/>
            <a:ext cx="885825" cy="2343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テキスト ボックス 12"/>
          <p:cNvSpPr txBox="1"/>
          <p:nvPr/>
        </p:nvSpPr>
        <p:spPr>
          <a:xfrm>
            <a:off x="1382318" y="6152201"/>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4" name="テキスト ボックス 13"/>
          <p:cNvSpPr txBox="1"/>
          <p:nvPr/>
        </p:nvSpPr>
        <p:spPr>
          <a:xfrm rot="16200000">
            <a:off x="-208849" y="4570147"/>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5" name="テキスト ボックス 14"/>
          <p:cNvSpPr txBox="1"/>
          <p:nvPr/>
        </p:nvSpPr>
        <p:spPr>
          <a:xfrm>
            <a:off x="5252656" y="6152201"/>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p:cNvSpPr txBox="1"/>
          <p:nvPr/>
        </p:nvSpPr>
        <p:spPr>
          <a:xfrm rot="16200000">
            <a:off x="3625451" y="4570147"/>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7" name="テキスト ボックス 16"/>
          <p:cNvSpPr txBox="1"/>
          <p:nvPr/>
        </p:nvSpPr>
        <p:spPr>
          <a:xfrm>
            <a:off x="9293819" y="6152201"/>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8" name="テキスト ボックス 17"/>
          <p:cNvSpPr txBox="1"/>
          <p:nvPr/>
        </p:nvSpPr>
        <p:spPr>
          <a:xfrm rot="16200000">
            <a:off x="7666614" y="4570147"/>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9" name="Line 5"/>
          <p:cNvSpPr>
            <a:spLocks noChangeShapeType="1"/>
          </p:cNvSpPr>
          <p:nvPr/>
        </p:nvSpPr>
        <p:spPr bwMode="auto">
          <a:xfrm>
            <a:off x="225110" y="743841"/>
            <a:ext cx="8554232"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正方形/長方形 19"/>
          <p:cNvSpPr/>
          <p:nvPr/>
        </p:nvSpPr>
        <p:spPr>
          <a:xfrm>
            <a:off x="185965" y="240146"/>
            <a:ext cx="8853642"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Effect of </a:t>
            </a:r>
            <a:r>
              <a:rPr lang="ja-JP" altLang="en-US" sz="2800" dirty="0" smtClean="0">
                <a:solidFill>
                  <a:srgbClr val="6666FF"/>
                </a:solidFill>
                <a:latin typeface="Times New Roman" panose="02020603050405020304" pitchFamily="18" charset="0"/>
                <a:cs typeface="Times New Roman" panose="02020603050405020304" pitchFamily="18" charset="0"/>
              </a:rPr>
              <a:t> </a:t>
            </a:r>
            <a:r>
              <a:rPr lang="en-US" altLang="ja-JP" sz="2800" dirty="0" smtClean="0">
                <a:solidFill>
                  <a:srgbClr val="6666FF"/>
                </a:solidFill>
                <a:latin typeface="Times New Roman" panose="02020603050405020304" pitchFamily="18" charset="0"/>
                <a:cs typeface="Times New Roman" panose="02020603050405020304" pitchFamily="18" charset="0"/>
              </a:rPr>
              <a:t>the ratio </a:t>
            </a:r>
            <a:r>
              <a:rPr lang="en-US" altLang="ja-JP" sz="2800" i="1" dirty="0" err="1" smtClean="0">
                <a:solidFill>
                  <a:srgbClr val="6666FF"/>
                </a:solidFill>
                <a:latin typeface="Times New Roman" panose="02020603050405020304" pitchFamily="18" charset="0"/>
                <a:cs typeface="Times New Roman" panose="02020603050405020304" pitchFamily="18" charset="0"/>
              </a:rPr>
              <a:t>n</a:t>
            </a:r>
            <a:r>
              <a:rPr lang="en-US" altLang="ja-JP" sz="2800" baseline="-25000" dirty="0" err="1" smtClean="0">
                <a:solidFill>
                  <a:srgbClr val="6666FF"/>
                </a:solidFill>
                <a:latin typeface="Times New Roman" panose="02020603050405020304" pitchFamily="18" charset="0"/>
                <a:cs typeface="Times New Roman" panose="02020603050405020304" pitchFamily="18" charset="0"/>
              </a:rPr>
              <a:t>H</a:t>
            </a:r>
            <a:r>
              <a:rPr lang="en-US" altLang="ja-JP" sz="2800" baseline="-25000" dirty="0" smtClean="0">
                <a:solidFill>
                  <a:srgbClr val="6666FF"/>
                </a:solidFill>
                <a:latin typeface="Times New Roman" panose="02020603050405020304" pitchFamily="18" charset="0"/>
                <a:cs typeface="Times New Roman" panose="02020603050405020304" pitchFamily="18" charset="0"/>
              </a:rPr>
              <a:t>-</a:t>
            </a:r>
            <a:r>
              <a:rPr lang="en-US" altLang="ja-JP" sz="2800" dirty="0" smtClean="0">
                <a:solidFill>
                  <a:srgbClr val="6666FF"/>
                </a:solidFill>
                <a:latin typeface="Times New Roman" panose="02020603050405020304" pitchFamily="18" charset="0"/>
                <a:cs typeface="Times New Roman" panose="02020603050405020304" pitchFamily="18" charset="0"/>
              </a:rPr>
              <a:t>/</a:t>
            </a:r>
            <a:r>
              <a:rPr lang="en-US" altLang="ja-JP" sz="2800" i="1" dirty="0" smtClean="0">
                <a:solidFill>
                  <a:srgbClr val="6666FF"/>
                </a:solidFill>
                <a:latin typeface="Times New Roman" panose="02020603050405020304" pitchFamily="18" charset="0"/>
                <a:cs typeface="Times New Roman" panose="02020603050405020304" pitchFamily="18" charset="0"/>
              </a:rPr>
              <a:t>n</a:t>
            </a:r>
            <a:r>
              <a:rPr lang="en-US" altLang="ja-JP" sz="2800" baseline="-25000" dirty="0" smtClean="0">
                <a:solidFill>
                  <a:srgbClr val="6666FF"/>
                </a:solidFill>
                <a:latin typeface="Times New Roman" panose="02020603050405020304" pitchFamily="18" charset="0"/>
                <a:cs typeface="Times New Roman" panose="02020603050405020304" pitchFamily="18" charset="0"/>
              </a:rPr>
              <a:t>e</a:t>
            </a:r>
            <a:r>
              <a:rPr lang="en-US" altLang="ja-JP" sz="2800" dirty="0" smtClean="0">
                <a:solidFill>
                  <a:srgbClr val="6666FF"/>
                </a:solidFill>
                <a:latin typeface="Times New Roman" panose="02020603050405020304" pitchFamily="18" charset="0"/>
                <a:cs typeface="Times New Roman" panose="02020603050405020304" pitchFamily="18" charset="0"/>
              </a:rPr>
              <a:t> on</a:t>
            </a:r>
            <a:r>
              <a:rPr lang="ja-JP" altLang="en-US" sz="2800" dirty="0" smtClean="0">
                <a:solidFill>
                  <a:srgbClr val="6666FF"/>
                </a:solidFill>
                <a:latin typeface="Times New Roman" panose="02020603050405020304" pitchFamily="18" charset="0"/>
                <a:cs typeface="Times New Roman" panose="02020603050405020304" pitchFamily="18" charset="0"/>
              </a:rPr>
              <a:t> </a:t>
            </a:r>
            <a:r>
              <a:rPr lang="en-US" altLang="ja-JP" sz="2800" dirty="0" smtClean="0">
                <a:solidFill>
                  <a:srgbClr val="6666FF"/>
                </a:solidFill>
                <a:latin typeface="Times New Roman" panose="02020603050405020304" pitchFamily="18" charset="0"/>
                <a:cs typeface="Times New Roman" panose="02020603050405020304" pitchFamily="18" charset="0"/>
              </a:rPr>
              <a:t>the</a:t>
            </a:r>
            <a:r>
              <a:rPr lang="ja-JP" altLang="en-US" sz="2800" dirty="0" smtClean="0">
                <a:solidFill>
                  <a:srgbClr val="6666FF"/>
                </a:solidFill>
                <a:latin typeface="Times New Roman" panose="02020603050405020304" pitchFamily="18" charset="0"/>
                <a:cs typeface="Times New Roman" panose="02020603050405020304" pitchFamily="18" charset="0"/>
              </a:rPr>
              <a:t> </a:t>
            </a:r>
            <a:r>
              <a:rPr lang="en-US" altLang="ja-JP" sz="2800" dirty="0" smtClean="0">
                <a:solidFill>
                  <a:srgbClr val="6666FF"/>
                </a:solidFill>
                <a:latin typeface="Times New Roman" panose="02020603050405020304" pitchFamily="18" charset="0"/>
                <a:cs typeface="Times New Roman" panose="02020603050405020304" pitchFamily="18" charset="0"/>
              </a:rPr>
              <a:t>penetration of electric field</a:t>
            </a:r>
            <a:endParaRPr lang="ja-JP" altLang="en-US" sz="2800" baseline="-25000" dirty="0">
              <a:solidFill>
                <a:srgbClr val="6666FF"/>
              </a:solidFill>
              <a:latin typeface="Times New Roman" panose="02020603050405020304" pitchFamily="18" charset="0"/>
              <a:cs typeface="Times New Roman" panose="02020603050405020304" pitchFamily="18" charset="0"/>
            </a:endParaRPr>
          </a:p>
        </p:txBody>
      </p:sp>
      <p:sp>
        <p:nvSpPr>
          <p:cNvPr id="3" name="テキスト ボックス 2"/>
          <p:cNvSpPr txBox="1"/>
          <p:nvPr/>
        </p:nvSpPr>
        <p:spPr>
          <a:xfrm>
            <a:off x="3184375" y="3625243"/>
            <a:ext cx="1242648" cy="338554"/>
          </a:xfrm>
          <a:prstGeom prst="rect">
            <a:avLst/>
          </a:prstGeom>
          <a:noFill/>
        </p:spPr>
        <p:txBody>
          <a:bodyPr wrap="none" rtlCol="0">
            <a:spAutoFit/>
          </a:bodyPr>
          <a:lstStyle/>
          <a:p>
            <a:r>
              <a:rPr lang="en-US" altLang="ja-JP" sz="1600" dirty="0">
                <a:latin typeface="Times New Roman" panose="02020603050405020304" pitchFamily="18" charset="0"/>
                <a:cs typeface="Times New Roman" panose="02020603050405020304" pitchFamily="18" charset="0"/>
              </a:rPr>
              <a:t>p</a:t>
            </a:r>
            <a:r>
              <a:rPr kumimoji="1" lang="en-US" altLang="ja-JP" sz="1600" dirty="0" smtClean="0">
                <a:latin typeface="Times New Roman" panose="02020603050405020304" pitchFamily="18" charset="0"/>
                <a:cs typeface="Times New Roman" panose="02020603050405020304" pitchFamily="18" charset="0"/>
              </a:rPr>
              <a:t>otential (V)</a:t>
            </a:r>
            <a:endParaRPr kumimoji="1" lang="ja-JP" altLang="en-US" sz="1600" dirty="0">
              <a:latin typeface="Times New Roman" panose="02020603050405020304" pitchFamily="18" charset="0"/>
              <a:cs typeface="Times New Roman" panose="02020603050405020304" pitchFamily="18" charset="0"/>
            </a:endParaRPr>
          </a:p>
        </p:txBody>
      </p:sp>
      <p:sp>
        <p:nvSpPr>
          <p:cNvPr id="22" name="テキスト ボックス 21"/>
          <p:cNvSpPr txBox="1"/>
          <p:nvPr/>
        </p:nvSpPr>
        <p:spPr>
          <a:xfrm>
            <a:off x="7098567" y="3637606"/>
            <a:ext cx="1242648" cy="338554"/>
          </a:xfrm>
          <a:prstGeom prst="rect">
            <a:avLst/>
          </a:prstGeom>
          <a:noFill/>
        </p:spPr>
        <p:txBody>
          <a:bodyPr wrap="none" rtlCol="0">
            <a:spAutoFit/>
          </a:bodyPr>
          <a:lstStyle/>
          <a:p>
            <a:r>
              <a:rPr lang="en-US" altLang="ja-JP" sz="1600" dirty="0">
                <a:latin typeface="Times New Roman" panose="02020603050405020304" pitchFamily="18" charset="0"/>
                <a:cs typeface="Times New Roman" panose="02020603050405020304" pitchFamily="18" charset="0"/>
              </a:rPr>
              <a:t>p</a:t>
            </a:r>
            <a:r>
              <a:rPr kumimoji="1" lang="en-US" altLang="ja-JP" sz="1600" dirty="0" smtClean="0">
                <a:latin typeface="Times New Roman" panose="02020603050405020304" pitchFamily="18" charset="0"/>
                <a:cs typeface="Times New Roman" panose="02020603050405020304" pitchFamily="18" charset="0"/>
              </a:rPr>
              <a:t>otential (V)</a:t>
            </a:r>
            <a:endParaRPr kumimoji="1" lang="ja-JP" altLang="en-US" sz="1600" dirty="0">
              <a:latin typeface="Times New Roman" panose="02020603050405020304" pitchFamily="18" charset="0"/>
              <a:cs typeface="Times New Roman" panose="02020603050405020304" pitchFamily="18" charset="0"/>
            </a:endParaRPr>
          </a:p>
        </p:txBody>
      </p:sp>
      <p:sp>
        <p:nvSpPr>
          <p:cNvPr id="23" name="テキスト ボックス 22"/>
          <p:cNvSpPr txBox="1"/>
          <p:nvPr/>
        </p:nvSpPr>
        <p:spPr>
          <a:xfrm>
            <a:off x="11001189" y="3611017"/>
            <a:ext cx="1242648" cy="338554"/>
          </a:xfrm>
          <a:prstGeom prst="rect">
            <a:avLst/>
          </a:prstGeom>
          <a:noFill/>
        </p:spPr>
        <p:txBody>
          <a:bodyPr wrap="none" rtlCol="0">
            <a:spAutoFit/>
          </a:bodyPr>
          <a:lstStyle/>
          <a:p>
            <a:r>
              <a:rPr lang="en-US" altLang="ja-JP" sz="1600" dirty="0">
                <a:latin typeface="Times New Roman" panose="02020603050405020304" pitchFamily="18" charset="0"/>
                <a:cs typeface="Times New Roman" panose="02020603050405020304" pitchFamily="18" charset="0"/>
              </a:rPr>
              <a:t>p</a:t>
            </a:r>
            <a:r>
              <a:rPr kumimoji="1" lang="en-US" altLang="ja-JP" sz="1600" dirty="0" smtClean="0">
                <a:latin typeface="Times New Roman" panose="02020603050405020304" pitchFamily="18" charset="0"/>
                <a:cs typeface="Times New Roman" panose="02020603050405020304" pitchFamily="18" charset="0"/>
              </a:rPr>
              <a:t>otential (V)</a:t>
            </a:r>
            <a:endParaRPr kumimoji="1" lang="ja-JP" altLang="en-US" sz="1600" dirty="0">
              <a:latin typeface="Times New Roman" panose="02020603050405020304" pitchFamily="18" charset="0"/>
              <a:cs typeface="Times New Roman" panose="02020603050405020304" pitchFamily="18" charset="0"/>
            </a:endParaRPr>
          </a:p>
        </p:txBody>
      </p:sp>
      <p:sp>
        <p:nvSpPr>
          <p:cNvPr id="4" name="テキスト ボックス 3"/>
          <p:cNvSpPr txBox="1"/>
          <p:nvPr/>
        </p:nvSpPr>
        <p:spPr>
          <a:xfrm>
            <a:off x="583738" y="2454522"/>
            <a:ext cx="6132384" cy="400110"/>
          </a:xfrm>
          <a:prstGeom prst="rect">
            <a:avLst/>
          </a:prstGeom>
          <a:solidFill>
            <a:srgbClr val="66FFFF"/>
          </a:solidFill>
        </p:spPr>
        <p:txBody>
          <a:bodyPr wrap="none" rtlCol="0">
            <a:spAutoFit/>
          </a:bodyPr>
          <a:lstStyle/>
          <a:p>
            <a:r>
              <a:rPr lang="en-US" altLang="ja-JP" sz="2000" b="1" dirty="0" smtClean="0">
                <a:latin typeface="Times New Roman" panose="02020603050405020304" pitchFamily="18" charset="0"/>
                <a:cs typeface="Times New Roman" panose="02020603050405020304" pitchFamily="18" charset="0"/>
              </a:rPr>
              <a:t>Contour map of the electrostatic potential near the PG</a:t>
            </a:r>
            <a:endParaRPr kumimoji="1" lang="ja-JP" altLang="en-US" sz="2000" b="1" dirty="0">
              <a:latin typeface="Times New Roman" panose="02020603050405020304" pitchFamily="18" charset="0"/>
              <a:cs typeface="Times New Roman" panose="02020603050405020304" pitchFamily="18" charset="0"/>
            </a:endParaRPr>
          </a:p>
        </p:txBody>
      </p:sp>
      <p:grpSp>
        <p:nvGrpSpPr>
          <p:cNvPr id="6" name="グループ化 5"/>
          <p:cNvGrpSpPr/>
          <p:nvPr/>
        </p:nvGrpSpPr>
        <p:grpSpPr>
          <a:xfrm>
            <a:off x="1336625" y="4035875"/>
            <a:ext cx="1119807" cy="1760737"/>
            <a:chOff x="1336625" y="3905248"/>
            <a:chExt cx="1119807" cy="1760737"/>
          </a:xfrm>
        </p:grpSpPr>
        <p:grpSp>
          <p:nvGrpSpPr>
            <p:cNvPr id="26" name="グループ化 25"/>
            <p:cNvGrpSpPr/>
            <p:nvPr/>
          </p:nvGrpSpPr>
          <p:grpSpPr>
            <a:xfrm flipV="1">
              <a:off x="1336625" y="5395912"/>
              <a:ext cx="1115044" cy="270073"/>
              <a:chOff x="2126607" y="3137290"/>
              <a:chExt cx="2159242" cy="412243"/>
            </a:xfrm>
          </p:grpSpPr>
          <p:cxnSp>
            <p:nvCxnSpPr>
              <p:cNvPr id="32" name="直線コネクタ 31"/>
              <p:cNvCxnSpPr/>
              <p:nvPr/>
            </p:nvCxnSpPr>
            <p:spPr>
              <a:xfrm flipV="1">
                <a:off x="4046730" y="3475239"/>
                <a:ext cx="239119" cy="74294"/>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3" name="直線コネクタ 32"/>
              <p:cNvCxnSpPr/>
              <p:nvPr/>
            </p:nvCxnSpPr>
            <p:spPr>
              <a:xfrm flipV="1">
                <a:off x="3739218" y="3549533"/>
                <a:ext cx="307512"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4" name="直線コネクタ 33"/>
              <p:cNvCxnSpPr/>
              <p:nvPr/>
            </p:nvCxnSpPr>
            <p:spPr>
              <a:xfrm flipH="1" flipV="1">
                <a:off x="2126607" y="3163468"/>
                <a:ext cx="1612612" cy="386065"/>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5" name="直線コネクタ 34"/>
              <p:cNvCxnSpPr/>
              <p:nvPr/>
            </p:nvCxnSpPr>
            <p:spPr>
              <a:xfrm flipV="1">
                <a:off x="4285849" y="3137290"/>
                <a:ext cx="0" cy="33794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nvGrpSpPr>
            <p:cNvPr id="36" name="グループ化 35"/>
            <p:cNvGrpSpPr/>
            <p:nvPr/>
          </p:nvGrpSpPr>
          <p:grpSpPr>
            <a:xfrm>
              <a:off x="1341388" y="3905248"/>
              <a:ext cx="1115044" cy="270073"/>
              <a:chOff x="2126607" y="3137290"/>
              <a:chExt cx="2159242" cy="412243"/>
            </a:xfrm>
          </p:grpSpPr>
          <p:cxnSp>
            <p:nvCxnSpPr>
              <p:cNvPr id="37" name="直線コネクタ 36"/>
              <p:cNvCxnSpPr/>
              <p:nvPr/>
            </p:nvCxnSpPr>
            <p:spPr>
              <a:xfrm flipV="1">
                <a:off x="4046730" y="3475239"/>
                <a:ext cx="239119" cy="74294"/>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8" name="直線コネクタ 37"/>
              <p:cNvCxnSpPr/>
              <p:nvPr/>
            </p:nvCxnSpPr>
            <p:spPr>
              <a:xfrm flipV="1">
                <a:off x="3739218" y="3549533"/>
                <a:ext cx="307512"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39" name="直線コネクタ 38"/>
              <p:cNvCxnSpPr/>
              <p:nvPr/>
            </p:nvCxnSpPr>
            <p:spPr>
              <a:xfrm flipH="1" flipV="1">
                <a:off x="2126607" y="3163468"/>
                <a:ext cx="1612612" cy="386065"/>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40" name="直線コネクタ 39"/>
              <p:cNvCxnSpPr/>
              <p:nvPr/>
            </p:nvCxnSpPr>
            <p:spPr>
              <a:xfrm flipV="1">
                <a:off x="4285849" y="3137290"/>
                <a:ext cx="0" cy="33794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grpSp>
        <p:nvGrpSpPr>
          <p:cNvPr id="42" name="グループ化 41"/>
          <p:cNvGrpSpPr/>
          <p:nvPr/>
        </p:nvGrpSpPr>
        <p:grpSpPr>
          <a:xfrm>
            <a:off x="5129822" y="4035875"/>
            <a:ext cx="1119807" cy="1760737"/>
            <a:chOff x="1336625" y="3905248"/>
            <a:chExt cx="1119807" cy="1760737"/>
          </a:xfrm>
        </p:grpSpPr>
        <p:grpSp>
          <p:nvGrpSpPr>
            <p:cNvPr id="43" name="グループ化 42"/>
            <p:cNvGrpSpPr/>
            <p:nvPr/>
          </p:nvGrpSpPr>
          <p:grpSpPr>
            <a:xfrm flipV="1">
              <a:off x="1336625" y="5395912"/>
              <a:ext cx="1115044" cy="270073"/>
              <a:chOff x="2126607" y="3137290"/>
              <a:chExt cx="2159242" cy="412243"/>
            </a:xfrm>
          </p:grpSpPr>
          <p:cxnSp>
            <p:nvCxnSpPr>
              <p:cNvPr id="49" name="直線コネクタ 48"/>
              <p:cNvCxnSpPr/>
              <p:nvPr/>
            </p:nvCxnSpPr>
            <p:spPr>
              <a:xfrm flipV="1">
                <a:off x="4046730" y="3475239"/>
                <a:ext cx="239119" cy="74294"/>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50" name="直線コネクタ 49"/>
              <p:cNvCxnSpPr/>
              <p:nvPr/>
            </p:nvCxnSpPr>
            <p:spPr>
              <a:xfrm flipV="1">
                <a:off x="3739218" y="3549533"/>
                <a:ext cx="307512"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51" name="直線コネクタ 50"/>
              <p:cNvCxnSpPr/>
              <p:nvPr/>
            </p:nvCxnSpPr>
            <p:spPr>
              <a:xfrm flipH="1" flipV="1">
                <a:off x="2126607" y="3163468"/>
                <a:ext cx="1612612" cy="386065"/>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52" name="直線コネクタ 51"/>
              <p:cNvCxnSpPr/>
              <p:nvPr/>
            </p:nvCxnSpPr>
            <p:spPr>
              <a:xfrm flipV="1">
                <a:off x="4285849" y="3137290"/>
                <a:ext cx="0" cy="33794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nvGrpSpPr>
            <p:cNvPr id="44" name="グループ化 43"/>
            <p:cNvGrpSpPr/>
            <p:nvPr/>
          </p:nvGrpSpPr>
          <p:grpSpPr>
            <a:xfrm>
              <a:off x="1341388" y="3905248"/>
              <a:ext cx="1115044" cy="270073"/>
              <a:chOff x="2126607" y="3137290"/>
              <a:chExt cx="2159242" cy="412243"/>
            </a:xfrm>
          </p:grpSpPr>
          <p:cxnSp>
            <p:nvCxnSpPr>
              <p:cNvPr id="45" name="直線コネクタ 44"/>
              <p:cNvCxnSpPr/>
              <p:nvPr/>
            </p:nvCxnSpPr>
            <p:spPr>
              <a:xfrm flipV="1">
                <a:off x="4046730" y="3475239"/>
                <a:ext cx="239119" cy="74294"/>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46" name="直線コネクタ 45"/>
              <p:cNvCxnSpPr/>
              <p:nvPr/>
            </p:nvCxnSpPr>
            <p:spPr>
              <a:xfrm flipV="1">
                <a:off x="3739218" y="3549533"/>
                <a:ext cx="307512"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47" name="直線コネクタ 46"/>
              <p:cNvCxnSpPr/>
              <p:nvPr/>
            </p:nvCxnSpPr>
            <p:spPr>
              <a:xfrm flipH="1" flipV="1">
                <a:off x="2126607" y="3163468"/>
                <a:ext cx="1612612" cy="386065"/>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48" name="直線コネクタ 47"/>
              <p:cNvCxnSpPr/>
              <p:nvPr/>
            </p:nvCxnSpPr>
            <p:spPr>
              <a:xfrm flipV="1">
                <a:off x="4285849" y="3137290"/>
                <a:ext cx="0" cy="33794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grpSp>
        <p:nvGrpSpPr>
          <p:cNvPr id="53" name="グループ化 52"/>
          <p:cNvGrpSpPr/>
          <p:nvPr/>
        </p:nvGrpSpPr>
        <p:grpSpPr>
          <a:xfrm>
            <a:off x="9201368" y="4035875"/>
            <a:ext cx="1119807" cy="1760737"/>
            <a:chOff x="1336625" y="3905248"/>
            <a:chExt cx="1119807" cy="1760737"/>
          </a:xfrm>
        </p:grpSpPr>
        <p:grpSp>
          <p:nvGrpSpPr>
            <p:cNvPr id="54" name="グループ化 53"/>
            <p:cNvGrpSpPr/>
            <p:nvPr/>
          </p:nvGrpSpPr>
          <p:grpSpPr>
            <a:xfrm flipV="1">
              <a:off x="1336625" y="5395912"/>
              <a:ext cx="1115044" cy="270073"/>
              <a:chOff x="2126607" y="3137290"/>
              <a:chExt cx="2159242" cy="412243"/>
            </a:xfrm>
          </p:grpSpPr>
          <p:cxnSp>
            <p:nvCxnSpPr>
              <p:cNvPr id="60" name="直線コネクタ 59"/>
              <p:cNvCxnSpPr/>
              <p:nvPr/>
            </p:nvCxnSpPr>
            <p:spPr>
              <a:xfrm flipV="1">
                <a:off x="4046730" y="3475239"/>
                <a:ext cx="239119" cy="74294"/>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61" name="直線コネクタ 60"/>
              <p:cNvCxnSpPr/>
              <p:nvPr/>
            </p:nvCxnSpPr>
            <p:spPr>
              <a:xfrm flipV="1">
                <a:off x="3739218" y="3549533"/>
                <a:ext cx="307512"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62" name="直線コネクタ 61"/>
              <p:cNvCxnSpPr/>
              <p:nvPr/>
            </p:nvCxnSpPr>
            <p:spPr>
              <a:xfrm flipH="1" flipV="1">
                <a:off x="2126607" y="3163468"/>
                <a:ext cx="1612612" cy="386065"/>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63" name="直線コネクタ 62"/>
              <p:cNvCxnSpPr/>
              <p:nvPr/>
            </p:nvCxnSpPr>
            <p:spPr>
              <a:xfrm flipV="1">
                <a:off x="4285849" y="3137290"/>
                <a:ext cx="0" cy="33794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nvGrpSpPr>
            <p:cNvPr id="55" name="グループ化 54"/>
            <p:cNvGrpSpPr/>
            <p:nvPr/>
          </p:nvGrpSpPr>
          <p:grpSpPr>
            <a:xfrm>
              <a:off x="1341388" y="3905248"/>
              <a:ext cx="1115044" cy="270073"/>
              <a:chOff x="2126607" y="3137290"/>
              <a:chExt cx="2159242" cy="412243"/>
            </a:xfrm>
          </p:grpSpPr>
          <p:cxnSp>
            <p:nvCxnSpPr>
              <p:cNvPr id="56" name="直線コネクタ 55"/>
              <p:cNvCxnSpPr/>
              <p:nvPr/>
            </p:nvCxnSpPr>
            <p:spPr>
              <a:xfrm flipV="1">
                <a:off x="4046730" y="3475239"/>
                <a:ext cx="239119" cy="74294"/>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57" name="直線コネクタ 56"/>
              <p:cNvCxnSpPr/>
              <p:nvPr/>
            </p:nvCxnSpPr>
            <p:spPr>
              <a:xfrm flipV="1">
                <a:off x="3739218" y="3549533"/>
                <a:ext cx="307512"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58" name="直線コネクタ 57"/>
              <p:cNvCxnSpPr/>
              <p:nvPr/>
            </p:nvCxnSpPr>
            <p:spPr>
              <a:xfrm flipH="1" flipV="1">
                <a:off x="2126607" y="3163468"/>
                <a:ext cx="1612612" cy="386065"/>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59" name="直線コネクタ 58"/>
              <p:cNvCxnSpPr/>
              <p:nvPr/>
            </p:nvCxnSpPr>
            <p:spPr>
              <a:xfrm flipV="1">
                <a:off x="4285849" y="3137290"/>
                <a:ext cx="0" cy="337949"/>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sp>
        <p:nvSpPr>
          <p:cNvPr id="10" name="テキスト ボックス 9"/>
          <p:cNvSpPr txBox="1"/>
          <p:nvPr/>
        </p:nvSpPr>
        <p:spPr>
          <a:xfrm>
            <a:off x="1807364" y="3727614"/>
            <a:ext cx="479618"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PG</a:t>
            </a:r>
            <a:endParaRPr kumimoji="1" lang="ja-JP" altLang="en-US" dirty="0">
              <a:latin typeface="Times New Roman" panose="02020603050405020304" pitchFamily="18" charset="0"/>
              <a:cs typeface="Times New Roman" panose="02020603050405020304" pitchFamily="18" charset="0"/>
            </a:endParaRPr>
          </a:p>
        </p:txBody>
      </p:sp>
      <p:sp>
        <p:nvSpPr>
          <p:cNvPr id="64" name="テキスト ボックス 63"/>
          <p:cNvSpPr txBox="1"/>
          <p:nvPr/>
        </p:nvSpPr>
        <p:spPr>
          <a:xfrm>
            <a:off x="1086160" y="3233728"/>
            <a:ext cx="1505426" cy="369332"/>
          </a:xfrm>
          <a:prstGeom prst="rect">
            <a:avLst/>
          </a:prstGeom>
          <a:noFill/>
          <a:ln w="28575">
            <a:solidFill>
              <a:srgbClr val="00B050"/>
            </a:solidFill>
          </a:ln>
        </p:spPr>
        <p:txBody>
          <a:bodyPr wrap="square" rtlCol="0">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a:t>
            </a:r>
            <a:r>
              <a:rPr lang="en-US" altLang="ja-JP" dirty="0" smtClean="0">
                <a:latin typeface="Times New Roman" panose="02020603050405020304" pitchFamily="18" charset="0"/>
                <a:cs typeface="Times New Roman" panose="02020603050405020304" pitchFamily="18" charset="0"/>
              </a:rPr>
              <a:t>39 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sp>
        <p:nvSpPr>
          <p:cNvPr id="65" name="テキスト ボックス 64"/>
          <p:cNvSpPr txBox="1"/>
          <p:nvPr/>
        </p:nvSpPr>
        <p:spPr>
          <a:xfrm>
            <a:off x="4737216" y="3218712"/>
            <a:ext cx="1692614" cy="369332"/>
          </a:xfrm>
          <a:prstGeom prst="rect">
            <a:avLst/>
          </a:prstGeom>
          <a:noFill/>
          <a:ln w="28575">
            <a:solidFill>
              <a:srgbClr val="00B050"/>
            </a:solidFill>
          </a:ln>
        </p:spPr>
        <p:txBody>
          <a:bodyPr wrap="square" rtlCol="0">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a:t>
            </a:r>
            <a:r>
              <a:rPr lang="en-US" altLang="ja-JP" dirty="0" smtClean="0">
                <a:latin typeface="Times New Roman" panose="02020603050405020304" pitchFamily="18" charset="0"/>
                <a:cs typeface="Times New Roman" panose="02020603050405020304" pitchFamily="18" charset="0"/>
              </a:rPr>
              <a:t>146 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22636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6869681" y="3892789"/>
            <a:ext cx="5125356" cy="2698047"/>
          </a:xfrm>
          <a:prstGeom prst="rect">
            <a:avLst/>
          </a:prstGeom>
        </p:spPr>
      </p:pic>
      <p:sp>
        <p:nvSpPr>
          <p:cNvPr id="4" name="Line 5"/>
          <p:cNvSpPr>
            <a:spLocks noChangeShapeType="1"/>
          </p:cNvSpPr>
          <p:nvPr/>
        </p:nvSpPr>
        <p:spPr bwMode="auto">
          <a:xfrm>
            <a:off x="144695" y="659538"/>
            <a:ext cx="6538493"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 name="正方形/長方形 4"/>
          <p:cNvSpPr/>
          <p:nvPr/>
        </p:nvSpPr>
        <p:spPr>
          <a:xfrm>
            <a:off x="105549" y="115502"/>
            <a:ext cx="6768199"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Comparison of  the shape of plasma meniscus</a:t>
            </a:r>
            <a:endParaRPr lang="ja-JP" altLang="en-US" sz="2800" baseline="-25000" dirty="0">
              <a:solidFill>
                <a:srgbClr val="6666FF"/>
              </a:solidFill>
              <a:latin typeface="Times New Roman" panose="02020603050405020304" pitchFamily="18" charset="0"/>
              <a:cs typeface="Times New Roman" panose="02020603050405020304" pitchFamily="18" charset="0"/>
            </a:endParaRPr>
          </a:p>
        </p:txBody>
      </p:sp>
      <p:sp>
        <p:nvSpPr>
          <p:cNvPr id="6" name="テキスト ボックス 5"/>
          <p:cNvSpPr txBox="1"/>
          <p:nvPr/>
        </p:nvSpPr>
        <p:spPr>
          <a:xfrm>
            <a:off x="144695" y="1333161"/>
            <a:ext cx="6328533" cy="1138773"/>
          </a:xfrm>
          <a:prstGeom prst="rect">
            <a:avLst/>
          </a:prstGeom>
          <a:solidFill>
            <a:srgbClr val="FFFF99"/>
          </a:solidFill>
        </p:spPr>
        <p:txBody>
          <a:bodyPr wrap="square" rtlCol="0">
            <a:spAutoFit/>
          </a:bodyPr>
          <a:lstStyle/>
          <a:p>
            <a:r>
              <a:rPr kumimoji="1" lang="ja-JP" altLang="en-US" sz="2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The location of plasma meniscus is estimated from </a:t>
            </a:r>
            <a:r>
              <a:rPr kumimoji="1" lang="en-US" altLang="ja-JP" sz="2000" i="1" dirty="0" err="1" smtClean="0">
                <a:latin typeface="Times New Roman" panose="02020603050405020304" pitchFamily="18" charset="0"/>
                <a:cs typeface="Times New Roman" panose="02020603050405020304" pitchFamily="18" charset="0"/>
              </a:rPr>
              <a:t>n</a:t>
            </a:r>
            <a:r>
              <a:rPr kumimoji="1" lang="en-US" altLang="ja-JP" sz="2000" baseline="-25000" dirty="0" err="1" smtClean="0">
                <a:latin typeface="Times New Roman" panose="02020603050405020304" pitchFamily="18" charset="0"/>
                <a:cs typeface="Times New Roman" panose="02020603050405020304" pitchFamily="18" charset="0"/>
              </a:rPr>
              <a:t>H</a:t>
            </a:r>
            <a:r>
              <a:rPr kumimoji="1" lang="en-US" altLang="ja-JP" sz="2000" baseline="-25000" dirty="0" smtClean="0">
                <a:latin typeface="Times New Roman" panose="02020603050405020304" pitchFamily="18" charset="0"/>
                <a:cs typeface="Times New Roman" panose="02020603050405020304" pitchFamily="18" charset="0"/>
              </a:rPr>
              <a:t>+ </a:t>
            </a:r>
            <a:r>
              <a:rPr kumimoji="1" lang="en-US" altLang="ja-JP" sz="2000" dirty="0" smtClean="0">
                <a:latin typeface="Times New Roman" panose="02020603050405020304" pitchFamily="18" charset="0"/>
                <a:cs typeface="Times New Roman" panose="02020603050405020304" pitchFamily="18" charset="0"/>
              </a:rPr>
              <a:t>~ 0.</a:t>
            </a:r>
          </a:p>
          <a:p>
            <a:endParaRPr lang="en-US" altLang="ja-JP" sz="800" dirty="0">
              <a:latin typeface="Times New Roman" panose="02020603050405020304" pitchFamily="18" charset="0"/>
              <a:cs typeface="Times New Roman" panose="02020603050405020304" pitchFamily="18" charset="0"/>
            </a:endParaRPr>
          </a:p>
          <a:p>
            <a:pPr marL="93663" indent="-93663" algn="just"/>
            <a:r>
              <a:rPr kumimoji="1" lang="ja-JP" altLang="en-US" sz="2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The shape of plasma meniscus becomes </a:t>
            </a:r>
            <a:r>
              <a:rPr kumimoji="1" lang="en-US" altLang="ja-JP" sz="2000" b="1" dirty="0" smtClean="0">
                <a:solidFill>
                  <a:srgbClr val="FF0000"/>
                </a:solidFill>
                <a:latin typeface="Times New Roman" panose="02020603050405020304" pitchFamily="18" charset="0"/>
                <a:cs typeface="Times New Roman" panose="02020603050405020304" pitchFamily="18" charset="0"/>
              </a:rPr>
              <a:t>flat</a:t>
            </a:r>
            <a:r>
              <a:rPr kumimoji="1" lang="en-US" altLang="ja-JP" sz="2000" dirty="0" smtClean="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with the </a:t>
            </a:r>
            <a:r>
              <a:rPr lang="en-US" altLang="ja-JP" sz="2000" b="1" dirty="0">
                <a:solidFill>
                  <a:srgbClr val="FF0000"/>
                </a:solidFill>
                <a:latin typeface="Times New Roman" panose="02020603050405020304" pitchFamily="18" charset="0"/>
                <a:cs typeface="Times New Roman" panose="02020603050405020304" pitchFamily="18" charset="0"/>
              </a:rPr>
              <a:t>increase of </a:t>
            </a:r>
            <a:r>
              <a:rPr lang="en-US" altLang="ja-JP" sz="2000" b="1" dirty="0" smtClean="0">
                <a:solidFill>
                  <a:srgbClr val="FF0000"/>
                </a:solidFill>
                <a:latin typeface="Times New Roman" panose="02020603050405020304" pitchFamily="18" charset="0"/>
                <a:cs typeface="Times New Roman" panose="02020603050405020304" pitchFamily="18" charset="0"/>
              </a:rPr>
              <a:t>ratio </a:t>
            </a:r>
            <a:r>
              <a:rPr lang="en-US" altLang="ja-JP" sz="2000" b="1" i="1" dirty="0" err="1">
                <a:solidFill>
                  <a:srgbClr val="FF0000"/>
                </a:solidFill>
                <a:latin typeface="Times New Roman" panose="02020603050405020304" pitchFamily="18" charset="0"/>
                <a:cs typeface="Times New Roman" panose="02020603050405020304" pitchFamily="18" charset="0"/>
              </a:rPr>
              <a:t>n</a:t>
            </a:r>
            <a:r>
              <a:rPr lang="en-US" altLang="ja-JP" sz="2000" b="1" baseline="-25000" dirty="0" err="1">
                <a:solidFill>
                  <a:srgbClr val="FF0000"/>
                </a:solidFill>
                <a:latin typeface="Times New Roman" panose="02020603050405020304" pitchFamily="18" charset="0"/>
                <a:cs typeface="Times New Roman" panose="02020603050405020304" pitchFamily="18" charset="0"/>
              </a:rPr>
              <a:t>H</a:t>
            </a:r>
            <a:r>
              <a:rPr lang="en-US" altLang="ja-JP" sz="2000" b="1" baseline="-25000" dirty="0">
                <a:solidFill>
                  <a:srgbClr val="FF0000"/>
                </a:solidFill>
                <a:latin typeface="Times New Roman" panose="02020603050405020304" pitchFamily="18" charset="0"/>
                <a:cs typeface="Times New Roman" panose="02020603050405020304" pitchFamily="18" charset="0"/>
              </a:rPr>
              <a:t>-</a:t>
            </a:r>
            <a:r>
              <a:rPr lang="en-US" altLang="ja-JP" sz="2000" b="1" dirty="0">
                <a:solidFill>
                  <a:srgbClr val="FF0000"/>
                </a:solidFill>
                <a:latin typeface="Times New Roman" panose="02020603050405020304" pitchFamily="18" charset="0"/>
                <a:cs typeface="Times New Roman" panose="02020603050405020304" pitchFamily="18" charset="0"/>
              </a:rPr>
              <a:t>/</a:t>
            </a:r>
            <a:r>
              <a:rPr lang="en-US" altLang="ja-JP" sz="2000" b="1" i="1" dirty="0">
                <a:solidFill>
                  <a:srgbClr val="FF0000"/>
                </a:solidFill>
                <a:latin typeface="Times New Roman" panose="02020603050405020304" pitchFamily="18" charset="0"/>
                <a:cs typeface="Times New Roman" panose="02020603050405020304" pitchFamily="18" charset="0"/>
              </a:rPr>
              <a:t>n</a:t>
            </a:r>
            <a:r>
              <a:rPr lang="en-US" altLang="ja-JP" sz="2000" b="1" baseline="-25000" dirty="0">
                <a:solidFill>
                  <a:srgbClr val="FF0000"/>
                </a:solidFill>
                <a:latin typeface="Times New Roman" panose="02020603050405020304" pitchFamily="18" charset="0"/>
                <a:cs typeface="Times New Roman" panose="02020603050405020304" pitchFamily="18" charset="0"/>
              </a:rPr>
              <a:t>e</a:t>
            </a:r>
            <a:r>
              <a:rPr lang="en-US" altLang="ja-JP" sz="2000" b="1" dirty="0">
                <a:solidFill>
                  <a:srgbClr val="FF0000"/>
                </a:solidFill>
                <a:latin typeface="Times New Roman" panose="02020603050405020304" pitchFamily="18" charset="0"/>
                <a:cs typeface="Times New Roman" panose="02020603050405020304" pitchFamily="18" charset="0"/>
              </a:rPr>
              <a:t> </a:t>
            </a:r>
            <a:r>
              <a:rPr kumimoji="1" lang="en-US" altLang="ja-JP" sz="2000" dirty="0" smtClean="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pic>
        <p:nvPicPr>
          <p:cNvPr id="10" name="図 9"/>
          <p:cNvPicPr>
            <a:picLocks noChangeAspect="1"/>
          </p:cNvPicPr>
          <p:nvPr/>
        </p:nvPicPr>
        <p:blipFill>
          <a:blip r:embed="rId4"/>
          <a:stretch>
            <a:fillRect/>
          </a:stretch>
        </p:blipFill>
        <p:spPr>
          <a:xfrm>
            <a:off x="750232" y="3919682"/>
            <a:ext cx="5060006" cy="2660704"/>
          </a:xfrm>
          <a:prstGeom prst="rect">
            <a:avLst/>
          </a:prstGeom>
        </p:spPr>
      </p:pic>
      <p:sp>
        <p:nvSpPr>
          <p:cNvPr id="13" name="テキスト ボックス 12"/>
          <p:cNvSpPr txBox="1"/>
          <p:nvPr/>
        </p:nvSpPr>
        <p:spPr>
          <a:xfrm>
            <a:off x="4797954" y="3225243"/>
            <a:ext cx="1305165" cy="707886"/>
          </a:xfrm>
          <a:prstGeom prst="rect">
            <a:avLst/>
          </a:prstGeom>
          <a:noFill/>
        </p:spPr>
        <p:txBody>
          <a:bodyPr wrap="none" rtlCol="0">
            <a:spAutoFit/>
          </a:bodyPr>
          <a:lstStyle/>
          <a:p>
            <a:pPr algn="ctr"/>
            <a:r>
              <a:rPr kumimoji="1" lang="en-US" altLang="ja-JP" sz="2000" i="1" dirty="0" err="1" smtClean="0">
                <a:latin typeface="Times New Roman" panose="02020603050405020304" pitchFamily="18" charset="0"/>
                <a:cs typeface="Times New Roman" panose="02020603050405020304" pitchFamily="18" charset="0"/>
              </a:rPr>
              <a:t>n</a:t>
            </a:r>
            <a:r>
              <a:rPr kumimoji="1" lang="en-US" altLang="ja-JP" sz="2000" baseline="-25000" dirty="0" err="1" smtClean="0">
                <a:latin typeface="Times New Roman" panose="02020603050405020304" pitchFamily="18" charset="0"/>
                <a:cs typeface="Times New Roman" panose="02020603050405020304" pitchFamily="18" charset="0"/>
              </a:rPr>
              <a:t>H</a:t>
            </a:r>
            <a:r>
              <a:rPr kumimoji="1" lang="en-US" altLang="ja-JP" sz="2000" baseline="-25000" dirty="0" smtClean="0">
                <a:latin typeface="Times New Roman" panose="02020603050405020304" pitchFamily="18" charset="0"/>
                <a:cs typeface="Times New Roman" panose="02020603050405020304" pitchFamily="18" charset="0"/>
              </a:rPr>
              <a:t>+ </a:t>
            </a:r>
          </a:p>
          <a:p>
            <a:pPr algn="ctr"/>
            <a:r>
              <a:rPr kumimoji="1" lang="en-US" altLang="ja-JP" sz="2000" dirty="0" smtClean="0">
                <a:latin typeface="Times New Roman" panose="02020603050405020304" pitchFamily="18" charset="0"/>
                <a:cs typeface="Times New Roman" panose="02020603050405020304" pitchFamily="18" charset="0"/>
              </a:rPr>
              <a:t>(×</a:t>
            </a:r>
            <a:r>
              <a:rPr kumimoji="1" lang="en-US" altLang="ja-JP" sz="2000" i="1" dirty="0" smtClean="0">
                <a:latin typeface="Times New Roman" panose="02020603050405020304" pitchFamily="18" charset="0"/>
                <a:cs typeface="Times New Roman" panose="02020603050405020304" pitchFamily="18" charset="0"/>
              </a:rPr>
              <a:t>n</a:t>
            </a:r>
            <a:r>
              <a:rPr kumimoji="1" lang="en-US" altLang="ja-JP" sz="2000" baseline="-25000" dirty="0" smtClean="0">
                <a:latin typeface="Times New Roman" panose="02020603050405020304" pitchFamily="18" charset="0"/>
                <a:cs typeface="Times New Roman" panose="02020603050405020304" pitchFamily="18" charset="0"/>
              </a:rPr>
              <a:t>e0</a:t>
            </a:r>
            <a:r>
              <a:rPr kumimoji="1" lang="en-US" altLang="ja-JP" sz="2000" dirty="0" smtClean="0">
                <a:latin typeface="Times New Roman" panose="02020603050405020304" pitchFamily="18" charset="0"/>
                <a:cs typeface="Times New Roman" panose="02020603050405020304" pitchFamily="18" charset="0"/>
              </a:rPr>
              <a:t> m</a:t>
            </a:r>
            <a:r>
              <a:rPr kumimoji="1" lang="en-US" altLang="ja-JP" sz="2000" baseline="30000" dirty="0" smtClean="0">
                <a:latin typeface="Times New Roman" panose="02020603050405020304" pitchFamily="18" charset="0"/>
                <a:cs typeface="Times New Roman" panose="02020603050405020304" pitchFamily="18" charset="0"/>
              </a:rPr>
              <a:t>-3</a:t>
            </a:r>
            <a:r>
              <a:rPr kumimoji="1" lang="en-US" altLang="ja-JP" sz="2000" dirty="0" smtClean="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pic>
        <p:nvPicPr>
          <p:cNvPr id="15" name="図 14"/>
          <p:cNvPicPr>
            <a:picLocks noChangeAspect="1"/>
          </p:cNvPicPr>
          <p:nvPr/>
        </p:nvPicPr>
        <p:blipFill>
          <a:blip r:embed="rId5"/>
          <a:stretch>
            <a:fillRect/>
          </a:stretch>
        </p:blipFill>
        <p:spPr>
          <a:xfrm>
            <a:off x="6947285" y="477359"/>
            <a:ext cx="5078677" cy="2716719"/>
          </a:xfrm>
          <a:prstGeom prst="rect">
            <a:avLst/>
          </a:prstGeom>
        </p:spPr>
      </p:pic>
      <p:sp>
        <p:nvSpPr>
          <p:cNvPr id="16" name="テキスト ボックス 15"/>
          <p:cNvSpPr txBox="1"/>
          <p:nvPr/>
        </p:nvSpPr>
        <p:spPr>
          <a:xfrm>
            <a:off x="2957930" y="6506346"/>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7" name="テキスト ボックス 16"/>
          <p:cNvSpPr txBox="1"/>
          <p:nvPr/>
        </p:nvSpPr>
        <p:spPr>
          <a:xfrm>
            <a:off x="9104672" y="3101457"/>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8" name="テキスト ボックス 17"/>
          <p:cNvSpPr txBox="1"/>
          <p:nvPr/>
        </p:nvSpPr>
        <p:spPr>
          <a:xfrm>
            <a:off x="9236649" y="6501572"/>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9" name="テキスト ボックス 18"/>
          <p:cNvSpPr txBox="1"/>
          <p:nvPr/>
        </p:nvSpPr>
        <p:spPr>
          <a:xfrm>
            <a:off x="10862902" y="3173649"/>
            <a:ext cx="1305165" cy="707886"/>
          </a:xfrm>
          <a:prstGeom prst="rect">
            <a:avLst/>
          </a:prstGeom>
          <a:noFill/>
        </p:spPr>
        <p:txBody>
          <a:bodyPr wrap="none" rtlCol="0">
            <a:spAutoFit/>
          </a:bodyPr>
          <a:lstStyle/>
          <a:p>
            <a:pPr algn="ctr"/>
            <a:r>
              <a:rPr kumimoji="1" lang="en-US" altLang="ja-JP" sz="2000" i="1" dirty="0" err="1" smtClean="0">
                <a:latin typeface="Times New Roman" panose="02020603050405020304" pitchFamily="18" charset="0"/>
                <a:cs typeface="Times New Roman" panose="02020603050405020304" pitchFamily="18" charset="0"/>
              </a:rPr>
              <a:t>n</a:t>
            </a:r>
            <a:r>
              <a:rPr kumimoji="1" lang="en-US" altLang="ja-JP" sz="2000" baseline="-25000" dirty="0" err="1" smtClean="0">
                <a:latin typeface="Times New Roman" panose="02020603050405020304" pitchFamily="18" charset="0"/>
                <a:cs typeface="Times New Roman" panose="02020603050405020304" pitchFamily="18" charset="0"/>
              </a:rPr>
              <a:t>H</a:t>
            </a:r>
            <a:r>
              <a:rPr kumimoji="1" lang="en-US" altLang="ja-JP" sz="2000" baseline="-25000" dirty="0" smtClean="0">
                <a:latin typeface="Times New Roman" panose="02020603050405020304" pitchFamily="18" charset="0"/>
                <a:cs typeface="Times New Roman" panose="02020603050405020304" pitchFamily="18" charset="0"/>
              </a:rPr>
              <a:t>+ </a:t>
            </a:r>
          </a:p>
          <a:p>
            <a:pPr algn="ctr"/>
            <a:r>
              <a:rPr kumimoji="1" lang="en-US" altLang="ja-JP" sz="2000" dirty="0" smtClean="0">
                <a:latin typeface="Times New Roman" panose="02020603050405020304" pitchFamily="18" charset="0"/>
                <a:cs typeface="Times New Roman" panose="02020603050405020304" pitchFamily="18" charset="0"/>
              </a:rPr>
              <a:t>(×</a:t>
            </a:r>
            <a:r>
              <a:rPr kumimoji="1" lang="en-US" altLang="ja-JP" sz="2000" i="1" dirty="0" smtClean="0">
                <a:latin typeface="Times New Roman" panose="02020603050405020304" pitchFamily="18" charset="0"/>
                <a:cs typeface="Times New Roman" panose="02020603050405020304" pitchFamily="18" charset="0"/>
              </a:rPr>
              <a:t>n</a:t>
            </a:r>
            <a:r>
              <a:rPr kumimoji="1" lang="en-US" altLang="ja-JP" sz="2000" baseline="-25000" dirty="0" smtClean="0">
                <a:latin typeface="Times New Roman" panose="02020603050405020304" pitchFamily="18" charset="0"/>
                <a:cs typeface="Times New Roman" panose="02020603050405020304" pitchFamily="18" charset="0"/>
              </a:rPr>
              <a:t>e0</a:t>
            </a:r>
            <a:r>
              <a:rPr kumimoji="1" lang="en-US" altLang="ja-JP" sz="2000" dirty="0" smtClean="0">
                <a:latin typeface="Times New Roman" panose="02020603050405020304" pitchFamily="18" charset="0"/>
                <a:cs typeface="Times New Roman" panose="02020603050405020304" pitchFamily="18" charset="0"/>
              </a:rPr>
              <a:t> m</a:t>
            </a:r>
            <a:r>
              <a:rPr kumimoji="1" lang="en-US" altLang="ja-JP" sz="2000" baseline="30000" dirty="0" smtClean="0">
                <a:latin typeface="Times New Roman" panose="02020603050405020304" pitchFamily="18" charset="0"/>
                <a:cs typeface="Times New Roman" panose="02020603050405020304" pitchFamily="18" charset="0"/>
              </a:rPr>
              <a:t>-3</a:t>
            </a:r>
            <a:r>
              <a:rPr kumimoji="1" lang="en-US" altLang="ja-JP" sz="2000" dirty="0" smtClean="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
        <p:nvSpPr>
          <p:cNvPr id="20" name="テキスト ボックス 19"/>
          <p:cNvSpPr txBox="1"/>
          <p:nvPr/>
        </p:nvSpPr>
        <p:spPr>
          <a:xfrm>
            <a:off x="10856110" y="-141697"/>
            <a:ext cx="1305165" cy="707886"/>
          </a:xfrm>
          <a:prstGeom prst="rect">
            <a:avLst/>
          </a:prstGeom>
          <a:noFill/>
        </p:spPr>
        <p:txBody>
          <a:bodyPr wrap="none" rtlCol="0">
            <a:spAutoFit/>
          </a:bodyPr>
          <a:lstStyle/>
          <a:p>
            <a:pPr algn="ctr"/>
            <a:r>
              <a:rPr kumimoji="1" lang="en-US" altLang="ja-JP" sz="2000" i="1" dirty="0" err="1" smtClean="0">
                <a:latin typeface="Times New Roman" panose="02020603050405020304" pitchFamily="18" charset="0"/>
                <a:cs typeface="Times New Roman" panose="02020603050405020304" pitchFamily="18" charset="0"/>
              </a:rPr>
              <a:t>n</a:t>
            </a:r>
            <a:r>
              <a:rPr kumimoji="1" lang="en-US" altLang="ja-JP" sz="2000" baseline="-25000" dirty="0" err="1" smtClean="0">
                <a:latin typeface="Times New Roman" panose="02020603050405020304" pitchFamily="18" charset="0"/>
                <a:cs typeface="Times New Roman" panose="02020603050405020304" pitchFamily="18" charset="0"/>
              </a:rPr>
              <a:t>H</a:t>
            </a:r>
            <a:r>
              <a:rPr kumimoji="1" lang="en-US" altLang="ja-JP" sz="2000" baseline="-25000" dirty="0" smtClean="0">
                <a:latin typeface="Times New Roman" panose="02020603050405020304" pitchFamily="18" charset="0"/>
                <a:cs typeface="Times New Roman" panose="02020603050405020304" pitchFamily="18" charset="0"/>
              </a:rPr>
              <a:t>+ </a:t>
            </a:r>
          </a:p>
          <a:p>
            <a:pPr algn="ctr"/>
            <a:r>
              <a:rPr kumimoji="1" lang="en-US" altLang="ja-JP" sz="2000" dirty="0" smtClean="0">
                <a:latin typeface="Times New Roman" panose="02020603050405020304" pitchFamily="18" charset="0"/>
                <a:cs typeface="Times New Roman" panose="02020603050405020304" pitchFamily="18" charset="0"/>
              </a:rPr>
              <a:t>(×</a:t>
            </a:r>
            <a:r>
              <a:rPr kumimoji="1" lang="en-US" altLang="ja-JP" sz="2000" i="1" dirty="0" smtClean="0">
                <a:latin typeface="Times New Roman" panose="02020603050405020304" pitchFamily="18" charset="0"/>
                <a:cs typeface="Times New Roman" panose="02020603050405020304" pitchFamily="18" charset="0"/>
              </a:rPr>
              <a:t>n</a:t>
            </a:r>
            <a:r>
              <a:rPr kumimoji="1" lang="en-US" altLang="ja-JP" sz="2000" baseline="-25000" dirty="0" smtClean="0">
                <a:latin typeface="Times New Roman" panose="02020603050405020304" pitchFamily="18" charset="0"/>
                <a:cs typeface="Times New Roman" panose="02020603050405020304" pitchFamily="18" charset="0"/>
              </a:rPr>
              <a:t>e0</a:t>
            </a:r>
            <a:r>
              <a:rPr kumimoji="1" lang="en-US" altLang="ja-JP" sz="2000" dirty="0" smtClean="0">
                <a:latin typeface="Times New Roman" panose="02020603050405020304" pitchFamily="18" charset="0"/>
                <a:cs typeface="Times New Roman" panose="02020603050405020304" pitchFamily="18" charset="0"/>
              </a:rPr>
              <a:t> m</a:t>
            </a:r>
            <a:r>
              <a:rPr kumimoji="1" lang="en-US" altLang="ja-JP" sz="2000" baseline="30000" dirty="0" smtClean="0">
                <a:latin typeface="Times New Roman" panose="02020603050405020304" pitchFamily="18" charset="0"/>
                <a:cs typeface="Times New Roman" panose="02020603050405020304" pitchFamily="18" charset="0"/>
              </a:rPr>
              <a:t>-3</a:t>
            </a:r>
            <a:r>
              <a:rPr kumimoji="1" lang="en-US" altLang="ja-JP" sz="2000" dirty="0" smtClean="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
        <p:nvSpPr>
          <p:cNvPr id="21" name="テキスト ボックス 20"/>
          <p:cNvSpPr txBox="1"/>
          <p:nvPr/>
        </p:nvSpPr>
        <p:spPr>
          <a:xfrm rot="16200000">
            <a:off x="29990" y="5065368"/>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22" name="テキスト ボックス 21"/>
          <p:cNvSpPr txBox="1"/>
          <p:nvPr/>
        </p:nvSpPr>
        <p:spPr>
          <a:xfrm rot="16200000">
            <a:off x="6193338" y="5057146"/>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23" name="テキスト ボックス 22"/>
          <p:cNvSpPr txBox="1"/>
          <p:nvPr/>
        </p:nvSpPr>
        <p:spPr>
          <a:xfrm rot="16200000">
            <a:off x="6191388" y="1676790"/>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grpSp>
        <p:nvGrpSpPr>
          <p:cNvPr id="33" name="グループ化 32"/>
          <p:cNvGrpSpPr/>
          <p:nvPr/>
        </p:nvGrpSpPr>
        <p:grpSpPr>
          <a:xfrm>
            <a:off x="2024122" y="4014742"/>
            <a:ext cx="1843028" cy="2278184"/>
            <a:chOff x="2024122" y="4014742"/>
            <a:chExt cx="1843028" cy="2278184"/>
          </a:xfrm>
        </p:grpSpPr>
        <p:grpSp>
          <p:nvGrpSpPr>
            <p:cNvPr id="3" name="グループ化 2"/>
            <p:cNvGrpSpPr/>
            <p:nvPr/>
          </p:nvGrpSpPr>
          <p:grpSpPr>
            <a:xfrm>
              <a:off x="2033647" y="4014742"/>
              <a:ext cx="1833503" cy="338184"/>
              <a:chOff x="2126607" y="3137290"/>
              <a:chExt cx="2159242" cy="412243"/>
            </a:xfrm>
          </p:grpSpPr>
          <p:cxnSp>
            <p:nvCxnSpPr>
              <p:cNvPr id="24" name="直線コネクタ 23"/>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25" name="直線コネクタ 24"/>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26" name="直線コネクタ 25"/>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nvGrpSpPr>
            <p:cNvPr id="28" name="グループ化 27"/>
            <p:cNvGrpSpPr/>
            <p:nvPr/>
          </p:nvGrpSpPr>
          <p:grpSpPr>
            <a:xfrm flipV="1">
              <a:off x="2024122" y="5954742"/>
              <a:ext cx="1843028" cy="338184"/>
              <a:chOff x="2126607" y="3137290"/>
              <a:chExt cx="2159242" cy="412243"/>
            </a:xfrm>
          </p:grpSpPr>
          <p:cxnSp>
            <p:nvCxnSpPr>
              <p:cNvPr id="29" name="直線コネクタ 28"/>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0" name="直線コネクタ 29"/>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1" name="直線コネクタ 30"/>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2" name="直線コネクタ 31"/>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grpSp>
        <p:nvGrpSpPr>
          <p:cNvPr id="34" name="グループ化 33"/>
          <p:cNvGrpSpPr/>
          <p:nvPr/>
        </p:nvGrpSpPr>
        <p:grpSpPr>
          <a:xfrm>
            <a:off x="8176814" y="3993481"/>
            <a:ext cx="1843028" cy="2278184"/>
            <a:chOff x="2024122" y="4014742"/>
            <a:chExt cx="1843028" cy="2278184"/>
          </a:xfrm>
        </p:grpSpPr>
        <p:grpSp>
          <p:nvGrpSpPr>
            <p:cNvPr id="35" name="グループ化 34"/>
            <p:cNvGrpSpPr/>
            <p:nvPr/>
          </p:nvGrpSpPr>
          <p:grpSpPr>
            <a:xfrm>
              <a:off x="2033647" y="4014742"/>
              <a:ext cx="1833503" cy="338184"/>
              <a:chOff x="2126607" y="3137290"/>
              <a:chExt cx="2159242" cy="412243"/>
            </a:xfrm>
          </p:grpSpPr>
          <p:cxnSp>
            <p:nvCxnSpPr>
              <p:cNvPr id="41" name="直線コネクタ 40"/>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2" name="直線コネクタ 41"/>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3" name="直線コネクタ 42"/>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4" name="直線コネクタ 43"/>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nvGrpSpPr>
            <p:cNvPr id="36" name="グループ化 35"/>
            <p:cNvGrpSpPr/>
            <p:nvPr/>
          </p:nvGrpSpPr>
          <p:grpSpPr>
            <a:xfrm flipV="1">
              <a:off x="2024122" y="5954742"/>
              <a:ext cx="1843028" cy="338184"/>
              <a:chOff x="2126607" y="3137290"/>
              <a:chExt cx="2159242" cy="412243"/>
            </a:xfrm>
          </p:grpSpPr>
          <p:cxnSp>
            <p:nvCxnSpPr>
              <p:cNvPr id="37" name="直線コネクタ 36"/>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8" name="直線コネクタ 37"/>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9" name="直線コネクタ 38"/>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0" name="直線コネクタ 39"/>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grpSp>
        <p:nvGrpSpPr>
          <p:cNvPr id="45" name="グループ化 44"/>
          <p:cNvGrpSpPr/>
          <p:nvPr/>
        </p:nvGrpSpPr>
        <p:grpSpPr>
          <a:xfrm>
            <a:off x="8233096" y="584495"/>
            <a:ext cx="1843028" cy="2278184"/>
            <a:chOff x="2024122" y="4014742"/>
            <a:chExt cx="1843028" cy="2278184"/>
          </a:xfrm>
        </p:grpSpPr>
        <p:grpSp>
          <p:nvGrpSpPr>
            <p:cNvPr id="46" name="グループ化 45"/>
            <p:cNvGrpSpPr/>
            <p:nvPr/>
          </p:nvGrpSpPr>
          <p:grpSpPr>
            <a:xfrm>
              <a:off x="2033647" y="4014742"/>
              <a:ext cx="1833503" cy="338184"/>
              <a:chOff x="2126607" y="3137290"/>
              <a:chExt cx="2159242" cy="412243"/>
            </a:xfrm>
          </p:grpSpPr>
          <p:cxnSp>
            <p:nvCxnSpPr>
              <p:cNvPr id="52" name="直線コネクタ 51"/>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3" name="直線コネクタ 52"/>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4" name="直線コネクタ 53"/>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5" name="直線コネクタ 54"/>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nvGrpSpPr>
            <p:cNvPr id="47" name="グループ化 46"/>
            <p:cNvGrpSpPr/>
            <p:nvPr/>
          </p:nvGrpSpPr>
          <p:grpSpPr>
            <a:xfrm flipV="1">
              <a:off x="2024122" y="5954742"/>
              <a:ext cx="1843028" cy="338184"/>
              <a:chOff x="2126607" y="3137290"/>
              <a:chExt cx="2159242" cy="412243"/>
            </a:xfrm>
          </p:grpSpPr>
          <p:cxnSp>
            <p:nvCxnSpPr>
              <p:cNvPr id="48" name="直線コネクタ 47"/>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9" name="直線コネクタ 48"/>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0" name="直線コネクタ 49"/>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1" name="直線コネクタ 50"/>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sp>
        <p:nvSpPr>
          <p:cNvPr id="56" name="テキスト ボックス 55"/>
          <p:cNvSpPr txBox="1"/>
          <p:nvPr/>
        </p:nvSpPr>
        <p:spPr>
          <a:xfrm>
            <a:off x="10168311" y="579658"/>
            <a:ext cx="479618" cy="369332"/>
          </a:xfrm>
          <a:prstGeom prst="rect">
            <a:avLst/>
          </a:prstGeom>
          <a:noFill/>
          <a:ln>
            <a:noFill/>
          </a:ln>
        </p:spPr>
        <p:txBody>
          <a:bodyPr wrap="none" rtlCol="0">
            <a:spAutoFit/>
          </a:bodyPr>
          <a:lstStyle/>
          <a:p>
            <a:r>
              <a:rPr kumimoji="1" lang="en-US" altLang="ja-JP" dirty="0" smtClean="0">
                <a:ln>
                  <a:solidFill>
                    <a:schemeClr val="bg1"/>
                  </a:solidFill>
                </a:ln>
                <a:solidFill>
                  <a:schemeClr val="bg1"/>
                </a:solidFill>
                <a:latin typeface="Times New Roman" panose="02020603050405020304" pitchFamily="18" charset="0"/>
                <a:cs typeface="Times New Roman" panose="02020603050405020304" pitchFamily="18" charset="0"/>
              </a:rPr>
              <a:t>PG</a:t>
            </a:r>
            <a:endParaRPr kumimoji="1" lang="ja-JP" altLang="en-US" dirty="0">
              <a:ln>
                <a:solidFill>
                  <a:schemeClr val="bg1"/>
                </a:solidFill>
              </a:ln>
              <a:solidFill>
                <a:schemeClr val="bg1"/>
              </a:solidFill>
              <a:latin typeface="Times New Roman" panose="02020603050405020304" pitchFamily="18" charset="0"/>
              <a:cs typeface="Times New Roman" panose="02020603050405020304" pitchFamily="18" charset="0"/>
            </a:endParaRPr>
          </a:p>
        </p:txBody>
      </p:sp>
      <p:sp>
        <p:nvSpPr>
          <p:cNvPr id="58" name="テキスト ボックス 57"/>
          <p:cNvSpPr txBox="1"/>
          <p:nvPr/>
        </p:nvSpPr>
        <p:spPr>
          <a:xfrm>
            <a:off x="7261105" y="979482"/>
            <a:ext cx="1076600" cy="646331"/>
          </a:xfrm>
          <a:prstGeom prst="rect">
            <a:avLst/>
          </a:prstGeom>
          <a:noFill/>
        </p:spPr>
        <p:txBody>
          <a:bodyPr wrap="square" rtlCol="0">
            <a:spAutoFit/>
          </a:bodyPr>
          <a:lstStyle/>
          <a:p>
            <a:r>
              <a:rPr kumimoji="1" lang="en-US" altLang="ja-JP" dirty="0" smtClean="0">
                <a:latin typeface="Times New Roman" panose="02020603050405020304" pitchFamily="18" charset="0"/>
                <a:cs typeface="Times New Roman" panose="02020603050405020304" pitchFamily="18" charset="0"/>
              </a:rPr>
              <a:t>source plasma</a:t>
            </a:r>
            <a:endParaRPr kumimoji="1" lang="ja-JP" altLang="en-US" dirty="0">
              <a:latin typeface="Times New Roman" panose="02020603050405020304" pitchFamily="18" charset="0"/>
              <a:cs typeface="Times New Roman" panose="02020603050405020304" pitchFamily="18" charset="0"/>
            </a:endParaRPr>
          </a:p>
        </p:txBody>
      </p:sp>
      <p:sp>
        <p:nvSpPr>
          <p:cNvPr id="57" name="テキスト ボックス 56"/>
          <p:cNvSpPr txBox="1"/>
          <p:nvPr/>
        </p:nvSpPr>
        <p:spPr>
          <a:xfrm>
            <a:off x="8726931" y="3516813"/>
            <a:ext cx="1572931" cy="369332"/>
          </a:xfrm>
          <a:prstGeom prst="rect">
            <a:avLst/>
          </a:prstGeom>
          <a:noFill/>
          <a:ln w="28575">
            <a:solidFill>
              <a:srgbClr val="00B050"/>
            </a:solidFill>
          </a:ln>
        </p:spPr>
        <p:txBody>
          <a:bodyPr wrap="none" rtlCol="0">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a:t>
            </a:r>
            <a:r>
              <a:rPr lang="en-US" altLang="ja-JP" dirty="0" smtClean="0">
                <a:latin typeface="Times New Roman" panose="02020603050405020304" pitchFamily="18" charset="0"/>
                <a:cs typeface="Times New Roman" panose="02020603050405020304" pitchFamily="18" charset="0"/>
              </a:rPr>
              <a:t>255 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sp>
        <p:nvSpPr>
          <p:cNvPr id="59" name="テキスト ボックス 58"/>
          <p:cNvSpPr txBox="1"/>
          <p:nvPr/>
        </p:nvSpPr>
        <p:spPr>
          <a:xfrm>
            <a:off x="2266165" y="3407194"/>
            <a:ext cx="1572931" cy="369332"/>
          </a:xfrm>
          <a:prstGeom prst="rect">
            <a:avLst/>
          </a:prstGeom>
          <a:noFill/>
          <a:ln w="28575">
            <a:solidFill>
              <a:srgbClr val="00B050"/>
            </a:solidFill>
          </a:ln>
        </p:spPr>
        <p:txBody>
          <a:bodyPr wrap="none" rtlCol="0">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a:t>
            </a:r>
            <a:r>
              <a:rPr lang="en-US" altLang="ja-JP" dirty="0" smtClean="0">
                <a:latin typeface="Times New Roman" panose="02020603050405020304" pitchFamily="18" charset="0"/>
                <a:cs typeface="Times New Roman" panose="02020603050405020304" pitchFamily="18" charset="0"/>
              </a:rPr>
              <a:t>146 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sp>
        <p:nvSpPr>
          <p:cNvPr id="60" name="テキスト ボックス 59"/>
          <p:cNvSpPr txBox="1"/>
          <p:nvPr/>
        </p:nvSpPr>
        <p:spPr>
          <a:xfrm>
            <a:off x="8832691" y="141420"/>
            <a:ext cx="1457515" cy="369332"/>
          </a:xfrm>
          <a:prstGeom prst="rect">
            <a:avLst/>
          </a:prstGeom>
          <a:noFill/>
          <a:ln w="28575">
            <a:solidFill>
              <a:srgbClr val="00B050"/>
            </a:solidFill>
          </a:ln>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J</a:t>
            </a:r>
            <a:r>
              <a:rPr kumimoji="1" lang="en-US" altLang="ja-JP" baseline="-25000" dirty="0" smtClean="0">
                <a:latin typeface="Times New Roman" panose="02020603050405020304" pitchFamily="18" charset="0"/>
                <a:cs typeface="Times New Roman" panose="02020603050405020304" pitchFamily="18" charset="0"/>
              </a:rPr>
              <a:t>H-</a:t>
            </a:r>
            <a:r>
              <a:rPr kumimoji="1" lang="en-US" altLang="ja-JP" dirty="0" smtClean="0">
                <a:latin typeface="Times New Roman" panose="02020603050405020304" pitchFamily="18" charset="0"/>
                <a:cs typeface="Times New Roman" panose="02020603050405020304" pitchFamily="18" charset="0"/>
              </a:rPr>
              <a:t> = 39 A/m</a:t>
            </a:r>
            <a:r>
              <a:rPr kumimoji="1" lang="en-US" altLang="ja-JP" baseline="30000" dirty="0" smtClean="0">
                <a:latin typeface="Times New Roman" panose="02020603050405020304" pitchFamily="18" charset="0"/>
                <a:cs typeface="Times New Roman" panose="02020603050405020304" pitchFamily="18" charset="0"/>
              </a:rPr>
              <a:t>2</a:t>
            </a:r>
            <a:endParaRPr kumimoji="1" lang="ja-JP" altLang="en-US" baseline="30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35328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5"/>
          <p:cNvSpPr>
            <a:spLocks noChangeShapeType="1"/>
          </p:cNvSpPr>
          <p:nvPr/>
        </p:nvSpPr>
        <p:spPr bwMode="auto">
          <a:xfrm>
            <a:off x="144695" y="565409"/>
            <a:ext cx="6698092"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 name="正方形/長方形 3"/>
          <p:cNvSpPr/>
          <p:nvPr/>
        </p:nvSpPr>
        <p:spPr>
          <a:xfrm>
            <a:off x="105549" y="21373"/>
            <a:ext cx="6976590"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The dependence of plasma meniscus on </a:t>
            </a:r>
            <a:r>
              <a:rPr lang="en-US" altLang="ja-JP" sz="2800" i="1" dirty="0" err="1" smtClean="0">
                <a:solidFill>
                  <a:srgbClr val="6666FF"/>
                </a:solidFill>
                <a:latin typeface="Times New Roman" panose="02020603050405020304" pitchFamily="18" charset="0"/>
                <a:cs typeface="Times New Roman" panose="02020603050405020304" pitchFamily="18" charset="0"/>
              </a:rPr>
              <a:t>n</a:t>
            </a:r>
            <a:r>
              <a:rPr lang="en-US" altLang="ja-JP" sz="2800" baseline="-25000" dirty="0" err="1" smtClean="0">
                <a:solidFill>
                  <a:srgbClr val="6666FF"/>
                </a:solidFill>
                <a:latin typeface="Times New Roman" panose="02020603050405020304" pitchFamily="18" charset="0"/>
                <a:cs typeface="Times New Roman" panose="02020603050405020304" pitchFamily="18" charset="0"/>
              </a:rPr>
              <a:t>H</a:t>
            </a:r>
            <a:r>
              <a:rPr lang="en-US" altLang="ja-JP" sz="2800" baseline="-25000" dirty="0" smtClean="0">
                <a:solidFill>
                  <a:srgbClr val="6666FF"/>
                </a:solidFill>
                <a:latin typeface="Times New Roman" panose="02020603050405020304" pitchFamily="18" charset="0"/>
                <a:cs typeface="Times New Roman" panose="02020603050405020304" pitchFamily="18" charset="0"/>
              </a:rPr>
              <a:t>-</a:t>
            </a:r>
            <a:r>
              <a:rPr lang="en-US" altLang="ja-JP" sz="2800" dirty="0" smtClean="0">
                <a:solidFill>
                  <a:srgbClr val="6666FF"/>
                </a:solidFill>
                <a:latin typeface="Times New Roman" panose="02020603050405020304" pitchFamily="18" charset="0"/>
                <a:cs typeface="Times New Roman" panose="02020603050405020304" pitchFamily="18" charset="0"/>
              </a:rPr>
              <a:t>/</a:t>
            </a:r>
            <a:r>
              <a:rPr lang="en-US" altLang="ja-JP" sz="2800" i="1" dirty="0" smtClean="0">
                <a:solidFill>
                  <a:srgbClr val="6666FF"/>
                </a:solidFill>
                <a:latin typeface="Times New Roman" panose="02020603050405020304" pitchFamily="18" charset="0"/>
                <a:cs typeface="Times New Roman" panose="02020603050405020304" pitchFamily="18" charset="0"/>
              </a:rPr>
              <a:t>n</a:t>
            </a:r>
            <a:r>
              <a:rPr lang="en-US" altLang="ja-JP" sz="2800" baseline="-25000" dirty="0" smtClean="0">
                <a:solidFill>
                  <a:srgbClr val="6666FF"/>
                </a:solidFill>
                <a:latin typeface="Times New Roman" panose="02020603050405020304" pitchFamily="18" charset="0"/>
                <a:cs typeface="Times New Roman" panose="02020603050405020304" pitchFamily="18" charset="0"/>
              </a:rPr>
              <a:t>e</a:t>
            </a:r>
            <a:endParaRPr lang="ja-JP" altLang="en-US" sz="2800" baseline="-25000" dirty="0">
              <a:solidFill>
                <a:srgbClr val="6666FF"/>
              </a:solidFill>
              <a:latin typeface="Times New Roman" panose="02020603050405020304" pitchFamily="18" charset="0"/>
              <a:cs typeface="Times New Roman" panose="02020603050405020304" pitchFamily="18" charset="0"/>
            </a:endParaRPr>
          </a:p>
        </p:txBody>
      </p:sp>
      <p:pic>
        <p:nvPicPr>
          <p:cNvPr id="5" name="図 4"/>
          <p:cNvPicPr>
            <a:picLocks noChangeAspect="1"/>
          </p:cNvPicPr>
          <p:nvPr/>
        </p:nvPicPr>
        <p:blipFill>
          <a:blip r:embed="rId3"/>
          <a:stretch>
            <a:fillRect/>
          </a:stretch>
        </p:blipFill>
        <p:spPr>
          <a:xfrm>
            <a:off x="481131" y="918067"/>
            <a:ext cx="6055043" cy="3956209"/>
          </a:xfrm>
          <a:prstGeom prst="rect">
            <a:avLst/>
          </a:prstGeom>
        </p:spPr>
      </p:pic>
      <p:sp>
        <p:nvSpPr>
          <p:cNvPr id="6" name="テキスト ボックス 5"/>
          <p:cNvSpPr txBox="1"/>
          <p:nvPr/>
        </p:nvSpPr>
        <p:spPr>
          <a:xfrm>
            <a:off x="8705690" y="3606593"/>
            <a:ext cx="1457515" cy="369332"/>
          </a:xfrm>
          <a:prstGeom prst="rect">
            <a:avLst/>
          </a:prstGeom>
          <a:solidFill>
            <a:schemeClr val="accent1">
              <a:lumMod val="40000"/>
              <a:lumOff val="60000"/>
            </a:schemeClr>
          </a:solidFill>
          <a:ln w="28575">
            <a:noFill/>
          </a:ln>
        </p:spPr>
        <p:txBody>
          <a:bodyPr wrap="none" rtlCol="0">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39 </a:t>
            </a:r>
            <a:r>
              <a:rPr lang="en-US" altLang="ja-JP" dirty="0" smtClean="0">
                <a:latin typeface="Times New Roman" panose="02020603050405020304" pitchFamily="18" charset="0"/>
                <a:cs typeface="Times New Roman" panose="02020603050405020304" pitchFamily="18" charset="0"/>
              </a:rPr>
              <a:t>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pic>
        <p:nvPicPr>
          <p:cNvPr id="7" name="図 6"/>
          <p:cNvPicPr>
            <a:picLocks noChangeAspect="1"/>
          </p:cNvPicPr>
          <p:nvPr/>
        </p:nvPicPr>
        <p:blipFill>
          <a:blip r:embed="rId4"/>
          <a:stretch>
            <a:fillRect/>
          </a:stretch>
        </p:blipFill>
        <p:spPr>
          <a:xfrm>
            <a:off x="7485040" y="4030196"/>
            <a:ext cx="4664091" cy="2494946"/>
          </a:xfrm>
          <a:prstGeom prst="rect">
            <a:avLst/>
          </a:prstGeom>
        </p:spPr>
      </p:pic>
      <p:sp>
        <p:nvSpPr>
          <p:cNvPr id="8" name="テキスト ボックス 7"/>
          <p:cNvSpPr txBox="1"/>
          <p:nvPr/>
        </p:nvSpPr>
        <p:spPr>
          <a:xfrm>
            <a:off x="10860654" y="121723"/>
            <a:ext cx="1196160" cy="646331"/>
          </a:xfrm>
          <a:prstGeom prst="rect">
            <a:avLst/>
          </a:prstGeom>
          <a:noFill/>
        </p:spPr>
        <p:txBody>
          <a:bodyPr wrap="none" rtlCol="0">
            <a:spAutoFit/>
          </a:bodyPr>
          <a:lstStyle/>
          <a:p>
            <a:pPr algn="ctr"/>
            <a:r>
              <a:rPr kumimoji="1" lang="en-US" altLang="ja-JP" i="1" dirty="0" err="1" smtClean="0">
                <a:latin typeface="Times New Roman" panose="02020603050405020304" pitchFamily="18" charset="0"/>
                <a:cs typeface="Times New Roman" panose="02020603050405020304" pitchFamily="18" charset="0"/>
              </a:rPr>
              <a:t>n</a:t>
            </a:r>
            <a:r>
              <a:rPr kumimoji="1" lang="en-US" altLang="ja-JP" baseline="-25000" dirty="0" err="1" smtClean="0">
                <a:latin typeface="Times New Roman" panose="02020603050405020304" pitchFamily="18" charset="0"/>
                <a:cs typeface="Times New Roman" panose="02020603050405020304" pitchFamily="18" charset="0"/>
              </a:rPr>
              <a:t>H</a:t>
            </a:r>
            <a:r>
              <a:rPr kumimoji="1" lang="en-US" altLang="ja-JP" baseline="-25000" dirty="0" smtClean="0">
                <a:latin typeface="Times New Roman" panose="02020603050405020304" pitchFamily="18" charset="0"/>
                <a:cs typeface="Times New Roman" panose="02020603050405020304" pitchFamily="18" charset="0"/>
              </a:rPr>
              <a:t>+ </a:t>
            </a:r>
          </a:p>
          <a:p>
            <a:pPr algn="ctr"/>
            <a:r>
              <a:rPr kumimoji="1" lang="en-US" altLang="ja-JP" dirty="0" smtClean="0">
                <a:latin typeface="Times New Roman" panose="02020603050405020304" pitchFamily="18" charset="0"/>
                <a:cs typeface="Times New Roman" panose="02020603050405020304" pitchFamily="18" charset="0"/>
              </a:rPr>
              <a:t>(×</a:t>
            </a:r>
            <a:r>
              <a:rPr kumimoji="1" lang="en-US" altLang="ja-JP" i="1" dirty="0" smtClean="0">
                <a:latin typeface="Times New Roman" panose="02020603050405020304" pitchFamily="18" charset="0"/>
                <a:cs typeface="Times New Roman" panose="02020603050405020304" pitchFamily="18" charset="0"/>
              </a:rPr>
              <a:t>n</a:t>
            </a:r>
            <a:r>
              <a:rPr kumimoji="1" lang="en-US" altLang="ja-JP" baseline="-25000" dirty="0" smtClean="0">
                <a:latin typeface="Times New Roman" panose="02020603050405020304" pitchFamily="18" charset="0"/>
                <a:cs typeface="Times New Roman" panose="02020603050405020304" pitchFamily="18" charset="0"/>
              </a:rPr>
              <a:t>e0</a:t>
            </a:r>
            <a:r>
              <a:rPr kumimoji="1" lang="en-US" altLang="ja-JP" dirty="0" smtClean="0">
                <a:latin typeface="Times New Roman" panose="02020603050405020304" pitchFamily="18" charset="0"/>
                <a:cs typeface="Times New Roman" panose="02020603050405020304" pitchFamily="18" charset="0"/>
              </a:rPr>
              <a:t> m</a:t>
            </a:r>
            <a:r>
              <a:rPr kumimoji="1" lang="en-US" altLang="ja-JP" baseline="30000" dirty="0" smtClean="0">
                <a:latin typeface="Times New Roman" panose="02020603050405020304" pitchFamily="18" charset="0"/>
                <a:cs typeface="Times New Roman" panose="02020603050405020304" pitchFamily="18" charset="0"/>
              </a:rPr>
              <a:t>-3</a:t>
            </a:r>
            <a:r>
              <a:rPr kumimoji="1" lang="en-US" altLang="ja-JP" dirty="0" smtClean="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p:txBody>
      </p:sp>
      <p:pic>
        <p:nvPicPr>
          <p:cNvPr id="9" name="図 8"/>
          <p:cNvPicPr>
            <a:picLocks noChangeAspect="1"/>
          </p:cNvPicPr>
          <p:nvPr/>
        </p:nvPicPr>
        <p:blipFill>
          <a:blip r:embed="rId5"/>
          <a:stretch>
            <a:fillRect/>
          </a:stretch>
        </p:blipFill>
        <p:spPr>
          <a:xfrm>
            <a:off x="7485040" y="700819"/>
            <a:ext cx="4706960" cy="2477798"/>
          </a:xfrm>
          <a:prstGeom prst="rect">
            <a:avLst/>
          </a:prstGeom>
        </p:spPr>
      </p:pic>
      <p:sp>
        <p:nvSpPr>
          <p:cNvPr id="10" name="テキスト ボックス 9"/>
          <p:cNvSpPr txBox="1"/>
          <p:nvPr/>
        </p:nvSpPr>
        <p:spPr>
          <a:xfrm>
            <a:off x="8508304" y="264488"/>
            <a:ext cx="1572931" cy="369332"/>
          </a:xfrm>
          <a:prstGeom prst="rect">
            <a:avLst/>
          </a:prstGeom>
          <a:solidFill>
            <a:schemeClr val="accent1">
              <a:lumMod val="40000"/>
              <a:lumOff val="60000"/>
            </a:schemeClr>
          </a:solidFill>
          <a:ln w="28575">
            <a:noFill/>
          </a:ln>
        </p:spPr>
        <p:txBody>
          <a:bodyPr wrap="none" rtlCol="0">
            <a:spAutoFit/>
          </a:bodyPr>
          <a:lstStyle/>
          <a:p>
            <a:r>
              <a:rPr lang="en-US" altLang="ja-JP" i="1" dirty="0">
                <a:latin typeface="Times New Roman" panose="02020603050405020304" pitchFamily="18" charset="0"/>
                <a:cs typeface="Times New Roman" panose="02020603050405020304" pitchFamily="18" charset="0"/>
              </a:rPr>
              <a:t>J</a:t>
            </a:r>
            <a:r>
              <a:rPr lang="en-US" altLang="ja-JP" baseline="-25000" dirty="0">
                <a:latin typeface="Times New Roman" panose="02020603050405020304" pitchFamily="18" charset="0"/>
                <a:cs typeface="Times New Roman" panose="02020603050405020304" pitchFamily="18" charset="0"/>
              </a:rPr>
              <a:t>H-</a:t>
            </a:r>
            <a:r>
              <a:rPr lang="en-US" altLang="ja-JP" dirty="0">
                <a:latin typeface="Times New Roman" panose="02020603050405020304" pitchFamily="18" charset="0"/>
                <a:cs typeface="Times New Roman" panose="02020603050405020304" pitchFamily="18" charset="0"/>
              </a:rPr>
              <a:t> = </a:t>
            </a:r>
            <a:r>
              <a:rPr lang="en-US" altLang="ja-JP" dirty="0" smtClean="0">
                <a:latin typeface="Times New Roman" panose="02020603050405020304" pitchFamily="18" charset="0"/>
                <a:cs typeface="Times New Roman" panose="02020603050405020304" pitchFamily="18" charset="0"/>
              </a:rPr>
              <a:t>255 A/m</a:t>
            </a:r>
            <a:r>
              <a:rPr lang="en-US" altLang="ja-JP" baseline="30000" dirty="0" smtClean="0">
                <a:latin typeface="Times New Roman" panose="02020603050405020304" pitchFamily="18" charset="0"/>
                <a:cs typeface="Times New Roman" panose="02020603050405020304" pitchFamily="18" charset="0"/>
              </a:rPr>
              <a:t>2</a:t>
            </a:r>
            <a:endParaRPr lang="ja-JP" altLang="en-US" baseline="30000" dirty="0">
              <a:latin typeface="Times New Roman" panose="02020603050405020304" pitchFamily="18" charset="0"/>
              <a:cs typeface="Times New Roman" panose="02020603050405020304" pitchFamily="18" charset="0"/>
            </a:endParaRPr>
          </a:p>
        </p:txBody>
      </p:sp>
      <p:sp>
        <p:nvSpPr>
          <p:cNvPr id="11" name="テキスト ボックス 10"/>
          <p:cNvSpPr txBox="1"/>
          <p:nvPr/>
        </p:nvSpPr>
        <p:spPr>
          <a:xfrm>
            <a:off x="10995840" y="3383865"/>
            <a:ext cx="1196160" cy="646331"/>
          </a:xfrm>
          <a:prstGeom prst="rect">
            <a:avLst/>
          </a:prstGeom>
          <a:noFill/>
        </p:spPr>
        <p:txBody>
          <a:bodyPr wrap="none" rtlCol="0">
            <a:spAutoFit/>
          </a:bodyPr>
          <a:lstStyle/>
          <a:p>
            <a:pPr algn="ctr"/>
            <a:r>
              <a:rPr kumimoji="1" lang="en-US" altLang="ja-JP" i="1" dirty="0" err="1" smtClean="0">
                <a:latin typeface="Times New Roman" panose="02020603050405020304" pitchFamily="18" charset="0"/>
                <a:cs typeface="Times New Roman" panose="02020603050405020304" pitchFamily="18" charset="0"/>
              </a:rPr>
              <a:t>n</a:t>
            </a:r>
            <a:r>
              <a:rPr kumimoji="1" lang="en-US" altLang="ja-JP" baseline="-25000" dirty="0" err="1" smtClean="0">
                <a:latin typeface="Times New Roman" panose="02020603050405020304" pitchFamily="18" charset="0"/>
                <a:cs typeface="Times New Roman" panose="02020603050405020304" pitchFamily="18" charset="0"/>
              </a:rPr>
              <a:t>H</a:t>
            </a:r>
            <a:r>
              <a:rPr kumimoji="1" lang="en-US" altLang="ja-JP" baseline="-25000" dirty="0" smtClean="0">
                <a:latin typeface="Times New Roman" panose="02020603050405020304" pitchFamily="18" charset="0"/>
                <a:cs typeface="Times New Roman" panose="02020603050405020304" pitchFamily="18" charset="0"/>
              </a:rPr>
              <a:t>+ </a:t>
            </a:r>
          </a:p>
          <a:p>
            <a:pPr algn="ctr"/>
            <a:r>
              <a:rPr kumimoji="1" lang="en-US" altLang="ja-JP" dirty="0" smtClean="0">
                <a:latin typeface="Times New Roman" panose="02020603050405020304" pitchFamily="18" charset="0"/>
                <a:cs typeface="Times New Roman" panose="02020603050405020304" pitchFamily="18" charset="0"/>
              </a:rPr>
              <a:t>(×</a:t>
            </a:r>
            <a:r>
              <a:rPr kumimoji="1" lang="en-US" altLang="ja-JP" i="1" dirty="0" smtClean="0">
                <a:latin typeface="Times New Roman" panose="02020603050405020304" pitchFamily="18" charset="0"/>
                <a:cs typeface="Times New Roman" panose="02020603050405020304" pitchFamily="18" charset="0"/>
              </a:rPr>
              <a:t>n</a:t>
            </a:r>
            <a:r>
              <a:rPr kumimoji="1" lang="en-US" altLang="ja-JP" baseline="-25000" dirty="0" smtClean="0">
                <a:latin typeface="Times New Roman" panose="02020603050405020304" pitchFamily="18" charset="0"/>
                <a:cs typeface="Times New Roman" panose="02020603050405020304" pitchFamily="18" charset="0"/>
              </a:rPr>
              <a:t>e0</a:t>
            </a:r>
            <a:r>
              <a:rPr kumimoji="1" lang="en-US" altLang="ja-JP" dirty="0" smtClean="0">
                <a:latin typeface="Times New Roman" panose="02020603050405020304" pitchFamily="18" charset="0"/>
                <a:cs typeface="Times New Roman" panose="02020603050405020304" pitchFamily="18" charset="0"/>
              </a:rPr>
              <a:t> m</a:t>
            </a:r>
            <a:r>
              <a:rPr kumimoji="1" lang="en-US" altLang="ja-JP" baseline="30000" dirty="0" smtClean="0">
                <a:latin typeface="Times New Roman" panose="02020603050405020304" pitchFamily="18" charset="0"/>
                <a:cs typeface="Times New Roman" panose="02020603050405020304" pitchFamily="18" charset="0"/>
              </a:rPr>
              <a:t>-3</a:t>
            </a:r>
            <a:r>
              <a:rPr kumimoji="1" lang="en-US" altLang="ja-JP" dirty="0" smtClean="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p:txBody>
      </p:sp>
      <p:cxnSp>
        <p:nvCxnSpPr>
          <p:cNvPr id="13" name="直線矢印コネクタ 12"/>
          <p:cNvCxnSpPr/>
          <p:nvPr/>
        </p:nvCxnSpPr>
        <p:spPr>
          <a:xfrm flipV="1">
            <a:off x="6426468" y="1203783"/>
            <a:ext cx="1167052" cy="253146"/>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cxnSp>
        <p:nvCxnSpPr>
          <p:cNvPr id="15" name="直線矢印コネクタ 14"/>
          <p:cNvCxnSpPr/>
          <p:nvPr/>
        </p:nvCxnSpPr>
        <p:spPr>
          <a:xfrm>
            <a:off x="6172547" y="3671584"/>
            <a:ext cx="1177307" cy="806287"/>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
        <p:nvSpPr>
          <p:cNvPr id="2" name="テキスト ボックス 1"/>
          <p:cNvSpPr txBox="1"/>
          <p:nvPr/>
        </p:nvSpPr>
        <p:spPr>
          <a:xfrm rot="16200000">
            <a:off x="-986845" y="2475654"/>
            <a:ext cx="2800767" cy="646331"/>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Electro-negativity </a:t>
            </a:r>
            <a:r>
              <a:rPr kumimoji="1" lang="el-GR" altLang="ja-JP" dirty="0" smtClean="0">
                <a:latin typeface="Times New Roman" panose="02020603050405020304" pitchFamily="18" charset="0"/>
                <a:cs typeface="Times New Roman" panose="02020603050405020304" pitchFamily="18" charset="0"/>
              </a:rPr>
              <a:t>α</a:t>
            </a:r>
            <a:r>
              <a:rPr kumimoji="1" lang="en-US" altLang="ja-JP" dirty="0" smtClean="0">
                <a:latin typeface="Times New Roman" panose="02020603050405020304" pitchFamily="18" charset="0"/>
                <a:cs typeface="Times New Roman" panose="02020603050405020304" pitchFamily="18" charset="0"/>
              </a:rPr>
              <a:t> ≡ </a:t>
            </a:r>
            <a:r>
              <a:rPr lang="en-US" altLang="ja-JP" i="1" dirty="0" err="1">
                <a:latin typeface="Times New Roman" panose="02020603050405020304" pitchFamily="18" charset="0"/>
                <a:cs typeface="Times New Roman" panose="02020603050405020304" pitchFamily="18" charset="0"/>
              </a:rPr>
              <a:t>n</a:t>
            </a:r>
            <a:r>
              <a:rPr lang="en-US" altLang="ja-JP" baseline="-25000" dirty="0" err="1">
                <a:latin typeface="Times New Roman" panose="02020603050405020304" pitchFamily="18" charset="0"/>
                <a:cs typeface="Times New Roman" panose="02020603050405020304" pitchFamily="18" charset="0"/>
              </a:rPr>
              <a:t>H</a:t>
            </a:r>
            <a:r>
              <a:rPr lang="en-US" altLang="ja-JP" baseline="-25000" dirty="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a:t>
            </a:r>
            <a:r>
              <a:rPr lang="en-US" altLang="ja-JP" i="1" dirty="0">
                <a:latin typeface="Times New Roman" panose="02020603050405020304" pitchFamily="18" charset="0"/>
                <a:cs typeface="Times New Roman" panose="02020603050405020304" pitchFamily="18" charset="0"/>
              </a:rPr>
              <a:t>n</a:t>
            </a:r>
            <a:r>
              <a:rPr lang="en-US" altLang="ja-JP" baseline="-25000" dirty="0">
                <a:latin typeface="Times New Roman" panose="02020603050405020304" pitchFamily="18" charset="0"/>
                <a:cs typeface="Times New Roman" panose="02020603050405020304" pitchFamily="18" charset="0"/>
              </a:rPr>
              <a:t>e</a:t>
            </a:r>
            <a:endParaRPr lang="ja-JP" altLang="en-US" baseline="-25000" dirty="0">
              <a:latin typeface="Times New Roman" panose="02020603050405020304" pitchFamily="18" charset="0"/>
              <a:cs typeface="Times New Roman" panose="02020603050405020304" pitchFamily="18" charset="0"/>
            </a:endParaRPr>
          </a:p>
          <a:p>
            <a:r>
              <a:rPr kumimoji="1" lang="en-US" altLang="ja-JP" dirty="0" smtClean="0">
                <a:latin typeface="Times New Roman" panose="02020603050405020304" pitchFamily="18" charset="0"/>
                <a:cs typeface="Times New Roman" panose="02020603050405020304" pitchFamily="18" charset="0"/>
              </a:rPr>
              <a:t> </a:t>
            </a:r>
            <a:endParaRPr kumimoji="1" lang="ja-JP" altLang="en-US" dirty="0">
              <a:latin typeface="Times New Roman" panose="02020603050405020304" pitchFamily="18" charset="0"/>
              <a:cs typeface="Times New Roman" panose="02020603050405020304" pitchFamily="18" charset="0"/>
            </a:endParaRPr>
          </a:p>
        </p:txBody>
      </p:sp>
      <p:sp>
        <p:nvSpPr>
          <p:cNvPr id="14" name="テキスト ボックス 13"/>
          <p:cNvSpPr txBox="1"/>
          <p:nvPr/>
        </p:nvSpPr>
        <p:spPr>
          <a:xfrm>
            <a:off x="9423109" y="3070909"/>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p:cNvSpPr txBox="1"/>
          <p:nvPr/>
        </p:nvSpPr>
        <p:spPr>
          <a:xfrm>
            <a:off x="9710487" y="6486168"/>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7" name="テキスト ボックス 16"/>
          <p:cNvSpPr txBox="1"/>
          <p:nvPr/>
        </p:nvSpPr>
        <p:spPr>
          <a:xfrm>
            <a:off x="3409392" y="4389065"/>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2" name="テキスト ボックス 11"/>
          <p:cNvSpPr txBox="1"/>
          <p:nvPr/>
        </p:nvSpPr>
        <p:spPr>
          <a:xfrm>
            <a:off x="6402683" y="687604"/>
            <a:ext cx="896399" cy="400110"/>
          </a:xfrm>
          <a:prstGeom prst="rect">
            <a:avLst/>
          </a:prstGeom>
          <a:noFill/>
          <a:ln w="28575">
            <a:solidFill>
              <a:srgbClr val="FF0000"/>
            </a:solidFill>
          </a:ln>
        </p:spPr>
        <p:txBody>
          <a:bodyPr wrap="none" rtlCol="0">
            <a:spAutoFit/>
          </a:bodyPr>
          <a:lstStyle/>
          <a:p>
            <a:r>
              <a:rPr lang="en-US" altLang="ja-JP" sz="2000" dirty="0" smtClean="0">
                <a:latin typeface="Times New Roman" panose="02020603050405020304" pitchFamily="18" charset="0"/>
                <a:cs typeface="Times New Roman" panose="02020603050405020304" pitchFamily="18" charset="0"/>
              </a:rPr>
              <a:t>High </a:t>
            </a:r>
            <a:r>
              <a:rPr lang="el-GR" altLang="ja-JP" sz="2000" dirty="0" smtClean="0">
                <a:latin typeface="Times New Roman" panose="02020603050405020304" pitchFamily="18" charset="0"/>
                <a:cs typeface="Times New Roman" panose="02020603050405020304" pitchFamily="18" charset="0"/>
              </a:rPr>
              <a:t>α</a:t>
            </a:r>
            <a:endParaRPr kumimoji="1" lang="ja-JP" altLang="en-US" sz="2000" dirty="0"/>
          </a:p>
        </p:txBody>
      </p:sp>
      <p:sp>
        <p:nvSpPr>
          <p:cNvPr id="18" name="テキスト ボックス 17"/>
          <p:cNvSpPr txBox="1"/>
          <p:nvPr/>
        </p:nvSpPr>
        <p:spPr>
          <a:xfrm rot="16200000">
            <a:off x="6852712" y="4981204"/>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9" name="テキスト ボックス 18"/>
          <p:cNvSpPr txBox="1"/>
          <p:nvPr/>
        </p:nvSpPr>
        <p:spPr>
          <a:xfrm rot="16200000">
            <a:off x="6850762" y="1614295"/>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24" name="テキスト ボックス 23"/>
          <p:cNvSpPr txBox="1"/>
          <p:nvPr/>
        </p:nvSpPr>
        <p:spPr>
          <a:xfrm>
            <a:off x="6560956" y="3352444"/>
            <a:ext cx="854721" cy="400110"/>
          </a:xfrm>
          <a:prstGeom prst="rect">
            <a:avLst/>
          </a:prstGeom>
          <a:noFill/>
          <a:ln w="28575">
            <a:solidFill>
              <a:srgbClr val="FF0000"/>
            </a:solidFill>
          </a:ln>
        </p:spPr>
        <p:txBody>
          <a:bodyPr wrap="none" rtlCol="0">
            <a:spAutoFit/>
          </a:bodyPr>
          <a:lstStyle/>
          <a:p>
            <a:r>
              <a:rPr lang="en-US" altLang="ja-JP" sz="2000" dirty="0" smtClean="0">
                <a:latin typeface="Times New Roman" panose="02020603050405020304" pitchFamily="18" charset="0"/>
                <a:cs typeface="Times New Roman" panose="02020603050405020304" pitchFamily="18" charset="0"/>
              </a:rPr>
              <a:t>Low </a:t>
            </a:r>
            <a:r>
              <a:rPr lang="el-GR" altLang="ja-JP" sz="2000" dirty="0" smtClean="0">
                <a:latin typeface="Times New Roman" panose="02020603050405020304" pitchFamily="18" charset="0"/>
                <a:cs typeface="Times New Roman" panose="02020603050405020304" pitchFamily="18" charset="0"/>
              </a:rPr>
              <a:t>α</a:t>
            </a:r>
            <a:endParaRPr kumimoji="1" lang="ja-JP" altLang="en-US" sz="2000" dirty="0"/>
          </a:p>
        </p:txBody>
      </p:sp>
      <p:sp>
        <p:nvSpPr>
          <p:cNvPr id="25" name="正方形/長方形 24"/>
          <p:cNvSpPr/>
          <p:nvPr/>
        </p:nvSpPr>
        <p:spPr>
          <a:xfrm>
            <a:off x="279477" y="5239780"/>
            <a:ext cx="6659205" cy="1938992"/>
          </a:xfrm>
          <a:prstGeom prst="rect">
            <a:avLst/>
          </a:prstGeom>
          <a:solidFill>
            <a:srgbClr val="FFFF99"/>
          </a:solidFill>
        </p:spPr>
        <p:txBody>
          <a:bodyPr wrap="square">
            <a:spAutoFit/>
          </a:bodyPr>
          <a:lstStyle/>
          <a:p>
            <a:pPr algn="just"/>
            <a:r>
              <a:rPr lang="en-US" altLang="ja-JP" sz="2000" dirty="0" smtClean="0">
                <a:latin typeface="Times New Roman" panose="02020603050405020304" pitchFamily="18" charset="0"/>
                <a:cs typeface="Times New Roman" panose="02020603050405020304" pitchFamily="18" charset="0"/>
              </a:rPr>
              <a:t>The </a:t>
            </a:r>
            <a:r>
              <a:rPr lang="en-US" altLang="ja-JP" sz="2000" dirty="0">
                <a:latin typeface="Times New Roman" panose="02020603050405020304" pitchFamily="18" charset="0"/>
                <a:cs typeface="Times New Roman" panose="02020603050405020304" pitchFamily="18" charset="0"/>
              </a:rPr>
              <a:t>shape of plasma </a:t>
            </a:r>
            <a:r>
              <a:rPr lang="en-US" altLang="ja-JP" sz="2000" dirty="0" smtClean="0">
                <a:latin typeface="Times New Roman" panose="02020603050405020304" pitchFamily="18" charset="0"/>
                <a:cs typeface="Times New Roman" panose="02020603050405020304" pitchFamily="18" charset="0"/>
              </a:rPr>
              <a:t>meniscus or the effective distance </a:t>
            </a:r>
            <a:r>
              <a:rPr lang="en-US" altLang="ja-JP" sz="2000" i="1" dirty="0" err="1" smtClean="0">
                <a:latin typeface="Times New Roman" panose="02020603050405020304" pitchFamily="18" charset="0"/>
                <a:cs typeface="Times New Roman" panose="02020603050405020304" pitchFamily="18" charset="0"/>
              </a:rPr>
              <a:t>d</a:t>
            </a:r>
            <a:r>
              <a:rPr lang="en-US" altLang="ja-JP" sz="2000" baseline="-25000" dirty="0" err="1" smtClean="0">
                <a:latin typeface="Times New Roman" panose="02020603050405020304" pitchFamily="18" charset="0"/>
                <a:cs typeface="Times New Roman" panose="02020603050405020304" pitchFamily="18" charset="0"/>
              </a:rPr>
              <a:t>eff</a:t>
            </a:r>
            <a:r>
              <a:rPr lang="en-US" altLang="ja-JP" sz="2000" dirty="0" smtClean="0">
                <a:latin typeface="Times New Roman" panose="02020603050405020304" pitchFamily="18" charset="0"/>
                <a:cs typeface="Times New Roman" panose="02020603050405020304" pitchFamily="18" charset="0"/>
              </a:rPr>
              <a:t> depends on the electro-negativity </a:t>
            </a:r>
            <a:r>
              <a:rPr lang="el-GR" altLang="ja-JP" sz="2000" dirty="0">
                <a:latin typeface="Times New Roman" panose="02020603050405020304" pitchFamily="18" charset="0"/>
                <a:cs typeface="Times New Roman" panose="02020603050405020304" pitchFamily="18" charset="0"/>
              </a:rPr>
              <a:t>α</a:t>
            </a:r>
            <a:r>
              <a:rPr lang="en-US" altLang="ja-JP" sz="2000" dirty="0">
                <a:latin typeface="Times New Roman" panose="02020603050405020304" pitchFamily="18" charset="0"/>
                <a:cs typeface="Times New Roman" panose="02020603050405020304" pitchFamily="18" charset="0"/>
              </a:rPr>
              <a:t> ≡ </a:t>
            </a:r>
            <a:r>
              <a:rPr lang="en-US" altLang="ja-JP" sz="2000" i="1" dirty="0" err="1">
                <a:latin typeface="Times New Roman" panose="02020603050405020304" pitchFamily="18" charset="0"/>
                <a:cs typeface="Times New Roman" panose="02020603050405020304" pitchFamily="18" charset="0"/>
              </a:rPr>
              <a:t>n</a:t>
            </a:r>
            <a:r>
              <a:rPr lang="en-US" altLang="ja-JP" sz="2000" baseline="-25000" dirty="0" err="1">
                <a:latin typeface="Times New Roman" panose="02020603050405020304" pitchFamily="18" charset="0"/>
                <a:cs typeface="Times New Roman" panose="02020603050405020304" pitchFamily="18" charset="0"/>
              </a:rPr>
              <a:t>H</a:t>
            </a:r>
            <a:r>
              <a:rPr lang="en-US" altLang="ja-JP" sz="2000" baseline="-25000" dirty="0">
                <a:latin typeface="Times New Roman" panose="02020603050405020304" pitchFamily="18" charset="0"/>
                <a:cs typeface="Times New Roman" panose="02020603050405020304" pitchFamily="18" charset="0"/>
              </a:rPr>
              <a:t>-</a:t>
            </a:r>
            <a:r>
              <a:rPr lang="en-US" altLang="ja-JP" sz="2000" dirty="0">
                <a:latin typeface="Times New Roman" panose="02020603050405020304" pitchFamily="18" charset="0"/>
                <a:cs typeface="Times New Roman" panose="02020603050405020304" pitchFamily="18" charset="0"/>
              </a:rPr>
              <a:t>/</a:t>
            </a:r>
            <a:r>
              <a:rPr lang="en-US" altLang="ja-JP" sz="2000" i="1" dirty="0" smtClean="0">
                <a:latin typeface="Times New Roman" panose="02020603050405020304" pitchFamily="18" charset="0"/>
                <a:cs typeface="Times New Roman" panose="02020603050405020304" pitchFamily="18" charset="0"/>
              </a:rPr>
              <a:t>n</a:t>
            </a:r>
            <a:r>
              <a:rPr lang="en-US" altLang="ja-JP" sz="2000" baseline="-25000" dirty="0" smtClean="0">
                <a:latin typeface="Times New Roman" panose="02020603050405020304" pitchFamily="18" charset="0"/>
                <a:cs typeface="Times New Roman" panose="02020603050405020304" pitchFamily="18" charset="0"/>
              </a:rPr>
              <a:t>e</a:t>
            </a:r>
            <a:r>
              <a:rPr lang="en-US" altLang="ja-JP" sz="2000" dirty="0" smtClean="0">
                <a:latin typeface="Times New Roman" panose="02020603050405020304" pitchFamily="18" charset="0"/>
                <a:cs typeface="Times New Roman" panose="02020603050405020304" pitchFamily="18" charset="0"/>
              </a:rPr>
              <a:t>.</a:t>
            </a:r>
          </a:p>
          <a:p>
            <a:endParaRPr lang="en-US" altLang="ja-JP" sz="1200" dirty="0">
              <a:latin typeface="Times New Roman" panose="02020603050405020304" pitchFamily="18" charset="0"/>
              <a:cs typeface="Times New Roman" panose="02020603050405020304" pitchFamily="18" charset="0"/>
            </a:endParaRPr>
          </a:p>
          <a:p>
            <a:r>
              <a:rPr lang="en-US" altLang="ja-JP" sz="2000" b="1" dirty="0" smtClean="0">
                <a:solidFill>
                  <a:srgbClr val="FF0000"/>
                </a:solidFill>
                <a:latin typeface="Times New Roman" panose="02020603050405020304" pitchFamily="18" charset="0"/>
                <a:cs typeface="Times New Roman" panose="02020603050405020304" pitchFamily="18" charset="0"/>
              </a:rPr>
              <a:t>High </a:t>
            </a:r>
            <a:r>
              <a:rPr lang="el-GR" altLang="ja-JP" sz="2000" b="1" dirty="0" smtClean="0">
                <a:solidFill>
                  <a:srgbClr val="FF0000"/>
                </a:solidFill>
                <a:latin typeface="Times New Roman" panose="02020603050405020304" pitchFamily="18" charset="0"/>
                <a:cs typeface="Times New Roman" panose="02020603050405020304" pitchFamily="18" charset="0"/>
              </a:rPr>
              <a:t>α</a:t>
            </a:r>
            <a:r>
              <a:rPr lang="en-US" altLang="ja-JP" sz="2000" b="1" dirty="0" smtClean="0">
                <a:solidFill>
                  <a:srgbClr val="FF0000"/>
                </a:solidFill>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a:t>
            </a:r>
            <a:r>
              <a:rPr lang="en-US" altLang="ja-JP" sz="2000" i="1" dirty="0" smtClean="0">
                <a:latin typeface="Times New Roman" panose="02020603050405020304" pitchFamily="18" charset="0"/>
                <a:cs typeface="Times New Roman" panose="02020603050405020304" pitchFamily="18" charset="0"/>
              </a:rPr>
              <a:t>J</a:t>
            </a:r>
            <a:r>
              <a:rPr lang="en-US" altLang="ja-JP" sz="2000" baseline="-25000" dirty="0" smtClean="0">
                <a:latin typeface="Times New Roman" panose="02020603050405020304" pitchFamily="18" charset="0"/>
                <a:cs typeface="Times New Roman" panose="02020603050405020304" pitchFamily="18" charset="0"/>
              </a:rPr>
              <a:t>H-</a:t>
            </a:r>
            <a:r>
              <a:rPr lang="en-US" altLang="ja-JP" sz="2000" dirty="0" smtClean="0">
                <a:latin typeface="Times New Roman" panose="02020603050405020304" pitchFamily="18" charset="0"/>
                <a:cs typeface="Times New Roman" panose="02020603050405020304" pitchFamily="18" charset="0"/>
              </a:rPr>
              <a:t> = 255 A/m</a:t>
            </a:r>
            <a:r>
              <a:rPr lang="en-US" altLang="ja-JP" sz="2000" baseline="30000" dirty="0" smtClean="0">
                <a:latin typeface="Times New Roman" panose="02020603050405020304" pitchFamily="18" charset="0"/>
                <a:cs typeface="Times New Roman" panose="02020603050405020304" pitchFamily="18" charset="0"/>
              </a:rPr>
              <a:t>2</a:t>
            </a:r>
            <a:r>
              <a:rPr lang="en-US" altLang="ja-JP" sz="2000" dirty="0" smtClean="0">
                <a:latin typeface="Times New Roman" panose="02020603050405020304" pitchFamily="18" charset="0"/>
                <a:cs typeface="Times New Roman" panose="02020603050405020304" pitchFamily="18" charset="0"/>
              </a:rPr>
              <a:t>) : </a:t>
            </a:r>
            <a:r>
              <a:rPr lang="en-US" altLang="ja-JP" sz="2000" b="1" dirty="0" smtClean="0">
                <a:solidFill>
                  <a:srgbClr val="FF0000"/>
                </a:solidFill>
                <a:latin typeface="Times New Roman" panose="02020603050405020304" pitchFamily="18" charset="0"/>
                <a:cs typeface="Times New Roman" panose="02020603050405020304" pitchFamily="18" charset="0"/>
              </a:rPr>
              <a:t>Small  </a:t>
            </a:r>
            <a:r>
              <a:rPr lang="en-US" altLang="ja-JP" sz="2000" b="1" i="1" dirty="0" err="1">
                <a:solidFill>
                  <a:srgbClr val="FF0000"/>
                </a:solidFill>
                <a:latin typeface="Times New Roman" panose="02020603050405020304" pitchFamily="18" charset="0"/>
                <a:cs typeface="Times New Roman" panose="02020603050405020304" pitchFamily="18" charset="0"/>
              </a:rPr>
              <a:t>d</a:t>
            </a:r>
            <a:r>
              <a:rPr lang="en-US" altLang="ja-JP" sz="2000" b="1" baseline="-25000" dirty="0" err="1">
                <a:solidFill>
                  <a:srgbClr val="FF0000"/>
                </a:solidFill>
                <a:latin typeface="Times New Roman" panose="02020603050405020304" pitchFamily="18" charset="0"/>
                <a:cs typeface="Times New Roman" panose="02020603050405020304" pitchFamily="18" charset="0"/>
              </a:rPr>
              <a:t>eff</a:t>
            </a:r>
            <a:r>
              <a:rPr lang="en-US" altLang="ja-JP" sz="2000" b="1" dirty="0">
                <a:solidFill>
                  <a:srgbClr val="FF0000"/>
                </a:solidFill>
                <a:latin typeface="Times New Roman" panose="02020603050405020304" pitchFamily="18" charset="0"/>
                <a:cs typeface="Times New Roman" panose="02020603050405020304" pitchFamily="18" charset="0"/>
              </a:rPr>
              <a:t> </a:t>
            </a:r>
            <a:endParaRPr lang="en-US" altLang="ja-JP" sz="2000" b="1" dirty="0" smtClean="0">
              <a:solidFill>
                <a:srgbClr val="FF0000"/>
              </a:solidFill>
              <a:latin typeface="Times New Roman" panose="02020603050405020304" pitchFamily="18" charset="0"/>
              <a:cs typeface="Times New Roman" panose="02020603050405020304" pitchFamily="18" charset="0"/>
            </a:endParaRPr>
          </a:p>
          <a:p>
            <a:endParaRPr lang="en-US" altLang="ja-JP" sz="800" dirty="0" smtClean="0">
              <a:solidFill>
                <a:srgbClr val="FF0000"/>
              </a:solidFill>
              <a:latin typeface="Times New Roman" panose="02020603050405020304" pitchFamily="18" charset="0"/>
              <a:cs typeface="Times New Roman" panose="02020603050405020304" pitchFamily="18" charset="0"/>
            </a:endParaRPr>
          </a:p>
          <a:p>
            <a:r>
              <a:rPr lang="en-US" altLang="ja-JP" sz="2000" b="1" dirty="0" smtClean="0">
                <a:solidFill>
                  <a:srgbClr val="FF0000"/>
                </a:solidFill>
                <a:latin typeface="Times New Roman" panose="02020603050405020304" pitchFamily="18" charset="0"/>
                <a:cs typeface="Times New Roman" panose="02020603050405020304" pitchFamily="18" charset="0"/>
              </a:rPr>
              <a:t>Low </a:t>
            </a:r>
            <a:r>
              <a:rPr lang="el-GR" altLang="ja-JP" sz="2000" b="1" dirty="0">
                <a:solidFill>
                  <a:srgbClr val="FF0000"/>
                </a:solidFill>
                <a:latin typeface="Times New Roman" panose="02020603050405020304" pitchFamily="18" charset="0"/>
                <a:cs typeface="Times New Roman" panose="02020603050405020304" pitchFamily="18" charset="0"/>
              </a:rPr>
              <a:t>α</a:t>
            </a:r>
            <a:r>
              <a:rPr lang="en-US" altLang="ja-JP" sz="2000" b="1" dirty="0">
                <a:solidFill>
                  <a:srgbClr val="FF0000"/>
                </a:solidFill>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a:t>
            </a:r>
            <a:r>
              <a:rPr lang="en-US" altLang="ja-JP" sz="2000" i="1" dirty="0">
                <a:latin typeface="Times New Roman" panose="02020603050405020304" pitchFamily="18" charset="0"/>
                <a:cs typeface="Times New Roman" panose="02020603050405020304" pitchFamily="18" charset="0"/>
              </a:rPr>
              <a:t>J</a:t>
            </a:r>
            <a:r>
              <a:rPr lang="en-US" altLang="ja-JP" sz="2000" baseline="-25000" dirty="0">
                <a:latin typeface="Times New Roman" panose="02020603050405020304" pitchFamily="18" charset="0"/>
                <a:cs typeface="Times New Roman" panose="02020603050405020304" pitchFamily="18" charset="0"/>
              </a:rPr>
              <a:t>H-</a:t>
            </a:r>
            <a:r>
              <a:rPr lang="en-US" altLang="ja-JP" sz="2000" dirty="0">
                <a:latin typeface="Times New Roman" panose="02020603050405020304" pitchFamily="18" charset="0"/>
                <a:cs typeface="Times New Roman" panose="02020603050405020304" pitchFamily="18" charset="0"/>
              </a:rPr>
              <a:t> = </a:t>
            </a:r>
            <a:r>
              <a:rPr lang="en-US" altLang="ja-JP" sz="2000" dirty="0" smtClean="0">
                <a:latin typeface="Times New Roman" panose="02020603050405020304" pitchFamily="18" charset="0"/>
                <a:cs typeface="Times New Roman" panose="02020603050405020304" pitchFamily="18" charset="0"/>
              </a:rPr>
              <a:t>39 A/m</a:t>
            </a:r>
            <a:r>
              <a:rPr lang="en-US" altLang="ja-JP" sz="2000" baseline="30000" dirty="0" smtClean="0">
                <a:latin typeface="Times New Roman" panose="02020603050405020304" pitchFamily="18" charset="0"/>
                <a:cs typeface="Times New Roman" panose="02020603050405020304" pitchFamily="18" charset="0"/>
              </a:rPr>
              <a:t>2</a:t>
            </a:r>
            <a:r>
              <a:rPr lang="en-US" altLang="ja-JP" sz="2000" dirty="0" smtClean="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 </a:t>
            </a:r>
            <a:r>
              <a:rPr lang="en-US" altLang="ja-JP" sz="2000" b="1" dirty="0" smtClean="0">
                <a:solidFill>
                  <a:srgbClr val="FF0000"/>
                </a:solidFill>
                <a:latin typeface="Times New Roman" panose="02020603050405020304" pitchFamily="18" charset="0"/>
                <a:cs typeface="Times New Roman" panose="02020603050405020304" pitchFamily="18" charset="0"/>
              </a:rPr>
              <a:t>Large  </a:t>
            </a:r>
            <a:r>
              <a:rPr lang="en-US" altLang="ja-JP" sz="2000" b="1" i="1" dirty="0" err="1">
                <a:solidFill>
                  <a:srgbClr val="FF0000"/>
                </a:solidFill>
                <a:latin typeface="Times New Roman" panose="02020603050405020304" pitchFamily="18" charset="0"/>
                <a:cs typeface="Times New Roman" panose="02020603050405020304" pitchFamily="18" charset="0"/>
              </a:rPr>
              <a:t>d</a:t>
            </a:r>
            <a:r>
              <a:rPr lang="en-US" altLang="ja-JP" sz="2000" b="1" baseline="-25000" dirty="0" err="1">
                <a:solidFill>
                  <a:srgbClr val="FF0000"/>
                </a:solidFill>
                <a:latin typeface="Times New Roman" panose="02020603050405020304" pitchFamily="18" charset="0"/>
                <a:cs typeface="Times New Roman" panose="02020603050405020304" pitchFamily="18" charset="0"/>
              </a:rPr>
              <a:t>eff</a:t>
            </a:r>
            <a:r>
              <a:rPr lang="en-US" altLang="ja-JP" sz="2000" b="1" dirty="0">
                <a:solidFill>
                  <a:srgbClr val="FF0000"/>
                </a:solidFill>
                <a:latin typeface="Times New Roman" panose="02020603050405020304" pitchFamily="18" charset="0"/>
                <a:cs typeface="Times New Roman" panose="02020603050405020304" pitchFamily="18" charset="0"/>
              </a:rPr>
              <a:t> </a:t>
            </a:r>
          </a:p>
          <a:p>
            <a:endParaRPr lang="ja-JP" altLang="en-US" sz="2000" dirty="0">
              <a:solidFill>
                <a:srgbClr val="FF0000"/>
              </a:solidFill>
              <a:latin typeface="Times New Roman" panose="02020603050405020304" pitchFamily="18" charset="0"/>
              <a:cs typeface="Times New Roman" panose="02020603050405020304" pitchFamily="18" charset="0"/>
            </a:endParaRPr>
          </a:p>
        </p:txBody>
      </p:sp>
      <p:sp>
        <p:nvSpPr>
          <p:cNvPr id="27" name="左右矢印 26"/>
          <p:cNvSpPr/>
          <p:nvPr/>
        </p:nvSpPr>
        <p:spPr>
          <a:xfrm>
            <a:off x="10080725" y="1619633"/>
            <a:ext cx="1403064" cy="377586"/>
          </a:xfrm>
          <a:prstGeom prst="leftRightArrow">
            <a:avLst>
              <a:gd name="adj1" fmla="val 26861"/>
              <a:gd name="adj2" fmla="val 50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8" name="左右矢印 27"/>
          <p:cNvSpPr/>
          <p:nvPr/>
        </p:nvSpPr>
        <p:spPr>
          <a:xfrm>
            <a:off x="9723934" y="4977077"/>
            <a:ext cx="1746408" cy="377586"/>
          </a:xfrm>
          <a:prstGeom prst="leftRightArrow">
            <a:avLst>
              <a:gd name="adj1" fmla="val 26861"/>
              <a:gd name="adj2" fmla="val 5000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9" name="正方形/長方形 28"/>
          <p:cNvSpPr/>
          <p:nvPr/>
        </p:nvSpPr>
        <p:spPr>
          <a:xfrm>
            <a:off x="10189205" y="1255997"/>
            <a:ext cx="1225144" cy="400110"/>
          </a:xfrm>
          <a:prstGeom prst="rect">
            <a:avLst/>
          </a:prstGeom>
        </p:spPr>
        <p:txBody>
          <a:bodyPr wrap="none">
            <a:spAutoFit/>
          </a:bodyPr>
          <a:lstStyle/>
          <a:p>
            <a:r>
              <a:rPr lang="en-US" altLang="ja-JP" sz="2000" dirty="0" smtClean="0">
                <a:solidFill>
                  <a:schemeClr val="bg1"/>
                </a:solidFill>
                <a:latin typeface="Times New Roman" panose="02020603050405020304" pitchFamily="18" charset="0"/>
                <a:cs typeface="Times New Roman" panose="02020603050405020304" pitchFamily="18" charset="0"/>
              </a:rPr>
              <a:t>Small </a:t>
            </a:r>
            <a:r>
              <a:rPr lang="en-US" altLang="ja-JP" sz="2000" i="1" dirty="0" err="1" smtClean="0">
                <a:solidFill>
                  <a:schemeClr val="bg1"/>
                </a:solidFill>
                <a:latin typeface="Times New Roman" panose="02020603050405020304" pitchFamily="18" charset="0"/>
                <a:cs typeface="Times New Roman" panose="02020603050405020304" pitchFamily="18" charset="0"/>
              </a:rPr>
              <a:t>d</a:t>
            </a:r>
            <a:r>
              <a:rPr lang="en-US" altLang="ja-JP" sz="2000" baseline="-25000" dirty="0" err="1" smtClean="0">
                <a:solidFill>
                  <a:schemeClr val="bg1"/>
                </a:solidFill>
                <a:latin typeface="Times New Roman" panose="02020603050405020304" pitchFamily="18" charset="0"/>
                <a:cs typeface="Times New Roman" panose="02020603050405020304" pitchFamily="18" charset="0"/>
              </a:rPr>
              <a:t>eff</a:t>
            </a:r>
            <a:r>
              <a:rPr lang="en-US" altLang="ja-JP" sz="2000" dirty="0" smtClean="0">
                <a:solidFill>
                  <a:schemeClr val="bg1"/>
                </a:solidFill>
                <a:latin typeface="Times New Roman" panose="02020603050405020304" pitchFamily="18" charset="0"/>
                <a:cs typeface="Times New Roman" panose="02020603050405020304" pitchFamily="18" charset="0"/>
              </a:rPr>
              <a:t> </a:t>
            </a:r>
            <a:endParaRPr lang="en-US" altLang="ja-JP" sz="2000" dirty="0">
              <a:solidFill>
                <a:schemeClr val="bg1"/>
              </a:solidFill>
              <a:latin typeface="Times New Roman" panose="02020603050405020304" pitchFamily="18" charset="0"/>
              <a:cs typeface="Times New Roman" panose="02020603050405020304" pitchFamily="18" charset="0"/>
            </a:endParaRPr>
          </a:p>
        </p:txBody>
      </p:sp>
      <p:sp>
        <p:nvSpPr>
          <p:cNvPr id="30" name="正方形/長方形 29"/>
          <p:cNvSpPr/>
          <p:nvPr/>
        </p:nvSpPr>
        <p:spPr>
          <a:xfrm>
            <a:off x="9966967" y="4576967"/>
            <a:ext cx="1222129" cy="400110"/>
          </a:xfrm>
          <a:prstGeom prst="rect">
            <a:avLst/>
          </a:prstGeom>
        </p:spPr>
        <p:txBody>
          <a:bodyPr wrap="none">
            <a:spAutoFit/>
          </a:bodyPr>
          <a:lstStyle/>
          <a:p>
            <a:r>
              <a:rPr lang="en-US" altLang="ja-JP" sz="2000" dirty="0" smtClean="0">
                <a:solidFill>
                  <a:schemeClr val="bg1"/>
                </a:solidFill>
                <a:latin typeface="Times New Roman" panose="02020603050405020304" pitchFamily="18" charset="0"/>
                <a:cs typeface="Times New Roman" panose="02020603050405020304" pitchFamily="18" charset="0"/>
              </a:rPr>
              <a:t>Large </a:t>
            </a:r>
            <a:r>
              <a:rPr lang="en-US" altLang="ja-JP" sz="2000" i="1" dirty="0" err="1" smtClean="0">
                <a:solidFill>
                  <a:schemeClr val="bg1"/>
                </a:solidFill>
                <a:latin typeface="Times New Roman" panose="02020603050405020304" pitchFamily="18" charset="0"/>
                <a:cs typeface="Times New Roman" panose="02020603050405020304" pitchFamily="18" charset="0"/>
              </a:rPr>
              <a:t>d</a:t>
            </a:r>
            <a:r>
              <a:rPr lang="en-US" altLang="ja-JP" sz="2000" baseline="-25000" dirty="0" err="1" smtClean="0">
                <a:solidFill>
                  <a:schemeClr val="bg1"/>
                </a:solidFill>
                <a:latin typeface="Times New Roman" panose="02020603050405020304" pitchFamily="18" charset="0"/>
                <a:cs typeface="Times New Roman" panose="02020603050405020304" pitchFamily="18" charset="0"/>
              </a:rPr>
              <a:t>eff</a:t>
            </a:r>
            <a:r>
              <a:rPr lang="en-US" altLang="ja-JP" sz="2000" dirty="0" smtClean="0">
                <a:solidFill>
                  <a:schemeClr val="bg1"/>
                </a:solidFill>
                <a:latin typeface="Times New Roman" panose="02020603050405020304" pitchFamily="18" charset="0"/>
                <a:cs typeface="Times New Roman" panose="02020603050405020304" pitchFamily="18" charset="0"/>
              </a:rPr>
              <a:t> </a:t>
            </a:r>
            <a:endParaRPr lang="en-US" altLang="ja-JP" sz="2000" dirty="0">
              <a:solidFill>
                <a:schemeClr val="bg1"/>
              </a:solidFill>
              <a:latin typeface="Times New Roman" panose="02020603050405020304" pitchFamily="18" charset="0"/>
              <a:cs typeface="Times New Roman" panose="02020603050405020304" pitchFamily="18" charset="0"/>
            </a:endParaRPr>
          </a:p>
        </p:txBody>
      </p:sp>
      <p:grpSp>
        <p:nvGrpSpPr>
          <p:cNvPr id="20" name="グループ化 19"/>
          <p:cNvGrpSpPr/>
          <p:nvPr/>
        </p:nvGrpSpPr>
        <p:grpSpPr>
          <a:xfrm>
            <a:off x="8656428" y="4116636"/>
            <a:ext cx="1643751" cy="2130595"/>
            <a:chOff x="8656428" y="4116636"/>
            <a:chExt cx="1643751" cy="2130595"/>
          </a:xfrm>
        </p:grpSpPr>
        <p:grpSp>
          <p:nvGrpSpPr>
            <p:cNvPr id="32" name="グループ化 31"/>
            <p:cNvGrpSpPr/>
            <p:nvPr/>
          </p:nvGrpSpPr>
          <p:grpSpPr>
            <a:xfrm flipV="1">
              <a:off x="8663604" y="5909047"/>
              <a:ext cx="1636575" cy="338184"/>
              <a:chOff x="2126607" y="3137290"/>
              <a:chExt cx="2159242" cy="412243"/>
            </a:xfrm>
          </p:grpSpPr>
          <p:cxnSp>
            <p:nvCxnSpPr>
              <p:cNvPr id="33" name="直線コネクタ 32"/>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4" name="直線コネクタ 33"/>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5" name="直線コネクタ 34"/>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6" name="直線コネクタ 35"/>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nvGrpSpPr>
            <p:cNvPr id="41" name="グループ化 40"/>
            <p:cNvGrpSpPr/>
            <p:nvPr/>
          </p:nvGrpSpPr>
          <p:grpSpPr>
            <a:xfrm>
              <a:off x="8656428" y="4116636"/>
              <a:ext cx="1636575" cy="338184"/>
              <a:chOff x="2126607" y="3137290"/>
              <a:chExt cx="2159242" cy="412243"/>
            </a:xfrm>
          </p:grpSpPr>
          <p:cxnSp>
            <p:nvCxnSpPr>
              <p:cNvPr id="42" name="直線コネクタ 41"/>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3" name="直線コネクタ 42"/>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4" name="直線コネクタ 43"/>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5" name="直線コネクタ 44"/>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grpSp>
        <p:nvGrpSpPr>
          <p:cNvPr id="46" name="グループ化 45"/>
          <p:cNvGrpSpPr/>
          <p:nvPr/>
        </p:nvGrpSpPr>
        <p:grpSpPr>
          <a:xfrm>
            <a:off x="8698514" y="774041"/>
            <a:ext cx="1643751" cy="2130595"/>
            <a:chOff x="8656428" y="4116636"/>
            <a:chExt cx="1643751" cy="2130595"/>
          </a:xfrm>
        </p:grpSpPr>
        <p:grpSp>
          <p:nvGrpSpPr>
            <p:cNvPr id="47" name="グループ化 46"/>
            <p:cNvGrpSpPr/>
            <p:nvPr/>
          </p:nvGrpSpPr>
          <p:grpSpPr>
            <a:xfrm flipV="1">
              <a:off x="8663604" y="5909047"/>
              <a:ext cx="1636575" cy="338184"/>
              <a:chOff x="2126607" y="3137290"/>
              <a:chExt cx="2159242" cy="412243"/>
            </a:xfrm>
          </p:grpSpPr>
          <p:cxnSp>
            <p:nvCxnSpPr>
              <p:cNvPr id="53" name="直線コネクタ 52"/>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4" name="直線コネクタ 53"/>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5" name="直線コネクタ 54"/>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6" name="直線コネクタ 55"/>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nvGrpSpPr>
            <p:cNvPr id="48" name="グループ化 47"/>
            <p:cNvGrpSpPr/>
            <p:nvPr/>
          </p:nvGrpSpPr>
          <p:grpSpPr>
            <a:xfrm>
              <a:off x="8656428" y="4116636"/>
              <a:ext cx="1636575" cy="338184"/>
              <a:chOff x="2126607" y="3137290"/>
              <a:chExt cx="2159242" cy="412243"/>
            </a:xfrm>
          </p:grpSpPr>
          <p:cxnSp>
            <p:nvCxnSpPr>
              <p:cNvPr id="49" name="直線コネクタ 48"/>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0" name="直線コネクタ 49"/>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1" name="直線コネクタ 50"/>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2" name="直線コネクタ 51"/>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sp>
        <p:nvSpPr>
          <p:cNvPr id="21" name="正方形/長方形 20"/>
          <p:cNvSpPr/>
          <p:nvPr/>
        </p:nvSpPr>
        <p:spPr>
          <a:xfrm>
            <a:off x="1924050" y="1255997"/>
            <a:ext cx="1304925" cy="8204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1987227" y="1197679"/>
            <a:ext cx="1592103" cy="995144"/>
          </a:xfrm>
          <a:prstGeom prst="rect">
            <a:avLst/>
          </a:prstGeom>
          <a:noFill/>
        </p:spPr>
        <p:txBody>
          <a:bodyPr wrap="none" rtlCol="0">
            <a:spAutoFit/>
          </a:bodyPr>
          <a:lstStyle/>
          <a:p>
            <a:r>
              <a:rPr kumimoji="1" lang="en-US" altLang="ja-JP" sz="1600" i="1" dirty="0" smtClean="0">
                <a:latin typeface="Times New Roman" panose="02020603050405020304" pitchFamily="18" charset="0"/>
                <a:cs typeface="Times New Roman" panose="02020603050405020304" pitchFamily="18" charset="0"/>
              </a:rPr>
              <a:t>J</a:t>
            </a:r>
            <a:r>
              <a:rPr kumimoji="1" lang="en-US" altLang="ja-JP" sz="1600" baseline="-25000" dirty="0" smtClean="0">
                <a:latin typeface="Times New Roman" panose="02020603050405020304" pitchFamily="18" charset="0"/>
                <a:cs typeface="Times New Roman" panose="02020603050405020304" pitchFamily="18" charset="0"/>
              </a:rPr>
              <a:t>H-</a:t>
            </a:r>
            <a:r>
              <a:rPr kumimoji="1" lang="en-US" altLang="ja-JP" sz="1600" dirty="0" smtClean="0">
                <a:latin typeface="Times New Roman" panose="02020603050405020304" pitchFamily="18" charset="0"/>
                <a:cs typeface="Times New Roman" panose="02020603050405020304" pitchFamily="18" charset="0"/>
              </a:rPr>
              <a:t> = 39 mA/m</a:t>
            </a:r>
            <a:r>
              <a:rPr kumimoji="1" lang="en-US" altLang="ja-JP" sz="1600" baseline="30000" dirty="0" smtClean="0">
                <a:latin typeface="Times New Roman" panose="02020603050405020304" pitchFamily="18" charset="0"/>
                <a:cs typeface="Times New Roman" panose="02020603050405020304" pitchFamily="18" charset="0"/>
              </a:rPr>
              <a:t>2</a:t>
            </a:r>
          </a:p>
          <a:p>
            <a:endParaRPr lang="en-US" altLang="ja-JP" sz="800" baseline="30000" dirty="0">
              <a:latin typeface="Times New Roman" panose="02020603050405020304" pitchFamily="18" charset="0"/>
              <a:cs typeface="Times New Roman" panose="02020603050405020304" pitchFamily="18" charset="0"/>
            </a:endParaRPr>
          </a:p>
          <a:p>
            <a:r>
              <a:rPr lang="en-US" altLang="ja-JP" sz="1600" i="1" dirty="0">
                <a:latin typeface="Times New Roman" panose="02020603050405020304" pitchFamily="18" charset="0"/>
                <a:cs typeface="Times New Roman" panose="02020603050405020304" pitchFamily="18" charset="0"/>
              </a:rPr>
              <a:t>J</a:t>
            </a:r>
            <a:r>
              <a:rPr lang="en-US" altLang="ja-JP" sz="1600" baseline="-25000" dirty="0">
                <a:latin typeface="Times New Roman" panose="02020603050405020304" pitchFamily="18" charset="0"/>
                <a:cs typeface="Times New Roman" panose="02020603050405020304" pitchFamily="18" charset="0"/>
              </a:rPr>
              <a:t>H-</a:t>
            </a:r>
            <a:r>
              <a:rPr lang="en-US" altLang="ja-JP" sz="1600" dirty="0">
                <a:latin typeface="Times New Roman" panose="02020603050405020304" pitchFamily="18" charset="0"/>
                <a:cs typeface="Times New Roman" panose="02020603050405020304" pitchFamily="18" charset="0"/>
              </a:rPr>
              <a:t> = </a:t>
            </a:r>
            <a:r>
              <a:rPr lang="en-US" altLang="ja-JP" sz="1600" dirty="0" smtClean="0">
                <a:latin typeface="Times New Roman" panose="02020603050405020304" pitchFamily="18" charset="0"/>
                <a:cs typeface="Times New Roman" panose="02020603050405020304" pitchFamily="18" charset="0"/>
              </a:rPr>
              <a:t>146 </a:t>
            </a:r>
            <a:r>
              <a:rPr lang="en-US" altLang="ja-JP" sz="1600" dirty="0">
                <a:latin typeface="Times New Roman" panose="02020603050405020304" pitchFamily="18" charset="0"/>
                <a:cs typeface="Times New Roman" panose="02020603050405020304" pitchFamily="18" charset="0"/>
              </a:rPr>
              <a:t>mA/m</a:t>
            </a:r>
            <a:r>
              <a:rPr lang="en-US" altLang="ja-JP" sz="1600" baseline="30000" dirty="0">
                <a:latin typeface="Times New Roman" panose="02020603050405020304" pitchFamily="18" charset="0"/>
                <a:cs typeface="Times New Roman" panose="02020603050405020304" pitchFamily="18" charset="0"/>
              </a:rPr>
              <a:t>2</a:t>
            </a:r>
          </a:p>
          <a:p>
            <a:endParaRPr kumimoji="1" lang="en-US" altLang="ja-JP" sz="800" baseline="30000" dirty="0" smtClean="0">
              <a:latin typeface="Times New Roman" panose="02020603050405020304" pitchFamily="18" charset="0"/>
              <a:cs typeface="Times New Roman" panose="02020603050405020304" pitchFamily="18" charset="0"/>
            </a:endParaRPr>
          </a:p>
          <a:p>
            <a:r>
              <a:rPr lang="en-US" altLang="ja-JP" sz="1600" i="1" dirty="0">
                <a:latin typeface="Times New Roman" panose="02020603050405020304" pitchFamily="18" charset="0"/>
                <a:cs typeface="Times New Roman" panose="02020603050405020304" pitchFamily="18" charset="0"/>
              </a:rPr>
              <a:t>J</a:t>
            </a:r>
            <a:r>
              <a:rPr lang="en-US" altLang="ja-JP" sz="1600" baseline="-25000" dirty="0">
                <a:latin typeface="Times New Roman" panose="02020603050405020304" pitchFamily="18" charset="0"/>
                <a:cs typeface="Times New Roman" panose="02020603050405020304" pitchFamily="18" charset="0"/>
              </a:rPr>
              <a:t>H-</a:t>
            </a:r>
            <a:r>
              <a:rPr lang="en-US" altLang="ja-JP" sz="1600" dirty="0">
                <a:latin typeface="Times New Roman" panose="02020603050405020304" pitchFamily="18" charset="0"/>
                <a:cs typeface="Times New Roman" panose="02020603050405020304" pitchFamily="18" charset="0"/>
              </a:rPr>
              <a:t> = </a:t>
            </a:r>
            <a:r>
              <a:rPr lang="en-US" altLang="ja-JP" sz="1600" dirty="0" smtClean="0">
                <a:latin typeface="Times New Roman" panose="02020603050405020304" pitchFamily="18" charset="0"/>
                <a:cs typeface="Times New Roman" panose="02020603050405020304" pitchFamily="18" charset="0"/>
              </a:rPr>
              <a:t>255 mA/m</a:t>
            </a:r>
            <a:r>
              <a:rPr lang="en-US" altLang="ja-JP" sz="1600" baseline="30000" dirty="0" smtClean="0">
                <a:latin typeface="Times New Roman" panose="02020603050405020304" pitchFamily="18" charset="0"/>
                <a:cs typeface="Times New Roman" panose="02020603050405020304" pitchFamily="18" charset="0"/>
              </a:rPr>
              <a:t>2</a:t>
            </a:r>
            <a:endParaRPr lang="en-US" altLang="ja-JP" sz="1600" baseline="30000" dirty="0">
              <a:latin typeface="Times New Roman" panose="02020603050405020304" pitchFamily="18" charset="0"/>
              <a:cs typeface="Times New Roman" panose="02020603050405020304" pitchFamily="18" charset="0"/>
            </a:endParaRPr>
          </a:p>
        </p:txBody>
      </p:sp>
      <p:cxnSp>
        <p:nvCxnSpPr>
          <p:cNvPr id="26" name="直線矢印コネクタ 25"/>
          <p:cNvCxnSpPr/>
          <p:nvPr/>
        </p:nvCxnSpPr>
        <p:spPr>
          <a:xfrm>
            <a:off x="5544457" y="1410230"/>
            <a:ext cx="858226" cy="0"/>
          </a:xfrm>
          <a:prstGeom prst="straightConnector1">
            <a:avLst/>
          </a:prstGeom>
          <a:ln w="5715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8" name="テキスト ボックス 37"/>
          <p:cNvSpPr txBox="1"/>
          <p:nvPr/>
        </p:nvSpPr>
        <p:spPr>
          <a:xfrm>
            <a:off x="5717048" y="1035020"/>
            <a:ext cx="513282"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PG</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34301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71574" y="5790677"/>
            <a:ext cx="11161257" cy="646331"/>
          </a:xfrm>
          <a:prstGeom prst="rect">
            <a:avLst/>
          </a:prstGeom>
          <a:noFill/>
        </p:spPr>
        <p:txBody>
          <a:bodyPr wrap="square" rtlCol="0">
            <a:spAutoFit/>
          </a:bodyPr>
          <a:lstStyle/>
          <a:p>
            <a:pPr marL="449263" indent="-449263" algn="just"/>
            <a:r>
              <a:rPr lang="en-US" altLang="ja-JP" dirty="0" smtClean="0">
                <a:latin typeface="Times New Roman" panose="02020603050405020304" pitchFamily="18" charset="0"/>
                <a:cs typeface="Times New Roman" panose="02020603050405020304" pitchFamily="18" charset="0"/>
              </a:rPr>
              <a:t>[5] </a:t>
            </a:r>
            <a:r>
              <a:rPr lang="en-GB" altLang="ja-JP" dirty="0" err="1" smtClean="0">
                <a:latin typeface="Times New Roman" panose="02020603050405020304" pitchFamily="18" charset="0"/>
                <a:cs typeface="Times New Roman" panose="02020603050405020304" pitchFamily="18" charset="0"/>
              </a:rPr>
              <a:t>Kisaki</a:t>
            </a:r>
            <a:r>
              <a:rPr lang="en-GB" altLang="ja-JP" dirty="0" smtClean="0">
                <a:latin typeface="Times New Roman" panose="02020603050405020304" pitchFamily="18" charset="0"/>
                <a:cs typeface="Times New Roman" panose="02020603050405020304" pitchFamily="18" charset="0"/>
              </a:rPr>
              <a:t> </a:t>
            </a:r>
            <a:r>
              <a:rPr lang="en-GB" altLang="ja-JP" dirty="0">
                <a:latin typeface="Times New Roman" panose="02020603050405020304" pitchFamily="18" charset="0"/>
                <a:cs typeface="Times New Roman" panose="02020603050405020304" pitchFamily="18" charset="0"/>
              </a:rPr>
              <a:t>M, Ikeda K, Nakano H, </a:t>
            </a:r>
            <a:r>
              <a:rPr lang="en-GB" altLang="ja-JP" dirty="0" err="1">
                <a:latin typeface="Times New Roman" panose="02020603050405020304" pitchFamily="18" charset="0"/>
                <a:cs typeface="Times New Roman" panose="02020603050405020304" pitchFamily="18" charset="0"/>
              </a:rPr>
              <a:t>Tsumori</a:t>
            </a:r>
            <a:r>
              <a:rPr lang="en-GB" altLang="ja-JP" dirty="0">
                <a:latin typeface="Times New Roman" panose="02020603050405020304" pitchFamily="18" charset="0"/>
                <a:cs typeface="Times New Roman" panose="02020603050405020304" pitchFamily="18" charset="0"/>
              </a:rPr>
              <a:t> K, Fujiwara Y, </a:t>
            </a:r>
            <a:r>
              <a:rPr lang="en-GB" altLang="ja-JP" dirty="0" err="1">
                <a:latin typeface="Times New Roman" panose="02020603050405020304" pitchFamily="18" charset="0"/>
                <a:cs typeface="Times New Roman" panose="02020603050405020304" pitchFamily="18" charset="0"/>
              </a:rPr>
              <a:t>Haba</a:t>
            </a:r>
            <a:r>
              <a:rPr lang="en-GB" altLang="ja-JP" dirty="0">
                <a:latin typeface="Times New Roman" panose="02020603050405020304" pitchFamily="18" charset="0"/>
                <a:cs typeface="Times New Roman" panose="02020603050405020304" pitchFamily="18" charset="0"/>
              </a:rPr>
              <a:t> Y, </a:t>
            </a:r>
            <a:r>
              <a:rPr lang="en-GB" altLang="ja-JP" dirty="0" err="1">
                <a:latin typeface="Times New Roman" panose="02020603050405020304" pitchFamily="18" charset="0"/>
                <a:cs typeface="Times New Roman" panose="02020603050405020304" pitchFamily="18" charset="0"/>
              </a:rPr>
              <a:t>Kamio</a:t>
            </a:r>
            <a:r>
              <a:rPr lang="en-GB" altLang="ja-JP" dirty="0">
                <a:latin typeface="Times New Roman" panose="02020603050405020304" pitchFamily="18" charset="0"/>
                <a:cs typeface="Times New Roman" panose="02020603050405020304" pitchFamily="18" charset="0"/>
              </a:rPr>
              <a:t> S, </a:t>
            </a:r>
            <a:r>
              <a:rPr lang="en-GB" altLang="ja-JP" dirty="0" err="1">
                <a:latin typeface="Times New Roman" panose="02020603050405020304" pitchFamily="18" charset="0"/>
                <a:cs typeface="Times New Roman" panose="02020603050405020304" pitchFamily="18" charset="0"/>
              </a:rPr>
              <a:t>Nagoka</a:t>
            </a:r>
            <a:r>
              <a:rPr lang="en-GB" altLang="ja-JP" dirty="0">
                <a:latin typeface="Times New Roman" panose="02020603050405020304" pitchFamily="18" charset="0"/>
                <a:cs typeface="Times New Roman" panose="02020603050405020304" pitchFamily="18" charset="0"/>
              </a:rPr>
              <a:t> K, </a:t>
            </a:r>
            <a:r>
              <a:rPr lang="en-GB" altLang="ja-JP" dirty="0" err="1">
                <a:latin typeface="Times New Roman" panose="02020603050405020304" pitchFamily="18" charset="0"/>
                <a:cs typeface="Times New Roman" panose="02020603050405020304" pitchFamily="18" charset="0"/>
              </a:rPr>
              <a:t>Osakabe</a:t>
            </a:r>
            <a:r>
              <a:rPr lang="en-GB" altLang="ja-JP" dirty="0">
                <a:latin typeface="Times New Roman" panose="02020603050405020304" pitchFamily="18" charset="0"/>
                <a:cs typeface="Times New Roman" panose="02020603050405020304" pitchFamily="18" charset="0"/>
              </a:rPr>
              <a:t> M 2018 Plasma Fusion Res. </a:t>
            </a:r>
            <a:r>
              <a:rPr lang="en-GB" altLang="ja-JP" b="1" dirty="0">
                <a:latin typeface="Times New Roman" panose="02020603050405020304" pitchFamily="18" charset="0"/>
                <a:cs typeface="Times New Roman" panose="02020603050405020304" pitchFamily="18" charset="0"/>
              </a:rPr>
              <a:t>13</a:t>
            </a:r>
            <a:r>
              <a:rPr lang="en-GB" altLang="ja-JP" dirty="0">
                <a:latin typeface="Times New Roman" panose="02020603050405020304" pitchFamily="18" charset="0"/>
                <a:cs typeface="Times New Roman" panose="02020603050405020304" pitchFamily="18" charset="0"/>
              </a:rPr>
              <a:t> 1205110</a:t>
            </a:r>
            <a:r>
              <a:rPr lang="en-US" altLang="ja-JP" dirty="0" smtClean="0">
                <a:latin typeface="Times New Roman" panose="02020603050405020304" pitchFamily="18" charset="0"/>
                <a:cs typeface="Times New Roman" panose="02020603050405020304" pitchFamily="18" charset="0"/>
              </a:rPr>
              <a:t>.</a:t>
            </a:r>
            <a:endParaRPr lang="ja-JP" altLang="ja-JP"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テキスト ボックス 3"/>
              <p:cNvSpPr txBox="1"/>
              <p:nvPr/>
            </p:nvSpPr>
            <p:spPr>
              <a:xfrm>
                <a:off x="273206" y="327843"/>
                <a:ext cx="11248572" cy="830997"/>
              </a:xfrm>
              <a:prstGeom prst="rect">
                <a:avLst/>
              </a:prstGeom>
              <a:solidFill>
                <a:srgbClr val="FFFF99"/>
              </a:solidFill>
            </p:spPr>
            <p:txBody>
              <a:bodyPr wrap="square" rtlCol="0">
                <a:spAutoFit/>
              </a:bodyPr>
              <a:lstStyle/>
              <a:p>
                <a:pPr algn="just"/>
                <a:r>
                  <a:rPr lang="en-US" altLang="ja-JP" sz="2400" dirty="0" smtClean="0">
                    <a:latin typeface="Times New Roman" panose="02020603050405020304" pitchFamily="18" charset="0"/>
                    <a:cs typeface="Times New Roman" panose="02020603050405020304" pitchFamily="18" charset="0"/>
                  </a:rPr>
                  <a:t> </a:t>
                </a:r>
                <a:r>
                  <a:rPr lang="ja-JP" altLang="en-US" sz="2400" dirty="0">
                    <a:latin typeface="Times New Roman" panose="02020603050405020304" pitchFamily="18" charset="0"/>
                    <a:cs typeface="Times New Roman" panose="02020603050405020304" pitchFamily="18" charset="0"/>
                  </a:rPr>
                  <a:t> </a:t>
                </a:r>
                <a:r>
                  <a:rPr lang="ja-JP" altLang="en-US" sz="2400" dirty="0" smtClean="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T</a:t>
                </a:r>
                <a:r>
                  <a:rPr lang="en-GB" altLang="ja-JP" sz="2400" dirty="0" smtClean="0">
                    <a:latin typeface="Times New Roman" panose="02020603050405020304" pitchFamily="18" charset="0"/>
                    <a:cs typeface="Times New Roman" panose="02020603050405020304" pitchFamily="18" charset="0"/>
                  </a:rPr>
                  <a:t>he </a:t>
                </a:r>
                <a:r>
                  <a:rPr lang="en-GB" altLang="ja-JP" sz="2400" dirty="0">
                    <a:latin typeface="Times New Roman" panose="02020603050405020304" pitchFamily="18" charset="0"/>
                    <a:cs typeface="Times New Roman" panose="02020603050405020304" pitchFamily="18" charset="0"/>
                  </a:rPr>
                  <a:t>experimental result in ref. </a:t>
                </a:r>
                <a:r>
                  <a:rPr lang="en-GB" altLang="ja-JP" sz="2400" dirty="0" smtClean="0">
                    <a:latin typeface="Times New Roman" panose="02020603050405020304" pitchFamily="18" charset="0"/>
                    <a:cs typeface="Times New Roman" panose="02020603050405020304" pitchFamily="18" charset="0"/>
                  </a:rPr>
                  <a:t>[5] may support </a:t>
                </a:r>
                <a:r>
                  <a:rPr lang="en-GB" altLang="ja-JP" sz="2400" dirty="0">
                    <a:latin typeface="Times New Roman" panose="02020603050405020304" pitchFamily="18" charset="0"/>
                    <a:cs typeface="Times New Roman" panose="02020603050405020304" pitchFamily="18" charset="0"/>
                  </a:rPr>
                  <a:t>the </a:t>
                </a:r>
                <a:r>
                  <a:rPr lang="en-GB" altLang="ja-JP" sz="2400" dirty="0" smtClean="0">
                    <a:latin typeface="Times New Roman" panose="02020603050405020304" pitchFamily="18" charset="0"/>
                    <a:cs typeface="Times New Roman" panose="02020603050405020304" pitchFamily="18" charset="0"/>
                  </a:rPr>
                  <a:t>present simulation </a:t>
                </a:r>
                <a:r>
                  <a:rPr lang="en-GB" altLang="ja-JP" sz="2400" dirty="0">
                    <a:latin typeface="Times New Roman" panose="02020603050405020304" pitchFamily="18" charset="0"/>
                    <a:cs typeface="Times New Roman" panose="02020603050405020304" pitchFamily="18" charset="0"/>
                  </a:rPr>
                  <a:t>result that the shape of the plasma meniscus depends on </a:t>
                </a:r>
                <a:r>
                  <a:rPr lang="en-US" altLang="ja-JP" sz="2400" dirty="0">
                    <a:latin typeface="Times New Roman" panose="02020603050405020304" pitchFamily="18" charset="0"/>
                    <a:cs typeface="Times New Roman" panose="02020603050405020304" pitchFamily="18" charset="0"/>
                  </a:rPr>
                  <a:t>electro-negativity </a:t>
                </a:r>
                <a14:m>
                  <m:oMath xmlns:m="http://schemas.openxmlformats.org/officeDocument/2006/math">
                    <m:r>
                      <a:rPr lang="ja-JP" altLang="en-US" sz="2400" i="1">
                        <a:latin typeface="Cambria Math" panose="02040503050406030204" pitchFamily="18" charset="0"/>
                        <a:cs typeface="Times New Roman" panose="02020603050405020304" pitchFamily="18" charset="0"/>
                      </a:rPr>
                      <m:t>𝛼</m:t>
                    </m:r>
                  </m:oMath>
                </a14:m>
                <a:r>
                  <a:rPr lang="en-US" altLang="ja-JP" sz="2400" dirty="0" smtClean="0">
                    <a:latin typeface="Times New Roman" panose="02020603050405020304" pitchFamily="18" charset="0"/>
                    <a:cs typeface="Times New Roman" panose="02020603050405020304" pitchFamily="18" charset="0"/>
                  </a:rPr>
                  <a:t>.</a:t>
                </a:r>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273206" y="327843"/>
                <a:ext cx="11248572" cy="830997"/>
              </a:xfrm>
              <a:prstGeom prst="rect">
                <a:avLst/>
              </a:prstGeom>
              <a:blipFill rotWithShape="0">
                <a:blip r:embed="rId3"/>
                <a:stretch>
                  <a:fillRect l="-867" t="-5882" r="-813" b="-16176"/>
                </a:stretch>
              </a:blipFill>
            </p:spPr>
            <p:txBody>
              <a:bodyPr/>
              <a:lstStyle/>
              <a:p>
                <a:r>
                  <a:rPr lang="ja-JP" altLang="en-US">
                    <a:noFill/>
                  </a:rPr>
                  <a:t> </a:t>
                </a:r>
              </a:p>
            </p:txBody>
          </p:sp>
        </mc:Fallback>
      </mc:AlternateContent>
      <p:pic>
        <p:nvPicPr>
          <p:cNvPr id="8" name="図 7"/>
          <p:cNvPicPr>
            <a:picLocks noChangeAspect="1"/>
          </p:cNvPicPr>
          <p:nvPr/>
        </p:nvPicPr>
        <p:blipFill>
          <a:blip r:embed="rId4"/>
          <a:stretch>
            <a:fillRect/>
          </a:stretch>
        </p:blipFill>
        <p:spPr>
          <a:xfrm>
            <a:off x="2034483" y="1535642"/>
            <a:ext cx="8123034" cy="3755719"/>
          </a:xfrm>
          <a:prstGeom prst="rect">
            <a:avLst/>
          </a:prstGeom>
        </p:spPr>
      </p:pic>
    </p:spTree>
    <p:extLst>
      <p:ext uri="{BB962C8B-B14F-4D97-AF65-F5344CB8AC3E}">
        <p14:creationId xmlns:p14="http://schemas.microsoft.com/office/powerpoint/2010/main" val="30583139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図 38"/>
          <p:cNvPicPr>
            <a:picLocks noChangeAspect="1"/>
          </p:cNvPicPr>
          <p:nvPr/>
        </p:nvPicPr>
        <p:blipFill>
          <a:blip r:embed="rId3"/>
          <a:stretch>
            <a:fillRect/>
          </a:stretch>
        </p:blipFill>
        <p:spPr>
          <a:xfrm>
            <a:off x="6950152" y="790744"/>
            <a:ext cx="4657725" cy="3043238"/>
          </a:xfrm>
          <a:prstGeom prst="rect">
            <a:avLst/>
          </a:prstGeom>
        </p:spPr>
      </p:pic>
      <p:sp>
        <p:nvSpPr>
          <p:cNvPr id="4" name="テキスト ボックス 3"/>
          <p:cNvSpPr txBox="1"/>
          <p:nvPr/>
        </p:nvSpPr>
        <p:spPr>
          <a:xfrm>
            <a:off x="3066762" y="2953800"/>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5" name="テキスト ボックス 4"/>
          <p:cNvSpPr txBox="1"/>
          <p:nvPr/>
        </p:nvSpPr>
        <p:spPr>
          <a:xfrm rot="16200000">
            <a:off x="1799148" y="1900045"/>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9" name="Line 5"/>
          <p:cNvSpPr>
            <a:spLocks noChangeShapeType="1"/>
          </p:cNvSpPr>
          <p:nvPr/>
        </p:nvSpPr>
        <p:spPr bwMode="auto">
          <a:xfrm>
            <a:off x="144694" y="525068"/>
            <a:ext cx="6282999"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正方形/長方形 19"/>
          <p:cNvSpPr/>
          <p:nvPr/>
        </p:nvSpPr>
        <p:spPr>
          <a:xfrm>
            <a:off x="105549" y="21373"/>
            <a:ext cx="6683176"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Effect of </a:t>
            </a:r>
            <a:r>
              <a:rPr lang="ja-JP" altLang="en-US" sz="2800" dirty="0" smtClean="0">
                <a:solidFill>
                  <a:srgbClr val="6666FF"/>
                </a:solidFill>
                <a:latin typeface="Times New Roman" panose="02020603050405020304" pitchFamily="18" charset="0"/>
                <a:cs typeface="Times New Roman" panose="02020603050405020304" pitchFamily="18" charset="0"/>
              </a:rPr>
              <a:t> </a:t>
            </a:r>
            <a:r>
              <a:rPr lang="en-US" altLang="ja-JP" sz="2800" dirty="0" smtClean="0">
                <a:solidFill>
                  <a:srgbClr val="6666FF"/>
                </a:solidFill>
                <a:latin typeface="Times New Roman" panose="02020603050405020304" pitchFamily="18" charset="0"/>
                <a:cs typeface="Times New Roman" panose="02020603050405020304" pitchFamily="18" charset="0"/>
              </a:rPr>
              <a:t>the ratio </a:t>
            </a:r>
            <a:r>
              <a:rPr lang="en-US" altLang="ja-JP" sz="2800" i="1" dirty="0" err="1" smtClean="0">
                <a:solidFill>
                  <a:srgbClr val="6666FF"/>
                </a:solidFill>
                <a:latin typeface="Times New Roman" panose="02020603050405020304" pitchFamily="18" charset="0"/>
                <a:cs typeface="Times New Roman" panose="02020603050405020304" pitchFamily="18" charset="0"/>
              </a:rPr>
              <a:t>n</a:t>
            </a:r>
            <a:r>
              <a:rPr lang="en-US" altLang="ja-JP" sz="2800" baseline="-25000" dirty="0" err="1" smtClean="0">
                <a:solidFill>
                  <a:srgbClr val="6666FF"/>
                </a:solidFill>
                <a:latin typeface="Times New Roman" panose="02020603050405020304" pitchFamily="18" charset="0"/>
                <a:cs typeface="Times New Roman" panose="02020603050405020304" pitchFamily="18" charset="0"/>
              </a:rPr>
              <a:t>H</a:t>
            </a:r>
            <a:r>
              <a:rPr lang="en-US" altLang="ja-JP" sz="2800" baseline="-25000" dirty="0" smtClean="0">
                <a:solidFill>
                  <a:srgbClr val="6666FF"/>
                </a:solidFill>
                <a:latin typeface="Times New Roman" panose="02020603050405020304" pitchFamily="18" charset="0"/>
                <a:cs typeface="Times New Roman" panose="02020603050405020304" pitchFamily="18" charset="0"/>
              </a:rPr>
              <a:t>-</a:t>
            </a:r>
            <a:r>
              <a:rPr lang="en-US" altLang="ja-JP" sz="2800" dirty="0" smtClean="0">
                <a:solidFill>
                  <a:srgbClr val="6666FF"/>
                </a:solidFill>
                <a:latin typeface="Times New Roman" panose="02020603050405020304" pitchFamily="18" charset="0"/>
                <a:cs typeface="Times New Roman" panose="02020603050405020304" pitchFamily="18" charset="0"/>
              </a:rPr>
              <a:t>/</a:t>
            </a:r>
            <a:r>
              <a:rPr lang="en-US" altLang="ja-JP" sz="2800" i="1" dirty="0" smtClean="0">
                <a:solidFill>
                  <a:srgbClr val="6666FF"/>
                </a:solidFill>
                <a:latin typeface="Times New Roman" panose="02020603050405020304" pitchFamily="18" charset="0"/>
                <a:cs typeface="Times New Roman" panose="02020603050405020304" pitchFamily="18" charset="0"/>
              </a:rPr>
              <a:t>n</a:t>
            </a:r>
            <a:r>
              <a:rPr lang="en-US" altLang="ja-JP" sz="2800" baseline="-25000" dirty="0" smtClean="0">
                <a:solidFill>
                  <a:srgbClr val="6666FF"/>
                </a:solidFill>
                <a:latin typeface="Times New Roman" panose="02020603050405020304" pitchFamily="18" charset="0"/>
                <a:cs typeface="Times New Roman" panose="02020603050405020304" pitchFamily="18" charset="0"/>
              </a:rPr>
              <a:t>e</a:t>
            </a:r>
            <a:r>
              <a:rPr lang="en-US" altLang="ja-JP" sz="2800" dirty="0" smtClean="0">
                <a:solidFill>
                  <a:srgbClr val="6666FF"/>
                </a:solidFill>
                <a:latin typeface="Times New Roman" panose="02020603050405020304" pitchFamily="18" charset="0"/>
                <a:cs typeface="Times New Roman" panose="02020603050405020304" pitchFamily="18" charset="0"/>
              </a:rPr>
              <a:t> on</a:t>
            </a:r>
            <a:r>
              <a:rPr lang="ja-JP" altLang="en-US" sz="2800" dirty="0" smtClean="0">
                <a:solidFill>
                  <a:srgbClr val="6666FF"/>
                </a:solidFill>
                <a:latin typeface="Times New Roman" panose="02020603050405020304" pitchFamily="18" charset="0"/>
                <a:cs typeface="Times New Roman" panose="02020603050405020304" pitchFamily="18" charset="0"/>
              </a:rPr>
              <a:t> </a:t>
            </a:r>
            <a:r>
              <a:rPr lang="en-US" altLang="ja-JP" sz="2800" dirty="0" smtClean="0">
                <a:solidFill>
                  <a:srgbClr val="6666FF"/>
                </a:solidFill>
                <a:latin typeface="Times New Roman" panose="02020603050405020304" pitchFamily="18" charset="0"/>
                <a:cs typeface="Times New Roman" panose="02020603050405020304" pitchFamily="18" charset="0"/>
              </a:rPr>
              <a:t>the</a:t>
            </a:r>
            <a:r>
              <a:rPr lang="ja-JP" altLang="en-US" sz="2800" dirty="0" smtClean="0">
                <a:solidFill>
                  <a:srgbClr val="6666FF"/>
                </a:solidFill>
                <a:latin typeface="Times New Roman" panose="02020603050405020304" pitchFamily="18" charset="0"/>
                <a:cs typeface="Times New Roman" panose="02020603050405020304" pitchFamily="18" charset="0"/>
              </a:rPr>
              <a:t> </a:t>
            </a:r>
            <a:r>
              <a:rPr lang="en-US" altLang="ja-JP" sz="2800" dirty="0" smtClean="0">
                <a:solidFill>
                  <a:srgbClr val="6666FF"/>
                </a:solidFill>
                <a:latin typeface="Times New Roman" panose="02020603050405020304" pitchFamily="18" charset="0"/>
                <a:cs typeface="Times New Roman" panose="02020603050405020304" pitchFamily="18" charset="0"/>
              </a:rPr>
              <a:t>beam</a:t>
            </a:r>
            <a:r>
              <a:rPr lang="ja-JP" altLang="en-US" sz="2800" dirty="0" smtClean="0">
                <a:solidFill>
                  <a:srgbClr val="6666FF"/>
                </a:solidFill>
                <a:latin typeface="Times New Roman" panose="02020603050405020304" pitchFamily="18" charset="0"/>
                <a:cs typeface="Times New Roman" panose="02020603050405020304" pitchFamily="18" charset="0"/>
              </a:rPr>
              <a:t> </a:t>
            </a:r>
            <a:r>
              <a:rPr lang="en-US" altLang="ja-JP" sz="2800" dirty="0" smtClean="0">
                <a:solidFill>
                  <a:srgbClr val="6666FF"/>
                </a:solidFill>
                <a:latin typeface="Times New Roman" panose="02020603050405020304" pitchFamily="18" charset="0"/>
                <a:cs typeface="Times New Roman" panose="02020603050405020304" pitchFamily="18" charset="0"/>
              </a:rPr>
              <a:t>optics</a:t>
            </a:r>
            <a:endParaRPr lang="ja-JP" altLang="en-US" sz="2800" baseline="-25000" dirty="0">
              <a:solidFill>
                <a:srgbClr val="6666FF"/>
              </a:solidFill>
              <a:latin typeface="Times New Roman" panose="02020603050405020304" pitchFamily="18" charset="0"/>
              <a:cs typeface="Times New Roman" panose="02020603050405020304" pitchFamily="18" charset="0"/>
            </a:endParaRPr>
          </a:p>
        </p:txBody>
      </p:sp>
      <p:grpSp>
        <p:nvGrpSpPr>
          <p:cNvPr id="37" name="グループ化 36"/>
          <p:cNvGrpSpPr/>
          <p:nvPr/>
        </p:nvGrpSpPr>
        <p:grpSpPr>
          <a:xfrm>
            <a:off x="1258320" y="566369"/>
            <a:ext cx="4706960" cy="2477798"/>
            <a:chOff x="1258320" y="687392"/>
            <a:chExt cx="4706960" cy="2477798"/>
          </a:xfrm>
        </p:grpSpPr>
        <p:grpSp>
          <p:nvGrpSpPr>
            <p:cNvPr id="17" name="グループ化 16"/>
            <p:cNvGrpSpPr/>
            <p:nvPr/>
          </p:nvGrpSpPr>
          <p:grpSpPr>
            <a:xfrm>
              <a:off x="1258320" y="687392"/>
              <a:ext cx="4706960" cy="2477798"/>
              <a:chOff x="1922440" y="986569"/>
              <a:chExt cx="4706960" cy="2477798"/>
            </a:xfrm>
          </p:grpSpPr>
          <p:pic>
            <p:nvPicPr>
              <p:cNvPr id="3" name="図 2"/>
              <p:cNvPicPr>
                <a:picLocks noChangeAspect="1"/>
              </p:cNvPicPr>
              <p:nvPr/>
            </p:nvPicPr>
            <p:blipFill>
              <a:blip r:embed="rId4"/>
              <a:stretch>
                <a:fillRect/>
              </a:stretch>
            </p:blipFill>
            <p:spPr>
              <a:xfrm>
                <a:off x="1922440" y="986569"/>
                <a:ext cx="4706960" cy="2477798"/>
              </a:xfrm>
              <a:prstGeom prst="rect">
                <a:avLst/>
              </a:prstGeom>
            </p:spPr>
          </p:pic>
          <p:grpSp>
            <p:nvGrpSpPr>
              <p:cNvPr id="6" name="グループ化 5"/>
              <p:cNvGrpSpPr/>
              <p:nvPr/>
            </p:nvGrpSpPr>
            <p:grpSpPr>
              <a:xfrm>
                <a:off x="3135914" y="1059791"/>
                <a:ext cx="1643751" cy="2130595"/>
                <a:chOff x="8656428" y="4116636"/>
                <a:chExt cx="1643751" cy="2130595"/>
              </a:xfrm>
            </p:grpSpPr>
            <p:grpSp>
              <p:nvGrpSpPr>
                <p:cNvPr id="7" name="グループ化 6"/>
                <p:cNvGrpSpPr/>
                <p:nvPr/>
              </p:nvGrpSpPr>
              <p:grpSpPr>
                <a:xfrm flipV="1">
                  <a:off x="8663604" y="5909047"/>
                  <a:ext cx="1636575" cy="338184"/>
                  <a:chOff x="2126607" y="3137290"/>
                  <a:chExt cx="2159242" cy="412243"/>
                </a:xfrm>
              </p:grpSpPr>
              <p:cxnSp>
                <p:nvCxnSpPr>
                  <p:cNvPr id="13" name="直線コネクタ 12"/>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14" name="直線コネクタ 13"/>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15" name="直線コネクタ 14"/>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16" name="直線コネクタ 15"/>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nvGrpSpPr>
                <p:cNvPr id="8" name="グループ化 7"/>
                <p:cNvGrpSpPr/>
                <p:nvPr/>
              </p:nvGrpSpPr>
              <p:grpSpPr>
                <a:xfrm>
                  <a:off x="8656428" y="4116636"/>
                  <a:ext cx="1636575" cy="338184"/>
                  <a:chOff x="2126607" y="3137290"/>
                  <a:chExt cx="2159242" cy="412243"/>
                </a:xfrm>
              </p:grpSpPr>
              <p:cxnSp>
                <p:nvCxnSpPr>
                  <p:cNvPr id="9" name="直線コネクタ 8"/>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11" name="直線コネクタ 10"/>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grpSp>
        <p:sp>
          <p:nvSpPr>
            <p:cNvPr id="21" name="円弧 20"/>
            <p:cNvSpPr/>
            <p:nvPr/>
          </p:nvSpPr>
          <p:spPr>
            <a:xfrm flipH="1">
              <a:off x="3768511" y="1141016"/>
              <a:ext cx="331592" cy="369188"/>
            </a:xfrm>
            <a:prstGeom prst="arc">
              <a:avLst/>
            </a:prstGeom>
            <a:ln w="762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円弧 23"/>
            <p:cNvSpPr/>
            <p:nvPr/>
          </p:nvSpPr>
          <p:spPr>
            <a:xfrm flipH="1" flipV="1">
              <a:off x="3767224" y="2236317"/>
              <a:ext cx="338866" cy="257021"/>
            </a:xfrm>
            <a:prstGeom prst="arc">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solidFill>
                  <a:srgbClr val="FF0000"/>
                </a:solidFill>
              </a:endParaRPr>
            </a:p>
          </p:txBody>
        </p:sp>
        <p:cxnSp>
          <p:nvCxnSpPr>
            <p:cNvPr id="25" name="直線コネクタ 24"/>
            <p:cNvCxnSpPr/>
            <p:nvPr/>
          </p:nvCxnSpPr>
          <p:spPr>
            <a:xfrm>
              <a:off x="3771990" y="1312173"/>
              <a:ext cx="0" cy="1052654"/>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8" name="円/楕円 27"/>
          <p:cNvSpPr/>
          <p:nvPr/>
        </p:nvSpPr>
        <p:spPr>
          <a:xfrm rot="-540000">
            <a:off x="7904675" y="1243895"/>
            <a:ext cx="3056689" cy="39267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p:nvSpPr>
        <p:spPr>
          <a:xfrm rot="-540000">
            <a:off x="7084116" y="2661986"/>
            <a:ext cx="3550213" cy="563935"/>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角丸四角形 30"/>
          <p:cNvSpPr/>
          <p:nvPr/>
        </p:nvSpPr>
        <p:spPr>
          <a:xfrm rot="-540000">
            <a:off x="7277614" y="1598185"/>
            <a:ext cx="4110142" cy="1032495"/>
          </a:xfrm>
          <a:prstGeom prst="roundRect">
            <a:avLst/>
          </a:pr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p:cNvSpPr txBox="1"/>
          <p:nvPr/>
        </p:nvSpPr>
        <p:spPr>
          <a:xfrm>
            <a:off x="8759694" y="3724070"/>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34" name="テキスト ボックス 33"/>
          <p:cNvSpPr txBox="1"/>
          <p:nvPr/>
        </p:nvSpPr>
        <p:spPr>
          <a:xfrm>
            <a:off x="7526331" y="956801"/>
            <a:ext cx="732893" cy="400110"/>
          </a:xfrm>
          <a:prstGeom prst="rect">
            <a:avLst/>
          </a:prstGeom>
          <a:noFill/>
        </p:spPr>
        <p:txBody>
          <a:bodyPr wrap="none" rtlCol="0">
            <a:spAutoFit/>
          </a:bodyPr>
          <a:lstStyle/>
          <a:p>
            <a:r>
              <a:rPr kumimoji="1" lang="en-US" altLang="ja-JP" sz="2000" i="1" dirty="0" err="1" smtClean="0">
                <a:latin typeface="Times New Roman" panose="02020603050405020304" pitchFamily="18" charset="0"/>
                <a:cs typeface="Times New Roman" panose="02020603050405020304" pitchFamily="18" charset="0"/>
              </a:rPr>
              <a:t>v</a:t>
            </a:r>
            <a:r>
              <a:rPr kumimoji="1" lang="en-US" altLang="ja-JP" sz="2000" i="1" baseline="-25000" dirty="0" err="1" smtClean="0">
                <a:latin typeface="Times New Roman" panose="02020603050405020304" pitchFamily="18" charset="0"/>
                <a:cs typeface="Times New Roman" panose="02020603050405020304" pitchFamily="18" charset="0"/>
              </a:rPr>
              <a:t>x</a:t>
            </a:r>
            <a:r>
              <a:rPr kumimoji="1" lang="en-US" altLang="ja-JP" sz="2000" i="1" baseline="-25000" dirty="0" smtClean="0">
                <a:latin typeface="Times New Roman" panose="02020603050405020304" pitchFamily="18" charset="0"/>
                <a:cs typeface="Times New Roman" panose="02020603050405020304" pitchFamily="18" charset="0"/>
              </a:rPr>
              <a:t> </a:t>
            </a:r>
            <a:r>
              <a:rPr kumimoji="1" lang="en-US" altLang="ja-JP" sz="2000" i="1" dirty="0" smtClean="0">
                <a:latin typeface="Times New Roman" panose="02020603050405020304" pitchFamily="18" charset="0"/>
                <a:cs typeface="Times New Roman" panose="02020603050405020304" pitchFamily="18" charset="0"/>
              </a:rPr>
              <a:t>/ </a:t>
            </a:r>
            <a:r>
              <a:rPr kumimoji="1" lang="en-US" altLang="ja-JP" sz="2000" i="1" dirty="0" err="1" smtClean="0">
                <a:latin typeface="Times New Roman" panose="02020603050405020304" pitchFamily="18" charset="0"/>
                <a:cs typeface="Times New Roman" panose="02020603050405020304" pitchFamily="18" charset="0"/>
              </a:rPr>
              <a:t>v</a:t>
            </a:r>
            <a:r>
              <a:rPr kumimoji="1" lang="en-US" altLang="ja-JP" sz="2000" i="1" baseline="-25000" dirty="0" err="1" smtClean="0">
                <a:latin typeface="Times New Roman" panose="02020603050405020304" pitchFamily="18" charset="0"/>
                <a:cs typeface="Times New Roman" panose="02020603050405020304" pitchFamily="18" charset="0"/>
              </a:rPr>
              <a:t>z</a:t>
            </a:r>
            <a:endParaRPr kumimoji="1" lang="ja-JP" altLang="en-US" sz="2000" i="1" baseline="-25000" dirty="0">
              <a:latin typeface="Times New Roman" panose="02020603050405020304" pitchFamily="18" charset="0"/>
              <a:cs typeface="Times New Roman" panose="02020603050405020304" pitchFamily="18" charset="0"/>
            </a:endParaRPr>
          </a:p>
        </p:txBody>
      </p:sp>
      <p:sp>
        <p:nvSpPr>
          <p:cNvPr id="35" name="テキスト ボックス 34"/>
          <p:cNvSpPr txBox="1"/>
          <p:nvPr/>
        </p:nvSpPr>
        <p:spPr>
          <a:xfrm>
            <a:off x="177391" y="837796"/>
            <a:ext cx="896399" cy="400110"/>
          </a:xfrm>
          <a:prstGeom prst="rect">
            <a:avLst/>
          </a:prstGeom>
          <a:noFill/>
          <a:ln w="28575">
            <a:solidFill>
              <a:srgbClr val="FF0000"/>
            </a:solidFill>
          </a:ln>
        </p:spPr>
        <p:txBody>
          <a:bodyPr wrap="square" rtlCol="0">
            <a:spAutoFit/>
          </a:bodyPr>
          <a:lstStyle/>
          <a:p>
            <a:r>
              <a:rPr lang="en-US" altLang="ja-JP" sz="2000" dirty="0" smtClean="0">
                <a:latin typeface="Times New Roman" panose="02020603050405020304" pitchFamily="18" charset="0"/>
                <a:cs typeface="Times New Roman" panose="02020603050405020304" pitchFamily="18" charset="0"/>
              </a:rPr>
              <a:t>High </a:t>
            </a:r>
            <a:r>
              <a:rPr lang="el-GR" altLang="ja-JP" sz="2000" dirty="0" smtClean="0">
                <a:latin typeface="Times New Roman" panose="02020603050405020304" pitchFamily="18" charset="0"/>
                <a:cs typeface="Times New Roman" panose="02020603050405020304" pitchFamily="18" charset="0"/>
              </a:rPr>
              <a:t>α</a:t>
            </a:r>
            <a:endParaRPr lang="en-US" altLang="ja-JP" sz="2000" dirty="0" smtClean="0">
              <a:latin typeface="Times New Roman" panose="02020603050405020304" pitchFamily="18" charset="0"/>
              <a:cs typeface="Times New Roman" panose="02020603050405020304" pitchFamily="18" charset="0"/>
            </a:endParaRPr>
          </a:p>
        </p:txBody>
      </p:sp>
      <p:sp>
        <p:nvSpPr>
          <p:cNvPr id="36" name="テキスト ボックス 35"/>
          <p:cNvSpPr txBox="1"/>
          <p:nvPr/>
        </p:nvSpPr>
        <p:spPr>
          <a:xfrm>
            <a:off x="6903519" y="72852"/>
            <a:ext cx="5043515" cy="646331"/>
          </a:xfrm>
          <a:prstGeom prst="rect">
            <a:avLst/>
          </a:prstGeom>
          <a:noFill/>
          <a:ln w="28575">
            <a:solidFill>
              <a:srgbClr val="00B050"/>
            </a:solidFill>
          </a:ln>
        </p:spPr>
        <p:txBody>
          <a:bodyPr wrap="square" rtlCol="0">
            <a:spAutoFit/>
          </a:bodyPr>
          <a:lstStyle/>
          <a:p>
            <a:r>
              <a:rPr lang="en-US" altLang="ja-JP" dirty="0" smtClean="0">
                <a:latin typeface="Times New Roman" panose="02020603050405020304" pitchFamily="18" charset="0"/>
                <a:cs typeface="Times New Roman" panose="02020603050405020304" pitchFamily="18" charset="0"/>
              </a:rPr>
              <a:t>Emittance diagram at the location of 30 mm from the exit of GG</a:t>
            </a:r>
            <a:endParaRPr kumimoji="1" lang="ja-JP" altLang="en-US" dirty="0">
              <a:latin typeface="Times New Roman" panose="02020603050405020304" pitchFamily="18" charset="0"/>
              <a:cs typeface="Times New Roman" panose="02020603050405020304" pitchFamily="18" charset="0"/>
            </a:endParaRPr>
          </a:p>
        </p:txBody>
      </p:sp>
      <p:sp>
        <p:nvSpPr>
          <p:cNvPr id="38" name="テキスト ボックス 37"/>
          <p:cNvSpPr txBox="1"/>
          <p:nvPr/>
        </p:nvSpPr>
        <p:spPr>
          <a:xfrm rot="16200000">
            <a:off x="578498" y="1534295"/>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pic>
        <p:nvPicPr>
          <p:cNvPr id="40" name="図 39"/>
          <p:cNvPicPr>
            <a:picLocks noChangeAspect="1"/>
          </p:cNvPicPr>
          <p:nvPr/>
        </p:nvPicPr>
        <p:blipFill>
          <a:blip r:embed="rId5"/>
          <a:stretch>
            <a:fillRect/>
          </a:stretch>
        </p:blipFill>
        <p:spPr>
          <a:xfrm>
            <a:off x="625590" y="3661496"/>
            <a:ext cx="5118259" cy="3022759"/>
          </a:xfrm>
          <a:prstGeom prst="rect">
            <a:avLst/>
          </a:prstGeom>
        </p:spPr>
      </p:pic>
      <p:sp>
        <p:nvSpPr>
          <p:cNvPr id="41" name="テキスト ボックス 40"/>
          <p:cNvSpPr txBox="1"/>
          <p:nvPr/>
        </p:nvSpPr>
        <p:spPr>
          <a:xfrm>
            <a:off x="2688233" y="6558052"/>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42" name="テキスト ボックス 41"/>
          <p:cNvSpPr txBox="1"/>
          <p:nvPr/>
        </p:nvSpPr>
        <p:spPr>
          <a:xfrm>
            <a:off x="6523478" y="4370874"/>
            <a:ext cx="5423556" cy="1754326"/>
          </a:xfrm>
          <a:prstGeom prst="rect">
            <a:avLst/>
          </a:prstGeom>
          <a:solidFill>
            <a:srgbClr val="FFFF99"/>
          </a:solidFill>
        </p:spPr>
        <p:txBody>
          <a:bodyPr wrap="square" rtlCol="0">
            <a:spAutoFit/>
          </a:bodyPr>
          <a:lstStyle/>
          <a:p>
            <a:pPr marL="174625" indent="-174625" algn="just"/>
            <a:r>
              <a:rPr kumimoji="1" lang="ja-JP" altLang="en-US" sz="2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The H</a:t>
            </a:r>
            <a:r>
              <a:rPr kumimoji="1" lang="en-US" altLang="ja-JP" sz="2000" baseline="30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 ions </a:t>
            </a:r>
            <a:r>
              <a:rPr kumimoji="1" lang="en-US" altLang="ja-JP" sz="2000" b="1" dirty="0" smtClean="0">
                <a:solidFill>
                  <a:srgbClr val="FF0000"/>
                </a:solidFill>
                <a:latin typeface="Times New Roman" panose="02020603050405020304" pitchFamily="18" charset="0"/>
                <a:cs typeface="Times New Roman" panose="02020603050405020304" pitchFamily="18" charset="0"/>
              </a:rPr>
              <a:t>extracted from the edge of plasma meniscus </a:t>
            </a:r>
            <a:r>
              <a:rPr kumimoji="1" lang="en-US" altLang="ja-JP" sz="2000" dirty="0" smtClean="0">
                <a:latin typeface="Times New Roman" panose="02020603050405020304" pitchFamily="18" charset="0"/>
                <a:cs typeface="Times New Roman" panose="02020603050405020304" pitchFamily="18" charset="0"/>
              </a:rPr>
              <a:t>become more </a:t>
            </a:r>
            <a:r>
              <a:rPr kumimoji="1" lang="en-US" altLang="ja-JP" sz="2000" b="1" dirty="0" smtClean="0">
                <a:solidFill>
                  <a:srgbClr val="FF0000"/>
                </a:solidFill>
                <a:latin typeface="Times New Roman" panose="02020603050405020304" pitchFamily="18" charset="0"/>
                <a:cs typeface="Times New Roman" panose="02020603050405020304" pitchFamily="18" charset="0"/>
              </a:rPr>
              <a:t>pronounced</a:t>
            </a:r>
            <a:r>
              <a:rPr kumimoji="1" lang="en-US" altLang="ja-JP" sz="2000" dirty="0" smtClean="0">
                <a:latin typeface="Times New Roman" panose="02020603050405020304" pitchFamily="18" charset="0"/>
                <a:cs typeface="Times New Roman" panose="02020603050405020304" pitchFamily="18" charset="0"/>
              </a:rPr>
              <a:t> for the </a:t>
            </a:r>
            <a:r>
              <a:rPr kumimoji="1" lang="en-US" altLang="ja-JP" sz="2000" b="1" dirty="0" smtClean="0">
                <a:solidFill>
                  <a:srgbClr val="FF0000"/>
                </a:solidFill>
                <a:latin typeface="Times New Roman" panose="02020603050405020304" pitchFamily="18" charset="0"/>
                <a:cs typeface="Times New Roman" panose="02020603050405020304" pitchFamily="18" charset="0"/>
              </a:rPr>
              <a:t>low </a:t>
            </a:r>
            <a:r>
              <a:rPr lang="en-US" altLang="ja-JP" sz="2000" b="1" dirty="0" smtClean="0">
                <a:solidFill>
                  <a:srgbClr val="FF0000"/>
                </a:solidFill>
                <a:latin typeface="Times New Roman" panose="02020603050405020304" pitchFamily="18" charset="0"/>
                <a:cs typeface="Times New Roman" panose="02020603050405020304" pitchFamily="18" charset="0"/>
              </a:rPr>
              <a:t>electro-negativity </a:t>
            </a:r>
            <a:r>
              <a:rPr kumimoji="1" lang="en-US" altLang="ja-JP" sz="2000" b="1" dirty="0" smtClean="0">
                <a:solidFill>
                  <a:srgbClr val="FF0000"/>
                </a:solidFill>
                <a:latin typeface="Times New Roman" panose="02020603050405020304" pitchFamily="18" charset="0"/>
                <a:cs typeface="Times New Roman" panose="02020603050405020304" pitchFamily="18" charset="0"/>
              </a:rPr>
              <a:t>α</a:t>
            </a:r>
            <a:r>
              <a:rPr lang="ja-JP" altLang="en-US" sz="2000" dirty="0" smtClean="0">
                <a:latin typeface="Times New Roman" panose="02020603050405020304" pitchFamily="18" charset="0"/>
                <a:cs typeface="Times New Roman" panose="02020603050405020304" pitchFamily="18" charset="0"/>
              </a:rPr>
              <a:t> </a:t>
            </a:r>
            <a:r>
              <a:rPr kumimoji="1" lang="en-US" altLang="ja-JP" sz="2000" dirty="0" smtClean="0">
                <a:latin typeface="Times New Roman" panose="02020603050405020304" pitchFamily="18" charset="0"/>
                <a:cs typeface="Times New Roman" panose="02020603050405020304" pitchFamily="18" charset="0"/>
              </a:rPr>
              <a:t>in the emittance diagram.</a:t>
            </a:r>
          </a:p>
          <a:p>
            <a:pPr algn="just"/>
            <a:endParaRPr lang="en-US" altLang="ja-JP" sz="800" dirty="0" smtClean="0">
              <a:latin typeface="Times New Roman" panose="02020603050405020304" pitchFamily="18" charset="0"/>
              <a:cs typeface="Times New Roman" panose="02020603050405020304" pitchFamily="18" charset="0"/>
            </a:endParaRPr>
          </a:p>
          <a:p>
            <a:pPr marL="93663" indent="-93663" algn="just"/>
            <a:r>
              <a:rPr kumimoji="1" lang="ja-JP" altLang="en-US" sz="2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It is verified that the ratio of </a:t>
            </a:r>
            <a:r>
              <a:rPr lang="en-US" altLang="ja-JP" sz="2000" i="1" dirty="0" err="1" smtClean="0">
                <a:latin typeface="Times New Roman" panose="02020603050405020304" pitchFamily="18" charset="0"/>
                <a:cs typeface="Times New Roman" panose="02020603050405020304" pitchFamily="18" charset="0"/>
              </a:rPr>
              <a:t>n</a:t>
            </a:r>
            <a:r>
              <a:rPr lang="en-US" altLang="ja-JP" sz="2000" baseline="-25000" dirty="0" err="1" smtClean="0">
                <a:latin typeface="Times New Roman" panose="02020603050405020304" pitchFamily="18" charset="0"/>
                <a:cs typeface="Times New Roman" panose="02020603050405020304" pitchFamily="18" charset="0"/>
              </a:rPr>
              <a:t>H</a:t>
            </a:r>
            <a:r>
              <a:rPr lang="en-US" altLang="ja-JP" sz="2000" baseline="-25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a:t>
            </a:r>
            <a:r>
              <a:rPr lang="en-US" altLang="ja-JP" sz="2000" i="1" dirty="0" smtClean="0">
                <a:latin typeface="Times New Roman" panose="02020603050405020304" pitchFamily="18" charset="0"/>
                <a:cs typeface="Times New Roman" panose="02020603050405020304" pitchFamily="18" charset="0"/>
              </a:rPr>
              <a:t>n</a:t>
            </a:r>
            <a:r>
              <a:rPr lang="en-US" altLang="ja-JP" sz="2000" baseline="-25000" dirty="0" smtClean="0">
                <a:latin typeface="Times New Roman" panose="02020603050405020304" pitchFamily="18" charset="0"/>
                <a:cs typeface="Times New Roman" panose="02020603050405020304" pitchFamily="18" charset="0"/>
              </a:rPr>
              <a:t>e </a:t>
            </a:r>
            <a:r>
              <a:rPr lang="en-US" altLang="ja-JP" sz="2000" dirty="0" smtClean="0">
                <a:latin typeface="Times New Roman" panose="02020603050405020304" pitchFamily="18" charset="0"/>
                <a:cs typeface="Times New Roman" panose="02020603050405020304" pitchFamily="18" charset="0"/>
              </a:rPr>
              <a:t>affects the H</a:t>
            </a:r>
            <a:r>
              <a:rPr lang="en-US" altLang="ja-JP" sz="2000" baseline="30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 ion beam optics.</a:t>
            </a:r>
            <a:r>
              <a:rPr kumimoji="1" lang="en-US" altLang="ja-JP" sz="2000" dirty="0" smtClean="0">
                <a:latin typeface="Times New Roman" panose="02020603050405020304" pitchFamily="18" charset="0"/>
                <a:cs typeface="Times New Roman" panose="02020603050405020304" pitchFamily="18" charset="0"/>
              </a:rPr>
              <a:t> </a:t>
            </a:r>
            <a:endParaRPr kumimoji="1" lang="ja-JP" altLang="en-US" sz="2000" dirty="0">
              <a:latin typeface="Times New Roman" panose="02020603050405020304" pitchFamily="18" charset="0"/>
              <a:cs typeface="Times New Roman" panose="02020603050405020304" pitchFamily="18" charset="0"/>
            </a:endParaRPr>
          </a:p>
        </p:txBody>
      </p:sp>
      <p:sp>
        <p:nvSpPr>
          <p:cNvPr id="43" name="テキスト ボックス 42"/>
          <p:cNvSpPr txBox="1"/>
          <p:nvPr/>
        </p:nvSpPr>
        <p:spPr>
          <a:xfrm>
            <a:off x="1308949" y="3735226"/>
            <a:ext cx="732893" cy="400110"/>
          </a:xfrm>
          <a:prstGeom prst="rect">
            <a:avLst/>
          </a:prstGeom>
          <a:noFill/>
        </p:spPr>
        <p:txBody>
          <a:bodyPr wrap="none" rtlCol="0">
            <a:spAutoFit/>
          </a:bodyPr>
          <a:lstStyle/>
          <a:p>
            <a:r>
              <a:rPr kumimoji="1" lang="en-US" altLang="ja-JP" sz="2000" i="1" dirty="0" err="1" smtClean="0">
                <a:latin typeface="Times New Roman" panose="02020603050405020304" pitchFamily="18" charset="0"/>
                <a:cs typeface="Times New Roman" panose="02020603050405020304" pitchFamily="18" charset="0"/>
              </a:rPr>
              <a:t>v</a:t>
            </a:r>
            <a:r>
              <a:rPr kumimoji="1" lang="en-US" altLang="ja-JP" sz="2000" i="1" baseline="-25000" dirty="0" err="1" smtClean="0">
                <a:latin typeface="Times New Roman" panose="02020603050405020304" pitchFamily="18" charset="0"/>
                <a:cs typeface="Times New Roman" panose="02020603050405020304" pitchFamily="18" charset="0"/>
              </a:rPr>
              <a:t>x</a:t>
            </a:r>
            <a:r>
              <a:rPr kumimoji="1" lang="en-US" altLang="ja-JP" sz="2000" i="1" baseline="-25000" dirty="0" smtClean="0">
                <a:latin typeface="Times New Roman" panose="02020603050405020304" pitchFamily="18" charset="0"/>
                <a:cs typeface="Times New Roman" panose="02020603050405020304" pitchFamily="18" charset="0"/>
              </a:rPr>
              <a:t> </a:t>
            </a:r>
            <a:r>
              <a:rPr kumimoji="1" lang="en-US" altLang="ja-JP" sz="2000" i="1" dirty="0" smtClean="0">
                <a:latin typeface="Times New Roman" panose="02020603050405020304" pitchFamily="18" charset="0"/>
                <a:cs typeface="Times New Roman" panose="02020603050405020304" pitchFamily="18" charset="0"/>
              </a:rPr>
              <a:t>/ </a:t>
            </a:r>
            <a:r>
              <a:rPr kumimoji="1" lang="en-US" altLang="ja-JP" sz="2000" i="1" dirty="0" err="1" smtClean="0">
                <a:latin typeface="Times New Roman" panose="02020603050405020304" pitchFamily="18" charset="0"/>
                <a:cs typeface="Times New Roman" panose="02020603050405020304" pitchFamily="18" charset="0"/>
              </a:rPr>
              <a:t>v</a:t>
            </a:r>
            <a:r>
              <a:rPr kumimoji="1" lang="en-US" altLang="ja-JP" sz="2000" i="1" baseline="-25000" dirty="0" err="1" smtClean="0">
                <a:latin typeface="Times New Roman" panose="02020603050405020304" pitchFamily="18" charset="0"/>
                <a:cs typeface="Times New Roman" panose="02020603050405020304" pitchFamily="18" charset="0"/>
              </a:rPr>
              <a:t>z</a:t>
            </a:r>
            <a:endParaRPr kumimoji="1" lang="ja-JP" altLang="en-US" sz="2000" i="1" baseline="-25000" dirty="0">
              <a:latin typeface="Times New Roman" panose="02020603050405020304" pitchFamily="18" charset="0"/>
              <a:cs typeface="Times New Roman" panose="02020603050405020304" pitchFamily="18" charset="0"/>
            </a:endParaRPr>
          </a:p>
        </p:txBody>
      </p:sp>
      <p:sp>
        <p:nvSpPr>
          <p:cNvPr id="44" name="テキスト ボックス 43"/>
          <p:cNvSpPr txBox="1"/>
          <p:nvPr/>
        </p:nvSpPr>
        <p:spPr>
          <a:xfrm>
            <a:off x="266155" y="3292470"/>
            <a:ext cx="5279009" cy="369332"/>
          </a:xfrm>
          <a:prstGeom prst="rect">
            <a:avLst/>
          </a:prstGeom>
          <a:noFill/>
          <a:ln w="28575">
            <a:solidFill>
              <a:srgbClr val="00B050"/>
            </a:solidFill>
          </a:ln>
        </p:spPr>
        <p:txBody>
          <a:bodyPr wrap="none" rtlCol="0">
            <a:spAutoFit/>
          </a:bodyPr>
          <a:lstStyle/>
          <a:p>
            <a:r>
              <a:rPr lang="en-US" altLang="ja-JP" dirty="0" smtClean="0">
                <a:latin typeface="Times New Roman" panose="02020603050405020304" pitchFamily="18" charset="0"/>
                <a:cs typeface="Times New Roman" panose="02020603050405020304" pitchFamily="18" charset="0"/>
              </a:rPr>
              <a:t>Comparison of </a:t>
            </a:r>
            <a:r>
              <a:rPr lang="en-US" altLang="ja-JP" smtClean="0">
                <a:latin typeface="Times New Roman" panose="02020603050405020304" pitchFamily="18" charset="0"/>
                <a:cs typeface="Times New Roman" panose="02020603050405020304" pitchFamily="18" charset="0"/>
              </a:rPr>
              <a:t>emittance diagram </a:t>
            </a:r>
            <a:r>
              <a:rPr lang="en-US" altLang="ja-JP" dirty="0" smtClean="0">
                <a:latin typeface="Times New Roman" panose="02020603050405020304" pitchFamily="18" charset="0"/>
                <a:cs typeface="Times New Roman" panose="02020603050405020304" pitchFamily="18" charset="0"/>
              </a:rPr>
              <a:t>for low α and high α</a:t>
            </a:r>
            <a:endParaRPr kumimoji="1" lang="ja-JP" altLang="en-US" dirty="0">
              <a:latin typeface="Times New Roman" panose="02020603050405020304" pitchFamily="18" charset="0"/>
              <a:cs typeface="Times New Roman" panose="02020603050405020304" pitchFamily="18" charset="0"/>
            </a:endParaRPr>
          </a:p>
        </p:txBody>
      </p:sp>
      <p:sp>
        <p:nvSpPr>
          <p:cNvPr id="45" name="テキスト ボックス 44"/>
          <p:cNvSpPr txBox="1"/>
          <p:nvPr/>
        </p:nvSpPr>
        <p:spPr>
          <a:xfrm>
            <a:off x="2261770" y="885778"/>
            <a:ext cx="1527021" cy="369332"/>
          </a:xfrm>
          <a:prstGeom prst="rect">
            <a:avLst/>
          </a:prstGeom>
          <a:noFill/>
        </p:spPr>
        <p:txBody>
          <a:bodyPr wrap="none" rtlCol="0">
            <a:spAutoFit/>
          </a:bodyPr>
          <a:lstStyle/>
          <a:p>
            <a:r>
              <a:rPr kumimoji="1" lang="en-US" altLang="ja-JP" b="1" dirty="0" smtClean="0">
                <a:solidFill>
                  <a:srgbClr val="0070C0"/>
                </a:solidFill>
                <a:latin typeface="Times New Roman" panose="02020603050405020304" pitchFamily="18" charset="0"/>
                <a:cs typeface="Times New Roman" panose="02020603050405020304" pitchFamily="18" charset="0"/>
              </a:rPr>
              <a:t>1) upper edge</a:t>
            </a:r>
            <a:endParaRPr kumimoji="1" lang="ja-JP" altLang="en-US" b="1" dirty="0">
              <a:solidFill>
                <a:srgbClr val="0070C0"/>
              </a:solidFill>
              <a:latin typeface="Times New Roman" panose="02020603050405020304" pitchFamily="18" charset="0"/>
              <a:cs typeface="Times New Roman" panose="02020603050405020304" pitchFamily="18" charset="0"/>
            </a:endParaRPr>
          </a:p>
        </p:txBody>
      </p:sp>
      <p:sp>
        <p:nvSpPr>
          <p:cNvPr id="46" name="テキスト ボックス 45"/>
          <p:cNvSpPr txBox="1"/>
          <p:nvPr/>
        </p:nvSpPr>
        <p:spPr>
          <a:xfrm>
            <a:off x="2157863" y="2075260"/>
            <a:ext cx="1488549" cy="369332"/>
          </a:xfrm>
          <a:prstGeom prst="rect">
            <a:avLst/>
          </a:prstGeom>
          <a:noFill/>
        </p:spPr>
        <p:txBody>
          <a:bodyPr wrap="none" rtlCol="0">
            <a:spAutoFit/>
          </a:bodyPr>
          <a:lstStyle/>
          <a:p>
            <a:r>
              <a:rPr lang="en-US" altLang="ja-JP" b="1" dirty="0">
                <a:solidFill>
                  <a:srgbClr val="FF0000"/>
                </a:solidFill>
                <a:latin typeface="Times New Roman" panose="02020603050405020304" pitchFamily="18" charset="0"/>
                <a:cs typeface="Times New Roman" panose="02020603050405020304" pitchFamily="18" charset="0"/>
              </a:rPr>
              <a:t>3</a:t>
            </a:r>
            <a:r>
              <a:rPr kumimoji="1" lang="en-US" altLang="ja-JP" b="1" dirty="0" smtClean="0">
                <a:solidFill>
                  <a:srgbClr val="FF0000"/>
                </a:solidFill>
                <a:latin typeface="Times New Roman" panose="02020603050405020304" pitchFamily="18" charset="0"/>
                <a:cs typeface="Times New Roman" panose="02020603050405020304" pitchFamily="18" charset="0"/>
              </a:rPr>
              <a:t>) </a:t>
            </a:r>
            <a:r>
              <a:rPr lang="en-US" altLang="ja-JP" b="1" dirty="0" smtClean="0">
                <a:solidFill>
                  <a:srgbClr val="FF0000"/>
                </a:solidFill>
                <a:latin typeface="Times New Roman" panose="02020603050405020304" pitchFamily="18" charset="0"/>
                <a:cs typeface="Times New Roman" panose="02020603050405020304" pitchFamily="18" charset="0"/>
              </a:rPr>
              <a:t>low</a:t>
            </a:r>
            <a:r>
              <a:rPr kumimoji="1" lang="en-US" altLang="ja-JP" b="1" dirty="0" smtClean="0">
                <a:solidFill>
                  <a:srgbClr val="FF0000"/>
                </a:solidFill>
                <a:latin typeface="Times New Roman" panose="02020603050405020304" pitchFamily="18" charset="0"/>
                <a:cs typeface="Times New Roman" panose="02020603050405020304" pitchFamily="18" charset="0"/>
              </a:rPr>
              <a:t>er edge</a:t>
            </a:r>
            <a:endParaRPr kumimoji="1" lang="ja-JP" altLang="en-US" b="1" dirty="0">
              <a:solidFill>
                <a:srgbClr val="FF0000"/>
              </a:solidFill>
              <a:latin typeface="Times New Roman" panose="02020603050405020304" pitchFamily="18" charset="0"/>
              <a:cs typeface="Times New Roman" panose="02020603050405020304" pitchFamily="18" charset="0"/>
            </a:endParaRPr>
          </a:p>
        </p:txBody>
      </p:sp>
      <p:sp>
        <p:nvSpPr>
          <p:cNvPr id="47" name="テキスト ボックス 46"/>
          <p:cNvSpPr txBox="1"/>
          <p:nvPr/>
        </p:nvSpPr>
        <p:spPr>
          <a:xfrm>
            <a:off x="2089143" y="1472684"/>
            <a:ext cx="1809150" cy="369332"/>
          </a:xfrm>
          <a:prstGeom prst="rect">
            <a:avLst/>
          </a:prstGeom>
          <a:noFill/>
        </p:spPr>
        <p:txBody>
          <a:bodyPr wrap="none" rtlCol="0">
            <a:spAutoFit/>
          </a:bodyPr>
          <a:lstStyle/>
          <a:p>
            <a:r>
              <a:rPr lang="en-US" altLang="ja-JP" b="1" dirty="0">
                <a:solidFill>
                  <a:schemeClr val="bg1">
                    <a:lumMod val="50000"/>
                  </a:schemeClr>
                </a:solidFill>
                <a:latin typeface="Times New Roman" panose="02020603050405020304" pitchFamily="18" charset="0"/>
                <a:cs typeface="Times New Roman" panose="02020603050405020304" pitchFamily="18" charset="0"/>
              </a:rPr>
              <a:t>2</a:t>
            </a:r>
            <a:r>
              <a:rPr kumimoji="1" lang="en-US" altLang="ja-JP" b="1" dirty="0" smtClean="0">
                <a:solidFill>
                  <a:schemeClr val="bg1">
                    <a:lumMod val="50000"/>
                  </a:schemeClr>
                </a:solidFill>
                <a:latin typeface="Times New Roman" panose="02020603050405020304" pitchFamily="18" charset="0"/>
                <a:cs typeface="Times New Roman" panose="02020603050405020304" pitchFamily="18" charset="0"/>
              </a:rPr>
              <a:t>) </a:t>
            </a:r>
            <a:r>
              <a:rPr lang="en-US" altLang="ja-JP" b="1" dirty="0">
                <a:solidFill>
                  <a:schemeClr val="bg1">
                    <a:lumMod val="50000"/>
                  </a:schemeClr>
                </a:solidFill>
                <a:latin typeface="Times New Roman" panose="02020603050405020304" pitchFamily="18" charset="0"/>
                <a:cs typeface="Times New Roman" panose="02020603050405020304" pitchFamily="18" charset="0"/>
              </a:rPr>
              <a:t>c</a:t>
            </a:r>
            <a:r>
              <a:rPr kumimoji="1" lang="en-US" altLang="ja-JP" b="1" dirty="0" smtClean="0">
                <a:solidFill>
                  <a:schemeClr val="bg1">
                    <a:lumMod val="50000"/>
                  </a:schemeClr>
                </a:solidFill>
                <a:latin typeface="Times New Roman" panose="02020603050405020304" pitchFamily="18" charset="0"/>
                <a:cs typeface="Times New Roman" panose="02020603050405020304" pitchFamily="18" charset="0"/>
              </a:rPr>
              <a:t>entral region</a:t>
            </a:r>
            <a:endParaRPr kumimoji="1" lang="ja-JP" altLang="en-US" b="1"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48" name="テキスト ボックス 47"/>
          <p:cNvSpPr txBox="1"/>
          <p:nvPr/>
        </p:nvSpPr>
        <p:spPr>
          <a:xfrm>
            <a:off x="8668674" y="828900"/>
            <a:ext cx="1632370" cy="400110"/>
          </a:xfrm>
          <a:prstGeom prst="rect">
            <a:avLst/>
          </a:prstGeom>
          <a:noFill/>
        </p:spPr>
        <p:txBody>
          <a:bodyPr wrap="none" rtlCol="0">
            <a:spAutoFit/>
          </a:bodyPr>
          <a:lstStyle/>
          <a:p>
            <a:r>
              <a:rPr lang="en-US" altLang="ja-JP" sz="2000" b="1" dirty="0">
                <a:solidFill>
                  <a:srgbClr val="FF0000"/>
                </a:solidFill>
                <a:latin typeface="Times New Roman" panose="02020603050405020304" pitchFamily="18" charset="0"/>
                <a:cs typeface="Times New Roman" panose="02020603050405020304" pitchFamily="18" charset="0"/>
              </a:rPr>
              <a:t>3</a:t>
            </a:r>
            <a:r>
              <a:rPr kumimoji="1" lang="en-US" altLang="ja-JP" sz="2000" b="1" dirty="0" smtClean="0">
                <a:solidFill>
                  <a:srgbClr val="FF0000"/>
                </a:solidFill>
                <a:latin typeface="Times New Roman" panose="02020603050405020304" pitchFamily="18" charset="0"/>
                <a:cs typeface="Times New Roman" panose="02020603050405020304" pitchFamily="18" charset="0"/>
              </a:rPr>
              <a:t>) </a:t>
            </a:r>
            <a:r>
              <a:rPr lang="en-US" altLang="ja-JP" sz="2000" b="1" dirty="0" smtClean="0">
                <a:solidFill>
                  <a:srgbClr val="FF0000"/>
                </a:solidFill>
                <a:latin typeface="Times New Roman" panose="02020603050405020304" pitchFamily="18" charset="0"/>
                <a:cs typeface="Times New Roman" panose="02020603050405020304" pitchFamily="18" charset="0"/>
              </a:rPr>
              <a:t>low</a:t>
            </a:r>
            <a:r>
              <a:rPr kumimoji="1" lang="en-US" altLang="ja-JP" sz="2000" b="1" dirty="0" smtClean="0">
                <a:solidFill>
                  <a:srgbClr val="FF0000"/>
                </a:solidFill>
                <a:latin typeface="Times New Roman" panose="02020603050405020304" pitchFamily="18" charset="0"/>
                <a:cs typeface="Times New Roman" panose="02020603050405020304" pitchFamily="18" charset="0"/>
              </a:rPr>
              <a:t>er edge</a:t>
            </a:r>
            <a:endParaRPr kumimoji="1" lang="ja-JP" altLang="en-US" sz="2000" b="1" dirty="0">
              <a:solidFill>
                <a:srgbClr val="FF0000"/>
              </a:solidFill>
              <a:latin typeface="Times New Roman" panose="02020603050405020304" pitchFamily="18" charset="0"/>
              <a:cs typeface="Times New Roman" panose="02020603050405020304" pitchFamily="18" charset="0"/>
            </a:endParaRPr>
          </a:p>
        </p:txBody>
      </p:sp>
      <p:sp>
        <p:nvSpPr>
          <p:cNvPr id="49" name="テキスト ボックス 48"/>
          <p:cNvSpPr txBox="1"/>
          <p:nvPr/>
        </p:nvSpPr>
        <p:spPr>
          <a:xfrm>
            <a:off x="8759694" y="3242772"/>
            <a:ext cx="1675652" cy="400110"/>
          </a:xfrm>
          <a:prstGeom prst="rect">
            <a:avLst/>
          </a:prstGeom>
          <a:noFill/>
        </p:spPr>
        <p:txBody>
          <a:bodyPr wrap="none" rtlCol="0">
            <a:spAutoFit/>
          </a:bodyPr>
          <a:lstStyle/>
          <a:p>
            <a:r>
              <a:rPr kumimoji="1" lang="en-US" altLang="ja-JP" sz="2000" b="1" dirty="0" smtClean="0">
                <a:solidFill>
                  <a:srgbClr val="0070C0"/>
                </a:solidFill>
                <a:latin typeface="Times New Roman" panose="02020603050405020304" pitchFamily="18" charset="0"/>
                <a:cs typeface="Times New Roman" panose="02020603050405020304" pitchFamily="18" charset="0"/>
              </a:rPr>
              <a:t>1) upper edge</a:t>
            </a:r>
            <a:endParaRPr kumimoji="1" lang="ja-JP" altLang="en-US" sz="2000" b="1" dirty="0">
              <a:solidFill>
                <a:srgbClr val="0070C0"/>
              </a:solidFill>
              <a:latin typeface="Times New Roman" panose="02020603050405020304" pitchFamily="18" charset="0"/>
              <a:cs typeface="Times New Roman" panose="02020603050405020304" pitchFamily="18" charset="0"/>
            </a:endParaRPr>
          </a:p>
        </p:txBody>
      </p:sp>
      <p:sp>
        <p:nvSpPr>
          <p:cNvPr id="50" name="テキスト ボックス 49"/>
          <p:cNvSpPr txBox="1"/>
          <p:nvPr/>
        </p:nvSpPr>
        <p:spPr>
          <a:xfrm>
            <a:off x="6008351" y="1423197"/>
            <a:ext cx="1986634" cy="400110"/>
          </a:xfrm>
          <a:prstGeom prst="rect">
            <a:avLst/>
          </a:prstGeom>
          <a:noFill/>
        </p:spPr>
        <p:txBody>
          <a:bodyPr wrap="none" rtlCol="0">
            <a:spAutoFit/>
          </a:bodyPr>
          <a:lstStyle/>
          <a:p>
            <a:r>
              <a:rPr lang="en-US" altLang="ja-JP" sz="2000" b="1" dirty="0">
                <a:solidFill>
                  <a:schemeClr val="bg1">
                    <a:lumMod val="50000"/>
                  </a:schemeClr>
                </a:solidFill>
                <a:latin typeface="Times New Roman" panose="02020603050405020304" pitchFamily="18" charset="0"/>
                <a:cs typeface="Times New Roman" panose="02020603050405020304" pitchFamily="18" charset="0"/>
              </a:rPr>
              <a:t>2</a:t>
            </a:r>
            <a:r>
              <a:rPr kumimoji="1" lang="en-US" altLang="ja-JP" sz="2000" b="1" dirty="0" smtClean="0">
                <a:solidFill>
                  <a:schemeClr val="bg1">
                    <a:lumMod val="50000"/>
                  </a:schemeClr>
                </a:solidFill>
                <a:latin typeface="Times New Roman" panose="02020603050405020304" pitchFamily="18" charset="0"/>
                <a:cs typeface="Times New Roman" panose="02020603050405020304" pitchFamily="18" charset="0"/>
              </a:rPr>
              <a:t>) </a:t>
            </a:r>
            <a:r>
              <a:rPr lang="en-US" altLang="ja-JP" sz="2000" b="1" dirty="0">
                <a:solidFill>
                  <a:schemeClr val="bg1">
                    <a:lumMod val="50000"/>
                  </a:schemeClr>
                </a:solidFill>
                <a:latin typeface="Times New Roman" panose="02020603050405020304" pitchFamily="18" charset="0"/>
                <a:cs typeface="Times New Roman" panose="02020603050405020304" pitchFamily="18" charset="0"/>
              </a:rPr>
              <a:t>c</a:t>
            </a:r>
            <a:r>
              <a:rPr kumimoji="1" lang="en-US" altLang="ja-JP" sz="2000" b="1" dirty="0" smtClean="0">
                <a:solidFill>
                  <a:schemeClr val="bg1">
                    <a:lumMod val="50000"/>
                  </a:schemeClr>
                </a:solidFill>
                <a:latin typeface="Times New Roman" panose="02020603050405020304" pitchFamily="18" charset="0"/>
                <a:cs typeface="Times New Roman" panose="02020603050405020304" pitchFamily="18" charset="0"/>
              </a:rPr>
              <a:t>entral region</a:t>
            </a:r>
            <a:endParaRPr kumimoji="1" lang="ja-JP" altLang="en-US" sz="2000" b="1" dirty="0">
              <a:solidFill>
                <a:schemeClr val="bg1">
                  <a:lumMod val="50000"/>
                </a:schemeClr>
              </a:solidFill>
              <a:latin typeface="Times New Roman" panose="02020603050405020304" pitchFamily="18" charset="0"/>
              <a:cs typeface="Times New Roman" panose="02020603050405020304" pitchFamily="18" charset="0"/>
            </a:endParaRPr>
          </a:p>
        </p:txBody>
      </p:sp>
      <p:sp>
        <p:nvSpPr>
          <p:cNvPr id="2" name="テキスト ボックス 1"/>
          <p:cNvSpPr txBox="1"/>
          <p:nvPr/>
        </p:nvSpPr>
        <p:spPr>
          <a:xfrm>
            <a:off x="5122836" y="5972184"/>
            <a:ext cx="1264833" cy="523220"/>
          </a:xfrm>
          <a:prstGeom prst="rect">
            <a:avLst/>
          </a:prstGeom>
          <a:solidFill>
            <a:schemeClr val="bg1"/>
          </a:solidFill>
        </p:spPr>
        <p:txBody>
          <a:bodyPr wrap="none" rtlCol="0">
            <a:spAutoFit/>
          </a:bodyPr>
          <a:lstStyle/>
          <a:p>
            <a:r>
              <a:rPr lang="en-US" altLang="ja-JP" sz="1400" i="1" dirty="0">
                <a:latin typeface="Times New Roman" panose="02020603050405020304" pitchFamily="18" charset="0"/>
                <a:cs typeface="Times New Roman" panose="02020603050405020304" pitchFamily="18" charset="0"/>
              </a:rPr>
              <a:t>J</a:t>
            </a:r>
            <a:r>
              <a:rPr lang="en-US" altLang="ja-JP" sz="1400" baseline="-25000" dirty="0">
                <a:latin typeface="Times New Roman" panose="02020603050405020304" pitchFamily="18" charset="0"/>
                <a:cs typeface="Times New Roman" panose="02020603050405020304" pitchFamily="18" charset="0"/>
              </a:rPr>
              <a:t>H-</a:t>
            </a:r>
            <a:r>
              <a:rPr lang="en-US" altLang="ja-JP" sz="1400" dirty="0">
                <a:latin typeface="Times New Roman" panose="02020603050405020304" pitchFamily="18" charset="0"/>
                <a:cs typeface="Times New Roman" panose="02020603050405020304" pitchFamily="18" charset="0"/>
              </a:rPr>
              <a:t> = </a:t>
            </a:r>
            <a:r>
              <a:rPr lang="en-US" altLang="ja-JP" sz="1400" dirty="0" smtClean="0">
                <a:latin typeface="Times New Roman" panose="02020603050405020304" pitchFamily="18" charset="0"/>
                <a:cs typeface="Times New Roman" panose="02020603050405020304" pitchFamily="18" charset="0"/>
              </a:rPr>
              <a:t>39 A/m</a:t>
            </a:r>
            <a:r>
              <a:rPr lang="en-US" altLang="ja-JP" sz="1400" baseline="30000" dirty="0" smtClean="0">
                <a:latin typeface="Times New Roman" panose="02020603050405020304" pitchFamily="18" charset="0"/>
                <a:cs typeface="Times New Roman" panose="02020603050405020304" pitchFamily="18" charset="0"/>
              </a:rPr>
              <a:t>2</a:t>
            </a:r>
          </a:p>
          <a:p>
            <a:r>
              <a:rPr kumimoji="1" lang="en-US" altLang="ja-JP" sz="1400" i="1" dirty="0" smtClean="0">
                <a:latin typeface="Times New Roman" panose="02020603050405020304" pitchFamily="18" charset="0"/>
                <a:cs typeface="Times New Roman" panose="02020603050405020304" pitchFamily="18" charset="0"/>
              </a:rPr>
              <a:t>J</a:t>
            </a:r>
            <a:r>
              <a:rPr kumimoji="1" lang="en-US" altLang="ja-JP" sz="1400" baseline="-25000" dirty="0" smtClean="0">
                <a:latin typeface="Times New Roman" panose="02020603050405020304" pitchFamily="18" charset="0"/>
                <a:cs typeface="Times New Roman" panose="02020603050405020304" pitchFamily="18" charset="0"/>
              </a:rPr>
              <a:t>H-</a:t>
            </a:r>
            <a:r>
              <a:rPr kumimoji="1" lang="en-US" altLang="ja-JP" sz="1400" dirty="0" smtClean="0">
                <a:latin typeface="Times New Roman" panose="02020603050405020304" pitchFamily="18" charset="0"/>
                <a:cs typeface="Times New Roman" panose="02020603050405020304" pitchFamily="18" charset="0"/>
              </a:rPr>
              <a:t> = 255 A/m</a:t>
            </a:r>
            <a:r>
              <a:rPr kumimoji="1" lang="en-US" altLang="ja-JP" sz="1400" baseline="30000" dirty="0" smtClean="0">
                <a:latin typeface="Times New Roman" panose="02020603050405020304" pitchFamily="18" charset="0"/>
                <a:cs typeface="Times New Roman" panose="02020603050405020304" pitchFamily="18" charset="0"/>
              </a:rPr>
              <a:t>2</a:t>
            </a:r>
            <a:endParaRPr kumimoji="1" lang="ja-JP" altLang="en-US" sz="1400" baseline="30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05174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5"/>
          <p:cNvSpPr>
            <a:spLocks noChangeShapeType="1"/>
          </p:cNvSpPr>
          <p:nvPr/>
        </p:nvSpPr>
        <p:spPr bwMode="auto">
          <a:xfrm>
            <a:off x="144695" y="489081"/>
            <a:ext cx="3735618"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 name="正方形/長方形 2"/>
          <p:cNvSpPr/>
          <p:nvPr/>
        </p:nvSpPr>
        <p:spPr>
          <a:xfrm>
            <a:off x="37593" y="-34139"/>
            <a:ext cx="3842719"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Summary and future plan</a:t>
            </a:r>
            <a:endParaRPr lang="ja-JP" altLang="en-US" sz="2800" baseline="-25000" dirty="0">
              <a:solidFill>
                <a:srgbClr val="6666FF"/>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テキスト ボックス 3"/>
              <p:cNvSpPr txBox="1"/>
              <p:nvPr/>
            </p:nvSpPr>
            <p:spPr>
              <a:xfrm>
                <a:off x="144694" y="644331"/>
                <a:ext cx="11829592" cy="3785652"/>
              </a:xfrm>
              <a:prstGeom prst="rect">
                <a:avLst/>
              </a:prstGeom>
              <a:solidFill>
                <a:srgbClr val="FFFF99"/>
              </a:solidFill>
            </p:spPr>
            <p:txBody>
              <a:bodyPr wrap="square" rtlCol="0">
                <a:spAutoFit/>
              </a:bodyPr>
              <a:lstStyle/>
              <a:p>
                <a:pPr algn="just"/>
                <a:r>
                  <a:rPr lang="en-US" altLang="ja-JP" sz="2400" dirty="0" smtClean="0">
                    <a:latin typeface="Times New Roman" panose="02020603050405020304" pitchFamily="18" charset="0"/>
                    <a:cs typeface="Times New Roman" panose="02020603050405020304" pitchFamily="18" charset="0"/>
                  </a:rPr>
                  <a:t>  The </a:t>
                </a:r>
                <a:r>
                  <a:rPr lang="en-US" altLang="ja-JP" sz="2400" dirty="0">
                    <a:latin typeface="Times New Roman" panose="02020603050405020304" pitchFamily="18" charset="0"/>
                    <a:cs typeface="Times New Roman" panose="02020603050405020304" pitchFamily="18" charset="0"/>
                  </a:rPr>
                  <a:t>plasma meniscus and relevant physical structure </a:t>
                </a:r>
                <a:r>
                  <a:rPr lang="en-US" altLang="ja-JP" sz="2400" dirty="0" smtClean="0">
                    <a:latin typeface="Times New Roman" panose="02020603050405020304" pitchFamily="18" charset="0"/>
                    <a:cs typeface="Times New Roman" panose="02020603050405020304" pitchFamily="18" charset="0"/>
                  </a:rPr>
                  <a:t>in </a:t>
                </a:r>
                <a:r>
                  <a:rPr lang="en-US" altLang="ja-JP" sz="2400" dirty="0">
                    <a:latin typeface="Times New Roman" panose="02020603050405020304" pitchFamily="18" charset="0"/>
                    <a:cs typeface="Times New Roman" panose="02020603050405020304" pitchFamily="18" charset="0"/>
                  </a:rPr>
                  <a:t>the electronegative plasma </a:t>
                </a:r>
                <a:r>
                  <a:rPr lang="en-US" altLang="ja-JP" sz="2400" dirty="0" smtClean="0">
                    <a:latin typeface="Times New Roman" panose="02020603050405020304" pitchFamily="18" charset="0"/>
                    <a:cs typeface="Times New Roman" panose="02020603050405020304" pitchFamily="18" charset="0"/>
                  </a:rPr>
                  <a:t>with the </a:t>
                </a:r>
                <a:r>
                  <a:rPr lang="en-US" altLang="ja-JP" sz="2400" dirty="0">
                    <a:latin typeface="Times New Roman" panose="02020603050405020304" pitchFamily="18" charset="0"/>
                    <a:cs typeface="Times New Roman" panose="02020603050405020304" pitchFamily="18" charset="0"/>
                  </a:rPr>
                  <a:t>surface produced H</a:t>
                </a:r>
                <a:r>
                  <a:rPr lang="en-US" altLang="ja-JP" sz="2400" baseline="30000" dirty="0">
                    <a:latin typeface="Times New Roman" panose="02020603050405020304" pitchFamily="18" charset="0"/>
                    <a:cs typeface="Times New Roman" panose="02020603050405020304" pitchFamily="18" charset="0"/>
                  </a:rPr>
                  <a:t>-</a:t>
                </a:r>
                <a:r>
                  <a:rPr lang="en-US" altLang="ja-JP" sz="2400" dirty="0">
                    <a:latin typeface="Times New Roman" panose="02020603050405020304" pitchFamily="18" charset="0"/>
                    <a:cs typeface="Times New Roman" panose="02020603050405020304" pitchFamily="18" charset="0"/>
                  </a:rPr>
                  <a:t> ions </a:t>
                </a:r>
                <a:r>
                  <a:rPr lang="en-US" altLang="ja-JP" sz="2400" dirty="0" smtClean="0">
                    <a:latin typeface="Times New Roman" panose="02020603050405020304" pitchFamily="18" charset="0"/>
                    <a:cs typeface="Times New Roman" panose="02020603050405020304" pitchFamily="18" charset="0"/>
                  </a:rPr>
                  <a:t>was </a:t>
                </a:r>
                <a:r>
                  <a:rPr lang="en-US" altLang="ja-JP" sz="2400" dirty="0">
                    <a:latin typeface="Times New Roman" panose="02020603050405020304" pitchFamily="18" charset="0"/>
                    <a:cs typeface="Times New Roman" panose="02020603050405020304" pitchFamily="18" charset="0"/>
                  </a:rPr>
                  <a:t>investigated </a:t>
                </a:r>
                <a:r>
                  <a:rPr lang="en-US" altLang="ja-JP" sz="2400" dirty="0" smtClean="0">
                    <a:latin typeface="Times New Roman" panose="02020603050405020304" pitchFamily="18" charset="0"/>
                    <a:cs typeface="Times New Roman" panose="02020603050405020304" pitchFamily="18" charset="0"/>
                  </a:rPr>
                  <a:t>from analytical theory and 3D PIC-MCC </a:t>
                </a:r>
                <a:r>
                  <a:rPr lang="en-US" altLang="ja-JP" sz="2400" dirty="0">
                    <a:latin typeface="Times New Roman" panose="02020603050405020304" pitchFamily="18" charset="0"/>
                    <a:cs typeface="Times New Roman" panose="02020603050405020304" pitchFamily="18" charset="0"/>
                  </a:rPr>
                  <a:t>simulation</a:t>
                </a:r>
                <a:r>
                  <a:rPr lang="en-US" altLang="ja-JP" sz="2400" dirty="0" smtClean="0">
                    <a:latin typeface="Times New Roman" panose="02020603050405020304" pitchFamily="18" charset="0"/>
                    <a:cs typeface="Times New Roman" panose="02020603050405020304" pitchFamily="18" charset="0"/>
                  </a:rPr>
                  <a:t>.</a:t>
                </a:r>
              </a:p>
              <a:p>
                <a:pPr algn="just"/>
                <a:endParaRPr lang="en-US" altLang="ja-JP" sz="800" dirty="0">
                  <a:latin typeface="Times New Roman" panose="02020603050405020304" pitchFamily="18" charset="0"/>
                  <a:cs typeface="Times New Roman" panose="02020603050405020304" pitchFamily="18" charset="0"/>
                </a:endParaRPr>
              </a:p>
              <a:p>
                <a:pPr marL="174625" indent="-174625" algn="just"/>
                <a:r>
                  <a:rPr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It </a:t>
                </a:r>
                <a:r>
                  <a:rPr lang="en-US" altLang="ja-JP" sz="2400" dirty="0">
                    <a:latin typeface="Times New Roman" panose="02020603050405020304" pitchFamily="18" charset="0"/>
                    <a:cs typeface="Times New Roman" panose="02020603050405020304" pitchFamily="18" charset="0"/>
                  </a:rPr>
                  <a:t>is shown that the distance </a:t>
                </a:r>
                <a:r>
                  <a:rPr lang="en-US" altLang="ja-JP" sz="2400" b="1" i="1" dirty="0" err="1">
                    <a:solidFill>
                      <a:srgbClr val="FF0000"/>
                    </a:solidFill>
                    <a:latin typeface="Times New Roman" panose="02020603050405020304" pitchFamily="18" charset="0"/>
                    <a:cs typeface="Times New Roman" panose="02020603050405020304" pitchFamily="18" charset="0"/>
                  </a:rPr>
                  <a:t>d</a:t>
                </a:r>
                <a:r>
                  <a:rPr lang="en-US" altLang="ja-JP" sz="2400" b="1" baseline="-25000" dirty="0" err="1">
                    <a:solidFill>
                      <a:srgbClr val="FF0000"/>
                    </a:solidFill>
                    <a:latin typeface="Times New Roman" panose="02020603050405020304" pitchFamily="18" charset="0"/>
                    <a:cs typeface="Times New Roman" panose="02020603050405020304" pitchFamily="18" charset="0"/>
                  </a:rPr>
                  <a:t>eff</a:t>
                </a:r>
                <a:r>
                  <a:rPr lang="en-US" altLang="ja-JP" sz="2400" b="1" baseline="-25000" dirty="0">
                    <a:solidFill>
                      <a:srgbClr val="FF0000"/>
                    </a:solidFill>
                    <a:latin typeface="Times New Roman" panose="02020603050405020304" pitchFamily="18" charset="0"/>
                    <a:cs typeface="Times New Roman" panose="02020603050405020304" pitchFamily="18" charset="0"/>
                  </a:rPr>
                  <a:t>,</a:t>
                </a:r>
                <a:r>
                  <a:rPr lang="en-US" altLang="ja-JP" sz="2400" b="1" dirty="0">
                    <a:solidFill>
                      <a:srgbClr val="FF0000"/>
                    </a:solidFill>
                    <a:latin typeface="Times New Roman" panose="02020603050405020304" pitchFamily="18" charset="0"/>
                    <a:cs typeface="Times New Roman" panose="02020603050405020304" pitchFamily="18" charset="0"/>
                  </a:rPr>
                  <a:t> between the plasma meniscus and the extraction grid</a:t>
                </a:r>
                <a:r>
                  <a:rPr lang="en-US" altLang="ja-JP" sz="2400" b="1" dirty="0">
                    <a:latin typeface="Times New Roman" panose="02020603050405020304" pitchFamily="18" charset="0"/>
                    <a:cs typeface="Times New Roman" panose="02020603050405020304" pitchFamily="18" charset="0"/>
                  </a:rPr>
                  <a:t> depends on the </a:t>
                </a:r>
                <a:r>
                  <a:rPr lang="en-US" altLang="ja-JP" sz="2400" b="1" dirty="0" smtClean="0">
                    <a:solidFill>
                      <a:srgbClr val="FF0000"/>
                    </a:solidFill>
                    <a:latin typeface="Times New Roman" panose="02020603050405020304" pitchFamily="18" charset="0"/>
                    <a:cs typeface="Times New Roman" panose="02020603050405020304" pitchFamily="18" charset="0"/>
                  </a:rPr>
                  <a:t>electro-negativity </a:t>
                </a:r>
                <a14:m>
                  <m:oMath xmlns:m="http://schemas.openxmlformats.org/officeDocument/2006/math">
                    <m:r>
                      <a:rPr lang="ja-JP" altLang="en-US" sz="2400" b="1" i="1" smtClean="0">
                        <a:solidFill>
                          <a:srgbClr val="FF0000"/>
                        </a:solidFill>
                        <a:latin typeface="Cambria Math" panose="02040503050406030204" pitchFamily="18" charset="0"/>
                        <a:cs typeface="Times New Roman" panose="02020603050405020304" pitchFamily="18" charset="0"/>
                      </a:rPr>
                      <m:t>𝜶</m:t>
                    </m:r>
                    <m:r>
                      <a:rPr lang="en-US" altLang="ja-JP" sz="2400" b="1" i="1" smtClean="0">
                        <a:solidFill>
                          <a:srgbClr val="FF0000"/>
                        </a:solidFill>
                        <a:latin typeface="Cambria Math" panose="02040503050406030204" pitchFamily="18" charset="0"/>
                        <a:cs typeface="Times New Roman" panose="02020603050405020304" pitchFamily="18" charset="0"/>
                      </a:rPr>
                      <m:t>=</m:t>
                    </m:r>
                    <m:f>
                      <m:fPr>
                        <m:type m:val="lin"/>
                        <m:ctrlPr>
                          <a:rPr lang="en-US" altLang="ja-JP" sz="2400" b="1" i="1" smtClean="0">
                            <a:solidFill>
                              <a:srgbClr val="FF0000"/>
                            </a:solidFill>
                            <a:latin typeface="Cambria Math" panose="02040503050406030204" pitchFamily="18" charset="0"/>
                            <a:cs typeface="Times New Roman" panose="02020603050405020304" pitchFamily="18" charset="0"/>
                          </a:rPr>
                        </m:ctrlPr>
                      </m:fPr>
                      <m:num>
                        <m:sSub>
                          <m:sSubPr>
                            <m:ctrlPr>
                              <a:rPr lang="en-US" altLang="ja-JP" sz="2400" b="1" i="1" smtClean="0">
                                <a:solidFill>
                                  <a:srgbClr val="FF0000"/>
                                </a:solidFill>
                                <a:latin typeface="Cambria Math" panose="02040503050406030204" pitchFamily="18" charset="0"/>
                                <a:cs typeface="Times New Roman" panose="02020603050405020304" pitchFamily="18" charset="0"/>
                              </a:rPr>
                            </m:ctrlPr>
                          </m:sSubPr>
                          <m:e>
                            <m:r>
                              <a:rPr lang="en-US" altLang="ja-JP" sz="2400" b="1" i="1" smtClean="0">
                                <a:solidFill>
                                  <a:srgbClr val="FF0000"/>
                                </a:solidFill>
                                <a:latin typeface="Cambria Math" panose="02040503050406030204" pitchFamily="18" charset="0"/>
                                <a:cs typeface="Times New Roman" panose="02020603050405020304" pitchFamily="18" charset="0"/>
                              </a:rPr>
                              <m:t>𝒏</m:t>
                            </m:r>
                          </m:e>
                          <m:sub>
                            <m:r>
                              <a:rPr lang="en-US" altLang="ja-JP" sz="2400" b="1" i="0" smtClean="0">
                                <a:solidFill>
                                  <a:srgbClr val="FF0000"/>
                                </a:solidFill>
                                <a:latin typeface="Cambria Math" panose="02040503050406030204" pitchFamily="18" charset="0"/>
                                <a:cs typeface="Times New Roman" panose="02020603050405020304" pitchFamily="18" charset="0"/>
                              </a:rPr>
                              <m:t>𝐇</m:t>
                            </m:r>
                            <m:r>
                              <a:rPr lang="en-US" altLang="ja-JP" sz="2400" b="1" i="0" smtClean="0">
                                <a:solidFill>
                                  <a:srgbClr val="FF0000"/>
                                </a:solidFill>
                                <a:latin typeface="Cambria Math" panose="02040503050406030204" pitchFamily="18" charset="0"/>
                                <a:cs typeface="Times New Roman" panose="02020603050405020304" pitchFamily="18" charset="0"/>
                              </a:rPr>
                              <m:t>−</m:t>
                            </m:r>
                          </m:sub>
                        </m:sSub>
                      </m:num>
                      <m:den>
                        <m:sSub>
                          <m:sSubPr>
                            <m:ctrlPr>
                              <a:rPr lang="en-US" altLang="ja-JP" sz="2400" b="1" i="1" smtClean="0">
                                <a:solidFill>
                                  <a:srgbClr val="FF0000"/>
                                </a:solidFill>
                                <a:latin typeface="Cambria Math" panose="02040503050406030204" pitchFamily="18" charset="0"/>
                                <a:cs typeface="Times New Roman" panose="02020603050405020304" pitchFamily="18" charset="0"/>
                              </a:rPr>
                            </m:ctrlPr>
                          </m:sSubPr>
                          <m:e>
                            <m:r>
                              <a:rPr lang="en-US" altLang="ja-JP" sz="2400" b="1" i="1" smtClean="0">
                                <a:solidFill>
                                  <a:srgbClr val="FF0000"/>
                                </a:solidFill>
                                <a:latin typeface="Cambria Math" panose="02040503050406030204" pitchFamily="18" charset="0"/>
                                <a:cs typeface="Times New Roman" panose="02020603050405020304" pitchFamily="18" charset="0"/>
                              </a:rPr>
                              <m:t>𝒏</m:t>
                            </m:r>
                          </m:e>
                          <m:sub>
                            <m:r>
                              <a:rPr lang="en-US" altLang="ja-JP" sz="2400" b="1" i="0" smtClean="0">
                                <a:solidFill>
                                  <a:srgbClr val="FF0000"/>
                                </a:solidFill>
                                <a:latin typeface="Cambria Math" panose="02040503050406030204" pitchFamily="18" charset="0"/>
                                <a:cs typeface="Times New Roman" panose="02020603050405020304" pitchFamily="18" charset="0"/>
                              </a:rPr>
                              <m:t>𝐞</m:t>
                            </m:r>
                          </m:sub>
                        </m:sSub>
                      </m:den>
                    </m:f>
                  </m:oMath>
                </a14:m>
                <a:r>
                  <a:rPr lang="en-US" altLang="ja-JP" sz="2400" dirty="0" smtClean="0">
                    <a:latin typeface="Times New Roman" panose="02020603050405020304" pitchFamily="18" charset="0"/>
                    <a:cs typeface="Times New Roman" panose="02020603050405020304" pitchFamily="18" charset="0"/>
                  </a:rPr>
                  <a:t> </a:t>
                </a:r>
                <a:r>
                  <a:rPr lang="en-US" altLang="ja-JP" sz="2400" dirty="0">
                    <a:latin typeface="Times New Roman" panose="02020603050405020304" pitchFamily="18" charset="0"/>
                    <a:cs typeface="Times New Roman" panose="02020603050405020304" pitchFamily="18" charset="0"/>
                  </a:rPr>
                  <a:t>as well as the plasma </a:t>
                </a:r>
                <a:r>
                  <a:rPr lang="en-US" altLang="ja-JP" sz="2400" dirty="0" smtClean="0">
                    <a:latin typeface="Times New Roman" panose="02020603050405020304" pitchFamily="18" charset="0"/>
                    <a:cs typeface="Times New Roman" panose="02020603050405020304" pitchFamily="18" charset="0"/>
                  </a:rPr>
                  <a:t>density. </a:t>
                </a:r>
              </a:p>
              <a:p>
                <a:pPr algn="just"/>
                <a:endParaRPr lang="en-US" altLang="ja-JP" sz="800" dirty="0">
                  <a:latin typeface="Times New Roman" panose="02020603050405020304" pitchFamily="18" charset="0"/>
                  <a:cs typeface="Times New Roman" panose="02020603050405020304" pitchFamily="18" charset="0"/>
                </a:endParaRPr>
              </a:p>
              <a:p>
                <a:pPr marL="174625" indent="-174625" algn="just"/>
                <a:r>
                  <a:rPr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Especially under the constant plasma density,</a:t>
                </a:r>
              </a:p>
              <a:p>
                <a:pPr marL="174625" indent="-174625" algn="ctr"/>
                <a:r>
                  <a:rPr lang="en-US" altLang="ja-JP" sz="2400" dirty="0" smtClean="0">
                    <a:latin typeface="Times New Roman" panose="02020603050405020304" pitchFamily="18" charset="0"/>
                    <a:cs typeface="Times New Roman" panose="02020603050405020304" pitchFamily="18" charset="0"/>
                  </a:rPr>
                  <a:t>Higher α </a:t>
                </a:r>
                <a:r>
                  <a:rPr lang="ja-JP" altLang="en-US" sz="2400" dirty="0" smtClean="0">
                    <a:latin typeface="Times New Roman" panose="02020603050405020304" pitchFamily="18" charset="0"/>
                    <a:cs typeface="Times New Roman" panose="02020603050405020304" pitchFamily="18" charset="0"/>
                  </a:rPr>
                  <a:t>→ </a:t>
                </a:r>
                <a:r>
                  <a:rPr lang="en-US" altLang="ja-JP" sz="2400" b="1" dirty="0" smtClean="0">
                    <a:solidFill>
                      <a:srgbClr val="FF0000"/>
                    </a:solidFill>
                    <a:latin typeface="Times New Roman" panose="02020603050405020304" pitchFamily="18" charset="0"/>
                    <a:cs typeface="Times New Roman" panose="02020603050405020304" pitchFamily="18" charset="0"/>
                  </a:rPr>
                  <a:t>Smaller  </a:t>
                </a:r>
                <a:r>
                  <a:rPr lang="en-US" altLang="ja-JP" sz="2400" b="1" i="1" dirty="0" err="1" smtClean="0">
                    <a:solidFill>
                      <a:srgbClr val="FF0000"/>
                    </a:solidFill>
                    <a:latin typeface="Times New Roman" panose="02020603050405020304" pitchFamily="18" charset="0"/>
                    <a:cs typeface="Times New Roman" panose="02020603050405020304" pitchFamily="18" charset="0"/>
                  </a:rPr>
                  <a:t>d</a:t>
                </a:r>
                <a:r>
                  <a:rPr lang="en-US" altLang="ja-JP" sz="2400" b="1" baseline="-25000" dirty="0" err="1" smtClean="0">
                    <a:solidFill>
                      <a:srgbClr val="FF0000"/>
                    </a:solidFill>
                    <a:latin typeface="Times New Roman" panose="02020603050405020304" pitchFamily="18" charset="0"/>
                    <a:cs typeface="Times New Roman" panose="02020603050405020304" pitchFamily="18" charset="0"/>
                  </a:rPr>
                  <a:t>eff</a:t>
                </a:r>
                <a:r>
                  <a:rPr lang="en-US" altLang="ja-JP" sz="2400" dirty="0" smtClean="0">
                    <a:latin typeface="Times New Roman" panose="02020603050405020304" pitchFamily="18" charset="0"/>
                    <a:cs typeface="Times New Roman" panose="02020603050405020304" pitchFamily="18" charset="0"/>
                  </a:rPr>
                  <a:t>,        while Lower </a:t>
                </a:r>
                <a:r>
                  <a:rPr lang="en-US" altLang="ja-JP" sz="2400" dirty="0">
                    <a:latin typeface="Times New Roman" panose="02020603050405020304" pitchFamily="18" charset="0"/>
                    <a:cs typeface="Times New Roman" panose="02020603050405020304" pitchFamily="18" charset="0"/>
                  </a:rPr>
                  <a:t>α </a:t>
                </a:r>
                <a:r>
                  <a:rPr lang="ja-JP" altLang="en-US" sz="2400" dirty="0">
                    <a:latin typeface="Times New Roman" panose="02020603050405020304" pitchFamily="18" charset="0"/>
                    <a:cs typeface="Times New Roman" panose="02020603050405020304" pitchFamily="18" charset="0"/>
                  </a:rPr>
                  <a:t>→ </a:t>
                </a:r>
                <a:r>
                  <a:rPr lang="en-US" altLang="ja-JP" sz="2400" b="1" dirty="0" smtClean="0">
                    <a:solidFill>
                      <a:srgbClr val="FF0000"/>
                    </a:solidFill>
                    <a:latin typeface="Times New Roman" panose="02020603050405020304" pitchFamily="18" charset="0"/>
                    <a:cs typeface="Times New Roman" panose="02020603050405020304" pitchFamily="18" charset="0"/>
                  </a:rPr>
                  <a:t>Larger  </a:t>
                </a:r>
                <a:r>
                  <a:rPr lang="en-US" altLang="ja-JP" sz="2400" b="1" i="1" dirty="0" err="1" smtClean="0">
                    <a:solidFill>
                      <a:srgbClr val="FF0000"/>
                    </a:solidFill>
                    <a:latin typeface="Times New Roman" panose="02020603050405020304" pitchFamily="18" charset="0"/>
                    <a:cs typeface="Times New Roman" panose="02020603050405020304" pitchFamily="18" charset="0"/>
                  </a:rPr>
                  <a:t>d</a:t>
                </a:r>
                <a:r>
                  <a:rPr lang="en-US" altLang="ja-JP" sz="2400" b="1" baseline="-25000" dirty="0" err="1" smtClean="0">
                    <a:solidFill>
                      <a:srgbClr val="FF0000"/>
                    </a:solidFill>
                    <a:latin typeface="Times New Roman" panose="02020603050405020304" pitchFamily="18" charset="0"/>
                    <a:cs typeface="Times New Roman" panose="02020603050405020304" pitchFamily="18" charset="0"/>
                  </a:rPr>
                  <a:t>eff</a:t>
                </a:r>
                <a:endParaRPr lang="en-US" altLang="ja-JP" sz="2400" b="1" baseline="-25000" dirty="0" smtClean="0">
                  <a:solidFill>
                    <a:srgbClr val="FF0000"/>
                  </a:solidFill>
                  <a:latin typeface="Times New Roman" panose="02020603050405020304" pitchFamily="18" charset="0"/>
                  <a:cs typeface="Times New Roman" panose="02020603050405020304" pitchFamily="18" charset="0"/>
                </a:endParaRPr>
              </a:p>
              <a:p>
                <a:pPr marL="174625" indent="-174625" algn="just"/>
                <a:endParaRPr lang="en-US" altLang="ja-JP" sz="800" dirty="0" smtClean="0">
                  <a:latin typeface="Times New Roman" panose="02020603050405020304" pitchFamily="18" charset="0"/>
                  <a:cs typeface="Times New Roman" panose="02020603050405020304" pitchFamily="18" charset="0"/>
                </a:endParaRPr>
              </a:p>
              <a:p>
                <a:pPr marL="174625" indent="-174625" algn="just"/>
                <a:r>
                  <a:rPr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This dependence of </a:t>
                </a:r>
                <a:r>
                  <a:rPr lang="en-US" altLang="ja-JP" sz="2400" dirty="0">
                    <a:latin typeface="Times New Roman" panose="02020603050405020304" pitchFamily="18" charset="0"/>
                    <a:cs typeface="Times New Roman" panose="02020603050405020304" pitchFamily="18" charset="0"/>
                  </a:rPr>
                  <a:t>the distance </a:t>
                </a:r>
                <a:r>
                  <a:rPr lang="en-US" altLang="ja-JP" sz="2400" i="1" dirty="0" err="1" smtClean="0">
                    <a:latin typeface="Times New Roman" panose="02020603050405020304" pitchFamily="18" charset="0"/>
                    <a:cs typeface="Times New Roman" panose="02020603050405020304" pitchFamily="18" charset="0"/>
                  </a:rPr>
                  <a:t>d</a:t>
                </a:r>
                <a:r>
                  <a:rPr lang="en-US" altLang="ja-JP" sz="2400" baseline="-25000" dirty="0" err="1" smtClean="0">
                    <a:latin typeface="Times New Roman" panose="02020603050405020304" pitchFamily="18" charset="0"/>
                    <a:cs typeface="Times New Roman" panose="02020603050405020304" pitchFamily="18" charset="0"/>
                  </a:rPr>
                  <a:t>eff</a:t>
                </a:r>
                <a:r>
                  <a:rPr lang="en-US" altLang="ja-JP" sz="2400" dirty="0" smtClean="0">
                    <a:latin typeface="Times New Roman" panose="02020603050405020304" pitchFamily="18" charset="0"/>
                    <a:cs typeface="Times New Roman" panose="02020603050405020304" pitchFamily="18" charset="0"/>
                  </a:rPr>
                  <a:t> on the </a:t>
                </a:r>
                <a:r>
                  <a:rPr lang="en-US" altLang="ja-JP" sz="2400" dirty="0">
                    <a:latin typeface="Times New Roman" panose="02020603050405020304" pitchFamily="18" charset="0"/>
                    <a:cs typeface="Times New Roman" panose="02020603050405020304" pitchFamily="18" charset="0"/>
                  </a:rPr>
                  <a:t>electro-negativity </a:t>
                </a:r>
                <a14:m>
                  <m:oMath xmlns:m="http://schemas.openxmlformats.org/officeDocument/2006/math">
                    <m:r>
                      <a:rPr lang="ja-JP" altLang="en-US" sz="2400" i="1">
                        <a:latin typeface="Cambria Math" panose="02040503050406030204" pitchFamily="18" charset="0"/>
                        <a:cs typeface="Times New Roman" panose="02020603050405020304" pitchFamily="18" charset="0"/>
                      </a:rPr>
                      <m:t>𝛼</m:t>
                    </m:r>
                  </m:oMath>
                </a14:m>
                <a:r>
                  <a:rPr lang="en-US" altLang="ja-JP" sz="2400" dirty="0" smtClean="0">
                    <a:latin typeface="Times New Roman" panose="02020603050405020304" pitchFamily="18" charset="0"/>
                    <a:cs typeface="Times New Roman" panose="02020603050405020304" pitchFamily="18" charset="0"/>
                  </a:rPr>
                  <a:t> is considered to be caused by </a:t>
                </a:r>
                <a:r>
                  <a:rPr lang="en-US" altLang="ja-JP" sz="2400" dirty="0">
                    <a:latin typeface="Times New Roman" panose="02020603050405020304" pitchFamily="18" charset="0"/>
                    <a:cs typeface="Times New Roman" panose="02020603050405020304" pitchFamily="18" charset="0"/>
                  </a:rPr>
                  <a:t>the </a:t>
                </a:r>
                <a:r>
                  <a:rPr lang="en-US" altLang="ja-JP" sz="2400" b="1" dirty="0">
                    <a:solidFill>
                      <a:srgbClr val="FF0000"/>
                    </a:solidFill>
                    <a:latin typeface="Times New Roman" panose="02020603050405020304" pitchFamily="18" charset="0"/>
                    <a:cs typeface="Times New Roman" panose="02020603050405020304" pitchFamily="18" charset="0"/>
                  </a:rPr>
                  <a:t>larger space charge effect of the H</a:t>
                </a:r>
                <a:r>
                  <a:rPr lang="en-US" altLang="ja-JP" sz="2400" b="1" baseline="30000" dirty="0">
                    <a:solidFill>
                      <a:srgbClr val="FF0000"/>
                    </a:solidFill>
                    <a:latin typeface="Times New Roman" panose="02020603050405020304" pitchFamily="18" charset="0"/>
                    <a:cs typeface="Times New Roman" panose="02020603050405020304" pitchFamily="18" charset="0"/>
                  </a:rPr>
                  <a:t>-</a:t>
                </a:r>
                <a:r>
                  <a:rPr lang="en-US" altLang="ja-JP" sz="2400" b="1" dirty="0">
                    <a:solidFill>
                      <a:srgbClr val="FF0000"/>
                    </a:solidFill>
                    <a:latin typeface="Times New Roman" panose="02020603050405020304" pitchFamily="18" charset="0"/>
                    <a:cs typeface="Times New Roman" panose="02020603050405020304" pitchFamily="18" charset="0"/>
                  </a:rPr>
                  <a:t> </a:t>
                </a:r>
                <a:r>
                  <a:rPr lang="en-US" altLang="ja-JP" sz="2400" b="1" dirty="0" smtClean="0">
                    <a:solidFill>
                      <a:srgbClr val="FF0000"/>
                    </a:solidFill>
                    <a:latin typeface="Times New Roman" panose="02020603050405020304" pitchFamily="18" charset="0"/>
                    <a:cs typeface="Times New Roman" panose="02020603050405020304" pitchFamily="18" charset="0"/>
                  </a:rPr>
                  <a:t>ions</a:t>
                </a:r>
                <a:r>
                  <a:rPr lang="en-US" altLang="ja-JP" sz="2400" dirty="0" smtClean="0">
                    <a:latin typeface="Times New Roman" panose="02020603050405020304" pitchFamily="18" charset="0"/>
                    <a:cs typeface="Times New Roman" panose="02020603050405020304" pitchFamily="18" charset="0"/>
                  </a:rPr>
                  <a:t>, preventing </a:t>
                </a:r>
                <a:r>
                  <a:rPr lang="en-US" altLang="ja-JP" sz="2400" dirty="0">
                    <a:latin typeface="Times New Roman" panose="02020603050405020304" pitchFamily="18" charset="0"/>
                    <a:cs typeface="Times New Roman" panose="02020603050405020304" pitchFamily="18" charset="0"/>
                  </a:rPr>
                  <a:t>penetration of the electric field for H</a:t>
                </a:r>
                <a:r>
                  <a:rPr lang="en-US" altLang="ja-JP" sz="2400" baseline="30000" dirty="0">
                    <a:latin typeface="Times New Roman" panose="02020603050405020304" pitchFamily="18" charset="0"/>
                    <a:cs typeface="Times New Roman" panose="02020603050405020304" pitchFamily="18" charset="0"/>
                  </a:rPr>
                  <a:t>-</a:t>
                </a:r>
                <a:r>
                  <a:rPr lang="en-US" altLang="ja-JP" sz="2400" dirty="0">
                    <a:latin typeface="Times New Roman" panose="02020603050405020304" pitchFamily="18" charset="0"/>
                    <a:cs typeface="Times New Roman" panose="02020603050405020304" pitchFamily="18" charset="0"/>
                  </a:rPr>
                  <a:t> extraction into the source plasma</a:t>
                </a:r>
                <a:r>
                  <a:rPr lang="en-US" altLang="ja-JP" sz="2400" dirty="0" smtClean="0">
                    <a:latin typeface="Times New Roman" panose="02020603050405020304" pitchFamily="18" charset="0"/>
                    <a:cs typeface="Times New Roman" panose="02020603050405020304" pitchFamily="18" charset="0"/>
                  </a:rPr>
                  <a:t>.</a:t>
                </a:r>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144694" y="644331"/>
                <a:ext cx="11829592" cy="3785652"/>
              </a:xfrm>
              <a:prstGeom prst="rect">
                <a:avLst/>
              </a:prstGeom>
              <a:blipFill rotWithShape="0">
                <a:blip r:embed="rId3"/>
                <a:stretch>
                  <a:fillRect l="-825" t="-1288" r="-1443" b="-2738"/>
                </a:stretch>
              </a:blipFill>
            </p:spPr>
            <p:txBody>
              <a:bodyPr/>
              <a:lstStyle/>
              <a:p>
                <a:r>
                  <a:rPr lang="ja-JP" altLang="en-US">
                    <a:noFill/>
                  </a:rPr>
                  <a:t> </a:t>
                </a:r>
              </a:p>
            </p:txBody>
          </p:sp>
        </mc:Fallback>
      </mc:AlternateContent>
      <p:sp>
        <p:nvSpPr>
          <p:cNvPr id="6" name="テキスト ボックス 5"/>
          <p:cNvSpPr txBox="1"/>
          <p:nvPr/>
        </p:nvSpPr>
        <p:spPr>
          <a:xfrm>
            <a:off x="144694" y="4554921"/>
            <a:ext cx="11829592" cy="2185214"/>
          </a:xfrm>
          <a:prstGeom prst="rect">
            <a:avLst/>
          </a:prstGeom>
          <a:solidFill>
            <a:srgbClr val="66FFFF"/>
          </a:solidFill>
        </p:spPr>
        <p:txBody>
          <a:bodyPr wrap="square" rtlCol="0">
            <a:spAutoFit/>
          </a:bodyPr>
          <a:lstStyle/>
          <a:p>
            <a:pPr algn="just"/>
            <a:r>
              <a:rPr lang="en-US" altLang="ja-JP" sz="2400" dirty="0" smtClean="0">
                <a:latin typeface="Times New Roman" panose="02020603050405020304" pitchFamily="18" charset="0"/>
                <a:cs typeface="Times New Roman" panose="02020603050405020304" pitchFamily="18" charset="0"/>
              </a:rPr>
              <a:t>  The future plans for the study of the plasma meniscus and H</a:t>
            </a:r>
            <a:r>
              <a:rPr lang="en-US" altLang="ja-JP" sz="2400" baseline="300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 ion beam optics are as follows:</a:t>
            </a:r>
          </a:p>
          <a:p>
            <a:pPr algn="just"/>
            <a:endParaRPr lang="en-US" altLang="ja-JP" sz="800" dirty="0" smtClean="0">
              <a:latin typeface="Times New Roman" panose="02020603050405020304" pitchFamily="18" charset="0"/>
              <a:cs typeface="Times New Roman" panose="02020603050405020304" pitchFamily="18" charset="0"/>
            </a:endParaRPr>
          </a:p>
          <a:p>
            <a:pPr algn="just"/>
            <a:r>
              <a:rPr lang="en-US" altLang="ja-JP" sz="2400" dirty="0" smtClean="0">
                <a:latin typeface="Times New Roman" panose="02020603050405020304" pitchFamily="18" charset="0"/>
                <a:cs typeface="Times New Roman" panose="02020603050405020304" pitchFamily="18" charset="0"/>
              </a:rPr>
              <a:t>1) A systematic comparison with the experimental result</a:t>
            </a:r>
          </a:p>
          <a:p>
            <a:pPr algn="just"/>
            <a:endParaRPr lang="en-US" altLang="ja-JP" sz="800" dirty="0" smtClean="0">
              <a:latin typeface="Times New Roman" panose="02020603050405020304" pitchFamily="18" charset="0"/>
              <a:cs typeface="Times New Roman" panose="02020603050405020304" pitchFamily="18" charset="0"/>
            </a:endParaRPr>
          </a:p>
          <a:p>
            <a:pPr algn="just"/>
            <a:r>
              <a:rPr lang="en-US" altLang="ja-JP" sz="2400" dirty="0" smtClean="0">
                <a:latin typeface="Times New Roman" panose="02020603050405020304" pitchFamily="18" charset="0"/>
                <a:cs typeface="Times New Roman" panose="02020603050405020304" pitchFamily="18" charset="0"/>
              </a:rPr>
              <a:t>2) Further investigation of the relevant physics of the plasma meniscus, for example</a:t>
            </a:r>
          </a:p>
          <a:p>
            <a:pPr algn="just"/>
            <a:r>
              <a:rPr lang="ja-JP" altLang="en-US" sz="2400" dirty="0" smtClean="0">
                <a:latin typeface="Times New Roman" panose="02020603050405020304" pitchFamily="18" charset="0"/>
                <a:cs typeface="Times New Roman" panose="02020603050405020304" pitchFamily="18" charset="0"/>
              </a:rPr>
              <a:t>・</a:t>
            </a:r>
            <a:r>
              <a:rPr lang="en-US" altLang="ja-JP" sz="2400" dirty="0">
                <a:latin typeface="Times New Roman" panose="02020603050405020304" pitchFamily="18" charset="0"/>
                <a:cs typeface="Times New Roman" panose="02020603050405020304" pitchFamily="18" charset="0"/>
              </a:rPr>
              <a:t>a</a:t>
            </a:r>
            <a:r>
              <a:rPr lang="en-US" altLang="ja-JP" sz="2400" dirty="0" smtClean="0">
                <a:latin typeface="Times New Roman" panose="02020603050405020304" pitchFamily="18" charset="0"/>
                <a:cs typeface="Times New Roman" panose="02020603050405020304" pitchFamily="18" charset="0"/>
              </a:rPr>
              <a:t>symmetry structure of the plasma meniscus </a:t>
            </a:r>
          </a:p>
          <a:p>
            <a:pPr algn="just"/>
            <a:r>
              <a:rPr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relationship between extraction mechanism of surface produced H</a:t>
            </a:r>
            <a:r>
              <a:rPr lang="en-US" altLang="ja-JP" sz="2400" baseline="300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 ions and beam optics</a:t>
            </a:r>
            <a:endParaRPr lang="en-US" altLang="ja-JP" sz="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31666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図 43"/>
          <p:cNvPicPr>
            <a:picLocks noChangeAspect="1"/>
          </p:cNvPicPr>
          <p:nvPr/>
        </p:nvPicPr>
        <p:blipFill>
          <a:blip r:embed="rId2"/>
          <a:stretch>
            <a:fillRect/>
          </a:stretch>
        </p:blipFill>
        <p:spPr>
          <a:xfrm>
            <a:off x="7622877" y="3880192"/>
            <a:ext cx="4191953" cy="2738914"/>
          </a:xfrm>
          <a:prstGeom prst="rect">
            <a:avLst/>
          </a:prstGeom>
        </p:spPr>
      </p:pic>
      <p:pic>
        <p:nvPicPr>
          <p:cNvPr id="27" name="図 26"/>
          <p:cNvPicPr>
            <a:picLocks noChangeAspect="1"/>
          </p:cNvPicPr>
          <p:nvPr/>
        </p:nvPicPr>
        <p:blipFill>
          <a:blip r:embed="rId3"/>
          <a:stretch>
            <a:fillRect/>
          </a:stretch>
        </p:blipFill>
        <p:spPr>
          <a:xfrm>
            <a:off x="1382692" y="3829954"/>
            <a:ext cx="4191953" cy="2738914"/>
          </a:xfrm>
          <a:prstGeom prst="rect">
            <a:avLst/>
          </a:prstGeom>
        </p:spPr>
      </p:pic>
      <p:pic>
        <p:nvPicPr>
          <p:cNvPr id="25" name="図 24"/>
          <p:cNvPicPr>
            <a:picLocks noChangeAspect="1"/>
          </p:cNvPicPr>
          <p:nvPr/>
        </p:nvPicPr>
        <p:blipFill>
          <a:blip r:embed="rId4"/>
          <a:stretch>
            <a:fillRect/>
          </a:stretch>
        </p:blipFill>
        <p:spPr>
          <a:xfrm>
            <a:off x="7671552" y="483710"/>
            <a:ext cx="4191953" cy="2738914"/>
          </a:xfrm>
          <a:prstGeom prst="rect">
            <a:avLst/>
          </a:prstGeom>
        </p:spPr>
      </p:pic>
      <p:sp>
        <p:nvSpPr>
          <p:cNvPr id="2" name="Line 5"/>
          <p:cNvSpPr>
            <a:spLocks noChangeShapeType="1"/>
          </p:cNvSpPr>
          <p:nvPr/>
        </p:nvSpPr>
        <p:spPr bwMode="auto">
          <a:xfrm>
            <a:off x="132309" y="987658"/>
            <a:ext cx="6429856"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 name="正方形/長方形 2"/>
          <p:cNvSpPr/>
          <p:nvPr/>
        </p:nvSpPr>
        <p:spPr>
          <a:xfrm>
            <a:off x="82482" y="33551"/>
            <a:ext cx="6734268" cy="954107"/>
          </a:xfrm>
          <a:prstGeom prst="rect">
            <a:avLst/>
          </a:prstGeom>
        </p:spPr>
        <p:txBody>
          <a:bodyPr wrap="squar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Dependence of shape of plasma meniscus on plasma density(I)</a:t>
            </a:r>
            <a:endParaRPr lang="ja-JP" altLang="en-US" sz="2800" baseline="-25000" dirty="0">
              <a:solidFill>
                <a:srgbClr val="6666FF"/>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9647961" y="91658"/>
            <a:ext cx="1489510" cy="400110"/>
          </a:xfrm>
          <a:prstGeom prst="rect">
            <a:avLst/>
          </a:prstGeom>
          <a:noFill/>
          <a:ln w="28575">
            <a:solidFill>
              <a:srgbClr val="00B050"/>
            </a:solidFill>
          </a:ln>
        </p:spPr>
        <p:txBody>
          <a:bodyPr wrap="none" rtlCol="0">
            <a:spAutoFit/>
          </a:bodyPr>
          <a:lstStyle/>
          <a:p>
            <a:r>
              <a:rPr lang="en-US" altLang="ja-JP" sz="2000" dirty="0" err="1" smtClean="0">
                <a:latin typeface="Times New Roman" panose="02020603050405020304" pitchFamily="18" charset="0"/>
                <a:cs typeface="Times New Roman" panose="02020603050405020304" pitchFamily="18" charset="0"/>
              </a:rPr>
              <a:t>c</a:t>
            </a:r>
            <a:r>
              <a:rPr kumimoji="1" lang="en-US" altLang="ja-JP" sz="2000" dirty="0" err="1" smtClean="0">
                <a:latin typeface="Times New Roman" panose="02020603050405020304" pitchFamily="18" charset="0"/>
                <a:cs typeface="Times New Roman" panose="02020603050405020304" pitchFamily="18" charset="0"/>
              </a:rPr>
              <a:t>rho</a:t>
            </a:r>
            <a:r>
              <a:rPr kumimoji="1" lang="en-US" altLang="ja-JP" sz="2000" dirty="0" smtClean="0">
                <a:latin typeface="Times New Roman" panose="02020603050405020304" pitchFamily="18" charset="0"/>
                <a:cs typeface="Times New Roman" panose="02020603050405020304" pitchFamily="18" charset="0"/>
              </a:rPr>
              <a:t> = 0.054</a:t>
            </a:r>
            <a:endParaRPr kumimoji="1" lang="ja-JP" altLang="en-US" sz="2000" dirty="0">
              <a:latin typeface="Times New Roman" panose="02020603050405020304" pitchFamily="18" charset="0"/>
              <a:cs typeface="Times New Roman" panose="02020603050405020304" pitchFamily="18" charset="0"/>
            </a:endParaRPr>
          </a:p>
        </p:txBody>
      </p:sp>
      <p:sp>
        <p:nvSpPr>
          <p:cNvPr id="8" name="テキスト ボックス 7"/>
          <p:cNvSpPr txBox="1"/>
          <p:nvPr/>
        </p:nvSpPr>
        <p:spPr>
          <a:xfrm>
            <a:off x="3135831" y="3432434"/>
            <a:ext cx="1489510" cy="400110"/>
          </a:xfrm>
          <a:prstGeom prst="rect">
            <a:avLst/>
          </a:prstGeom>
          <a:noFill/>
          <a:ln w="28575">
            <a:solidFill>
              <a:srgbClr val="00B050"/>
            </a:solidFill>
          </a:ln>
        </p:spPr>
        <p:txBody>
          <a:bodyPr wrap="none" rtlCol="0">
            <a:spAutoFit/>
          </a:bodyPr>
          <a:lstStyle/>
          <a:p>
            <a:r>
              <a:rPr lang="en-US" altLang="ja-JP" sz="2000" dirty="0" err="1" smtClean="0">
                <a:latin typeface="Times New Roman" panose="02020603050405020304" pitchFamily="18" charset="0"/>
                <a:cs typeface="Times New Roman" panose="02020603050405020304" pitchFamily="18" charset="0"/>
              </a:rPr>
              <a:t>c</a:t>
            </a:r>
            <a:r>
              <a:rPr kumimoji="1" lang="en-US" altLang="ja-JP" sz="2000" dirty="0" err="1" smtClean="0">
                <a:latin typeface="Times New Roman" panose="02020603050405020304" pitchFamily="18" charset="0"/>
                <a:cs typeface="Times New Roman" panose="02020603050405020304" pitchFamily="18" charset="0"/>
              </a:rPr>
              <a:t>rho</a:t>
            </a:r>
            <a:r>
              <a:rPr kumimoji="1" lang="en-US" altLang="ja-JP" sz="2000" dirty="0" smtClean="0">
                <a:latin typeface="Times New Roman" panose="02020603050405020304" pitchFamily="18" charset="0"/>
                <a:cs typeface="Times New Roman" panose="02020603050405020304" pitchFamily="18" charset="0"/>
              </a:rPr>
              <a:t> = 0.060</a:t>
            </a:r>
            <a:endParaRPr kumimoji="1" lang="ja-JP" altLang="en-US" sz="2000" dirty="0">
              <a:latin typeface="Times New Roman" panose="02020603050405020304" pitchFamily="18" charset="0"/>
              <a:cs typeface="Times New Roman" panose="02020603050405020304" pitchFamily="18" charset="0"/>
            </a:endParaRPr>
          </a:p>
        </p:txBody>
      </p:sp>
      <p:sp>
        <p:nvSpPr>
          <p:cNvPr id="9" name="テキスト ボックス 8"/>
          <p:cNvSpPr txBox="1"/>
          <p:nvPr/>
        </p:nvSpPr>
        <p:spPr>
          <a:xfrm>
            <a:off x="9732142" y="3496334"/>
            <a:ext cx="1489510" cy="400110"/>
          </a:xfrm>
          <a:prstGeom prst="rect">
            <a:avLst/>
          </a:prstGeom>
          <a:noFill/>
          <a:ln w="28575">
            <a:solidFill>
              <a:srgbClr val="00B050"/>
            </a:solidFill>
          </a:ln>
        </p:spPr>
        <p:txBody>
          <a:bodyPr wrap="none" rtlCol="0">
            <a:spAutoFit/>
          </a:bodyPr>
          <a:lstStyle/>
          <a:p>
            <a:r>
              <a:rPr lang="en-US" altLang="ja-JP" sz="2000" dirty="0" err="1" smtClean="0">
                <a:latin typeface="Times New Roman" panose="02020603050405020304" pitchFamily="18" charset="0"/>
                <a:cs typeface="Times New Roman" panose="02020603050405020304" pitchFamily="18" charset="0"/>
              </a:rPr>
              <a:t>c</a:t>
            </a:r>
            <a:r>
              <a:rPr kumimoji="1" lang="en-US" altLang="ja-JP" sz="2000" dirty="0" err="1" smtClean="0">
                <a:latin typeface="Times New Roman" panose="02020603050405020304" pitchFamily="18" charset="0"/>
                <a:cs typeface="Times New Roman" panose="02020603050405020304" pitchFamily="18" charset="0"/>
              </a:rPr>
              <a:t>rho</a:t>
            </a:r>
            <a:r>
              <a:rPr kumimoji="1" lang="en-US" altLang="ja-JP" sz="2000" dirty="0" smtClean="0">
                <a:latin typeface="Times New Roman" panose="02020603050405020304" pitchFamily="18" charset="0"/>
                <a:cs typeface="Times New Roman" panose="02020603050405020304" pitchFamily="18" charset="0"/>
              </a:rPr>
              <a:t> = 0.078</a:t>
            </a:r>
            <a:endParaRPr kumimoji="1" lang="ja-JP" altLang="en-US" sz="2000" dirty="0">
              <a:latin typeface="Times New Roman" panose="02020603050405020304" pitchFamily="18" charset="0"/>
              <a:cs typeface="Times New Roman" panose="02020603050405020304" pitchFamily="18" charset="0"/>
            </a:endParaRPr>
          </a:p>
        </p:txBody>
      </p:sp>
      <p:sp>
        <p:nvSpPr>
          <p:cNvPr id="10" name="テキスト ボックス 9"/>
          <p:cNvSpPr txBox="1"/>
          <p:nvPr/>
        </p:nvSpPr>
        <p:spPr>
          <a:xfrm>
            <a:off x="251003" y="1090259"/>
            <a:ext cx="6673816" cy="2185214"/>
          </a:xfrm>
          <a:prstGeom prst="rect">
            <a:avLst/>
          </a:prstGeom>
          <a:solidFill>
            <a:srgbClr val="FFFF99"/>
          </a:solidFill>
        </p:spPr>
        <p:txBody>
          <a:bodyPr wrap="square" rtlCol="0">
            <a:spAutoFit/>
          </a:bodyPr>
          <a:lstStyle/>
          <a:p>
            <a:pPr algn="just"/>
            <a:r>
              <a:rPr lang="ja-JP" altLang="en-US" sz="2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The charged particle densities </a:t>
            </a:r>
            <a:r>
              <a:rPr lang="en-US" altLang="ja-JP" sz="2000" i="1" dirty="0" smtClean="0">
                <a:latin typeface="Times New Roman" panose="02020603050405020304" pitchFamily="18" charset="0"/>
                <a:cs typeface="Times New Roman" panose="02020603050405020304" pitchFamily="18" charset="0"/>
              </a:rPr>
              <a:t>n</a:t>
            </a:r>
            <a:r>
              <a:rPr lang="en-US" altLang="ja-JP" sz="2000" baseline="-25000" dirty="0" smtClean="0">
                <a:latin typeface="Times New Roman" panose="02020603050405020304" pitchFamily="18" charset="0"/>
                <a:cs typeface="Times New Roman" panose="02020603050405020304" pitchFamily="18" charset="0"/>
              </a:rPr>
              <a:t>e</a:t>
            </a:r>
            <a:r>
              <a:rPr lang="en-US" altLang="ja-JP" sz="2000" dirty="0" smtClean="0">
                <a:latin typeface="Times New Roman" panose="02020603050405020304" pitchFamily="18" charset="0"/>
                <a:cs typeface="Times New Roman" panose="02020603050405020304" pitchFamily="18" charset="0"/>
              </a:rPr>
              <a:t>, </a:t>
            </a:r>
            <a:r>
              <a:rPr lang="en-US" altLang="ja-JP" sz="2000" i="1" dirty="0" err="1" smtClean="0">
                <a:latin typeface="Times New Roman" panose="02020603050405020304" pitchFamily="18" charset="0"/>
                <a:cs typeface="Times New Roman" panose="02020603050405020304" pitchFamily="18" charset="0"/>
              </a:rPr>
              <a:t>n</a:t>
            </a:r>
            <a:r>
              <a:rPr lang="en-US" altLang="ja-JP" sz="2000" baseline="-25000" dirty="0" err="1" smtClean="0">
                <a:latin typeface="Times New Roman" panose="02020603050405020304" pitchFamily="18" charset="0"/>
                <a:cs typeface="Times New Roman" panose="02020603050405020304" pitchFamily="18" charset="0"/>
              </a:rPr>
              <a:t>H</a:t>
            </a:r>
            <a:r>
              <a:rPr lang="en-US" altLang="ja-JP" sz="2000" baseline="-25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 and </a:t>
            </a:r>
            <a:r>
              <a:rPr lang="en-US" altLang="ja-JP" sz="2000" i="1" dirty="0" err="1" smtClean="0">
                <a:latin typeface="Times New Roman" panose="02020603050405020304" pitchFamily="18" charset="0"/>
                <a:cs typeface="Times New Roman" panose="02020603050405020304" pitchFamily="18" charset="0"/>
              </a:rPr>
              <a:t>n</a:t>
            </a:r>
            <a:r>
              <a:rPr lang="en-US" altLang="ja-JP" sz="2000" baseline="-25000" dirty="0" err="1" smtClean="0">
                <a:latin typeface="Times New Roman" panose="02020603050405020304" pitchFamily="18" charset="0"/>
                <a:cs typeface="Times New Roman" panose="02020603050405020304" pitchFamily="18" charset="0"/>
              </a:rPr>
              <a:t>H</a:t>
            </a:r>
            <a:r>
              <a:rPr lang="en-US" altLang="ja-JP" sz="2000" baseline="-25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 along the </a:t>
            </a:r>
            <a:r>
              <a:rPr lang="en-US" altLang="ja-JP" sz="2000" i="1" dirty="0" smtClean="0">
                <a:latin typeface="Times New Roman" panose="02020603050405020304" pitchFamily="18" charset="0"/>
                <a:cs typeface="Times New Roman" panose="02020603050405020304" pitchFamily="18" charset="0"/>
              </a:rPr>
              <a:t>z</a:t>
            </a:r>
            <a:r>
              <a:rPr lang="en-US" altLang="ja-JP" sz="2000" dirty="0" smtClean="0">
                <a:latin typeface="Times New Roman" panose="02020603050405020304" pitchFamily="18" charset="0"/>
                <a:cs typeface="Times New Roman" panose="02020603050405020304" pitchFamily="18" charset="0"/>
              </a:rPr>
              <a:t>-axis. </a:t>
            </a:r>
            <a:endParaRPr lang="en-US" altLang="ja-JP" sz="2000" dirty="0">
              <a:latin typeface="Times New Roman" panose="02020603050405020304" pitchFamily="18" charset="0"/>
              <a:cs typeface="Times New Roman" panose="02020603050405020304" pitchFamily="18" charset="0"/>
            </a:endParaRPr>
          </a:p>
          <a:p>
            <a:pPr algn="just"/>
            <a:endParaRPr lang="en-US" altLang="ja-JP" sz="800" dirty="0" smtClean="0">
              <a:latin typeface="Times New Roman" panose="02020603050405020304" pitchFamily="18" charset="0"/>
              <a:cs typeface="Times New Roman" panose="02020603050405020304" pitchFamily="18" charset="0"/>
            </a:endParaRPr>
          </a:p>
          <a:p>
            <a:pPr marL="93663" indent="-93663" algn="just"/>
            <a:r>
              <a:rPr lang="ja-JP" altLang="en-US" sz="2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In the simulation, the plasma density was varied by changing the weighting parameter “</a:t>
            </a:r>
            <a:r>
              <a:rPr lang="en-US" altLang="ja-JP" sz="2000" dirty="0" err="1" smtClean="0">
                <a:latin typeface="Times New Roman" panose="02020603050405020304" pitchFamily="18" charset="0"/>
                <a:cs typeface="Times New Roman" panose="02020603050405020304" pitchFamily="18" charset="0"/>
              </a:rPr>
              <a:t>crho</a:t>
            </a:r>
            <a:r>
              <a:rPr lang="en-US" altLang="ja-JP" sz="2000" dirty="0" smtClean="0">
                <a:latin typeface="Times New Roman" panose="02020603050405020304" pitchFamily="18" charset="0"/>
                <a:cs typeface="Times New Roman" panose="02020603050405020304" pitchFamily="18" charset="0"/>
              </a:rPr>
              <a:t>”, which correspond to the number of real particles per super-particle of the simulation.</a:t>
            </a:r>
          </a:p>
          <a:p>
            <a:pPr marL="93663" indent="-93663" algn="just"/>
            <a:endParaRPr kumimoji="1" lang="en-US" altLang="ja-JP" sz="800" dirty="0">
              <a:latin typeface="Times New Roman" panose="02020603050405020304" pitchFamily="18" charset="0"/>
              <a:cs typeface="Times New Roman" panose="02020603050405020304" pitchFamily="18" charset="0"/>
            </a:endParaRPr>
          </a:p>
          <a:p>
            <a:pPr marL="93663" indent="-93663" algn="just"/>
            <a:r>
              <a:rPr lang="ja-JP" altLang="en-US" sz="2000" dirty="0" smtClean="0">
                <a:latin typeface="Times New Roman" panose="02020603050405020304" pitchFamily="18" charset="0"/>
                <a:cs typeface="Times New Roman" panose="02020603050405020304" pitchFamily="18" charset="0"/>
              </a:rPr>
              <a:t>・</a:t>
            </a:r>
            <a:r>
              <a:rPr lang="en-US" altLang="ja-JP" sz="2000" dirty="0">
                <a:latin typeface="Times New Roman" panose="02020603050405020304" pitchFamily="18" charset="0"/>
                <a:cs typeface="Times New Roman" panose="02020603050405020304" pitchFamily="18" charset="0"/>
              </a:rPr>
              <a:t>T</a:t>
            </a:r>
            <a:r>
              <a:rPr lang="en-US" altLang="ja-JP" sz="2000" dirty="0" smtClean="0">
                <a:latin typeface="Times New Roman" panose="02020603050405020304" pitchFamily="18" charset="0"/>
                <a:cs typeface="Times New Roman" panose="02020603050405020304" pitchFamily="18" charset="0"/>
              </a:rPr>
              <a:t>he plasma density increases with increase in the value of </a:t>
            </a:r>
            <a:r>
              <a:rPr lang="en-US" altLang="ja-JP" sz="2000" dirty="0" err="1" smtClean="0">
                <a:latin typeface="Times New Roman" panose="02020603050405020304" pitchFamily="18" charset="0"/>
                <a:cs typeface="Times New Roman" panose="02020603050405020304" pitchFamily="18" charset="0"/>
              </a:rPr>
              <a:t>crho</a:t>
            </a:r>
            <a:r>
              <a:rPr lang="en-US" altLang="ja-JP" sz="2000" dirty="0" smtClean="0">
                <a:latin typeface="Times New Roman" panose="02020603050405020304" pitchFamily="18" charset="0"/>
                <a:cs typeface="Times New Roman" panose="02020603050405020304" pitchFamily="18" charset="0"/>
              </a:rPr>
              <a:t>.</a:t>
            </a:r>
            <a:endParaRPr kumimoji="1" lang="en-US" altLang="ja-JP" sz="800" dirty="0" smtClean="0">
              <a:latin typeface="Times New Roman" panose="02020603050405020304" pitchFamily="18" charset="0"/>
              <a:cs typeface="Times New Roman" panose="02020603050405020304" pitchFamily="18" charset="0"/>
            </a:endParaRPr>
          </a:p>
        </p:txBody>
      </p:sp>
      <p:sp>
        <p:nvSpPr>
          <p:cNvPr id="12" name="テキスト ボックス 11"/>
          <p:cNvSpPr txBox="1"/>
          <p:nvPr/>
        </p:nvSpPr>
        <p:spPr>
          <a:xfrm flipH="1">
            <a:off x="7542784" y="134170"/>
            <a:ext cx="1842437" cy="369332"/>
          </a:xfrm>
          <a:prstGeom prst="rect">
            <a:avLst/>
          </a:prstGeom>
          <a:noFill/>
        </p:spPr>
        <p:txBody>
          <a:bodyPr wrap="square" rtlCol="0">
            <a:spAutoFit/>
          </a:bodyPr>
          <a:lstStyle/>
          <a:p>
            <a:r>
              <a:rPr kumimoji="1" lang="en-US" altLang="ja-JP" dirty="0" smtClean="0">
                <a:latin typeface="Times New Roman" panose="02020603050405020304" pitchFamily="18" charset="0"/>
                <a:cs typeface="Times New Roman" panose="02020603050405020304" pitchFamily="18" charset="0"/>
              </a:rPr>
              <a:t>×</a:t>
            </a:r>
            <a:r>
              <a:rPr kumimoji="1" lang="en-US" altLang="ja-JP" i="1" dirty="0" smtClean="0">
                <a:latin typeface="Times New Roman" panose="02020603050405020304" pitchFamily="18" charset="0"/>
                <a:cs typeface="Times New Roman" panose="02020603050405020304" pitchFamily="18" charset="0"/>
              </a:rPr>
              <a:t>n</a:t>
            </a:r>
            <a:r>
              <a:rPr kumimoji="1" lang="en-US" altLang="ja-JP" i="1" baseline="-25000" dirty="0" smtClean="0">
                <a:latin typeface="Times New Roman" panose="02020603050405020304" pitchFamily="18" charset="0"/>
                <a:cs typeface="Times New Roman" panose="02020603050405020304" pitchFamily="18" charset="0"/>
              </a:rPr>
              <a:t>e</a:t>
            </a:r>
            <a:r>
              <a:rPr kumimoji="1" lang="en-US" altLang="ja-JP" baseline="-25000" dirty="0" smtClean="0">
                <a:latin typeface="Times New Roman" panose="02020603050405020304" pitchFamily="18" charset="0"/>
                <a:cs typeface="Times New Roman" panose="02020603050405020304" pitchFamily="18" charset="0"/>
              </a:rPr>
              <a:t>0</a:t>
            </a:r>
            <a:r>
              <a:rPr kumimoji="1" lang="en-US" altLang="ja-JP" dirty="0" smtClean="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1.8×10</a:t>
            </a:r>
            <a:r>
              <a:rPr lang="en-US" altLang="ja-JP" baseline="30000" dirty="0" smtClean="0">
                <a:latin typeface="Times New Roman" panose="02020603050405020304" pitchFamily="18" charset="0"/>
                <a:cs typeface="Times New Roman" panose="02020603050405020304" pitchFamily="18" charset="0"/>
              </a:rPr>
              <a:t>17</a:t>
            </a:r>
            <a:r>
              <a:rPr lang="en-US" altLang="ja-JP" dirty="0" smtClean="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 xmlns:a16="http://schemas.microsoft.com/office/drawing/2014/main" id="{05561460-1FD1-48FD-BF57-DBEDA5FF0121}"/>
              </a:ext>
            </a:extLst>
          </p:cNvPr>
          <p:cNvSpPr txBox="1"/>
          <p:nvPr/>
        </p:nvSpPr>
        <p:spPr>
          <a:xfrm>
            <a:off x="9415006" y="3089886"/>
            <a:ext cx="915635" cy="400110"/>
          </a:xfrm>
          <a:prstGeom prst="rect">
            <a:avLst/>
          </a:prstGeom>
          <a:noFill/>
        </p:spPr>
        <p:txBody>
          <a:bodyPr wrap="none" rtlCol="0">
            <a:spAutoFit/>
          </a:bodyPr>
          <a:lstStyle/>
          <a:p>
            <a:r>
              <a:rPr kumimoji="1" lang="en-US" altLang="ja-JP" sz="2000" i="1" dirty="0">
                <a:latin typeface="Times New Roman" panose="02020603050405020304" pitchFamily="18" charset="0"/>
                <a:cs typeface="Times New Roman" panose="02020603050405020304" pitchFamily="18" charset="0"/>
              </a:rPr>
              <a:t>z</a:t>
            </a:r>
            <a:r>
              <a:rPr kumimoji="1" lang="en-US" altLang="ja-JP" sz="2000" dirty="0">
                <a:latin typeface="Times New Roman" panose="02020603050405020304" pitchFamily="18" charset="0"/>
                <a:cs typeface="Times New Roman" panose="02020603050405020304" pitchFamily="18" charset="0"/>
              </a:rPr>
              <a:t> (mm)</a:t>
            </a:r>
            <a:endParaRPr kumimoji="1" lang="ja-JP" altLang="en-US" sz="2000" dirty="0">
              <a:latin typeface="Times New Roman" panose="02020603050405020304" pitchFamily="18" charset="0"/>
              <a:cs typeface="Times New Roman" panose="02020603050405020304" pitchFamily="18" charset="0"/>
            </a:endParaRPr>
          </a:p>
        </p:txBody>
      </p:sp>
      <p:sp>
        <p:nvSpPr>
          <p:cNvPr id="14" name="テキスト ボックス 13"/>
          <p:cNvSpPr txBox="1"/>
          <p:nvPr/>
        </p:nvSpPr>
        <p:spPr>
          <a:xfrm rot="16200000">
            <a:off x="6050239" y="1532379"/>
            <a:ext cx="2513830" cy="400110"/>
          </a:xfrm>
          <a:prstGeom prst="rect">
            <a:avLst/>
          </a:prstGeom>
          <a:noFill/>
        </p:spPr>
        <p:txBody>
          <a:bodyPr wrap="none" rtlCol="0">
            <a:spAutoFit/>
          </a:bodyPr>
          <a:lstStyle/>
          <a:p>
            <a:r>
              <a:rPr lang="ja-JP" altLang="en-US"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Particle</a:t>
            </a:r>
            <a:r>
              <a:rPr lang="ja-JP" altLang="en-US" sz="2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density (m</a:t>
            </a:r>
            <a:r>
              <a:rPr lang="en-US" altLang="ja-JP" sz="2000" baseline="30000" dirty="0" smtClean="0">
                <a:latin typeface="Times New Roman" panose="02020603050405020304" pitchFamily="18" charset="0"/>
                <a:cs typeface="Times New Roman" panose="02020603050405020304" pitchFamily="18" charset="0"/>
              </a:rPr>
              <a:t>-3</a:t>
            </a:r>
            <a:r>
              <a:rPr lang="en-US" altLang="ja-JP" sz="2000" dirty="0" smtClean="0">
                <a:latin typeface="Times New Roman" panose="02020603050405020304" pitchFamily="18" charset="0"/>
                <a:cs typeface="Times New Roman" panose="02020603050405020304" pitchFamily="18" charset="0"/>
              </a:rPr>
              <a:t>)</a:t>
            </a:r>
            <a:endParaRPr kumimoji="1" lang="ja-JP" altLang="en-US" sz="2000" i="1" baseline="-25000" dirty="0">
              <a:latin typeface="Times New Roman" panose="02020603050405020304" pitchFamily="18" charset="0"/>
              <a:cs typeface="Times New Roman" panose="02020603050405020304" pitchFamily="18" charset="0"/>
            </a:endParaRPr>
          </a:p>
        </p:txBody>
      </p:sp>
      <p:sp>
        <p:nvSpPr>
          <p:cNvPr id="15" name="テキスト ボックス 14"/>
          <p:cNvSpPr txBox="1"/>
          <p:nvPr/>
        </p:nvSpPr>
        <p:spPr>
          <a:xfrm>
            <a:off x="1316867" y="3440906"/>
            <a:ext cx="1797287"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a:t>
            </a:r>
            <a:r>
              <a:rPr kumimoji="1" lang="en-US" altLang="ja-JP" i="1" dirty="0" smtClean="0">
                <a:latin typeface="Times New Roman" panose="02020603050405020304" pitchFamily="18" charset="0"/>
                <a:cs typeface="Times New Roman" panose="02020603050405020304" pitchFamily="18" charset="0"/>
              </a:rPr>
              <a:t>n</a:t>
            </a:r>
            <a:r>
              <a:rPr kumimoji="1" lang="en-US" altLang="ja-JP" i="1" baseline="-25000" dirty="0" smtClean="0">
                <a:latin typeface="Times New Roman" panose="02020603050405020304" pitchFamily="18" charset="0"/>
                <a:cs typeface="Times New Roman" panose="02020603050405020304" pitchFamily="18" charset="0"/>
              </a:rPr>
              <a:t>e</a:t>
            </a:r>
            <a:r>
              <a:rPr kumimoji="1" lang="en-US" altLang="ja-JP" baseline="-25000" dirty="0" smtClean="0">
                <a:latin typeface="Times New Roman" panose="02020603050405020304" pitchFamily="18" charset="0"/>
                <a:cs typeface="Times New Roman" panose="02020603050405020304" pitchFamily="18" charset="0"/>
              </a:rPr>
              <a:t>0</a:t>
            </a:r>
            <a:r>
              <a:rPr kumimoji="1" lang="en-US" altLang="ja-JP" dirty="0" smtClean="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1.8×10</a:t>
            </a:r>
            <a:r>
              <a:rPr lang="en-US" altLang="ja-JP" baseline="30000" dirty="0" smtClean="0">
                <a:latin typeface="Times New Roman" panose="02020603050405020304" pitchFamily="18" charset="0"/>
                <a:cs typeface="Times New Roman" panose="02020603050405020304" pitchFamily="18" charset="0"/>
              </a:rPr>
              <a:t>17</a:t>
            </a:r>
            <a:r>
              <a:rPr lang="en-US" altLang="ja-JP" dirty="0" smtClean="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 xmlns:a16="http://schemas.microsoft.com/office/drawing/2014/main" id="{05561460-1FD1-48FD-BF57-DBEDA5FF0121}"/>
              </a:ext>
            </a:extLst>
          </p:cNvPr>
          <p:cNvSpPr txBox="1"/>
          <p:nvPr/>
        </p:nvSpPr>
        <p:spPr>
          <a:xfrm>
            <a:off x="2864505" y="6435029"/>
            <a:ext cx="915635" cy="400110"/>
          </a:xfrm>
          <a:prstGeom prst="rect">
            <a:avLst/>
          </a:prstGeom>
          <a:noFill/>
        </p:spPr>
        <p:txBody>
          <a:bodyPr wrap="none" rtlCol="0">
            <a:spAutoFit/>
          </a:bodyPr>
          <a:lstStyle/>
          <a:p>
            <a:r>
              <a:rPr kumimoji="1" lang="en-US" altLang="ja-JP" sz="2000" i="1" dirty="0">
                <a:latin typeface="Times New Roman" panose="02020603050405020304" pitchFamily="18" charset="0"/>
                <a:cs typeface="Times New Roman" panose="02020603050405020304" pitchFamily="18" charset="0"/>
              </a:rPr>
              <a:t>z</a:t>
            </a:r>
            <a:r>
              <a:rPr kumimoji="1" lang="en-US" altLang="ja-JP" sz="2000" dirty="0">
                <a:latin typeface="Times New Roman" panose="02020603050405020304" pitchFamily="18" charset="0"/>
                <a:cs typeface="Times New Roman" panose="02020603050405020304" pitchFamily="18" charset="0"/>
              </a:rPr>
              <a:t> (mm)</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p:cNvSpPr txBox="1"/>
          <p:nvPr/>
        </p:nvSpPr>
        <p:spPr>
          <a:xfrm>
            <a:off x="7507210" y="3533226"/>
            <a:ext cx="1797287"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a:t>
            </a:r>
            <a:r>
              <a:rPr kumimoji="1" lang="en-US" altLang="ja-JP" i="1" dirty="0" smtClean="0">
                <a:latin typeface="Times New Roman" panose="02020603050405020304" pitchFamily="18" charset="0"/>
                <a:cs typeface="Times New Roman" panose="02020603050405020304" pitchFamily="18" charset="0"/>
              </a:rPr>
              <a:t>n</a:t>
            </a:r>
            <a:r>
              <a:rPr kumimoji="1" lang="en-US" altLang="ja-JP" i="1" baseline="-25000" dirty="0" smtClean="0">
                <a:latin typeface="Times New Roman" panose="02020603050405020304" pitchFamily="18" charset="0"/>
                <a:cs typeface="Times New Roman" panose="02020603050405020304" pitchFamily="18" charset="0"/>
              </a:rPr>
              <a:t>e</a:t>
            </a:r>
            <a:r>
              <a:rPr kumimoji="1" lang="en-US" altLang="ja-JP" baseline="-25000" dirty="0" smtClean="0">
                <a:latin typeface="Times New Roman" panose="02020603050405020304" pitchFamily="18" charset="0"/>
                <a:cs typeface="Times New Roman" panose="02020603050405020304" pitchFamily="18" charset="0"/>
              </a:rPr>
              <a:t>0</a:t>
            </a:r>
            <a:r>
              <a:rPr kumimoji="1" lang="en-US" altLang="ja-JP" dirty="0" smtClean="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1.8×10</a:t>
            </a:r>
            <a:r>
              <a:rPr lang="en-US" altLang="ja-JP" baseline="30000" dirty="0" smtClean="0">
                <a:latin typeface="Times New Roman" panose="02020603050405020304" pitchFamily="18" charset="0"/>
                <a:cs typeface="Times New Roman" panose="02020603050405020304" pitchFamily="18" charset="0"/>
              </a:rPr>
              <a:t>17</a:t>
            </a:r>
            <a:r>
              <a:rPr lang="en-US" altLang="ja-JP" dirty="0" smtClean="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p:txBody>
      </p:sp>
      <p:sp>
        <p:nvSpPr>
          <p:cNvPr id="20" name="テキスト ボックス 19">
            <a:extLst>
              <a:ext uri="{FF2B5EF4-FFF2-40B4-BE49-F238E27FC236}">
                <a16:creationId xmlns="" xmlns:a16="http://schemas.microsoft.com/office/drawing/2014/main" id="{05561460-1FD1-48FD-BF57-DBEDA5FF0121}"/>
              </a:ext>
            </a:extLst>
          </p:cNvPr>
          <p:cNvSpPr txBox="1"/>
          <p:nvPr/>
        </p:nvSpPr>
        <p:spPr>
          <a:xfrm>
            <a:off x="9305653" y="6504438"/>
            <a:ext cx="915635" cy="400110"/>
          </a:xfrm>
          <a:prstGeom prst="rect">
            <a:avLst/>
          </a:prstGeom>
          <a:noFill/>
        </p:spPr>
        <p:txBody>
          <a:bodyPr wrap="none" rtlCol="0">
            <a:spAutoFit/>
          </a:bodyPr>
          <a:lstStyle/>
          <a:p>
            <a:r>
              <a:rPr kumimoji="1" lang="en-US" altLang="ja-JP" sz="2000" i="1" dirty="0">
                <a:latin typeface="Times New Roman" panose="02020603050405020304" pitchFamily="18" charset="0"/>
                <a:cs typeface="Times New Roman" panose="02020603050405020304" pitchFamily="18" charset="0"/>
              </a:rPr>
              <a:t>z</a:t>
            </a:r>
            <a:r>
              <a:rPr kumimoji="1" lang="en-US" altLang="ja-JP" sz="2000" dirty="0">
                <a:latin typeface="Times New Roman" panose="02020603050405020304" pitchFamily="18" charset="0"/>
                <a:cs typeface="Times New Roman" panose="02020603050405020304" pitchFamily="18" charset="0"/>
              </a:rPr>
              <a:t> (mm)</a:t>
            </a:r>
            <a:endParaRPr kumimoji="1" lang="ja-JP" altLang="en-US" sz="2000" dirty="0">
              <a:latin typeface="Times New Roman" panose="02020603050405020304" pitchFamily="18" charset="0"/>
              <a:cs typeface="Times New Roman" panose="02020603050405020304" pitchFamily="18" charset="0"/>
            </a:endParaRPr>
          </a:p>
        </p:txBody>
      </p:sp>
      <p:sp>
        <p:nvSpPr>
          <p:cNvPr id="24" name="テキスト ボックス 23"/>
          <p:cNvSpPr txBox="1"/>
          <p:nvPr/>
        </p:nvSpPr>
        <p:spPr>
          <a:xfrm rot="16200000">
            <a:off x="6019152" y="4978059"/>
            <a:ext cx="2513830" cy="400110"/>
          </a:xfrm>
          <a:prstGeom prst="rect">
            <a:avLst/>
          </a:prstGeom>
          <a:noFill/>
        </p:spPr>
        <p:txBody>
          <a:bodyPr wrap="none" rtlCol="0">
            <a:spAutoFit/>
          </a:bodyPr>
          <a:lstStyle/>
          <a:p>
            <a:r>
              <a:rPr lang="ja-JP" altLang="en-US"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Particle</a:t>
            </a:r>
            <a:r>
              <a:rPr lang="ja-JP" altLang="en-US" sz="2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density (m</a:t>
            </a:r>
            <a:r>
              <a:rPr lang="en-US" altLang="ja-JP" sz="2000" baseline="30000" dirty="0" smtClean="0">
                <a:latin typeface="Times New Roman" panose="02020603050405020304" pitchFamily="18" charset="0"/>
                <a:cs typeface="Times New Roman" panose="02020603050405020304" pitchFamily="18" charset="0"/>
              </a:rPr>
              <a:t>-3</a:t>
            </a:r>
            <a:r>
              <a:rPr lang="en-US" altLang="ja-JP" sz="2000" dirty="0" smtClean="0">
                <a:latin typeface="Times New Roman" panose="02020603050405020304" pitchFamily="18" charset="0"/>
                <a:cs typeface="Times New Roman" panose="02020603050405020304" pitchFamily="18" charset="0"/>
              </a:rPr>
              <a:t>)</a:t>
            </a:r>
            <a:endParaRPr kumimoji="1" lang="ja-JP" altLang="en-US" sz="2000" i="1" baseline="-25000" dirty="0">
              <a:latin typeface="Times New Roman" panose="02020603050405020304" pitchFamily="18" charset="0"/>
              <a:cs typeface="Times New Roman" panose="02020603050405020304" pitchFamily="18" charset="0"/>
            </a:endParaRPr>
          </a:p>
        </p:txBody>
      </p:sp>
      <p:sp>
        <p:nvSpPr>
          <p:cNvPr id="26" name="テキスト ボックス 25"/>
          <p:cNvSpPr txBox="1"/>
          <p:nvPr/>
        </p:nvSpPr>
        <p:spPr>
          <a:xfrm>
            <a:off x="9368171" y="1107944"/>
            <a:ext cx="790601"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H</a:t>
            </a:r>
            <a:r>
              <a:rPr kumimoji="1" lang="en-US" altLang="ja-JP" baseline="30000" dirty="0" smtClean="0">
                <a:latin typeface="Times New Roman" panose="02020603050405020304" pitchFamily="18" charset="0"/>
                <a:cs typeface="Times New Roman" panose="02020603050405020304" pitchFamily="18" charset="0"/>
              </a:rPr>
              <a:t>+</a:t>
            </a:r>
            <a:r>
              <a:rPr kumimoji="1" lang="en-US" altLang="ja-JP" dirty="0" smtClean="0">
                <a:latin typeface="Times New Roman" panose="02020603050405020304" pitchFamily="18" charset="0"/>
                <a:cs typeface="Times New Roman" panose="02020603050405020304" pitchFamily="18" charset="0"/>
              </a:rPr>
              <a:t> ion</a:t>
            </a:r>
            <a:endParaRPr kumimoji="1" lang="ja-JP" altLang="en-US" dirty="0">
              <a:latin typeface="Times New Roman" panose="02020603050405020304" pitchFamily="18" charset="0"/>
              <a:cs typeface="Times New Roman" panose="02020603050405020304" pitchFamily="18" charset="0"/>
            </a:endParaRPr>
          </a:p>
        </p:txBody>
      </p:sp>
      <p:sp>
        <p:nvSpPr>
          <p:cNvPr id="28" name="テキスト ボックス 27"/>
          <p:cNvSpPr txBox="1"/>
          <p:nvPr/>
        </p:nvSpPr>
        <p:spPr>
          <a:xfrm rot="16200000">
            <a:off x="-185888" y="4946645"/>
            <a:ext cx="2513830" cy="400110"/>
          </a:xfrm>
          <a:prstGeom prst="rect">
            <a:avLst/>
          </a:prstGeom>
          <a:noFill/>
        </p:spPr>
        <p:txBody>
          <a:bodyPr wrap="none" rtlCol="0">
            <a:spAutoFit/>
          </a:bodyPr>
          <a:lstStyle/>
          <a:p>
            <a:r>
              <a:rPr lang="ja-JP" altLang="en-US"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Particle</a:t>
            </a:r>
            <a:r>
              <a:rPr lang="ja-JP" altLang="en-US" sz="2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density (m</a:t>
            </a:r>
            <a:r>
              <a:rPr lang="en-US" altLang="ja-JP" sz="2000" baseline="30000" dirty="0" smtClean="0">
                <a:latin typeface="Times New Roman" panose="02020603050405020304" pitchFamily="18" charset="0"/>
                <a:cs typeface="Times New Roman" panose="02020603050405020304" pitchFamily="18" charset="0"/>
              </a:rPr>
              <a:t>-3</a:t>
            </a:r>
            <a:r>
              <a:rPr lang="en-US" altLang="ja-JP" sz="2000" dirty="0" smtClean="0">
                <a:latin typeface="Times New Roman" panose="02020603050405020304" pitchFamily="18" charset="0"/>
                <a:cs typeface="Times New Roman" panose="02020603050405020304" pitchFamily="18" charset="0"/>
              </a:rPr>
              <a:t>)</a:t>
            </a:r>
            <a:endParaRPr kumimoji="1" lang="ja-JP" altLang="en-US" sz="2000" i="1" baseline="-25000" dirty="0">
              <a:latin typeface="Times New Roman" panose="02020603050405020304" pitchFamily="18" charset="0"/>
              <a:cs typeface="Times New Roman" panose="02020603050405020304" pitchFamily="18" charset="0"/>
            </a:endParaRPr>
          </a:p>
        </p:txBody>
      </p:sp>
      <p:sp>
        <p:nvSpPr>
          <p:cNvPr id="29" name="テキスト ボックス 28"/>
          <p:cNvSpPr txBox="1"/>
          <p:nvPr/>
        </p:nvSpPr>
        <p:spPr>
          <a:xfrm>
            <a:off x="8654025" y="1773560"/>
            <a:ext cx="755335"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H</a:t>
            </a:r>
            <a:r>
              <a:rPr lang="en-US" altLang="ja-JP" baseline="30000" dirty="0">
                <a:latin typeface="Times New Roman" panose="02020603050405020304" pitchFamily="18" charset="0"/>
                <a:cs typeface="Times New Roman" panose="02020603050405020304" pitchFamily="18" charset="0"/>
              </a:rPr>
              <a:t>-</a:t>
            </a:r>
            <a:r>
              <a:rPr kumimoji="1" lang="en-US" altLang="ja-JP" dirty="0" smtClean="0">
                <a:latin typeface="Times New Roman" panose="02020603050405020304" pitchFamily="18" charset="0"/>
                <a:cs typeface="Times New Roman" panose="02020603050405020304" pitchFamily="18" charset="0"/>
              </a:rPr>
              <a:t> ion</a:t>
            </a:r>
            <a:endParaRPr kumimoji="1" lang="ja-JP" altLang="en-US" dirty="0">
              <a:latin typeface="Times New Roman" panose="02020603050405020304" pitchFamily="18" charset="0"/>
              <a:cs typeface="Times New Roman" panose="02020603050405020304" pitchFamily="18" charset="0"/>
            </a:endParaRPr>
          </a:p>
        </p:txBody>
      </p:sp>
      <p:cxnSp>
        <p:nvCxnSpPr>
          <p:cNvPr id="30" name="直線コネクタ 29"/>
          <p:cNvCxnSpPr/>
          <p:nvPr/>
        </p:nvCxnSpPr>
        <p:spPr>
          <a:xfrm>
            <a:off x="4985148" y="4260423"/>
            <a:ext cx="382235" cy="0"/>
          </a:xfrm>
          <a:prstGeom prst="line">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1667299" y="4268020"/>
            <a:ext cx="3317849" cy="0"/>
          </a:xfrm>
          <a:prstGeom prst="line">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4928655" y="3880706"/>
            <a:ext cx="513282"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PG</a:t>
            </a:r>
            <a:endParaRPr kumimoji="1" lang="ja-JP" altLang="en-US" sz="2000" dirty="0">
              <a:latin typeface="Times New Roman" panose="02020603050405020304" pitchFamily="18" charset="0"/>
              <a:cs typeface="Times New Roman" panose="02020603050405020304" pitchFamily="18" charset="0"/>
            </a:endParaRPr>
          </a:p>
        </p:txBody>
      </p:sp>
      <p:sp>
        <p:nvSpPr>
          <p:cNvPr id="33" name="テキスト ボックス 32"/>
          <p:cNvSpPr txBox="1"/>
          <p:nvPr/>
        </p:nvSpPr>
        <p:spPr>
          <a:xfrm>
            <a:off x="2725599" y="3867910"/>
            <a:ext cx="1641796"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s</a:t>
            </a:r>
            <a:r>
              <a:rPr kumimoji="1" lang="en-US" altLang="ja-JP" sz="2000" dirty="0" smtClean="0">
                <a:latin typeface="Times New Roman" panose="02020603050405020304" pitchFamily="18" charset="0"/>
                <a:cs typeface="Times New Roman" panose="02020603050405020304" pitchFamily="18" charset="0"/>
              </a:rPr>
              <a:t>ource plasma</a:t>
            </a:r>
            <a:endParaRPr kumimoji="1" lang="ja-JP" altLang="en-US" sz="2000" dirty="0">
              <a:latin typeface="Times New Roman" panose="02020603050405020304" pitchFamily="18" charset="0"/>
              <a:cs typeface="Times New Roman" panose="02020603050405020304" pitchFamily="18" charset="0"/>
            </a:endParaRPr>
          </a:p>
        </p:txBody>
      </p:sp>
      <p:sp>
        <p:nvSpPr>
          <p:cNvPr id="38" name="テキスト ボックス 37"/>
          <p:cNvSpPr txBox="1"/>
          <p:nvPr/>
        </p:nvSpPr>
        <p:spPr>
          <a:xfrm>
            <a:off x="3972094" y="4385063"/>
            <a:ext cx="790601"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H</a:t>
            </a:r>
            <a:r>
              <a:rPr kumimoji="1" lang="en-US" altLang="ja-JP" baseline="30000" dirty="0" smtClean="0">
                <a:latin typeface="Times New Roman" panose="02020603050405020304" pitchFamily="18" charset="0"/>
                <a:cs typeface="Times New Roman" panose="02020603050405020304" pitchFamily="18" charset="0"/>
              </a:rPr>
              <a:t>+</a:t>
            </a:r>
            <a:r>
              <a:rPr kumimoji="1" lang="en-US" altLang="ja-JP" dirty="0" smtClean="0">
                <a:latin typeface="Times New Roman" panose="02020603050405020304" pitchFamily="18" charset="0"/>
                <a:cs typeface="Times New Roman" panose="02020603050405020304" pitchFamily="18" charset="0"/>
              </a:rPr>
              <a:t> ion</a:t>
            </a:r>
            <a:endParaRPr kumimoji="1" lang="ja-JP" altLang="en-US" dirty="0">
              <a:latin typeface="Times New Roman" panose="02020603050405020304" pitchFamily="18" charset="0"/>
              <a:cs typeface="Times New Roman" panose="02020603050405020304" pitchFamily="18" charset="0"/>
            </a:endParaRPr>
          </a:p>
        </p:txBody>
      </p:sp>
      <p:sp>
        <p:nvSpPr>
          <p:cNvPr id="39" name="テキスト ボックス 38"/>
          <p:cNvSpPr txBox="1"/>
          <p:nvPr/>
        </p:nvSpPr>
        <p:spPr>
          <a:xfrm>
            <a:off x="2486837" y="4962034"/>
            <a:ext cx="755335"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H</a:t>
            </a:r>
            <a:r>
              <a:rPr lang="en-US" altLang="ja-JP" baseline="30000" dirty="0">
                <a:latin typeface="Times New Roman" panose="02020603050405020304" pitchFamily="18" charset="0"/>
                <a:cs typeface="Times New Roman" panose="02020603050405020304" pitchFamily="18" charset="0"/>
              </a:rPr>
              <a:t>-</a:t>
            </a:r>
            <a:r>
              <a:rPr kumimoji="1" lang="en-US" altLang="ja-JP" dirty="0" smtClean="0">
                <a:latin typeface="Times New Roman" panose="02020603050405020304" pitchFamily="18" charset="0"/>
                <a:cs typeface="Times New Roman" panose="02020603050405020304" pitchFamily="18" charset="0"/>
              </a:rPr>
              <a:t> ion</a:t>
            </a:r>
            <a:endParaRPr kumimoji="1" lang="ja-JP" altLang="en-US" dirty="0">
              <a:latin typeface="Times New Roman" panose="02020603050405020304" pitchFamily="18" charset="0"/>
              <a:cs typeface="Times New Roman" panose="02020603050405020304" pitchFamily="18" charset="0"/>
            </a:endParaRPr>
          </a:p>
        </p:txBody>
      </p:sp>
      <p:sp>
        <p:nvSpPr>
          <p:cNvPr id="42" name="テキスト ボックス 41"/>
          <p:cNvSpPr txBox="1"/>
          <p:nvPr/>
        </p:nvSpPr>
        <p:spPr>
          <a:xfrm>
            <a:off x="8721172" y="2427158"/>
            <a:ext cx="928459"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electron</a:t>
            </a:r>
            <a:endParaRPr kumimoji="1" lang="ja-JP" altLang="en-US" dirty="0">
              <a:latin typeface="Times New Roman" panose="02020603050405020304" pitchFamily="18" charset="0"/>
              <a:cs typeface="Times New Roman" panose="02020603050405020304" pitchFamily="18" charset="0"/>
            </a:endParaRPr>
          </a:p>
        </p:txBody>
      </p:sp>
      <p:sp>
        <p:nvSpPr>
          <p:cNvPr id="43" name="テキスト ボックス 42"/>
          <p:cNvSpPr txBox="1"/>
          <p:nvPr/>
        </p:nvSpPr>
        <p:spPr>
          <a:xfrm>
            <a:off x="2400274" y="5675149"/>
            <a:ext cx="928459"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electron</a:t>
            </a:r>
            <a:endParaRPr kumimoji="1" lang="ja-JP" altLang="en-US" dirty="0">
              <a:latin typeface="Times New Roman" panose="02020603050405020304" pitchFamily="18" charset="0"/>
              <a:cs typeface="Times New Roman" panose="02020603050405020304" pitchFamily="18" charset="0"/>
            </a:endParaRPr>
          </a:p>
        </p:txBody>
      </p:sp>
      <p:sp>
        <p:nvSpPr>
          <p:cNvPr id="45" name="テキスト ボックス 44"/>
          <p:cNvSpPr txBox="1"/>
          <p:nvPr/>
        </p:nvSpPr>
        <p:spPr>
          <a:xfrm>
            <a:off x="9795440" y="4128065"/>
            <a:ext cx="790601"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H</a:t>
            </a:r>
            <a:r>
              <a:rPr kumimoji="1" lang="en-US" altLang="ja-JP" baseline="30000" dirty="0" smtClean="0">
                <a:latin typeface="Times New Roman" panose="02020603050405020304" pitchFamily="18" charset="0"/>
                <a:cs typeface="Times New Roman" panose="02020603050405020304" pitchFamily="18" charset="0"/>
              </a:rPr>
              <a:t>+</a:t>
            </a:r>
            <a:r>
              <a:rPr kumimoji="1" lang="en-US" altLang="ja-JP" dirty="0" smtClean="0">
                <a:latin typeface="Times New Roman" panose="02020603050405020304" pitchFamily="18" charset="0"/>
                <a:cs typeface="Times New Roman" panose="02020603050405020304" pitchFamily="18" charset="0"/>
              </a:rPr>
              <a:t> ion</a:t>
            </a:r>
            <a:endParaRPr kumimoji="1" lang="ja-JP" altLang="en-US" dirty="0">
              <a:latin typeface="Times New Roman" panose="02020603050405020304" pitchFamily="18" charset="0"/>
              <a:cs typeface="Times New Roman" panose="02020603050405020304" pitchFamily="18" charset="0"/>
            </a:endParaRPr>
          </a:p>
        </p:txBody>
      </p:sp>
      <p:sp>
        <p:nvSpPr>
          <p:cNvPr id="46" name="テキスト ボックス 45"/>
          <p:cNvSpPr txBox="1"/>
          <p:nvPr/>
        </p:nvSpPr>
        <p:spPr>
          <a:xfrm>
            <a:off x="8976807" y="4781572"/>
            <a:ext cx="755335"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H</a:t>
            </a:r>
            <a:r>
              <a:rPr lang="en-US" altLang="ja-JP" baseline="30000" dirty="0">
                <a:latin typeface="Times New Roman" panose="02020603050405020304" pitchFamily="18" charset="0"/>
                <a:cs typeface="Times New Roman" panose="02020603050405020304" pitchFamily="18" charset="0"/>
              </a:rPr>
              <a:t>-</a:t>
            </a:r>
            <a:r>
              <a:rPr kumimoji="1" lang="en-US" altLang="ja-JP" dirty="0" smtClean="0">
                <a:latin typeface="Times New Roman" panose="02020603050405020304" pitchFamily="18" charset="0"/>
                <a:cs typeface="Times New Roman" panose="02020603050405020304" pitchFamily="18" charset="0"/>
              </a:rPr>
              <a:t> ion</a:t>
            </a:r>
            <a:endParaRPr kumimoji="1" lang="ja-JP" altLang="en-US" dirty="0">
              <a:latin typeface="Times New Roman" panose="02020603050405020304" pitchFamily="18" charset="0"/>
              <a:cs typeface="Times New Roman" panose="02020603050405020304" pitchFamily="18" charset="0"/>
            </a:endParaRPr>
          </a:p>
        </p:txBody>
      </p:sp>
      <p:sp>
        <p:nvSpPr>
          <p:cNvPr id="47" name="テキスト ボックス 46"/>
          <p:cNvSpPr txBox="1"/>
          <p:nvPr/>
        </p:nvSpPr>
        <p:spPr>
          <a:xfrm>
            <a:off x="8795014" y="5621656"/>
            <a:ext cx="928459" cy="369332"/>
          </a:xfrm>
          <a:prstGeom prst="rect">
            <a:avLst/>
          </a:prstGeom>
          <a:noFill/>
        </p:spPr>
        <p:txBody>
          <a:bodyPr wrap="none" rtlCol="0">
            <a:spAutoFit/>
          </a:bodyPr>
          <a:lstStyle/>
          <a:p>
            <a:r>
              <a:rPr kumimoji="1" lang="en-US" altLang="ja-JP" dirty="0" smtClean="0">
                <a:latin typeface="Times New Roman" panose="02020603050405020304" pitchFamily="18" charset="0"/>
                <a:cs typeface="Times New Roman" panose="02020603050405020304" pitchFamily="18" charset="0"/>
              </a:rPr>
              <a:t>electron</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8964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図 58"/>
          <p:cNvPicPr>
            <a:picLocks noChangeAspect="1"/>
          </p:cNvPicPr>
          <p:nvPr/>
        </p:nvPicPr>
        <p:blipFill>
          <a:blip r:embed="rId2"/>
          <a:stretch>
            <a:fillRect/>
          </a:stretch>
        </p:blipFill>
        <p:spPr>
          <a:xfrm>
            <a:off x="6911773" y="3889454"/>
            <a:ext cx="5182323" cy="2667372"/>
          </a:xfrm>
          <a:prstGeom prst="rect">
            <a:avLst/>
          </a:prstGeom>
        </p:spPr>
      </p:pic>
      <p:pic>
        <p:nvPicPr>
          <p:cNvPr id="58" name="図 57"/>
          <p:cNvPicPr>
            <a:picLocks noChangeAspect="1"/>
          </p:cNvPicPr>
          <p:nvPr/>
        </p:nvPicPr>
        <p:blipFill>
          <a:blip r:embed="rId3"/>
          <a:stretch>
            <a:fillRect/>
          </a:stretch>
        </p:blipFill>
        <p:spPr>
          <a:xfrm>
            <a:off x="700514" y="3935226"/>
            <a:ext cx="5201376" cy="2695951"/>
          </a:xfrm>
          <a:prstGeom prst="rect">
            <a:avLst/>
          </a:prstGeom>
        </p:spPr>
      </p:pic>
      <p:pic>
        <p:nvPicPr>
          <p:cNvPr id="57" name="図 56"/>
          <p:cNvPicPr>
            <a:picLocks noChangeAspect="1"/>
          </p:cNvPicPr>
          <p:nvPr/>
        </p:nvPicPr>
        <p:blipFill>
          <a:blip r:embed="rId4"/>
          <a:stretch>
            <a:fillRect/>
          </a:stretch>
        </p:blipFill>
        <p:spPr>
          <a:xfrm>
            <a:off x="6911898" y="440570"/>
            <a:ext cx="5096586" cy="2724530"/>
          </a:xfrm>
          <a:prstGeom prst="rect">
            <a:avLst/>
          </a:prstGeom>
        </p:spPr>
      </p:pic>
      <p:sp>
        <p:nvSpPr>
          <p:cNvPr id="2" name="Line 5"/>
          <p:cNvSpPr>
            <a:spLocks noChangeShapeType="1"/>
          </p:cNvSpPr>
          <p:nvPr/>
        </p:nvSpPr>
        <p:spPr bwMode="auto">
          <a:xfrm>
            <a:off x="80460" y="1069609"/>
            <a:ext cx="6596740"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 name="正方形/長方形 2"/>
          <p:cNvSpPr/>
          <p:nvPr/>
        </p:nvSpPr>
        <p:spPr>
          <a:xfrm>
            <a:off x="105549" y="115502"/>
            <a:ext cx="6580616" cy="954107"/>
          </a:xfrm>
          <a:prstGeom prst="rect">
            <a:avLst/>
          </a:prstGeom>
        </p:spPr>
        <p:txBody>
          <a:bodyPr wrap="squar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Dependence of shape of plasma meniscus on plasma density (II)</a:t>
            </a:r>
            <a:endParaRPr lang="ja-JP" altLang="en-US" sz="2800" baseline="-25000" dirty="0">
              <a:solidFill>
                <a:srgbClr val="6666FF"/>
              </a:solidFill>
              <a:latin typeface="Times New Roman" panose="02020603050405020304" pitchFamily="18" charset="0"/>
              <a:cs typeface="Times New Roman" panose="02020603050405020304" pitchFamily="18" charset="0"/>
            </a:endParaRPr>
          </a:p>
        </p:txBody>
      </p:sp>
      <p:sp>
        <p:nvSpPr>
          <p:cNvPr id="7" name="テキスト ボックス 6"/>
          <p:cNvSpPr txBox="1"/>
          <p:nvPr/>
        </p:nvSpPr>
        <p:spPr>
          <a:xfrm>
            <a:off x="232411" y="1333744"/>
            <a:ext cx="5997570" cy="1877437"/>
          </a:xfrm>
          <a:prstGeom prst="rect">
            <a:avLst/>
          </a:prstGeom>
          <a:solidFill>
            <a:srgbClr val="FFFF99"/>
          </a:solidFill>
        </p:spPr>
        <p:txBody>
          <a:bodyPr wrap="square" rtlCol="0">
            <a:spAutoFit/>
          </a:bodyPr>
          <a:lstStyle/>
          <a:p>
            <a:pPr marL="93663" indent="-93663"/>
            <a:r>
              <a:rPr kumimoji="1" lang="ja-JP" altLang="en-US" sz="2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It is verified that he shape of plasma meniscus </a:t>
            </a:r>
            <a:r>
              <a:rPr lang="en-US" altLang="ja-JP" sz="2000" dirty="0" smtClean="0">
                <a:latin typeface="Times New Roman" panose="02020603050405020304" pitchFamily="18" charset="0"/>
                <a:cs typeface="Times New Roman" panose="02020603050405020304" pitchFamily="18" charset="0"/>
              </a:rPr>
              <a:t>depends on the plasma density.</a:t>
            </a:r>
          </a:p>
          <a:p>
            <a:pPr marL="93663" indent="-93663"/>
            <a:endParaRPr kumimoji="1" lang="en-US" altLang="ja-JP" sz="800" dirty="0">
              <a:latin typeface="Times New Roman" panose="02020603050405020304" pitchFamily="18" charset="0"/>
              <a:cs typeface="Times New Roman" panose="02020603050405020304" pitchFamily="18" charset="0"/>
            </a:endParaRPr>
          </a:p>
          <a:p>
            <a:pPr marL="93663" indent="-93663"/>
            <a:r>
              <a:rPr lang="ja-JP" altLang="en-US" sz="2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With the increase in the plasma density, the shape of plasma meniscus varies as follows: </a:t>
            </a:r>
          </a:p>
          <a:p>
            <a:pPr marL="93663" indent="-93663"/>
            <a:endParaRPr lang="en-US" altLang="ja-JP" sz="800" dirty="0" smtClean="0">
              <a:latin typeface="Times New Roman" panose="02020603050405020304" pitchFamily="18" charset="0"/>
              <a:cs typeface="Times New Roman" panose="02020603050405020304" pitchFamily="18" charset="0"/>
            </a:endParaRPr>
          </a:p>
          <a:p>
            <a:pPr marL="93663" indent="-93663"/>
            <a:r>
              <a:rPr lang="en-US" altLang="ja-JP" sz="2000" dirty="0">
                <a:latin typeface="Times New Roman" panose="02020603050405020304" pitchFamily="18" charset="0"/>
                <a:cs typeface="Times New Roman" panose="02020603050405020304" pitchFamily="18" charset="0"/>
              </a:rPr>
              <a:t>c</a:t>
            </a:r>
            <a:r>
              <a:rPr kumimoji="1" lang="en-US" altLang="ja-JP" sz="2000" dirty="0" smtClean="0">
                <a:latin typeface="Times New Roman" panose="02020603050405020304" pitchFamily="18" charset="0"/>
                <a:cs typeface="Times New Roman" panose="02020603050405020304" pitchFamily="18" charset="0"/>
              </a:rPr>
              <a:t>oncave</a:t>
            </a:r>
            <a:r>
              <a:rPr lang="ja-JP" altLang="en-US" sz="2000" dirty="0" smtClean="0">
                <a:latin typeface="Times New Roman" panose="02020603050405020304" pitchFamily="18" charset="0"/>
                <a:cs typeface="Times New Roman" panose="02020603050405020304" pitchFamily="18" charset="0"/>
              </a:rPr>
              <a:t> </a:t>
            </a:r>
            <a:r>
              <a:rPr kumimoji="1" lang="ja-JP" altLang="en-US" sz="2000" dirty="0" smtClean="0">
                <a:latin typeface="Times New Roman" panose="02020603050405020304" pitchFamily="18" charset="0"/>
                <a:cs typeface="Times New Roman" panose="02020603050405020304" pitchFamily="18" charset="0"/>
              </a:rPr>
              <a:t>凹 → </a:t>
            </a:r>
            <a:r>
              <a:rPr kumimoji="1" lang="en-US" altLang="ja-JP" sz="2000" dirty="0" smtClean="0">
                <a:latin typeface="Times New Roman" panose="02020603050405020304" pitchFamily="18" charset="0"/>
                <a:cs typeface="Times New Roman" panose="02020603050405020304" pitchFamily="18" charset="0"/>
              </a:rPr>
              <a:t>almost flat </a:t>
            </a:r>
            <a:r>
              <a:rPr kumimoji="1" lang="ja-JP" altLang="en-US" sz="2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 convex </a:t>
            </a:r>
            <a:r>
              <a:rPr kumimoji="1" lang="ja-JP" altLang="en-US" sz="2000" dirty="0" smtClean="0">
                <a:latin typeface="Times New Roman" panose="02020603050405020304" pitchFamily="18" charset="0"/>
                <a:cs typeface="Times New Roman" panose="02020603050405020304" pitchFamily="18" charset="0"/>
              </a:rPr>
              <a:t>凸</a:t>
            </a:r>
            <a:endParaRPr kumimoji="1" lang="ja-JP" altLang="en-US" sz="2000" dirty="0">
              <a:latin typeface="Times New Roman" panose="02020603050405020304" pitchFamily="18" charset="0"/>
              <a:cs typeface="Times New Roman" panose="02020603050405020304" pitchFamily="18" charset="0"/>
            </a:endParaRPr>
          </a:p>
        </p:txBody>
      </p:sp>
      <p:sp>
        <p:nvSpPr>
          <p:cNvPr id="8" name="テキスト ボックス 7"/>
          <p:cNvSpPr txBox="1"/>
          <p:nvPr/>
        </p:nvSpPr>
        <p:spPr>
          <a:xfrm>
            <a:off x="7790937" y="3540333"/>
            <a:ext cx="1410964" cy="369332"/>
          </a:xfrm>
          <a:prstGeom prst="rect">
            <a:avLst/>
          </a:prstGeom>
          <a:noFill/>
          <a:ln w="28575">
            <a:solidFill>
              <a:srgbClr val="00B050"/>
            </a:solidFill>
          </a:ln>
        </p:spPr>
        <p:txBody>
          <a:bodyPr wrap="none" rtlCol="0">
            <a:spAutoFit/>
          </a:bodyPr>
          <a:lstStyle/>
          <a:p>
            <a:r>
              <a:rPr kumimoji="1" lang="en-US" altLang="ja-JP" dirty="0" err="1" smtClean="0">
                <a:latin typeface="Times New Roman" panose="02020603050405020304" pitchFamily="18" charset="0"/>
                <a:cs typeface="Times New Roman" panose="02020603050405020304" pitchFamily="18" charset="0"/>
              </a:rPr>
              <a:t>Crho</a:t>
            </a:r>
            <a:r>
              <a:rPr kumimoji="1" lang="en-US" altLang="ja-JP" dirty="0" smtClean="0">
                <a:latin typeface="Times New Roman" panose="02020603050405020304" pitchFamily="18" charset="0"/>
                <a:cs typeface="Times New Roman" panose="02020603050405020304" pitchFamily="18" charset="0"/>
              </a:rPr>
              <a:t> = 0.078</a:t>
            </a:r>
            <a:endParaRPr kumimoji="1" lang="ja-JP" altLang="en-US" dirty="0">
              <a:latin typeface="Times New Roman" panose="02020603050405020304" pitchFamily="18" charset="0"/>
              <a:cs typeface="Times New Roman" panose="02020603050405020304" pitchFamily="18" charset="0"/>
            </a:endParaRPr>
          </a:p>
        </p:txBody>
      </p:sp>
      <p:sp>
        <p:nvSpPr>
          <p:cNvPr id="10" name="テキスト ボックス 9"/>
          <p:cNvSpPr txBox="1"/>
          <p:nvPr/>
        </p:nvSpPr>
        <p:spPr>
          <a:xfrm>
            <a:off x="1732613" y="3523185"/>
            <a:ext cx="1359668" cy="369332"/>
          </a:xfrm>
          <a:prstGeom prst="rect">
            <a:avLst/>
          </a:prstGeom>
          <a:noFill/>
          <a:ln w="28575">
            <a:solidFill>
              <a:srgbClr val="00B050"/>
            </a:solidFill>
          </a:ln>
        </p:spPr>
        <p:txBody>
          <a:bodyPr wrap="none" rtlCol="0">
            <a:spAutoFit/>
          </a:bodyPr>
          <a:lstStyle/>
          <a:p>
            <a:r>
              <a:rPr lang="en-US" altLang="ja-JP" dirty="0" err="1" smtClean="0">
                <a:latin typeface="Times New Roman" panose="02020603050405020304" pitchFamily="18" charset="0"/>
                <a:cs typeface="Times New Roman" panose="02020603050405020304" pitchFamily="18" charset="0"/>
              </a:rPr>
              <a:t>c</a:t>
            </a:r>
            <a:r>
              <a:rPr kumimoji="1" lang="en-US" altLang="ja-JP" dirty="0" err="1" smtClean="0">
                <a:latin typeface="Times New Roman" panose="02020603050405020304" pitchFamily="18" charset="0"/>
                <a:cs typeface="Times New Roman" panose="02020603050405020304" pitchFamily="18" charset="0"/>
              </a:rPr>
              <a:t>rho</a:t>
            </a:r>
            <a:r>
              <a:rPr kumimoji="1" lang="en-US" altLang="ja-JP" dirty="0" smtClean="0">
                <a:latin typeface="Times New Roman" panose="02020603050405020304" pitchFamily="18" charset="0"/>
                <a:cs typeface="Times New Roman" panose="02020603050405020304" pitchFamily="18" charset="0"/>
              </a:rPr>
              <a:t> = 0.066</a:t>
            </a:r>
            <a:endParaRPr kumimoji="1" lang="ja-JP" altLang="en-US" dirty="0">
              <a:latin typeface="Times New Roman" panose="02020603050405020304" pitchFamily="18" charset="0"/>
              <a:cs typeface="Times New Roman" panose="02020603050405020304" pitchFamily="18" charset="0"/>
            </a:endParaRPr>
          </a:p>
        </p:txBody>
      </p:sp>
      <p:sp>
        <p:nvSpPr>
          <p:cNvPr id="11" name="テキスト ボックス 10"/>
          <p:cNvSpPr txBox="1"/>
          <p:nvPr/>
        </p:nvSpPr>
        <p:spPr>
          <a:xfrm>
            <a:off x="7979207" y="114668"/>
            <a:ext cx="1359668" cy="369332"/>
          </a:xfrm>
          <a:prstGeom prst="rect">
            <a:avLst/>
          </a:prstGeom>
          <a:noFill/>
          <a:ln w="28575">
            <a:solidFill>
              <a:srgbClr val="00B050"/>
            </a:solidFill>
          </a:ln>
        </p:spPr>
        <p:txBody>
          <a:bodyPr wrap="none" rtlCol="0">
            <a:spAutoFit/>
          </a:bodyPr>
          <a:lstStyle/>
          <a:p>
            <a:r>
              <a:rPr lang="en-US" altLang="ja-JP" dirty="0" err="1">
                <a:latin typeface="Times New Roman" panose="02020603050405020304" pitchFamily="18" charset="0"/>
                <a:cs typeface="Times New Roman" panose="02020603050405020304" pitchFamily="18" charset="0"/>
              </a:rPr>
              <a:t>c</a:t>
            </a:r>
            <a:r>
              <a:rPr kumimoji="1" lang="en-US" altLang="ja-JP" dirty="0" err="1" smtClean="0">
                <a:latin typeface="Times New Roman" panose="02020603050405020304" pitchFamily="18" charset="0"/>
                <a:cs typeface="Times New Roman" panose="02020603050405020304" pitchFamily="18" charset="0"/>
              </a:rPr>
              <a:t>rho</a:t>
            </a:r>
            <a:r>
              <a:rPr kumimoji="1" lang="en-US" altLang="ja-JP" dirty="0" smtClean="0">
                <a:latin typeface="Times New Roman" panose="02020603050405020304" pitchFamily="18" charset="0"/>
                <a:cs typeface="Times New Roman" panose="02020603050405020304" pitchFamily="18" charset="0"/>
              </a:rPr>
              <a:t> = 0.054</a:t>
            </a:r>
            <a:endParaRPr kumimoji="1" lang="ja-JP" altLang="en-US" dirty="0">
              <a:latin typeface="Times New Roman" panose="02020603050405020304" pitchFamily="18" charset="0"/>
              <a:cs typeface="Times New Roman" panose="02020603050405020304" pitchFamily="18" charset="0"/>
            </a:endParaRPr>
          </a:p>
        </p:txBody>
      </p:sp>
      <p:sp>
        <p:nvSpPr>
          <p:cNvPr id="12" name="テキスト ボックス 11"/>
          <p:cNvSpPr txBox="1"/>
          <p:nvPr/>
        </p:nvSpPr>
        <p:spPr>
          <a:xfrm>
            <a:off x="4797954" y="3225243"/>
            <a:ext cx="1305165" cy="707886"/>
          </a:xfrm>
          <a:prstGeom prst="rect">
            <a:avLst/>
          </a:prstGeom>
          <a:noFill/>
        </p:spPr>
        <p:txBody>
          <a:bodyPr wrap="none" rtlCol="0">
            <a:spAutoFit/>
          </a:bodyPr>
          <a:lstStyle/>
          <a:p>
            <a:pPr algn="ctr"/>
            <a:r>
              <a:rPr kumimoji="1" lang="en-US" altLang="ja-JP" sz="2000" i="1" dirty="0" err="1" smtClean="0">
                <a:latin typeface="Times New Roman" panose="02020603050405020304" pitchFamily="18" charset="0"/>
                <a:cs typeface="Times New Roman" panose="02020603050405020304" pitchFamily="18" charset="0"/>
              </a:rPr>
              <a:t>n</a:t>
            </a:r>
            <a:r>
              <a:rPr kumimoji="1" lang="en-US" altLang="ja-JP" sz="2000" baseline="-25000" dirty="0" err="1" smtClean="0">
                <a:latin typeface="Times New Roman" panose="02020603050405020304" pitchFamily="18" charset="0"/>
                <a:cs typeface="Times New Roman" panose="02020603050405020304" pitchFamily="18" charset="0"/>
              </a:rPr>
              <a:t>H</a:t>
            </a:r>
            <a:r>
              <a:rPr kumimoji="1" lang="en-US" altLang="ja-JP" sz="2000" baseline="-25000" dirty="0" smtClean="0">
                <a:latin typeface="Times New Roman" panose="02020603050405020304" pitchFamily="18" charset="0"/>
                <a:cs typeface="Times New Roman" panose="02020603050405020304" pitchFamily="18" charset="0"/>
              </a:rPr>
              <a:t>+ </a:t>
            </a:r>
          </a:p>
          <a:p>
            <a:pPr algn="ctr"/>
            <a:r>
              <a:rPr kumimoji="1" lang="en-US" altLang="ja-JP" sz="2000" dirty="0" smtClean="0">
                <a:latin typeface="Times New Roman" panose="02020603050405020304" pitchFamily="18" charset="0"/>
                <a:cs typeface="Times New Roman" panose="02020603050405020304" pitchFamily="18" charset="0"/>
              </a:rPr>
              <a:t>(×</a:t>
            </a:r>
            <a:r>
              <a:rPr kumimoji="1" lang="en-US" altLang="ja-JP" sz="2000" i="1" dirty="0" smtClean="0">
                <a:latin typeface="Times New Roman" panose="02020603050405020304" pitchFamily="18" charset="0"/>
                <a:cs typeface="Times New Roman" panose="02020603050405020304" pitchFamily="18" charset="0"/>
              </a:rPr>
              <a:t>n</a:t>
            </a:r>
            <a:r>
              <a:rPr kumimoji="1" lang="en-US" altLang="ja-JP" sz="2000" baseline="-25000" dirty="0" smtClean="0">
                <a:latin typeface="Times New Roman" panose="02020603050405020304" pitchFamily="18" charset="0"/>
                <a:cs typeface="Times New Roman" panose="02020603050405020304" pitchFamily="18" charset="0"/>
              </a:rPr>
              <a:t>e0</a:t>
            </a:r>
            <a:r>
              <a:rPr kumimoji="1" lang="en-US" altLang="ja-JP" sz="2000" dirty="0" smtClean="0">
                <a:latin typeface="Times New Roman" panose="02020603050405020304" pitchFamily="18" charset="0"/>
                <a:cs typeface="Times New Roman" panose="02020603050405020304" pitchFamily="18" charset="0"/>
              </a:rPr>
              <a:t> m</a:t>
            </a:r>
            <a:r>
              <a:rPr kumimoji="1" lang="en-US" altLang="ja-JP" sz="2000" baseline="30000" dirty="0" smtClean="0">
                <a:latin typeface="Times New Roman" panose="02020603050405020304" pitchFamily="18" charset="0"/>
                <a:cs typeface="Times New Roman" panose="02020603050405020304" pitchFamily="18" charset="0"/>
              </a:rPr>
              <a:t>-3</a:t>
            </a:r>
            <a:r>
              <a:rPr kumimoji="1" lang="en-US" altLang="ja-JP" sz="2000" dirty="0" smtClean="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
        <p:nvSpPr>
          <p:cNvPr id="14" name="テキスト ボックス 13"/>
          <p:cNvSpPr txBox="1"/>
          <p:nvPr/>
        </p:nvSpPr>
        <p:spPr>
          <a:xfrm>
            <a:off x="2957930" y="6506346"/>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5" name="テキスト ボックス 14"/>
          <p:cNvSpPr txBox="1"/>
          <p:nvPr/>
        </p:nvSpPr>
        <p:spPr>
          <a:xfrm>
            <a:off x="9104672" y="3101457"/>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p:cNvSpPr txBox="1"/>
          <p:nvPr/>
        </p:nvSpPr>
        <p:spPr>
          <a:xfrm>
            <a:off x="9236649" y="6501572"/>
            <a:ext cx="86754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17" name="テキスト ボックス 16"/>
          <p:cNvSpPr txBox="1"/>
          <p:nvPr/>
        </p:nvSpPr>
        <p:spPr>
          <a:xfrm>
            <a:off x="10862902" y="3173649"/>
            <a:ext cx="1305165" cy="707886"/>
          </a:xfrm>
          <a:prstGeom prst="rect">
            <a:avLst/>
          </a:prstGeom>
          <a:noFill/>
        </p:spPr>
        <p:txBody>
          <a:bodyPr wrap="none" rtlCol="0">
            <a:spAutoFit/>
          </a:bodyPr>
          <a:lstStyle/>
          <a:p>
            <a:pPr algn="ctr"/>
            <a:r>
              <a:rPr kumimoji="1" lang="en-US" altLang="ja-JP" sz="2000" i="1" dirty="0" err="1" smtClean="0">
                <a:latin typeface="Times New Roman" panose="02020603050405020304" pitchFamily="18" charset="0"/>
                <a:cs typeface="Times New Roman" panose="02020603050405020304" pitchFamily="18" charset="0"/>
              </a:rPr>
              <a:t>n</a:t>
            </a:r>
            <a:r>
              <a:rPr kumimoji="1" lang="en-US" altLang="ja-JP" sz="2000" baseline="-25000" dirty="0" err="1" smtClean="0">
                <a:latin typeface="Times New Roman" panose="02020603050405020304" pitchFamily="18" charset="0"/>
                <a:cs typeface="Times New Roman" panose="02020603050405020304" pitchFamily="18" charset="0"/>
              </a:rPr>
              <a:t>H</a:t>
            </a:r>
            <a:r>
              <a:rPr kumimoji="1" lang="en-US" altLang="ja-JP" sz="2000" baseline="-25000" dirty="0" smtClean="0">
                <a:latin typeface="Times New Roman" panose="02020603050405020304" pitchFamily="18" charset="0"/>
                <a:cs typeface="Times New Roman" panose="02020603050405020304" pitchFamily="18" charset="0"/>
              </a:rPr>
              <a:t>+ </a:t>
            </a:r>
          </a:p>
          <a:p>
            <a:pPr algn="ctr"/>
            <a:r>
              <a:rPr kumimoji="1" lang="en-US" altLang="ja-JP" sz="2000" dirty="0" smtClean="0">
                <a:latin typeface="Times New Roman" panose="02020603050405020304" pitchFamily="18" charset="0"/>
                <a:cs typeface="Times New Roman" panose="02020603050405020304" pitchFamily="18" charset="0"/>
              </a:rPr>
              <a:t>(×</a:t>
            </a:r>
            <a:r>
              <a:rPr kumimoji="1" lang="en-US" altLang="ja-JP" sz="2000" i="1" dirty="0" smtClean="0">
                <a:latin typeface="Times New Roman" panose="02020603050405020304" pitchFamily="18" charset="0"/>
                <a:cs typeface="Times New Roman" panose="02020603050405020304" pitchFamily="18" charset="0"/>
              </a:rPr>
              <a:t>n</a:t>
            </a:r>
            <a:r>
              <a:rPr kumimoji="1" lang="en-US" altLang="ja-JP" sz="2000" baseline="-25000" dirty="0" smtClean="0">
                <a:latin typeface="Times New Roman" panose="02020603050405020304" pitchFamily="18" charset="0"/>
                <a:cs typeface="Times New Roman" panose="02020603050405020304" pitchFamily="18" charset="0"/>
              </a:rPr>
              <a:t>e0</a:t>
            </a:r>
            <a:r>
              <a:rPr kumimoji="1" lang="en-US" altLang="ja-JP" sz="2000" dirty="0" smtClean="0">
                <a:latin typeface="Times New Roman" panose="02020603050405020304" pitchFamily="18" charset="0"/>
                <a:cs typeface="Times New Roman" panose="02020603050405020304" pitchFamily="18" charset="0"/>
              </a:rPr>
              <a:t> m</a:t>
            </a:r>
            <a:r>
              <a:rPr kumimoji="1" lang="en-US" altLang="ja-JP" sz="2000" baseline="30000" dirty="0" smtClean="0">
                <a:latin typeface="Times New Roman" panose="02020603050405020304" pitchFamily="18" charset="0"/>
                <a:cs typeface="Times New Roman" panose="02020603050405020304" pitchFamily="18" charset="0"/>
              </a:rPr>
              <a:t>-3</a:t>
            </a:r>
            <a:r>
              <a:rPr kumimoji="1" lang="en-US" altLang="ja-JP" sz="2000" dirty="0" smtClean="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
        <p:nvSpPr>
          <p:cNvPr id="18" name="テキスト ボックス 17"/>
          <p:cNvSpPr txBox="1"/>
          <p:nvPr/>
        </p:nvSpPr>
        <p:spPr>
          <a:xfrm>
            <a:off x="10856110" y="-141697"/>
            <a:ext cx="1305165" cy="707886"/>
          </a:xfrm>
          <a:prstGeom prst="rect">
            <a:avLst/>
          </a:prstGeom>
          <a:noFill/>
        </p:spPr>
        <p:txBody>
          <a:bodyPr wrap="none" rtlCol="0">
            <a:spAutoFit/>
          </a:bodyPr>
          <a:lstStyle/>
          <a:p>
            <a:pPr algn="ctr"/>
            <a:r>
              <a:rPr kumimoji="1" lang="en-US" altLang="ja-JP" sz="2000" i="1" dirty="0" err="1" smtClean="0">
                <a:latin typeface="Times New Roman" panose="02020603050405020304" pitchFamily="18" charset="0"/>
                <a:cs typeface="Times New Roman" panose="02020603050405020304" pitchFamily="18" charset="0"/>
              </a:rPr>
              <a:t>n</a:t>
            </a:r>
            <a:r>
              <a:rPr kumimoji="1" lang="en-US" altLang="ja-JP" sz="2000" baseline="-25000" dirty="0" err="1" smtClean="0">
                <a:latin typeface="Times New Roman" panose="02020603050405020304" pitchFamily="18" charset="0"/>
                <a:cs typeface="Times New Roman" panose="02020603050405020304" pitchFamily="18" charset="0"/>
              </a:rPr>
              <a:t>H</a:t>
            </a:r>
            <a:r>
              <a:rPr kumimoji="1" lang="en-US" altLang="ja-JP" sz="2000" baseline="-25000" dirty="0" smtClean="0">
                <a:latin typeface="Times New Roman" panose="02020603050405020304" pitchFamily="18" charset="0"/>
                <a:cs typeface="Times New Roman" panose="02020603050405020304" pitchFamily="18" charset="0"/>
              </a:rPr>
              <a:t>+ </a:t>
            </a:r>
          </a:p>
          <a:p>
            <a:pPr algn="ctr"/>
            <a:r>
              <a:rPr kumimoji="1" lang="en-US" altLang="ja-JP" sz="2000" dirty="0" smtClean="0">
                <a:latin typeface="Times New Roman" panose="02020603050405020304" pitchFamily="18" charset="0"/>
                <a:cs typeface="Times New Roman" panose="02020603050405020304" pitchFamily="18" charset="0"/>
              </a:rPr>
              <a:t>(×</a:t>
            </a:r>
            <a:r>
              <a:rPr kumimoji="1" lang="en-US" altLang="ja-JP" sz="2000" i="1" dirty="0" smtClean="0">
                <a:latin typeface="Times New Roman" panose="02020603050405020304" pitchFamily="18" charset="0"/>
                <a:cs typeface="Times New Roman" panose="02020603050405020304" pitchFamily="18" charset="0"/>
              </a:rPr>
              <a:t>n</a:t>
            </a:r>
            <a:r>
              <a:rPr kumimoji="1" lang="en-US" altLang="ja-JP" sz="2000" baseline="-25000" dirty="0" smtClean="0">
                <a:latin typeface="Times New Roman" panose="02020603050405020304" pitchFamily="18" charset="0"/>
                <a:cs typeface="Times New Roman" panose="02020603050405020304" pitchFamily="18" charset="0"/>
              </a:rPr>
              <a:t>e0</a:t>
            </a:r>
            <a:r>
              <a:rPr kumimoji="1" lang="en-US" altLang="ja-JP" sz="2000" dirty="0" smtClean="0">
                <a:latin typeface="Times New Roman" panose="02020603050405020304" pitchFamily="18" charset="0"/>
                <a:cs typeface="Times New Roman" panose="02020603050405020304" pitchFamily="18" charset="0"/>
              </a:rPr>
              <a:t> m</a:t>
            </a:r>
            <a:r>
              <a:rPr kumimoji="1" lang="en-US" altLang="ja-JP" sz="2000" baseline="30000" dirty="0" smtClean="0">
                <a:latin typeface="Times New Roman" panose="02020603050405020304" pitchFamily="18" charset="0"/>
                <a:cs typeface="Times New Roman" panose="02020603050405020304" pitchFamily="18" charset="0"/>
              </a:rPr>
              <a:t>-3</a:t>
            </a:r>
            <a:r>
              <a:rPr kumimoji="1" lang="en-US" altLang="ja-JP" sz="2000" dirty="0" smtClean="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
        <p:nvSpPr>
          <p:cNvPr id="19" name="テキスト ボックス 18"/>
          <p:cNvSpPr txBox="1"/>
          <p:nvPr/>
        </p:nvSpPr>
        <p:spPr>
          <a:xfrm rot="16200000">
            <a:off x="29990" y="5065368"/>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20" name="テキスト ボックス 19"/>
          <p:cNvSpPr txBox="1"/>
          <p:nvPr/>
        </p:nvSpPr>
        <p:spPr>
          <a:xfrm rot="16200000">
            <a:off x="6193338" y="5057146"/>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sp>
        <p:nvSpPr>
          <p:cNvPr id="21" name="テキスト ボックス 20"/>
          <p:cNvSpPr txBox="1"/>
          <p:nvPr/>
        </p:nvSpPr>
        <p:spPr>
          <a:xfrm rot="16200000">
            <a:off x="6191388" y="1676790"/>
            <a:ext cx="854721" cy="369332"/>
          </a:xfrm>
          <a:prstGeom prst="rect">
            <a:avLst/>
          </a:prstGeom>
          <a:noFill/>
        </p:spPr>
        <p:txBody>
          <a:bodyPr wrap="none" rtlCol="0">
            <a:spAutoFit/>
          </a:bodyPr>
          <a:lstStyle/>
          <a:p>
            <a:r>
              <a:rPr kumimoji="1" lang="en-US" altLang="ja-JP" i="1" dirty="0">
                <a:latin typeface="Times New Roman" panose="02020603050405020304" pitchFamily="18" charset="0"/>
                <a:cs typeface="Times New Roman" panose="02020603050405020304" pitchFamily="18" charset="0"/>
              </a:rPr>
              <a:t>x</a:t>
            </a:r>
            <a:r>
              <a:rPr kumimoji="1" lang="en-US" altLang="ja-JP" dirty="0">
                <a:latin typeface="Times New Roman" panose="02020603050405020304" pitchFamily="18" charset="0"/>
                <a:cs typeface="Times New Roman" panose="02020603050405020304" pitchFamily="18" charset="0"/>
              </a:rPr>
              <a:t> (mm)</a:t>
            </a:r>
            <a:endParaRPr kumimoji="1" lang="ja-JP" altLang="en-US" dirty="0">
              <a:latin typeface="Times New Roman" panose="02020603050405020304" pitchFamily="18" charset="0"/>
              <a:cs typeface="Times New Roman" panose="02020603050405020304" pitchFamily="18" charset="0"/>
            </a:endParaRPr>
          </a:p>
        </p:txBody>
      </p:sp>
      <p:grpSp>
        <p:nvGrpSpPr>
          <p:cNvPr id="22" name="グループ化 21"/>
          <p:cNvGrpSpPr/>
          <p:nvPr/>
        </p:nvGrpSpPr>
        <p:grpSpPr>
          <a:xfrm>
            <a:off x="2024122" y="4014742"/>
            <a:ext cx="1843028" cy="2278184"/>
            <a:chOff x="2024122" y="4014742"/>
            <a:chExt cx="1843028" cy="2278184"/>
          </a:xfrm>
        </p:grpSpPr>
        <p:grpSp>
          <p:nvGrpSpPr>
            <p:cNvPr id="23" name="グループ化 22"/>
            <p:cNvGrpSpPr/>
            <p:nvPr/>
          </p:nvGrpSpPr>
          <p:grpSpPr>
            <a:xfrm>
              <a:off x="2033647" y="4014742"/>
              <a:ext cx="1833503" cy="338184"/>
              <a:chOff x="2126607" y="3137290"/>
              <a:chExt cx="2159242" cy="412243"/>
            </a:xfrm>
          </p:grpSpPr>
          <p:cxnSp>
            <p:nvCxnSpPr>
              <p:cNvPr id="29" name="直線コネクタ 28"/>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0" name="直線コネクタ 29"/>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1" name="直線コネクタ 30"/>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2" name="直線コネクタ 31"/>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nvGrpSpPr>
            <p:cNvPr id="24" name="グループ化 23"/>
            <p:cNvGrpSpPr/>
            <p:nvPr/>
          </p:nvGrpSpPr>
          <p:grpSpPr>
            <a:xfrm flipV="1">
              <a:off x="2024122" y="5954742"/>
              <a:ext cx="1843028" cy="338184"/>
              <a:chOff x="2126607" y="3137290"/>
              <a:chExt cx="2159242" cy="412243"/>
            </a:xfrm>
          </p:grpSpPr>
          <p:cxnSp>
            <p:nvCxnSpPr>
              <p:cNvPr id="25" name="直線コネクタ 24"/>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26" name="直線コネクタ 25"/>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28" name="直線コネクタ 27"/>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grpSp>
        <p:nvGrpSpPr>
          <p:cNvPr id="33" name="グループ化 32"/>
          <p:cNvGrpSpPr/>
          <p:nvPr/>
        </p:nvGrpSpPr>
        <p:grpSpPr>
          <a:xfrm>
            <a:off x="8176814" y="3993481"/>
            <a:ext cx="1843028" cy="2278184"/>
            <a:chOff x="2024122" y="4014742"/>
            <a:chExt cx="1843028" cy="2278184"/>
          </a:xfrm>
        </p:grpSpPr>
        <p:grpSp>
          <p:nvGrpSpPr>
            <p:cNvPr id="34" name="グループ化 33"/>
            <p:cNvGrpSpPr/>
            <p:nvPr/>
          </p:nvGrpSpPr>
          <p:grpSpPr>
            <a:xfrm>
              <a:off x="2033647" y="4014742"/>
              <a:ext cx="1833503" cy="338184"/>
              <a:chOff x="2126607" y="3137290"/>
              <a:chExt cx="2159242" cy="412243"/>
            </a:xfrm>
          </p:grpSpPr>
          <p:cxnSp>
            <p:nvCxnSpPr>
              <p:cNvPr id="40" name="直線コネクタ 39"/>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1" name="直線コネクタ 40"/>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2" name="直線コネクタ 41"/>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3" name="直線コネクタ 42"/>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nvGrpSpPr>
            <p:cNvPr id="35" name="グループ化 34"/>
            <p:cNvGrpSpPr/>
            <p:nvPr/>
          </p:nvGrpSpPr>
          <p:grpSpPr>
            <a:xfrm flipV="1">
              <a:off x="2024122" y="5954742"/>
              <a:ext cx="1843028" cy="338184"/>
              <a:chOff x="2126607" y="3137290"/>
              <a:chExt cx="2159242" cy="412243"/>
            </a:xfrm>
          </p:grpSpPr>
          <p:cxnSp>
            <p:nvCxnSpPr>
              <p:cNvPr id="36" name="直線コネクタ 35"/>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7" name="直線コネクタ 36"/>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8" name="直線コネクタ 37"/>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39" name="直線コネクタ 38"/>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grpSp>
        <p:nvGrpSpPr>
          <p:cNvPr id="44" name="グループ化 43"/>
          <p:cNvGrpSpPr/>
          <p:nvPr/>
        </p:nvGrpSpPr>
        <p:grpSpPr>
          <a:xfrm>
            <a:off x="8233096" y="584495"/>
            <a:ext cx="1843028" cy="2278184"/>
            <a:chOff x="2024122" y="4014742"/>
            <a:chExt cx="1843028" cy="2278184"/>
          </a:xfrm>
        </p:grpSpPr>
        <p:grpSp>
          <p:nvGrpSpPr>
            <p:cNvPr id="45" name="グループ化 44"/>
            <p:cNvGrpSpPr/>
            <p:nvPr/>
          </p:nvGrpSpPr>
          <p:grpSpPr>
            <a:xfrm>
              <a:off x="2033647" y="4014742"/>
              <a:ext cx="1833503" cy="338184"/>
              <a:chOff x="2126607" y="3137290"/>
              <a:chExt cx="2159242" cy="412243"/>
            </a:xfrm>
          </p:grpSpPr>
          <p:cxnSp>
            <p:nvCxnSpPr>
              <p:cNvPr id="51" name="直線コネクタ 50"/>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2" name="直線コネクタ 51"/>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3" name="直線コネクタ 52"/>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4" name="直線コネクタ 53"/>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nvGrpSpPr>
            <p:cNvPr id="46" name="グループ化 45"/>
            <p:cNvGrpSpPr/>
            <p:nvPr/>
          </p:nvGrpSpPr>
          <p:grpSpPr>
            <a:xfrm flipV="1">
              <a:off x="2024122" y="5954742"/>
              <a:ext cx="1843028" cy="338184"/>
              <a:chOff x="2126607" y="3137290"/>
              <a:chExt cx="2159242" cy="412243"/>
            </a:xfrm>
          </p:grpSpPr>
          <p:cxnSp>
            <p:nvCxnSpPr>
              <p:cNvPr id="47" name="直線コネクタ 46"/>
              <p:cNvCxnSpPr/>
              <p:nvPr/>
            </p:nvCxnSpPr>
            <p:spPr>
              <a:xfrm flipV="1">
                <a:off x="4046730" y="3475239"/>
                <a:ext cx="239119" cy="7429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8" name="直線コネクタ 47"/>
              <p:cNvCxnSpPr/>
              <p:nvPr/>
            </p:nvCxnSpPr>
            <p:spPr>
              <a:xfrm flipV="1">
                <a:off x="3739218" y="3549533"/>
                <a:ext cx="307512" cy="0"/>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9" name="直線コネクタ 48"/>
              <p:cNvCxnSpPr/>
              <p:nvPr/>
            </p:nvCxnSpPr>
            <p:spPr>
              <a:xfrm flipH="1" flipV="1">
                <a:off x="2126607" y="3163468"/>
                <a:ext cx="1612612" cy="386065"/>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50" name="直線コネクタ 49"/>
              <p:cNvCxnSpPr/>
              <p:nvPr/>
            </p:nvCxnSpPr>
            <p:spPr>
              <a:xfrm flipV="1">
                <a:off x="4285849" y="3137290"/>
                <a:ext cx="0" cy="337949"/>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grpSp>
      </p:grpSp>
      <p:sp>
        <p:nvSpPr>
          <p:cNvPr id="55" name="テキスト ボックス 54"/>
          <p:cNvSpPr txBox="1"/>
          <p:nvPr/>
        </p:nvSpPr>
        <p:spPr>
          <a:xfrm>
            <a:off x="10168311" y="579658"/>
            <a:ext cx="479618" cy="369332"/>
          </a:xfrm>
          <a:prstGeom prst="rect">
            <a:avLst/>
          </a:prstGeom>
          <a:noFill/>
          <a:ln>
            <a:noFill/>
          </a:ln>
        </p:spPr>
        <p:txBody>
          <a:bodyPr wrap="none" rtlCol="0">
            <a:spAutoFit/>
          </a:bodyPr>
          <a:lstStyle/>
          <a:p>
            <a:r>
              <a:rPr kumimoji="1" lang="en-US" altLang="ja-JP" dirty="0" smtClean="0">
                <a:ln>
                  <a:solidFill>
                    <a:schemeClr val="bg1"/>
                  </a:solidFill>
                </a:ln>
                <a:solidFill>
                  <a:schemeClr val="bg1"/>
                </a:solidFill>
                <a:latin typeface="Times New Roman" panose="02020603050405020304" pitchFamily="18" charset="0"/>
                <a:cs typeface="Times New Roman" panose="02020603050405020304" pitchFamily="18" charset="0"/>
              </a:rPr>
              <a:t>PG</a:t>
            </a:r>
            <a:endParaRPr kumimoji="1" lang="ja-JP" altLang="en-US" dirty="0">
              <a:ln>
                <a:solidFill>
                  <a:schemeClr val="bg1"/>
                </a:solidFill>
              </a:ln>
              <a:solidFill>
                <a:schemeClr val="bg1"/>
              </a:solidFill>
              <a:latin typeface="Times New Roman" panose="02020603050405020304" pitchFamily="18" charset="0"/>
              <a:cs typeface="Times New Roman" panose="02020603050405020304" pitchFamily="18" charset="0"/>
            </a:endParaRPr>
          </a:p>
        </p:txBody>
      </p:sp>
      <p:sp>
        <p:nvSpPr>
          <p:cNvPr id="56" name="テキスト ボックス 55"/>
          <p:cNvSpPr txBox="1"/>
          <p:nvPr/>
        </p:nvSpPr>
        <p:spPr>
          <a:xfrm>
            <a:off x="7261105" y="979482"/>
            <a:ext cx="1076600" cy="646331"/>
          </a:xfrm>
          <a:prstGeom prst="rect">
            <a:avLst/>
          </a:prstGeom>
          <a:noFill/>
        </p:spPr>
        <p:txBody>
          <a:bodyPr wrap="square" rtlCol="0">
            <a:spAutoFit/>
          </a:bodyPr>
          <a:lstStyle/>
          <a:p>
            <a:r>
              <a:rPr kumimoji="1" lang="en-US" altLang="ja-JP" dirty="0" smtClean="0">
                <a:latin typeface="Times New Roman" panose="02020603050405020304" pitchFamily="18" charset="0"/>
                <a:cs typeface="Times New Roman" panose="02020603050405020304" pitchFamily="18" charset="0"/>
              </a:rPr>
              <a:t>source plasma</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66628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851647" y="274290"/>
            <a:ext cx="10488706" cy="6309420"/>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eaLnBrk="0" hangingPunct="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800100" indent="-34290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257300" indent="-3429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14500" indent="-3429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171700" indent="-3429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28900" indent="-3429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086100" indent="-3429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43300" indent="-3429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00500" indent="-3429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u="sng" dirty="0">
                <a:latin typeface="Times New Roman" panose="02020603050405020304" pitchFamily="18" charset="0"/>
              </a:rPr>
              <a:t>Contents</a:t>
            </a:r>
          </a:p>
          <a:p>
            <a:pPr eaLnBrk="1" hangingPunct="1">
              <a:spcBef>
                <a:spcPct val="0"/>
              </a:spcBef>
              <a:buFontTx/>
              <a:buNone/>
            </a:pPr>
            <a:endParaRPr lang="en-US" altLang="ja-JP" sz="1200" dirty="0">
              <a:latin typeface="Times New Roman" panose="02020603050405020304" pitchFamily="18" charset="0"/>
            </a:endParaRPr>
          </a:p>
          <a:p>
            <a:pPr eaLnBrk="1" hangingPunct="1">
              <a:spcBef>
                <a:spcPct val="0"/>
              </a:spcBef>
              <a:buFontTx/>
              <a:buAutoNum type="arabicPeriod"/>
            </a:pPr>
            <a:r>
              <a:rPr lang="en-US" altLang="ja-JP" sz="2400" b="1" u="sng" dirty="0">
                <a:latin typeface="Times New Roman" panose="02020603050405020304" pitchFamily="18" charset="0"/>
              </a:rPr>
              <a:t>Introduction</a:t>
            </a:r>
          </a:p>
          <a:p>
            <a:pPr eaLnBrk="1" hangingPunct="1">
              <a:spcBef>
                <a:spcPct val="0"/>
              </a:spcBef>
              <a:buNone/>
            </a:pPr>
            <a:r>
              <a:rPr lang="ja-JP" altLang="en-US" sz="2400" b="1" dirty="0" smtClean="0">
                <a:latin typeface="Times New Roman" panose="02020603050405020304" pitchFamily="18" charset="0"/>
                <a:cs typeface="Times New Roman" panose="02020603050405020304" pitchFamily="18" charset="0"/>
              </a:rPr>
              <a:t>・</a:t>
            </a:r>
            <a:r>
              <a:rPr lang="en-US" altLang="ja-JP" sz="2400" dirty="0">
                <a:latin typeface="Times New Roman" panose="02020603050405020304" pitchFamily="18" charset="0"/>
                <a:cs typeface="Times New Roman" panose="02020603050405020304" pitchFamily="18" charset="0"/>
              </a:rPr>
              <a:t>Relation between </a:t>
            </a:r>
            <a:r>
              <a:rPr lang="en-US" altLang="ja-JP" sz="2400" b="1" dirty="0">
                <a:latin typeface="Times New Roman" panose="02020603050405020304" pitchFamily="18" charset="0"/>
                <a:cs typeface="Times New Roman" panose="02020603050405020304" pitchFamily="18" charset="0"/>
              </a:rPr>
              <a:t>shape of plasma meniscus</a:t>
            </a:r>
            <a:r>
              <a:rPr lang="en-US" altLang="ja-JP" sz="2400" dirty="0">
                <a:latin typeface="Times New Roman" panose="02020603050405020304" pitchFamily="18" charset="0"/>
                <a:cs typeface="Times New Roman" panose="02020603050405020304" pitchFamily="18" charset="0"/>
              </a:rPr>
              <a:t> and ion </a:t>
            </a:r>
            <a:r>
              <a:rPr lang="en-US" altLang="ja-JP" sz="2400" b="1" dirty="0">
                <a:latin typeface="Times New Roman" panose="02020603050405020304" pitchFamily="18" charset="0"/>
                <a:cs typeface="Times New Roman" panose="02020603050405020304" pitchFamily="18" charset="0"/>
              </a:rPr>
              <a:t>beam optics</a:t>
            </a:r>
            <a:endParaRPr lang="ja-JP" altLang="en-US" sz="2400" b="1" dirty="0">
              <a:latin typeface="Times New Roman" panose="02020603050405020304" pitchFamily="18" charset="0"/>
              <a:ea typeface="Meiryo UI" panose="020B0604030504040204" pitchFamily="50" charset="-128"/>
              <a:cs typeface="Times New Roman" panose="02020603050405020304" pitchFamily="18" charset="0"/>
            </a:endParaRPr>
          </a:p>
          <a:p>
            <a:pPr eaLnBrk="1" hangingPunct="1">
              <a:spcBef>
                <a:spcPct val="0"/>
              </a:spcBef>
              <a:buNone/>
            </a:pPr>
            <a:endParaRPr lang="en-US" altLang="ja-JP" sz="1200" b="1" dirty="0" smtClean="0">
              <a:latin typeface="Times New Roman" panose="02020603050405020304" pitchFamily="18" charset="0"/>
            </a:endParaRPr>
          </a:p>
          <a:p>
            <a:pPr eaLnBrk="1" hangingPunct="1">
              <a:spcBef>
                <a:spcPct val="0"/>
              </a:spcBef>
              <a:buNone/>
            </a:pPr>
            <a:r>
              <a:rPr lang="en-US" altLang="ja-JP" sz="2400" b="1" dirty="0" smtClean="0">
                <a:latin typeface="Times New Roman" panose="02020603050405020304" pitchFamily="18" charset="0"/>
              </a:rPr>
              <a:t>2</a:t>
            </a:r>
            <a:r>
              <a:rPr lang="en-US" altLang="ja-JP" sz="2400" b="1" dirty="0">
                <a:latin typeface="Times New Roman" panose="02020603050405020304" pitchFamily="18" charset="0"/>
              </a:rPr>
              <a:t>. </a:t>
            </a:r>
            <a:r>
              <a:rPr lang="en-US" altLang="ja-JP" sz="2400" b="1" u="sng" dirty="0" smtClean="0">
                <a:latin typeface="Times New Roman" panose="02020603050405020304" pitchFamily="18" charset="0"/>
              </a:rPr>
              <a:t>Analytical theory of the effective distance </a:t>
            </a:r>
            <a:r>
              <a:rPr lang="en-US" altLang="ja-JP" sz="2400" b="1" i="1" u="sng" dirty="0" err="1" smtClean="0">
                <a:latin typeface="Times New Roman" panose="02020603050405020304" pitchFamily="18" charset="0"/>
              </a:rPr>
              <a:t>d</a:t>
            </a:r>
            <a:r>
              <a:rPr lang="en-US" altLang="ja-JP" sz="2400" b="1" u="sng" baseline="-25000" dirty="0" err="1" smtClean="0">
                <a:latin typeface="Times New Roman" panose="02020603050405020304" pitchFamily="18" charset="0"/>
              </a:rPr>
              <a:t>eff</a:t>
            </a:r>
            <a:r>
              <a:rPr lang="en-US" altLang="ja-JP" sz="2400" b="1" u="sng" dirty="0" smtClean="0">
                <a:latin typeface="Times New Roman" panose="02020603050405020304" pitchFamily="18" charset="0"/>
              </a:rPr>
              <a:t> between plasma meniscus and extraction electrode</a:t>
            </a:r>
            <a:endParaRPr lang="en-US" altLang="ja-JP" sz="2400" u="sng" dirty="0">
              <a:latin typeface="Times New Roman" panose="02020603050405020304" pitchFamily="18" charset="0"/>
            </a:endParaRPr>
          </a:p>
          <a:p>
            <a:pPr marL="174625" indent="-174625" algn="just" eaLnBrk="1" hangingPunct="1">
              <a:spcBef>
                <a:spcPct val="0"/>
              </a:spcBef>
              <a:buNone/>
            </a:pPr>
            <a:r>
              <a:rPr lang="ja-JP" altLang="en-US" sz="2400" dirty="0">
                <a:latin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It is shown that </a:t>
            </a:r>
            <a:r>
              <a:rPr lang="en-US" altLang="ja-JP" sz="2400" dirty="0">
                <a:latin typeface="Times New Roman" panose="02020603050405020304" pitchFamily="18" charset="0"/>
                <a:cs typeface="Times New Roman" panose="02020603050405020304" pitchFamily="18" charset="0"/>
              </a:rPr>
              <a:t>the </a:t>
            </a:r>
            <a:r>
              <a:rPr lang="en-US" altLang="ja-JP" sz="2400" b="1" dirty="0">
                <a:latin typeface="Times New Roman" panose="02020603050405020304" pitchFamily="18" charset="0"/>
                <a:cs typeface="Times New Roman" panose="02020603050405020304" pitchFamily="18" charset="0"/>
              </a:rPr>
              <a:t>effective distance </a:t>
            </a:r>
            <a:r>
              <a:rPr lang="en-US" altLang="ja-JP" sz="2400" b="1" i="1" dirty="0" err="1">
                <a:latin typeface="Times New Roman" panose="02020603050405020304" pitchFamily="18" charset="0"/>
                <a:cs typeface="Times New Roman" panose="02020603050405020304" pitchFamily="18" charset="0"/>
              </a:rPr>
              <a:t>d</a:t>
            </a:r>
            <a:r>
              <a:rPr lang="en-US" altLang="ja-JP" sz="2400" b="1" baseline="-25000" dirty="0" err="1">
                <a:latin typeface="Times New Roman" panose="02020603050405020304" pitchFamily="18" charset="0"/>
                <a:cs typeface="Times New Roman" panose="02020603050405020304" pitchFamily="18" charset="0"/>
              </a:rPr>
              <a:t>eff</a:t>
            </a:r>
            <a:r>
              <a:rPr lang="en-US" altLang="ja-JP" sz="2400" b="1" dirty="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depends on electro-negativity </a:t>
            </a:r>
            <a:r>
              <a:rPr lang="en-US" altLang="ja-JP" sz="2400" b="1" i="1" dirty="0" err="1">
                <a:latin typeface="Times New Roman" panose="02020603050405020304" pitchFamily="18" charset="0"/>
                <a:cs typeface="Times New Roman" panose="02020603050405020304" pitchFamily="18" charset="0"/>
              </a:rPr>
              <a:t>n</a:t>
            </a:r>
            <a:r>
              <a:rPr lang="en-US" altLang="ja-JP" sz="2400" b="1" baseline="-25000" dirty="0" err="1">
                <a:latin typeface="Times New Roman" panose="02020603050405020304" pitchFamily="18" charset="0"/>
                <a:cs typeface="Times New Roman" panose="02020603050405020304" pitchFamily="18" charset="0"/>
              </a:rPr>
              <a:t>H</a:t>
            </a:r>
            <a:r>
              <a:rPr lang="en-US" altLang="ja-JP" sz="2400" b="1" baseline="-25000" dirty="0">
                <a:latin typeface="Times New Roman" panose="02020603050405020304" pitchFamily="18" charset="0"/>
                <a:cs typeface="Times New Roman" panose="02020603050405020304" pitchFamily="18" charset="0"/>
              </a:rPr>
              <a:t>-</a:t>
            </a:r>
            <a:r>
              <a:rPr lang="en-US" altLang="ja-JP" sz="2400" b="1" dirty="0">
                <a:latin typeface="Times New Roman" panose="02020603050405020304" pitchFamily="18" charset="0"/>
                <a:cs typeface="Times New Roman" panose="02020603050405020304" pitchFamily="18" charset="0"/>
              </a:rPr>
              <a:t>/</a:t>
            </a:r>
            <a:r>
              <a:rPr lang="en-US" altLang="ja-JP" sz="2400" b="1" i="1" dirty="0" smtClean="0">
                <a:latin typeface="Times New Roman" panose="02020603050405020304" pitchFamily="18" charset="0"/>
                <a:cs typeface="Times New Roman" panose="02020603050405020304" pitchFamily="18" charset="0"/>
              </a:rPr>
              <a:t>n</a:t>
            </a:r>
            <a:r>
              <a:rPr lang="en-US" altLang="ja-JP" sz="2400" b="1" baseline="-25000" dirty="0" smtClean="0">
                <a:latin typeface="Times New Roman" panose="02020603050405020304" pitchFamily="18" charset="0"/>
                <a:cs typeface="Times New Roman" panose="02020603050405020304" pitchFamily="18" charset="0"/>
              </a:rPr>
              <a:t>e</a:t>
            </a:r>
            <a:r>
              <a:rPr lang="en-US" altLang="ja-JP"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rPr>
              <a:t> </a:t>
            </a:r>
            <a:r>
              <a:rPr lang="en-US" altLang="ja-JP" sz="2400" b="1" dirty="0" smtClean="0">
                <a:latin typeface="Times New Roman" panose="02020603050405020304" pitchFamily="18" charset="0"/>
              </a:rPr>
              <a:t>plasma density</a:t>
            </a:r>
            <a:r>
              <a:rPr lang="en-US" altLang="ja-JP" sz="2400" dirty="0" smtClean="0">
                <a:latin typeface="Times New Roman" panose="02020603050405020304" pitchFamily="18" charset="0"/>
              </a:rPr>
              <a:t>, and so on.</a:t>
            </a:r>
          </a:p>
          <a:p>
            <a:pPr eaLnBrk="1" hangingPunct="1">
              <a:spcBef>
                <a:spcPct val="0"/>
              </a:spcBef>
              <a:buFontTx/>
              <a:buNone/>
            </a:pPr>
            <a:endParaRPr lang="en-US" altLang="ja-JP" sz="1200" dirty="0">
              <a:latin typeface="Times New Roman" panose="02020603050405020304" pitchFamily="18" charset="0"/>
            </a:endParaRPr>
          </a:p>
          <a:p>
            <a:pPr eaLnBrk="1" hangingPunct="1">
              <a:spcBef>
                <a:spcPct val="0"/>
              </a:spcBef>
              <a:buFontTx/>
              <a:buNone/>
            </a:pPr>
            <a:r>
              <a:rPr lang="en-US" altLang="ja-JP" sz="2400" b="1" dirty="0">
                <a:latin typeface="Times New Roman" panose="02020603050405020304" pitchFamily="18" charset="0"/>
              </a:rPr>
              <a:t>3</a:t>
            </a:r>
            <a:r>
              <a:rPr lang="en-US" altLang="ja-JP" sz="2400" b="1" dirty="0" smtClean="0">
                <a:latin typeface="Times New Roman" panose="02020603050405020304" pitchFamily="18" charset="0"/>
              </a:rPr>
              <a:t>. </a:t>
            </a:r>
            <a:r>
              <a:rPr lang="en-US" altLang="ja-JP" sz="2400" b="1" u="sng" dirty="0" smtClean="0">
                <a:latin typeface="Times New Roman" panose="02020603050405020304" pitchFamily="18" charset="0"/>
              </a:rPr>
              <a:t>3D PIC-MCC simulation model</a:t>
            </a:r>
            <a:r>
              <a:rPr lang="en-US" altLang="ja-JP" sz="2400" u="sng" dirty="0" smtClean="0">
                <a:latin typeface="Times New Roman" panose="02020603050405020304" pitchFamily="18" charset="0"/>
              </a:rPr>
              <a:t> </a:t>
            </a:r>
            <a:endParaRPr lang="en-US" altLang="ja-JP" sz="1200" u="sng" dirty="0">
              <a:latin typeface="Times New Roman" panose="02020603050405020304" pitchFamily="18" charset="0"/>
            </a:endParaRPr>
          </a:p>
          <a:p>
            <a:pPr algn="just" eaLnBrk="1" hangingPunct="1">
              <a:spcBef>
                <a:spcPct val="0"/>
              </a:spcBef>
              <a:buFontTx/>
              <a:buNone/>
            </a:pPr>
            <a:r>
              <a:rPr lang="ja-JP" altLang="en-US" sz="2400" dirty="0">
                <a:latin typeface="Times New Roman" panose="02020603050405020304" pitchFamily="18" charset="0"/>
              </a:rPr>
              <a:t>・</a:t>
            </a:r>
            <a:r>
              <a:rPr lang="en-US" altLang="ja-JP" sz="2400" dirty="0">
                <a:latin typeface="Times New Roman" panose="02020603050405020304" pitchFamily="18" charset="0"/>
              </a:rPr>
              <a:t>Integrated </a:t>
            </a:r>
            <a:r>
              <a:rPr lang="en-US" altLang="ja-JP" sz="2400" dirty="0" smtClean="0">
                <a:latin typeface="Times New Roman" panose="02020603050405020304" pitchFamily="18" charset="0"/>
              </a:rPr>
              <a:t>model </a:t>
            </a:r>
            <a:r>
              <a:rPr lang="en-US" altLang="ja-JP" sz="2400" dirty="0">
                <a:latin typeface="Times New Roman" panose="02020603050405020304" pitchFamily="18" charset="0"/>
              </a:rPr>
              <a:t>(</a:t>
            </a:r>
            <a:r>
              <a:rPr lang="en-US" altLang="ja-JP" sz="2400" b="1" dirty="0">
                <a:latin typeface="Times New Roman" panose="02020603050405020304" pitchFamily="18" charset="0"/>
              </a:rPr>
              <a:t>source plasma, extraction region, and accelerator</a:t>
            </a:r>
            <a:r>
              <a:rPr lang="en-US" altLang="ja-JP" sz="2400" dirty="0">
                <a:latin typeface="Times New Roman" panose="02020603050405020304" pitchFamily="18" charset="0"/>
              </a:rPr>
              <a:t>)</a:t>
            </a:r>
          </a:p>
          <a:p>
            <a:pPr eaLnBrk="1" hangingPunct="1">
              <a:spcBef>
                <a:spcPct val="0"/>
              </a:spcBef>
              <a:buFontTx/>
              <a:buNone/>
            </a:pPr>
            <a:r>
              <a:rPr lang="ja-JP" altLang="en-US" sz="2400" dirty="0">
                <a:latin typeface="Times New Roman" panose="02020603050405020304" pitchFamily="18" charset="0"/>
              </a:rPr>
              <a:t>・</a:t>
            </a:r>
            <a:r>
              <a:rPr lang="en-US" altLang="ja-JP" sz="2400" dirty="0">
                <a:latin typeface="Times New Roman" panose="02020603050405020304" pitchFamily="18" charset="0"/>
              </a:rPr>
              <a:t>Physical </a:t>
            </a:r>
            <a:r>
              <a:rPr lang="en-US" altLang="ja-JP" sz="2400" dirty="0" smtClean="0">
                <a:latin typeface="Times New Roman" panose="02020603050405020304" pitchFamily="18" charset="0"/>
              </a:rPr>
              <a:t>processes</a:t>
            </a:r>
            <a:r>
              <a:rPr lang="ja-JP" altLang="en-US" sz="2400" dirty="0">
                <a:latin typeface="Times New Roman" panose="02020603050405020304" pitchFamily="18" charset="0"/>
              </a:rPr>
              <a:t> </a:t>
            </a:r>
            <a:r>
              <a:rPr lang="en-US" altLang="ja-JP" sz="2400" dirty="0" smtClean="0">
                <a:latin typeface="Times New Roman" panose="02020603050405020304" pitchFamily="18" charset="0"/>
              </a:rPr>
              <a:t>(</a:t>
            </a:r>
            <a:r>
              <a:rPr lang="en-US" altLang="ja-JP" sz="2400" b="1" dirty="0" smtClean="0">
                <a:latin typeface="Times New Roman" panose="02020603050405020304" pitchFamily="18" charset="0"/>
              </a:rPr>
              <a:t>surface </a:t>
            </a:r>
            <a:r>
              <a:rPr lang="en-US" altLang="ja-JP" sz="2400" b="1" dirty="0">
                <a:latin typeface="Times New Roman" panose="02020603050405020304" pitchFamily="18" charset="0"/>
              </a:rPr>
              <a:t>production</a:t>
            </a:r>
            <a:r>
              <a:rPr lang="en-US" altLang="ja-JP" sz="1800" dirty="0">
                <a:latin typeface="Times New Roman" panose="02020603050405020304" pitchFamily="18" charset="0"/>
              </a:rPr>
              <a:t>, </a:t>
            </a:r>
            <a:r>
              <a:rPr lang="en-US" altLang="ja-JP" sz="2400" dirty="0" smtClean="0">
                <a:latin typeface="Times New Roman" panose="02020603050405020304" pitchFamily="18" charset="0"/>
              </a:rPr>
              <a:t>various </a:t>
            </a:r>
            <a:r>
              <a:rPr lang="en-US" altLang="ja-JP" sz="2400" b="1" dirty="0" smtClean="0">
                <a:latin typeface="Times New Roman" panose="02020603050405020304" pitchFamily="18" charset="0"/>
              </a:rPr>
              <a:t>collision processes </a:t>
            </a:r>
            <a:r>
              <a:rPr lang="en-US" altLang="ja-JP" sz="2400" dirty="0" smtClean="0">
                <a:latin typeface="Times New Roman" panose="02020603050405020304" pitchFamily="18" charset="0"/>
              </a:rPr>
              <a:t>of H</a:t>
            </a:r>
            <a:r>
              <a:rPr lang="en-US" altLang="ja-JP" sz="2400" baseline="30000" dirty="0" smtClean="0">
                <a:latin typeface="Times New Roman" panose="02020603050405020304" pitchFamily="18" charset="0"/>
              </a:rPr>
              <a:t>-</a:t>
            </a:r>
            <a:r>
              <a:rPr lang="ja-JP" altLang="en-US" sz="2400" dirty="0" smtClean="0">
                <a:latin typeface="Times New Roman" panose="02020603050405020304" pitchFamily="18" charset="0"/>
              </a:rPr>
              <a:t> </a:t>
            </a:r>
            <a:r>
              <a:rPr lang="en-US" altLang="ja-JP" sz="2400" dirty="0" smtClean="0">
                <a:latin typeface="Times New Roman" panose="02020603050405020304" pitchFamily="18" charset="0"/>
              </a:rPr>
              <a:t>ions)</a:t>
            </a:r>
            <a:endParaRPr lang="en-US" altLang="ja-JP" sz="2400" dirty="0">
              <a:latin typeface="Times New Roman" panose="02020603050405020304" pitchFamily="18" charset="0"/>
            </a:endParaRPr>
          </a:p>
          <a:p>
            <a:pPr eaLnBrk="1" hangingPunct="1">
              <a:spcBef>
                <a:spcPct val="0"/>
              </a:spcBef>
              <a:buFontTx/>
              <a:buNone/>
            </a:pPr>
            <a:endParaRPr lang="en-US" altLang="ja-JP" sz="1200" dirty="0">
              <a:latin typeface="Times New Roman" panose="02020603050405020304" pitchFamily="18" charset="0"/>
            </a:endParaRPr>
          </a:p>
          <a:p>
            <a:pPr eaLnBrk="1" hangingPunct="1">
              <a:spcBef>
                <a:spcPct val="0"/>
              </a:spcBef>
              <a:buFontTx/>
              <a:buNone/>
            </a:pPr>
            <a:r>
              <a:rPr lang="en-US" altLang="ja-JP" sz="2400" b="1" dirty="0">
                <a:latin typeface="Times New Roman" panose="02020603050405020304" pitchFamily="18" charset="0"/>
              </a:rPr>
              <a:t>4</a:t>
            </a:r>
            <a:r>
              <a:rPr lang="en-US" altLang="ja-JP" sz="2400" b="1" dirty="0" smtClean="0">
                <a:latin typeface="Times New Roman" panose="02020603050405020304" pitchFamily="18" charset="0"/>
              </a:rPr>
              <a:t>. </a:t>
            </a:r>
            <a:r>
              <a:rPr lang="en-US" altLang="ja-JP" sz="2400" b="1" u="sng" dirty="0">
                <a:latin typeface="Times New Roman" panose="02020603050405020304" pitchFamily="18" charset="0"/>
              </a:rPr>
              <a:t>Simulation results</a:t>
            </a:r>
          </a:p>
          <a:p>
            <a:pPr eaLnBrk="1" hangingPunct="1">
              <a:spcBef>
                <a:spcPct val="0"/>
              </a:spcBef>
              <a:buFontTx/>
              <a:buNone/>
            </a:pPr>
            <a:r>
              <a:rPr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Dependence of the </a:t>
            </a:r>
            <a:r>
              <a:rPr lang="en-US" altLang="ja-JP" sz="2400" b="1" dirty="0" smtClean="0">
                <a:latin typeface="Times New Roman" panose="02020603050405020304" pitchFamily="18" charset="0"/>
                <a:cs typeface="Times New Roman" panose="02020603050405020304" pitchFamily="18" charset="0"/>
              </a:rPr>
              <a:t>effective distance </a:t>
            </a:r>
            <a:r>
              <a:rPr lang="en-US" altLang="ja-JP" sz="2400" b="1" i="1" dirty="0" err="1" smtClean="0">
                <a:latin typeface="Times New Roman" panose="02020603050405020304" pitchFamily="18" charset="0"/>
                <a:cs typeface="Times New Roman" panose="02020603050405020304" pitchFamily="18" charset="0"/>
              </a:rPr>
              <a:t>d</a:t>
            </a:r>
            <a:r>
              <a:rPr lang="en-US" altLang="ja-JP" sz="2400" b="1" baseline="-25000" dirty="0" err="1" smtClean="0">
                <a:latin typeface="Times New Roman" panose="02020603050405020304" pitchFamily="18" charset="0"/>
                <a:cs typeface="Times New Roman" panose="02020603050405020304" pitchFamily="18" charset="0"/>
              </a:rPr>
              <a:t>eff</a:t>
            </a:r>
            <a:r>
              <a:rPr lang="en-US" altLang="ja-JP" sz="2400" b="1" dirty="0" smtClean="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on the electro-negativity </a:t>
            </a:r>
            <a:r>
              <a:rPr lang="en-US" altLang="ja-JP" sz="2400" b="1" i="1" dirty="0" err="1" smtClean="0">
                <a:latin typeface="Times New Roman" panose="02020603050405020304" pitchFamily="18" charset="0"/>
                <a:cs typeface="Times New Roman" panose="02020603050405020304" pitchFamily="18" charset="0"/>
              </a:rPr>
              <a:t>n</a:t>
            </a:r>
            <a:r>
              <a:rPr lang="en-US" altLang="ja-JP" sz="2400" b="1" baseline="-25000" dirty="0" err="1" smtClean="0">
                <a:latin typeface="Times New Roman" panose="02020603050405020304" pitchFamily="18" charset="0"/>
                <a:cs typeface="Times New Roman" panose="02020603050405020304" pitchFamily="18" charset="0"/>
              </a:rPr>
              <a:t>H</a:t>
            </a:r>
            <a:r>
              <a:rPr lang="en-US" altLang="ja-JP" sz="2400" b="1" baseline="-25000" dirty="0" smtClean="0">
                <a:latin typeface="Times New Roman" panose="02020603050405020304" pitchFamily="18" charset="0"/>
                <a:cs typeface="Times New Roman" panose="02020603050405020304" pitchFamily="18" charset="0"/>
              </a:rPr>
              <a:t>-</a:t>
            </a:r>
            <a:r>
              <a:rPr lang="en-US" altLang="ja-JP" sz="2400" b="1" dirty="0" smtClean="0">
                <a:latin typeface="Times New Roman" panose="02020603050405020304" pitchFamily="18" charset="0"/>
                <a:cs typeface="Times New Roman" panose="02020603050405020304" pitchFamily="18" charset="0"/>
              </a:rPr>
              <a:t>/</a:t>
            </a:r>
            <a:r>
              <a:rPr lang="en-US" altLang="ja-JP" sz="2400" b="1" i="1" dirty="0" smtClean="0">
                <a:latin typeface="Times New Roman" panose="02020603050405020304" pitchFamily="18" charset="0"/>
                <a:cs typeface="Times New Roman" panose="02020603050405020304" pitchFamily="18" charset="0"/>
              </a:rPr>
              <a:t>n</a:t>
            </a:r>
            <a:r>
              <a:rPr lang="en-US" altLang="ja-JP" sz="2400" b="1" baseline="-25000" dirty="0" smtClean="0">
                <a:latin typeface="Times New Roman" panose="02020603050405020304" pitchFamily="18" charset="0"/>
                <a:cs typeface="Times New Roman" panose="02020603050405020304" pitchFamily="18" charset="0"/>
              </a:rPr>
              <a:t>e</a:t>
            </a:r>
          </a:p>
          <a:p>
            <a:pPr eaLnBrk="1" hangingPunct="1">
              <a:spcBef>
                <a:spcPct val="0"/>
              </a:spcBef>
              <a:buNone/>
            </a:pPr>
            <a:r>
              <a:rPr lang="ja-JP" altLang="en-US" sz="2400" dirty="0">
                <a:latin typeface="Times New Roman" panose="02020603050405020304" pitchFamily="18" charset="0"/>
              </a:rPr>
              <a:t>・</a:t>
            </a:r>
            <a:r>
              <a:rPr lang="en-US" altLang="ja-JP" sz="2400" dirty="0">
                <a:latin typeface="Times New Roman" panose="02020603050405020304" pitchFamily="18" charset="0"/>
              </a:rPr>
              <a:t>Dependence of </a:t>
            </a:r>
            <a:r>
              <a:rPr lang="en-US" altLang="ja-JP" sz="2400" dirty="0" smtClean="0">
                <a:latin typeface="Times New Roman" panose="02020603050405020304" pitchFamily="18" charset="0"/>
              </a:rPr>
              <a:t>H</a:t>
            </a:r>
            <a:r>
              <a:rPr lang="en-US" altLang="ja-JP" sz="2400" baseline="30000" dirty="0" smtClean="0">
                <a:latin typeface="Times New Roman" panose="02020603050405020304" pitchFamily="18" charset="0"/>
              </a:rPr>
              <a:t>-</a:t>
            </a:r>
            <a:r>
              <a:rPr lang="en-US" altLang="ja-JP" sz="2400" dirty="0" smtClean="0">
                <a:latin typeface="Times New Roman" panose="02020603050405020304" pitchFamily="18" charset="0"/>
              </a:rPr>
              <a:t> ion beam optics on </a:t>
            </a:r>
            <a:r>
              <a:rPr lang="en-US" altLang="ja-JP" sz="2400" dirty="0">
                <a:latin typeface="Times New Roman" panose="02020603050405020304" pitchFamily="18" charset="0"/>
              </a:rPr>
              <a:t>the </a:t>
            </a:r>
            <a:r>
              <a:rPr lang="en-US" altLang="ja-JP" sz="2400" b="1" dirty="0" smtClean="0">
                <a:latin typeface="Times New Roman" panose="02020603050405020304" pitchFamily="18" charset="0"/>
              </a:rPr>
              <a:t>plasma density</a:t>
            </a:r>
            <a:endParaRPr lang="en-US" altLang="ja-JP" sz="2400" b="1" baseline="-25000" dirty="0">
              <a:latin typeface="Times New Roman" panose="02020603050405020304" pitchFamily="18" charset="0"/>
            </a:endParaRPr>
          </a:p>
          <a:p>
            <a:pPr eaLnBrk="1" hangingPunct="1">
              <a:spcBef>
                <a:spcPct val="0"/>
              </a:spcBef>
              <a:buFontTx/>
              <a:buNone/>
            </a:pPr>
            <a:endParaRPr lang="en-US" altLang="ja-JP" sz="1200" b="1" dirty="0">
              <a:latin typeface="Times New Roman" panose="02020603050405020304" pitchFamily="18" charset="0"/>
            </a:endParaRPr>
          </a:p>
          <a:p>
            <a:pPr eaLnBrk="1" hangingPunct="1">
              <a:spcBef>
                <a:spcPct val="0"/>
              </a:spcBef>
              <a:buFontTx/>
              <a:buNone/>
            </a:pPr>
            <a:r>
              <a:rPr lang="en-US" altLang="ja-JP" sz="2400" b="1" dirty="0">
                <a:latin typeface="Times New Roman" panose="02020603050405020304" pitchFamily="18" charset="0"/>
              </a:rPr>
              <a:t>5</a:t>
            </a:r>
            <a:r>
              <a:rPr lang="en-US" altLang="ja-JP" sz="2400" b="1" dirty="0" smtClean="0">
                <a:latin typeface="Times New Roman" panose="02020603050405020304" pitchFamily="18" charset="0"/>
              </a:rPr>
              <a:t>. </a:t>
            </a:r>
            <a:r>
              <a:rPr lang="en-US" altLang="ja-JP" sz="2400" b="1" u="sng" dirty="0">
                <a:latin typeface="Times New Roman" panose="02020603050405020304" pitchFamily="18" charset="0"/>
              </a:rPr>
              <a:t>Summary and future plan</a:t>
            </a:r>
          </a:p>
        </p:txBody>
      </p:sp>
    </p:spTree>
    <p:extLst>
      <p:ext uri="{BB962C8B-B14F-4D97-AF65-F5344CB8AC3E}">
        <p14:creationId xmlns:p14="http://schemas.microsoft.com/office/powerpoint/2010/main" val="3847165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5"/>
          <p:cNvSpPr>
            <a:spLocks noChangeShapeType="1"/>
          </p:cNvSpPr>
          <p:nvPr/>
        </p:nvSpPr>
        <p:spPr bwMode="auto">
          <a:xfrm flipV="1">
            <a:off x="204564" y="531041"/>
            <a:ext cx="1886622"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 name="正方形/長方形 2"/>
          <p:cNvSpPr/>
          <p:nvPr/>
        </p:nvSpPr>
        <p:spPr>
          <a:xfrm>
            <a:off x="131994" y="0"/>
            <a:ext cx="1959191"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Introduction</a:t>
            </a:r>
          </a:p>
        </p:txBody>
      </p:sp>
      <p:sp>
        <p:nvSpPr>
          <p:cNvPr id="5" name="テキスト ボックス 4"/>
          <p:cNvSpPr txBox="1"/>
          <p:nvPr/>
        </p:nvSpPr>
        <p:spPr>
          <a:xfrm>
            <a:off x="497809" y="705210"/>
            <a:ext cx="11417921" cy="6032421"/>
          </a:xfrm>
          <a:prstGeom prst="rect">
            <a:avLst/>
          </a:prstGeom>
          <a:noFill/>
          <a:ln w="28575">
            <a:solidFill>
              <a:srgbClr val="00B050"/>
            </a:solidFill>
          </a:ln>
        </p:spPr>
        <p:txBody>
          <a:bodyPr wrap="square" rtlCol="0">
            <a:spAutoFit/>
          </a:bodyPr>
          <a:lstStyle/>
          <a:p>
            <a:pPr algn="just"/>
            <a:r>
              <a:rPr lang="en-US" altLang="ja-JP" sz="2400" dirty="0" smtClean="0">
                <a:latin typeface="Times New Roman" panose="02020603050405020304" pitchFamily="18" charset="0"/>
                <a:cs typeface="Times New Roman" panose="02020603050405020304" pitchFamily="18" charset="0"/>
              </a:rPr>
              <a:t>  It </a:t>
            </a:r>
            <a:r>
              <a:rPr lang="en-US" altLang="ja-JP" sz="2400" dirty="0">
                <a:latin typeface="Times New Roman" panose="02020603050405020304" pitchFamily="18" charset="0"/>
                <a:cs typeface="Times New Roman" panose="02020603050405020304" pitchFamily="18" charset="0"/>
              </a:rPr>
              <a:t>is essential for a </a:t>
            </a:r>
            <a:r>
              <a:rPr lang="en-US" altLang="ja-JP" sz="2400" b="1" dirty="0">
                <a:solidFill>
                  <a:srgbClr val="FF0000"/>
                </a:solidFill>
                <a:latin typeface="Times New Roman" panose="02020603050405020304" pitchFamily="18" charset="0"/>
                <a:cs typeface="Times New Roman" panose="02020603050405020304" pitchFamily="18" charset="0"/>
              </a:rPr>
              <a:t>hydrogen negative ion source </a:t>
            </a:r>
            <a:r>
              <a:rPr lang="en-US" altLang="ja-JP" sz="2400" dirty="0">
                <a:latin typeface="Times New Roman" panose="02020603050405020304" pitchFamily="18" charset="0"/>
                <a:cs typeface="Times New Roman" panose="02020603050405020304" pitchFamily="18" charset="0"/>
              </a:rPr>
              <a:t>to generate the </a:t>
            </a:r>
            <a:r>
              <a:rPr lang="en-US" altLang="ja-JP" sz="2400" b="1" dirty="0">
                <a:solidFill>
                  <a:srgbClr val="FF0000"/>
                </a:solidFill>
                <a:latin typeface="Times New Roman" panose="02020603050405020304" pitchFamily="18" charset="0"/>
                <a:cs typeface="Times New Roman" panose="02020603050405020304" pitchFamily="18" charset="0"/>
              </a:rPr>
              <a:t>negative ion beams with good beam optic</a:t>
            </a:r>
            <a:r>
              <a:rPr lang="en-US" altLang="ja-JP" sz="2400" dirty="0">
                <a:solidFill>
                  <a:srgbClr val="FF0000"/>
                </a:solidFill>
                <a:latin typeface="Times New Roman" panose="02020603050405020304" pitchFamily="18" charset="0"/>
                <a:cs typeface="Times New Roman" panose="02020603050405020304" pitchFamily="18" charset="0"/>
              </a:rPr>
              <a:t>s </a:t>
            </a:r>
            <a:r>
              <a:rPr lang="en-US" altLang="ja-JP" sz="2400" dirty="0">
                <a:latin typeface="Times New Roman" panose="02020603050405020304" pitchFamily="18" charset="0"/>
                <a:cs typeface="Times New Roman" panose="02020603050405020304" pitchFamily="18" charset="0"/>
              </a:rPr>
              <a:t>as well as with the high current density. </a:t>
            </a:r>
            <a:r>
              <a:rPr lang="en-US" altLang="ja-JP" sz="2400" dirty="0" smtClean="0">
                <a:latin typeface="Times New Roman" panose="02020603050405020304" pitchFamily="18" charset="0"/>
                <a:cs typeface="Times New Roman" panose="02020603050405020304" pitchFamily="18" charset="0"/>
              </a:rPr>
              <a:t>For </a:t>
            </a:r>
            <a:r>
              <a:rPr lang="en-US" altLang="ja-JP" sz="2400" dirty="0">
                <a:latin typeface="Times New Roman" panose="02020603050405020304" pitchFamily="18" charset="0"/>
                <a:cs typeface="Times New Roman" panose="02020603050405020304" pitchFamily="18" charset="0"/>
              </a:rPr>
              <a:t>example, a negative ion </a:t>
            </a:r>
            <a:r>
              <a:rPr lang="en-US" altLang="ja-JP" sz="2400" dirty="0" err="1">
                <a:latin typeface="Times New Roman" panose="02020603050405020304" pitchFamily="18" charset="0"/>
                <a:cs typeface="Times New Roman" panose="02020603050405020304" pitchFamily="18" charset="0"/>
              </a:rPr>
              <a:t>beamlet</a:t>
            </a:r>
            <a:r>
              <a:rPr lang="en-US" altLang="ja-JP" sz="2400" dirty="0">
                <a:latin typeface="Times New Roman" panose="02020603050405020304" pitchFamily="18" charset="0"/>
                <a:cs typeface="Times New Roman" panose="02020603050405020304" pitchFamily="18" charset="0"/>
              </a:rPr>
              <a:t> with a divergence angle of 3 ~ 7 </a:t>
            </a:r>
            <a:r>
              <a:rPr lang="en-US" altLang="ja-JP" sz="2400" dirty="0" err="1">
                <a:latin typeface="Times New Roman" panose="02020603050405020304" pitchFamily="18" charset="0"/>
                <a:cs typeface="Times New Roman" panose="02020603050405020304" pitchFamily="18" charset="0"/>
              </a:rPr>
              <a:t>mrad</a:t>
            </a:r>
            <a:r>
              <a:rPr lang="en-US" altLang="ja-JP" sz="2400" dirty="0">
                <a:latin typeface="Times New Roman" panose="02020603050405020304" pitchFamily="18" charset="0"/>
                <a:cs typeface="Times New Roman" panose="02020603050405020304" pitchFamily="18" charset="0"/>
              </a:rPr>
              <a:t> is required for the negative ion source in the negative ion based </a:t>
            </a:r>
            <a:r>
              <a:rPr lang="en-US" altLang="ja-JP" sz="2400" dirty="0" smtClean="0">
                <a:latin typeface="Times New Roman" panose="02020603050405020304" pitchFamily="18" charset="0"/>
                <a:cs typeface="Times New Roman" panose="02020603050405020304" pitchFamily="18" charset="0"/>
              </a:rPr>
              <a:t>NBI</a:t>
            </a:r>
            <a:r>
              <a:rPr lang="ja-JP" altLang="en-US" sz="2400" dirty="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for ITER </a:t>
            </a:r>
            <a:r>
              <a:rPr lang="en-US" altLang="ja-JP" sz="2400" dirty="0">
                <a:latin typeface="Times New Roman" panose="02020603050405020304" pitchFamily="18" charset="0"/>
                <a:cs typeface="Times New Roman" panose="02020603050405020304" pitchFamily="18" charset="0"/>
              </a:rPr>
              <a:t>[1, 2</a:t>
            </a:r>
            <a:r>
              <a:rPr lang="en-US" altLang="ja-JP" sz="2400" dirty="0" smtClean="0">
                <a:latin typeface="Times New Roman" panose="02020603050405020304" pitchFamily="18" charset="0"/>
                <a:cs typeface="Times New Roman" panose="02020603050405020304" pitchFamily="18" charset="0"/>
              </a:rPr>
              <a:t>].</a:t>
            </a:r>
          </a:p>
          <a:p>
            <a:pPr algn="just"/>
            <a:endParaRPr lang="en-US" altLang="ja-JP" sz="2000" dirty="0">
              <a:latin typeface="Times New Roman" panose="02020603050405020304" pitchFamily="18" charset="0"/>
              <a:cs typeface="Times New Roman" panose="02020603050405020304" pitchFamily="18" charset="0"/>
            </a:endParaRPr>
          </a:p>
          <a:p>
            <a:pPr algn="just"/>
            <a:r>
              <a:rPr lang="en-US" altLang="ja-JP" sz="2400" dirty="0" smtClean="0">
                <a:latin typeface="Times New Roman" panose="02020603050405020304" pitchFamily="18" charset="0"/>
                <a:cs typeface="Times New Roman" panose="02020603050405020304" pitchFamily="18" charset="0"/>
              </a:rPr>
              <a:t>  If </a:t>
            </a:r>
            <a:r>
              <a:rPr lang="en-US" altLang="ja-JP" sz="2400" dirty="0">
                <a:latin typeface="Times New Roman" panose="02020603050405020304" pitchFamily="18" charset="0"/>
                <a:cs typeface="Times New Roman" panose="02020603050405020304" pitchFamily="18" charset="0"/>
              </a:rPr>
              <a:t>the negative ion </a:t>
            </a:r>
            <a:r>
              <a:rPr lang="en-US" altLang="ja-JP" sz="2400" b="1" dirty="0">
                <a:solidFill>
                  <a:srgbClr val="FF0000"/>
                </a:solidFill>
                <a:latin typeface="Times New Roman" panose="02020603050405020304" pitchFamily="18" charset="0"/>
                <a:cs typeface="Times New Roman" panose="02020603050405020304" pitchFamily="18" charset="0"/>
              </a:rPr>
              <a:t>beam</a:t>
            </a:r>
            <a:r>
              <a:rPr lang="en-US" altLang="ja-JP" sz="2400" dirty="0">
                <a:latin typeface="Times New Roman" panose="02020603050405020304" pitchFamily="18" charset="0"/>
                <a:cs typeface="Times New Roman" panose="02020603050405020304" pitchFamily="18" charset="0"/>
              </a:rPr>
              <a:t> </a:t>
            </a:r>
            <a:r>
              <a:rPr lang="en-US" altLang="ja-JP" sz="2400" b="1" dirty="0">
                <a:solidFill>
                  <a:srgbClr val="FF0000"/>
                </a:solidFill>
                <a:latin typeface="Times New Roman" panose="02020603050405020304" pitchFamily="18" charset="0"/>
                <a:cs typeface="Times New Roman" panose="02020603050405020304" pitchFamily="18" charset="0"/>
              </a:rPr>
              <a:t>divergence angle is large</a:t>
            </a:r>
            <a:r>
              <a:rPr lang="en-US" altLang="ja-JP" sz="2400" dirty="0">
                <a:latin typeface="Times New Roman" panose="02020603050405020304" pitchFamily="18" charset="0"/>
                <a:cs typeface="Times New Roman" panose="02020603050405020304" pitchFamily="18" charset="0"/>
              </a:rPr>
              <a:t>, the negative ion beam will impinge on the acceleration grid and other components during beam acceleration and transport, and then causes </a:t>
            </a:r>
            <a:r>
              <a:rPr lang="en-US" altLang="ja-JP" sz="2400" b="1" dirty="0">
                <a:solidFill>
                  <a:srgbClr val="FF0000"/>
                </a:solidFill>
                <a:latin typeface="Times New Roman" panose="02020603050405020304" pitchFamily="18" charset="0"/>
                <a:cs typeface="Times New Roman" panose="02020603050405020304" pitchFamily="18" charset="0"/>
              </a:rPr>
              <a:t>the heat loads, loss of the negative ion beam current, and break down of voltage</a:t>
            </a:r>
            <a:r>
              <a:rPr lang="en-US" altLang="ja-JP" sz="2400" dirty="0">
                <a:solidFill>
                  <a:srgbClr val="FF0000"/>
                </a:solidFill>
                <a:latin typeface="Times New Roman" panose="02020603050405020304" pitchFamily="18" charset="0"/>
                <a:cs typeface="Times New Roman" panose="02020603050405020304" pitchFamily="18" charset="0"/>
              </a:rPr>
              <a:t> </a:t>
            </a:r>
            <a:r>
              <a:rPr lang="en-US" altLang="ja-JP" sz="2400" b="1" dirty="0">
                <a:solidFill>
                  <a:srgbClr val="FF0000"/>
                </a:solidFill>
                <a:latin typeface="Times New Roman" panose="02020603050405020304" pitchFamily="18" charset="0"/>
                <a:cs typeface="Times New Roman" panose="02020603050405020304" pitchFamily="18" charset="0"/>
              </a:rPr>
              <a:t>holding </a:t>
            </a:r>
            <a:r>
              <a:rPr lang="en-US" altLang="ja-JP" sz="2400" dirty="0">
                <a:latin typeface="Times New Roman" panose="02020603050405020304" pitchFamily="18" charset="0"/>
                <a:cs typeface="Times New Roman" panose="02020603050405020304" pitchFamily="18" charset="0"/>
              </a:rPr>
              <a:t>due to the resultant secondary electrons. </a:t>
            </a:r>
            <a:endParaRPr lang="en-US" altLang="ja-JP" sz="2400" dirty="0" smtClean="0">
              <a:latin typeface="Times New Roman" panose="02020603050405020304" pitchFamily="18" charset="0"/>
              <a:cs typeface="Times New Roman" panose="02020603050405020304" pitchFamily="18" charset="0"/>
            </a:endParaRPr>
          </a:p>
          <a:p>
            <a:pPr algn="just"/>
            <a:endParaRPr lang="en-US" altLang="ja-JP" sz="2400" dirty="0">
              <a:latin typeface="Times New Roman" panose="02020603050405020304" pitchFamily="18" charset="0"/>
              <a:cs typeface="Times New Roman" panose="02020603050405020304" pitchFamily="18" charset="0"/>
            </a:endParaRPr>
          </a:p>
          <a:p>
            <a:pPr algn="just"/>
            <a:r>
              <a:rPr lang="en-US" altLang="ja-JP" sz="2400" dirty="0" smtClean="0">
                <a:latin typeface="Times New Roman" panose="02020603050405020304" pitchFamily="18" charset="0"/>
                <a:cs typeface="Times New Roman" panose="02020603050405020304" pitchFamily="18" charset="0"/>
              </a:rPr>
              <a:t>  Therefore</a:t>
            </a:r>
            <a:r>
              <a:rPr lang="en-US" altLang="ja-JP" sz="2400" dirty="0">
                <a:latin typeface="Times New Roman" panose="02020603050405020304" pitchFamily="18" charset="0"/>
                <a:cs typeface="Times New Roman" panose="02020603050405020304" pitchFamily="18" charset="0"/>
              </a:rPr>
              <a:t>, the negative ion beam optics has been studied intensively in development of the hydrogen negative ion sources. In general, an </a:t>
            </a:r>
            <a:r>
              <a:rPr lang="en-US" altLang="ja-JP" sz="2400" b="1" dirty="0">
                <a:solidFill>
                  <a:srgbClr val="FF0000"/>
                </a:solidFill>
                <a:latin typeface="Times New Roman" panose="02020603050405020304" pitchFamily="18" charset="0"/>
                <a:cs typeface="Times New Roman" panose="02020603050405020304" pitchFamily="18" charset="0"/>
              </a:rPr>
              <a:t>ion beam optics depends on the shape of plasma meniscus</a:t>
            </a:r>
            <a:r>
              <a:rPr lang="en-US" altLang="ja-JP" sz="2400" dirty="0">
                <a:latin typeface="Times New Roman" panose="02020603050405020304" pitchFamily="18" charset="0"/>
                <a:cs typeface="Times New Roman" panose="02020603050405020304" pitchFamily="18" charset="0"/>
              </a:rPr>
              <a:t>, which is </a:t>
            </a:r>
            <a:r>
              <a:rPr lang="en-US" altLang="ja-JP" sz="2400" b="1" dirty="0">
                <a:solidFill>
                  <a:srgbClr val="FF0000"/>
                </a:solidFill>
                <a:latin typeface="Times New Roman" panose="02020603050405020304" pitchFamily="18" charset="0"/>
                <a:cs typeface="Times New Roman" panose="02020603050405020304" pitchFamily="18" charset="0"/>
              </a:rPr>
              <a:t>an ion emitting </a:t>
            </a:r>
            <a:r>
              <a:rPr lang="en-US" altLang="ja-JP" sz="2400" b="1" dirty="0" smtClean="0">
                <a:solidFill>
                  <a:srgbClr val="FF0000"/>
                </a:solidFill>
                <a:latin typeface="Times New Roman" panose="02020603050405020304" pitchFamily="18" charset="0"/>
                <a:cs typeface="Times New Roman" panose="02020603050405020304" pitchFamily="18" charset="0"/>
              </a:rPr>
              <a:t>surface</a:t>
            </a:r>
            <a:r>
              <a:rPr lang="en-US" altLang="ja-JP" sz="2400" dirty="0" smtClean="0">
                <a:latin typeface="Times New Roman" panose="02020603050405020304" pitchFamily="18" charset="0"/>
                <a:cs typeface="Times New Roman" panose="02020603050405020304" pitchFamily="18" charset="0"/>
              </a:rPr>
              <a:t>.</a:t>
            </a:r>
            <a:endParaRPr lang="en-US" altLang="ja-JP" sz="2400" dirty="0">
              <a:latin typeface="Times New Roman" panose="02020603050405020304" pitchFamily="18" charset="0"/>
              <a:cs typeface="Times New Roman" panose="02020603050405020304" pitchFamily="18" charset="0"/>
            </a:endParaRPr>
          </a:p>
          <a:p>
            <a:pPr algn="just"/>
            <a:endParaRPr lang="en-US" altLang="ja-JP" sz="2000" dirty="0">
              <a:latin typeface="Times New Roman" panose="02020603050405020304" pitchFamily="18" charset="0"/>
              <a:cs typeface="Times New Roman" panose="02020603050405020304" pitchFamily="18" charset="0"/>
            </a:endParaRPr>
          </a:p>
          <a:p>
            <a:pPr algn="just"/>
            <a:endParaRPr lang="en-US" altLang="ja-JP" sz="800" dirty="0" smtClean="0">
              <a:latin typeface="Times New Roman" panose="02020603050405020304" pitchFamily="18" charset="0"/>
              <a:cs typeface="Times New Roman" panose="02020603050405020304" pitchFamily="18" charset="0"/>
            </a:endParaRPr>
          </a:p>
          <a:p>
            <a:pPr marL="269875" indent="-269875" algn="just"/>
            <a:r>
              <a:rPr lang="en-US" altLang="ja-JP" sz="1600" dirty="0" smtClean="0">
                <a:latin typeface="Times New Roman" panose="02020603050405020304" pitchFamily="18" charset="0"/>
                <a:cs typeface="Times New Roman" panose="02020603050405020304" pitchFamily="18" charset="0"/>
              </a:rPr>
              <a:t>[1] </a:t>
            </a:r>
            <a:r>
              <a:rPr lang="en-US" altLang="ja-JP" sz="1600" dirty="0" err="1">
                <a:latin typeface="Times New Roman" panose="02020603050405020304" pitchFamily="18" charset="0"/>
                <a:cs typeface="Times New Roman" panose="02020603050405020304" pitchFamily="18" charset="0"/>
              </a:rPr>
              <a:t>Hemsworth</a:t>
            </a:r>
            <a:r>
              <a:rPr lang="en-US" altLang="ja-JP" sz="1600" dirty="0">
                <a:latin typeface="Times New Roman" panose="02020603050405020304" pitchFamily="18" charset="0"/>
                <a:cs typeface="Times New Roman" panose="02020603050405020304" pitchFamily="18" charset="0"/>
              </a:rPr>
              <a:t> S R, </a:t>
            </a:r>
            <a:r>
              <a:rPr lang="en-US" altLang="ja-JP" sz="1600" dirty="0" err="1">
                <a:latin typeface="Times New Roman" panose="02020603050405020304" pitchFamily="18" charset="0"/>
                <a:cs typeface="Times New Roman" panose="02020603050405020304" pitchFamily="18" charset="0"/>
              </a:rPr>
              <a:t>Boilson</a:t>
            </a:r>
            <a:r>
              <a:rPr lang="en-US" altLang="ja-JP" sz="1600" dirty="0">
                <a:latin typeface="Times New Roman" panose="02020603050405020304" pitchFamily="18" charset="0"/>
                <a:cs typeface="Times New Roman" panose="02020603050405020304" pitchFamily="18" charset="0"/>
              </a:rPr>
              <a:t> D, Blatchford P, Palma D M, </a:t>
            </a:r>
            <a:r>
              <a:rPr lang="en-US" altLang="ja-JP" sz="1600" dirty="0" err="1">
                <a:latin typeface="Times New Roman" panose="02020603050405020304" pitchFamily="18" charset="0"/>
                <a:cs typeface="Times New Roman" panose="02020603050405020304" pitchFamily="18" charset="0"/>
              </a:rPr>
              <a:t>Chitarin</a:t>
            </a:r>
            <a:r>
              <a:rPr lang="en-US" altLang="ja-JP" sz="1600" dirty="0">
                <a:latin typeface="Times New Roman" panose="02020603050405020304" pitchFamily="18" charset="0"/>
                <a:cs typeface="Times New Roman" panose="02020603050405020304" pitchFamily="18" charset="0"/>
              </a:rPr>
              <a:t> G, </a:t>
            </a:r>
            <a:r>
              <a:rPr lang="en-US" altLang="ja-JP" sz="1600" dirty="0" err="1">
                <a:latin typeface="Times New Roman" panose="02020603050405020304" pitchFamily="18" charset="0"/>
                <a:cs typeface="Times New Roman" panose="02020603050405020304" pitchFamily="18" charset="0"/>
              </a:rPr>
              <a:t>Esch</a:t>
            </a:r>
            <a:r>
              <a:rPr lang="en-US" altLang="ja-JP" sz="1600" dirty="0">
                <a:latin typeface="Times New Roman" panose="02020603050405020304" pitchFamily="18" charset="0"/>
                <a:cs typeface="Times New Roman" panose="02020603050405020304" pitchFamily="18" charset="0"/>
              </a:rPr>
              <a:t> de L P H, </a:t>
            </a:r>
            <a:r>
              <a:rPr lang="en-US" altLang="ja-JP" sz="1600" dirty="0" err="1">
                <a:latin typeface="Times New Roman" panose="02020603050405020304" pitchFamily="18" charset="0"/>
                <a:cs typeface="Times New Roman" panose="02020603050405020304" pitchFamily="18" charset="0"/>
              </a:rPr>
              <a:t>Geli</a:t>
            </a:r>
            <a:r>
              <a:rPr lang="en-US" altLang="ja-JP" sz="1600" dirty="0">
                <a:latin typeface="Times New Roman" panose="02020603050405020304" pitchFamily="18" charset="0"/>
                <a:cs typeface="Times New Roman" panose="02020603050405020304" pitchFamily="18" charset="0"/>
              </a:rPr>
              <a:t> F, </a:t>
            </a:r>
            <a:r>
              <a:rPr lang="en-US" altLang="ja-JP" sz="1600" dirty="0" err="1">
                <a:latin typeface="Times New Roman" panose="02020603050405020304" pitchFamily="18" charset="0"/>
                <a:cs typeface="Times New Roman" panose="02020603050405020304" pitchFamily="18" charset="0"/>
              </a:rPr>
              <a:t>Dremel</a:t>
            </a:r>
            <a:r>
              <a:rPr lang="en-US" altLang="ja-JP" sz="1600" dirty="0">
                <a:latin typeface="Times New Roman" panose="02020603050405020304" pitchFamily="18" charset="0"/>
                <a:cs typeface="Times New Roman" panose="02020603050405020304" pitchFamily="18" charset="0"/>
              </a:rPr>
              <a:t> M, </a:t>
            </a:r>
            <a:r>
              <a:rPr lang="en-US" altLang="ja-JP" sz="1600" dirty="0" err="1">
                <a:latin typeface="Times New Roman" panose="02020603050405020304" pitchFamily="18" charset="0"/>
                <a:cs typeface="Times New Roman" panose="02020603050405020304" pitchFamily="18" charset="0"/>
              </a:rPr>
              <a:t>Graceffa</a:t>
            </a:r>
            <a:r>
              <a:rPr lang="en-US" altLang="ja-JP" sz="1600" dirty="0">
                <a:latin typeface="Times New Roman" panose="02020603050405020304" pitchFamily="18" charset="0"/>
                <a:cs typeface="Times New Roman" panose="02020603050405020304" pitchFamily="18" charset="0"/>
              </a:rPr>
              <a:t> J, </a:t>
            </a:r>
            <a:r>
              <a:rPr lang="en-US" altLang="ja-JP" sz="1600" dirty="0" err="1">
                <a:latin typeface="Times New Roman" panose="02020603050405020304" pitchFamily="18" charset="0"/>
                <a:cs typeface="Times New Roman" panose="02020603050405020304" pitchFamily="18" charset="0"/>
              </a:rPr>
              <a:t>Marcuzzi</a:t>
            </a:r>
            <a:r>
              <a:rPr lang="en-US" altLang="ja-JP" sz="1600" dirty="0">
                <a:latin typeface="Times New Roman" panose="02020603050405020304" pitchFamily="18" charset="0"/>
                <a:cs typeface="Times New Roman" panose="02020603050405020304" pitchFamily="18" charset="0"/>
              </a:rPr>
              <a:t> D 2017 New J. Phys. </a:t>
            </a:r>
            <a:r>
              <a:rPr lang="en-US" altLang="ja-JP" sz="1600" b="1" dirty="0">
                <a:latin typeface="Times New Roman" panose="02020603050405020304" pitchFamily="18" charset="0"/>
                <a:cs typeface="Times New Roman" panose="02020603050405020304" pitchFamily="18" charset="0"/>
              </a:rPr>
              <a:t>19</a:t>
            </a:r>
            <a:r>
              <a:rPr lang="en-US" altLang="ja-JP" sz="1600" dirty="0">
                <a:latin typeface="Times New Roman" panose="02020603050405020304" pitchFamily="18" charset="0"/>
                <a:cs typeface="Times New Roman" panose="02020603050405020304" pitchFamily="18" charset="0"/>
              </a:rPr>
              <a:t> </a:t>
            </a:r>
            <a:r>
              <a:rPr lang="en-US" altLang="ja-JP" sz="1600" dirty="0" smtClean="0">
                <a:latin typeface="Times New Roman" panose="02020603050405020304" pitchFamily="18" charset="0"/>
                <a:cs typeface="Times New Roman" panose="02020603050405020304" pitchFamily="18" charset="0"/>
              </a:rPr>
              <a:t>025005.</a:t>
            </a:r>
            <a:endParaRPr lang="en-US" altLang="ja-JP" sz="1600" dirty="0">
              <a:latin typeface="Times New Roman" panose="02020603050405020304" pitchFamily="18" charset="0"/>
              <a:cs typeface="Times New Roman" panose="02020603050405020304" pitchFamily="18" charset="0"/>
            </a:endParaRPr>
          </a:p>
          <a:p>
            <a:pPr algn="just"/>
            <a:r>
              <a:rPr lang="en-US" altLang="ja-JP" sz="1600" dirty="0" smtClean="0">
                <a:latin typeface="Times New Roman" panose="02020603050405020304" pitchFamily="18" charset="0"/>
                <a:cs typeface="Times New Roman" panose="02020603050405020304" pitchFamily="18" charset="0"/>
              </a:rPr>
              <a:t>[2] </a:t>
            </a:r>
            <a:r>
              <a:rPr lang="en-US" altLang="ja-JP" sz="1600" dirty="0">
                <a:latin typeface="Times New Roman" panose="02020603050405020304" pitchFamily="18" charset="0"/>
                <a:cs typeface="Times New Roman" panose="02020603050405020304" pitchFamily="18" charset="0"/>
              </a:rPr>
              <a:t>M. J. Singh, D. </a:t>
            </a:r>
            <a:r>
              <a:rPr lang="en-US" altLang="ja-JP" sz="1600" dirty="0" err="1">
                <a:latin typeface="Times New Roman" panose="02020603050405020304" pitchFamily="18" charset="0"/>
                <a:cs typeface="Times New Roman" panose="02020603050405020304" pitchFamily="18" charset="0"/>
              </a:rPr>
              <a:t>Boilson</a:t>
            </a:r>
            <a:r>
              <a:rPr lang="en-US" altLang="ja-JP" sz="1600" dirty="0">
                <a:latin typeface="Times New Roman" panose="02020603050405020304" pitchFamily="18" charset="0"/>
                <a:cs typeface="Times New Roman" panose="02020603050405020304" pitchFamily="18" charset="0"/>
              </a:rPr>
              <a:t>, A. R. </a:t>
            </a:r>
            <a:r>
              <a:rPr lang="en-US" altLang="ja-JP" sz="1600" dirty="0" err="1">
                <a:latin typeface="Times New Roman" panose="02020603050405020304" pitchFamily="18" charset="0"/>
                <a:cs typeface="Times New Roman" panose="02020603050405020304" pitchFamily="18" charset="0"/>
              </a:rPr>
              <a:t>Polevoi</a:t>
            </a:r>
            <a:r>
              <a:rPr lang="en-US" altLang="ja-JP" sz="1600" dirty="0">
                <a:latin typeface="Times New Roman" panose="02020603050405020304" pitchFamily="18" charset="0"/>
                <a:cs typeface="Times New Roman" panose="02020603050405020304" pitchFamily="18" charset="0"/>
              </a:rPr>
              <a:t>, T. Oikawa, and R. </a:t>
            </a:r>
            <a:r>
              <a:rPr lang="en-US" altLang="ja-JP" sz="1600" dirty="0" err="1">
                <a:latin typeface="Times New Roman" panose="02020603050405020304" pitchFamily="18" charset="0"/>
                <a:cs typeface="Times New Roman" panose="02020603050405020304" pitchFamily="18" charset="0"/>
              </a:rPr>
              <a:t>Mitteau</a:t>
            </a:r>
            <a:r>
              <a:rPr lang="en-US" altLang="ja-JP" sz="1600" dirty="0">
                <a:latin typeface="Times New Roman" panose="02020603050405020304" pitchFamily="18" charset="0"/>
                <a:cs typeface="Times New Roman" panose="02020603050405020304" pitchFamily="18" charset="0"/>
              </a:rPr>
              <a:t> 2017 New J. Phys. </a:t>
            </a:r>
            <a:r>
              <a:rPr lang="en-US" altLang="ja-JP" sz="1600" b="1" dirty="0">
                <a:latin typeface="Times New Roman" panose="02020603050405020304" pitchFamily="18" charset="0"/>
                <a:cs typeface="Times New Roman" panose="02020603050405020304" pitchFamily="18" charset="0"/>
              </a:rPr>
              <a:t>19</a:t>
            </a:r>
            <a:r>
              <a:rPr lang="en-US" altLang="ja-JP" sz="1600" dirty="0">
                <a:latin typeface="Times New Roman" panose="02020603050405020304" pitchFamily="18" charset="0"/>
                <a:cs typeface="Times New Roman" panose="02020603050405020304" pitchFamily="18" charset="0"/>
              </a:rPr>
              <a:t> </a:t>
            </a:r>
            <a:r>
              <a:rPr lang="en-US" altLang="ja-JP" sz="1600" dirty="0" smtClean="0">
                <a:latin typeface="Times New Roman" panose="02020603050405020304" pitchFamily="18" charset="0"/>
                <a:cs typeface="Times New Roman" panose="02020603050405020304" pitchFamily="18" charset="0"/>
              </a:rPr>
              <a:t>055004</a:t>
            </a:r>
            <a:r>
              <a:rPr lang="en-US" altLang="ja-JP" dirty="0" smtClean="0">
                <a:latin typeface="Times New Roman" panose="02020603050405020304" pitchFamily="18" charset="0"/>
                <a:cs typeface="Times New Roman" panose="02020603050405020304" pitchFamily="18" charset="0"/>
              </a:rPr>
              <a:t>.</a:t>
            </a:r>
            <a:endParaRPr lang="ja-JP"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77239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410304" y="5750648"/>
            <a:ext cx="3020718" cy="1046440"/>
          </a:xfrm>
          <a:prstGeom prst="rect">
            <a:avLst/>
          </a:prstGeom>
          <a:noFill/>
          <a:ln w="28575">
            <a:solidFill>
              <a:srgbClr val="00B050"/>
            </a:solidFill>
          </a:ln>
        </p:spPr>
        <p:txBody>
          <a:bodyPr wrap="square" rtlCol="0">
            <a:spAutoFit/>
          </a:bodyPr>
          <a:lstStyle/>
          <a:p>
            <a:pPr algn="just"/>
            <a:r>
              <a:rPr lang="en-US" altLang="ja-JP" b="1" dirty="0" smtClean="0">
                <a:latin typeface="Times New Roman" panose="02020603050405020304" pitchFamily="18" charset="0"/>
                <a:cs typeface="Times New Roman" panose="02020603050405020304" pitchFamily="18" charset="0"/>
              </a:rPr>
              <a:t>Plasma meniscus</a:t>
            </a:r>
            <a:r>
              <a:rPr lang="ja-JP" altLang="en-US" b="1" dirty="0" smtClean="0">
                <a:latin typeface="Times New Roman" panose="02020603050405020304" pitchFamily="18" charset="0"/>
                <a:cs typeface="Times New Roman" panose="02020603050405020304" pitchFamily="18" charset="0"/>
              </a:rPr>
              <a:t>：</a:t>
            </a:r>
            <a:r>
              <a:rPr lang="en-US" altLang="ja-JP" b="1" dirty="0" smtClean="0">
                <a:latin typeface="Times New Roman" panose="02020603050405020304" pitchFamily="18" charset="0"/>
                <a:cs typeface="Times New Roman" panose="02020603050405020304" pitchFamily="18" charset="0"/>
              </a:rPr>
              <a:t>flat</a:t>
            </a:r>
            <a:endParaRPr lang="en-US" altLang="ja-JP" b="1" dirty="0">
              <a:latin typeface="Times New Roman" panose="02020603050405020304" pitchFamily="18" charset="0"/>
              <a:cs typeface="Times New Roman" panose="02020603050405020304" pitchFamily="18" charset="0"/>
            </a:endParaRPr>
          </a:p>
          <a:p>
            <a:pPr algn="just"/>
            <a:endParaRPr lang="en-US" altLang="ja-JP" sz="800" b="1" dirty="0">
              <a:latin typeface="Times New Roman" panose="02020603050405020304" pitchFamily="18" charset="0"/>
              <a:cs typeface="Times New Roman" panose="02020603050405020304" pitchFamily="18" charset="0"/>
            </a:endParaRPr>
          </a:p>
          <a:p>
            <a:pPr algn="just"/>
            <a:r>
              <a:rPr lang="en-US" altLang="ja-JP" b="1" dirty="0" smtClean="0">
                <a:latin typeface="Times New Roman" panose="02020603050405020304" pitchFamily="18" charset="0"/>
                <a:cs typeface="Times New Roman" panose="02020603050405020304" pitchFamily="18" charset="0"/>
              </a:rPr>
              <a:t>Extracted ion beam</a:t>
            </a:r>
            <a:r>
              <a:rPr lang="ja-JP" altLang="en-US" b="1" dirty="0" smtClean="0">
                <a:latin typeface="Times New Roman" panose="02020603050405020304" pitchFamily="18" charset="0"/>
                <a:cs typeface="Times New Roman" panose="02020603050405020304" pitchFamily="18" charset="0"/>
              </a:rPr>
              <a:t>：</a:t>
            </a:r>
            <a:r>
              <a:rPr lang="en-US" altLang="ja-JP" b="1" dirty="0" smtClean="0">
                <a:latin typeface="Times New Roman" panose="02020603050405020304" pitchFamily="18" charset="0"/>
                <a:cs typeface="Times New Roman" panose="02020603050405020304" pitchFamily="18" charset="0"/>
              </a:rPr>
              <a:t>parallel</a:t>
            </a:r>
            <a:endParaRPr lang="en-US" altLang="ja-JP" sz="800" b="1" dirty="0">
              <a:latin typeface="Times New Roman" panose="02020603050405020304" pitchFamily="18" charset="0"/>
              <a:cs typeface="Times New Roman" panose="02020603050405020304" pitchFamily="18" charset="0"/>
            </a:endParaRPr>
          </a:p>
          <a:p>
            <a:pPr algn="just"/>
            <a:r>
              <a:rPr lang="en-US" altLang="ja-JP" b="1" dirty="0" smtClean="0">
                <a:solidFill>
                  <a:srgbClr val="FF0000"/>
                </a:solidFill>
                <a:latin typeface="Times New Roman" panose="02020603050405020304" pitchFamily="18" charset="0"/>
                <a:cs typeface="Times New Roman" panose="02020603050405020304" pitchFamily="18" charset="0"/>
              </a:rPr>
              <a:t>Optimum </a:t>
            </a:r>
            <a:r>
              <a:rPr lang="en-US" altLang="ja-JP" b="1" dirty="0" err="1" smtClean="0">
                <a:solidFill>
                  <a:srgbClr val="FF0000"/>
                </a:solidFill>
                <a:latin typeface="Times New Roman" panose="02020603050405020304" pitchFamily="18" charset="0"/>
                <a:cs typeface="Times New Roman" panose="02020603050405020304" pitchFamily="18" charset="0"/>
              </a:rPr>
              <a:t>perveance</a:t>
            </a:r>
            <a:endParaRPr lang="en-US" altLang="ja-JP" b="1" dirty="0">
              <a:solidFill>
                <a:srgbClr val="FF0000"/>
              </a:solidFill>
              <a:latin typeface="Times New Roman" panose="02020603050405020304" pitchFamily="18" charset="0"/>
              <a:cs typeface="Times New Roman" panose="02020603050405020304" pitchFamily="18" charset="0"/>
            </a:endParaRPr>
          </a:p>
        </p:txBody>
      </p:sp>
      <p:sp>
        <p:nvSpPr>
          <p:cNvPr id="3" name="テキスト ボックス 2"/>
          <p:cNvSpPr txBox="1"/>
          <p:nvPr/>
        </p:nvSpPr>
        <p:spPr>
          <a:xfrm>
            <a:off x="5046946" y="5744414"/>
            <a:ext cx="3084499" cy="1046440"/>
          </a:xfrm>
          <a:prstGeom prst="rect">
            <a:avLst/>
          </a:prstGeom>
          <a:noFill/>
          <a:ln w="28575">
            <a:solidFill>
              <a:srgbClr val="00B050"/>
            </a:solidFill>
          </a:ln>
        </p:spPr>
        <p:txBody>
          <a:bodyPr wrap="none" rtlCol="0">
            <a:spAutoFit/>
          </a:bodyPr>
          <a:lstStyle/>
          <a:p>
            <a:pPr algn="just"/>
            <a:r>
              <a:rPr lang="en-US" altLang="ja-JP" b="1" dirty="0">
                <a:latin typeface="Times New Roman" panose="02020603050405020304" pitchFamily="18" charset="0"/>
                <a:cs typeface="Times New Roman" panose="02020603050405020304" pitchFamily="18" charset="0"/>
              </a:rPr>
              <a:t>Plasma meniscus : Convex </a:t>
            </a:r>
            <a:r>
              <a:rPr lang="ja-JP" altLang="en-US" b="1" dirty="0">
                <a:latin typeface="Times New Roman" panose="02020603050405020304" pitchFamily="18" charset="0"/>
                <a:cs typeface="Times New Roman" panose="02020603050405020304" pitchFamily="18" charset="0"/>
              </a:rPr>
              <a:t>凸</a:t>
            </a:r>
            <a:endParaRPr lang="en-US" altLang="ja-JP" b="1" dirty="0">
              <a:latin typeface="Times New Roman" panose="02020603050405020304" pitchFamily="18" charset="0"/>
              <a:cs typeface="Times New Roman" panose="02020603050405020304" pitchFamily="18" charset="0"/>
            </a:endParaRPr>
          </a:p>
          <a:p>
            <a:pPr algn="just"/>
            <a:r>
              <a:rPr lang="en-US" altLang="ja-JP" dirty="0">
                <a:latin typeface="Times New Roman" panose="02020603050405020304" pitchFamily="18" charset="0"/>
                <a:cs typeface="Times New Roman" panose="02020603050405020304" pitchFamily="18" charset="0"/>
              </a:rPr>
              <a:t> comes out towards the EG</a:t>
            </a:r>
          </a:p>
          <a:p>
            <a:pPr algn="just"/>
            <a:endParaRPr lang="en-US" altLang="ja-JP" sz="800" b="1" dirty="0">
              <a:latin typeface="Times New Roman" panose="02020603050405020304" pitchFamily="18" charset="0"/>
              <a:cs typeface="Times New Roman" panose="02020603050405020304" pitchFamily="18" charset="0"/>
            </a:endParaRPr>
          </a:p>
          <a:p>
            <a:pPr algn="just"/>
            <a:r>
              <a:rPr lang="en-US" altLang="ja-JP" b="1" dirty="0">
                <a:latin typeface="Times New Roman" panose="02020603050405020304" pitchFamily="18" charset="0"/>
                <a:cs typeface="Times New Roman" panose="02020603050405020304" pitchFamily="18" charset="0"/>
              </a:rPr>
              <a:t>Extracted beams </a:t>
            </a:r>
            <a:r>
              <a:rPr lang="en-US" altLang="ja-JP" dirty="0">
                <a:latin typeface="Times New Roman" panose="02020603050405020304" pitchFamily="18" charset="0"/>
                <a:cs typeface="Times New Roman" panose="02020603050405020304" pitchFamily="18" charset="0"/>
              </a:rPr>
              <a:t>: </a:t>
            </a:r>
            <a:r>
              <a:rPr lang="en-US" altLang="ja-JP" b="1" dirty="0">
                <a:latin typeface="Times New Roman" panose="02020603050405020304" pitchFamily="18" charset="0"/>
                <a:cs typeface="Times New Roman" panose="02020603050405020304" pitchFamily="18" charset="0"/>
              </a:rPr>
              <a:t>diverged</a:t>
            </a:r>
          </a:p>
        </p:txBody>
      </p:sp>
      <p:sp>
        <p:nvSpPr>
          <p:cNvPr id="4" name="テキスト ボックス 3"/>
          <p:cNvSpPr txBox="1"/>
          <p:nvPr/>
        </p:nvSpPr>
        <p:spPr>
          <a:xfrm>
            <a:off x="8678919" y="5750648"/>
            <a:ext cx="3360856" cy="1046440"/>
          </a:xfrm>
          <a:prstGeom prst="rect">
            <a:avLst/>
          </a:prstGeom>
          <a:noFill/>
          <a:ln w="28575">
            <a:solidFill>
              <a:srgbClr val="00B050"/>
            </a:solidFill>
          </a:ln>
        </p:spPr>
        <p:txBody>
          <a:bodyPr wrap="none" rtlCol="0">
            <a:spAutoFit/>
          </a:bodyPr>
          <a:lstStyle/>
          <a:p>
            <a:pPr algn="just"/>
            <a:r>
              <a:rPr lang="en-US" altLang="ja-JP" b="1" dirty="0">
                <a:latin typeface="Times New Roman" panose="02020603050405020304" pitchFamily="18" charset="0"/>
                <a:cs typeface="Times New Roman" panose="02020603050405020304" pitchFamily="18" charset="0"/>
              </a:rPr>
              <a:t>Plasma meniscus : Concave </a:t>
            </a:r>
            <a:r>
              <a:rPr lang="ja-JP" altLang="en-US" b="1" dirty="0">
                <a:latin typeface="Times New Roman" panose="02020603050405020304" pitchFamily="18" charset="0"/>
                <a:cs typeface="Times New Roman" panose="02020603050405020304" pitchFamily="18" charset="0"/>
              </a:rPr>
              <a:t>凹</a:t>
            </a:r>
            <a:endParaRPr lang="en-US" altLang="ja-JP" b="1" dirty="0">
              <a:latin typeface="Times New Roman" panose="02020603050405020304" pitchFamily="18" charset="0"/>
              <a:cs typeface="Times New Roman" panose="02020603050405020304" pitchFamily="18" charset="0"/>
            </a:endParaRPr>
          </a:p>
          <a:p>
            <a:pPr algn="just"/>
            <a:r>
              <a:rPr lang="en-US" altLang="ja-JP" dirty="0">
                <a:latin typeface="Times New Roman" panose="02020603050405020304" pitchFamily="18" charset="0"/>
                <a:cs typeface="Times New Roman" panose="02020603050405020304" pitchFamily="18" charset="0"/>
              </a:rPr>
              <a:t> penetrates into the source region</a:t>
            </a:r>
          </a:p>
          <a:p>
            <a:pPr algn="just"/>
            <a:endParaRPr lang="en-US" altLang="ja-JP" sz="800" b="1" dirty="0">
              <a:latin typeface="Times New Roman" panose="02020603050405020304" pitchFamily="18" charset="0"/>
              <a:cs typeface="Times New Roman" panose="02020603050405020304" pitchFamily="18" charset="0"/>
            </a:endParaRPr>
          </a:p>
          <a:p>
            <a:pPr algn="just"/>
            <a:r>
              <a:rPr lang="en-US" altLang="ja-JP" b="1" dirty="0">
                <a:latin typeface="Times New Roman" panose="02020603050405020304" pitchFamily="18" charset="0"/>
                <a:cs typeface="Times New Roman" panose="02020603050405020304" pitchFamily="18" charset="0"/>
              </a:rPr>
              <a:t>Extracted beams </a:t>
            </a:r>
            <a:r>
              <a:rPr lang="en-US" altLang="ja-JP" dirty="0">
                <a:latin typeface="Times New Roman" panose="02020603050405020304" pitchFamily="18" charset="0"/>
                <a:cs typeface="Times New Roman" panose="02020603050405020304" pitchFamily="18" charset="0"/>
              </a:rPr>
              <a:t>: </a:t>
            </a:r>
            <a:r>
              <a:rPr lang="en-US" altLang="ja-JP" b="1" dirty="0" smtClean="0">
                <a:latin typeface="Times New Roman" panose="02020603050405020304" pitchFamily="18" charset="0"/>
                <a:cs typeface="Times New Roman" panose="02020603050405020304" pitchFamily="18" charset="0"/>
              </a:rPr>
              <a:t>over-focused</a:t>
            </a:r>
            <a:endParaRPr lang="en-US" altLang="ja-JP" b="1" dirty="0">
              <a:latin typeface="Times New Roman" panose="02020603050405020304" pitchFamily="18" charset="0"/>
              <a:cs typeface="Times New Roman" panose="02020603050405020304" pitchFamily="18" charset="0"/>
            </a:endParaRPr>
          </a:p>
        </p:txBody>
      </p:sp>
      <p:sp>
        <p:nvSpPr>
          <p:cNvPr id="5" name="Line 5"/>
          <p:cNvSpPr>
            <a:spLocks noChangeShapeType="1"/>
          </p:cNvSpPr>
          <p:nvPr/>
        </p:nvSpPr>
        <p:spPr bwMode="auto">
          <a:xfrm>
            <a:off x="349093" y="498470"/>
            <a:ext cx="9314267"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sp>
        <p:nvSpPr>
          <p:cNvPr id="6" name="正方形/長方形 5"/>
          <p:cNvSpPr/>
          <p:nvPr/>
        </p:nvSpPr>
        <p:spPr>
          <a:xfrm>
            <a:off x="246643" y="13887"/>
            <a:ext cx="9443611"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Relation between shape of plasma meniscus and ion beam optics</a:t>
            </a:r>
            <a:endParaRPr lang="ja-JP" altLang="en-US" sz="2800" dirty="0">
              <a:solidFill>
                <a:srgbClr val="6666FF"/>
              </a:solidFill>
              <a:latin typeface="Times New Roman" panose="02020603050405020304" pitchFamily="18" charset="0"/>
              <a:cs typeface="Times New Roman" panose="02020603050405020304" pitchFamily="18" charset="0"/>
            </a:endParaRPr>
          </a:p>
        </p:txBody>
      </p:sp>
      <p:pic>
        <p:nvPicPr>
          <p:cNvPr id="7"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0170" y="2605682"/>
            <a:ext cx="2413000"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7151" y="2605682"/>
            <a:ext cx="243840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87900" y="2595634"/>
            <a:ext cx="2438400"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テキスト ボックス 12"/>
          <p:cNvSpPr txBox="1"/>
          <p:nvPr/>
        </p:nvSpPr>
        <p:spPr>
          <a:xfrm>
            <a:off x="2743231" y="2258669"/>
            <a:ext cx="479618" cy="369332"/>
          </a:xfrm>
          <a:prstGeom prst="rect">
            <a:avLst/>
          </a:prstGeom>
          <a:noFill/>
        </p:spPr>
        <p:txBody>
          <a:bodyPr wrap="none" rtlCol="0">
            <a:spAutoFit/>
          </a:bodyPr>
          <a:lstStyle/>
          <a:p>
            <a:pPr algn="just"/>
            <a:r>
              <a:rPr kumimoji="1" lang="en-US" altLang="ja-JP" dirty="0" smtClean="0">
                <a:latin typeface="Times New Roman" panose="02020603050405020304" pitchFamily="18" charset="0"/>
                <a:cs typeface="Times New Roman" panose="02020603050405020304" pitchFamily="18" charset="0"/>
              </a:rPr>
              <a:t>PG</a:t>
            </a:r>
            <a:endParaRPr kumimoji="1" lang="ja-JP" altLang="en-US" dirty="0">
              <a:latin typeface="Times New Roman" panose="02020603050405020304" pitchFamily="18" charset="0"/>
              <a:cs typeface="Times New Roman" panose="02020603050405020304" pitchFamily="18" charset="0"/>
            </a:endParaRPr>
          </a:p>
        </p:txBody>
      </p:sp>
      <p:sp>
        <p:nvSpPr>
          <p:cNvPr id="14" name="テキスト ボックス 13"/>
          <p:cNvSpPr txBox="1"/>
          <p:nvPr/>
        </p:nvSpPr>
        <p:spPr>
          <a:xfrm>
            <a:off x="3252641" y="2258669"/>
            <a:ext cx="495649" cy="369332"/>
          </a:xfrm>
          <a:prstGeom prst="rect">
            <a:avLst/>
          </a:prstGeom>
          <a:noFill/>
        </p:spPr>
        <p:txBody>
          <a:bodyPr wrap="none" rtlCol="0">
            <a:spAutoFit/>
          </a:bodyPr>
          <a:lstStyle/>
          <a:p>
            <a:pPr algn="just"/>
            <a:r>
              <a:rPr lang="en-US" altLang="ja-JP" dirty="0">
                <a:latin typeface="Times New Roman" panose="02020603050405020304" pitchFamily="18" charset="0"/>
                <a:cs typeface="Times New Roman" panose="02020603050405020304" pitchFamily="18" charset="0"/>
              </a:rPr>
              <a:t>E</a:t>
            </a:r>
            <a:r>
              <a:rPr kumimoji="1" lang="en-US" altLang="ja-JP" dirty="0" smtClean="0">
                <a:latin typeface="Times New Roman" panose="02020603050405020304" pitchFamily="18" charset="0"/>
                <a:cs typeface="Times New Roman" panose="02020603050405020304" pitchFamily="18" charset="0"/>
              </a:rPr>
              <a:t>G</a:t>
            </a:r>
            <a:endParaRPr kumimoji="1" lang="ja-JP" altLang="en-US" dirty="0">
              <a:latin typeface="Times New Roman" panose="02020603050405020304" pitchFamily="18" charset="0"/>
              <a:cs typeface="Times New Roman" panose="02020603050405020304" pitchFamily="18" charset="0"/>
            </a:endParaRPr>
          </a:p>
        </p:txBody>
      </p:sp>
      <p:sp>
        <p:nvSpPr>
          <p:cNvPr id="15" name="テキスト ボックス 14"/>
          <p:cNvSpPr txBox="1"/>
          <p:nvPr/>
        </p:nvSpPr>
        <p:spPr>
          <a:xfrm>
            <a:off x="6377188" y="2268261"/>
            <a:ext cx="479618" cy="369332"/>
          </a:xfrm>
          <a:prstGeom prst="rect">
            <a:avLst/>
          </a:prstGeom>
          <a:noFill/>
        </p:spPr>
        <p:txBody>
          <a:bodyPr wrap="none" rtlCol="0">
            <a:spAutoFit/>
          </a:bodyPr>
          <a:lstStyle/>
          <a:p>
            <a:pPr algn="just"/>
            <a:r>
              <a:rPr kumimoji="1" lang="en-US" altLang="ja-JP" dirty="0" smtClean="0">
                <a:latin typeface="Times New Roman" panose="02020603050405020304" pitchFamily="18" charset="0"/>
                <a:cs typeface="Times New Roman" panose="02020603050405020304" pitchFamily="18" charset="0"/>
              </a:rPr>
              <a:t>PG</a:t>
            </a:r>
            <a:endParaRPr kumimoji="1" lang="ja-JP" altLang="en-US" dirty="0">
              <a:latin typeface="Times New Roman" panose="02020603050405020304" pitchFamily="18" charset="0"/>
              <a:cs typeface="Times New Roman" panose="02020603050405020304" pitchFamily="18" charset="0"/>
            </a:endParaRPr>
          </a:p>
        </p:txBody>
      </p:sp>
      <p:sp>
        <p:nvSpPr>
          <p:cNvPr id="16" name="テキスト ボックス 15"/>
          <p:cNvSpPr txBox="1"/>
          <p:nvPr/>
        </p:nvSpPr>
        <p:spPr>
          <a:xfrm>
            <a:off x="6886598" y="2268261"/>
            <a:ext cx="495649" cy="369332"/>
          </a:xfrm>
          <a:prstGeom prst="rect">
            <a:avLst/>
          </a:prstGeom>
          <a:noFill/>
        </p:spPr>
        <p:txBody>
          <a:bodyPr wrap="none" rtlCol="0">
            <a:spAutoFit/>
          </a:bodyPr>
          <a:lstStyle/>
          <a:p>
            <a:pPr algn="just"/>
            <a:r>
              <a:rPr lang="en-US" altLang="ja-JP" dirty="0">
                <a:latin typeface="Times New Roman" panose="02020603050405020304" pitchFamily="18" charset="0"/>
                <a:cs typeface="Times New Roman" panose="02020603050405020304" pitchFamily="18" charset="0"/>
              </a:rPr>
              <a:t>E</a:t>
            </a:r>
            <a:r>
              <a:rPr kumimoji="1" lang="en-US" altLang="ja-JP" dirty="0" smtClean="0">
                <a:latin typeface="Times New Roman" panose="02020603050405020304" pitchFamily="18" charset="0"/>
                <a:cs typeface="Times New Roman" panose="02020603050405020304" pitchFamily="18" charset="0"/>
              </a:rPr>
              <a:t>G</a:t>
            </a:r>
            <a:endParaRPr kumimoji="1" lang="ja-JP" altLang="en-US" dirty="0">
              <a:latin typeface="Times New Roman" panose="02020603050405020304" pitchFamily="18" charset="0"/>
              <a:cs typeface="Times New Roman" panose="02020603050405020304" pitchFamily="18" charset="0"/>
            </a:endParaRPr>
          </a:p>
        </p:txBody>
      </p:sp>
      <p:sp>
        <p:nvSpPr>
          <p:cNvPr id="17" name="テキスト ボックス 16"/>
          <p:cNvSpPr txBox="1"/>
          <p:nvPr/>
        </p:nvSpPr>
        <p:spPr>
          <a:xfrm>
            <a:off x="10140245" y="2228734"/>
            <a:ext cx="479618" cy="369332"/>
          </a:xfrm>
          <a:prstGeom prst="rect">
            <a:avLst/>
          </a:prstGeom>
          <a:noFill/>
        </p:spPr>
        <p:txBody>
          <a:bodyPr wrap="none" rtlCol="0">
            <a:spAutoFit/>
          </a:bodyPr>
          <a:lstStyle/>
          <a:p>
            <a:pPr algn="just"/>
            <a:r>
              <a:rPr kumimoji="1" lang="en-US" altLang="ja-JP" dirty="0" smtClean="0">
                <a:latin typeface="Times New Roman" panose="02020603050405020304" pitchFamily="18" charset="0"/>
                <a:cs typeface="Times New Roman" panose="02020603050405020304" pitchFamily="18" charset="0"/>
              </a:rPr>
              <a:t>PG</a:t>
            </a:r>
            <a:endParaRPr kumimoji="1" lang="ja-JP" altLang="en-US" dirty="0">
              <a:latin typeface="Times New Roman" panose="02020603050405020304" pitchFamily="18" charset="0"/>
              <a:cs typeface="Times New Roman" panose="02020603050405020304" pitchFamily="18" charset="0"/>
            </a:endParaRPr>
          </a:p>
        </p:txBody>
      </p:sp>
      <p:sp>
        <p:nvSpPr>
          <p:cNvPr id="18" name="テキスト ボックス 17"/>
          <p:cNvSpPr txBox="1"/>
          <p:nvPr/>
        </p:nvSpPr>
        <p:spPr>
          <a:xfrm>
            <a:off x="10649655" y="2228734"/>
            <a:ext cx="495649" cy="369332"/>
          </a:xfrm>
          <a:prstGeom prst="rect">
            <a:avLst/>
          </a:prstGeom>
          <a:noFill/>
        </p:spPr>
        <p:txBody>
          <a:bodyPr wrap="none" rtlCol="0">
            <a:spAutoFit/>
          </a:bodyPr>
          <a:lstStyle/>
          <a:p>
            <a:pPr algn="just"/>
            <a:r>
              <a:rPr lang="en-US" altLang="ja-JP" dirty="0">
                <a:latin typeface="Times New Roman" panose="02020603050405020304" pitchFamily="18" charset="0"/>
                <a:cs typeface="Times New Roman" panose="02020603050405020304" pitchFamily="18" charset="0"/>
              </a:rPr>
              <a:t>E</a:t>
            </a:r>
            <a:r>
              <a:rPr kumimoji="1" lang="en-US" altLang="ja-JP" dirty="0" smtClean="0">
                <a:latin typeface="Times New Roman" panose="02020603050405020304" pitchFamily="18" charset="0"/>
                <a:cs typeface="Times New Roman" panose="02020603050405020304" pitchFamily="18" charset="0"/>
              </a:rPr>
              <a:t>G</a:t>
            </a:r>
            <a:endParaRPr kumimoji="1" lang="ja-JP" altLang="en-US" dirty="0">
              <a:latin typeface="Times New Roman" panose="02020603050405020304" pitchFamily="18" charset="0"/>
              <a:cs typeface="Times New Roman" panose="02020603050405020304" pitchFamily="18" charset="0"/>
            </a:endParaRPr>
          </a:p>
        </p:txBody>
      </p:sp>
      <p:cxnSp>
        <p:nvCxnSpPr>
          <p:cNvPr id="22" name="直線矢印コネクタ 21"/>
          <p:cNvCxnSpPr/>
          <p:nvPr/>
        </p:nvCxnSpPr>
        <p:spPr>
          <a:xfrm flipV="1">
            <a:off x="2995864" y="3786829"/>
            <a:ext cx="379754" cy="6303"/>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オブジェクト 22"/>
          <p:cNvGraphicFramePr>
            <a:graphicFrameLocks noChangeAspect="1"/>
          </p:cNvGraphicFramePr>
          <p:nvPr>
            <p:extLst>
              <p:ext uri="{D42A27DB-BD31-4B8C-83A1-F6EECF244321}">
                <p14:modId xmlns:p14="http://schemas.microsoft.com/office/powerpoint/2010/main" val="1373576216"/>
              </p:ext>
            </p:extLst>
          </p:nvPr>
        </p:nvGraphicFramePr>
        <p:xfrm>
          <a:off x="3449785" y="3606761"/>
          <a:ext cx="307837" cy="391792"/>
        </p:xfrm>
        <a:graphic>
          <a:graphicData uri="http://schemas.openxmlformats.org/presentationml/2006/ole">
            <mc:AlternateContent xmlns:mc="http://schemas.openxmlformats.org/markup-compatibility/2006">
              <mc:Choice xmlns:v="urn:schemas-microsoft-com:vml" Requires="v">
                <p:oleObj spid="_x0000_s3530" name="Equation" r:id="rId7" imgW="139680" imgH="177480" progId="Equation.DSMT4">
                  <p:embed/>
                </p:oleObj>
              </mc:Choice>
              <mc:Fallback>
                <p:oleObj name="Equation" r:id="rId7" imgW="139680" imgH="177480" progId="Equation.DSMT4">
                  <p:embed/>
                  <p:pic>
                    <p:nvPicPr>
                      <p:cNvPr id="0" name=""/>
                      <p:cNvPicPr/>
                      <p:nvPr/>
                    </p:nvPicPr>
                    <p:blipFill>
                      <a:blip r:embed="rId8"/>
                      <a:stretch>
                        <a:fillRect/>
                      </a:stretch>
                    </p:blipFill>
                    <p:spPr>
                      <a:xfrm>
                        <a:off x="3449785" y="3606761"/>
                        <a:ext cx="307837" cy="391792"/>
                      </a:xfrm>
                      <a:prstGeom prst="rect">
                        <a:avLst/>
                      </a:prstGeom>
                      <a:solidFill>
                        <a:srgbClr val="FFFF00"/>
                      </a:solidFill>
                    </p:spPr>
                  </p:pic>
                </p:oleObj>
              </mc:Fallback>
            </mc:AlternateContent>
          </a:graphicData>
        </a:graphic>
      </p:graphicFrame>
      <p:cxnSp>
        <p:nvCxnSpPr>
          <p:cNvPr id="24" name="直線矢印コネクタ 23"/>
          <p:cNvCxnSpPr/>
          <p:nvPr/>
        </p:nvCxnSpPr>
        <p:spPr>
          <a:xfrm>
            <a:off x="6766496" y="3761381"/>
            <a:ext cx="231918" cy="9525"/>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25" name="オブジェクト 24"/>
          <p:cNvGraphicFramePr>
            <a:graphicFrameLocks noChangeAspect="1"/>
          </p:cNvGraphicFramePr>
          <p:nvPr>
            <p:extLst>
              <p:ext uri="{D42A27DB-BD31-4B8C-83A1-F6EECF244321}">
                <p14:modId xmlns:p14="http://schemas.microsoft.com/office/powerpoint/2010/main" val="2395273510"/>
              </p:ext>
            </p:extLst>
          </p:nvPr>
        </p:nvGraphicFramePr>
        <p:xfrm>
          <a:off x="7078219" y="3559853"/>
          <a:ext cx="453952" cy="453952"/>
        </p:xfrm>
        <a:graphic>
          <a:graphicData uri="http://schemas.openxmlformats.org/presentationml/2006/ole">
            <mc:AlternateContent xmlns:mc="http://schemas.openxmlformats.org/markup-compatibility/2006">
              <mc:Choice xmlns:v="urn:schemas-microsoft-com:vml" Requires="v">
                <p:oleObj spid="_x0000_s3531" name="Equation" r:id="rId9" imgW="241200" imgH="241200" progId="Equation.DSMT4">
                  <p:embed/>
                </p:oleObj>
              </mc:Choice>
              <mc:Fallback>
                <p:oleObj name="Equation" r:id="rId9" imgW="241200" imgH="241200" progId="Equation.DSMT4">
                  <p:embed/>
                  <p:pic>
                    <p:nvPicPr>
                      <p:cNvPr id="0" name=""/>
                      <p:cNvPicPr/>
                      <p:nvPr/>
                    </p:nvPicPr>
                    <p:blipFill>
                      <a:blip r:embed="rId10"/>
                      <a:stretch>
                        <a:fillRect/>
                      </a:stretch>
                    </p:blipFill>
                    <p:spPr>
                      <a:xfrm>
                        <a:off x="7078219" y="3559853"/>
                        <a:ext cx="453952" cy="453952"/>
                      </a:xfrm>
                      <a:prstGeom prst="rect">
                        <a:avLst/>
                      </a:prstGeom>
                      <a:solidFill>
                        <a:srgbClr val="FFFF00"/>
                      </a:solidFill>
                    </p:spPr>
                  </p:pic>
                </p:oleObj>
              </mc:Fallback>
            </mc:AlternateContent>
          </a:graphicData>
        </a:graphic>
      </p:graphicFrame>
      <p:cxnSp>
        <p:nvCxnSpPr>
          <p:cNvPr id="26" name="直線矢印コネクタ 25"/>
          <p:cNvCxnSpPr/>
          <p:nvPr/>
        </p:nvCxnSpPr>
        <p:spPr>
          <a:xfrm>
            <a:off x="10272561" y="3789062"/>
            <a:ext cx="624918" cy="3547"/>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27" name="オブジェクト 26"/>
          <p:cNvGraphicFramePr>
            <a:graphicFrameLocks noChangeAspect="1"/>
          </p:cNvGraphicFramePr>
          <p:nvPr>
            <p:extLst>
              <p:ext uri="{D42A27DB-BD31-4B8C-83A1-F6EECF244321}">
                <p14:modId xmlns:p14="http://schemas.microsoft.com/office/powerpoint/2010/main" val="2785166096"/>
              </p:ext>
            </p:extLst>
          </p:nvPr>
        </p:nvGraphicFramePr>
        <p:xfrm>
          <a:off x="10935232" y="3244718"/>
          <a:ext cx="453952" cy="453952"/>
        </p:xfrm>
        <a:graphic>
          <a:graphicData uri="http://schemas.openxmlformats.org/presentationml/2006/ole">
            <mc:AlternateContent xmlns:mc="http://schemas.openxmlformats.org/markup-compatibility/2006">
              <mc:Choice xmlns:v="urn:schemas-microsoft-com:vml" Requires="v">
                <p:oleObj spid="_x0000_s3532" name="Equation" r:id="rId11" imgW="241200" imgH="241200" progId="Equation.DSMT4">
                  <p:embed/>
                </p:oleObj>
              </mc:Choice>
              <mc:Fallback>
                <p:oleObj name="Equation" r:id="rId11" imgW="241200" imgH="241200" progId="Equation.DSMT4">
                  <p:embed/>
                  <p:pic>
                    <p:nvPicPr>
                      <p:cNvPr id="0" name=""/>
                      <p:cNvPicPr/>
                      <p:nvPr/>
                    </p:nvPicPr>
                    <p:blipFill>
                      <a:blip r:embed="rId10"/>
                      <a:stretch>
                        <a:fillRect/>
                      </a:stretch>
                    </p:blipFill>
                    <p:spPr>
                      <a:xfrm>
                        <a:off x="10935232" y="3244718"/>
                        <a:ext cx="453952" cy="453952"/>
                      </a:xfrm>
                      <a:prstGeom prst="rect">
                        <a:avLst/>
                      </a:prstGeom>
                      <a:solidFill>
                        <a:srgbClr val="FFFF00"/>
                      </a:solidFill>
                    </p:spPr>
                  </p:pic>
                </p:oleObj>
              </mc:Fallback>
            </mc:AlternateContent>
          </a:graphicData>
        </a:graphic>
      </p:graphicFrame>
      <p:sp>
        <p:nvSpPr>
          <p:cNvPr id="28" name="テキスト ボックス 27"/>
          <p:cNvSpPr txBox="1"/>
          <p:nvPr/>
        </p:nvSpPr>
        <p:spPr>
          <a:xfrm>
            <a:off x="1807030" y="2628001"/>
            <a:ext cx="851515" cy="646331"/>
          </a:xfrm>
          <a:prstGeom prst="rect">
            <a:avLst/>
          </a:prstGeom>
          <a:noFill/>
        </p:spPr>
        <p:txBody>
          <a:bodyPr wrap="none" rtlCol="0">
            <a:spAutoFit/>
          </a:bodyPr>
          <a:lstStyle/>
          <a:p>
            <a:pPr algn="just"/>
            <a:r>
              <a:rPr kumimoji="1" lang="en-US" altLang="ja-JP" dirty="0" smtClean="0">
                <a:latin typeface="Times New Roman" panose="02020603050405020304" pitchFamily="18" charset="0"/>
                <a:cs typeface="Times New Roman" panose="02020603050405020304" pitchFamily="18" charset="0"/>
              </a:rPr>
              <a:t>Source</a:t>
            </a:r>
          </a:p>
          <a:p>
            <a:pPr algn="just"/>
            <a:r>
              <a:rPr lang="en-US" altLang="ja-JP" dirty="0" smtClean="0">
                <a:latin typeface="Times New Roman" panose="02020603050405020304" pitchFamily="18" charset="0"/>
                <a:cs typeface="Times New Roman" panose="02020603050405020304" pitchFamily="18" charset="0"/>
              </a:rPr>
              <a:t>Plasma</a:t>
            </a:r>
            <a:endParaRPr kumimoji="1" lang="ja-JP" altLang="en-US" dirty="0">
              <a:latin typeface="Times New Roman" panose="02020603050405020304" pitchFamily="18" charset="0"/>
              <a:cs typeface="Times New Roman" panose="02020603050405020304" pitchFamily="18" charset="0"/>
            </a:endParaRPr>
          </a:p>
        </p:txBody>
      </p:sp>
      <p:sp>
        <p:nvSpPr>
          <p:cNvPr id="29" name="テキスト ボックス 28"/>
          <p:cNvSpPr txBox="1"/>
          <p:nvPr/>
        </p:nvSpPr>
        <p:spPr>
          <a:xfrm>
            <a:off x="1774195" y="3463663"/>
            <a:ext cx="1146468" cy="646331"/>
          </a:xfrm>
          <a:prstGeom prst="rect">
            <a:avLst/>
          </a:prstGeom>
          <a:noFill/>
        </p:spPr>
        <p:txBody>
          <a:bodyPr wrap="none" rtlCol="0">
            <a:spAutoFit/>
          </a:bodyPr>
          <a:lstStyle/>
          <a:p>
            <a:pPr algn="just"/>
            <a:r>
              <a:rPr lang="en-US" altLang="ja-JP" dirty="0" smtClean="0">
                <a:latin typeface="Times New Roman" panose="02020603050405020304" pitchFamily="18" charset="0"/>
                <a:cs typeface="Times New Roman" panose="02020603050405020304" pitchFamily="18" charset="0"/>
              </a:rPr>
              <a:t>Extraction</a:t>
            </a:r>
          </a:p>
          <a:p>
            <a:pPr algn="just"/>
            <a:r>
              <a:rPr lang="en-US" altLang="ja-JP" dirty="0" smtClean="0">
                <a:latin typeface="Times New Roman" panose="02020603050405020304" pitchFamily="18" charset="0"/>
                <a:cs typeface="Times New Roman" panose="02020603050405020304" pitchFamily="18" charset="0"/>
              </a:rPr>
              <a:t>aperture</a:t>
            </a:r>
            <a:endParaRPr kumimoji="1" lang="ja-JP" altLang="en-US" dirty="0">
              <a:latin typeface="Times New Roman" panose="02020603050405020304" pitchFamily="18" charset="0"/>
              <a:cs typeface="Times New Roman" panose="02020603050405020304" pitchFamily="18" charset="0"/>
            </a:endParaRPr>
          </a:p>
        </p:txBody>
      </p:sp>
      <p:cxnSp>
        <p:nvCxnSpPr>
          <p:cNvPr id="30" name="直線矢印コネクタ 29"/>
          <p:cNvCxnSpPr/>
          <p:nvPr/>
        </p:nvCxnSpPr>
        <p:spPr>
          <a:xfrm>
            <a:off x="2995864" y="3463663"/>
            <a:ext cx="1339264" cy="0"/>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31" name="直線矢印コネクタ 30"/>
          <p:cNvCxnSpPr/>
          <p:nvPr/>
        </p:nvCxnSpPr>
        <p:spPr>
          <a:xfrm>
            <a:off x="2986900" y="4059814"/>
            <a:ext cx="1339264" cy="0"/>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32" name="直線矢印コネクタ 31"/>
          <p:cNvCxnSpPr/>
          <p:nvPr/>
        </p:nvCxnSpPr>
        <p:spPr>
          <a:xfrm rot="600000" flipV="1">
            <a:off x="6657765" y="4177389"/>
            <a:ext cx="1339264" cy="0"/>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33" name="直線矢印コネクタ 32"/>
          <p:cNvCxnSpPr/>
          <p:nvPr/>
        </p:nvCxnSpPr>
        <p:spPr>
          <a:xfrm rot="21000000">
            <a:off x="6666729" y="3406427"/>
            <a:ext cx="1339264" cy="0"/>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34" name="直線矢印コネクタ 33"/>
          <p:cNvCxnSpPr/>
          <p:nvPr/>
        </p:nvCxnSpPr>
        <p:spPr>
          <a:xfrm rot="1080000" flipV="1">
            <a:off x="10301932" y="3683867"/>
            <a:ext cx="1339264" cy="0"/>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35" name="直線矢印コネクタ 34"/>
          <p:cNvCxnSpPr/>
          <p:nvPr/>
        </p:nvCxnSpPr>
        <p:spPr>
          <a:xfrm rot="20520000">
            <a:off x="10306415" y="3903502"/>
            <a:ext cx="1339264" cy="0"/>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36" name="テキスト ボックス 35"/>
          <p:cNvSpPr txBox="1"/>
          <p:nvPr/>
        </p:nvSpPr>
        <p:spPr>
          <a:xfrm>
            <a:off x="3564832" y="4121076"/>
            <a:ext cx="1136675" cy="646331"/>
          </a:xfrm>
          <a:prstGeom prst="rect">
            <a:avLst/>
          </a:prstGeom>
          <a:noFill/>
        </p:spPr>
        <p:txBody>
          <a:bodyPr wrap="square" rtlCol="0">
            <a:spAutoFit/>
          </a:bodyPr>
          <a:lstStyle/>
          <a:p>
            <a:pPr algn="just"/>
            <a:r>
              <a:rPr kumimoji="1" lang="en-US" altLang="ja-JP" dirty="0" smtClean="0">
                <a:latin typeface="Times New Roman" panose="02020603050405020304" pitchFamily="18" charset="0"/>
                <a:cs typeface="Times New Roman" panose="02020603050405020304" pitchFamily="18" charset="0"/>
              </a:rPr>
              <a:t>Ion beam trajectory </a:t>
            </a:r>
            <a:endParaRPr kumimoji="1" lang="ja-JP" altLang="en-US" dirty="0">
              <a:latin typeface="Times New Roman" panose="02020603050405020304" pitchFamily="18" charset="0"/>
              <a:cs typeface="Times New Roman" panose="02020603050405020304" pitchFamily="18" charset="0"/>
            </a:endParaRPr>
          </a:p>
        </p:txBody>
      </p:sp>
      <p:sp>
        <p:nvSpPr>
          <p:cNvPr id="40" name="テキスト ボックス 39"/>
          <p:cNvSpPr txBox="1"/>
          <p:nvPr/>
        </p:nvSpPr>
        <p:spPr>
          <a:xfrm>
            <a:off x="2402336" y="5103249"/>
            <a:ext cx="1252266" cy="523220"/>
          </a:xfrm>
          <a:prstGeom prst="rect">
            <a:avLst/>
          </a:prstGeom>
          <a:solidFill>
            <a:srgbClr val="FFFF00"/>
          </a:solidFill>
        </p:spPr>
        <p:txBody>
          <a:bodyPr wrap="none" rtlCol="0">
            <a:spAutoFit/>
          </a:bodyPr>
          <a:lstStyle/>
          <a:p>
            <a:pPr algn="just"/>
            <a:r>
              <a:rPr lang="en-US" altLang="ja-JP" sz="2800" i="1" dirty="0" err="1">
                <a:latin typeface="Times New Roman" panose="02020603050405020304" pitchFamily="18" charset="0"/>
                <a:cs typeface="Times New Roman" panose="02020603050405020304" pitchFamily="18" charset="0"/>
              </a:rPr>
              <a:t>d</a:t>
            </a:r>
            <a:r>
              <a:rPr kumimoji="1" lang="en-US" altLang="ja-JP" sz="2800" i="1" baseline="-25000" dirty="0" err="1" smtClean="0">
                <a:latin typeface="Times New Roman" panose="02020603050405020304" pitchFamily="18" charset="0"/>
                <a:cs typeface="Times New Roman" panose="02020603050405020304" pitchFamily="18" charset="0"/>
              </a:rPr>
              <a:t>eff</a:t>
            </a:r>
            <a:r>
              <a:rPr kumimoji="1" lang="en-US" altLang="ja-JP" sz="2800" dirty="0" smtClean="0">
                <a:latin typeface="Times New Roman" panose="02020603050405020304" pitchFamily="18" charset="0"/>
                <a:cs typeface="Times New Roman" panose="02020603050405020304" pitchFamily="18" charset="0"/>
              </a:rPr>
              <a:t>  = </a:t>
            </a:r>
            <a:r>
              <a:rPr kumimoji="1" lang="en-US" altLang="ja-JP" sz="2800" i="1" dirty="0" smtClean="0">
                <a:latin typeface="Times New Roman" panose="02020603050405020304" pitchFamily="18" charset="0"/>
                <a:cs typeface="Times New Roman" panose="02020603050405020304" pitchFamily="18" charset="0"/>
              </a:rPr>
              <a:t>d</a:t>
            </a:r>
            <a:endParaRPr kumimoji="1" lang="ja-JP" altLang="en-US" sz="2800" i="1" dirty="0">
              <a:latin typeface="Times New Roman" panose="02020603050405020304" pitchFamily="18" charset="0"/>
              <a:cs typeface="Times New Roman" panose="02020603050405020304" pitchFamily="18" charset="0"/>
            </a:endParaRPr>
          </a:p>
        </p:txBody>
      </p:sp>
      <p:sp>
        <p:nvSpPr>
          <p:cNvPr id="101" name="テキスト ボックス 100"/>
          <p:cNvSpPr txBox="1"/>
          <p:nvPr/>
        </p:nvSpPr>
        <p:spPr>
          <a:xfrm>
            <a:off x="5614717" y="5088035"/>
            <a:ext cx="1252266" cy="523220"/>
          </a:xfrm>
          <a:prstGeom prst="rect">
            <a:avLst/>
          </a:prstGeom>
          <a:solidFill>
            <a:srgbClr val="FFFF00"/>
          </a:solidFill>
        </p:spPr>
        <p:txBody>
          <a:bodyPr wrap="none" rtlCol="0">
            <a:spAutoFit/>
          </a:bodyPr>
          <a:lstStyle/>
          <a:p>
            <a:pPr algn="just"/>
            <a:r>
              <a:rPr lang="en-US" altLang="ja-JP" sz="2800" i="1" dirty="0" err="1">
                <a:latin typeface="Times New Roman" panose="02020603050405020304" pitchFamily="18" charset="0"/>
                <a:cs typeface="Times New Roman" panose="02020603050405020304" pitchFamily="18" charset="0"/>
              </a:rPr>
              <a:t>d</a:t>
            </a:r>
            <a:r>
              <a:rPr kumimoji="1" lang="en-US" altLang="ja-JP" sz="2800" i="1" baseline="-25000" dirty="0" err="1" smtClean="0">
                <a:latin typeface="Times New Roman" panose="02020603050405020304" pitchFamily="18" charset="0"/>
                <a:cs typeface="Times New Roman" panose="02020603050405020304" pitchFamily="18" charset="0"/>
              </a:rPr>
              <a:t>eff</a:t>
            </a:r>
            <a:r>
              <a:rPr kumimoji="1" lang="en-US" altLang="ja-JP" sz="2800" dirty="0" smtClean="0">
                <a:latin typeface="Times New Roman" panose="02020603050405020304" pitchFamily="18" charset="0"/>
                <a:cs typeface="Times New Roman" panose="02020603050405020304" pitchFamily="18" charset="0"/>
              </a:rPr>
              <a:t>  &lt; </a:t>
            </a:r>
            <a:r>
              <a:rPr kumimoji="1" lang="en-US" altLang="ja-JP" sz="2800" i="1" dirty="0" smtClean="0">
                <a:latin typeface="Times New Roman" panose="02020603050405020304" pitchFamily="18" charset="0"/>
                <a:cs typeface="Times New Roman" panose="02020603050405020304" pitchFamily="18" charset="0"/>
              </a:rPr>
              <a:t>d</a:t>
            </a:r>
            <a:endParaRPr kumimoji="1" lang="ja-JP" altLang="en-US" sz="2800" i="1" dirty="0">
              <a:latin typeface="Times New Roman" panose="02020603050405020304" pitchFamily="18" charset="0"/>
              <a:cs typeface="Times New Roman" panose="02020603050405020304" pitchFamily="18" charset="0"/>
            </a:endParaRPr>
          </a:p>
        </p:txBody>
      </p:sp>
      <p:sp>
        <p:nvSpPr>
          <p:cNvPr id="102" name="テキスト ボックス 101"/>
          <p:cNvSpPr txBox="1"/>
          <p:nvPr/>
        </p:nvSpPr>
        <p:spPr>
          <a:xfrm>
            <a:off x="9460324" y="5103249"/>
            <a:ext cx="1252266" cy="523220"/>
          </a:xfrm>
          <a:prstGeom prst="rect">
            <a:avLst/>
          </a:prstGeom>
          <a:solidFill>
            <a:srgbClr val="FFFF00"/>
          </a:solidFill>
        </p:spPr>
        <p:txBody>
          <a:bodyPr wrap="none" rtlCol="0">
            <a:spAutoFit/>
          </a:bodyPr>
          <a:lstStyle/>
          <a:p>
            <a:pPr algn="just"/>
            <a:r>
              <a:rPr lang="en-US" altLang="ja-JP" sz="2800" i="1" dirty="0" err="1">
                <a:latin typeface="Times New Roman" panose="02020603050405020304" pitchFamily="18" charset="0"/>
                <a:cs typeface="Times New Roman" panose="02020603050405020304" pitchFamily="18" charset="0"/>
              </a:rPr>
              <a:t>d</a:t>
            </a:r>
            <a:r>
              <a:rPr kumimoji="1" lang="en-US" altLang="ja-JP" sz="2800" i="1" baseline="-25000" dirty="0" err="1" smtClean="0">
                <a:latin typeface="Times New Roman" panose="02020603050405020304" pitchFamily="18" charset="0"/>
                <a:cs typeface="Times New Roman" panose="02020603050405020304" pitchFamily="18" charset="0"/>
              </a:rPr>
              <a:t>eff</a:t>
            </a:r>
            <a:r>
              <a:rPr kumimoji="1" lang="en-US" altLang="ja-JP" sz="2800" dirty="0" smtClean="0">
                <a:latin typeface="Times New Roman" panose="02020603050405020304" pitchFamily="18" charset="0"/>
                <a:cs typeface="Times New Roman" panose="02020603050405020304" pitchFamily="18" charset="0"/>
              </a:rPr>
              <a:t>  &gt; </a:t>
            </a:r>
            <a:r>
              <a:rPr kumimoji="1" lang="en-US" altLang="ja-JP" sz="2800" i="1" dirty="0" smtClean="0">
                <a:latin typeface="Times New Roman" panose="02020603050405020304" pitchFamily="18" charset="0"/>
                <a:cs typeface="Times New Roman" panose="02020603050405020304" pitchFamily="18" charset="0"/>
              </a:rPr>
              <a:t>d</a:t>
            </a:r>
            <a:endParaRPr kumimoji="1" lang="ja-JP" altLang="en-US" sz="2800" i="1" dirty="0">
              <a:latin typeface="Times New Roman" panose="02020603050405020304" pitchFamily="18" charset="0"/>
              <a:cs typeface="Times New Roman" panose="02020603050405020304" pitchFamily="18" charset="0"/>
            </a:endParaRPr>
          </a:p>
        </p:txBody>
      </p:sp>
      <p:sp>
        <p:nvSpPr>
          <p:cNvPr id="103" name="テキスト ボックス 102"/>
          <p:cNvSpPr txBox="1"/>
          <p:nvPr/>
        </p:nvSpPr>
        <p:spPr>
          <a:xfrm>
            <a:off x="5173483" y="1917394"/>
            <a:ext cx="2071401" cy="369332"/>
          </a:xfrm>
          <a:prstGeom prst="rect">
            <a:avLst/>
          </a:prstGeom>
          <a:noFill/>
          <a:ln w="28575">
            <a:solidFill>
              <a:srgbClr val="C00000"/>
            </a:solidFill>
          </a:ln>
        </p:spPr>
        <p:txBody>
          <a:bodyPr wrap="none" rtlCol="0">
            <a:spAutoFit/>
          </a:bodyPr>
          <a:lstStyle/>
          <a:p>
            <a:pPr algn="just"/>
            <a:r>
              <a:rPr kumimoji="1" lang="en-US" altLang="ja-JP" dirty="0" smtClean="0">
                <a:latin typeface="Times New Roman" panose="02020603050405020304" pitchFamily="18" charset="0"/>
                <a:cs typeface="Times New Roman" panose="02020603050405020304" pitchFamily="18" charset="0"/>
              </a:rPr>
              <a:t>High plasma density</a:t>
            </a:r>
            <a:endParaRPr kumimoji="1" lang="ja-JP" altLang="en-US" dirty="0">
              <a:latin typeface="Times New Roman" panose="02020603050405020304" pitchFamily="18" charset="0"/>
              <a:cs typeface="Times New Roman" panose="02020603050405020304" pitchFamily="18" charset="0"/>
            </a:endParaRPr>
          </a:p>
        </p:txBody>
      </p:sp>
      <p:sp>
        <p:nvSpPr>
          <p:cNvPr id="104" name="テキスト ボックス 103"/>
          <p:cNvSpPr txBox="1"/>
          <p:nvPr/>
        </p:nvSpPr>
        <p:spPr>
          <a:xfrm>
            <a:off x="1519107" y="1918016"/>
            <a:ext cx="2563522" cy="369332"/>
          </a:xfrm>
          <a:prstGeom prst="rect">
            <a:avLst/>
          </a:prstGeom>
          <a:noFill/>
          <a:ln w="28575">
            <a:solidFill>
              <a:srgbClr val="C00000"/>
            </a:solidFill>
          </a:ln>
        </p:spPr>
        <p:txBody>
          <a:bodyPr wrap="none" rtlCol="0">
            <a:spAutoFit/>
          </a:bodyPr>
          <a:lstStyle/>
          <a:p>
            <a:pPr algn="just"/>
            <a:r>
              <a:rPr kumimoji="1" lang="en-US" altLang="ja-JP" dirty="0" smtClean="0">
                <a:latin typeface="Times New Roman" panose="02020603050405020304" pitchFamily="18" charset="0"/>
                <a:cs typeface="Times New Roman" panose="02020603050405020304" pitchFamily="18" charset="0"/>
              </a:rPr>
              <a:t>Optimum plasma density</a:t>
            </a:r>
            <a:endParaRPr kumimoji="1" lang="ja-JP" altLang="en-US" dirty="0">
              <a:latin typeface="Times New Roman" panose="02020603050405020304" pitchFamily="18" charset="0"/>
              <a:cs typeface="Times New Roman" panose="02020603050405020304" pitchFamily="18" charset="0"/>
            </a:endParaRPr>
          </a:p>
        </p:txBody>
      </p:sp>
      <p:sp>
        <p:nvSpPr>
          <p:cNvPr id="105" name="テキスト ボックス 104"/>
          <p:cNvSpPr txBox="1"/>
          <p:nvPr/>
        </p:nvSpPr>
        <p:spPr>
          <a:xfrm>
            <a:off x="8826078" y="1917394"/>
            <a:ext cx="2044149" cy="369332"/>
          </a:xfrm>
          <a:prstGeom prst="rect">
            <a:avLst/>
          </a:prstGeom>
          <a:noFill/>
          <a:ln w="28575">
            <a:solidFill>
              <a:srgbClr val="C00000"/>
            </a:solidFill>
          </a:ln>
        </p:spPr>
        <p:txBody>
          <a:bodyPr wrap="none" rtlCol="0">
            <a:spAutoFit/>
          </a:bodyPr>
          <a:lstStyle/>
          <a:p>
            <a:pPr algn="just"/>
            <a:r>
              <a:rPr kumimoji="1" lang="en-US" altLang="ja-JP" dirty="0" smtClean="0">
                <a:latin typeface="Times New Roman" panose="02020603050405020304" pitchFamily="18" charset="0"/>
                <a:cs typeface="Times New Roman" panose="02020603050405020304" pitchFamily="18" charset="0"/>
              </a:rPr>
              <a:t>Low plasma density</a:t>
            </a:r>
            <a:endParaRPr kumimoji="1" lang="ja-JP" altLang="en-US" dirty="0">
              <a:latin typeface="Times New Roman" panose="02020603050405020304" pitchFamily="18" charset="0"/>
              <a:cs typeface="Times New Roman" panose="02020603050405020304" pitchFamily="18" charset="0"/>
            </a:endParaRPr>
          </a:p>
        </p:txBody>
      </p:sp>
      <p:sp>
        <p:nvSpPr>
          <p:cNvPr id="106" name="正方形/長方形 105"/>
          <p:cNvSpPr/>
          <p:nvPr/>
        </p:nvSpPr>
        <p:spPr>
          <a:xfrm>
            <a:off x="675543" y="604077"/>
            <a:ext cx="10503781" cy="707886"/>
          </a:xfrm>
          <a:prstGeom prst="rect">
            <a:avLst/>
          </a:prstGeom>
          <a:solidFill>
            <a:srgbClr val="FFFF99"/>
          </a:solidFill>
        </p:spPr>
        <p:txBody>
          <a:bodyPr wrap="square">
            <a:spAutoFit/>
          </a:bodyPr>
          <a:lstStyle/>
          <a:p>
            <a:r>
              <a:rPr lang="en-US" altLang="ja-JP" sz="2000" b="1" dirty="0">
                <a:solidFill>
                  <a:srgbClr val="FF0000"/>
                </a:solidFill>
                <a:latin typeface="Times New Roman" panose="02020603050405020304" pitchFamily="18" charset="0"/>
                <a:cs typeface="Times New Roman" panose="02020603050405020304" pitchFamily="18" charset="0"/>
              </a:rPr>
              <a:t>Control</a:t>
            </a:r>
            <a:r>
              <a:rPr lang="en-US" altLang="ja-JP" sz="2000" b="1"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of </a:t>
            </a:r>
            <a:r>
              <a:rPr lang="en-US" altLang="ja-JP" sz="2000" b="1" dirty="0">
                <a:solidFill>
                  <a:srgbClr val="FF0000"/>
                </a:solidFill>
                <a:latin typeface="Times New Roman" panose="02020603050405020304" pitchFamily="18" charset="0"/>
                <a:cs typeface="Times New Roman" panose="02020603050405020304" pitchFamily="18" charset="0"/>
              </a:rPr>
              <a:t>effective distance </a:t>
            </a:r>
            <a:r>
              <a:rPr lang="en-US" altLang="ja-JP" sz="2000" b="1" i="1" dirty="0" err="1">
                <a:solidFill>
                  <a:srgbClr val="FF0000"/>
                </a:solidFill>
                <a:latin typeface="Times New Roman" panose="02020603050405020304" pitchFamily="18" charset="0"/>
                <a:cs typeface="Times New Roman" panose="02020603050405020304" pitchFamily="18" charset="0"/>
              </a:rPr>
              <a:t>d</a:t>
            </a:r>
            <a:r>
              <a:rPr lang="en-US" altLang="ja-JP" sz="2000" b="1" baseline="-25000" dirty="0" err="1">
                <a:solidFill>
                  <a:srgbClr val="FF0000"/>
                </a:solidFill>
                <a:latin typeface="Times New Roman" panose="02020603050405020304" pitchFamily="18" charset="0"/>
                <a:cs typeface="Times New Roman" panose="02020603050405020304" pitchFamily="18" charset="0"/>
              </a:rPr>
              <a:t>eff</a:t>
            </a:r>
            <a:r>
              <a:rPr lang="en-US" altLang="ja-JP" sz="2000" b="1" dirty="0">
                <a:latin typeface="Times New Roman" panose="02020603050405020304" pitchFamily="18" charset="0"/>
                <a:cs typeface="Times New Roman" panose="02020603050405020304" pitchFamily="18" charset="0"/>
              </a:rPr>
              <a:t> </a:t>
            </a:r>
            <a:r>
              <a:rPr lang="en-US" altLang="ja-JP" sz="2000" b="1" dirty="0">
                <a:solidFill>
                  <a:srgbClr val="FF0000"/>
                </a:solidFill>
                <a:latin typeface="Times New Roman" panose="02020603050405020304" pitchFamily="18" charset="0"/>
                <a:cs typeface="Times New Roman" panose="02020603050405020304" pitchFamily="18" charset="0"/>
              </a:rPr>
              <a:t>between</a:t>
            </a:r>
            <a:r>
              <a:rPr lang="en-US" altLang="ja-JP" sz="2000" b="1"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the Plasma Grid (</a:t>
            </a:r>
            <a:r>
              <a:rPr lang="en-US" altLang="ja-JP" sz="2000" b="1" dirty="0">
                <a:solidFill>
                  <a:srgbClr val="FF0000"/>
                </a:solidFill>
                <a:latin typeface="Times New Roman" panose="02020603050405020304" pitchFamily="18" charset="0"/>
                <a:cs typeface="Times New Roman" panose="02020603050405020304" pitchFamily="18" charset="0"/>
              </a:rPr>
              <a:t>PG</a:t>
            </a:r>
            <a:r>
              <a:rPr lang="en-US" altLang="ja-JP" sz="2000" dirty="0">
                <a:latin typeface="Times New Roman" panose="02020603050405020304" pitchFamily="18" charset="0"/>
                <a:cs typeface="Times New Roman" panose="02020603050405020304" pitchFamily="18" charset="0"/>
              </a:rPr>
              <a:t>) and the Extraction Grid (</a:t>
            </a:r>
            <a:r>
              <a:rPr lang="en-US" altLang="ja-JP" sz="2000" b="1" dirty="0">
                <a:solidFill>
                  <a:srgbClr val="FF0000"/>
                </a:solidFill>
                <a:latin typeface="Times New Roman" panose="02020603050405020304" pitchFamily="18" charset="0"/>
                <a:cs typeface="Times New Roman" panose="02020603050405020304" pitchFamily="18" charset="0"/>
              </a:rPr>
              <a:t>EG</a:t>
            </a:r>
            <a:r>
              <a:rPr lang="en-US" altLang="ja-JP" sz="2000" dirty="0" smtClean="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(or equivalently  </a:t>
            </a:r>
            <a:r>
              <a:rPr lang="en-US" altLang="ja-JP" sz="2000" b="1" dirty="0">
                <a:solidFill>
                  <a:srgbClr val="FF0000"/>
                </a:solidFill>
                <a:latin typeface="Times New Roman" panose="02020603050405020304" pitchFamily="18" charset="0"/>
                <a:cs typeface="Times New Roman" panose="02020603050405020304" pitchFamily="18" charset="0"/>
              </a:rPr>
              <a:t>the position of the plasma meniscus</a:t>
            </a: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is </a:t>
            </a:r>
            <a:r>
              <a:rPr lang="en-US" altLang="ja-JP" sz="2000" dirty="0">
                <a:latin typeface="Times New Roman" panose="02020603050405020304" pitchFamily="18" charset="0"/>
                <a:cs typeface="Times New Roman" panose="02020603050405020304" pitchFamily="18" charset="0"/>
              </a:rPr>
              <a:t>very </a:t>
            </a:r>
            <a:r>
              <a:rPr lang="en-US" altLang="ja-JP" sz="2000" b="1" dirty="0">
                <a:solidFill>
                  <a:srgbClr val="FF0000"/>
                </a:solidFill>
                <a:latin typeface="Times New Roman" panose="02020603050405020304" pitchFamily="18" charset="0"/>
                <a:cs typeface="Times New Roman" panose="02020603050405020304" pitchFamily="18" charset="0"/>
              </a:rPr>
              <a:t>important</a:t>
            </a:r>
            <a:r>
              <a:rPr lang="en-US" altLang="ja-JP" sz="2000" dirty="0">
                <a:latin typeface="Times New Roman" panose="02020603050405020304" pitchFamily="18" charset="0"/>
                <a:cs typeface="Times New Roman" panose="02020603050405020304" pitchFamily="18" charset="0"/>
              </a:rPr>
              <a:t> to obtain </a:t>
            </a:r>
            <a:r>
              <a:rPr lang="en-US" altLang="ja-JP" sz="2000" b="1" dirty="0">
                <a:solidFill>
                  <a:srgbClr val="FF0000"/>
                </a:solidFill>
                <a:latin typeface="Times New Roman" panose="02020603050405020304" pitchFamily="18" charset="0"/>
                <a:cs typeface="Times New Roman" panose="02020603050405020304" pitchFamily="18" charset="0"/>
              </a:rPr>
              <a:t>good beam </a:t>
            </a:r>
            <a:r>
              <a:rPr lang="en-US" altLang="ja-JP" sz="2000" b="1" dirty="0" smtClean="0">
                <a:solidFill>
                  <a:srgbClr val="FF0000"/>
                </a:solidFill>
                <a:latin typeface="Times New Roman" panose="02020603050405020304" pitchFamily="18" charset="0"/>
                <a:cs typeface="Times New Roman" panose="02020603050405020304" pitchFamily="18" charset="0"/>
              </a:rPr>
              <a:t>quality</a:t>
            </a:r>
            <a:r>
              <a:rPr lang="en-US" altLang="ja-JP" sz="2000" b="1" dirty="0" smtClean="0">
                <a:latin typeface="Times New Roman" panose="02020603050405020304" pitchFamily="18" charset="0"/>
                <a:cs typeface="Times New Roman" panose="02020603050405020304" pitchFamily="18" charset="0"/>
              </a:rPr>
              <a:t>.</a:t>
            </a:r>
            <a:r>
              <a:rPr lang="en-US" altLang="ja-JP" sz="2000" b="1" dirty="0" smtClean="0">
                <a:solidFill>
                  <a:srgbClr val="FF0000"/>
                </a:solidFill>
                <a:latin typeface="Times New Roman" panose="02020603050405020304" pitchFamily="18" charset="0"/>
                <a:cs typeface="Times New Roman" panose="02020603050405020304" pitchFamily="18" charset="0"/>
              </a:rPr>
              <a:t>  </a:t>
            </a:r>
            <a:endParaRPr lang="ja-JP" altLang="en-US" sz="2000" b="1" dirty="0">
              <a:solidFill>
                <a:srgbClr val="FF0000"/>
              </a:solidFill>
              <a:latin typeface="Times New Roman" panose="02020603050405020304" pitchFamily="18" charset="0"/>
              <a:cs typeface="Times New Roman" panose="02020603050405020304" pitchFamily="18" charset="0"/>
            </a:endParaRPr>
          </a:p>
        </p:txBody>
      </p:sp>
      <p:sp>
        <p:nvSpPr>
          <p:cNvPr id="11" name="正方形/長方形 10"/>
          <p:cNvSpPr/>
          <p:nvPr/>
        </p:nvSpPr>
        <p:spPr>
          <a:xfrm>
            <a:off x="518657" y="1429780"/>
            <a:ext cx="4449148" cy="369332"/>
          </a:xfrm>
          <a:prstGeom prst="rect">
            <a:avLst/>
          </a:prstGeom>
          <a:solidFill>
            <a:srgbClr val="CCFFCC"/>
          </a:solidFill>
        </p:spPr>
        <p:txBody>
          <a:bodyPr wrap="square">
            <a:spAutoFit/>
          </a:bodyPr>
          <a:lstStyle/>
          <a:p>
            <a:pPr algn="just"/>
            <a:r>
              <a:rPr lang="en-US" altLang="ja-JP" i="1" dirty="0" smtClean="0">
                <a:latin typeface="Times New Roman" panose="02020603050405020304" pitchFamily="18" charset="0"/>
                <a:cs typeface="Times New Roman" panose="02020603050405020304" pitchFamily="18" charset="0"/>
              </a:rPr>
              <a:t>d</a:t>
            </a:r>
            <a:r>
              <a:rPr lang="en-US" altLang="ja-JP" dirty="0" smtClean="0">
                <a:latin typeface="Times New Roman" panose="02020603050405020304" pitchFamily="18" charset="0"/>
                <a:cs typeface="Times New Roman" panose="02020603050405020304" pitchFamily="18" charset="0"/>
              </a:rPr>
              <a:t>: geometrical distance between PG and EG</a:t>
            </a:r>
            <a:endParaRPr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75858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150026" y="251734"/>
            <a:ext cx="7644644" cy="1446550"/>
          </a:xfrm>
          <a:prstGeom prst="rect">
            <a:avLst/>
          </a:prstGeom>
          <a:solidFill>
            <a:srgbClr val="FFFF99"/>
          </a:solidFill>
          <a:ln w="38100">
            <a:noFill/>
          </a:ln>
        </p:spPr>
        <p:txBody>
          <a:bodyPr wrap="square" rtlCol="0">
            <a:spAutoFit/>
          </a:bodyPr>
          <a:lstStyle/>
          <a:p>
            <a:r>
              <a:rPr lang="ja-JP" altLang="en-US" sz="2400" b="1" dirty="0" smtClean="0">
                <a:latin typeface="Times New Roman" panose="02020603050405020304" pitchFamily="18" charset="0"/>
                <a:cs typeface="Times New Roman" panose="02020603050405020304" pitchFamily="18" charset="0"/>
              </a:rPr>
              <a:t>・</a:t>
            </a:r>
            <a:r>
              <a:rPr lang="en-US" altLang="ja-JP" sz="2400" b="1" dirty="0" smtClean="0">
                <a:latin typeface="Times New Roman" panose="02020603050405020304" pitchFamily="18" charset="0"/>
                <a:cs typeface="Times New Roman" panose="02020603050405020304" pitchFamily="18" charset="0"/>
              </a:rPr>
              <a:t>What </a:t>
            </a:r>
            <a:r>
              <a:rPr lang="en-US" altLang="ja-JP" sz="2400" b="1" dirty="0">
                <a:latin typeface="Times New Roman" panose="02020603050405020304" pitchFamily="18" charset="0"/>
                <a:cs typeface="Times New Roman" panose="02020603050405020304" pitchFamily="18" charset="0"/>
              </a:rPr>
              <a:t>are the key parameters to determine/control </a:t>
            </a:r>
            <a:r>
              <a:rPr lang="en-US" altLang="ja-JP" sz="2400" b="1" i="1" dirty="0" err="1" smtClean="0">
                <a:latin typeface="Times New Roman" panose="02020603050405020304" pitchFamily="18" charset="0"/>
                <a:cs typeface="Times New Roman" panose="02020603050405020304" pitchFamily="18" charset="0"/>
              </a:rPr>
              <a:t>d</a:t>
            </a:r>
            <a:r>
              <a:rPr lang="en-US" altLang="ja-JP" sz="2400" b="1" baseline="-25000" dirty="0" err="1" smtClean="0">
                <a:latin typeface="Times New Roman" panose="02020603050405020304" pitchFamily="18" charset="0"/>
                <a:cs typeface="Times New Roman" panose="02020603050405020304" pitchFamily="18" charset="0"/>
              </a:rPr>
              <a:t>eff</a:t>
            </a:r>
            <a:r>
              <a:rPr lang="en-US" altLang="ja-JP" sz="2400" b="1" dirty="0" smtClean="0">
                <a:latin typeface="Times New Roman" panose="02020603050405020304" pitchFamily="18" charset="0"/>
                <a:cs typeface="Times New Roman" panose="02020603050405020304" pitchFamily="18" charset="0"/>
              </a:rPr>
              <a:t>?</a:t>
            </a:r>
          </a:p>
          <a:p>
            <a:endParaRPr lang="en-US" altLang="ja-JP" sz="800" b="1" dirty="0">
              <a:latin typeface="Times New Roman" panose="02020603050405020304" pitchFamily="18" charset="0"/>
              <a:cs typeface="Times New Roman" panose="02020603050405020304" pitchFamily="18" charset="0"/>
            </a:endParaRPr>
          </a:p>
          <a:p>
            <a:r>
              <a:rPr lang="ja-JP" altLang="en-US" sz="2400" b="1" dirty="0" smtClean="0">
                <a:latin typeface="Times New Roman" panose="02020603050405020304" pitchFamily="18" charset="0"/>
                <a:cs typeface="Times New Roman" panose="02020603050405020304" pitchFamily="18" charset="0"/>
              </a:rPr>
              <a:t>・</a:t>
            </a:r>
            <a:r>
              <a:rPr lang="en-US" altLang="ja-JP" sz="2400" b="1" dirty="0" smtClean="0">
                <a:latin typeface="Times New Roman" panose="02020603050405020304" pitchFamily="18" charset="0"/>
                <a:cs typeface="Times New Roman" panose="02020603050405020304" pitchFamily="18" charset="0"/>
              </a:rPr>
              <a:t>How </a:t>
            </a:r>
            <a:r>
              <a:rPr lang="en-US" altLang="ja-JP" sz="2400" b="1" i="1" dirty="0" err="1">
                <a:latin typeface="Times New Roman" panose="02020603050405020304" pitchFamily="18" charset="0"/>
                <a:cs typeface="Times New Roman" panose="02020603050405020304" pitchFamily="18" charset="0"/>
              </a:rPr>
              <a:t>d</a:t>
            </a:r>
            <a:r>
              <a:rPr lang="en-US" altLang="ja-JP" sz="2400" b="1" baseline="-25000" dirty="0" err="1">
                <a:latin typeface="Times New Roman" panose="02020603050405020304" pitchFamily="18" charset="0"/>
                <a:cs typeface="Times New Roman" panose="02020603050405020304" pitchFamily="18" charset="0"/>
              </a:rPr>
              <a:t>eff</a:t>
            </a:r>
            <a:r>
              <a:rPr lang="en-US" altLang="ja-JP" sz="2400" b="1" dirty="0">
                <a:latin typeface="Times New Roman" panose="02020603050405020304" pitchFamily="18" charset="0"/>
                <a:cs typeface="Times New Roman" panose="02020603050405020304" pitchFamily="18" charset="0"/>
              </a:rPr>
              <a:t> depends on these key parameters ?  </a:t>
            </a:r>
            <a:endParaRPr lang="en-US" altLang="ja-JP" sz="2400" b="1" dirty="0" smtClean="0">
              <a:latin typeface="Times New Roman" panose="02020603050405020304" pitchFamily="18" charset="0"/>
              <a:cs typeface="Times New Roman" panose="02020603050405020304" pitchFamily="18" charset="0"/>
            </a:endParaRPr>
          </a:p>
          <a:p>
            <a:endParaRPr lang="en-US" altLang="ja-JP" sz="800" b="1" dirty="0">
              <a:latin typeface="Times New Roman" panose="02020603050405020304" pitchFamily="18" charset="0"/>
              <a:cs typeface="Times New Roman" panose="02020603050405020304" pitchFamily="18" charset="0"/>
            </a:endParaRPr>
          </a:p>
          <a:p>
            <a:r>
              <a:rPr lang="ja-JP" altLang="en-US" sz="2400" b="1" dirty="0" smtClean="0">
                <a:latin typeface="Times New Roman" panose="02020603050405020304" pitchFamily="18" charset="0"/>
                <a:cs typeface="Times New Roman" panose="02020603050405020304" pitchFamily="18" charset="0"/>
              </a:rPr>
              <a:t>・</a:t>
            </a:r>
            <a:r>
              <a:rPr lang="en-US" altLang="ja-JP" sz="2400" b="1" dirty="0" smtClean="0">
                <a:latin typeface="Times New Roman" panose="02020603050405020304" pitchFamily="18" charset="0"/>
                <a:cs typeface="Times New Roman" panose="02020603050405020304" pitchFamily="18" charset="0"/>
              </a:rPr>
              <a:t>How </a:t>
            </a:r>
            <a:r>
              <a:rPr lang="en-US" altLang="ja-JP" sz="2400" b="1" dirty="0">
                <a:latin typeface="Times New Roman" panose="02020603050405020304" pitchFamily="18" charset="0"/>
                <a:cs typeface="Times New Roman" panose="02020603050405020304" pitchFamily="18" charset="0"/>
              </a:rPr>
              <a:t>to control the plasma meniscus ? </a:t>
            </a:r>
          </a:p>
        </p:txBody>
      </p:sp>
      <p:sp>
        <p:nvSpPr>
          <p:cNvPr id="5" name="正方形/長方形 4"/>
          <p:cNvSpPr/>
          <p:nvPr/>
        </p:nvSpPr>
        <p:spPr>
          <a:xfrm>
            <a:off x="485949" y="3703375"/>
            <a:ext cx="11324492" cy="298996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右矢印 5"/>
          <p:cNvSpPr/>
          <p:nvPr/>
        </p:nvSpPr>
        <p:spPr>
          <a:xfrm rot="5400000">
            <a:off x="5891961" y="5090389"/>
            <a:ext cx="512466" cy="3516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7" name="正方形/長方形 6"/>
              <p:cNvSpPr/>
              <p:nvPr/>
            </p:nvSpPr>
            <p:spPr>
              <a:xfrm>
                <a:off x="1626282" y="2437863"/>
                <a:ext cx="5668731" cy="864789"/>
              </a:xfrm>
              <a:prstGeom prst="rect">
                <a:avLst/>
              </a:prstGeom>
              <a:solidFill>
                <a:srgbClr val="CCFFCC"/>
              </a:solidFill>
            </p:spPr>
            <p:txBody>
              <a:bodyPr wrap="none">
                <a:spAutoFit/>
              </a:bodyPr>
              <a:lstStyle/>
              <a:p>
                <a:pPr/>
                <a14:m>
                  <m:oMathPara xmlns:m="http://schemas.openxmlformats.org/officeDocument/2006/math">
                    <m:oMathParaPr>
                      <m:jc m:val="centerGroup"/>
                    </m:oMathParaPr>
                    <m:oMath xmlns:m="http://schemas.openxmlformats.org/officeDocument/2006/math">
                      <m:r>
                        <a:rPr lang="ja-JP" altLang="en-US" sz="2000">
                          <a:latin typeface="Cambria Math" panose="02040503050406030204" pitchFamily="18" charset="0"/>
                        </a:rPr>
                        <m:t> </m:t>
                      </m:r>
                      <m:sSub>
                        <m:sSubPr>
                          <m:ctrlPr>
                            <a:rPr lang="ja-JP" altLang="en-US" sz="2000" i="1">
                              <a:latin typeface="Cambria Math" panose="02040503050406030204" pitchFamily="18" charset="0"/>
                            </a:rPr>
                          </m:ctrlPr>
                        </m:sSubPr>
                        <m:e>
                          <m:r>
                            <m:rPr>
                              <m:sty m:val="p"/>
                            </m:rPr>
                            <a:rPr lang="ja-JP" altLang="en-US" sz="2000" i="0">
                              <a:latin typeface="Cambria Math" panose="02040503050406030204" pitchFamily="18" charset="0"/>
                            </a:rPr>
                            <m:t>d</m:t>
                          </m:r>
                        </m:e>
                        <m:sub>
                          <m:r>
                            <m:rPr>
                              <m:sty m:val="p"/>
                            </m:rPr>
                            <a:rPr lang="ja-JP" altLang="en-US" sz="2000" i="0">
                              <a:latin typeface="Cambria Math" panose="02040503050406030204" pitchFamily="18" charset="0"/>
                            </a:rPr>
                            <m:t>eff</m:t>
                          </m:r>
                        </m:sub>
                      </m:sSub>
                      <m:r>
                        <a:rPr lang="ja-JP" altLang="en-US" sz="2000" i="0">
                          <a:latin typeface="Cambria Math" panose="02040503050406030204" pitchFamily="18" charset="0"/>
                        </a:rPr>
                        <m:t>=</m:t>
                      </m:r>
                      <m:f>
                        <m:fPr>
                          <m:ctrlPr>
                            <a:rPr lang="ja-JP" altLang="en-US" sz="2000" i="1">
                              <a:latin typeface="Cambria Math" panose="02040503050406030204" pitchFamily="18" charset="0"/>
                            </a:rPr>
                          </m:ctrlPr>
                        </m:fPr>
                        <m:num>
                          <m:sSup>
                            <m:sSupPr>
                              <m:ctrlPr>
                                <a:rPr lang="ja-JP" altLang="en-US" sz="2000" i="1">
                                  <a:latin typeface="Cambria Math" panose="02040503050406030204" pitchFamily="18" charset="0"/>
                                </a:rPr>
                              </m:ctrlPr>
                            </m:sSupPr>
                            <m:e>
                              <m:r>
                                <a:rPr lang="ja-JP" altLang="en-US" sz="2000" i="0">
                                  <a:latin typeface="Cambria Math" panose="02040503050406030204" pitchFamily="18" charset="0"/>
                                </a:rPr>
                                <m:t>2</m:t>
                              </m:r>
                            </m:e>
                            <m:sup>
                              <m:f>
                                <m:fPr>
                                  <m:type m:val="lin"/>
                                  <m:ctrlPr>
                                    <a:rPr lang="ja-JP" altLang="en-US" sz="2000" i="1">
                                      <a:latin typeface="Cambria Math" panose="02040503050406030204" pitchFamily="18" charset="0"/>
                                    </a:rPr>
                                  </m:ctrlPr>
                                </m:fPr>
                                <m:num>
                                  <m:r>
                                    <a:rPr lang="ja-JP" altLang="en-US" sz="2000" i="0">
                                      <a:latin typeface="Cambria Math" panose="02040503050406030204" pitchFamily="18" charset="0"/>
                                    </a:rPr>
                                    <m:t>5</m:t>
                                  </m:r>
                                </m:num>
                                <m:den>
                                  <m:r>
                                    <a:rPr lang="ja-JP" altLang="en-US" sz="2000" i="0">
                                      <a:latin typeface="Cambria Math" panose="02040503050406030204" pitchFamily="18" charset="0"/>
                                    </a:rPr>
                                    <m:t>4</m:t>
                                  </m:r>
                                </m:den>
                              </m:f>
                            </m:sup>
                          </m:sSup>
                        </m:num>
                        <m:den>
                          <m:r>
                            <a:rPr lang="ja-JP" altLang="en-US" sz="2000" i="0">
                              <a:latin typeface="Cambria Math" panose="02040503050406030204" pitchFamily="18" charset="0"/>
                            </a:rPr>
                            <m:t>3</m:t>
                          </m:r>
                        </m:den>
                      </m:f>
                      <m:r>
                        <m:rPr>
                          <m:sty m:val="p"/>
                        </m:rPr>
                        <a:rPr lang="ja-JP" altLang="en-US" sz="2000" i="0">
                          <a:latin typeface="Cambria Math" panose="02040503050406030204" pitchFamily="18" charset="0"/>
                        </a:rPr>
                        <m:t>exp</m:t>
                      </m:r>
                      <m:d>
                        <m:dPr>
                          <m:ctrlPr>
                            <a:rPr lang="ja-JP" altLang="en-US" sz="2000" i="1">
                              <a:latin typeface="Cambria Math" panose="02040503050406030204" pitchFamily="18" charset="0"/>
                            </a:rPr>
                          </m:ctrlPr>
                        </m:dPr>
                        <m:e>
                          <m:f>
                            <m:fPr>
                              <m:ctrlPr>
                                <a:rPr lang="ja-JP" altLang="en-US" sz="2000" i="1">
                                  <a:latin typeface="Cambria Math" panose="02040503050406030204" pitchFamily="18" charset="0"/>
                                </a:rPr>
                              </m:ctrlPr>
                            </m:fPr>
                            <m:num>
                              <m:r>
                                <a:rPr lang="ja-JP" altLang="en-US" sz="2000" i="0">
                                  <a:latin typeface="Cambria Math" panose="02040503050406030204" pitchFamily="18" charset="0"/>
                                </a:rPr>
                                <m:t>1</m:t>
                              </m:r>
                            </m:num>
                            <m:den>
                              <m:r>
                                <a:rPr lang="ja-JP" altLang="en-US" sz="2000" i="0">
                                  <a:latin typeface="Cambria Math" panose="02040503050406030204" pitchFamily="18" charset="0"/>
                                </a:rPr>
                                <m:t>4</m:t>
                              </m:r>
                            </m:den>
                          </m:f>
                        </m:e>
                      </m:d>
                      <m:sSup>
                        <m:sSupPr>
                          <m:ctrlPr>
                            <a:rPr lang="ja-JP" altLang="en-US" sz="2000" i="1">
                              <a:latin typeface="Cambria Math" panose="02040503050406030204" pitchFamily="18" charset="0"/>
                            </a:rPr>
                          </m:ctrlPr>
                        </m:sSupPr>
                        <m:e>
                          <m:d>
                            <m:dPr>
                              <m:ctrlPr>
                                <a:rPr lang="ja-JP" altLang="en-US" sz="2000" i="1">
                                  <a:latin typeface="Cambria Math" panose="02040503050406030204" pitchFamily="18" charset="0"/>
                                </a:rPr>
                              </m:ctrlPr>
                            </m:dPr>
                            <m:e>
                              <m:f>
                                <m:fPr>
                                  <m:ctrlPr>
                                    <a:rPr lang="ja-JP" altLang="en-US" sz="2000" i="1">
                                      <a:latin typeface="Cambria Math" panose="02040503050406030204" pitchFamily="18" charset="0"/>
                                    </a:rPr>
                                  </m:ctrlPr>
                                </m:fPr>
                                <m:num>
                                  <m:sSub>
                                    <m:sSubPr>
                                      <m:ctrlPr>
                                        <a:rPr lang="ja-JP" altLang="en-US" sz="2000" i="1">
                                          <a:latin typeface="Cambria Math" panose="02040503050406030204" pitchFamily="18" charset="0"/>
                                        </a:rPr>
                                      </m:ctrlPr>
                                    </m:sSubPr>
                                    <m:e>
                                      <m:r>
                                        <a:rPr lang="ja-JP" altLang="en-US" sz="2000" i="1">
                                          <a:latin typeface="Cambria Math" panose="02040503050406030204" pitchFamily="18" charset="0"/>
                                        </a:rPr>
                                        <m:t>𝜀</m:t>
                                      </m:r>
                                    </m:e>
                                    <m:sub>
                                      <m:r>
                                        <a:rPr lang="ja-JP" altLang="en-US" sz="2000" i="0">
                                          <a:latin typeface="Cambria Math" panose="02040503050406030204" pitchFamily="18" charset="0"/>
                                        </a:rPr>
                                        <m:t>0</m:t>
                                      </m:r>
                                    </m:sub>
                                  </m:sSub>
                                </m:num>
                                <m:den>
                                  <m:r>
                                    <a:rPr lang="ja-JP" altLang="en-US" sz="2000" i="1">
                                      <a:latin typeface="Cambria Math" panose="02040503050406030204" pitchFamily="18" charset="0"/>
                                    </a:rPr>
                                    <m:t>𝑒</m:t>
                                  </m:r>
                                </m:den>
                              </m:f>
                            </m:e>
                          </m:d>
                        </m:e>
                        <m:sup>
                          <m:f>
                            <m:fPr>
                              <m:type m:val="lin"/>
                              <m:ctrlPr>
                                <a:rPr lang="ja-JP" altLang="en-US" sz="2000" i="1">
                                  <a:latin typeface="Cambria Math" panose="02040503050406030204" pitchFamily="18" charset="0"/>
                                </a:rPr>
                              </m:ctrlPr>
                            </m:fPr>
                            <m:num>
                              <m:r>
                                <a:rPr lang="ja-JP" altLang="en-US" sz="2000" i="0">
                                  <a:latin typeface="Cambria Math" panose="02040503050406030204" pitchFamily="18" charset="0"/>
                                </a:rPr>
                                <m:t>1</m:t>
                              </m:r>
                            </m:num>
                            <m:den>
                              <m:r>
                                <a:rPr lang="ja-JP" altLang="en-US" sz="2000" i="0">
                                  <a:latin typeface="Cambria Math" panose="02040503050406030204" pitchFamily="18" charset="0"/>
                                </a:rPr>
                                <m:t>2</m:t>
                              </m:r>
                            </m:den>
                          </m:f>
                        </m:sup>
                      </m:sSup>
                      <m:sSubSup>
                        <m:sSubSupPr>
                          <m:ctrlPr>
                            <a:rPr lang="ja-JP" altLang="en-US" sz="2000" i="1">
                              <a:latin typeface="Cambria Math" panose="02040503050406030204" pitchFamily="18" charset="0"/>
                            </a:rPr>
                          </m:ctrlPr>
                        </m:sSubSupPr>
                        <m:e>
                          <m:r>
                            <a:rPr lang="ja-JP" altLang="en-US" sz="2000" i="1">
                              <a:latin typeface="Cambria Math" panose="02040503050406030204" pitchFamily="18" charset="0"/>
                            </a:rPr>
                            <m:t>𝑛</m:t>
                          </m:r>
                        </m:e>
                        <m:sub>
                          <m:r>
                            <m:rPr>
                              <m:sty m:val="p"/>
                            </m:rPr>
                            <a:rPr lang="ja-JP" altLang="en-US" sz="2000" i="0">
                              <a:latin typeface="Cambria Math" panose="02040503050406030204" pitchFamily="18" charset="0"/>
                            </a:rPr>
                            <m:t>p</m:t>
                          </m:r>
                        </m:sub>
                        <m:sup>
                          <m:r>
                            <a:rPr lang="ja-JP" altLang="en-US" sz="2000" i="0">
                              <a:latin typeface="Cambria Math" panose="02040503050406030204" pitchFamily="18" charset="0"/>
                            </a:rPr>
                            <m:t>−</m:t>
                          </m:r>
                          <m:f>
                            <m:fPr>
                              <m:type m:val="lin"/>
                              <m:ctrlPr>
                                <a:rPr lang="ja-JP" altLang="en-US" sz="2000" i="1">
                                  <a:latin typeface="Cambria Math" panose="02040503050406030204" pitchFamily="18" charset="0"/>
                                </a:rPr>
                              </m:ctrlPr>
                            </m:fPr>
                            <m:num>
                              <m:r>
                                <a:rPr lang="ja-JP" altLang="en-US" sz="2000" i="0">
                                  <a:latin typeface="Cambria Math" panose="02040503050406030204" pitchFamily="18" charset="0"/>
                                </a:rPr>
                                <m:t>1</m:t>
                              </m:r>
                            </m:num>
                            <m:den>
                              <m:r>
                                <a:rPr lang="ja-JP" altLang="en-US" sz="2000" i="0">
                                  <a:latin typeface="Cambria Math" panose="02040503050406030204" pitchFamily="18" charset="0"/>
                                </a:rPr>
                                <m:t>2</m:t>
                              </m:r>
                            </m:den>
                          </m:f>
                        </m:sup>
                      </m:sSubSup>
                      <m:sSup>
                        <m:sSupPr>
                          <m:ctrlPr>
                            <a:rPr lang="ja-JP" altLang="en-US" sz="2000" i="1">
                              <a:latin typeface="Cambria Math" panose="02040503050406030204" pitchFamily="18" charset="0"/>
                            </a:rPr>
                          </m:ctrlPr>
                        </m:sSupPr>
                        <m:e>
                          <m:d>
                            <m:dPr>
                              <m:ctrlPr>
                                <a:rPr lang="ja-JP" altLang="en-US" sz="2000" i="1">
                                  <a:latin typeface="Cambria Math" panose="02040503050406030204" pitchFamily="18" charset="0"/>
                                </a:rPr>
                              </m:ctrlPr>
                            </m:dPr>
                            <m:e>
                              <m:f>
                                <m:fPr>
                                  <m:ctrlPr>
                                    <a:rPr lang="ja-JP" altLang="en-US" sz="2000" i="1">
                                      <a:latin typeface="Cambria Math" panose="02040503050406030204" pitchFamily="18" charset="0"/>
                                    </a:rPr>
                                  </m:ctrlPr>
                                </m:fPr>
                                <m:num>
                                  <m:r>
                                    <a:rPr lang="ja-JP" altLang="en-US" sz="2000" i="1">
                                      <a:latin typeface="Cambria Math" panose="02040503050406030204" pitchFamily="18" charset="0"/>
                                    </a:rPr>
                                    <m:t>𝑘</m:t>
                                  </m:r>
                                  <m:sSub>
                                    <m:sSubPr>
                                      <m:ctrlPr>
                                        <a:rPr lang="ja-JP" altLang="en-US" sz="2000" i="1">
                                          <a:latin typeface="Cambria Math" panose="02040503050406030204" pitchFamily="18" charset="0"/>
                                        </a:rPr>
                                      </m:ctrlPr>
                                    </m:sSubPr>
                                    <m:e>
                                      <m:r>
                                        <a:rPr lang="ja-JP" altLang="en-US" sz="2000" i="1">
                                          <a:latin typeface="Cambria Math" panose="02040503050406030204" pitchFamily="18" charset="0"/>
                                        </a:rPr>
                                        <m:t>𝑇</m:t>
                                      </m:r>
                                    </m:e>
                                    <m:sub>
                                      <m:r>
                                        <m:rPr>
                                          <m:sty m:val="p"/>
                                        </m:rPr>
                                        <a:rPr lang="ja-JP" altLang="en-US" sz="2000" i="0">
                                          <a:latin typeface="Cambria Math" panose="02040503050406030204" pitchFamily="18" charset="0"/>
                                        </a:rPr>
                                        <m:t>e</m:t>
                                      </m:r>
                                    </m:sub>
                                  </m:sSub>
                                </m:num>
                                <m:den>
                                  <m:r>
                                    <a:rPr lang="ja-JP" altLang="en-US" sz="2000" i="1">
                                      <a:latin typeface="Cambria Math" panose="02040503050406030204" pitchFamily="18" charset="0"/>
                                    </a:rPr>
                                    <m:t>𝑒</m:t>
                                  </m:r>
                                </m:den>
                              </m:f>
                            </m:e>
                          </m:d>
                        </m:e>
                        <m:sup>
                          <m:r>
                            <a:rPr lang="ja-JP" altLang="en-US" sz="2000" i="0">
                              <a:latin typeface="Cambria Math" panose="02040503050406030204" pitchFamily="18" charset="0"/>
                            </a:rPr>
                            <m:t>−</m:t>
                          </m:r>
                          <m:f>
                            <m:fPr>
                              <m:type m:val="lin"/>
                              <m:ctrlPr>
                                <a:rPr lang="ja-JP" altLang="en-US" sz="2000" i="1">
                                  <a:latin typeface="Cambria Math" panose="02040503050406030204" pitchFamily="18" charset="0"/>
                                </a:rPr>
                              </m:ctrlPr>
                            </m:fPr>
                            <m:num>
                              <m:r>
                                <a:rPr lang="ja-JP" altLang="en-US" sz="2000" i="0">
                                  <a:latin typeface="Cambria Math" panose="02040503050406030204" pitchFamily="18" charset="0"/>
                                </a:rPr>
                                <m:t>1</m:t>
                              </m:r>
                            </m:num>
                            <m:den>
                              <m:r>
                                <a:rPr lang="ja-JP" altLang="en-US" sz="2000" i="0">
                                  <a:latin typeface="Cambria Math" panose="02040503050406030204" pitchFamily="18" charset="0"/>
                                </a:rPr>
                                <m:t>4</m:t>
                              </m:r>
                            </m:den>
                          </m:f>
                        </m:sup>
                      </m:sSup>
                      <m:sSubSup>
                        <m:sSubSupPr>
                          <m:ctrlPr>
                            <a:rPr lang="ja-JP" altLang="en-US" sz="2000" i="1">
                              <a:latin typeface="Cambria Math" panose="02040503050406030204" pitchFamily="18" charset="0"/>
                            </a:rPr>
                          </m:ctrlPr>
                        </m:sSubSupPr>
                        <m:e>
                          <m:r>
                            <a:rPr lang="ja-JP" altLang="en-US" sz="2000" i="1">
                              <a:latin typeface="Cambria Math" panose="02040503050406030204" pitchFamily="18" charset="0"/>
                            </a:rPr>
                            <m:t>𝑉</m:t>
                          </m:r>
                        </m:e>
                        <m:sub>
                          <m:r>
                            <a:rPr lang="ja-JP" altLang="en-US" sz="2000" i="1">
                              <a:latin typeface="Cambria Math" panose="02040503050406030204" pitchFamily="18" charset="0"/>
                            </a:rPr>
                            <m:t>𝑒</m:t>
                          </m:r>
                          <m:r>
                            <m:rPr>
                              <m:sty m:val="p"/>
                            </m:rPr>
                            <a:rPr lang="ja-JP" altLang="en-US" sz="2000" i="0">
                              <a:latin typeface="Cambria Math" panose="02040503050406030204" pitchFamily="18" charset="0"/>
                            </a:rPr>
                            <m:t>xt</m:t>
                          </m:r>
                        </m:sub>
                        <m:sup>
                          <m:f>
                            <m:fPr>
                              <m:type m:val="lin"/>
                              <m:ctrlPr>
                                <a:rPr lang="ja-JP" altLang="en-US" sz="2000" i="1">
                                  <a:latin typeface="Cambria Math" panose="02040503050406030204" pitchFamily="18" charset="0"/>
                                </a:rPr>
                              </m:ctrlPr>
                            </m:fPr>
                            <m:num>
                              <m:r>
                                <a:rPr lang="ja-JP" altLang="en-US" sz="2000" i="0">
                                  <a:latin typeface="Cambria Math" panose="02040503050406030204" pitchFamily="18" charset="0"/>
                                </a:rPr>
                                <m:t>3</m:t>
                              </m:r>
                            </m:num>
                            <m:den>
                              <m:r>
                                <a:rPr lang="ja-JP" altLang="en-US" sz="2000" i="0">
                                  <a:latin typeface="Cambria Math" panose="02040503050406030204" pitchFamily="18" charset="0"/>
                                </a:rPr>
                                <m:t>4</m:t>
                              </m:r>
                            </m:den>
                          </m:f>
                        </m:sup>
                      </m:sSubSup>
                    </m:oMath>
                  </m:oMathPara>
                </a14:m>
                <a:endParaRPr lang="ja-JP" altLang="en-US" sz="2000" dirty="0"/>
              </a:p>
            </p:txBody>
          </p:sp>
        </mc:Choice>
        <mc:Fallback xmlns="">
          <p:sp>
            <p:nvSpPr>
              <p:cNvPr id="7" name="正方形/長方形 6"/>
              <p:cNvSpPr>
                <a:spLocks noRot="1" noChangeAspect="1" noMove="1" noResize="1" noEditPoints="1" noAdjustHandles="1" noChangeArrowheads="1" noChangeShapeType="1" noTextEdit="1"/>
              </p:cNvSpPr>
              <p:nvPr/>
            </p:nvSpPr>
            <p:spPr>
              <a:xfrm>
                <a:off x="1626282" y="2437863"/>
                <a:ext cx="5668731" cy="864789"/>
              </a:xfrm>
              <a:prstGeom prst="rect">
                <a:avLst/>
              </a:prstGeom>
              <a:blipFill rotWithShape="0">
                <a:blip r:embed="rId3"/>
                <a:stretch>
                  <a:fillRect/>
                </a:stretch>
              </a:blipFill>
            </p:spPr>
            <p:txBody>
              <a:bodyPr/>
              <a:lstStyle/>
              <a:p>
                <a:r>
                  <a:rPr lang="ja-JP" altLang="en-US">
                    <a:noFill/>
                  </a:rPr>
                  <a:t> </a:t>
                </a:r>
              </a:p>
            </p:txBody>
          </p:sp>
        </mc:Fallback>
      </mc:AlternateContent>
      <p:sp>
        <p:nvSpPr>
          <p:cNvPr id="8" name="正方形/長方形 7"/>
          <p:cNvSpPr/>
          <p:nvPr/>
        </p:nvSpPr>
        <p:spPr>
          <a:xfrm>
            <a:off x="597876" y="3737471"/>
            <a:ext cx="11100637" cy="1200329"/>
          </a:xfrm>
          <a:prstGeom prst="rect">
            <a:avLst/>
          </a:prstGeom>
        </p:spPr>
        <p:txBody>
          <a:bodyPr wrap="square">
            <a:spAutoFit/>
          </a:bodyPr>
          <a:lstStyle/>
          <a:p>
            <a:pPr algn="just"/>
            <a:r>
              <a:rPr lang="ja-JP" altLang="en-US" sz="2400" dirty="0">
                <a:latin typeface="Times New Roman" panose="02020603050405020304" pitchFamily="18" charset="0"/>
                <a:cs typeface="Times New Roman" panose="02020603050405020304" pitchFamily="18" charset="0"/>
              </a:rPr>
              <a:t> </a:t>
            </a:r>
            <a:r>
              <a:rPr lang="ja-JP" altLang="en-US" sz="2400" dirty="0" smtClean="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However</a:t>
            </a:r>
            <a:r>
              <a:rPr lang="en-US" altLang="ja-JP" sz="2400" dirty="0">
                <a:latin typeface="Times New Roman" panose="02020603050405020304" pitchFamily="18" charset="0"/>
                <a:cs typeface="Times New Roman" panose="02020603050405020304" pitchFamily="18" charset="0"/>
              </a:rPr>
              <a:t>, for the </a:t>
            </a:r>
            <a:r>
              <a:rPr lang="en-US" altLang="ja-JP" sz="2400" dirty="0">
                <a:solidFill>
                  <a:srgbClr val="FF0000"/>
                </a:solidFill>
                <a:latin typeface="Times New Roman" panose="02020603050405020304" pitchFamily="18" charset="0"/>
                <a:cs typeface="Times New Roman" panose="02020603050405020304" pitchFamily="18" charset="0"/>
              </a:rPr>
              <a:t>electronegative plasma </a:t>
            </a:r>
            <a:r>
              <a:rPr lang="en-US" altLang="ja-JP" sz="2400" dirty="0">
                <a:latin typeface="Times New Roman" panose="02020603050405020304" pitchFamily="18" charset="0"/>
                <a:cs typeface="Times New Roman" panose="02020603050405020304" pitchFamily="18" charset="0"/>
              </a:rPr>
              <a:t>including </a:t>
            </a:r>
            <a:r>
              <a:rPr lang="en-US" altLang="ja-JP" sz="2400" dirty="0">
                <a:solidFill>
                  <a:srgbClr val="FF0000"/>
                </a:solidFill>
                <a:latin typeface="Times New Roman" panose="02020603050405020304" pitchFamily="18" charset="0"/>
                <a:cs typeface="Times New Roman" panose="02020603050405020304" pitchFamily="18" charset="0"/>
              </a:rPr>
              <a:t>the surface produced H</a:t>
            </a:r>
            <a:r>
              <a:rPr lang="en-US" altLang="ja-JP" sz="2400" baseline="30000" dirty="0">
                <a:solidFill>
                  <a:srgbClr val="FF0000"/>
                </a:solidFill>
                <a:latin typeface="Times New Roman" panose="02020603050405020304" pitchFamily="18" charset="0"/>
                <a:cs typeface="Times New Roman" panose="02020603050405020304" pitchFamily="18" charset="0"/>
              </a:rPr>
              <a:t>-</a:t>
            </a:r>
            <a:r>
              <a:rPr lang="en-US" altLang="ja-JP" sz="2400" dirty="0">
                <a:solidFill>
                  <a:srgbClr val="FF0000"/>
                </a:solidFill>
                <a:latin typeface="Times New Roman" panose="02020603050405020304" pitchFamily="18" charset="0"/>
                <a:cs typeface="Times New Roman" panose="02020603050405020304" pitchFamily="18" charset="0"/>
              </a:rPr>
              <a:t> ions </a:t>
            </a:r>
            <a:r>
              <a:rPr lang="en-US" altLang="ja-JP" sz="2400" dirty="0">
                <a:latin typeface="Times New Roman" panose="02020603050405020304" pitchFamily="18" charset="0"/>
                <a:cs typeface="Times New Roman" panose="02020603050405020304" pitchFamily="18" charset="0"/>
              </a:rPr>
              <a:t>in the negative ion sources, </a:t>
            </a:r>
            <a:r>
              <a:rPr lang="en-US" altLang="ja-JP" sz="2400" dirty="0">
                <a:solidFill>
                  <a:srgbClr val="FF0000"/>
                </a:solidFill>
                <a:latin typeface="Times New Roman" panose="02020603050405020304" pitchFamily="18" charset="0"/>
                <a:cs typeface="Times New Roman" panose="02020603050405020304" pitchFamily="18" charset="0"/>
              </a:rPr>
              <a:t>the key parameters </a:t>
            </a:r>
            <a:r>
              <a:rPr lang="en-US" altLang="ja-JP" sz="2400" dirty="0">
                <a:latin typeface="Times New Roman" panose="02020603050405020304" pitchFamily="18" charset="0"/>
                <a:cs typeface="Times New Roman" panose="02020603050405020304" pitchFamily="18" charset="0"/>
              </a:rPr>
              <a:t>to</a:t>
            </a:r>
            <a:r>
              <a:rPr lang="en-US" altLang="ja-JP" sz="2400" dirty="0">
                <a:solidFill>
                  <a:srgbClr val="FF0000"/>
                </a:solidFill>
                <a:latin typeface="Times New Roman" panose="02020603050405020304" pitchFamily="18" charset="0"/>
                <a:cs typeface="Times New Roman" panose="02020603050405020304" pitchFamily="18" charset="0"/>
              </a:rPr>
              <a:t> control the plasma meniscus </a:t>
            </a:r>
            <a:r>
              <a:rPr lang="en-US" altLang="ja-JP" sz="2400" dirty="0">
                <a:latin typeface="Times New Roman" panose="02020603050405020304" pitchFamily="18" charset="0"/>
                <a:cs typeface="Times New Roman" panose="02020603050405020304" pitchFamily="18" charset="0"/>
              </a:rPr>
              <a:t>and</a:t>
            </a:r>
            <a:r>
              <a:rPr lang="en-US" altLang="ja-JP" sz="2400" dirty="0">
                <a:solidFill>
                  <a:srgbClr val="FF0000"/>
                </a:solidFill>
                <a:latin typeface="Times New Roman" panose="02020603050405020304" pitchFamily="18" charset="0"/>
                <a:cs typeface="Times New Roman" panose="02020603050405020304" pitchFamily="18" charset="0"/>
              </a:rPr>
              <a:t> the dependence</a:t>
            </a:r>
            <a:r>
              <a:rPr lang="en-US" altLang="ja-JP" sz="2400" dirty="0">
                <a:latin typeface="Times New Roman" panose="02020603050405020304" pitchFamily="18" charset="0"/>
                <a:cs typeface="Times New Roman" panose="02020603050405020304" pitchFamily="18" charset="0"/>
              </a:rPr>
              <a:t> on these parameters are </a:t>
            </a:r>
            <a:r>
              <a:rPr lang="en-US" altLang="ja-JP" sz="2400" dirty="0" smtClean="0">
                <a:solidFill>
                  <a:srgbClr val="FF0000"/>
                </a:solidFill>
                <a:latin typeface="Times New Roman" panose="02020603050405020304" pitchFamily="18" charset="0"/>
                <a:cs typeface="Times New Roman" panose="02020603050405020304" pitchFamily="18" charset="0"/>
              </a:rPr>
              <a:t>still unclear</a:t>
            </a:r>
            <a:r>
              <a:rPr lang="en-US" altLang="ja-JP" sz="2400" dirty="0">
                <a:latin typeface="Times New Roman" panose="02020603050405020304" pitchFamily="18" charset="0"/>
                <a:cs typeface="Times New Roman" panose="02020603050405020304" pitchFamily="18" charset="0"/>
              </a:rPr>
              <a:t>.</a:t>
            </a:r>
          </a:p>
        </p:txBody>
      </p:sp>
      <p:sp>
        <p:nvSpPr>
          <p:cNvPr id="9" name="正方形/長方形 8"/>
          <p:cNvSpPr/>
          <p:nvPr/>
        </p:nvSpPr>
        <p:spPr>
          <a:xfrm>
            <a:off x="597875" y="5493009"/>
            <a:ext cx="11100637" cy="1200329"/>
          </a:xfrm>
          <a:prstGeom prst="rect">
            <a:avLst/>
          </a:prstGeom>
        </p:spPr>
        <p:txBody>
          <a:bodyPr wrap="square">
            <a:spAutoFit/>
          </a:bodyPr>
          <a:lstStyle/>
          <a:p>
            <a:pPr algn="just"/>
            <a:r>
              <a:rPr lang="en-US" altLang="ja-JP" sz="2400" dirty="0" smtClean="0">
                <a:latin typeface="Times New Roman" panose="02020603050405020304" pitchFamily="18" charset="0"/>
                <a:cs typeface="Times New Roman" panose="02020603050405020304" pitchFamily="18" charset="0"/>
              </a:rPr>
              <a:t>  In this study, the </a:t>
            </a:r>
            <a:r>
              <a:rPr lang="en-US" altLang="ja-JP" sz="2400" dirty="0">
                <a:solidFill>
                  <a:srgbClr val="FF0000"/>
                </a:solidFill>
                <a:latin typeface="Times New Roman" panose="02020603050405020304" pitchFamily="18" charset="0"/>
                <a:cs typeface="Times New Roman" panose="02020603050405020304" pitchFamily="18" charset="0"/>
              </a:rPr>
              <a:t>plasma meniscus and relevant physical structure </a:t>
            </a:r>
            <a:r>
              <a:rPr lang="en-US" altLang="ja-JP" sz="2400" dirty="0">
                <a:latin typeface="Times New Roman" panose="02020603050405020304" pitchFamily="18" charset="0"/>
                <a:cs typeface="Times New Roman" panose="02020603050405020304" pitchFamily="18" charset="0"/>
              </a:rPr>
              <a:t>such as the sheath in the electronegative plasma including the surface produced H</a:t>
            </a:r>
            <a:r>
              <a:rPr lang="en-US" altLang="ja-JP" sz="2400" baseline="30000" dirty="0">
                <a:latin typeface="Times New Roman" panose="02020603050405020304" pitchFamily="18" charset="0"/>
                <a:cs typeface="Times New Roman" panose="02020603050405020304" pitchFamily="18" charset="0"/>
              </a:rPr>
              <a:t>-</a:t>
            </a:r>
            <a:r>
              <a:rPr lang="en-US" altLang="ja-JP" sz="2400" dirty="0">
                <a:latin typeface="Times New Roman" panose="02020603050405020304" pitchFamily="18" charset="0"/>
                <a:cs typeface="Times New Roman" panose="02020603050405020304" pitchFamily="18" charset="0"/>
              </a:rPr>
              <a:t> ions was investigated by using </a:t>
            </a:r>
            <a:r>
              <a:rPr lang="en-US" altLang="ja-JP" sz="2400" dirty="0">
                <a:solidFill>
                  <a:srgbClr val="FF0000"/>
                </a:solidFill>
                <a:latin typeface="Times New Roman" panose="02020603050405020304" pitchFamily="18" charset="0"/>
                <a:cs typeface="Times New Roman" panose="02020603050405020304" pitchFamily="18" charset="0"/>
              </a:rPr>
              <a:t>both analytical theory and 3D PIC-MCC simulation</a:t>
            </a:r>
            <a:r>
              <a:rPr lang="en-US" altLang="ja-JP" sz="2400" dirty="0">
                <a:latin typeface="Times New Roman" panose="02020603050405020304" pitchFamily="18" charset="0"/>
                <a:cs typeface="Times New Roman" panose="02020603050405020304" pitchFamily="18" charset="0"/>
              </a:rPr>
              <a:t>.</a:t>
            </a:r>
          </a:p>
        </p:txBody>
      </p:sp>
      <p:sp>
        <p:nvSpPr>
          <p:cNvPr id="10" name="テキスト ボックス 9"/>
          <p:cNvSpPr txBox="1"/>
          <p:nvPr/>
        </p:nvSpPr>
        <p:spPr>
          <a:xfrm>
            <a:off x="485949" y="1842161"/>
            <a:ext cx="10237098" cy="400110"/>
          </a:xfrm>
          <a:prstGeom prst="rect">
            <a:avLst/>
          </a:prstGeom>
          <a:noFill/>
        </p:spPr>
        <p:txBody>
          <a:bodyPr wrap="none" rtlCol="0">
            <a:spAutoFit/>
          </a:bodyPr>
          <a:lstStyle/>
          <a:p>
            <a:r>
              <a:rPr kumimoji="1" lang="en-US" altLang="ja-JP" sz="2000" dirty="0">
                <a:latin typeface="Times New Roman" panose="02020603050405020304" pitchFamily="18" charset="0"/>
                <a:cs typeface="Times New Roman" panose="02020603050405020304" pitchFamily="18" charset="0"/>
              </a:rPr>
              <a:t>For </a:t>
            </a:r>
            <a:r>
              <a:rPr kumimoji="1" lang="en-US" altLang="ja-JP" sz="2000" b="1" dirty="0">
                <a:latin typeface="Times New Roman" panose="02020603050405020304" pitchFamily="18" charset="0"/>
                <a:cs typeface="Times New Roman" panose="02020603050405020304" pitchFamily="18" charset="0"/>
              </a:rPr>
              <a:t>ordinary plasmas </a:t>
            </a:r>
            <a:r>
              <a:rPr kumimoji="1" lang="en-US" altLang="ja-JP" sz="2000" dirty="0" smtClean="0">
                <a:latin typeface="Times New Roman" panose="02020603050405020304" pitchFamily="18" charset="0"/>
                <a:cs typeface="Times New Roman" panose="02020603050405020304" pitchFamily="18" charset="0"/>
              </a:rPr>
              <a:t>with single positive </a:t>
            </a:r>
            <a:r>
              <a:rPr kumimoji="1" lang="en-US" altLang="ja-JP" sz="2000" dirty="0">
                <a:latin typeface="Times New Roman" panose="02020603050405020304" pitchFamily="18" charset="0"/>
                <a:cs typeface="Times New Roman" panose="02020603050405020304" pitchFamily="18" charset="0"/>
              </a:rPr>
              <a:t>ions and electrons:</a:t>
            </a:r>
            <a:r>
              <a:rPr lang="ja-JP" altLang="en-US" sz="2000"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well-known simple theory tells us: </a:t>
            </a:r>
            <a:endParaRPr kumimoji="1" lang="en-US" altLang="ja-JP" sz="2000" dirty="0">
              <a:latin typeface="Times New Roman" panose="02020603050405020304" pitchFamily="18" charset="0"/>
              <a:cs typeface="Times New Roman" panose="02020603050405020304" pitchFamily="18" charset="0"/>
            </a:endParaRPr>
          </a:p>
        </p:txBody>
      </p:sp>
      <p:sp>
        <p:nvSpPr>
          <p:cNvPr id="11" name="テキスト ボックス 10"/>
          <p:cNvSpPr txBox="1"/>
          <p:nvPr/>
        </p:nvSpPr>
        <p:spPr>
          <a:xfrm>
            <a:off x="7746028" y="2208537"/>
            <a:ext cx="2757486" cy="1323439"/>
          </a:xfrm>
          <a:prstGeom prst="rect">
            <a:avLst/>
          </a:prstGeom>
          <a:noFill/>
          <a:ln>
            <a:solidFill>
              <a:schemeClr val="tx1"/>
            </a:solidFill>
          </a:ln>
        </p:spPr>
        <p:txBody>
          <a:bodyPr wrap="none" rtlCol="0">
            <a:spAutoFit/>
          </a:bodyPr>
          <a:lstStyle/>
          <a:p>
            <a:r>
              <a:rPr lang="en-US" altLang="ja-JP" sz="2000" i="1" dirty="0" smtClean="0">
                <a:latin typeface="Times New Roman" panose="02020603050405020304" pitchFamily="18" charset="0"/>
                <a:cs typeface="Times New Roman" panose="02020603050405020304" pitchFamily="18" charset="0"/>
              </a:rPr>
              <a:t>M</a:t>
            </a:r>
            <a:r>
              <a:rPr lang="ja-JP" altLang="en-US" sz="2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mass of a positive ion</a:t>
            </a:r>
          </a:p>
          <a:p>
            <a:r>
              <a:rPr lang="en-US" altLang="ja-JP" sz="2000" i="1" dirty="0" smtClean="0">
                <a:latin typeface="Times New Roman" panose="02020603050405020304" pitchFamily="18" charset="0"/>
                <a:cs typeface="Times New Roman" panose="02020603050405020304" pitchFamily="18" charset="0"/>
              </a:rPr>
              <a:t>n</a:t>
            </a:r>
            <a:r>
              <a:rPr lang="en-US" altLang="ja-JP" sz="2000" baseline="-25000" dirty="0" smtClean="0">
                <a:latin typeface="Times New Roman" panose="02020603050405020304" pitchFamily="18" charset="0"/>
                <a:cs typeface="Times New Roman" panose="02020603050405020304" pitchFamily="18" charset="0"/>
              </a:rPr>
              <a:t>p</a:t>
            </a:r>
            <a:r>
              <a:rPr lang="en-US" altLang="ja-JP" sz="2000" dirty="0" smtClean="0">
                <a:latin typeface="Times New Roman" panose="02020603050405020304" pitchFamily="18" charset="0"/>
                <a:cs typeface="Times New Roman" panose="02020603050405020304" pitchFamily="18" charset="0"/>
              </a:rPr>
              <a:t>: plasma density </a:t>
            </a:r>
          </a:p>
          <a:p>
            <a:r>
              <a:rPr lang="en-US" altLang="ja-JP" sz="2000" i="1" dirty="0" err="1" smtClean="0">
                <a:latin typeface="Times New Roman" panose="02020603050405020304" pitchFamily="18" charset="0"/>
                <a:cs typeface="Times New Roman" panose="02020603050405020304" pitchFamily="18" charset="0"/>
              </a:rPr>
              <a:t>T</a:t>
            </a:r>
            <a:r>
              <a:rPr lang="en-US" altLang="ja-JP" sz="2000" baseline="-25000" dirty="0" err="1">
                <a:latin typeface="Times New Roman" panose="02020603050405020304" pitchFamily="18" charset="0"/>
                <a:cs typeface="Times New Roman" panose="02020603050405020304" pitchFamily="18" charset="0"/>
              </a:rPr>
              <a:t>e</a:t>
            </a:r>
            <a:r>
              <a:rPr lang="ja-JP" altLang="en-US" sz="2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electron temperature</a:t>
            </a:r>
          </a:p>
          <a:p>
            <a:r>
              <a:rPr lang="en-US" altLang="ja-JP" sz="2000" i="1" dirty="0" err="1" smtClean="0">
                <a:latin typeface="Times New Roman" panose="02020603050405020304" pitchFamily="18" charset="0"/>
                <a:cs typeface="Times New Roman" panose="02020603050405020304" pitchFamily="18" charset="0"/>
              </a:rPr>
              <a:t>V</a:t>
            </a:r>
            <a:r>
              <a:rPr lang="en-US" altLang="ja-JP" sz="2000" baseline="-25000" dirty="0" err="1" smtClean="0">
                <a:latin typeface="Times New Roman" panose="02020603050405020304" pitchFamily="18" charset="0"/>
                <a:cs typeface="Times New Roman" panose="02020603050405020304" pitchFamily="18" charset="0"/>
              </a:rPr>
              <a:t>ext</a:t>
            </a:r>
            <a:r>
              <a:rPr lang="ja-JP" altLang="en-US" sz="2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extraction voltage</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62976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599164" y="739617"/>
            <a:ext cx="3339376" cy="1323439"/>
          </a:xfrm>
          <a:prstGeom prst="rect">
            <a:avLst/>
          </a:prstGeom>
          <a:solidFill>
            <a:schemeClr val="accent1">
              <a:lumMod val="20000"/>
              <a:lumOff val="80000"/>
            </a:schemeClr>
          </a:solidFill>
        </p:spPr>
        <p:txBody>
          <a:bodyPr wrap="none" rtlCol="0">
            <a:spAutoFit/>
          </a:bodyPr>
          <a:lstStyle/>
          <a:p>
            <a:r>
              <a:rPr kumimoji="1" lang="en-US" altLang="ja-JP" sz="2000" b="1" dirty="0" smtClean="0">
                <a:latin typeface="Times New Roman" panose="02020603050405020304" pitchFamily="18" charset="0"/>
                <a:cs typeface="Times New Roman" panose="02020603050405020304" pitchFamily="18" charset="0"/>
              </a:rPr>
              <a:t>Inside the source plasma</a:t>
            </a:r>
          </a:p>
          <a:p>
            <a:r>
              <a:rPr kumimoji="1" lang="en-US" altLang="ja-JP" sz="2000" dirty="0" smtClean="0">
                <a:latin typeface="Times New Roman" panose="02020603050405020304" pitchFamily="18" charset="0"/>
                <a:cs typeface="Times New Roman" panose="02020603050405020304" pitchFamily="18" charset="0"/>
              </a:rPr>
              <a:t> =&gt; </a:t>
            </a:r>
            <a:r>
              <a:rPr lang="en-US" altLang="ja-JP" sz="2000" dirty="0">
                <a:latin typeface="Times New Roman" panose="02020603050405020304" pitchFamily="18" charset="0"/>
                <a:cs typeface="Times New Roman" panose="02020603050405020304" pitchFamily="18" charset="0"/>
              </a:rPr>
              <a:t>C</a:t>
            </a:r>
            <a:r>
              <a:rPr kumimoji="1" lang="en-US" altLang="ja-JP" sz="2000" dirty="0" smtClean="0">
                <a:latin typeface="Times New Roman" panose="02020603050405020304" pitchFamily="18" charset="0"/>
                <a:cs typeface="Times New Roman" panose="02020603050405020304" pitchFamily="18" charset="0"/>
              </a:rPr>
              <a:t>urrent through the sheath</a:t>
            </a:r>
          </a:p>
          <a:p>
            <a:r>
              <a:rPr kumimoji="1" lang="en-US" altLang="ja-JP" sz="2000" dirty="0" smtClean="0">
                <a:latin typeface="Times New Roman" panose="02020603050405020304" pitchFamily="18" charset="0"/>
                <a:cs typeface="Times New Roman" panose="02020603050405020304" pitchFamily="18" charset="0"/>
              </a:rPr>
              <a:t>           </a:t>
            </a:r>
            <a:r>
              <a:rPr kumimoji="1" lang="en-US" altLang="ja-JP" sz="2000" i="1" dirty="0" err="1" smtClean="0">
                <a:latin typeface="Times New Roman" panose="02020603050405020304" pitchFamily="18" charset="0"/>
                <a:cs typeface="Times New Roman" panose="02020603050405020304" pitchFamily="18" charset="0"/>
              </a:rPr>
              <a:t>J</a:t>
            </a:r>
            <a:r>
              <a:rPr lang="en-US" altLang="ja-JP" sz="2000" baseline="-25000" dirty="0" err="1" smtClean="0">
                <a:latin typeface="Times New Roman" panose="02020603050405020304" pitchFamily="18" charset="0"/>
                <a:cs typeface="Times New Roman" panose="02020603050405020304" pitchFamily="18" charset="0"/>
              </a:rPr>
              <a:t>sat</a:t>
            </a:r>
            <a:r>
              <a:rPr lang="en-US" altLang="ja-JP" sz="2000" dirty="0" smtClean="0">
                <a:latin typeface="Times New Roman" panose="02020603050405020304" pitchFamily="18" charset="0"/>
                <a:cs typeface="Times New Roman" panose="02020603050405020304" pitchFamily="18" charset="0"/>
              </a:rPr>
              <a:t> </a:t>
            </a:r>
            <a:r>
              <a:rPr lang="en-US" altLang="ja-JP" sz="2000" baseline="-25000" dirty="0" smtClean="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a:t>
            </a:r>
            <a:r>
              <a:rPr kumimoji="1" lang="en-US" altLang="ja-JP" sz="2000" dirty="0">
                <a:latin typeface="Times New Roman" panose="02020603050405020304" pitchFamily="18" charset="0"/>
                <a:cs typeface="Times New Roman" panose="02020603050405020304" pitchFamily="18" charset="0"/>
              </a:rPr>
              <a:t> </a:t>
            </a:r>
            <a:r>
              <a:rPr kumimoji="1" lang="en-US" altLang="ja-JP" sz="2000" i="1" dirty="0" err="1" smtClean="0">
                <a:latin typeface="Times New Roman" panose="02020603050405020304" pitchFamily="18" charset="0"/>
                <a:cs typeface="Times New Roman" panose="02020603050405020304" pitchFamily="18" charset="0"/>
              </a:rPr>
              <a:t>J</a:t>
            </a:r>
            <a:r>
              <a:rPr kumimoji="1" lang="en-US" altLang="ja-JP" sz="2000" baseline="-25000" dirty="0" err="1" smtClean="0">
                <a:latin typeface="Times New Roman" panose="02020603050405020304" pitchFamily="18" charset="0"/>
                <a:cs typeface="Times New Roman" panose="02020603050405020304" pitchFamily="18" charset="0"/>
              </a:rPr>
              <a:t>e</a:t>
            </a:r>
            <a:r>
              <a:rPr kumimoji="1" lang="en-US" altLang="ja-JP" sz="2000" dirty="0" err="1" smtClean="0">
                <a:latin typeface="Times New Roman" panose="02020603050405020304" pitchFamily="18" charset="0"/>
                <a:cs typeface="Times New Roman" panose="02020603050405020304" pitchFamily="18" charset="0"/>
              </a:rPr>
              <a:t>+</a:t>
            </a:r>
            <a:r>
              <a:rPr kumimoji="1" lang="en-US" altLang="ja-JP" sz="2000" i="1" dirty="0" err="1" smtClean="0">
                <a:latin typeface="Times New Roman" panose="02020603050405020304" pitchFamily="18" charset="0"/>
                <a:cs typeface="Times New Roman" panose="02020603050405020304" pitchFamily="18" charset="0"/>
              </a:rPr>
              <a:t>J</a:t>
            </a:r>
            <a:r>
              <a:rPr kumimoji="1" lang="en-US" altLang="ja-JP" sz="2000" baseline="-25000" dirty="0" err="1" smtClean="0">
                <a:latin typeface="Times New Roman" panose="02020603050405020304" pitchFamily="18" charset="0"/>
                <a:cs typeface="Times New Roman" panose="02020603050405020304" pitchFamily="18" charset="0"/>
              </a:rPr>
              <a:t>H</a:t>
            </a:r>
            <a:r>
              <a:rPr kumimoji="1" lang="en-US" altLang="ja-JP" sz="2000" baseline="-25000" dirty="0" smtClean="0">
                <a:latin typeface="Times New Roman" panose="02020603050405020304" pitchFamily="18" charset="0"/>
                <a:cs typeface="Times New Roman" panose="02020603050405020304" pitchFamily="18" charset="0"/>
              </a:rPr>
              <a:t>-</a:t>
            </a:r>
            <a:endParaRPr kumimoji="1" lang="en-US" altLang="ja-JP" sz="2000" baseline="-25000" dirty="0">
              <a:latin typeface="Times New Roman" panose="02020603050405020304" pitchFamily="18" charset="0"/>
              <a:cs typeface="Times New Roman" panose="02020603050405020304" pitchFamily="18" charset="0"/>
            </a:endParaRPr>
          </a:p>
          <a:p>
            <a:r>
              <a:rPr lang="en-US" altLang="ja-JP" sz="2000" baseline="-25000" dirty="0">
                <a:latin typeface="Times New Roman" panose="02020603050405020304" pitchFamily="18" charset="0"/>
                <a:cs typeface="Times New Roman" panose="02020603050405020304" pitchFamily="18" charset="0"/>
              </a:rPr>
              <a:t>     </a:t>
            </a:r>
            <a:r>
              <a:rPr lang="ja-JP" altLang="en-US" sz="2000" baseline="-25000" dirty="0" smtClean="0">
                <a:latin typeface="Times New Roman" panose="02020603050405020304" pitchFamily="18" charset="0"/>
                <a:cs typeface="Times New Roman" panose="02020603050405020304" pitchFamily="18" charset="0"/>
              </a:rPr>
              <a:t>　　</a:t>
            </a:r>
            <a:r>
              <a:rPr kumimoji="1" lang="en-US" altLang="ja-JP" sz="2000" dirty="0" smtClean="0">
                <a:latin typeface="Times New Roman" panose="02020603050405020304" pitchFamily="18" charset="0"/>
                <a:cs typeface="Times New Roman" panose="02020603050405020304" pitchFamily="18" charset="0"/>
              </a:rPr>
              <a:t>(</a:t>
            </a:r>
            <a:r>
              <a:rPr lang="en-US" altLang="ja-JP" sz="2000" b="1" dirty="0" smtClean="0">
                <a:latin typeface="Times New Roman" panose="02020603050405020304" pitchFamily="18" charset="0"/>
                <a:cs typeface="Times New Roman" panose="02020603050405020304" pitchFamily="18" charset="0"/>
              </a:rPr>
              <a:t>Saturation current</a:t>
            </a:r>
            <a:r>
              <a:rPr kumimoji="1" lang="en-US" altLang="ja-JP" sz="2000" dirty="0" smtClean="0">
                <a:latin typeface="Times New Roman" panose="02020603050405020304" pitchFamily="18" charset="0"/>
                <a:cs typeface="Times New Roman" panose="02020603050405020304" pitchFamily="18" charset="0"/>
              </a:rPr>
              <a:t>)</a:t>
            </a:r>
            <a:endParaRPr kumimoji="1" lang="en-US" altLang="ja-JP" sz="2000" dirty="0">
              <a:latin typeface="Times New Roman" panose="02020603050405020304" pitchFamily="18" charset="0"/>
              <a:cs typeface="Times New Roman" panose="02020603050405020304" pitchFamily="18" charset="0"/>
            </a:endParaRPr>
          </a:p>
        </p:txBody>
      </p:sp>
      <p:sp>
        <p:nvSpPr>
          <p:cNvPr id="7" name="Rectangle 8"/>
          <p:cNvSpPr>
            <a:spLocks noChangeArrowheads="1"/>
          </p:cNvSpPr>
          <p:nvPr/>
        </p:nvSpPr>
        <p:spPr bwMode="auto">
          <a:xfrm>
            <a:off x="205536" y="17947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2" name="正方形/長方形 11"/>
          <p:cNvSpPr/>
          <p:nvPr/>
        </p:nvSpPr>
        <p:spPr>
          <a:xfrm>
            <a:off x="7238521" y="664904"/>
            <a:ext cx="3608633" cy="1738938"/>
          </a:xfrm>
          <a:prstGeom prst="rect">
            <a:avLst/>
          </a:prstGeom>
          <a:solidFill>
            <a:schemeClr val="accent1">
              <a:lumMod val="20000"/>
              <a:lumOff val="80000"/>
            </a:schemeClr>
          </a:solidFill>
        </p:spPr>
        <p:txBody>
          <a:bodyPr wrap="square">
            <a:spAutoFit/>
          </a:bodyPr>
          <a:lstStyle/>
          <a:p>
            <a:r>
              <a:rPr lang="en-US" altLang="ja-JP" sz="2000" b="1" dirty="0">
                <a:latin typeface="Times New Roman" panose="02020603050405020304" pitchFamily="18" charset="0"/>
                <a:cs typeface="Times New Roman" panose="02020603050405020304" pitchFamily="18" charset="0"/>
              </a:rPr>
              <a:t>Outside the </a:t>
            </a:r>
            <a:r>
              <a:rPr lang="en-US" altLang="ja-JP" sz="2000" b="1" dirty="0" smtClean="0">
                <a:latin typeface="Times New Roman" panose="02020603050405020304" pitchFamily="18" charset="0"/>
                <a:cs typeface="Times New Roman" panose="02020603050405020304" pitchFamily="18" charset="0"/>
              </a:rPr>
              <a:t>source plasma</a:t>
            </a:r>
            <a:endParaRPr lang="en-US" altLang="ja-JP" sz="2000" b="1"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(between PG</a:t>
            </a:r>
            <a:r>
              <a:rPr lang="ja-JP" altLang="en-US"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and EG) </a:t>
            </a:r>
            <a:endParaRPr lang="en-US" altLang="ja-JP" sz="2000"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 =&gt; </a:t>
            </a:r>
            <a:r>
              <a:rPr lang="en-US" altLang="ja-JP" sz="2000" dirty="0" smtClean="0">
                <a:latin typeface="Times New Roman" panose="02020603050405020304" pitchFamily="18" charset="0"/>
                <a:cs typeface="Times New Roman" panose="02020603050405020304" pitchFamily="18" charset="0"/>
              </a:rPr>
              <a:t>Total of extracted current</a:t>
            </a:r>
            <a:r>
              <a:rPr lang="ja-JP" altLang="en-US" sz="2000" dirty="0" smtClean="0">
                <a:latin typeface="Times New Roman" panose="02020603050405020304" pitchFamily="18" charset="0"/>
                <a:cs typeface="Times New Roman" panose="02020603050405020304" pitchFamily="18" charset="0"/>
              </a:rPr>
              <a:t>　　　</a:t>
            </a:r>
            <a:endParaRPr lang="en-US" altLang="ja-JP" sz="2000" dirty="0" smtClean="0">
              <a:latin typeface="Times New Roman" panose="02020603050405020304" pitchFamily="18" charset="0"/>
              <a:cs typeface="Times New Roman" panose="02020603050405020304" pitchFamily="18" charset="0"/>
            </a:endParaRPr>
          </a:p>
          <a:p>
            <a:r>
              <a:rPr lang="ja-JP" altLang="en-US" sz="2000" dirty="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　         </a:t>
            </a:r>
            <a:r>
              <a:rPr lang="en-US" altLang="ja-JP" sz="2000" i="1" dirty="0" err="1" smtClean="0">
                <a:latin typeface="Times New Roman" panose="02020603050405020304" pitchFamily="18" charset="0"/>
                <a:cs typeface="Times New Roman" panose="02020603050405020304" pitchFamily="18" charset="0"/>
              </a:rPr>
              <a:t>J</a:t>
            </a:r>
            <a:r>
              <a:rPr lang="en-US" altLang="ja-JP" sz="2000" baseline="30000" dirty="0" err="1" smtClean="0">
                <a:latin typeface="Times New Roman" panose="02020603050405020304" pitchFamily="18" charset="0"/>
                <a:cs typeface="Times New Roman" panose="02020603050405020304" pitchFamily="18" charset="0"/>
              </a:rPr>
              <a:t>ext</a:t>
            </a:r>
            <a:r>
              <a:rPr lang="en-US" altLang="ja-JP" sz="2000" dirty="0" smtClean="0">
                <a:latin typeface="Times New Roman" panose="02020603050405020304" pitchFamily="18" charset="0"/>
                <a:cs typeface="Times New Roman" panose="02020603050405020304" pitchFamily="18" charset="0"/>
              </a:rPr>
              <a:t>=</a:t>
            </a:r>
            <a:r>
              <a:rPr lang="en-US" altLang="ja-JP" sz="2000" i="1" dirty="0" err="1" smtClean="0">
                <a:latin typeface="Times New Roman" panose="02020603050405020304" pitchFamily="18" charset="0"/>
                <a:cs typeface="Times New Roman" panose="02020603050405020304" pitchFamily="18" charset="0"/>
              </a:rPr>
              <a:t>J</a:t>
            </a:r>
            <a:r>
              <a:rPr lang="en-US" altLang="ja-JP" sz="2000" baseline="-25000" dirty="0" err="1" smtClean="0">
                <a:latin typeface="Times New Roman" panose="02020603050405020304" pitchFamily="18" charset="0"/>
                <a:cs typeface="Times New Roman" panose="02020603050405020304" pitchFamily="18" charset="0"/>
              </a:rPr>
              <a:t>e</a:t>
            </a:r>
            <a:r>
              <a:rPr lang="en-US" altLang="ja-JP" sz="2000" baseline="30000" dirty="0" err="1" smtClean="0">
                <a:latin typeface="Times New Roman" panose="02020603050405020304" pitchFamily="18" charset="0"/>
                <a:cs typeface="Times New Roman" panose="02020603050405020304" pitchFamily="18" charset="0"/>
              </a:rPr>
              <a:t>ext</a:t>
            </a:r>
            <a:r>
              <a:rPr lang="en-US" altLang="ja-JP" sz="2000" dirty="0" err="1" smtClean="0">
                <a:latin typeface="Times New Roman" panose="02020603050405020304" pitchFamily="18" charset="0"/>
                <a:cs typeface="Times New Roman" panose="02020603050405020304" pitchFamily="18" charset="0"/>
              </a:rPr>
              <a:t>+</a:t>
            </a:r>
            <a:r>
              <a:rPr lang="en-US" altLang="ja-JP" sz="2000" i="1" dirty="0" err="1" smtClean="0">
                <a:latin typeface="Times New Roman" panose="02020603050405020304" pitchFamily="18" charset="0"/>
                <a:cs typeface="Times New Roman" panose="02020603050405020304" pitchFamily="18" charset="0"/>
              </a:rPr>
              <a:t>J</a:t>
            </a:r>
            <a:r>
              <a:rPr lang="en-US" altLang="ja-JP" sz="2000" baseline="-25000" dirty="0" err="1" smtClean="0">
                <a:latin typeface="Times New Roman" panose="02020603050405020304" pitchFamily="18" charset="0"/>
                <a:cs typeface="Times New Roman" panose="02020603050405020304" pitchFamily="18" charset="0"/>
              </a:rPr>
              <a:t>H-</a:t>
            </a:r>
            <a:r>
              <a:rPr lang="en-US" altLang="ja-JP" sz="2000" baseline="30000" dirty="0" err="1" smtClean="0">
                <a:latin typeface="Times New Roman" panose="02020603050405020304" pitchFamily="18" charset="0"/>
                <a:cs typeface="Times New Roman" panose="02020603050405020304" pitchFamily="18" charset="0"/>
              </a:rPr>
              <a:t>ext</a:t>
            </a:r>
            <a:r>
              <a:rPr lang="en-US" altLang="ja-JP" sz="2000" i="1" baseline="30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endParaRPr lang="en-US" altLang="ja-JP" sz="2000"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     (</a:t>
            </a:r>
            <a:r>
              <a:rPr lang="en-US" altLang="ja-JP" sz="2000" b="1" dirty="0" smtClean="0">
                <a:latin typeface="Times New Roman" panose="02020603050405020304" pitchFamily="18" charset="0"/>
                <a:cs typeface="Times New Roman" panose="02020603050405020304" pitchFamily="18" charset="0"/>
              </a:rPr>
              <a:t>Child-Langmuir</a:t>
            </a:r>
            <a:r>
              <a:rPr lang="ja-JP" altLang="en-US" sz="2000" b="1" dirty="0" smtClean="0">
                <a:latin typeface="Times New Roman" panose="02020603050405020304" pitchFamily="18" charset="0"/>
                <a:cs typeface="Times New Roman" panose="02020603050405020304" pitchFamily="18" charset="0"/>
              </a:rPr>
              <a:t> </a:t>
            </a:r>
            <a:r>
              <a:rPr lang="en-US" altLang="ja-JP" sz="2000" b="1" dirty="0" smtClean="0">
                <a:latin typeface="Times New Roman" panose="02020603050405020304" pitchFamily="18" charset="0"/>
                <a:cs typeface="Times New Roman" panose="02020603050405020304" pitchFamily="18" charset="0"/>
              </a:rPr>
              <a:t>current</a:t>
            </a:r>
            <a:r>
              <a:rPr lang="en-US" altLang="ja-JP" sz="2000" dirty="0" smtClean="0">
                <a:latin typeface="Times New Roman" panose="02020603050405020304" pitchFamily="18" charset="0"/>
                <a:cs typeface="Times New Roman" panose="02020603050405020304" pitchFamily="18" charset="0"/>
              </a:rPr>
              <a:t>)</a:t>
            </a:r>
            <a:endParaRPr lang="en-US" altLang="ja-JP" sz="2000" dirty="0">
              <a:latin typeface="Times New Roman" panose="02020603050405020304" pitchFamily="18" charset="0"/>
              <a:cs typeface="Times New Roman" panose="02020603050405020304" pitchFamily="18" charset="0"/>
            </a:endParaRPr>
          </a:p>
          <a:p>
            <a:endParaRPr lang="en-US" altLang="ja-JP" sz="700" dirty="0">
              <a:latin typeface="Arial" panose="020B0604020202020204" pitchFamily="34" charset="0"/>
              <a:cs typeface="Arial" panose="020B0604020202020204" pitchFamily="34" charset="0"/>
            </a:endParaRPr>
          </a:p>
        </p:txBody>
      </p:sp>
      <p:sp>
        <p:nvSpPr>
          <p:cNvPr id="13" name="下矢印 12"/>
          <p:cNvSpPr/>
          <p:nvPr/>
        </p:nvSpPr>
        <p:spPr>
          <a:xfrm>
            <a:off x="5911438" y="2307251"/>
            <a:ext cx="619518" cy="420789"/>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左右矢印 14"/>
          <p:cNvSpPr/>
          <p:nvPr/>
        </p:nvSpPr>
        <p:spPr>
          <a:xfrm>
            <a:off x="5192821" y="1286894"/>
            <a:ext cx="1811868" cy="389498"/>
          </a:xfrm>
          <a:prstGeom prst="lef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lumMod val="20000"/>
                  <a:lumOff val="80000"/>
                </a:schemeClr>
              </a:solidFill>
            </a:endParaRPr>
          </a:p>
        </p:txBody>
      </p:sp>
      <p:sp>
        <p:nvSpPr>
          <p:cNvPr id="16" name="テキスト ボックス 15"/>
          <p:cNvSpPr txBox="1"/>
          <p:nvPr/>
        </p:nvSpPr>
        <p:spPr>
          <a:xfrm>
            <a:off x="5163191" y="1781227"/>
            <a:ext cx="2046394" cy="369332"/>
          </a:xfrm>
          <a:prstGeom prst="rect">
            <a:avLst/>
          </a:prstGeom>
          <a:noFill/>
          <a:ln w="28575">
            <a:solidFill>
              <a:srgbClr val="C00000"/>
            </a:solidFill>
          </a:ln>
        </p:spPr>
        <p:txBody>
          <a:bodyPr wrap="none" rtlCol="0">
            <a:spAutoFit/>
          </a:bodyPr>
          <a:lstStyle/>
          <a:p>
            <a:r>
              <a:rPr lang="en-US" altLang="ja-JP" b="1" dirty="0" smtClean="0">
                <a:latin typeface="Times New Roman" panose="02020603050405020304" pitchFamily="18" charset="0"/>
                <a:cs typeface="Times New Roman" panose="02020603050405020304" pitchFamily="18" charset="0"/>
              </a:rPr>
              <a:t>Current continuity</a:t>
            </a:r>
            <a:endParaRPr kumimoji="1" lang="ja-JP" altLang="en-US" b="1" dirty="0">
              <a:latin typeface="Times New Roman" panose="02020603050405020304" pitchFamily="18" charset="0"/>
              <a:cs typeface="Times New Roman" panose="02020603050405020304" pitchFamily="18" charset="0"/>
            </a:endParaRPr>
          </a:p>
        </p:txBody>
      </p:sp>
      <p:sp>
        <p:nvSpPr>
          <p:cNvPr id="18" name="Line 5"/>
          <p:cNvSpPr>
            <a:spLocks noChangeShapeType="1"/>
          </p:cNvSpPr>
          <p:nvPr/>
        </p:nvSpPr>
        <p:spPr bwMode="auto">
          <a:xfrm>
            <a:off x="349093" y="579152"/>
            <a:ext cx="11228825" cy="0"/>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正方形/長方形 18"/>
          <p:cNvSpPr/>
          <p:nvPr/>
        </p:nvSpPr>
        <p:spPr>
          <a:xfrm>
            <a:off x="219749" y="27334"/>
            <a:ext cx="11685635"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Analytic theory of the effective distance </a:t>
            </a:r>
            <a:r>
              <a:rPr lang="en-US" altLang="ja-JP" sz="2800" i="1" dirty="0" err="1" smtClean="0">
                <a:solidFill>
                  <a:srgbClr val="6666FF"/>
                </a:solidFill>
                <a:latin typeface="Times New Roman" panose="02020603050405020304" pitchFamily="18" charset="0"/>
                <a:cs typeface="Times New Roman" panose="02020603050405020304" pitchFamily="18" charset="0"/>
              </a:rPr>
              <a:t>d</a:t>
            </a:r>
            <a:r>
              <a:rPr lang="en-US" altLang="ja-JP" sz="2800" i="1" baseline="-25000" dirty="0" err="1" smtClean="0">
                <a:solidFill>
                  <a:srgbClr val="6666FF"/>
                </a:solidFill>
                <a:latin typeface="Times New Roman" panose="02020603050405020304" pitchFamily="18" charset="0"/>
                <a:cs typeface="Times New Roman" panose="02020603050405020304" pitchFamily="18" charset="0"/>
              </a:rPr>
              <a:t>eff</a:t>
            </a:r>
            <a:r>
              <a:rPr lang="en-US" altLang="ja-JP" sz="2800" i="1" baseline="-25000" dirty="0" smtClean="0">
                <a:solidFill>
                  <a:srgbClr val="6666FF"/>
                </a:solidFill>
                <a:latin typeface="Times New Roman" panose="02020603050405020304" pitchFamily="18" charset="0"/>
                <a:cs typeface="Times New Roman" panose="02020603050405020304" pitchFamily="18" charset="0"/>
              </a:rPr>
              <a:t> </a:t>
            </a:r>
            <a:r>
              <a:rPr lang="en-US" altLang="ja-JP" sz="2800" dirty="0" smtClean="0">
                <a:solidFill>
                  <a:srgbClr val="6666FF"/>
                </a:solidFill>
                <a:latin typeface="Times New Roman" panose="02020603050405020304" pitchFamily="18" charset="0"/>
                <a:cs typeface="Times New Roman" panose="02020603050405020304" pitchFamily="18" charset="0"/>
              </a:rPr>
              <a:t>including surface produced H</a:t>
            </a:r>
            <a:r>
              <a:rPr lang="en-US" altLang="ja-JP" sz="2800" baseline="30000" dirty="0" smtClean="0">
                <a:solidFill>
                  <a:srgbClr val="6666FF"/>
                </a:solidFill>
                <a:latin typeface="Times New Roman" panose="02020603050405020304" pitchFamily="18" charset="0"/>
                <a:cs typeface="Times New Roman" panose="02020603050405020304" pitchFamily="18" charset="0"/>
              </a:rPr>
              <a:t>-</a:t>
            </a:r>
            <a:r>
              <a:rPr lang="en-US" altLang="ja-JP" sz="2800" dirty="0" smtClean="0">
                <a:solidFill>
                  <a:srgbClr val="6666FF"/>
                </a:solidFill>
                <a:latin typeface="Times New Roman" panose="02020603050405020304" pitchFamily="18" charset="0"/>
                <a:cs typeface="Times New Roman" panose="02020603050405020304" pitchFamily="18" charset="0"/>
              </a:rPr>
              <a:t> ions </a:t>
            </a:r>
            <a:endParaRPr lang="ja-JP" altLang="en-US" sz="2800" dirty="0">
              <a:solidFill>
                <a:srgbClr val="6666FF"/>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1" name="正方形/長方形 20"/>
              <p:cNvSpPr/>
              <p:nvPr/>
            </p:nvSpPr>
            <p:spPr>
              <a:xfrm>
                <a:off x="2134531" y="3541391"/>
                <a:ext cx="4803494" cy="121488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altLang="ja-JP" sz="2000" i="1" smtClean="0">
                              <a:latin typeface="Cambria Math" panose="02040503050406030204" pitchFamily="18" charset="0"/>
                            </a:rPr>
                          </m:ctrlPr>
                        </m:sSubPr>
                        <m:e>
                          <m:r>
                            <a:rPr lang="en-US" altLang="ja-JP" sz="2000" b="0" i="1" smtClean="0">
                              <a:latin typeface="Cambria Math" panose="02040503050406030204" pitchFamily="18" charset="0"/>
                            </a:rPr>
                            <m:t>𝑑</m:t>
                          </m:r>
                        </m:e>
                        <m:sub>
                          <m:r>
                            <m:rPr>
                              <m:sty m:val="p"/>
                            </m:rPr>
                            <a:rPr lang="en-US" altLang="ja-JP" sz="2000" b="0" i="0" smtClean="0">
                              <a:latin typeface="Cambria Math" panose="02040503050406030204" pitchFamily="18" charset="0"/>
                            </a:rPr>
                            <m:t>eff</m:t>
                          </m:r>
                        </m:sub>
                      </m:sSub>
                      <m:r>
                        <a:rPr lang="en-US" altLang="ja-JP" sz="2000" i="1">
                          <a:latin typeface="Cambria Math"/>
                        </a:rPr>
                        <m:t>∝</m:t>
                      </m:r>
                      <m:sSup>
                        <m:sSupPr>
                          <m:ctrlPr>
                            <a:rPr lang="ja-JP" altLang="ja-JP" sz="2000" i="1">
                              <a:latin typeface="Cambria Math" panose="02040503050406030204" pitchFamily="18" charset="0"/>
                            </a:rPr>
                          </m:ctrlPr>
                        </m:sSupPr>
                        <m:e>
                          <m:d>
                            <m:dPr>
                              <m:ctrlPr>
                                <a:rPr lang="ja-JP" altLang="ja-JP" sz="2000" i="1">
                                  <a:latin typeface="Cambria Math" panose="02040503050406030204" pitchFamily="18" charset="0"/>
                                </a:rPr>
                              </m:ctrlPr>
                            </m:dPr>
                            <m:e>
                              <m:f>
                                <m:fPr>
                                  <m:ctrlPr>
                                    <a:rPr lang="ja-JP" altLang="ja-JP" sz="2000" i="1">
                                      <a:latin typeface="Cambria Math" panose="02040503050406030204" pitchFamily="18" charset="0"/>
                                    </a:rPr>
                                  </m:ctrlPr>
                                </m:fPr>
                                <m:num>
                                  <m:sSub>
                                    <m:sSubPr>
                                      <m:ctrlPr>
                                        <a:rPr lang="ja-JP" altLang="ja-JP" sz="2000" i="1">
                                          <a:latin typeface="Cambria Math" panose="02040503050406030204" pitchFamily="18" charset="0"/>
                                        </a:rPr>
                                      </m:ctrlPr>
                                    </m:sSubPr>
                                    <m:e>
                                      <m:r>
                                        <a:rPr lang="en-US" altLang="ja-JP" sz="2000" i="1">
                                          <a:latin typeface="Cambria Math"/>
                                        </a:rPr>
                                        <m:t>𝑀</m:t>
                                      </m:r>
                                    </m:e>
                                    <m:sub>
                                      <m:r>
                                        <m:rPr>
                                          <m:sty m:val="p"/>
                                        </m:rPr>
                                        <a:rPr lang="en-US" altLang="ja-JP" sz="2000" i="0">
                                          <a:latin typeface="Cambria Math"/>
                                        </a:rPr>
                                        <m:t>i</m:t>
                                      </m:r>
                                    </m:sub>
                                  </m:sSub>
                                </m:num>
                                <m:den>
                                  <m:sSub>
                                    <m:sSubPr>
                                      <m:ctrlPr>
                                        <a:rPr lang="ja-JP" altLang="ja-JP" sz="2000" i="1">
                                          <a:latin typeface="Cambria Math" panose="02040503050406030204" pitchFamily="18" charset="0"/>
                                        </a:rPr>
                                      </m:ctrlPr>
                                    </m:sSubPr>
                                    <m:e>
                                      <m:r>
                                        <a:rPr lang="en-US" altLang="ja-JP" sz="2000" i="1">
                                          <a:latin typeface="Cambria Math"/>
                                        </a:rPr>
                                        <m:t>𝑚</m:t>
                                      </m:r>
                                    </m:e>
                                    <m:sub>
                                      <m:r>
                                        <m:rPr>
                                          <m:sty m:val="p"/>
                                        </m:rPr>
                                        <a:rPr lang="en-US" altLang="ja-JP" sz="2000" i="0">
                                          <a:latin typeface="Cambria Math"/>
                                        </a:rPr>
                                        <m:t>e</m:t>
                                      </m:r>
                                    </m:sub>
                                  </m:sSub>
                                </m:den>
                              </m:f>
                            </m:e>
                          </m:d>
                        </m:e>
                        <m:sup>
                          <m:r>
                            <a:rPr lang="en-US" altLang="ja-JP" sz="2000" i="1">
                              <a:latin typeface="Cambria Math"/>
                            </a:rPr>
                            <m:t>1/4</m:t>
                          </m:r>
                        </m:sup>
                      </m:sSup>
                      <m:sSup>
                        <m:sSupPr>
                          <m:ctrlPr>
                            <a:rPr lang="ja-JP" altLang="ja-JP" sz="2000" i="1">
                              <a:latin typeface="Cambria Math" panose="02040503050406030204" pitchFamily="18" charset="0"/>
                            </a:rPr>
                          </m:ctrlPr>
                        </m:sSupPr>
                        <m:e>
                          <m:d>
                            <m:dPr>
                              <m:ctrlPr>
                                <a:rPr lang="ja-JP" altLang="ja-JP" sz="2000" i="1">
                                  <a:latin typeface="Cambria Math" panose="02040503050406030204" pitchFamily="18" charset="0"/>
                                </a:rPr>
                              </m:ctrlPr>
                            </m:dPr>
                            <m:e>
                              <m:r>
                                <a:rPr lang="en-US" altLang="ja-JP" sz="2000" i="1">
                                  <a:latin typeface="Cambria Math"/>
                                </a:rPr>
                                <m:t>1+</m:t>
                              </m:r>
                              <m:f>
                                <m:fPr>
                                  <m:ctrlPr>
                                    <a:rPr lang="ja-JP" altLang="ja-JP" sz="2000" i="1">
                                      <a:latin typeface="Cambria Math" panose="02040503050406030204" pitchFamily="18" charset="0"/>
                                    </a:rPr>
                                  </m:ctrlPr>
                                </m:fPr>
                                <m:num>
                                  <m:rad>
                                    <m:radPr>
                                      <m:degHide m:val="on"/>
                                      <m:ctrlPr>
                                        <a:rPr lang="ja-JP" altLang="ja-JP" sz="2000" i="1">
                                          <a:latin typeface="Cambria Math" panose="02040503050406030204" pitchFamily="18" charset="0"/>
                                        </a:rPr>
                                      </m:ctrlPr>
                                    </m:radPr>
                                    <m:deg/>
                                    <m:e>
                                      <m:f>
                                        <m:fPr>
                                          <m:ctrlPr>
                                            <a:rPr lang="ja-JP" altLang="ja-JP" sz="2000" i="1">
                                              <a:latin typeface="Cambria Math" panose="02040503050406030204" pitchFamily="18" charset="0"/>
                                            </a:rPr>
                                          </m:ctrlPr>
                                        </m:fPr>
                                        <m:num>
                                          <m:sSub>
                                            <m:sSubPr>
                                              <m:ctrlPr>
                                                <a:rPr lang="ja-JP" altLang="ja-JP" sz="2000" i="1">
                                                  <a:latin typeface="Cambria Math" panose="02040503050406030204" pitchFamily="18" charset="0"/>
                                                </a:rPr>
                                              </m:ctrlPr>
                                            </m:sSubPr>
                                            <m:e>
                                              <m:r>
                                                <a:rPr lang="en-US" altLang="ja-JP" sz="2000" i="1">
                                                  <a:latin typeface="Cambria Math"/>
                                                </a:rPr>
                                                <m:t>𝑀</m:t>
                                              </m:r>
                                            </m:e>
                                            <m:sub>
                                              <m:r>
                                                <m:rPr>
                                                  <m:sty m:val="p"/>
                                                </m:rPr>
                                                <a:rPr lang="en-US" altLang="ja-JP" sz="2000" i="0">
                                                  <a:latin typeface="Cambria Math"/>
                                                </a:rPr>
                                                <m:t>n</m:t>
                                              </m:r>
                                            </m:sub>
                                          </m:sSub>
                                        </m:num>
                                        <m:den>
                                          <m:sSub>
                                            <m:sSubPr>
                                              <m:ctrlPr>
                                                <a:rPr lang="ja-JP" altLang="ja-JP" sz="2000" i="1">
                                                  <a:latin typeface="Cambria Math" panose="02040503050406030204" pitchFamily="18" charset="0"/>
                                                </a:rPr>
                                              </m:ctrlPr>
                                            </m:sSubPr>
                                            <m:e>
                                              <m:r>
                                                <a:rPr lang="en-US" altLang="ja-JP" sz="2000" i="1">
                                                  <a:latin typeface="Cambria Math"/>
                                                </a:rPr>
                                                <m:t>𝑚</m:t>
                                              </m:r>
                                            </m:e>
                                            <m:sub>
                                              <m:r>
                                                <m:rPr>
                                                  <m:sty m:val="p"/>
                                                </m:rPr>
                                                <a:rPr lang="en-US" altLang="ja-JP" sz="2000" i="0">
                                                  <a:latin typeface="Cambria Math"/>
                                                </a:rPr>
                                                <m:t>e</m:t>
                                              </m:r>
                                            </m:sub>
                                          </m:sSub>
                                        </m:den>
                                      </m:f>
                                    </m:e>
                                  </m:rad>
                                </m:num>
                                <m:den>
                                  <m:r>
                                    <a:rPr lang="en-US" altLang="ja-JP" sz="2000" i="1">
                                      <a:latin typeface="Cambria Math"/>
                                    </a:rPr>
                                    <m:t>𝛼</m:t>
                                  </m:r>
                                </m:den>
                              </m:f>
                            </m:e>
                          </m:d>
                        </m:e>
                        <m:sup>
                          <m:r>
                            <a:rPr lang="en-US" altLang="ja-JP" sz="2000" i="1">
                              <a:latin typeface="Cambria Math"/>
                            </a:rPr>
                            <m:t>1/2</m:t>
                          </m:r>
                        </m:sup>
                      </m:sSup>
                      <m:sSubSup>
                        <m:sSubSupPr>
                          <m:ctrlPr>
                            <a:rPr lang="en-US" altLang="ja-JP" sz="2000" i="1" smtClean="0">
                              <a:latin typeface="Cambria Math" panose="02040503050406030204" pitchFamily="18" charset="0"/>
                            </a:rPr>
                          </m:ctrlPr>
                        </m:sSubSupPr>
                        <m:e>
                          <m:r>
                            <a:rPr lang="en-US" altLang="ja-JP" sz="2000" b="0" i="1" smtClean="0">
                              <a:latin typeface="Cambria Math" panose="02040503050406030204" pitchFamily="18" charset="0"/>
                            </a:rPr>
                            <m:t>𝑛</m:t>
                          </m:r>
                        </m:e>
                        <m:sub>
                          <m:r>
                            <m:rPr>
                              <m:sty m:val="p"/>
                            </m:rPr>
                            <a:rPr lang="en-US" altLang="ja-JP" sz="2000" b="0" i="0" smtClean="0">
                              <a:latin typeface="Cambria Math" panose="02040503050406030204" pitchFamily="18" charset="0"/>
                            </a:rPr>
                            <m:t>i</m:t>
                          </m:r>
                          <m:r>
                            <a:rPr lang="en-US" altLang="ja-JP" sz="2000" b="0" i="1" smtClean="0">
                              <a:latin typeface="Cambria Math" panose="02040503050406030204" pitchFamily="18" charset="0"/>
                            </a:rPr>
                            <m:t>0</m:t>
                          </m:r>
                        </m:sub>
                        <m:sup>
                          <m:r>
                            <a:rPr lang="en-US" altLang="ja-JP" sz="2000" b="0" i="1" smtClean="0">
                              <a:latin typeface="Cambria Math" panose="02040503050406030204" pitchFamily="18" charset="0"/>
                            </a:rPr>
                            <m:t>−1/2</m:t>
                          </m:r>
                        </m:sup>
                      </m:sSubSup>
                      <m:sSubSup>
                        <m:sSubSupPr>
                          <m:ctrlPr>
                            <a:rPr lang="en-US" altLang="ja-JP" sz="2000" i="1" smtClean="0">
                              <a:latin typeface="Cambria Math" panose="02040503050406030204" pitchFamily="18" charset="0"/>
                            </a:rPr>
                          </m:ctrlPr>
                        </m:sSubSupPr>
                        <m:e>
                          <m:r>
                            <a:rPr lang="en-US" altLang="ja-JP" sz="2000" b="0" i="1" smtClean="0">
                              <a:latin typeface="Cambria Math" panose="02040503050406030204" pitchFamily="18" charset="0"/>
                            </a:rPr>
                            <m:t>𝑉</m:t>
                          </m:r>
                        </m:e>
                        <m:sub>
                          <m:r>
                            <m:rPr>
                              <m:sty m:val="p"/>
                            </m:rPr>
                            <a:rPr lang="en-US" altLang="ja-JP" sz="2000" b="0" i="0" smtClean="0">
                              <a:latin typeface="Cambria Math" panose="02040503050406030204" pitchFamily="18" charset="0"/>
                            </a:rPr>
                            <m:t>ext</m:t>
                          </m:r>
                        </m:sub>
                        <m:sup>
                          <m:r>
                            <a:rPr lang="en-US" altLang="ja-JP" sz="2000" b="0" i="1" smtClean="0">
                              <a:latin typeface="Cambria Math" panose="02040503050406030204" pitchFamily="18" charset="0"/>
                            </a:rPr>
                            <m:t>3/4</m:t>
                          </m:r>
                        </m:sup>
                      </m:sSubSup>
                    </m:oMath>
                  </m:oMathPara>
                </a14:m>
                <a:endParaRPr lang="ja-JP" altLang="en-US" sz="2000" dirty="0"/>
              </a:p>
            </p:txBody>
          </p:sp>
        </mc:Choice>
        <mc:Fallback xmlns="">
          <p:sp>
            <p:nvSpPr>
              <p:cNvPr id="21" name="正方形/長方形 20"/>
              <p:cNvSpPr>
                <a:spLocks noRot="1" noChangeAspect="1" noMove="1" noResize="1" noEditPoints="1" noAdjustHandles="1" noChangeArrowheads="1" noChangeShapeType="1" noTextEdit="1"/>
              </p:cNvSpPr>
              <p:nvPr/>
            </p:nvSpPr>
            <p:spPr>
              <a:xfrm>
                <a:off x="2134531" y="3541391"/>
                <a:ext cx="4803494" cy="1214884"/>
              </a:xfrm>
              <a:prstGeom prst="rect">
                <a:avLst/>
              </a:prstGeom>
              <a:blipFill rotWithShape="0">
                <a:blip r:embed="rId3"/>
                <a:stretch>
                  <a:fillRect/>
                </a:stretch>
              </a:blipFill>
            </p:spPr>
            <p:txBody>
              <a:bodyPr/>
              <a:lstStyle/>
              <a:p>
                <a:r>
                  <a:rPr lang="ja-JP" altLang="en-US">
                    <a:noFill/>
                  </a:rPr>
                  <a:t> </a:t>
                </a:r>
              </a:p>
            </p:txBody>
          </p:sp>
        </mc:Fallback>
      </mc:AlternateContent>
      <p:sp>
        <p:nvSpPr>
          <p:cNvPr id="24" name="テキスト ボックス 23"/>
          <p:cNvSpPr txBox="1"/>
          <p:nvPr/>
        </p:nvSpPr>
        <p:spPr>
          <a:xfrm>
            <a:off x="7658943" y="3410169"/>
            <a:ext cx="3680816" cy="1477328"/>
          </a:xfrm>
          <a:prstGeom prst="rect">
            <a:avLst/>
          </a:prstGeom>
          <a:noFill/>
        </p:spPr>
        <p:txBody>
          <a:bodyPr wrap="none" rtlCol="0">
            <a:spAutoFit/>
          </a:bodyPr>
          <a:lstStyle/>
          <a:p>
            <a:r>
              <a:rPr lang="en-US" altLang="ja-JP" i="1" dirty="0" smtClean="0">
                <a:latin typeface="Times New Roman" panose="02020603050405020304" pitchFamily="18" charset="0"/>
                <a:cs typeface="Times New Roman" panose="02020603050405020304" pitchFamily="18" charset="0"/>
              </a:rPr>
              <a:t>m</a:t>
            </a:r>
            <a:r>
              <a:rPr lang="en-US" altLang="ja-JP" baseline="-25000" dirty="0" smtClean="0">
                <a:latin typeface="Times New Roman" panose="02020603050405020304" pitchFamily="18" charset="0"/>
                <a:cs typeface="Times New Roman" panose="02020603050405020304" pitchFamily="18" charset="0"/>
              </a:rPr>
              <a:t>e</a:t>
            </a:r>
            <a:r>
              <a:rPr lang="ja-JP" altLang="en-US" dirty="0" smtClean="0">
                <a:latin typeface="Times New Roman" panose="02020603050405020304" pitchFamily="18" charset="0"/>
                <a:cs typeface="Times New Roman" panose="02020603050405020304" pitchFamily="18" charset="0"/>
              </a:rPr>
              <a:t>：</a:t>
            </a:r>
            <a:r>
              <a:rPr lang="en-US" altLang="ja-JP" dirty="0" smtClean="0">
                <a:latin typeface="Times New Roman" panose="02020603050405020304" pitchFamily="18" charset="0"/>
                <a:cs typeface="Times New Roman" panose="02020603050405020304" pitchFamily="18" charset="0"/>
              </a:rPr>
              <a:t>mass of electron</a:t>
            </a:r>
            <a:endParaRPr lang="en-US" altLang="ja-JP" i="1" dirty="0" smtClean="0">
              <a:latin typeface="Times New Roman" panose="02020603050405020304" pitchFamily="18" charset="0"/>
              <a:cs typeface="Times New Roman" panose="02020603050405020304" pitchFamily="18" charset="0"/>
            </a:endParaRPr>
          </a:p>
          <a:p>
            <a:r>
              <a:rPr lang="en-US" altLang="ja-JP" i="1" dirty="0" err="1" smtClean="0">
                <a:latin typeface="Times New Roman" panose="02020603050405020304" pitchFamily="18" charset="0"/>
                <a:cs typeface="Times New Roman" panose="02020603050405020304" pitchFamily="18" charset="0"/>
              </a:rPr>
              <a:t>M</a:t>
            </a:r>
            <a:r>
              <a:rPr lang="en-US" altLang="ja-JP" baseline="-25000" dirty="0" err="1" smtClean="0">
                <a:latin typeface="Times New Roman" panose="02020603050405020304" pitchFamily="18" charset="0"/>
                <a:cs typeface="Times New Roman" panose="02020603050405020304" pitchFamily="18" charset="0"/>
              </a:rPr>
              <a:t>i</a:t>
            </a:r>
            <a:r>
              <a:rPr lang="ja-JP" altLang="en-US" dirty="0" smtClean="0">
                <a:latin typeface="Times New Roman" panose="02020603050405020304" pitchFamily="18" charset="0"/>
                <a:cs typeface="Times New Roman" panose="02020603050405020304" pitchFamily="18" charset="0"/>
              </a:rPr>
              <a:t>：</a:t>
            </a:r>
            <a:r>
              <a:rPr lang="en-US" altLang="ja-JP" dirty="0" smtClean="0">
                <a:latin typeface="Times New Roman" panose="02020603050405020304" pitchFamily="18" charset="0"/>
                <a:cs typeface="Times New Roman" panose="02020603050405020304" pitchFamily="18" charset="0"/>
              </a:rPr>
              <a:t>mass of H</a:t>
            </a:r>
            <a:r>
              <a:rPr lang="en-US" altLang="ja-JP" baseline="30000" dirty="0" smtClean="0">
                <a:latin typeface="Times New Roman" panose="02020603050405020304" pitchFamily="18" charset="0"/>
                <a:cs typeface="Times New Roman" panose="02020603050405020304" pitchFamily="18" charset="0"/>
              </a:rPr>
              <a:t>+</a:t>
            </a:r>
            <a:r>
              <a:rPr lang="en-US" altLang="ja-JP" dirty="0" smtClean="0">
                <a:latin typeface="Times New Roman" panose="02020603050405020304" pitchFamily="18" charset="0"/>
                <a:cs typeface="Times New Roman" panose="02020603050405020304" pitchFamily="18" charset="0"/>
              </a:rPr>
              <a:t> ion</a:t>
            </a:r>
          </a:p>
          <a:p>
            <a:r>
              <a:rPr lang="en-US" altLang="ja-JP" i="1" dirty="0" err="1" smtClean="0">
                <a:latin typeface="Times New Roman" panose="02020603050405020304" pitchFamily="18" charset="0"/>
                <a:cs typeface="Times New Roman" panose="02020603050405020304" pitchFamily="18" charset="0"/>
              </a:rPr>
              <a:t>M</a:t>
            </a:r>
            <a:r>
              <a:rPr lang="en-US" altLang="ja-JP" baseline="-25000" dirty="0" err="1" smtClean="0">
                <a:latin typeface="Times New Roman" panose="02020603050405020304" pitchFamily="18" charset="0"/>
                <a:cs typeface="Times New Roman" panose="02020603050405020304" pitchFamily="18" charset="0"/>
              </a:rPr>
              <a:t>n</a:t>
            </a:r>
            <a:r>
              <a:rPr lang="ja-JP" altLang="en-US" dirty="0" smtClean="0">
                <a:latin typeface="Times New Roman" panose="02020603050405020304" pitchFamily="18" charset="0"/>
                <a:cs typeface="Times New Roman" panose="02020603050405020304" pitchFamily="18" charset="0"/>
              </a:rPr>
              <a:t>：</a:t>
            </a:r>
            <a:r>
              <a:rPr lang="en-US" altLang="ja-JP" dirty="0">
                <a:latin typeface="Times New Roman" panose="02020603050405020304" pitchFamily="18" charset="0"/>
                <a:cs typeface="Times New Roman" panose="02020603050405020304" pitchFamily="18" charset="0"/>
              </a:rPr>
              <a:t>mass of </a:t>
            </a:r>
            <a:r>
              <a:rPr lang="en-US" altLang="ja-JP" dirty="0" smtClean="0">
                <a:latin typeface="Times New Roman" panose="02020603050405020304" pitchFamily="18" charset="0"/>
                <a:cs typeface="Times New Roman" panose="02020603050405020304" pitchFamily="18" charset="0"/>
              </a:rPr>
              <a:t>H</a:t>
            </a:r>
            <a:r>
              <a:rPr lang="en-US" altLang="ja-JP" baseline="30000" dirty="0" smtClean="0">
                <a:latin typeface="Times New Roman" panose="02020603050405020304" pitchFamily="18" charset="0"/>
                <a:cs typeface="Times New Roman" panose="02020603050405020304" pitchFamily="18" charset="0"/>
              </a:rPr>
              <a:t>-</a:t>
            </a:r>
            <a:r>
              <a:rPr lang="en-US" altLang="ja-JP" dirty="0" smtClean="0">
                <a:latin typeface="Times New Roman" panose="02020603050405020304" pitchFamily="18" charset="0"/>
                <a:cs typeface="Times New Roman" panose="02020603050405020304" pitchFamily="18" charset="0"/>
              </a:rPr>
              <a:t> ion</a:t>
            </a:r>
          </a:p>
          <a:p>
            <a:r>
              <a:rPr lang="en-US" altLang="ja-JP" i="1" dirty="0" smtClean="0">
                <a:latin typeface="Times New Roman" panose="02020603050405020304" pitchFamily="18" charset="0"/>
                <a:cs typeface="Times New Roman" panose="02020603050405020304" pitchFamily="18" charset="0"/>
              </a:rPr>
              <a:t>n</a:t>
            </a:r>
            <a:r>
              <a:rPr lang="en-US" altLang="ja-JP" baseline="-25000" dirty="0" smtClean="0">
                <a:latin typeface="Times New Roman" panose="02020603050405020304" pitchFamily="18" charset="0"/>
                <a:cs typeface="Times New Roman" panose="02020603050405020304" pitchFamily="18" charset="0"/>
              </a:rPr>
              <a:t>i0</a:t>
            </a:r>
            <a:r>
              <a:rPr lang="en-US" altLang="ja-JP" dirty="0" smtClean="0">
                <a:latin typeface="Times New Roman" panose="02020603050405020304" pitchFamily="18" charset="0"/>
                <a:cs typeface="Times New Roman" panose="02020603050405020304" pitchFamily="18" charset="0"/>
              </a:rPr>
              <a:t>: H</a:t>
            </a:r>
            <a:r>
              <a:rPr lang="en-US" altLang="ja-JP" baseline="30000" dirty="0" smtClean="0">
                <a:latin typeface="Times New Roman" panose="02020603050405020304" pitchFamily="18" charset="0"/>
                <a:cs typeface="Times New Roman" panose="02020603050405020304" pitchFamily="18" charset="0"/>
              </a:rPr>
              <a:t>+</a:t>
            </a:r>
            <a:r>
              <a:rPr lang="en-US" altLang="ja-JP" dirty="0" smtClean="0">
                <a:latin typeface="Times New Roman" panose="02020603050405020304" pitchFamily="18" charset="0"/>
                <a:cs typeface="Times New Roman" panose="02020603050405020304" pitchFamily="18" charset="0"/>
              </a:rPr>
              <a:t> ion density at the sheath edge</a:t>
            </a:r>
            <a:endParaRPr lang="en-US" altLang="ja-JP" dirty="0">
              <a:latin typeface="Times New Roman" panose="02020603050405020304" pitchFamily="18" charset="0"/>
              <a:cs typeface="Times New Roman" panose="02020603050405020304" pitchFamily="18" charset="0"/>
            </a:endParaRPr>
          </a:p>
          <a:p>
            <a:r>
              <a:rPr lang="en-US" altLang="ja-JP" i="1" dirty="0" err="1" smtClean="0">
                <a:latin typeface="Times New Roman" panose="02020603050405020304" pitchFamily="18" charset="0"/>
                <a:cs typeface="Times New Roman" panose="02020603050405020304" pitchFamily="18" charset="0"/>
              </a:rPr>
              <a:t>V</a:t>
            </a:r>
            <a:r>
              <a:rPr lang="en-US" altLang="ja-JP" baseline="-25000" dirty="0" err="1" smtClean="0">
                <a:latin typeface="Times New Roman" panose="02020603050405020304" pitchFamily="18" charset="0"/>
                <a:cs typeface="Times New Roman" panose="02020603050405020304" pitchFamily="18" charset="0"/>
              </a:rPr>
              <a:t>ext</a:t>
            </a:r>
            <a:r>
              <a:rPr lang="ja-JP" altLang="en-US" dirty="0" smtClean="0">
                <a:latin typeface="Times New Roman" panose="02020603050405020304" pitchFamily="18" charset="0"/>
                <a:cs typeface="Times New Roman" panose="02020603050405020304" pitchFamily="18" charset="0"/>
              </a:rPr>
              <a:t>：</a:t>
            </a:r>
            <a:r>
              <a:rPr lang="en-US" altLang="ja-JP" dirty="0" smtClean="0">
                <a:latin typeface="Times New Roman" panose="02020603050405020304" pitchFamily="18" charset="0"/>
                <a:cs typeface="Times New Roman" panose="02020603050405020304" pitchFamily="18" charset="0"/>
              </a:rPr>
              <a:t>extraction voltage</a:t>
            </a:r>
            <a:endParaRPr kumimoji="1" lang="ja-JP" altLang="en-US" dirty="0">
              <a:latin typeface="Times New Roman" panose="02020603050405020304" pitchFamily="18" charset="0"/>
              <a:cs typeface="Times New Roman" panose="02020603050405020304" pitchFamily="18" charset="0"/>
            </a:endParaRPr>
          </a:p>
        </p:txBody>
      </p:sp>
      <p:sp>
        <p:nvSpPr>
          <p:cNvPr id="31" name="正方形/長方形 30"/>
          <p:cNvSpPr/>
          <p:nvPr/>
        </p:nvSpPr>
        <p:spPr>
          <a:xfrm>
            <a:off x="1690122" y="2934660"/>
            <a:ext cx="7728170" cy="400110"/>
          </a:xfrm>
          <a:prstGeom prst="rect">
            <a:avLst/>
          </a:prstGeom>
          <a:noFill/>
          <a:ln w="28575">
            <a:solidFill>
              <a:srgbClr val="0070C0"/>
            </a:solidFill>
          </a:ln>
        </p:spPr>
        <p:txBody>
          <a:bodyPr wrap="square">
            <a:spAutoFit/>
          </a:bodyPr>
          <a:lstStyle/>
          <a:p>
            <a:r>
              <a:rPr lang="en-US" altLang="ja-JP" sz="2000" dirty="0">
                <a:latin typeface="Times New Roman" panose="02020603050405020304" pitchFamily="18" charset="0"/>
                <a:cs typeface="Times New Roman" panose="02020603050405020304" pitchFamily="18" charset="0"/>
              </a:rPr>
              <a:t>Effective distance </a:t>
            </a:r>
            <a:r>
              <a:rPr lang="en-US" altLang="ja-JP" sz="2000" b="1" i="1" dirty="0" err="1">
                <a:solidFill>
                  <a:srgbClr val="FF0000"/>
                </a:solidFill>
                <a:latin typeface="Times New Roman" panose="02020603050405020304" pitchFamily="18" charset="0"/>
                <a:cs typeface="Times New Roman" panose="02020603050405020304" pitchFamily="18" charset="0"/>
              </a:rPr>
              <a:t>d</a:t>
            </a:r>
            <a:r>
              <a:rPr lang="en-US" altLang="ja-JP" sz="2000" b="1" baseline="-25000" dirty="0" err="1">
                <a:solidFill>
                  <a:srgbClr val="FF0000"/>
                </a:solidFill>
                <a:latin typeface="Times New Roman" panose="02020603050405020304" pitchFamily="18" charset="0"/>
                <a:cs typeface="Times New Roman" panose="02020603050405020304" pitchFamily="18" charset="0"/>
              </a:rPr>
              <a:t>eff</a:t>
            </a:r>
            <a:r>
              <a:rPr lang="en-US" altLang="ja-JP" sz="2000" dirty="0">
                <a:latin typeface="Times New Roman" panose="02020603050405020304" pitchFamily="18" charset="0"/>
                <a:cs typeface="Times New Roman" panose="02020603050405020304" pitchFamily="18" charset="0"/>
              </a:rPr>
              <a:t> between the </a:t>
            </a:r>
            <a:r>
              <a:rPr lang="en-US" altLang="ja-JP" sz="2000" dirty="0" smtClean="0">
                <a:latin typeface="Times New Roman" panose="02020603050405020304" pitchFamily="18" charset="0"/>
                <a:cs typeface="Times New Roman" panose="02020603050405020304" pitchFamily="18" charset="0"/>
              </a:rPr>
              <a:t>plasma meniscus </a:t>
            </a:r>
            <a:r>
              <a:rPr lang="en-US" altLang="ja-JP" sz="2000" dirty="0">
                <a:latin typeface="Times New Roman" panose="02020603050405020304" pitchFamily="18" charset="0"/>
                <a:cs typeface="Times New Roman" panose="02020603050405020304" pitchFamily="18" charset="0"/>
              </a:rPr>
              <a:t>and the </a:t>
            </a:r>
            <a:r>
              <a:rPr lang="en-US" altLang="ja-JP" sz="2000" dirty="0" smtClean="0">
                <a:latin typeface="Times New Roman" panose="02020603050405020304" pitchFamily="18" charset="0"/>
                <a:cs typeface="Times New Roman" panose="02020603050405020304" pitchFamily="18" charset="0"/>
              </a:rPr>
              <a:t>EG (</a:t>
            </a:r>
            <a:r>
              <a:rPr lang="en-US" altLang="ja-JP" sz="2000" i="1" dirty="0" err="1" smtClean="0">
                <a:latin typeface="Times New Roman" panose="02020603050405020304" pitchFamily="18" charset="0"/>
                <a:cs typeface="Times New Roman" panose="02020603050405020304" pitchFamily="18" charset="0"/>
              </a:rPr>
              <a:t>J</a:t>
            </a:r>
            <a:r>
              <a:rPr lang="en-US" altLang="ja-JP" sz="2000" baseline="-25000" dirty="0" err="1" smtClean="0">
                <a:latin typeface="Times New Roman" panose="02020603050405020304" pitchFamily="18" charset="0"/>
                <a:cs typeface="Times New Roman" panose="02020603050405020304" pitchFamily="18" charset="0"/>
              </a:rPr>
              <a:t>sat</a:t>
            </a:r>
            <a:r>
              <a:rPr lang="en-US" altLang="ja-JP" sz="2000" dirty="0" smtClean="0">
                <a:latin typeface="Times New Roman" panose="02020603050405020304" pitchFamily="18" charset="0"/>
                <a:cs typeface="Times New Roman" panose="02020603050405020304" pitchFamily="18" charset="0"/>
              </a:rPr>
              <a:t>=</a:t>
            </a:r>
            <a:r>
              <a:rPr lang="en-US" altLang="ja-JP" sz="2000" i="1" dirty="0" err="1" smtClean="0">
                <a:latin typeface="Times New Roman" panose="02020603050405020304" pitchFamily="18" charset="0"/>
                <a:cs typeface="Times New Roman" panose="02020603050405020304" pitchFamily="18" charset="0"/>
              </a:rPr>
              <a:t>J</a:t>
            </a:r>
            <a:r>
              <a:rPr lang="en-US" altLang="ja-JP" sz="2000" baseline="30000" dirty="0" err="1" smtClean="0">
                <a:latin typeface="Times New Roman" panose="02020603050405020304" pitchFamily="18" charset="0"/>
                <a:cs typeface="Times New Roman" panose="02020603050405020304" pitchFamily="18" charset="0"/>
              </a:rPr>
              <a:t>ext</a:t>
            </a:r>
            <a:r>
              <a:rPr lang="en-US" altLang="ja-JP" sz="2000" dirty="0">
                <a:latin typeface="Times New Roman" panose="02020603050405020304" pitchFamily="18" charset="0"/>
                <a:cs typeface="Times New Roman" panose="02020603050405020304" pitchFamily="18" charset="0"/>
              </a:rPr>
              <a:t>)</a:t>
            </a:r>
          </a:p>
        </p:txBody>
      </p:sp>
      <p:sp>
        <p:nvSpPr>
          <p:cNvPr id="32" name="楕円 5"/>
          <p:cNvSpPr/>
          <p:nvPr/>
        </p:nvSpPr>
        <p:spPr>
          <a:xfrm>
            <a:off x="4762003" y="4375220"/>
            <a:ext cx="353073" cy="38568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784496" y="6277917"/>
            <a:ext cx="10873402" cy="400110"/>
          </a:xfrm>
          <a:prstGeom prst="rect">
            <a:avLst/>
          </a:prstGeom>
          <a:solidFill>
            <a:srgbClr val="FFFF99"/>
          </a:solidFill>
        </p:spPr>
        <p:txBody>
          <a:bodyPr wrap="square" rtlCol="0">
            <a:spAutoFit/>
          </a:bodyPr>
          <a:lstStyle/>
          <a:p>
            <a:r>
              <a:rPr kumimoji="1" lang="en-US" altLang="ja-JP" sz="2000" b="1" dirty="0">
                <a:solidFill>
                  <a:srgbClr val="FF0000"/>
                </a:solidFill>
                <a:latin typeface="Times New Roman" panose="02020603050405020304" pitchFamily="18" charset="0"/>
                <a:cs typeface="Times New Roman" panose="02020603050405020304" pitchFamily="18" charset="0"/>
              </a:rPr>
              <a:t>Electro-negativity </a:t>
            </a:r>
            <a:r>
              <a:rPr kumimoji="1" lang="en-US" altLang="ja-JP" sz="2000" b="1" dirty="0" smtClean="0">
                <a:solidFill>
                  <a:srgbClr val="FF0000"/>
                </a:solidFill>
                <a:latin typeface="Times New Roman" panose="02020603050405020304" pitchFamily="18" charset="0"/>
                <a:cs typeface="Times New Roman" panose="02020603050405020304" pitchFamily="18" charset="0"/>
              </a:rPr>
              <a:t>α</a:t>
            </a:r>
            <a:r>
              <a:rPr kumimoji="1" lang="en-US" altLang="ja-JP" sz="2000" b="1" dirty="0" smtClean="0">
                <a:latin typeface="Times New Roman" panose="02020603050405020304" pitchFamily="18" charset="0"/>
                <a:cs typeface="Times New Roman" panose="02020603050405020304" pitchFamily="18" charset="0"/>
              </a:rPr>
              <a:t> </a:t>
            </a:r>
            <a:r>
              <a:rPr kumimoji="1" lang="en-US" altLang="ja-JP" sz="2000" dirty="0">
                <a:latin typeface="Times New Roman" panose="02020603050405020304" pitchFamily="18" charset="0"/>
                <a:cs typeface="Times New Roman" panose="02020603050405020304" pitchFamily="18" charset="0"/>
              </a:rPr>
              <a:t>near the PG is </a:t>
            </a:r>
            <a:r>
              <a:rPr kumimoji="1" lang="en-US" altLang="ja-JP" sz="2000" dirty="0" smtClean="0">
                <a:latin typeface="Times New Roman" panose="02020603050405020304" pitchFamily="18" charset="0"/>
                <a:cs typeface="Times New Roman" panose="02020603050405020304" pitchFamily="18" charset="0"/>
              </a:rPr>
              <a:t>a </a:t>
            </a:r>
            <a:r>
              <a:rPr kumimoji="1" lang="en-US" altLang="ja-JP" sz="2000" b="1" dirty="0">
                <a:solidFill>
                  <a:srgbClr val="FF0000"/>
                </a:solidFill>
                <a:latin typeface="Times New Roman" panose="02020603050405020304" pitchFamily="18" charset="0"/>
                <a:cs typeface="Times New Roman" panose="02020603050405020304" pitchFamily="18" charset="0"/>
              </a:rPr>
              <a:t>very important parameter </a:t>
            </a:r>
            <a:r>
              <a:rPr kumimoji="1" lang="en-US" altLang="ja-JP" sz="2000" dirty="0">
                <a:latin typeface="Times New Roman" panose="02020603050405020304" pitchFamily="18" charset="0"/>
                <a:cs typeface="Times New Roman" panose="02020603050405020304" pitchFamily="18" charset="0"/>
              </a:rPr>
              <a:t>to </a:t>
            </a:r>
            <a:r>
              <a:rPr kumimoji="1" lang="en-US" altLang="ja-JP" sz="2000" b="1" dirty="0">
                <a:solidFill>
                  <a:srgbClr val="FF0000"/>
                </a:solidFill>
                <a:latin typeface="Times New Roman" panose="02020603050405020304" pitchFamily="18" charset="0"/>
                <a:cs typeface="Times New Roman" panose="02020603050405020304" pitchFamily="18" charset="0"/>
              </a:rPr>
              <a:t>control </a:t>
            </a:r>
            <a:r>
              <a:rPr kumimoji="1" lang="en-US" altLang="ja-JP" sz="2000" b="1" i="1" dirty="0" err="1">
                <a:solidFill>
                  <a:srgbClr val="FF0000"/>
                </a:solidFill>
                <a:latin typeface="Times New Roman" panose="02020603050405020304" pitchFamily="18" charset="0"/>
                <a:cs typeface="Times New Roman" panose="02020603050405020304" pitchFamily="18" charset="0"/>
              </a:rPr>
              <a:t>d</a:t>
            </a:r>
            <a:r>
              <a:rPr kumimoji="1" lang="en-US" altLang="ja-JP" sz="2000" b="1" i="1" baseline="-25000" dirty="0" err="1">
                <a:solidFill>
                  <a:srgbClr val="FF0000"/>
                </a:solidFill>
                <a:latin typeface="Times New Roman" panose="02020603050405020304" pitchFamily="18" charset="0"/>
                <a:cs typeface="Times New Roman" panose="02020603050405020304" pitchFamily="18" charset="0"/>
              </a:rPr>
              <a:t>eff</a:t>
            </a:r>
            <a:r>
              <a:rPr kumimoji="1" lang="en-US" altLang="ja-JP" sz="2000" b="1" dirty="0">
                <a:solidFill>
                  <a:srgbClr val="FF0000"/>
                </a:solidFill>
                <a:latin typeface="Times New Roman" panose="02020603050405020304" pitchFamily="18" charset="0"/>
                <a:cs typeface="Times New Roman" panose="02020603050405020304" pitchFamily="18" charset="0"/>
              </a:rPr>
              <a:t> (the plasma meniscus</a:t>
            </a:r>
            <a:r>
              <a:rPr kumimoji="1" lang="en-US" altLang="ja-JP" sz="2000" b="1" dirty="0">
                <a:latin typeface="Times New Roman" panose="02020603050405020304" pitchFamily="18" charset="0"/>
                <a:cs typeface="Times New Roman" panose="02020603050405020304" pitchFamily="18" charset="0"/>
              </a:rPr>
              <a:t>)</a:t>
            </a:r>
            <a:r>
              <a:rPr kumimoji="1" lang="en-US" altLang="ja-JP" sz="2000" dirty="0">
                <a:latin typeface="Times New Roman" panose="02020603050405020304" pitchFamily="18" charset="0"/>
                <a:cs typeface="Times New Roman" panose="02020603050405020304" pitchFamily="18" charset="0"/>
              </a:rPr>
              <a:t>.</a:t>
            </a:r>
            <a:endParaRPr kumimoji="1" lang="ja-JP" altLang="en-US" sz="2000" dirty="0">
              <a:latin typeface="Times New Roman" panose="02020603050405020304" pitchFamily="18" charset="0"/>
              <a:cs typeface="Times New Roman" panose="02020603050405020304" pitchFamily="18" charset="0"/>
            </a:endParaRPr>
          </a:p>
        </p:txBody>
      </p:sp>
      <p:sp>
        <p:nvSpPr>
          <p:cNvPr id="3" name="テキスト ボックス 2"/>
          <p:cNvSpPr txBox="1"/>
          <p:nvPr/>
        </p:nvSpPr>
        <p:spPr>
          <a:xfrm>
            <a:off x="3052727" y="5044189"/>
            <a:ext cx="8692123" cy="830997"/>
          </a:xfrm>
          <a:prstGeom prst="rect">
            <a:avLst/>
          </a:prstGeom>
          <a:noFill/>
          <a:ln w="28575">
            <a:solidFill>
              <a:srgbClr val="00B050"/>
            </a:solidFill>
          </a:ln>
        </p:spPr>
        <p:txBody>
          <a:bodyPr wrap="none" rtlCol="0">
            <a:spAutoFit/>
          </a:bodyPr>
          <a:lstStyle/>
          <a:p>
            <a:r>
              <a:rPr lang="en-US" altLang="ja-JP" sz="2000" dirty="0" smtClean="0">
                <a:latin typeface="Times New Roman" panose="02020603050405020304" pitchFamily="18" charset="0"/>
                <a:cs typeface="Times New Roman" panose="02020603050405020304" pitchFamily="18" charset="0"/>
              </a:rPr>
              <a:t>α  lower </a:t>
            </a:r>
            <a:r>
              <a:rPr lang="ja-JP" altLang="en-US" sz="2000" dirty="0" smtClean="0">
                <a:latin typeface="Times New Roman" panose="02020603050405020304" pitchFamily="18" charset="0"/>
                <a:cs typeface="Times New Roman" panose="02020603050405020304" pitchFamily="18" charset="0"/>
              </a:rPr>
              <a:t>→ </a:t>
            </a:r>
            <a:r>
              <a:rPr lang="en-US" altLang="ja-JP" sz="2000" i="1" dirty="0" err="1" smtClean="0">
                <a:latin typeface="Times New Roman" panose="02020603050405020304" pitchFamily="18" charset="0"/>
                <a:cs typeface="Times New Roman" panose="02020603050405020304" pitchFamily="18" charset="0"/>
              </a:rPr>
              <a:t>d</a:t>
            </a:r>
            <a:r>
              <a:rPr lang="en-US" altLang="ja-JP" sz="2000" baseline="-25000" dirty="0" err="1" smtClean="0">
                <a:latin typeface="Times New Roman" panose="02020603050405020304" pitchFamily="18" charset="0"/>
                <a:cs typeface="Times New Roman" panose="02020603050405020304" pitchFamily="18" charset="0"/>
              </a:rPr>
              <a:t>eff</a:t>
            </a:r>
            <a:r>
              <a:rPr lang="en-US" altLang="ja-JP" sz="2000" dirty="0" smtClean="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larger  : plasma </a:t>
            </a:r>
            <a:r>
              <a:rPr lang="en-US" altLang="ja-JP" sz="2000" dirty="0">
                <a:latin typeface="Times New Roman" panose="02020603050405020304" pitchFamily="18" charset="0"/>
                <a:cs typeface="Times New Roman" panose="02020603050405020304" pitchFamily="18" charset="0"/>
              </a:rPr>
              <a:t>meniscus </a:t>
            </a:r>
            <a:r>
              <a:rPr lang="en-US" altLang="ja-JP" sz="2000" b="1" dirty="0" smtClean="0">
                <a:latin typeface="Times New Roman" panose="02020603050405020304" pitchFamily="18" charset="0"/>
                <a:cs typeface="Times New Roman" panose="02020603050405020304" pitchFamily="18" charset="0"/>
              </a:rPr>
              <a:t>penetrates </a:t>
            </a:r>
            <a:r>
              <a:rPr lang="en-US" altLang="ja-JP" sz="2000" b="1" dirty="0">
                <a:latin typeface="Times New Roman" panose="02020603050405020304" pitchFamily="18" charset="0"/>
                <a:cs typeface="Times New Roman" panose="02020603050405020304" pitchFamily="18" charset="0"/>
              </a:rPr>
              <a:t>deeper </a:t>
            </a:r>
            <a:r>
              <a:rPr lang="en-US" altLang="ja-JP" sz="2000" dirty="0">
                <a:latin typeface="Times New Roman" panose="02020603050405020304" pitchFamily="18" charset="0"/>
                <a:cs typeface="Times New Roman" panose="02020603050405020304" pitchFamily="18" charset="0"/>
              </a:rPr>
              <a:t>into the plasma </a:t>
            </a:r>
            <a:endParaRPr lang="ja-JP" altLang="en-US" sz="2000" dirty="0">
              <a:latin typeface="Times New Roman" panose="02020603050405020304" pitchFamily="18" charset="0"/>
              <a:cs typeface="Times New Roman" panose="02020603050405020304" pitchFamily="18" charset="0"/>
            </a:endParaRPr>
          </a:p>
          <a:p>
            <a:endParaRPr lang="en-US" altLang="ja-JP" sz="800" dirty="0" smtClean="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α</a:t>
            </a:r>
            <a:r>
              <a:rPr lang="en-US" altLang="ja-JP" sz="2000" dirty="0" smtClean="0">
                <a:latin typeface="Times New Roman" panose="02020603050405020304" pitchFamily="18" charset="0"/>
                <a:cs typeface="Times New Roman" panose="02020603050405020304" pitchFamily="18" charset="0"/>
              </a:rPr>
              <a:t>  higher </a:t>
            </a:r>
            <a:r>
              <a:rPr lang="ja-JP" altLang="en-US" sz="2000" dirty="0">
                <a:latin typeface="Times New Roman" panose="02020603050405020304" pitchFamily="18" charset="0"/>
                <a:cs typeface="Times New Roman" panose="02020603050405020304" pitchFamily="18" charset="0"/>
              </a:rPr>
              <a:t>→ </a:t>
            </a:r>
            <a:r>
              <a:rPr lang="en-US" altLang="ja-JP" sz="2000" i="1" dirty="0" err="1">
                <a:latin typeface="Times New Roman" panose="02020603050405020304" pitchFamily="18" charset="0"/>
                <a:cs typeface="Times New Roman" panose="02020603050405020304" pitchFamily="18" charset="0"/>
              </a:rPr>
              <a:t>d</a:t>
            </a:r>
            <a:r>
              <a:rPr lang="en-US" altLang="ja-JP" sz="2000" baseline="-25000" dirty="0" err="1">
                <a:latin typeface="Times New Roman" panose="02020603050405020304" pitchFamily="18" charset="0"/>
                <a:cs typeface="Times New Roman" panose="02020603050405020304" pitchFamily="18" charset="0"/>
              </a:rPr>
              <a:t>eff</a:t>
            </a:r>
            <a:r>
              <a:rPr lang="en-US" altLang="ja-JP" sz="2000" dirty="0" smtClean="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smaller  : plasma </a:t>
            </a:r>
            <a:r>
              <a:rPr lang="en-US" altLang="ja-JP" sz="2000" dirty="0">
                <a:latin typeface="Times New Roman" panose="02020603050405020304" pitchFamily="18" charset="0"/>
                <a:cs typeface="Times New Roman" panose="02020603050405020304" pitchFamily="18" charset="0"/>
              </a:rPr>
              <a:t>meniscus </a:t>
            </a:r>
            <a:r>
              <a:rPr lang="en-US" altLang="ja-JP" sz="2000" b="1" dirty="0" smtClean="0">
                <a:latin typeface="Times New Roman" panose="02020603050405020304" pitchFamily="18" charset="0"/>
                <a:cs typeface="Times New Roman" panose="02020603050405020304" pitchFamily="18" charset="0"/>
              </a:rPr>
              <a:t>penetrates shallower </a:t>
            </a:r>
            <a:r>
              <a:rPr lang="en-US" altLang="ja-JP" sz="2000" dirty="0">
                <a:latin typeface="Times New Roman" panose="02020603050405020304" pitchFamily="18" charset="0"/>
                <a:cs typeface="Times New Roman" panose="02020603050405020304" pitchFamily="18" charset="0"/>
              </a:rPr>
              <a:t>into the plasma </a:t>
            </a:r>
            <a:endParaRPr lang="ja-JP" altLang="en-US" sz="2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テキスト ボックス 3"/>
              <p:cNvSpPr txBox="1"/>
              <p:nvPr/>
            </p:nvSpPr>
            <p:spPr>
              <a:xfrm>
                <a:off x="1294584" y="5220689"/>
                <a:ext cx="1185261" cy="694934"/>
              </a:xfrm>
              <a:prstGeom prst="rect">
                <a:avLst/>
              </a:prstGeom>
              <a:noFill/>
              <a:ln w="28575">
                <a:solidFill>
                  <a:srgbClr val="FF000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ja-JP" altLang="en-US" sz="2400" i="1" smtClean="0">
                          <a:latin typeface="Cambria Math" panose="02040503050406030204" pitchFamily="18" charset="0"/>
                        </a:rPr>
                        <m:t>𝛼</m:t>
                      </m:r>
                      <m:r>
                        <a:rPr kumimoji="1" lang="en-US" altLang="ja-JP" sz="2400" i="1" smtClean="0">
                          <a:latin typeface="Cambria Math" panose="02040503050406030204" pitchFamily="18" charset="0"/>
                          <a:ea typeface="Cambria Math" panose="02040503050406030204" pitchFamily="18" charset="0"/>
                        </a:rPr>
                        <m:t>≡</m:t>
                      </m:r>
                      <m:f>
                        <m:fPr>
                          <m:ctrlPr>
                            <a:rPr kumimoji="1" lang="en-US" altLang="ja-JP" sz="2400" i="1" smtClean="0">
                              <a:latin typeface="Cambria Math" panose="02040503050406030204" pitchFamily="18" charset="0"/>
                            </a:rPr>
                          </m:ctrlPr>
                        </m:fPr>
                        <m:num>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𝑛</m:t>
                              </m:r>
                            </m:e>
                            <m:sub>
                              <m:r>
                                <m:rPr>
                                  <m:sty m:val="p"/>
                                </m:rPr>
                                <a:rPr kumimoji="1" lang="en-US" altLang="ja-JP" sz="2400" b="0" i="0" smtClean="0">
                                  <a:latin typeface="Cambria Math" panose="02040503050406030204" pitchFamily="18" charset="0"/>
                                </a:rPr>
                                <m:t>H</m:t>
                              </m:r>
                              <m:r>
                                <a:rPr kumimoji="1" lang="en-US" altLang="ja-JP" sz="2400" b="0" i="0" smtClean="0">
                                  <a:latin typeface="Cambria Math" panose="02040503050406030204" pitchFamily="18" charset="0"/>
                                </a:rPr>
                                <m:t>−</m:t>
                              </m:r>
                            </m:sub>
                          </m:sSub>
                        </m:num>
                        <m:den>
                          <m:sSub>
                            <m:sSubPr>
                              <m:ctrlPr>
                                <a:rPr kumimoji="1" lang="en-US" altLang="ja-JP" sz="2400" i="1" smtClean="0">
                                  <a:latin typeface="Cambria Math" panose="02040503050406030204" pitchFamily="18" charset="0"/>
                                </a:rPr>
                              </m:ctrlPr>
                            </m:sSubPr>
                            <m:e>
                              <m:r>
                                <a:rPr kumimoji="1" lang="en-US" altLang="ja-JP" sz="2400" b="0" i="1" smtClean="0">
                                  <a:latin typeface="Cambria Math" panose="02040503050406030204" pitchFamily="18" charset="0"/>
                                </a:rPr>
                                <m:t>𝑛</m:t>
                              </m:r>
                            </m:e>
                            <m:sub>
                              <m:r>
                                <m:rPr>
                                  <m:sty m:val="p"/>
                                </m:rPr>
                                <a:rPr kumimoji="1" lang="en-US" altLang="ja-JP" sz="2400" b="0" i="0" smtClean="0">
                                  <a:latin typeface="Cambria Math" panose="02040503050406030204" pitchFamily="18" charset="0"/>
                                </a:rPr>
                                <m:t>e</m:t>
                              </m:r>
                            </m:sub>
                          </m:sSub>
                        </m:den>
                      </m:f>
                    </m:oMath>
                  </m:oMathPara>
                </a14:m>
                <a:endParaRPr kumimoji="1" lang="ja-JP" altLang="en-US" sz="2400" dirty="0"/>
              </a:p>
            </p:txBody>
          </p:sp>
        </mc:Choice>
        <mc:Fallback xmlns="">
          <p:sp>
            <p:nvSpPr>
              <p:cNvPr id="4" name="テキスト ボックス 3"/>
              <p:cNvSpPr txBox="1">
                <a:spLocks noRot="1" noChangeAspect="1" noMove="1" noResize="1" noEditPoints="1" noAdjustHandles="1" noChangeArrowheads="1" noChangeShapeType="1" noTextEdit="1"/>
              </p:cNvSpPr>
              <p:nvPr/>
            </p:nvSpPr>
            <p:spPr>
              <a:xfrm>
                <a:off x="1294584" y="5220689"/>
                <a:ext cx="1185261" cy="694934"/>
              </a:xfrm>
              <a:prstGeom prst="rect">
                <a:avLst/>
              </a:prstGeom>
              <a:blipFill rotWithShape="0">
                <a:blip r:embed="rId6"/>
                <a:stretch>
                  <a:fillRect/>
                </a:stretch>
              </a:blipFill>
              <a:ln w="28575">
                <a:solidFill>
                  <a:srgbClr val="FF0000"/>
                </a:solidFill>
              </a:ln>
            </p:spPr>
            <p:txBody>
              <a:bodyPr/>
              <a:lstStyle/>
              <a:p>
                <a:r>
                  <a:rPr lang="ja-JP" altLang="en-US">
                    <a:noFill/>
                  </a:rPr>
                  <a:t> </a:t>
                </a:r>
              </a:p>
            </p:txBody>
          </p:sp>
        </mc:Fallback>
      </mc:AlternateContent>
      <p:sp>
        <p:nvSpPr>
          <p:cNvPr id="6" name="テキスト ボックス 5"/>
          <p:cNvSpPr txBox="1"/>
          <p:nvPr/>
        </p:nvSpPr>
        <p:spPr>
          <a:xfrm>
            <a:off x="723024" y="4723086"/>
            <a:ext cx="2031325" cy="400110"/>
          </a:xfrm>
          <a:prstGeom prst="rect">
            <a:avLst/>
          </a:prstGeom>
          <a:solidFill>
            <a:srgbClr val="66FFFF"/>
          </a:solid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Electro-negativity</a:t>
            </a:r>
            <a:endParaRPr kumimoji="1" lang="ja-JP" altLang="en-US" sz="2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テキスト ボックス 1"/>
              <p:cNvSpPr txBox="1"/>
              <p:nvPr/>
            </p:nvSpPr>
            <p:spPr>
              <a:xfrm>
                <a:off x="5611775" y="903718"/>
                <a:ext cx="1149225" cy="307777"/>
              </a:xfrm>
              <a:prstGeom prst="rect">
                <a:avLst/>
              </a:prstGeom>
              <a:solidFill>
                <a:srgbClr val="FFFF00"/>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000" i="1" smtClean="0">
                              <a:latin typeface="Cambria Math" panose="02040503050406030204" pitchFamily="18" charset="0"/>
                            </a:rPr>
                          </m:ctrlPr>
                        </m:sSubPr>
                        <m:e>
                          <m:r>
                            <a:rPr kumimoji="1" lang="en-US" altLang="ja-JP" sz="2000" b="0" i="1" smtClean="0">
                              <a:latin typeface="Cambria Math" panose="02040503050406030204" pitchFamily="18" charset="0"/>
                            </a:rPr>
                            <m:t>𝐽</m:t>
                          </m:r>
                        </m:e>
                        <m:sub>
                          <m:r>
                            <m:rPr>
                              <m:sty m:val="p"/>
                            </m:rPr>
                            <a:rPr kumimoji="1" lang="en-US" altLang="ja-JP" sz="2000" b="0" i="0" smtClean="0">
                              <a:latin typeface="Cambria Math" panose="02040503050406030204" pitchFamily="18" charset="0"/>
                            </a:rPr>
                            <m:t>sat</m:t>
                          </m:r>
                        </m:sub>
                      </m:sSub>
                      <m:r>
                        <a:rPr kumimoji="1" lang="en-US" altLang="ja-JP" sz="2000" i="1" smtClean="0">
                          <a:latin typeface="Cambria Math" panose="02040503050406030204" pitchFamily="18" charset="0"/>
                        </a:rPr>
                        <m:t>=</m:t>
                      </m:r>
                      <m:sSup>
                        <m:sSupPr>
                          <m:ctrlPr>
                            <a:rPr kumimoji="1" lang="en-US" altLang="ja-JP" sz="2000" i="1" smtClean="0">
                              <a:latin typeface="Cambria Math" panose="02040503050406030204" pitchFamily="18" charset="0"/>
                            </a:rPr>
                          </m:ctrlPr>
                        </m:sSupPr>
                        <m:e>
                          <m:r>
                            <a:rPr kumimoji="1" lang="en-US" altLang="ja-JP" sz="2000" b="0" i="1" smtClean="0">
                              <a:latin typeface="Cambria Math" panose="02040503050406030204" pitchFamily="18" charset="0"/>
                            </a:rPr>
                            <m:t>𝐽</m:t>
                          </m:r>
                        </m:e>
                        <m:sup>
                          <m:r>
                            <m:rPr>
                              <m:sty m:val="p"/>
                            </m:rPr>
                            <a:rPr kumimoji="1" lang="en-US" altLang="ja-JP" sz="2000" b="0" i="0" smtClean="0">
                              <a:latin typeface="Cambria Math" panose="02040503050406030204" pitchFamily="18" charset="0"/>
                            </a:rPr>
                            <m:t>ext</m:t>
                          </m:r>
                        </m:sup>
                      </m:sSup>
                    </m:oMath>
                  </m:oMathPara>
                </a14:m>
                <a:endParaRPr kumimoji="1" lang="ja-JP" altLang="en-US" sz="2000" dirty="0"/>
              </a:p>
            </p:txBody>
          </p:sp>
        </mc:Choice>
        <mc:Fallback xmlns="">
          <p:sp>
            <p:nvSpPr>
              <p:cNvPr id="2" name="テキスト ボックス 1"/>
              <p:cNvSpPr txBox="1">
                <a:spLocks noRot="1" noChangeAspect="1" noMove="1" noResize="1" noEditPoints="1" noAdjustHandles="1" noChangeArrowheads="1" noChangeShapeType="1" noTextEdit="1"/>
              </p:cNvSpPr>
              <p:nvPr/>
            </p:nvSpPr>
            <p:spPr>
              <a:xfrm>
                <a:off x="5611775" y="903718"/>
                <a:ext cx="1149225" cy="307777"/>
              </a:xfrm>
              <a:prstGeom prst="rect">
                <a:avLst/>
              </a:prstGeom>
              <a:blipFill rotWithShape="0">
                <a:blip r:embed="rId7"/>
                <a:stretch>
                  <a:fillRect l="-7447" r="-2128" b="-29412"/>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473036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5"/>
          <p:cNvSpPr>
            <a:spLocks noChangeShapeType="1"/>
          </p:cNvSpPr>
          <p:nvPr/>
        </p:nvSpPr>
        <p:spPr bwMode="auto">
          <a:xfrm flipV="1">
            <a:off x="131994" y="472988"/>
            <a:ext cx="5045871" cy="14513"/>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 name="正方形/長方形 2"/>
          <p:cNvSpPr/>
          <p:nvPr/>
        </p:nvSpPr>
        <p:spPr>
          <a:xfrm>
            <a:off x="92208" y="-2918"/>
            <a:ext cx="5229317"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3D PIC-MCC simulation model (I)</a:t>
            </a:r>
            <a:endParaRPr lang="ja-JP" altLang="en-US" sz="2800" baseline="-25000" dirty="0">
              <a:solidFill>
                <a:srgbClr val="6666FF"/>
              </a:solidFill>
              <a:latin typeface="Times New Roman" panose="02020603050405020304" pitchFamily="18" charset="0"/>
              <a:cs typeface="Times New Roman" panose="02020603050405020304" pitchFamily="18" charset="0"/>
            </a:endParaRPr>
          </a:p>
        </p:txBody>
      </p:sp>
      <p:cxnSp>
        <p:nvCxnSpPr>
          <p:cNvPr id="36" name="直線コネクタ 35"/>
          <p:cNvCxnSpPr>
            <a:endCxn id="124" idx="1"/>
          </p:cNvCxnSpPr>
          <p:nvPr/>
        </p:nvCxnSpPr>
        <p:spPr>
          <a:xfrm flipV="1">
            <a:off x="374619" y="6024151"/>
            <a:ext cx="11289343" cy="4811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2018358" y="5924278"/>
            <a:ext cx="0" cy="13335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V="1">
            <a:off x="2008833" y="5629003"/>
            <a:ext cx="266700" cy="32385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2251052" y="5636146"/>
            <a:ext cx="119731"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2348558" y="5629003"/>
            <a:ext cx="58737" cy="3492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2393008" y="5646465"/>
            <a:ext cx="1" cy="411163"/>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42" name="グループ化 41"/>
          <p:cNvGrpSpPr/>
          <p:nvPr/>
        </p:nvGrpSpPr>
        <p:grpSpPr>
          <a:xfrm>
            <a:off x="3002608" y="5513432"/>
            <a:ext cx="1425575" cy="544196"/>
            <a:chOff x="3118519" y="5281613"/>
            <a:chExt cx="1425575" cy="544196"/>
          </a:xfrm>
        </p:grpSpPr>
        <p:cxnSp>
          <p:nvCxnSpPr>
            <p:cNvPr id="43" name="直線コネクタ 42"/>
            <p:cNvCxnSpPr/>
            <p:nvPr/>
          </p:nvCxnSpPr>
          <p:spPr>
            <a:xfrm flipH="1">
              <a:off x="3128044" y="5281613"/>
              <a:ext cx="3174" cy="544196"/>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V="1">
              <a:off x="3118519" y="5308284"/>
              <a:ext cx="127000" cy="317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3223294" y="5308284"/>
              <a:ext cx="1145381" cy="28575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a:off x="4317206" y="5586096"/>
              <a:ext cx="226888" cy="1587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a:off x="4544094" y="5573396"/>
              <a:ext cx="0" cy="24447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8" name="グループ化 47"/>
          <p:cNvGrpSpPr/>
          <p:nvPr/>
        </p:nvGrpSpPr>
        <p:grpSpPr>
          <a:xfrm>
            <a:off x="4729933" y="5563916"/>
            <a:ext cx="361824" cy="493712"/>
            <a:chOff x="4845844" y="5332097"/>
            <a:chExt cx="361824" cy="493712"/>
          </a:xfrm>
        </p:grpSpPr>
        <p:cxnSp>
          <p:nvCxnSpPr>
            <p:cNvPr id="49" name="直線コネクタ 48"/>
            <p:cNvCxnSpPr/>
            <p:nvPr/>
          </p:nvCxnSpPr>
          <p:spPr>
            <a:xfrm>
              <a:off x="4874294" y="5336859"/>
              <a:ext cx="3175" cy="48895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flipV="1">
              <a:off x="4845844" y="5336859"/>
              <a:ext cx="276225" cy="1"/>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a:off x="5104785" y="5332097"/>
              <a:ext cx="102883" cy="100012"/>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5200526" y="5414646"/>
              <a:ext cx="0" cy="411163"/>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53" name="グループ化 52"/>
          <p:cNvGrpSpPr/>
          <p:nvPr/>
        </p:nvGrpSpPr>
        <p:grpSpPr>
          <a:xfrm>
            <a:off x="9155096" y="5716315"/>
            <a:ext cx="1716882" cy="341313"/>
            <a:chOff x="9670256" y="5484496"/>
            <a:chExt cx="1716882" cy="341313"/>
          </a:xfrm>
        </p:grpSpPr>
        <p:cxnSp>
          <p:nvCxnSpPr>
            <p:cNvPr id="54" name="直線コネクタ 53"/>
            <p:cNvCxnSpPr/>
            <p:nvPr/>
          </p:nvCxnSpPr>
          <p:spPr>
            <a:xfrm>
              <a:off x="9698831" y="5492434"/>
              <a:ext cx="0" cy="33337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11358439" y="5484496"/>
              <a:ext cx="0" cy="33337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flipV="1">
              <a:off x="9670256" y="5484496"/>
              <a:ext cx="1716882" cy="7938"/>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grpSp>
      <p:cxnSp>
        <p:nvCxnSpPr>
          <p:cNvPr id="57" name="直線コネクタ 56"/>
          <p:cNvCxnSpPr/>
          <p:nvPr/>
        </p:nvCxnSpPr>
        <p:spPr>
          <a:xfrm flipV="1">
            <a:off x="374618" y="1011068"/>
            <a:ext cx="11289343" cy="1239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58" name="グループ化 57"/>
          <p:cNvGrpSpPr/>
          <p:nvPr/>
        </p:nvGrpSpPr>
        <p:grpSpPr>
          <a:xfrm flipV="1">
            <a:off x="2006685" y="1041977"/>
            <a:ext cx="398462" cy="428625"/>
            <a:chOff x="2305050" y="4276725"/>
            <a:chExt cx="398462" cy="428625"/>
          </a:xfrm>
        </p:grpSpPr>
        <p:cxnSp>
          <p:nvCxnSpPr>
            <p:cNvPr id="59" name="直線コネクタ 58"/>
            <p:cNvCxnSpPr/>
            <p:nvPr/>
          </p:nvCxnSpPr>
          <p:spPr>
            <a:xfrm>
              <a:off x="2314575" y="4572000"/>
              <a:ext cx="0" cy="13335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p:nvCxnSpPr>
          <p:spPr>
            <a:xfrm flipV="1">
              <a:off x="2305050" y="4276725"/>
              <a:ext cx="266700" cy="32385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a:off x="2547269" y="4283868"/>
              <a:ext cx="119731"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a:off x="2644775" y="4276725"/>
              <a:ext cx="58737" cy="3492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a:off x="2689225" y="4294187"/>
              <a:ext cx="1" cy="411163"/>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64" name="グループ化 63"/>
          <p:cNvGrpSpPr/>
          <p:nvPr/>
        </p:nvGrpSpPr>
        <p:grpSpPr>
          <a:xfrm flipV="1">
            <a:off x="3000460" y="1042317"/>
            <a:ext cx="1425575" cy="544196"/>
            <a:chOff x="3118519" y="5281613"/>
            <a:chExt cx="1425575" cy="544196"/>
          </a:xfrm>
        </p:grpSpPr>
        <p:cxnSp>
          <p:nvCxnSpPr>
            <p:cNvPr id="65" name="直線コネクタ 64"/>
            <p:cNvCxnSpPr/>
            <p:nvPr/>
          </p:nvCxnSpPr>
          <p:spPr>
            <a:xfrm flipH="1">
              <a:off x="3128044" y="5281613"/>
              <a:ext cx="3174" cy="544196"/>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 name="直線コネクタ 65"/>
            <p:cNvCxnSpPr/>
            <p:nvPr/>
          </p:nvCxnSpPr>
          <p:spPr>
            <a:xfrm flipV="1">
              <a:off x="3118519" y="5308284"/>
              <a:ext cx="127000" cy="317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a:off x="3223294" y="5308284"/>
              <a:ext cx="1145381" cy="28575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p:nvCxnSpPr>
          <p:spPr>
            <a:xfrm>
              <a:off x="4317206" y="5586096"/>
              <a:ext cx="226888" cy="1587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a:off x="4544094" y="5573396"/>
              <a:ext cx="0" cy="24447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70" name="グループ化 69"/>
          <p:cNvGrpSpPr/>
          <p:nvPr/>
        </p:nvGrpSpPr>
        <p:grpSpPr>
          <a:xfrm flipV="1">
            <a:off x="4727785" y="1041285"/>
            <a:ext cx="361824" cy="493712"/>
            <a:chOff x="4845844" y="5332097"/>
            <a:chExt cx="361824" cy="493712"/>
          </a:xfrm>
        </p:grpSpPr>
        <p:cxnSp>
          <p:nvCxnSpPr>
            <p:cNvPr id="71" name="直線コネクタ 70"/>
            <p:cNvCxnSpPr/>
            <p:nvPr/>
          </p:nvCxnSpPr>
          <p:spPr>
            <a:xfrm>
              <a:off x="4874294" y="5336859"/>
              <a:ext cx="3175" cy="48895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flipV="1">
              <a:off x="4845844" y="5336859"/>
              <a:ext cx="276225" cy="1"/>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a:off x="5104785" y="5332097"/>
              <a:ext cx="102883" cy="100012"/>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5200526" y="5414646"/>
              <a:ext cx="0" cy="411163"/>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75" name="グループ化 74"/>
          <p:cNvGrpSpPr/>
          <p:nvPr/>
        </p:nvGrpSpPr>
        <p:grpSpPr>
          <a:xfrm flipV="1">
            <a:off x="9152948" y="1011840"/>
            <a:ext cx="1716882" cy="341313"/>
            <a:chOff x="9670256" y="5484496"/>
            <a:chExt cx="1716882" cy="341313"/>
          </a:xfrm>
        </p:grpSpPr>
        <p:cxnSp>
          <p:nvCxnSpPr>
            <p:cNvPr id="76" name="直線コネクタ 75"/>
            <p:cNvCxnSpPr/>
            <p:nvPr/>
          </p:nvCxnSpPr>
          <p:spPr>
            <a:xfrm>
              <a:off x="9698831" y="5492434"/>
              <a:ext cx="0" cy="33337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7" name="直線コネクタ 76"/>
            <p:cNvCxnSpPr/>
            <p:nvPr/>
          </p:nvCxnSpPr>
          <p:spPr>
            <a:xfrm>
              <a:off x="11358439" y="5484496"/>
              <a:ext cx="0" cy="333375"/>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flipV="1">
              <a:off x="9670256" y="5484496"/>
              <a:ext cx="1716882" cy="7938"/>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79" name="Rectangle 309"/>
          <p:cNvSpPr>
            <a:spLocks noChangeArrowheads="1"/>
          </p:cNvSpPr>
          <p:nvPr/>
        </p:nvSpPr>
        <p:spPr bwMode="auto">
          <a:xfrm>
            <a:off x="389649" y="1050256"/>
            <a:ext cx="1612274" cy="4969272"/>
          </a:xfrm>
          <a:prstGeom prst="rect">
            <a:avLst/>
          </a:prstGeom>
          <a:solidFill>
            <a:srgbClr val="CCECFF"/>
          </a:solidFill>
          <a:ln>
            <a:noFill/>
          </a:ln>
          <a:effectLst/>
          <a:extLst>
            <a:ext uri="{91240B29-F687-4F45-9708-019B960494DF}">
              <a14:hiddenLine xmlns:a14="http://schemas.microsoft.com/office/drawing/2010/main" w="9525">
                <a:solidFill>
                  <a:srgbClr val="FF99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endParaRPr lang="ja-JP" altLang="ja-JP" sz="1800" dirty="0"/>
          </a:p>
        </p:txBody>
      </p:sp>
      <p:grpSp>
        <p:nvGrpSpPr>
          <p:cNvPr id="80" name="Group 845"/>
          <p:cNvGrpSpPr>
            <a:grpSpLocks/>
          </p:cNvGrpSpPr>
          <p:nvPr/>
        </p:nvGrpSpPr>
        <p:grpSpPr bwMode="auto">
          <a:xfrm>
            <a:off x="504198" y="1024716"/>
            <a:ext cx="513544" cy="4999435"/>
            <a:chOff x="657" y="1253"/>
            <a:chExt cx="364" cy="2495"/>
          </a:xfrm>
        </p:grpSpPr>
        <p:sp>
          <p:nvSpPr>
            <p:cNvPr id="81" name="Arc 830"/>
            <p:cNvSpPr>
              <a:spLocks/>
            </p:cNvSpPr>
            <p:nvPr/>
          </p:nvSpPr>
          <p:spPr bwMode="auto">
            <a:xfrm flipH="1" flipV="1">
              <a:off x="657" y="2501"/>
              <a:ext cx="55" cy="124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2" name="Arc 831"/>
            <p:cNvSpPr>
              <a:spLocks/>
            </p:cNvSpPr>
            <p:nvPr/>
          </p:nvSpPr>
          <p:spPr bwMode="auto">
            <a:xfrm flipH="1">
              <a:off x="657" y="1253"/>
              <a:ext cx="55" cy="124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3" name="Arc 832"/>
            <p:cNvSpPr>
              <a:spLocks/>
            </p:cNvSpPr>
            <p:nvPr/>
          </p:nvSpPr>
          <p:spPr bwMode="auto">
            <a:xfrm flipH="1" flipV="1">
              <a:off x="712" y="2501"/>
              <a:ext cx="54" cy="124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4" name="Arc 833"/>
            <p:cNvSpPr>
              <a:spLocks/>
            </p:cNvSpPr>
            <p:nvPr/>
          </p:nvSpPr>
          <p:spPr bwMode="auto">
            <a:xfrm flipH="1">
              <a:off x="712" y="1253"/>
              <a:ext cx="54" cy="124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5" name="Arc 834"/>
            <p:cNvSpPr>
              <a:spLocks/>
            </p:cNvSpPr>
            <p:nvPr/>
          </p:nvSpPr>
          <p:spPr bwMode="auto">
            <a:xfrm flipH="1" flipV="1">
              <a:off x="766" y="2501"/>
              <a:ext cx="55" cy="124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6" name="Arc 835"/>
            <p:cNvSpPr>
              <a:spLocks/>
            </p:cNvSpPr>
            <p:nvPr/>
          </p:nvSpPr>
          <p:spPr bwMode="auto">
            <a:xfrm flipH="1">
              <a:off x="766" y="1253"/>
              <a:ext cx="55" cy="124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7" name="Arc 836"/>
            <p:cNvSpPr>
              <a:spLocks/>
            </p:cNvSpPr>
            <p:nvPr/>
          </p:nvSpPr>
          <p:spPr bwMode="auto">
            <a:xfrm flipV="1">
              <a:off x="857" y="2501"/>
              <a:ext cx="55" cy="124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8" name="Arc 837"/>
            <p:cNvSpPr>
              <a:spLocks/>
            </p:cNvSpPr>
            <p:nvPr/>
          </p:nvSpPr>
          <p:spPr bwMode="auto">
            <a:xfrm>
              <a:off x="857" y="1253"/>
              <a:ext cx="55" cy="124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89" name="Arc 838"/>
            <p:cNvSpPr>
              <a:spLocks/>
            </p:cNvSpPr>
            <p:nvPr/>
          </p:nvSpPr>
          <p:spPr bwMode="auto">
            <a:xfrm flipV="1">
              <a:off x="912" y="2501"/>
              <a:ext cx="54" cy="124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0" name="Arc 839"/>
            <p:cNvSpPr>
              <a:spLocks/>
            </p:cNvSpPr>
            <p:nvPr/>
          </p:nvSpPr>
          <p:spPr bwMode="auto">
            <a:xfrm>
              <a:off x="912" y="1253"/>
              <a:ext cx="54" cy="124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1" name="Arc 840"/>
            <p:cNvSpPr>
              <a:spLocks/>
            </p:cNvSpPr>
            <p:nvPr/>
          </p:nvSpPr>
          <p:spPr bwMode="auto">
            <a:xfrm flipV="1">
              <a:off x="966" y="2501"/>
              <a:ext cx="55" cy="124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2" name="Arc 841"/>
            <p:cNvSpPr>
              <a:spLocks/>
            </p:cNvSpPr>
            <p:nvPr/>
          </p:nvSpPr>
          <p:spPr bwMode="auto">
            <a:xfrm>
              <a:off x="966" y="1253"/>
              <a:ext cx="55" cy="124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chemeClr val="tx1"/>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93" name="Line 842"/>
            <p:cNvSpPr>
              <a:spLocks noChangeShapeType="1"/>
            </p:cNvSpPr>
            <p:nvPr/>
          </p:nvSpPr>
          <p:spPr bwMode="auto">
            <a:xfrm flipV="1">
              <a:off x="839" y="1253"/>
              <a:ext cx="0" cy="2495"/>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94" name="Oval 324"/>
          <p:cNvSpPr>
            <a:spLocks noChangeArrowheads="1"/>
          </p:cNvSpPr>
          <p:nvPr/>
        </p:nvSpPr>
        <p:spPr bwMode="auto">
          <a:xfrm>
            <a:off x="9757764" y="226523"/>
            <a:ext cx="228600" cy="228600"/>
          </a:xfrm>
          <a:prstGeom prst="ellipse">
            <a:avLst/>
          </a:prstGeom>
          <a:solidFill>
            <a:srgbClr val="FF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95" name="Text Box 325"/>
          <p:cNvSpPr txBox="1">
            <a:spLocks noChangeArrowheads="1"/>
          </p:cNvSpPr>
          <p:nvPr/>
        </p:nvSpPr>
        <p:spPr bwMode="auto">
          <a:xfrm>
            <a:off x="10089551" y="153498"/>
            <a:ext cx="16748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800" dirty="0" smtClean="0">
                <a:latin typeface="Times New Roman" pitchFamily="18" charset="0"/>
              </a:rPr>
              <a:t>All the particles</a:t>
            </a:r>
            <a:endParaRPr lang="en-US" altLang="ja-JP" sz="1800" dirty="0"/>
          </a:p>
        </p:txBody>
      </p:sp>
      <p:sp>
        <p:nvSpPr>
          <p:cNvPr id="96" name="Oval 330"/>
          <p:cNvSpPr>
            <a:spLocks noChangeArrowheads="1"/>
          </p:cNvSpPr>
          <p:nvPr/>
        </p:nvSpPr>
        <p:spPr bwMode="auto">
          <a:xfrm>
            <a:off x="6189426" y="152422"/>
            <a:ext cx="127000" cy="127000"/>
          </a:xfrm>
          <a:prstGeom prst="ellipse">
            <a:avLst/>
          </a:prstGeom>
          <a:solidFill>
            <a:srgbClr val="FF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97" name="Text Box 331"/>
          <p:cNvSpPr txBox="1">
            <a:spLocks noChangeArrowheads="1"/>
          </p:cNvSpPr>
          <p:nvPr/>
        </p:nvSpPr>
        <p:spPr bwMode="auto">
          <a:xfrm>
            <a:off x="6116401" y="42884"/>
            <a:ext cx="263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400">
                <a:latin typeface="Times New Roman" pitchFamily="18" charset="0"/>
              </a:rPr>
              <a:t>e</a:t>
            </a:r>
            <a:endParaRPr lang="en-US" altLang="ja-JP" sz="1800"/>
          </a:p>
        </p:txBody>
      </p:sp>
      <p:sp>
        <p:nvSpPr>
          <p:cNvPr id="98" name="Text Box 343"/>
          <p:cNvSpPr txBox="1">
            <a:spLocks noChangeArrowheads="1"/>
          </p:cNvSpPr>
          <p:nvPr/>
        </p:nvSpPr>
        <p:spPr bwMode="auto">
          <a:xfrm>
            <a:off x="6500576" y="558822"/>
            <a:ext cx="400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800" dirty="0">
                <a:latin typeface="Times New Roman" pitchFamily="18" charset="0"/>
              </a:rPr>
              <a:t>H</a:t>
            </a:r>
            <a:r>
              <a:rPr lang="en-US" altLang="ja-JP" sz="1800" baseline="30000" dirty="0">
                <a:latin typeface="Times New Roman" pitchFamily="18" charset="0"/>
              </a:rPr>
              <a:t>-</a:t>
            </a:r>
          </a:p>
        </p:txBody>
      </p:sp>
      <p:sp>
        <p:nvSpPr>
          <p:cNvPr id="99" name="Oval 383"/>
          <p:cNvSpPr>
            <a:spLocks noChangeArrowheads="1"/>
          </p:cNvSpPr>
          <p:nvPr/>
        </p:nvSpPr>
        <p:spPr bwMode="auto">
          <a:xfrm>
            <a:off x="6141801" y="342922"/>
            <a:ext cx="228600" cy="2286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00" name="Text Box 384"/>
          <p:cNvSpPr txBox="1">
            <a:spLocks noChangeArrowheads="1"/>
          </p:cNvSpPr>
          <p:nvPr/>
        </p:nvSpPr>
        <p:spPr bwMode="auto">
          <a:xfrm>
            <a:off x="6094176" y="249259"/>
            <a:ext cx="327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2000">
                <a:latin typeface="Times New Roman" pitchFamily="18" charset="0"/>
              </a:rPr>
              <a:t>+</a:t>
            </a:r>
          </a:p>
        </p:txBody>
      </p:sp>
      <p:sp>
        <p:nvSpPr>
          <p:cNvPr id="101" name="Oval 342"/>
          <p:cNvSpPr>
            <a:spLocks noChangeArrowheads="1"/>
          </p:cNvSpPr>
          <p:nvPr/>
        </p:nvSpPr>
        <p:spPr bwMode="auto">
          <a:xfrm>
            <a:off x="6141801" y="631847"/>
            <a:ext cx="228600" cy="228600"/>
          </a:xfrm>
          <a:prstGeom prst="ellipse">
            <a:avLst/>
          </a:prstGeom>
          <a:solidFill>
            <a:srgbClr val="99FF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02" name="Text Box 386"/>
          <p:cNvSpPr txBox="1">
            <a:spLocks noChangeArrowheads="1"/>
          </p:cNvSpPr>
          <p:nvPr/>
        </p:nvSpPr>
        <p:spPr bwMode="auto">
          <a:xfrm>
            <a:off x="6074379" y="573297"/>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800" dirty="0"/>
              <a:t>－</a:t>
            </a:r>
          </a:p>
        </p:txBody>
      </p:sp>
      <p:sp>
        <p:nvSpPr>
          <p:cNvPr id="103" name="Text Box 387"/>
          <p:cNvSpPr txBox="1">
            <a:spLocks noChangeArrowheads="1"/>
          </p:cNvSpPr>
          <p:nvPr/>
        </p:nvSpPr>
        <p:spPr bwMode="auto">
          <a:xfrm>
            <a:off x="6500576" y="284184"/>
            <a:ext cx="434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800">
                <a:latin typeface="Times New Roman" pitchFamily="18" charset="0"/>
              </a:rPr>
              <a:t>H</a:t>
            </a:r>
            <a:r>
              <a:rPr lang="en-US" altLang="ja-JP" sz="1800" baseline="30000">
                <a:latin typeface="Times New Roman" pitchFamily="18" charset="0"/>
              </a:rPr>
              <a:t>+</a:t>
            </a:r>
          </a:p>
        </p:txBody>
      </p:sp>
      <p:sp>
        <p:nvSpPr>
          <p:cNvPr id="104" name="Text Box 388"/>
          <p:cNvSpPr txBox="1">
            <a:spLocks noChangeArrowheads="1"/>
          </p:cNvSpPr>
          <p:nvPr/>
        </p:nvSpPr>
        <p:spPr bwMode="auto">
          <a:xfrm>
            <a:off x="6337786" y="30184"/>
            <a:ext cx="9284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800" dirty="0" smtClean="0">
                <a:latin typeface="Times New Roman" pitchFamily="18" charset="0"/>
              </a:rPr>
              <a:t>electron</a:t>
            </a:r>
            <a:endParaRPr lang="en-US" altLang="ja-JP" sz="1800" baseline="30000" dirty="0">
              <a:latin typeface="Times New Roman" pitchFamily="18" charset="0"/>
            </a:endParaRPr>
          </a:p>
        </p:txBody>
      </p:sp>
      <p:graphicFrame>
        <p:nvGraphicFramePr>
          <p:cNvPr id="105" name="オブジェクト 114"/>
          <p:cNvGraphicFramePr>
            <a:graphicFrameLocks noChangeAspect="1"/>
          </p:cNvGraphicFramePr>
          <p:nvPr>
            <p:extLst>
              <p:ext uri="{D42A27DB-BD31-4B8C-83A1-F6EECF244321}">
                <p14:modId xmlns:p14="http://schemas.microsoft.com/office/powerpoint/2010/main" val="4106371141"/>
              </p:ext>
            </p:extLst>
          </p:nvPr>
        </p:nvGraphicFramePr>
        <p:xfrm>
          <a:off x="1061186" y="1034964"/>
          <a:ext cx="323850" cy="347663"/>
        </p:xfrm>
        <a:graphic>
          <a:graphicData uri="http://schemas.openxmlformats.org/presentationml/2006/ole">
            <mc:AlternateContent xmlns:mc="http://schemas.openxmlformats.org/markup-compatibility/2006">
              <mc:Choice xmlns:v="urn:schemas-microsoft-com:vml" Requires="v">
                <p:oleObj spid="_x0000_s4482" name="数式" r:id="rId4" imgW="164880" imgH="177480" progId="Equation.3">
                  <p:embed/>
                </p:oleObj>
              </mc:Choice>
              <mc:Fallback>
                <p:oleObj name="数式" r:id="rId4" imgW="164880" imgH="177480" progId="Equation.3">
                  <p:embed/>
                  <p:pic>
                    <p:nvPicPr>
                      <p:cNvPr id="0" name=""/>
                      <p:cNvPicPr>
                        <a:picLocks noChangeAspect="1" noChangeArrowheads="1"/>
                      </p:cNvPicPr>
                      <p:nvPr/>
                    </p:nvPicPr>
                    <p:blipFill>
                      <a:blip r:embed="rId5"/>
                      <a:srcRect/>
                      <a:stretch>
                        <a:fillRect/>
                      </a:stretch>
                    </p:blipFill>
                    <p:spPr bwMode="auto">
                      <a:xfrm>
                        <a:off x="1061186" y="1034964"/>
                        <a:ext cx="323850"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6" name="Line 321"/>
          <p:cNvSpPr>
            <a:spLocks noChangeShapeType="1"/>
          </p:cNvSpPr>
          <p:nvPr/>
        </p:nvSpPr>
        <p:spPr bwMode="auto">
          <a:xfrm>
            <a:off x="1487338" y="1011837"/>
            <a:ext cx="0" cy="411163"/>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7" name="Line 321"/>
          <p:cNvSpPr>
            <a:spLocks noChangeShapeType="1"/>
          </p:cNvSpPr>
          <p:nvPr/>
        </p:nvSpPr>
        <p:spPr bwMode="auto">
          <a:xfrm>
            <a:off x="1253793" y="6568764"/>
            <a:ext cx="222250" cy="26031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8" name="Oval 322"/>
          <p:cNvSpPr>
            <a:spLocks noChangeArrowheads="1"/>
          </p:cNvSpPr>
          <p:nvPr/>
        </p:nvSpPr>
        <p:spPr bwMode="auto">
          <a:xfrm flipV="1">
            <a:off x="1136318" y="6319527"/>
            <a:ext cx="228600" cy="228600"/>
          </a:xfrm>
          <a:prstGeom prst="ellipse">
            <a:avLst/>
          </a:prstGeom>
          <a:solidFill>
            <a:srgbClr val="FF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cxnSp>
        <p:nvCxnSpPr>
          <p:cNvPr id="109" name="直線コネクタ 108"/>
          <p:cNvCxnSpPr/>
          <p:nvPr/>
        </p:nvCxnSpPr>
        <p:spPr>
          <a:xfrm>
            <a:off x="1371268" y="6443352"/>
            <a:ext cx="23812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10" name="オブジェクト 111"/>
          <p:cNvGraphicFramePr>
            <a:graphicFrameLocks noChangeAspect="1"/>
          </p:cNvGraphicFramePr>
          <p:nvPr>
            <p:extLst>
              <p:ext uri="{D42A27DB-BD31-4B8C-83A1-F6EECF244321}">
                <p14:modId xmlns:p14="http://schemas.microsoft.com/office/powerpoint/2010/main" val="1583517288"/>
              </p:ext>
            </p:extLst>
          </p:nvPr>
        </p:nvGraphicFramePr>
        <p:xfrm>
          <a:off x="1613067" y="6095689"/>
          <a:ext cx="323850" cy="347663"/>
        </p:xfrm>
        <a:graphic>
          <a:graphicData uri="http://schemas.openxmlformats.org/presentationml/2006/ole">
            <mc:AlternateContent xmlns:mc="http://schemas.openxmlformats.org/markup-compatibility/2006">
              <mc:Choice xmlns:v="urn:schemas-microsoft-com:vml" Requires="v">
                <p:oleObj spid="_x0000_s4483" name="数式" r:id="rId6" imgW="164880" imgH="177480" progId="Equation.3">
                  <p:embed/>
                </p:oleObj>
              </mc:Choice>
              <mc:Fallback>
                <p:oleObj name="数式" r:id="rId6" imgW="164880" imgH="177480" progId="Equation.3">
                  <p:embed/>
                  <p:pic>
                    <p:nvPicPr>
                      <p:cNvPr id="0" name=""/>
                      <p:cNvPicPr>
                        <a:picLocks noChangeAspect="1" noChangeArrowheads="1"/>
                      </p:cNvPicPr>
                      <p:nvPr/>
                    </p:nvPicPr>
                    <p:blipFill>
                      <a:blip r:embed="rId7"/>
                      <a:srcRect/>
                      <a:stretch>
                        <a:fillRect/>
                      </a:stretch>
                    </p:blipFill>
                    <p:spPr bwMode="auto">
                      <a:xfrm>
                        <a:off x="1613067" y="6095689"/>
                        <a:ext cx="323850" cy="347663"/>
                      </a:xfrm>
                      <a:prstGeom prst="rect">
                        <a:avLst/>
                      </a:prstGeom>
                      <a:noFill/>
                      <a:ln>
                        <a:noFill/>
                      </a:ln>
                      <a:extLst/>
                    </p:spPr>
                  </p:pic>
                </p:oleObj>
              </mc:Fallback>
            </mc:AlternateContent>
          </a:graphicData>
        </a:graphic>
      </p:graphicFrame>
      <p:sp>
        <p:nvSpPr>
          <p:cNvPr id="111" name="Line 321"/>
          <p:cNvSpPr>
            <a:spLocks noChangeShapeType="1"/>
          </p:cNvSpPr>
          <p:nvPr/>
        </p:nvSpPr>
        <p:spPr bwMode="auto">
          <a:xfrm>
            <a:off x="1476275" y="6027989"/>
            <a:ext cx="0" cy="409575"/>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 name="Oval 322"/>
          <p:cNvSpPr>
            <a:spLocks noChangeArrowheads="1"/>
          </p:cNvSpPr>
          <p:nvPr/>
        </p:nvSpPr>
        <p:spPr bwMode="auto">
          <a:xfrm flipV="1">
            <a:off x="1147049" y="1307496"/>
            <a:ext cx="228600" cy="228600"/>
          </a:xfrm>
          <a:prstGeom prst="ellipse">
            <a:avLst/>
          </a:prstGeom>
          <a:solidFill>
            <a:srgbClr val="FF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cxnSp>
        <p:nvCxnSpPr>
          <p:cNvPr id="113" name="直線コネクタ 112"/>
          <p:cNvCxnSpPr/>
          <p:nvPr/>
        </p:nvCxnSpPr>
        <p:spPr>
          <a:xfrm>
            <a:off x="1394878" y="1431321"/>
            <a:ext cx="23812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Line 321"/>
          <p:cNvSpPr>
            <a:spLocks noChangeShapeType="1"/>
          </p:cNvSpPr>
          <p:nvPr/>
        </p:nvSpPr>
        <p:spPr bwMode="auto">
          <a:xfrm>
            <a:off x="1277672" y="1569472"/>
            <a:ext cx="222250" cy="26031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5" name="Line 321"/>
          <p:cNvSpPr>
            <a:spLocks noChangeShapeType="1"/>
          </p:cNvSpPr>
          <p:nvPr/>
        </p:nvSpPr>
        <p:spPr bwMode="auto">
          <a:xfrm flipH="1">
            <a:off x="7898107" y="619509"/>
            <a:ext cx="0" cy="411163"/>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6" name="Oval 322"/>
          <p:cNvSpPr>
            <a:spLocks noChangeArrowheads="1"/>
          </p:cNvSpPr>
          <p:nvPr/>
        </p:nvSpPr>
        <p:spPr bwMode="auto">
          <a:xfrm flipH="1" flipV="1">
            <a:off x="8072567" y="481353"/>
            <a:ext cx="228600" cy="228600"/>
          </a:xfrm>
          <a:prstGeom prst="ellipse">
            <a:avLst/>
          </a:prstGeom>
          <a:solidFill>
            <a:srgbClr val="FF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cxnSp>
        <p:nvCxnSpPr>
          <p:cNvPr id="117" name="直線コネクタ 116"/>
          <p:cNvCxnSpPr/>
          <p:nvPr/>
        </p:nvCxnSpPr>
        <p:spPr>
          <a:xfrm flipH="1">
            <a:off x="7754132" y="604530"/>
            <a:ext cx="23812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8" name="Line 321"/>
          <p:cNvSpPr>
            <a:spLocks noChangeShapeType="1"/>
          </p:cNvSpPr>
          <p:nvPr/>
        </p:nvSpPr>
        <p:spPr bwMode="auto">
          <a:xfrm flipV="1">
            <a:off x="8340757" y="230692"/>
            <a:ext cx="222250" cy="26031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9" name="Line 321"/>
          <p:cNvSpPr>
            <a:spLocks noChangeShapeType="1"/>
          </p:cNvSpPr>
          <p:nvPr/>
        </p:nvSpPr>
        <p:spPr bwMode="auto">
          <a:xfrm flipH="1">
            <a:off x="7895959" y="5653003"/>
            <a:ext cx="0" cy="411163"/>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0" name="Oval 322"/>
          <p:cNvSpPr>
            <a:spLocks noChangeArrowheads="1"/>
          </p:cNvSpPr>
          <p:nvPr/>
        </p:nvSpPr>
        <p:spPr bwMode="auto">
          <a:xfrm flipH="1" flipV="1">
            <a:off x="8070419" y="5525644"/>
            <a:ext cx="228600" cy="228600"/>
          </a:xfrm>
          <a:prstGeom prst="ellipse">
            <a:avLst/>
          </a:prstGeom>
          <a:solidFill>
            <a:srgbClr val="FF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cxnSp>
        <p:nvCxnSpPr>
          <p:cNvPr id="121" name="直線コネクタ 120"/>
          <p:cNvCxnSpPr/>
          <p:nvPr/>
        </p:nvCxnSpPr>
        <p:spPr>
          <a:xfrm flipH="1">
            <a:off x="7751984" y="5638024"/>
            <a:ext cx="23812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2" name="Line 321"/>
          <p:cNvSpPr>
            <a:spLocks noChangeShapeType="1"/>
          </p:cNvSpPr>
          <p:nvPr/>
        </p:nvSpPr>
        <p:spPr bwMode="auto">
          <a:xfrm flipV="1">
            <a:off x="8338609" y="5274983"/>
            <a:ext cx="222250" cy="26031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4" name="Line 328"/>
          <p:cNvSpPr>
            <a:spLocks noChangeShapeType="1"/>
          </p:cNvSpPr>
          <p:nvPr/>
        </p:nvSpPr>
        <p:spPr bwMode="auto">
          <a:xfrm>
            <a:off x="11663961" y="1024716"/>
            <a:ext cx="0" cy="4999435"/>
          </a:xfrm>
          <a:prstGeom prst="line">
            <a:avLst/>
          </a:prstGeom>
          <a:noFill/>
          <a:ln w="28575">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5" name="Line 367"/>
          <p:cNvSpPr>
            <a:spLocks noChangeShapeType="1"/>
          </p:cNvSpPr>
          <p:nvPr/>
        </p:nvSpPr>
        <p:spPr bwMode="auto">
          <a:xfrm>
            <a:off x="11407093" y="4861081"/>
            <a:ext cx="44767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26" name="グループ化 125"/>
          <p:cNvGrpSpPr/>
          <p:nvPr/>
        </p:nvGrpSpPr>
        <p:grpSpPr>
          <a:xfrm>
            <a:off x="11830766" y="4677724"/>
            <a:ext cx="412750" cy="366713"/>
            <a:chOff x="8495480" y="4025900"/>
            <a:chExt cx="412750" cy="366713"/>
          </a:xfrm>
        </p:grpSpPr>
        <p:sp>
          <p:nvSpPr>
            <p:cNvPr id="127" name="Oval 368"/>
            <p:cNvSpPr>
              <a:spLocks noChangeArrowheads="1"/>
            </p:cNvSpPr>
            <p:nvPr/>
          </p:nvSpPr>
          <p:spPr bwMode="auto">
            <a:xfrm>
              <a:off x="8592318" y="4106863"/>
              <a:ext cx="228600" cy="228600"/>
            </a:xfrm>
            <a:prstGeom prst="ellipse">
              <a:avLst/>
            </a:prstGeom>
            <a:solidFill>
              <a:srgbClr val="99FF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28" name="Text Box 807"/>
            <p:cNvSpPr txBox="1">
              <a:spLocks noChangeArrowheads="1"/>
            </p:cNvSpPr>
            <p:nvPr/>
          </p:nvSpPr>
          <p:spPr bwMode="auto">
            <a:xfrm>
              <a:off x="8495480" y="40259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800" dirty="0"/>
                <a:t>－</a:t>
              </a:r>
            </a:p>
          </p:txBody>
        </p:sp>
      </p:grpSp>
      <p:sp>
        <p:nvSpPr>
          <p:cNvPr id="129" name="テキスト ボックス 128"/>
          <p:cNvSpPr txBox="1"/>
          <p:nvPr/>
        </p:nvSpPr>
        <p:spPr>
          <a:xfrm>
            <a:off x="10488448" y="4615528"/>
            <a:ext cx="795411"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delete</a:t>
            </a:r>
            <a:endParaRPr kumimoji="1" lang="ja-JP" altLang="en-US" sz="2000" dirty="0">
              <a:latin typeface="Times New Roman" panose="02020603050405020304" pitchFamily="18" charset="0"/>
              <a:cs typeface="Times New Roman" panose="02020603050405020304" pitchFamily="18" charset="0"/>
            </a:endParaRPr>
          </a:p>
        </p:txBody>
      </p:sp>
      <p:sp>
        <p:nvSpPr>
          <p:cNvPr id="130" name="Oval 358"/>
          <p:cNvSpPr>
            <a:spLocks noChangeArrowheads="1"/>
          </p:cNvSpPr>
          <p:nvPr/>
        </p:nvSpPr>
        <p:spPr bwMode="auto">
          <a:xfrm>
            <a:off x="11949789" y="3738873"/>
            <a:ext cx="127000" cy="127000"/>
          </a:xfrm>
          <a:prstGeom prst="ellipse">
            <a:avLst/>
          </a:prstGeom>
          <a:solidFill>
            <a:srgbClr val="FF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31" name="Text Box 359"/>
          <p:cNvSpPr txBox="1">
            <a:spLocks noChangeArrowheads="1"/>
          </p:cNvSpPr>
          <p:nvPr/>
        </p:nvSpPr>
        <p:spPr bwMode="auto">
          <a:xfrm>
            <a:off x="11886289" y="3634098"/>
            <a:ext cx="263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400" dirty="0">
                <a:latin typeface="Times New Roman" pitchFamily="18" charset="0"/>
              </a:rPr>
              <a:t>e</a:t>
            </a:r>
            <a:endParaRPr lang="en-US" altLang="ja-JP" sz="1800" dirty="0"/>
          </a:p>
        </p:txBody>
      </p:sp>
      <p:sp>
        <p:nvSpPr>
          <p:cNvPr id="132" name="Line 356"/>
          <p:cNvSpPr>
            <a:spLocks noChangeShapeType="1"/>
          </p:cNvSpPr>
          <p:nvPr/>
        </p:nvSpPr>
        <p:spPr bwMode="auto">
          <a:xfrm>
            <a:off x="11041040" y="3751911"/>
            <a:ext cx="8650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 name="Arc 374"/>
          <p:cNvSpPr>
            <a:spLocks/>
          </p:cNvSpPr>
          <p:nvPr/>
        </p:nvSpPr>
        <p:spPr bwMode="auto">
          <a:xfrm>
            <a:off x="8593194" y="3743065"/>
            <a:ext cx="3261574" cy="88189"/>
          </a:xfrm>
          <a:custGeom>
            <a:avLst/>
            <a:gdLst>
              <a:gd name="T0" fmla="*/ 2147483647 w 21600"/>
              <a:gd name="T1" fmla="*/ 0 h 14611"/>
              <a:gd name="T2" fmla="*/ 2147483647 w 21600"/>
              <a:gd name="T3" fmla="*/ 567008760 h 14611"/>
              <a:gd name="T4" fmla="*/ 0 w 21600"/>
              <a:gd name="T5" fmla="*/ 567008760 h 14611"/>
              <a:gd name="T6" fmla="*/ 0 60000 65536"/>
              <a:gd name="T7" fmla="*/ 0 60000 65536"/>
              <a:gd name="T8" fmla="*/ 0 60000 65536"/>
            </a:gdLst>
            <a:ahLst/>
            <a:cxnLst>
              <a:cxn ang="T6">
                <a:pos x="T0" y="T1"/>
              </a:cxn>
              <a:cxn ang="T7">
                <a:pos x="T2" y="T3"/>
              </a:cxn>
              <a:cxn ang="T8">
                <a:pos x="T4" y="T5"/>
              </a:cxn>
            </a:cxnLst>
            <a:rect l="0" t="0" r="r" b="b"/>
            <a:pathLst>
              <a:path w="21600" h="14611" fill="none" extrusionOk="0">
                <a:moveTo>
                  <a:pt x="15908" y="-1"/>
                </a:moveTo>
                <a:cubicBezTo>
                  <a:pt x="19568" y="3985"/>
                  <a:pt x="21600" y="9199"/>
                  <a:pt x="21600" y="14611"/>
                </a:cubicBezTo>
              </a:path>
              <a:path w="21600" h="14611" stroke="0" extrusionOk="0">
                <a:moveTo>
                  <a:pt x="15908" y="-1"/>
                </a:moveTo>
                <a:cubicBezTo>
                  <a:pt x="19568" y="3985"/>
                  <a:pt x="21600" y="9199"/>
                  <a:pt x="21600" y="14611"/>
                </a:cubicBezTo>
                <a:lnTo>
                  <a:pt x="0" y="14611"/>
                </a:lnTo>
                <a:lnTo>
                  <a:pt x="15908" y="-1"/>
                </a:lnTo>
                <a:close/>
              </a:path>
            </a:pathLst>
          </a:cu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4" name="Arc 371"/>
          <p:cNvSpPr>
            <a:spLocks/>
          </p:cNvSpPr>
          <p:nvPr/>
        </p:nvSpPr>
        <p:spPr bwMode="auto">
          <a:xfrm flipH="1" flipV="1">
            <a:off x="1214867" y="3810105"/>
            <a:ext cx="7724745" cy="22479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5" name="Arc 372"/>
          <p:cNvSpPr>
            <a:spLocks/>
          </p:cNvSpPr>
          <p:nvPr/>
        </p:nvSpPr>
        <p:spPr bwMode="auto">
          <a:xfrm flipH="1">
            <a:off x="1215734" y="3731813"/>
            <a:ext cx="811336" cy="97802"/>
          </a:xfrm>
          <a:custGeom>
            <a:avLst/>
            <a:gdLst>
              <a:gd name="T0" fmla="*/ 0 w 21600"/>
              <a:gd name="T1" fmla="*/ 0 h 17650"/>
              <a:gd name="T2" fmla="*/ 0 w 21600"/>
              <a:gd name="T3" fmla="*/ 0 h 17650"/>
              <a:gd name="T4" fmla="*/ 0 w 21600"/>
              <a:gd name="T5" fmla="*/ 0 h 17650"/>
              <a:gd name="T6" fmla="*/ 0 60000 65536"/>
              <a:gd name="T7" fmla="*/ 0 60000 65536"/>
              <a:gd name="T8" fmla="*/ 0 60000 65536"/>
            </a:gdLst>
            <a:ahLst/>
            <a:cxnLst>
              <a:cxn ang="T6">
                <a:pos x="T0" y="T1"/>
              </a:cxn>
              <a:cxn ang="T7">
                <a:pos x="T2" y="T3"/>
              </a:cxn>
              <a:cxn ang="T8">
                <a:pos x="T4" y="T5"/>
              </a:cxn>
            </a:cxnLst>
            <a:rect l="0" t="0" r="r" b="b"/>
            <a:pathLst>
              <a:path w="21600" h="17650" fill="none" extrusionOk="0">
                <a:moveTo>
                  <a:pt x="12451" y="0"/>
                </a:moveTo>
                <a:cubicBezTo>
                  <a:pt x="18188" y="4047"/>
                  <a:pt x="21600" y="10629"/>
                  <a:pt x="21600" y="17650"/>
                </a:cubicBezTo>
              </a:path>
              <a:path w="21600" h="17650" stroke="0" extrusionOk="0">
                <a:moveTo>
                  <a:pt x="12451" y="0"/>
                </a:moveTo>
                <a:cubicBezTo>
                  <a:pt x="18188" y="4047"/>
                  <a:pt x="21600" y="10629"/>
                  <a:pt x="21600" y="17650"/>
                </a:cubicBezTo>
                <a:lnTo>
                  <a:pt x="0" y="17650"/>
                </a:lnTo>
                <a:lnTo>
                  <a:pt x="12451" y="0"/>
                </a:lnTo>
                <a:close/>
              </a:path>
            </a:pathLst>
          </a:custGeom>
          <a:noFill/>
          <a:ln w="12700">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36" name="Arc 373"/>
          <p:cNvSpPr>
            <a:spLocks/>
          </p:cNvSpPr>
          <p:nvPr/>
        </p:nvSpPr>
        <p:spPr bwMode="auto">
          <a:xfrm flipV="1">
            <a:off x="8445565" y="3864068"/>
            <a:ext cx="3398835" cy="179535"/>
          </a:xfrm>
          <a:custGeom>
            <a:avLst/>
            <a:gdLst>
              <a:gd name="T0" fmla="*/ 0 w 21600"/>
              <a:gd name="T1" fmla="*/ 0 h 21600"/>
              <a:gd name="T2" fmla="*/ 2147483647 w 21600"/>
              <a:gd name="T3" fmla="*/ 2043616471 h 21600"/>
              <a:gd name="T4" fmla="*/ 0 w 21600"/>
              <a:gd name="T5" fmla="*/ 2043616471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37" name="グループ化 136"/>
          <p:cNvGrpSpPr/>
          <p:nvPr/>
        </p:nvGrpSpPr>
        <p:grpSpPr>
          <a:xfrm>
            <a:off x="1580415" y="3555796"/>
            <a:ext cx="263525" cy="304800"/>
            <a:chOff x="11987173" y="2975130"/>
            <a:chExt cx="263525" cy="304800"/>
          </a:xfrm>
        </p:grpSpPr>
        <p:sp>
          <p:nvSpPr>
            <p:cNvPr id="138" name="Oval 358"/>
            <p:cNvSpPr>
              <a:spLocks noChangeArrowheads="1"/>
            </p:cNvSpPr>
            <p:nvPr/>
          </p:nvSpPr>
          <p:spPr bwMode="auto">
            <a:xfrm>
              <a:off x="12050673" y="3079905"/>
              <a:ext cx="127000" cy="127000"/>
            </a:xfrm>
            <a:prstGeom prst="ellipse">
              <a:avLst/>
            </a:prstGeom>
            <a:solidFill>
              <a:srgbClr val="FF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39" name="Text Box 359"/>
            <p:cNvSpPr txBox="1">
              <a:spLocks noChangeArrowheads="1"/>
            </p:cNvSpPr>
            <p:nvPr/>
          </p:nvSpPr>
          <p:spPr bwMode="auto">
            <a:xfrm>
              <a:off x="11987173" y="2975130"/>
              <a:ext cx="263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400" dirty="0">
                  <a:latin typeface="Times New Roman" pitchFamily="18" charset="0"/>
                </a:rPr>
                <a:t>e</a:t>
              </a:r>
              <a:endParaRPr lang="en-US" altLang="ja-JP" sz="1800" dirty="0"/>
            </a:p>
          </p:txBody>
        </p:sp>
      </p:grpSp>
      <p:grpSp>
        <p:nvGrpSpPr>
          <p:cNvPr id="140" name="グループ化 98"/>
          <p:cNvGrpSpPr>
            <a:grpSpLocks/>
          </p:cNvGrpSpPr>
          <p:nvPr/>
        </p:nvGrpSpPr>
        <p:grpSpPr bwMode="auto">
          <a:xfrm>
            <a:off x="1268271" y="5126685"/>
            <a:ext cx="412750" cy="366713"/>
            <a:chOff x="3346077" y="6165304"/>
            <a:chExt cx="412750" cy="366713"/>
          </a:xfrm>
        </p:grpSpPr>
        <p:sp>
          <p:nvSpPr>
            <p:cNvPr id="141" name="Oval 368"/>
            <p:cNvSpPr>
              <a:spLocks noChangeArrowheads="1"/>
            </p:cNvSpPr>
            <p:nvPr/>
          </p:nvSpPr>
          <p:spPr bwMode="auto">
            <a:xfrm>
              <a:off x="3438002" y="6234360"/>
              <a:ext cx="228600" cy="228600"/>
            </a:xfrm>
            <a:prstGeom prst="ellipse">
              <a:avLst/>
            </a:prstGeom>
            <a:solidFill>
              <a:srgbClr val="99FF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42" name="Text Box 807"/>
            <p:cNvSpPr txBox="1">
              <a:spLocks noChangeArrowheads="1"/>
            </p:cNvSpPr>
            <p:nvPr/>
          </p:nvSpPr>
          <p:spPr bwMode="auto">
            <a:xfrm>
              <a:off x="3346077" y="6165304"/>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800" dirty="0"/>
                <a:t>－</a:t>
              </a:r>
            </a:p>
          </p:txBody>
        </p:sp>
      </p:grpSp>
      <p:grpSp>
        <p:nvGrpSpPr>
          <p:cNvPr id="143" name="グループ化 101"/>
          <p:cNvGrpSpPr>
            <a:grpSpLocks/>
          </p:cNvGrpSpPr>
          <p:nvPr/>
        </p:nvGrpSpPr>
        <p:grpSpPr bwMode="auto">
          <a:xfrm>
            <a:off x="920688" y="5210604"/>
            <a:ext cx="412750" cy="366712"/>
            <a:chOff x="3785810" y="6809829"/>
            <a:chExt cx="412750" cy="366713"/>
          </a:xfrm>
        </p:grpSpPr>
        <p:sp>
          <p:nvSpPr>
            <p:cNvPr id="144" name="Oval 368"/>
            <p:cNvSpPr>
              <a:spLocks noChangeArrowheads="1"/>
            </p:cNvSpPr>
            <p:nvPr/>
          </p:nvSpPr>
          <p:spPr bwMode="auto">
            <a:xfrm>
              <a:off x="3875137" y="6878885"/>
              <a:ext cx="228600" cy="228600"/>
            </a:xfrm>
            <a:prstGeom prst="ellipse">
              <a:avLst/>
            </a:prstGeom>
            <a:solidFill>
              <a:srgbClr val="99FF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45" name="Text Box 807"/>
            <p:cNvSpPr txBox="1">
              <a:spLocks noChangeArrowheads="1"/>
            </p:cNvSpPr>
            <p:nvPr/>
          </p:nvSpPr>
          <p:spPr bwMode="auto">
            <a:xfrm>
              <a:off x="3785810" y="6809829"/>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800"/>
                <a:t>－</a:t>
              </a:r>
            </a:p>
          </p:txBody>
        </p:sp>
      </p:grpSp>
      <p:grpSp>
        <p:nvGrpSpPr>
          <p:cNvPr id="147" name="グループ化 104"/>
          <p:cNvGrpSpPr>
            <a:grpSpLocks/>
          </p:cNvGrpSpPr>
          <p:nvPr/>
        </p:nvGrpSpPr>
        <p:grpSpPr bwMode="auto">
          <a:xfrm>
            <a:off x="1639745" y="5007168"/>
            <a:ext cx="412750" cy="366712"/>
            <a:chOff x="3346077" y="6165304"/>
            <a:chExt cx="412750" cy="366713"/>
          </a:xfrm>
        </p:grpSpPr>
        <p:sp>
          <p:nvSpPr>
            <p:cNvPr id="148" name="Oval 368"/>
            <p:cNvSpPr>
              <a:spLocks noChangeArrowheads="1"/>
            </p:cNvSpPr>
            <p:nvPr/>
          </p:nvSpPr>
          <p:spPr bwMode="auto">
            <a:xfrm>
              <a:off x="3438002" y="6234360"/>
              <a:ext cx="228600" cy="228600"/>
            </a:xfrm>
            <a:prstGeom prst="ellipse">
              <a:avLst/>
            </a:prstGeom>
            <a:solidFill>
              <a:srgbClr val="99FF66"/>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49" name="Text Box 807"/>
            <p:cNvSpPr txBox="1">
              <a:spLocks noChangeArrowheads="1"/>
            </p:cNvSpPr>
            <p:nvPr/>
          </p:nvSpPr>
          <p:spPr bwMode="auto">
            <a:xfrm>
              <a:off x="3346077" y="6165304"/>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800" dirty="0"/>
                <a:t>－</a:t>
              </a:r>
            </a:p>
          </p:txBody>
        </p:sp>
      </p:grpSp>
      <p:cxnSp>
        <p:nvCxnSpPr>
          <p:cNvPr id="150" name="直線矢印コネクタ 149"/>
          <p:cNvCxnSpPr/>
          <p:nvPr/>
        </p:nvCxnSpPr>
        <p:spPr>
          <a:xfrm flipH="1" flipV="1">
            <a:off x="2014101" y="5420393"/>
            <a:ext cx="141759" cy="29592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1" name="直線矢印コネクタ 150"/>
          <p:cNvCxnSpPr/>
          <p:nvPr/>
        </p:nvCxnSpPr>
        <p:spPr>
          <a:xfrm flipH="1" flipV="1">
            <a:off x="1704517" y="5420392"/>
            <a:ext cx="319484" cy="32631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2" name="直線矢印コネクタ 151"/>
          <p:cNvCxnSpPr/>
          <p:nvPr/>
        </p:nvCxnSpPr>
        <p:spPr>
          <a:xfrm flipH="1" flipV="1">
            <a:off x="1143161" y="5570388"/>
            <a:ext cx="815380" cy="38246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53" name="グループ化 152"/>
          <p:cNvGrpSpPr/>
          <p:nvPr/>
        </p:nvGrpSpPr>
        <p:grpSpPr>
          <a:xfrm>
            <a:off x="799003" y="1452185"/>
            <a:ext cx="697139" cy="4915006"/>
            <a:chOff x="3220218" y="2178050"/>
            <a:chExt cx="1917700" cy="4413250"/>
          </a:xfrm>
        </p:grpSpPr>
        <p:sp>
          <p:nvSpPr>
            <p:cNvPr id="154" name="Arc 371"/>
            <p:cNvSpPr>
              <a:spLocks/>
            </p:cNvSpPr>
            <p:nvPr/>
          </p:nvSpPr>
          <p:spPr bwMode="auto">
            <a:xfrm flipH="1" flipV="1">
              <a:off x="3221805" y="3967163"/>
              <a:ext cx="973138" cy="2624137"/>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5" name="Arc 372"/>
            <p:cNvSpPr>
              <a:spLocks/>
            </p:cNvSpPr>
            <p:nvPr/>
          </p:nvSpPr>
          <p:spPr bwMode="auto">
            <a:xfrm flipH="1">
              <a:off x="3220218" y="2178050"/>
              <a:ext cx="1917700" cy="1871663"/>
            </a:xfrm>
            <a:custGeom>
              <a:avLst/>
              <a:gdLst>
                <a:gd name="T0" fmla="*/ 2147483647 w 21600"/>
                <a:gd name="T1" fmla="*/ 0 h 17650"/>
                <a:gd name="T2" fmla="*/ 2147483647 w 21600"/>
                <a:gd name="T3" fmla="*/ 2147483647 h 17650"/>
                <a:gd name="T4" fmla="*/ 0 w 21600"/>
                <a:gd name="T5" fmla="*/ 2147483647 h 17650"/>
                <a:gd name="T6" fmla="*/ 0 60000 65536"/>
                <a:gd name="T7" fmla="*/ 0 60000 65536"/>
                <a:gd name="T8" fmla="*/ 0 60000 65536"/>
              </a:gdLst>
              <a:ahLst/>
              <a:cxnLst>
                <a:cxn ang="T6">
                  <a:pos x="T0" y="T1"/>
                </a:cxn>
                <a:cxn ang="T7">
                  <a:pos x="T2" y="T3"/>
                </a:cxn>
                <a:cxn ang="T8">
                  <a:pos x="T4" y="T5"/>
                </a:cxn>
              </a:cxnLst>
              <a:rect l="0" t="0" r="r" b="b"/>
              <a:pathLst>
                <a:path w="21600" h="17650" fill="none" extrusionOk="0">
                  <a:moveTo>
                    <a:pt x="12451" y="0"/>
                  </a:moveTo>
                  <a:cubicBezTo>
                    <a:pt x="18188" y="4047"/>
                    <a:pt x="21600" y="10629"/>
                    <a:pt x="21600" y="17650"/>
                  </a:cubicBezTo>
                </a:path>
                <a:path w="21600" h="17650" stroke="0" extrusionOk="0">
                  <a:moveTo>
                    <a:pt x="12451" y="0"/>
                  </a:moveTo>
                  <a:cubicBezTo>
                    <a:pt x="18188" y="4047"/>
                    <a:pt x="21600" y="10629"/>
                    <a:pt x="21600" y="17650"/>
                  </a:cubicBezTo>
                  <a:lnTo>
                    <a:pt x="0" y="17650"/>
                  </a:lnTo>
                  <a:lnTo>
                    <a:pt x="12451" y="0"/>
                  </a:lnTo>
                  <a:close/>
                </a:path>
              </a:pathLst>
            </a:custGeom>
            <a:noFill/>
            <a:ln w="12700">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56" name="Arc 316"/>
          <p:cNvSpPr>
            <a:spLocks/>
          </p:cNvSpPr>
          <p:nvPr/>
        </p:nvSpPr>
        <p:spPr bwMode="auto">
          <a:xfrm flipH="1" flipV="1">
            <a:off x="14029" y="1800201"/>
            <a:ext cx="717550" cy="200025"/>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7" name="Arc 317"/>
          <p:cNvSpPr>
            <a:spLocks/>
          </p:cNvSpPr>
          <p:nvPr/>
        </p:nvSpPr>
        <p:spPr bwMode="auto">
          <a:xfrm flipH="1">
            <a:off x="12442" y="1665263"/>
            <a:ext cx="325437" cy="147638"/>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58" name="Oval 323"/>
          <p:cNvSpPr>
            <a:spLocks noChangeArrowheads="1"/>
          </p:cNvSpPr>
          <p:nvPr/>
        </p:nvSpPr>
        <p:spPr bwMode="auto">
          <a:xfrm>
            <a:off x="688717" y="1871638"/>
            <a:ext cx="228600" cy="228600"/>
          </a:xfrm>
          <a:prstGeom prst="ellipse">
            <a:avLst/>
          </a:prstGeom>
          <a:solidFill>
            <a:srgbClr val="FF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59" name="Oval 336"/>
          <p:cNvSpPr>
            <a:spLocks noChangeArrowheads="1"/>
          </p:cNvSpPr>
          <p:nvPr/>
        </p:nvSpPr>
        <p:spPr bwMode="auto">
          <a:xfrm flipV="1">
            <a:off x="369629" y="1546201"/>
            <a:ext cx="228600" cy="228600"/>
          </a:xfrm>
          <a:prstGeom prst="ellipse">
            <a:avLst/>
          </a:prstGeom>
          <a:solidFill>
            <a:srgbClr val="FF99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60" name="Line 314"/>
          <p:cNvSpPr>
            <a:spLocks noChangeShapeType="1"/>
          </p:cNvSpPr>
          <p:nvPr/>
        </p:nvSpPr>
        <p:spPr bwMode="auto">
          <a:xfrm flipH="1">
            <a:off x="491867" y="1989113"/>
            <a:ext cx="200025"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1" name="Oval 390"/>
          <p:cNvSpPr>
            <a:spLocks noChangeArrowheads="1"/>
          </p:cNvSpPr>
          <p:nvPr/>
        </p:nvSpPr>
        <p:spPr bwMode="auto">
          <a:xfrm>
            <a:off x="1727839" y="1538306"/>
            <a:ext cx="228600" cy="2286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62" name="Text Box 391"/>
          <p:cNvSpPr txBox="1">
            <a:spLocks noChangeArrowheads="1"/>
          </p:cNvSpPr>
          <p:nvPr/>
        </p:nvSpPr>
        <p:spPr bwMode="auto">
          <a:xfrm>
            <a:off x="1683389" y="1454169"/>
            <a:ext cx="327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2000">
                <a:latin typeface="Times New Roman" pitchFamily="18" charset="0"/>
              </a:rPr>
              <a:t>+</a:t>
            </a:r>
          </a:p>
        </p:txBody>
      </p:sp>
      <p:sp>
        <p:nvSpPr>
          <p:cNvPr id="163" name="AutoShape 393"/>
          <p:cNvSpPr>
            <a:spLocks/>
          </p:cNvSpPr>
          <p:nvPr/>
        </p:nvSpPr>
        <p:spPr bwMode="auto">
          <a:xfrm>
            <a:off x="1487029" y="2376624"/>
            <a:ext cx="217488" cy="503237"/>
          </a:xfrm>
          <a:prstGeom prst="rightBrace">
            <a:avLst>
              <a:gd name="adj1" fmla="val 19282"/>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64" name="Oval 395"/>
          <p:cNvSpPr>
            <a:spLocks noChangeArrowheads="1"/>
          </p:cNvSpPr>
          <p:nvPr/>
        </p:nvSpPr>
        <p:spPr bwMode="auto">
          <a:xfrm>
            <a:off x="1323517" y="2702061"/>
            <a:ext cx="127000" cy="127000"/>
          </a:xfrm>
          <a:prstGeom prst="ellipse">
            <a:avLst/>
          </a:prstGeom>
          <a:solidFill>
            <a:srgbClr val="FF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65" name="Text Box 396"/>
          <p:cNvSpPr txBox="1">
            <a:spLocks noChangeArrowheads="1"/>
          </p:cNvSpPr>
          <p:nvPr/>
        </p:nvSpPr>
        <p:spPr bwMode="auto">
          <a:xfrm>
            <a:off x="1250492" y="2592524"/>
            <a:ext cx="263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1400">
                <a:latin typeface="Times New Roman" pitchFamily="18" charset="0"/>
              </a:rPr>
              <a:t>e</a:t>
            </a:r>
            <a:endParaRPr lang="en-US" altLang="ja-JP" sz="1800"/>
          </a:p>
        </p:txBody>
      </p:sp>
      <p:sp>
        <p:nvSpPr>
          <p:cNvPr id="166" name="Oval 398"/>
          <p:cNvSpPr>
            <a:spLocks noChangeArrowheads="1"/>
          </p:cNvSpPr>
          <p:nvPr/>
        </p:nvSpPr>
        <p:spPr bwMode="auto">
          <a:xfrm>
            <a:off x="1226679" y="2330586"/>
            <a:ext cx="228600" cy="2286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latin typeface="Times New Roman" pitchFamily="18" charset="0"/>
            </a:endParaRPr>
          </a:p>
        </p:txBody>
      </p:sp>
      <p:sp>
        <p:nvSpPr>
          <p:cNvPr id="167" name="Text Box 399"/>
          <p:cNvSpPr txBox="1">
            <a:spLocks noChangeArrowheads="1"/>
          </p:cNvSpPr>
          <p:nvPr/>
        </p:nvSpPr>
        <p:spPr bwMode="auto">
          <a:xfrm>
            <a:off x="1179054" y="2236924"/>
            <a:ext cx="3270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2000">
                <a:latin typeface="Times New Roman" pitchFamily="18" charset="0"/>
              </a:rPr>
              <a:t>+</a:t>
            </a:r>
          </a:p>
        </p:txBody>
      </p:sp>
      <p:sp>
        <p:nvSpPr>
          <p:cNvPr id="168" name="Line 392"/>
          <p:cNvSpPr>
            <a:spLocks noChangeShapeType="1"/>
          </p:cNvSpPr>
          <p:nvPr/>
        </p:nvSpPr>
        <p:spPr bwMode="auto">
          <a:xfrm flipV="1">
            <a:off x="1853251" y="1301768"/>
            <a:ext cx="270831" cy="203201"/>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9" name="Arc 402"/>
          <p:cNvSpPr>
            <a:spLocks/>
          </p:cNvSpPr>
          <p:nvPr/>
        </p:nvSpPr>
        <p:spPr bwMode="auto">
          <a:xfrm rot="16200000" flipH="1">
            <a:off x="1374317" y="2892561"/>
            <a:ext cx="261937" cy="220663"/>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chemeClr val="tx1"/>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0" name="Arc 401"/>
          <p:cNvSpPr>
            <a:spLocks/>
          </p:cNvSpPr>
          <p:nvPr/>
        </p:nvSpPr>
        <p:spPr bwMode="auto">
          <a:xfrm rot="16200000" flipH="1" flipV="1">
            <a:off x="1006709" y="2029069"/>
            <a:ext cx="1674461" cy="520692"/>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71" name="テキスト ボックス 170"/>
          <p:cNvSpPr txBox="1"/>
          <p:nvPr/>
        </p:nvSpPr>
        <p:spPr>
          <a:xfrm>
            <a:off x="2390732" y="2180949"/>
            <a:ext cx="1681871" cy="400110"/>
          </a:xfrm>
          <a:prstGeom prst="rect">
            <a:avLst/>
          </a:prstGeom>
          <a:noFill/>
          <a:ln>
            <a:solidFill>
              <a:schemeClr val="tx1"/>
            </a:solidFill>
          </a:ln>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m</a:t>
            </a:r>
            <a:r>
              <a:rPr kumimoji="1" lang="en-US" altLang="ja-JP" sz="2000" dirty="0" smtClean="0">
                <a:latin typeface="Times New Roman" panose="02020603050405020304" pitchFamily="18" charset="0"/>
                <a:cs typeface="Times New Roman" panose="02020603050405020304" pitchFamily="18" charset="0"/>
              </a:rPr>
              <a:t>agnetic filter</a:t>
            </a:r>
            <a:endParaRPr kumimoji="1" lang="ja-JP" altLang="en-US" sz="2000" dirty="0">
              <a:latin typeface="Times New Roman" panose="02020603050405020304" pitchFamily="18" charset="0"/>
              <a:cs typeface="Times New Roman" panose="02020603050405020304" pitchFamily="18" charset="0"/>
            </a:endParaRPr>
          </a:p>
        </p:txBody>
      </p:sp>
      <p:sp>
        <p:nvSpPr>
          <p:cNvPr id="172" name="テキスト ボックス 171"/>
          <p:cNvSpPr txBox="1"/>
          <p:nvPr/>
        </p:nvSpPr>
        <p:spPr>
          <a:xfrm>
            <a:off x="2576865" y="3204433"/>
            <a:ext cx="45719" cy="369332"/>
          </a:xfrm>
          <a:prstGeom prst="rect">
            <a:avLst/>
          </a:prstGeom>
          <a:noFill/>
        </p:spPr>
        <p:txBody>
          <a:bodyPr wrap="square" rtlCol="0">
            <a:spAutoFit/>
          </a:bodyPr>
          <a:lstStyle/>
          <a:p>
            <a:endParaRPr kumimoji="1" lang="ja-JP" altLang="en-US" dirty="0"/>
          </a:p>
        </p:txBody>
      </p:sp>
      <p:sp>
        <p:nvSpPr>
          <p:cNvPr id="173" name="テキスト ボックス 172"/>
          <p:cNvSpPr txBox="1"/>
          <p:nvPr/>
        </p:nvSpPr>
        <p:spPr>
          <a:xfrm>
            <a:off x="1949503" y="3190202"/>
            <a:ext cx="1682897" cy="400110"/>
          </a:xfrm>
          <a:prstGeom prst="rect">
            <a:avLst/>
          </a:prstGeom>
          <a:noFill/>
          <a:ln>
            <a:solidFill>
              <a:schemeClr val="tx1"/>
            </a:solidFill>
          </a:ln>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s</a:t>
            </a:r>
            <a:r>
              <a:rPr lang="en-US" altLang="ja-JP" sz="2000" dirty="0" smtClean="0">
                <a:latin typeface="Times New Roman" panose="02020603050405020304" pitchFamily="18" charset="0"/>
                <a:cs typeface="Times New Roman" panose="02020603050405020304" pitchFamily="18" charset="0"/>
              </a:rPr>
              <a:t>ource plasma</a:t>
            </a:r>
            <a:endParaRPr kumimoji="1" lang="ja-JP" altLang="en-US" sz="2000" dirty="0">
              <a:latin typeface="Times New Roman" panose="02020603050405020304" pitchFamily="18" charset="0"/>
              <a:cs typeface="Times New Roman" panose="02020603050405020304" pitchFamily="18" charset="0"/>
            </a:endParaRPr>
          </a:p>
        </p:txBody>
      </p:sp>
      <p:cxnSp>
        <p:nvCxnSpPr>
          <p:cNvPr id="174" name="直線矢印コネクタ 173"/>
          <p:cNvCxnSpPr/>
          <p:nvPr/>
        </p:nvCxnSpPr>
        <p:spPr>
          <a:xfrm flipH="1">
            <a:off x="1053371" y="2659199"/>
            <a:ext cx="1942115" cy="84495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5" name="テキスト ボックス 174"/>
          <p:cNvSpPr txBox="1"/>
          <p:nvPr/>
        </p:nvSpPr>
        <p:spPr>
          <a:xfrm>
            <a:off x="4613817" y="1973468"/>
            <a:ext cx="3138167" cy="400110"/>
          </a:xfrm>
          <a:prstGeom prst="rect">
            <a:avLst/>
          </a:prstGeom>
          <a:noFill/>
          <a:ln>
            <a:solidFill>
              <a:schemeClr val="tx1"/>
            </a:solidFill>
          </a:ln>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p</a:t>
            </a:r>
            <a:r>
              <a:rPr lang="en-US" altLang="ja-JP" sz="2000" dirty="0" smtClean="0">
                <a:latin typeface="Times New Roman" panose="02020603050405020304" pitchFamily="18" charset="0"/>
                <a:cs typeface="Times New Roman" panose="02020603050405020304" pitchFamily="18" charset="0"/>
              </a:rPr>
              <a:t>eriodic boundary condition</a:t>
            </a:r>
            <a:endParaRPr kumimoji="1" lang="ja-JP" altLang="en-US" sz="2000" dirty="0">
              <a:latin typeface="Times New Roman" panose="02020603050405020304" pitchFamily="18" charset="0"/>
              <a:cs typeface="Times New Roman" panose="02020603050405020304" pitchFamily="18" charset="0"/>
            </a:endParaRPr>
          </a:p>
        </p:txBody>
      </p:sp>
      <p:cxnSp>
        <p:nvCxnSpPr>
          <p:cNvPr id="176" name="直線矢印コネクタ 175"/>
          <p:cNvCxnSpPr/>
          <p:nvPr/>
        </p:nvCxnSpPr>
        <p:spPr>
          <a:xfrm flipV="1">
            <a:off x="5955616" y="1121787"/>
            <a:ext cx="1200530" cy="85554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7" name="直線矢印コネクタ 176"/>
          <p:cNvCxnSpPr/>
          <p:nvPr/>
        </p:nvCxnSpPr>
        <p:spPr>
          <a:xfrm>
            <a:off x="6149708" y="2454995"/>
            <a:ext cx="1302605" cy="343594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78" name="オブジェクト 114"/>
          <p:cNvGraphicFramePr>
            <a:graphicFrameLocks noChangeAspect="1"/>
          </p:cNvGraphicFramePr>
          <p:nvPr>
            <p:extLst>
              <p:ext uri="{D42A27DB-BD31-4B8C-83A1-F6EECF244321}">
                <p14:modId xmlns:p14="http://schemas.microsoft.com/office/powerpoint/2010/main" val="1381524117"/>
              </p:ext>
            </p:extLst>
          </p:nvPr>
        </p:nvGraphicFramePr>
        <p:xfrm>
          <a:off x="7499673" y="641762"/>
          <a:ext cx="323850" cy="347663"/>
        </p:xfrm>
        <a:graphic>
          <a:graphicData uri="http://schemas.openxmlformats.org/presentationml/2006/ole">
            <mc:AlternateContent xmlns:mc="http://schemas.openxmlformats.org/markup-compatibility/2006">
              <mc:Choice xmlns:v="urn:schemas-microsoft-com:vml" Requires="v">
                <p:oleObj spid="_x0000_s4484" name="数式" r:id="rId8" imgW="164880" imgH="177480" progId="Equation.3">
                  <p:embed/>
                </p:oleObj>
              </mc:Choice>
              <mc:Fallback>
                <p:oleObj name="数式" r:id="rId8" imgW="164880" imgH="177480" progId="Equation.3">
                  <p:embed/>
                  <p:pic>
                    <p:nvPicPr>
                      <p:cNvPr id="0" name=""/>
                      <p:cNvPicPr>
                        <a:picLocks noChangeAspect="1" noChangeArrowheads="1"/>
                      </p:cNvPicPr>
                      <p:nvPr/>
                    </p:nvPicPr>
                    <p:blipFill>
                      <a:blip r:embed="rId5"/>
                      <a:srcRect/>
                      <a:stretch>
                        <a:fillRect/>
                      </a:stretch>
                    </p:blipFill>
                    <p:spPr bwMode="auto">
                      <a:xfrm>
                        <a:off x="7499673" y="641762"/>
                        <a:ext cx="323850"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9" name="オブジェクト 114"/>
          <p:cNvGraphicFramePr>
            <a:graphicFrameLocks noChangeAspect="1"/>
          </p:cNvGraphicFramePr>
          <p:nvPr>
            <p:extLst>
              <p:ext uri="{D42A27DB-BD31-4B8C-83A1-F6EECF244321}">
                <p14:modId xmlns:p14="http://schemas.microsoft.com/office/powerpoint/2010/main" val="1619046744"/>
              </p:ext>
            </p:extLst>
          </p:nvPr>
        </p:nvGraphicFramePr>
        <p:xfrm>
          <a:off x="7529544" y="5650047"/>
          <a:ext cx="323850" cy="347663"/>
        </p:xfrm>
        <a:graphic>
          <a:graphicData uri="http://schemas.openxmlformats.org/presentationml/2006/ole">
            <mc:AlternateContent xmlns:mc="http://schemas.openxmlformats.org/markup-compatibility/2006">
              <mc:Choice xmlns:v="urn:schemas-microsoft-com:vml" Requires="v">
                <p:oleObj spid="_x0000_s4485" name="数式" r:id="rId9" imgW="164880" imgH="177480" progId="Equation.3">
                  <p:embed/>
                </p:oleObj>
              </mc:Choice>
              <mc:Fallback>
                <p:oleObj name="数式" r:id="rId9" imgW="164880" imgH="177480" progId="Equation.3">
                  <p:embed/>
                  <p:pic>
                    <p:nvPicPr>
                      <p:cNvPr id="0" name=""/>
                      <p:cNvPicPr>
                        <a:picLocks noChangeAspect="1" noChangeArrowheads="1"/>
                      </p:cNvPicPr>
                      <p:nvPr/>
                    </p:nvPicPr>
                    <p:blipFill>
                      <a:blip r:embed="rId5"/>
                      <a:srcRect/>
                      <a:stretch>
                        <a:fillRect/>
                      </a:stretch>
                    </p:blipFill>
                    <p:spPr bwMode="auto">
                      <a:xfrm>
                        <a:off x="7529544" y="5650047"/>
                        <a:ext cx="323850"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0" name="Text Box 325"/>
          <p:cNvSpPr txBox="1">
            <a:spLocks noChangeArrowheads="1"/>
          </p:cNvSpPr>
          <p:nvPr/>
        </p:nvSpPr>
        <p:spPr bwMode="auto">
          <a:xfrm>
            <a:off x="7699412" y="2389574"/>
            <a:ext cx="2424349" cy="70788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2000" dirty="0">
                <a:latin typeface="Times New Roman" pitchFamily="18" charset="0"/>
              </a:rPr>
              <a:t>e</a:t>
            </a:r>
            <a:r>
              <a:rPr lang="en-US" altLang="ja-JP" sz="2000" dirty="0" smtClean="0">
                <a:latin typeface="Times New Roman" pitchFamily="18" charset="0"/>
              </a:rPr>
              <a:t>lectron suppression magnetic field</a:t>
            </a:r>
            <a:endParaRPr lang="en-US" altLang="ja-JP" sz="2000" dirty="0"/>
          </a:p>
        </p:txBody>
      </p:sp>
      <p:sp>
        <p:nvSpPr>
          <p:cNvPr id="181" name="Text Box 406"/>
          <p:cNvSpPr txBox="1">
            <a:spLocks noChangeArrowheads="1"/>
          </p:cNvSpPr>
          <p:nvPr/>
        </p:nvSpPr>
        <p:spPr bwMode="auto">
          <a:xfrm>
            <a:off x="7100028" y="3038320"/>
            <a:ext cx="80329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ja-JP" sz="4800" b="1" dirty="0"/>
              <a:t>×</a:t>
            </a:r>
          </a:p>
        </p:txBody>
      </p:sp>
      <p:sp>
        <p:nvSpPr>
          <p:cNvPr id="182" name="円/楕円 181"/>
          <p:cNvSpPr/>
          <p:nvPr/>
        </p:nvSpPr>
        <p:spPr>
          <a:xfrm>
            <a:off x="7302588" y="3244644"/>
            <a:ext cx="427250" cy="42725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テキスト ボックス 184"/>
          <p:cNvSpPr txBox="1"/>
          <p:nvPr/>
        </p:nvSpPr>
        <p:spPr>
          <a:xfrm>
            <a:off x="2055379" y="4043460"/>
            <a:ext cx="5052922" cy="1446550"/>
          </a:xfrm>
          <a:prstGeom prst="rect">
            <a:avLst/>
          </a:prstGeom>
          <a:noFill/>
          <a:ln>
            <a:solidFill>
              <a:schemeClr val="tx1"/>
            </a:solidFill>
          </a:ln>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Surface produced H</a:t>
            </a:r>
            <a:r>
              <a:rPr kumimoji="1" lang="en-US" altLang="ja-JP" sz="2000" baseline="30000" dirty="0" smtClean="0">
                <a:latin typeface="Times New Roman" panose="02020603050405020304" pitchFamily="18" charset="0"/>
                <a:cs typeface="Times New Roman" panose="02020603050405020304" pitchFamily="18" charset="0"/>
              </a:rPr>
              <a:t>-</a:t>
            </a:r>
          </a:p>
          <a:p>
            <a:endParaRPr kumimoji="1" lang="en-US" altLang="ja-JP" sz="800" dirty="0" smtClean="0">
              <a:latin typeface="Times New Roman" panose="02020603050405020304" pitchFamily="18" charset="0"/>
              <a:cs typeface="Times New Roman" panose="02020603050405020304" pitchFamily="18" charset="0"/>
            </a:endParaRPr>
          </a:p>
          <a:p>
            <a:r>
              <a:rPr lang="ja-JP" altLang="en-US" sz="2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half-</a:t>
            </a:r>
            <a:r>
              <a:rPr lang="en-US" altLang="ja-JP" sz="2000" dirty="0" err="1" smtClean="0">
                <a:latin typeface="Times New Roman" panose="02020603050405020304" pitchFamily="18" charset="0"/>
                <a:cs typeface="Times New Roman" panose="02020603050405020304" pitchFamily="18" charset="0"/>
              </a:rPr>
              <a:t>Maxwellian</a:t>
            </a:r>
            <a:endParaRPr lang="en-US" altLang="ja-JP" sz="2000" dirty="0" smtClean="0">
              <a:latin typeface="Times New Roman" panose="02020603050405020304" pitchFamily="18" charset="0"/>
              <a:cs typeface="Times New Roman" panose="02020603050405020304" pitchFamily="18" charset="0"/>
            </a:endParaRPr>
          </a:p>
          <a:p>
            <a:r>
              <a:rPr kumimoji="1" lang="ja-JP" altLang="en-US" sz="2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angular distribution</a:t>
            </a:r>
            <a:r>
              <a:rPr kumimoji="1" lang="ja-JP" altLang="en-US" sz="2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cos</a:t>
            </a:r>
            <a:r>
              <a:rPr lang="en-US" altLang="ja-JP" sz="2000" dirty="0" smtClean="0">
                <a:latin typeface="Times New Roman" panose="02020603050405020304" pitchFamily="18" charset="0"/>
                <a:cs typeface="Times New Roman" panose="02020603050405020304" pitchFamily="18" charset="0"/>
              </a:rPr>
              <a:t>ine distribution</a:t>
            </a:r>
            <a:endParaRPr kumimoji="1" lang="en-US" altLang="ja-JP" sz="2000" dirty="0" smtClean="0">
              <a:latin typeface="Times New Roman" panose="02020603050405020304" pitchFamily="18" charset="0"/>
              <a:cs typeface="Times New Roman" panose="02020603050405020304" pitchFamily="18" charset="0"/>
            </a:endParaRPr>
          </a:p>
          <a:p>
            <a:r>
              <a:rPr kumimoji="1" lang="ja-JP" altLang="en-US" sz="2000" dirty="0" smtClean="0">
                <a:latin typeface="Times New Roman" panose="02020603050405020304" pitchFamily="18" charset="0"/>
                <a:cs typeface="Times New Roman" panose="02020603050405020304" pitchFamily="18" charset="0"/>
              </a:rPr>
              <a:t>・</a:t>
            </a:r>
            <a:r>
              <a:rPr kumimoji="1" lang="en-US" altLang="ja-JP" sz="2000" dirty="0" smtClean="0">
                <a:latin typeface="Times New Roman" panose="02020603050405020304" pitchFamily="18" charset="0"/>
                <a:cs typeface="Times New Roman" panose="02020603050405020304" pitchFamily="18" charset="0"/>
              </a:rPr>
              <a:t>H- is launched uniformly from the PG surface.</a:t>
            </a:r>
            <a:endParaRPr kumimoji="1" lang="ja-JP" altLang="en-US" sz="2000" dirty="0">
              <a:latin typeface="Times New Roman" panose="02020603050405020304" pitchFamily="18" charset="0"/>
              <a:cs typeface="Times New Roman" panose="02020603050405020304" pitchFamily="18" charset="0"/>
            </a:endParaRPr>
          </a:p>
        </p:txBody>
      </p:sp>
      <p:sp>
        <p:nvSpPr>
          <p:cNvPr id="186" name="テキスト ボックス 185"/>
          <p:cNvSpPr txBox="1"/>
          <p:nvPr/>
        </p:nvSpPr>
        <p:spPr>
          <a:xfrm>
            <a:off x="1949503" y="6088593"/>
            <a:ext cx="579005" cy="461665"/>
          </a:xfrm>
          <a:prstGeom prst="rect">
            <a:avLst/>
          </a:prstGeom>
          <a:noFill/>
        </p:spPr>
        <p:txBody>
          <a:bodyPr wrap="none" rtlCol="0">
            <a:spAutoFit/>
          </a:bodyPr>
          <a:lstStyle/>
          <a:p>
            <a:r>
              <a:rPr kumimoji="1" lang="en-US" altLang="ja-JP" sz="2400" dirty="0" smtClean="0">
                <a:latin typeface="Times New Roman" panose="02020603050405020304" pitchFamily="18" charset="0"/>
                <a:cs typeface="Times New Roman" panose="02020603050405020304" pitchFamily="18" charset="0"/>
              </a:rPr>
              <a:t>PG</a:t>
            </a:r>
            <a:endParaRPr kumimoji="1" lang="ja-JP" altLang="en-US" sz="2400" dirty="0">
              <a:latin typeface="Times New Roman" panose="02020603050405020304" pitchFamily="18" charset="0"/>
              <a:cs typeface="Times New Roman" panose="02020603050405020304" pitchFamily="18" charset="0"/>
            </a:endParaRPr>
          </a:p>
        </p:txBody>
      </p:sp>
      <p:sp>
        <p:nvSpPr>
          <p:cNvPr id="187" name="テキスト ボックス 186"/>
          <p:cNvSpPr txBox="1"/>
          <p:nvPr/>
        </p:nvSpPr>
        <p:spPr>
          <a:xfrm>
            <a:off x="3315980" y="6063388"/>
            <a:ext cx="595035" cy="461665"/>
          </a:xfrm>
          <a:prstGeom prst="rect">
            <a:avLst/>
          </a:prstGeom>
          <a:noFill/>
        </p:spPr>
        <p:txBody>
          <a:bodyPr wrap="none" rtlCol="0">
            <a:spAutoFit/>
          </a:bodyPr>
          <a:lstStyle/>
          <a:p>
            <a:r>
              <a:rPr kumimoji="1" lang="en-US" altLang="ja-JP" sz="2400" dirty="0" smtClean="0">
                <a:latin typeface="Times New Roman" panose="02020603050405020304" pitchFamily="18" charset="0"/>
                <a:cs typeface="Times New Roman" panose="02020603050405020304" pitchFamily="18" charset="0"/>
              </a:rPr>
              <a:t>EG</a:t>
            </a:r>
            <a:endParaRPr kumimoji="1" lang="ja-JP" altLang="en-US" sz="2400" dirty="0">
              <a:latin typeface="Times New Roman" panose="02020603050405020304" pitchFamily="18" charset="0"/>
              <a:cs typeface="Times New Roman" panose="02020603050405020304" pitchFamily="18" charset="0"/>
            </a:endParaRPr>
          </a:p>
        </p:txBody>
      </p:sp>
      <p:sp>
        <p:nvSpPr>
          <p:cNvPr id="188" name="テキスト ボックス 187"/>
          <p:cNvSpPr txBox="1"/>
          <p:nvPr/>
        </p:nvSpPr>
        <p:spPr>
          <a:xfrm>
            <a:off x="4662386" y="6073199"/>
            <a:ext cx="2887329" cy="461665"/>
          </a:xfrm>
          <a:prstGeom prst="rect">
            <a:avLst/>
          </a:prstGeom>
          <a:noFill/>
        </p:spPr>
        <p:txBody>
          <a:bodyPr wrap="none" rtlCol="0">
            <a:spAutoFit/>
          </a:bodyPr>
          <a:lstStyle/>
          <a:p>
            <a:r>
              <a:rPr kumimoji="1" lang="en-US" altLang="ja-JP" sz="2400" dirty="0" smtClean="0">
                <a:latin typeface="Times New Roman" panose="02020603050405020304" pitchFamily="18" charset="0"/>
                <a:cs typeface="Times New Roman" panose="02020603050405020304" pitchFamily="18" charset="0"/>
              </a:rPr>
              <a:t>SG </a:t>
            </a:r>
            <a:r>
              <a:rPr lang="en-US" altLang="ja-JP" sz="2400" dirty="0" smtClean="0">
                <a:latin typeface="Times New Roman" panose="02020603050405020304" pitchFamily="18" charset="0"/>
                <a:cs typeface="Times New Roman" panose="02020603050405020304" pitchFamily="18" charset="0"/>
              </a:rPr>
              <a:t>(suppression grid)</a:t>
            </a:r>
            <a:endParaRPr kumimoji="1" lang="ja-JP" altLang="en-US" sz="2400" dirty="0">
              <a:latin typeface="Times New Roman" panose="02020603050405020304" pitchFamily="18" charset="0"/>
              <a:cs typeface="Times New Roman" panose="02020603050405020304" pitchFamily="18" charset="0"/>
            </a:endParaRPr>
          </a:p>
        </p:txBody>
      </p:sp>
      <p:sp>
        <p:nvSpPr>
          <p:cNvPr id="189" name="テキスト ボックス 188"/>
          <p:cNvSpPr txBox="1"/>
          <p:nvPr/>
        </p:nvSpPr>
        <p:spPr>
          <a:xfrm>
            <a:off x="9596638" y="6034061"/>
            <a:ext cx="2646878" cy="461665"/>
          </a:xfrm>
          <a:prstGeom prst="rect">
            <a:avLst/>
          </a:prstGeom>
          <a:noFill/>
        </p:spPr>
        <p:txBody>
          <a:bodyPr wrap="none" rtlCol="0">
            <a:spAutoFit/>
          </a:bodyPr>
          <a:lstStyle/>
          <a:p>
            <a:r>
              <a:rPr lang="en-US" altLang="ja-JP" sz="2400" dirty="0" smtClean="0">
                <a:latin typeface="Times New Roman" panose="02020603050405020304" pitchFamily="18" charset="0"/>
                <a:cs typeface="Times New Roman" panose="02020603050405020304" pitchFamily="18" charset="0"/>
              </a:rPr>
              <a:t>G</a:t>
            </a:r>
            <a:r>
              <a:rPr kumimoji="1" lang="en-US" altLang="ja-JP" sz="2400" dirty="0" smtClean="0">
                <a:latin typeface="Times New Roman" panose="02020603050405020304" pitchFamily="18" charset="0"/>
                <a:cs typeface="Times New Roman" panose="02020603050405020304" pitchFamily="18" charset="0"/>
              </a:rPr>
              <a:t>G (grounded grid)</a:t>
            </a:r>
            <a:endParaRPr kumimoji="1" lang="ja-JP" altLang="en-US" sz="2400" dirty="0">
              <a:latin typeface="Times New Roman" panose="02020603050405020304" pitchFamily="18" charset="0"/>
              <a:cs typeface="Times New Roman" panose="02020603050405020304" pitchFamily="18" charset="0"/>
            </a:endParaRPr>
          </a:p>
        </p:txBody>
      </p:sp>
      <p:sp>
        <p:nvSpPr>
          <p:cNvPr id="190" name="テキスト ボックス 189"/>
          <p:cNvSpPr txBox="1"/>
          <p:nvPr/>
        </p:nvSpPr>
        <p:spPr>
          <a:xfrm>
            <a:off x="9750601" y="3590900"/>
            <a:ext cx="909223"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r</a:t>
            </a:r>
            <a:r>
              <a:rPr kumimoji="1" lang="en-US" altLang="ja-JP" sz="2000" dirty="0" smtClean="0">
                <a:latin typeface="Times New Roman" panose="02020603050405020304" pitchFamily="18" charset="0"/>
                <a:cs typeface="Times New Roman" panose="02020603050405020304" pitchFamily="18" charset="0"/>
              </a:rPr>
              <a:t>e-load</a:t>
            </a:r>
            <a:endParaRPr kumimoji="1" lang="ja-JP" altLang="en-US" sz="2000" dirty="0">
              <a:latin typeface="Times New Roman" panose="02020603050405020304" pitchFamily="18" charset="0"/>
              <a:cs typeface="Times New Roman" panose="02020603050405020304" pitchFamily="18" charset="0"/>
            </a:endParaRPr>
          </a:p>
        </p:txBody>
      </p:sp>
      <p:sp>
        <p:nvSpPr>
          <p:cNvPr id="191" name="テキスト ボックス 190"/>
          <p:cNvSpPr txBox="1"/>
          <p:nvPr/>
        </p:nvSpPr>
        <p:spPr>
          <a:xfrm>
            <a:off x="-15132" y="6101321"/>
            <a:ext cx="840295" cy="369332"/>
          </a:xfrm>
          <a:prstGeom prst="rect">
            <a:avLst/>
          </a:prstGeom>
          <a:noFill/>
        </p:spPr>
        <p:txBody>
          <a:bodyPr wrap="none" rtlCol="0">
            <a:spAutoFit/>
          </a:bodyPr>
          <a:lstStyle/>
          <a:p>
            <a:r>
              <a:rPr kumimoji="1" lang="en-US" altLang="ja-JP" i="1" dirty="0" smtClean="0">
                <a:latin typeface="Times New Roman" panose="02020603050405020304" pitchFamily="18" charset="0"/>
                <a:cs typeface="Times New Roman" panose="02020603050405020304" pitchFamily="18" charset="0"/>
              </a:rPr>
              <a:t>z</a:t>
            </a:r>
            <a:r>
              <a:rPr kumimoji="1" lang="en-US" altLang="ja-JP" dirty="0" smtClean="0">
                <a:latin typeface="Times New Roman" panose="02020603050405020304" pitchFamily="18" charset="0"/>
                <a:cs typeface="Times New Roman" panose="02020603050405020304" pitchFamily="18" charset="0"/>
              </a:rPr>
              <a:t> = </a:t>
            </a:r>
            <a:r>
              <a:rPr kumimoji="1" lang="en-US" altLang="ja-JP" i="1" dirty="0" err="1" smtClean="0">
                <a:latin typeface="Times New Roman" panose="02020603050405020304" pitchFamily="18" charset="0"/>
                <a:cs typeface="Times New Roman" panose="02020603050405020304" pitchFamily="18" charset="0"/>
              </a:rPr>
              <a:t>z</a:t>
            </a:r>
            <a:r>
              <a:rPr kumimoji="1" lang="en-US" altLang="ja-JP" i="1" baseline="-25000" dirty="0" err="1" smtClean="0">
                <a:latin typeface="Times New Roman" panose="02020603050405020304" pitchFamily="18" charset="0"/>
                <a:cs typeface="Times New Roman" panose="02020603050405020304" pitchFamily="18" charset="0"/>
              </a:rPr>
              <a:t>min</a:t>
            </a:r>
            <a:endParaRPr kumimoji="1" lang="ja-JP" altLang="en-US" i="1" baseline="-25000" dirty="0">
              <a:latin typeface="Times New Roman" panose="02020603050405020304" pitchFamily="18" charset="0"/>
              <a:cs typeface="Times New Roman" panose="02020603050405020304" pitchFamily="18" charset="0"/>
            </a:endParaRPr>
          </a:p>
        </p:txBody>
      </p:sp>
      <p:cxnSp>
        <p:nvCxnSpPr>
          <p:cNvPr id="194" name="直線コネクタ 193"/>
          <p:cNvCxnSpPr/>
          <p:nvPr/>
        </p:nvCxnSpPr>
        <p:spPr>
          <a:xfrm flipV="1">
            <a:off x="354359" y="3617850"/>
            <a:ext cx="11775196" cy="20334"/>
          </a:xfrm>
          <a:prstGeom prst="line">
            <a:avLst/>
          </a:prstGeom>
          <a:ln w="44450">
            <a:solidFill>
              <a:srgbClr val="FFC00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194"/>
          <p:cNvSpPr txBox="1"/>
          <p:nvPr/>
        </p:nvSpPr>
        <p:spPr>
          <a:xfrm>
            <a:off x="11763328" y="3028667"/>
            <a:ext cx="279917" cy="461665"/>
          </a:xfrm>
          <a:prstGeom prst="rect">
            <a:avLst/>
          </a:prstGeom>
          <a:noFill/>
        </p:spPr>
        <p:txBody>
          <a:bodyPr wrap="square" rtlCol="0">
            <a:spAutoFit/>
          </a:bodyPr>
          <a:lstStyle/>
          <a:p>
            <a:r>
              <a:rPr kumimoji="1" lang="en-US" altLang="ja-JP" sz="2400" i="1" dirty="0" smtClean="0">
                <a:latin typeface="Times New Roman" panose="02020603050405020304" pitchFamily="18" charset="0"/>
                <a:cs typeface="Times New Roman" panose="02020603050405020304" pitchFamily="18" charset="0"/>
              </a:rPr>
              <a:t>z</a:t>
            </a:r>
            <a:endParaRPr kumimoji="1" lang="ja-JP" altLang="en-US" sz="2400" i="1" dirty="0">
              <a:latin typeface="Times New Roman" panose="02020603050405020304" pitchFamily="18" charset="0"/>
              <a:cs typeface="Times New Roman" panose="02020603050405020304" pitchFamily="18" charset="0"/>
            </a:endParaRPr>
          </a:p>
        </p:txBody>
      </p:sp>
      <p:sp>
        <p:nvSpPr>
          <p:cNvPr id="196" name="Line 328"/>
          <p:cNvSpPr>
            <a:spLocks noChangeShapeType="1"/>
          </p:cNvSpPr>
          <p:nvPr/>
        </p:nvSpPr>
        <p:spPr bwMode="auto">
          <a:xfrm>
            <a:off x="379863" y="597962"/>
            <a:ext cx="10891" cy="5472000"/>
          </a:xfrm>
          <a:prstGeom prst="line">
            <a:avLst/>
          </a:prstGeom>
          <a:noFill/>
          <a:ln w="44450">
            <a:solidFill>
              <a:srgbClr val="FF9900"/>
            </a:solidFill>
            <a:round/>
            <a:headEnd type="arrow"/>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7" name="テキスト ボックス 196"/>
          <p:cNvSpPr txBox="1"/>
          <p:nvPr/>
        </p:nvSpPr>
        <p:spPr>
          <a:xfrm>
            <a:off x="-1600" y="450992"/>
            <a:ext cx="320922" cy="461665"/>
          </a:xfrm>
          <a:prstGeom prst="rect">
            <a:avLst/>
          </a:prstGeom>
          <a:noFill/>
        </p:spPr>
        <p:txBody>
          <a:bodyPr wrap="none" rtlCol="0">
            <a:spAutoFit/>
          </a:bodyPr>
          <a:lstStyle/>
          <a:p>
            <a:r>
              <a:rPr kumimoji="1" lang="en-US" altLang="ja-JP" sz="2400" i="1" dirty="0" smtClean="0">
                <a:latin typeface="Times New Roman" panose="02020603050405020304" pitchFamily="18" charset="0"/>
                <a:cs typeface="Times New Roman" panose="02020603050405020304" pitchFamily="18" charset="0"/>
              </a:rPr>
              <a:t>x</a:t>
            </a:r>
            <a:endParaRPr kumimoji="1" lang="ja-JP" altLang="en-US" sz="2400" i="1" dirty="0">
              <a:latin typeface="Times New Roman" panose="02020603050405020304" pitchFamily="18" charset="0"/>
              <a:cs typeface="Times New Roman" panose="02020603050405020304" pitchFamily="18" charset="0"/>
            </a:endParaRPr>
          </a:p>
        </p:txBody>
      </p:sp>
      <p:sp>
        <p:nvSpPr>
          <p:cNvPr id="198" name="テキスト ボックス 197"/>
          <p:cNvSpPr txBox="1"/>
          <p:nvPr/>
        </p:nvSpPr>
        <p:spPr>
          <a:xfrm>
            <a:off x="9431128" y="510676"/>
            <a:ext cx="1811714" cy="400110"/>
          </a:xfrm>
          <a:prstGeom prst="rect">
            <a:avLst/>
          </a:prstGeom>
          <a:noFill/>
        </p:spPr>
        <p:txBody>
          <a:bodyPr wrap="none" rtlCol="0">
            <a:spAutoFit/>
          </a:bodyPr>
          <a:lstStyle/>
          <a:p>
            <a:r>
              <a:rPr lang="en-US" altLang="ja-JP" sz="2000" i="1" dirty="0" smtClean="0">
                <a:latin typeface="Times New Roman" panose="02020603050405020304" pitchFamily="18" charset="0"/>
                <a:cs typeface="Times New Roman" panose="02020603050405020304" pitchFamily="18" charset="0"/>
              </a:rPr>
              <a:t>x = +</a:t>
            </a:r>
            <a:r>
              <a:rPr lang="en-US" altLang="ja-JP" sz="2000" dirty="0" smtClean="0">
                <a:latin typeface="Times New Roman" panose="02020603050405020304" pitchFamily="18" charset="0"/>
                <a:cs typeface="Times New Roman" panose="02020603050405020304" pitchFamily="18" charset="0"/>
              </a:rPr>
              <a:t>8.125 mm</a:t>
            </a:r>
            <a:endParaRPr kumimoji="1" lang="ja-JP" altLang="en-US" sz="2000" dirty="0">
              <a:latin typeface="Times New Roman" panose="02020603050405020304" pitchFamily="18" charset="0"/>
              <a:cs typeface="Times New Roman" panose="02020603050405020304" pitchFamily="18" charset="0"/>
            </a:endParaRPr>
          </a:p>
        </p:txBody>
      </p:sp>
      <p:sp>
        <p:nvSpPr>
          <p:cNvPr id="199" name="テキスト ボックス 198"/>
          <p:cNvSpPr txBox="1"/>
          <p:nvPr/>
        </p:nvSpPr>
        <p:spPr>
          <a:xfrm>
            <a:off x="10015995" y="6281505"/>
            <a:ext cx="1723549" cy="400110"/>
          </a:xfrm>
          <a:prstGeom prst="rect">
            <a:avLst/>
          </a:prstGeom>
          <a:noFill/>
        </p:spPr>
        <p:txBody>
          <a:bodyPr wrap="none" rtlCol="0">
            <a:spAutoFit/>
          </a:bodyPr>
          <a:lstStyle/>
          <a:p>
            <a:r>
              <a:rPr lang="en-US" altLang="ja-JP" sz="2000" i="1" dirty="0" smtClean="0">
                <a:latin typeface="Times New Roman" panose="02020603050405020304" pitchFamily="18" charset="0"/>
                <a:cs typeface="Times New Roman" panose="02020603050405020304" pitchFamily="18" charset="0"/>
              </a:rPr>
              <a:t>x = -</a:t>
            </a:r>
            <a:r>
              <a:rPr lang="en-US" altLang="ja-JP" sz="2000" dirty="0" smtClean="0">
                <a:latin typeface="Times New Roman" panose="02020603050405020304" pitchFamily="18" charset="0"/>
                <a:cs typeface="Times New Roman" panose="02020603050405020304" pitchFamily="18" charset="0"/>
              </a:rPr>
              <a:t>8.125 mm</a:t>
            </a:r>
            <a:endParaRPr kumimoji="1" lang="ja-JP" altLang="en-US" sz="2000" dirty="0">
              <a:latin typeface="Times New Roman" panose="02020603050405020304" pitchFamily="18" charset="0"/>
              <a:cs typeface="Times New Roman" panose="02020603050405020304" pitchFamily="18" charset="0"/>
            </a:endParaRPr>
          </a:p>
        </p:txBody>
      </p:sp>
      <p:cxnSp>
        <p:nvCxnSpPr>
          <p:cNvPr id="201" name="直線矢印コネクタ 200"/>
          <p:cNvCxnSpPr/>
          <p:nvPr/>
        </p:nvCxnSpPr>
        <p:spPr>
          <a:xfrm>
            <a:off x="10869830" y="1182592"/>
            <a:ext cx="794131" cy="0"/>
          </a:xfrm>
          <a:prstGeom prst="straightConnector1">
            <a:avLst/>
          </a:prstGeom>
          <a:ln w="28575">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204" name="テキスト ボックス 203"/>
          <p:cNvSpPr txBox="1"/>
          <p:nvPr/>
        </p:nvSpPr>
        <p:spPr>
          <a:xfrm>
            <a:off x="10795041" y="1263800"/>
            <a:ext cx="902811" cy="400110"/>
          </a:xfrm>
          <a:prstGeom prst="rect">
            <a:avLst/>
          </a:prstGeom>
          <a:no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30 mm</a:t>
            </a:r>
            <a:endParaRPr kumimoji="1" lang="ja-JP" altLang="en-US" sz="2000" dirty="0">
              <a:latin typeface="Times New Roman" panose="02020603050405020304" pitchFamily="18" charset="0"/>
              <a:cs typeface="Times New Roman" panose="02020603050405020304" pitchFamily="18" charset="0"/>
            </a:endParaRPr>
          </a:p>
        </p:txBody>
      </p:sp>
      <p:cxnSp>
        <p:nvCxnSpPr>
          <p:cNvPr id="205" name="直線矢印コネクタ 204"/>
          <p:cNvCxnSpPr/>
          <p:nvPr/>
        </p:nvCxnSpPr>
        <p:spPr>
          <a:xfrm>
            <a:off x="378121" y="981754"/>
            <a:ext cx="1611195" cy="0"/>
          </a:xfrm>
          <a:prstGeom prst="straightConnector1">
            <a:avLst/>
          </a:prstGeom>
          <a:ln w="28575">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206" name="テキスト ボックス 205"/>
          <p:cNvSpPr txBox="1"/>
          <p:nvPr/>
        </p:nvSpPr>
        <p:spPr>
          <a:xfrm>
            <a:off x="917317" y="567875"/>
            <a:ext cx="902811" cy="400110"/>
          </a:xfrm>
          <a:prstGeom prst="rect">
            <a:avLst/>
          </a:prstGeom>
          <a:noFill/>
        </p:spPr>
        <p:txBody>
          <a:bodyPr wrap="none" rtlCol="0">
            <a:spAutoFit/>
          </a:bodyPr>
          <a:lstStyle/>
          <a:p>
            <a:r>
              <a:rPr lang="en-US" altLang="ja-JP" sz="2000" dirty="0">
                <a:latin typeface="Times New Roman" panose="02020603050405020304" pitchFamily="18" charset="0"/>
                <a:cs typeface="Times New Roman" panose="02020603050405020304" pitchFamily="18" charset="0"/>
              </a:rPr>
              <a:t>4</a:t>
            </a:r>
            <a:r>
              <a:rPr kumimoji="1" lang="en-US" altLang="ja-JP" sz="2000" dirty="0" smtClean="0">
                <a:latin typeface="Times New Roman" panose="02020603050405020304" pitchFamily="18" charset="0"/>
                <a:cs typeface="Times New Roman" panose="02020603050405020304" pitchFamily="18" charset="0"/>
              </a:rPr>
              <a:t>0 mm</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43401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5"/>
          <p:cNvSpPr>
            <a:spLocks noChangeShapeType="1"/>
          </p:cNvSpPr>
          <p:nvPr/>
        </p:nvSpPr>
        <p:spPr bwMode="auto">
          <a:xfrm flipV="1">
            <a:off x="144694" y="550663"/>
            <a:ext cx="5126553" cy="14745"/>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 name="正方形/長方形 2"/>
          <p:cNvSpPr/>
          <p:nvPr/>
        </p:nvSpPr>
        <p:spPr>
          <a:xfrm>
            <a:off x="105549" y="21373"/>
            <a:ext cx="5349541"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3D PIC-MCC simulation model (II)</a:t>
            </a:r>
            <a:endParaRPr lang="ja-JP" altLang="en-US" sz="2800" baseline="-25000" dirty="0">
              <a:solidFill>
                <a:srgbClr val="6666FF"/>
              </a:solidFill>
              <a:latin typeface="Times New Roman" panose="02020603050405020304" pitchFamily="18" charset="0"/>
              <a:cs typeface="Times New Roman" panose="02020603050405020304" pitchFamily="18" charset="0"/>
            </a:endParaRPr>
          </a:p>
        </p:txBody>
      </p:sp>
      <p:graphicFrame>
        <p:nvGraphicFramePr>
          <p:cNvPr id="4" name="表 3"/>
          <p:cNvGraphicFramePr>
            <a:graphicFrameLocks noGrp="1"/>
          </p:cNvGraphicFramePr>
          <p:nvPr>
            <p:extLst>
              <p:ext uri="{D42A27DB-BD31-4B8C-83A1-F6EECF244321}">
                <p14:modId xmlns:p14="http://schemas.microsoft.com/office/powerpoint/2010/main" val="3718003566"/>
              </p:ext>
            </p:extLst>
          </p:nvPr>
        </p:nvGraphicFramePr>
        <p:xfrm>
          <a:off x="1909481" y="779743"/>
          <a:ext cx="7678272" cy="3814992"/>
        </p:xfrm>
        <a:graphic>
          <a:graphicData uri="http://schemas.openxmlformats.org/drawingml/2006/table">
            <a:tbl>
              <a:tblPr firstRow="1" bandRow="1">
                <a:tableStyleId>{00A15C55-8517-42AA-B614-E9B94910E393}</a:tableStyleId>
              </a:tblPr>
              <a:tblGrid>
                <a:gridCol w="4339378"/>
                <a:gridCol w="3338894"/>
              </a:tblGrid>
              <a:tr h="432048">
                <a:tc>
                  <a:txBody>
                    <a:bodyPr/>
                    <a:lstStyle/>
                    <a:p>
                      <a:pPr algn="ctr"/>
                      <a:r>
                        <a:rPr kumimoji="1" lang="en-US" altLang="ja-JP" sz="2000" dirty="0" smtClean="0">
                          <a:latin typeface="Times New Roman" panose="02020603050405020304" pitchFamily="18" charset="0"/>
                          <a:cs typeface="Times New Roman" panose="02020603050405020304" pitchFamily="18" charset="0"/>
                        </a:rPr>
                        <a:t>Physical parameter</a:t>
                      </a:r>
                      <a:endParaRPr kumimoji="1" lang="ja-JP" altLang="en-US" sz="2000" b="1" dirty="0">
                        <a:latin typeface="Times New Roman" panose="02020603050405020304" pitchFamily="18" charset="0"/>
                        <a:cs typeface="Times New Roman" panose="02020603050405020304" pitchFamily="18" charset="0"/>
                      </a:endParaRPr>
                    </a:p>
                  </a:txBody>
                  <a:tcPr marT="45696" marB="45696"/>
                </a:tc>
                <a:tc>
                  <a:txBody>
                    <a:bodyPr/>
                    <a:lstStyle/>
                    <a:p>
                      <a:pPr algn="ctr"/>
                      <a:r>
                        <a:rPr kumimoji="1" lang="en-US" altLang="ja-JP" sz="2000" dirty="0" smtClean="0">
                          <a:latin typeface="Times New Roman" panose="02020603050405020304" pitchFamily="18" charset="0"/>
                          <a:cs typeface="Times New Roman" panose="02020603050405020304" pitchFamily="18" charset="0"/>
                        </a:rPr>
                        <a:t>Value</a:t>
                      </a:r>
                      <a:endParaRPr kumimoji="1" lang="ja-JP" altLang="en-US" sz="2000" b="1" dirty="0">
                        <a:latin typeface="Times New Roman" panose="02020603050405020304" pitchFamily="18" charset="0"/>
                        <a:cs typeface="Times New Roman" panose="02020603050405020304" pitchFamily="18" charset="0"/>
                      </a:endParaRPr>
                    </a:p>
                  </a:txBody>
                  <a:tcPr marT="45696" marB="45696"/>
                </a:tc>
              </a:tr>
              <a:tr h="365703">
                <a:tc>
                  <a:txBody>
                    <a:bodyPr/>
                    <a:lstStyle/>
                    <a:p>
                      <a:pPr algn="ctr"/>
                      <a:r>
                        <a:rPr kumimoji="1" lang="en-US" altLang="ja-JP" sz="2000" dirty="0" smtClean="0">
                          <a:latin typeface="Times New Roman" panose="02020603050405020304" pitchFamily="18" charset="0"/>
                          <a:cs typeface="Times New Roman" panose="02020603050405020304" pitchFamily="18" charset="0"/>
                        </a:rPr>
                        <a:t>Electron</a:t>
                      </a:r>
                      <a:r>
                        <a:rPr kumimoji="1" lang="en-US" altLang="ja-JP" sz="2000" baseline="0" dirty="0" smtClean="0">
                          <a:latin typeface="Times New Roman" panose="02020603050405020304" pitchFamily="18" charset="0"/>
                          <a:cs typeface="Times New Roman" panose="02020603050405020304" pitchFamily="18" charset="0"/>
                        </a:rPr>
                        <a:t> temperature</a:t>
                      </a:r>
                      <a:endParaRPr kumimoji="1" lang="ja-JP" altLang="en-US" sz="2000" dirty="0">
                        <a:latin typeface="Times New Roman" panose="02020603050405020304" pitchFamily="18" charset="0"/>
                        <a:cs typeface="Times New Roman" panose="02020603050405020304" pitchFamily="18" charset="0"/>
                      </a:endParaRPr>
                    </a:p>
                  </a:txBody>
                  <a:tcPr marT="45696" marB="45696"/>
                </a:tc>
                <a:tc>
                  <a:txBody>
                    <a:bodyPr/>
                    <a:lstStyle/>
                    <a:p>
                      <a:pPr algn="ctr"/>
                      <a:r>
                        <a:rPr kumimoji="1" lang="en-US" altLang="ja-JP" sz="2000" dirty="0" smtClean="0">
                          <a:latin typeface="Times New Roman" panose="02020603050405020304" pitchFamily="18" charset="0"/>
                          <a:cs typeface="Times New Roman" panose="02020603050405020304" pitchFamily="18" charset="0"/>
                        </a:rPr>
                        <a:t>1</a:t>
                      </a:r>
                      <a:r>
                        <a:rPr kumimoji="1" lang="en-US" altLang="ja-JP" sz="2000" baseline="0" dirty="0" smtClean="0">
                          <a:latin typeface="Times New Roman" panose="02020603050405020304" pitchFamily="18" charset="0"/>
                          <a:cs typeface="Times New Roman" panose="02020603050405020304" pitchFamily="18" charset="0"/>
                        </a:rPr>
                        <a:t> eV</a:t>
                      </a:r>
                      <a:endParaRPr kumimoji="1" lang="ja-JP" altLang="en-US" sz="2000" dirty="0">
                        <a:latin typeface="Times New Roman" panose="02020603050405020304" pitchFamily="18" charset="0"/>
                        <a:cs typeface="Times New Roman" panose="02020603050405020304" pitchFamily="18" charset="0"/>
                      </a:endParaRPr>
                    </a:p>
                  </a:txBody>
                  <a:tcPr marT="45696" marB="45696"/>
                </a:tc>
              </a:tr>
              <a:tr h="640015">
                <a:tc>
                  <a:txBody>
                    <a:bodyPr/>
                    <a:lstStyle/>
                    <a:p>
                      <a:pPr algn="ctr"/>
                      <a:r>
                        <a:rPr kumimoji="1" lang="en-US" altLang="ja-JP" sz="2000" dirty="0" smtClean="0">
                          <a:latin typeface="Times New Roman" panose="02020603050405020304" pitchFamily="18" charset="0"/>
                          <a:cs typeface="Times New Roman" panose="02020603050405020304" pitchFamily="18" charset="0"/>
                        </a:rPr>
                        <a:t>Hydrogen ion temperature</a:t>
                      </a:r>
                      <a:endParaRPr kumimoji="1" lang="ja-JP" altLang="en-US" sz="2000" dirty="0">
                        <a:latin typeface="Times New Roman" panose="02020603050405020304" pitchFamily="18" charset="0"/>
                        <a:cs typeface="Times New Roman" panose="02020603050405020304" pitchFamily="18" charset="0"/>
                      </a:endParaRPr>
                    </a:p>
                  </a:txBody>
                  <a:tcPr marT="45696" marB="45696"/>
                </a:tc>
                <a:tc>
                  <a:txBody>
                    <a:bodyPr/>
                    <a:lstStyle/>
                    <a:p>
                      <a:pPr algn="ctr"/>
                      <a:r>
                        <a:rPr kumimoji="1" lang="en-US" altLang="ja-JP" sz="2000" dirty="0" smtClean="0">
                          <a:latin typeface="Times New Roman" panose="02020603050405020304" pitchFamily="18" charset="0"/>
                          <a:cs typeface="Times New Roman" panose="02020603050405020304" pitchFamily="18" charset="0"/>
                        </a:rPr>
                        <a:t>0.3</a:t>
                      </a:r>
                      <a:r>
                        <a:rPr kumimoji="1" lang="en-US" altLang="ja-JP" sz="2000" baseline="0" dirty="0" smtClean="0">
                          <a:latin typeface="Times New Roman" panose="02020603050405020304" pitchFamily="18" charset="0"/>
                          <a:cs typeface="Times New Roman" panose="02020603050405020304" pitchFamily="18" charset="0"/>
                        </a:rPr>
                        <a:t> eV</a:t>
                      </a:r>
                      <a:r>
                        <a:rPr kumimoji="1" lang="ja-JP" altLang="en-US" sz="2000" baseline="0" dirty="0" smtClean="0">
                          <a:latin typeface="Times New Roman" panose="02020603050405020304" pitchFamily="18" charset="0"/>
                          <a:cs typeface="Times New Roman" panose="02020603050405020304" pitchFamily="18" charset="0"/>
                        </a:rPr>
                        <a:t>　（</a:t>
                      </a:r>
                      <a:r>
                        <a:rPr kumimoji="1" lang="en-US" altLang="ja-JP" sz="2000" baseline="0" dirty="0" smtClean="0">
                          <a:latin typeface="Times New Roman" panose="02020603050405020304" pitchFamily="18" charset="0"/>
                          <a:cs typeface="Times New Roman" panose="02020603050405020304" pitchFamily="18" charset="0"/>
                        </a:rPr>
                        <a:t>H</a:t>
                      </a:r>
                      <a:r>
                        <a:rPr kumimoji="1" lang="en-US" altLang="ja-JP" sz="2000" baseline="30000" dirty="0" smtClean="0">
                          <a:latin typeface="Times New Roman" panose="02020603050405020304" pitchFamily="18" charset="0"/>
                          <a:cs typeface="Times New Roman" panose="02020603050405020304" pitchFamily="18" charset="0"/>
                        </a:rPr>
                        <a:t>+</a:t>
                      </a:r>
                      <a:r>
                        <a:rPr kumimoji="1" lang="ja-JP" altLang="en-US" sz="2000" baseline="0" dirty="0" smtClean="0">
                          <a:latin typeface="Times New Roman" panose="02020603050405020304" pitchFamily="18" charset="0"/>
                          <a:cs typeface="Times New Roman" panose="02020603050405020304" pitchFamily="18" charset="0"/>
                        </a:rPr>
                        <a:t>）</a:t>
                      </a:r>
                      <a:endParaRPr kumimoji="1" lang="en-US" altLang="ja-JP" sz="2000" baseline="0" dirty="0" smtClean="0">
                        <a:latin typeface="Times New Roman" panose="02020603050405020304" pitchFamily="18" charset="0"/>
                        <a:cs typeface="Times New Roman" panose="02020603050405020304" pitchFamily="18" charset="0"/>
                      </a:endParaRPr>
                    </a:p>
                    <a:p>
                      <a:pPr algn="ctr"/>
                      <a:r>
                        <a:rPr kumimoji="1" lang="en-US" altLang="ja-JP" sz="2000" baseline="0" dirty="0" smtClean="0">
                          <a:latin typeface="Times New Roman" panose="02020603050405020304" pitchFamily="18" charset="0"/>
                          <a:cs typeface="Times New Roman" panose="02020603050405020304" pitchFamily="18" charset="0"/>
                        </a:rPr>
                        <a:t>0.1 eV</a:t>
                      </a:r>
                      <a:r>
                        <a:rPr kumimoji="1" lang="ja-JP" altLang="en-US" sz="2000" baseline="0" dirty="0" smtClean="0">
                          <a:latin typeface="Times New Roman" panose="02020603050405020304" pitchFamily="18" charset="0"/>
                          <a:cs typeface="Times New Roman" panose="02020603050405020304" pitchFamily="18" charset="0"/>
                        </a:rPr>
                        <a:t>（</a:t>
                      </a:r>
                      <a:r>
                        <a:rPr kumimoji="1" lang="en-US" altLang="ja-JP" sz="2000" baseline="0" dirty="0" smtClean="0">
                          <a:latin typeface="Times New Roman" panose="02020603050405020304" pitchFamily="18" charset="0"/>
                          <a:cs typeface="Times New Roman" panose="02020603050405020304" pitchFamily="18" charset="0"/>
                        </a:rPr>
                        <a:t>volume produced H</a:t>
                      </a:r>
                      <a:r>
                        <a:rPr kumimoji="1" lang="en-US" altLang="ja-JP" sz="2000" baseline="30000" dirty="0" smtClean="0">
                          <a:latin typeface="Times New Roman" panose="02020603050405020304" pitchFamily="18" charset="0"/>
                          <a:cs typeface="Times New Roman" panose="02020603050405020304" pitchFamily="18" charset="0"/>
                        </a:rPr>
                        <a:t>-</a:t>
                      </a:r>
                      <a:r>
                        <a:rPr kumimoji="1" lang="ja-JP" altLang="en-US" sz="2000" baseline="0" dirty="0" smtClean="0">
                          <a:latin typeface="Times New Roman" panose="02020603050405020304" pitchFamily="18" charset="0"/>
                          <a:cs typeface="Times New Roman" panose="02020603050405020304" pitchFamily="18" charset="0"/>
                        </a:rPr>
                        <a:t>）</a:t>
                      </a:r>
                      <a:endParaRPr kumimoji="1" lang="en-US" altLang="ja-JP" sz="2000" baseline="0" dirty="0" smtClean="0">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000" baseline="0" dirty="0" smtClean="0">
                          <a:latin typeface="Times New Roman" panose="02020603050405020304" pitchFamily="18" charset="0"/>
                          <a:cs typeface="Times New Roman" panose="02020603050405020304" pitchFamily="18" charset="0"/>
                        </a:rPr>
                        <a:t>1 eV</a:t>
                      </a:r>
                      <a:r>
                        <a:rPr kumimoji="1" lang="ja-JP" altLang="en-US" sz="2000" baseline="0" dirty="0" smtClean="0">
                          <a:latin typeface="Times New Roman" panose="02020603050405020304" pitchFamily="18" charset="0"/>
                          <a:cs typeface="Times New Roman" panose="02020603050405020304" pitchFamily="18" charset="0"/>
                        </a:rPr>
                        <a:t>（</a:t>
                      </a:r>
                      <a:r>
                        <a:rPr kumimoji="1" lang="en-US" altLang="ja-JP" sz="2000" baseline="0" dirty="0" smtClean="0">
                          <a:latin typeface="Times New Roman" panose="02020603050405020304" pitchFamily="18" charset="0"/>
                          <a:cs typeface="Times New Roman" panose="02020603050405020304" pitchFamily="18" charset="0"/>
                        </a:rPr>
                        <a:t>surface produced H</a:t>
                      </a:r>
                      <a:r>
                        <a:rPr kumimoji="1" lang="en-US" altLang="ja-JP" sz="2000" baseline="30000" dirty="0" smtClean="0">
                          <a:latin typeface="Times New Roman" panose="02020603050405020304" pitchFamily="18" charset="0"/>
                          <a:cs typeface="Times New Roman" panose="02020603050405020304" pitchFamily="18" charset="0"/>
                        </a:rPr>
                        <a:t>-</a:t>
                      </a:r>
                      <a:r>
                        <a:rPr kumimoji="1" lang="ja-JP" altLang="en-US" sz="2000" baseline="0" dirty="0" smtClean="0">
                          <a:latin typeface="Times New Roman" panose="02020603050405020304" pitchFamily="18" charset="0"/>
                          <a:cs typeface="Times New Roman" panose="02020603050405020304" pitchFamily="18" charset="0"/>
                        </a:rPr>
                        <a:t>）</a:t>
                      </a:r>
                      <a:endParaRPr kumimoji="1" lang="en-US" altLang="ja-JP" sz="2000" baseline="0" dirty="0" smtClean="0">
                        <a:latin typeface="Times New Roman" panose="02020603050405020304" pitchFamily="18" charset="0"/>
                        <a:cs typeface="Times New Roman" panose="02020603050405020304" pitchFamily="18" charset="0"/>
                      </a:endParaRPr>
                    </a:p>
                  </a:txBody>
                  <a:tcPr marT="45696" marB="45696"/>
                </a:tc>
              </a:tr>
              <a:tr h="370645">
                <a:tc>
                  <a:txBody>
                    <a:bodyPr/>
                    <a:lstStyle/>
                    <a:p>
                      <a:pPr algn="ctr"/>
                      <a:r>
                        <a:rPr kumimoji="1" lang="en-US" altLang="ja-JP" sz="2000" dirty="0" smtClean="0">
                          <a:latin typeface="Times New Roman" panose="02020603050405020304" pitchFamily="18" charset="0"/>
                          <a:cs typeface="Times New Roman" panose="02020603050405020304" pitchFamily="18" charset="0"/>
                        </a:rPr>
                        <a:t>Electron density</a:t>
                      </a:r>
                      <a:endParaRPr kumimoji="1" lang="ja-JP" altLang="en-US" sz="2000" dirty="0">
                        <a:latin typeface="Times New Roman" panose="02020603050405020304" pitchFamily="18" charset="0"/>
                        <a:cs typeface="Times New Roman" panose="02020603050405020304" pitchFamily="18" charset="0"/>
                      </a:endParaRPr>
                    </a:p>
                  </a:txBody>
                  <a:tcPr marT="45696" marB="45696"/>
                </a:tc>
                <a:tc>
                  <a:txBody>
                    <a:bodyPr/>
                    <a:lstStyle/>
                    <a:p>
                      <a:pPr algn="ctr"/>
                      <a:r>
                        <a:rPr kumimoji="1" lang="en-US" altLang="ja-JP" sz="2000" dirty="0" smtClean="0">
                          <a:latin typeface="Times New Roman" panose="02020603050405020304" pitchFamily="18" charset="0"/>
                          <a:cs typeface="Times New Roman" panose="02020603050405020304" pitchFamily="18" charset="0"/>
                        </a:rPr>
                        <a:t>1.8×10</a:t>
                      </a:r>
                      <a:r>
                        <a:rPr kumimoji="1" lang="en-US" altLang="ja-JP" sz="2000" baseline="30000" dirty="0" smtClean="0">
                          <a:latin typeface="Times New Roman" panose="02020603050405020304" pitchFamily="18" charset="0"/>
                          <a:cs typeface="Times New Roman" panose="02020603050405020304" pitchFamily="18" charset="0"/>
                        </a:rPr>
                        <a:t>17</a:t>
                      </a:r>
                      <a:r>
                        <a:rPr kumimoji="1" lang="en-US" altLang="ja-JP" sz="2000" dirty="0" smtClean="0">
                          <a:latin typeface="Times New Roman" panose="02020603050405020304" pitchFamily="18" charset="0"/>
                          <a:cs typeface="Times New Roman" panose="02020603050405020304" pitchFamily="18" charset="0"/>
                        </a:rPr>
                        <a:t> m</a:t>
                      </a:r>
                      <a:r>
                        <a:rPr kumimoji="1" lang="en-US" altLang="ja-JP" sz="2000" baseline="30000" dirty="0" smtClean="0">
                          <a:latin typeface="Times New Roman" panose="02020603050405020304" pitchFamily="18" charset="0"/>
                          <a:cs typeface="Times New Roman" panose="02020603050405020304" pitchFamily="18" charset="0"/>
                        </a:rPr>
                        <a:t>-3</a:t>
                      </a:r>
                      <a:endParaRPr kumimoji="1" lang="ja-JP" altLang="en-US" sz="2000" baseline="30000" dirty="0">
                        <a:latin typeface="Times New Roman" panose="02020603050405020304" pitchFamily="18" charset="0"/>
                        <a:cs typeface="Times New Roman" panose="02020603050405020304" pitchFamily="18" charset="0"/>
                      </a:endParaRPr>
                    </a:p>
                  </a:txBody>
                  <a:tcPr marT="45696" marB="45696"/>
                </a:tc>
              </a:tr>
              <a:tr h="370645">
                <a:tc>
                  <a:txBody>
                    <a:bodyPr/>
                    <a:lstStyle/>
                    <a:p>
                      <a:pPr algn="ctr"/>
                      <a:r>
                        <a:rPr kumimoji="1" lang="en-US" altLang="ja-JP" sz="2000" dirty="0" smtClean="0">
                          <a:latin typeface="Times New Roman" panose="02020603050405020304" pitchFamily="18" charset="0"/>
                          <a:cs typeface="Times New Roman" panose="02020603050405020304" pitchFamily="18" charset="0"/>
                        </a:rPr>
                        <a:t>Hydrogen atom temperature</a:t>
                      </a:r>
                      <a:endParaRPr kumimoji="1" lang="ja-JP" altLang="en-US" sz="2000" dirty="0" smtClean="0">
                        <a:latin typeface="Times New Roman" panose="02020603050405020304" pitchFamily="18" charset="0"/>
                        <a:cs typeface="Times New Roman" panose="02020603050405020304" pitchFamily="18" charset="0"/>
                      </a:endParaRPr>
                    </a:p>
                  </a:txBody>
                  <a:tcPr marT="45696" marB="4569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000" baseline="0" dirty="0" smtClean="0">
                          <a:latin typeface="Times New Roman" panose="02020603050405020304" pitchFamily="18" charset="0"/>
                          <a:cs typeface="Times New Roman" panose="02020603050405020304" pitchFamily="18" charset="0"/>
                        </a:rPr>
                        <a:t>0.3 eV</a:t>
                      </a:r>
                      <a:endParaRPr kumimoji="1" lang="ja-JP" altLang="en-US" sz="2000" dirty="0" smtClean="0">
                        <a:latin typeface="Times New Roman" panose="02020603050405020304" pitchFamily="18" charset="0"/>
                        <a:cs typeface="Times New Roman" panose="02020603050405020304" pitchFamily="18" charset="0"/>
                      </a:endParaRPr>
                    </a:p>
                  </a:txBody>
                  <a:tcPr marT="45696" marB="45696"/>
                </a:tc>
              </a:tr>
              <a:tr h="3706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Times New Roman" panose="02020603050405020304" pitchFamily="18" charset="0"/>
                          <a:cs typeface="Times New Roman" panose="02020603050405020304" pitchFamily="18" charset="0"/>
                        </a:rPr>
                        <a:t>Hydrogen molecule temperature</a:t>
                      </a:r>
                      <a:endParaRPr kumimoji="1" lang="ja-JP" altLang="en-US" sz="2000" dirty="0" smtClean="0">
                        <a:latin typeface="Times New Roman" panose="02020603050405020304" pitchFamily="18" charset="0"/>
                        <a:cs typeface="Times New Roman" panose="02020603050405020304" pitchFamily="18" charset="0"/>
                      </a:endParaRPr>
                    </a:p>
                  </a:txBody>
                  <a:tcPr marT="45696" marB="4569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Times New Roman" panose="02020603050405020304" pitchFamily="18" charset="0"/>
                          <a:cs typeface="Times New Roman" panose="02020603050405020304" pitchFamily="18" charset="0"/>
                        </a:rPr>
                        <a:t>0.1 eV</a:t>
                      </a:r>
                      <a:endParaRPr kumimoji="1" lang="ja-JP" altLang="en-US" sz="2000" dirty="0" smtClean="0">
                        <a:latin typeface="Times New Roman" panose="02020603050405020304" pitchFamily="18" charset="0"/>
                        <a:cs typeface="Times New Roman" panose="02020603050405020304" pitchFamily="18" charset="0"/>
                      </a:endParaRPr>
                    </a:p>
                  </a:txBody>
                  <a:tcPr marT="45696" marB="45696"/>
                </a:tc>
              </a:tr>
              <a:tr h="3706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Times New Roman" panose="02020603050405020304" pitchFamily="18" charset="0"/>
                          <a:cs typeface="Times New Roman" panose="02020603050405020304" pitchFamily="18" charset="0"/>
                        </a:rPr>
                        <a:t>Hydrogen molecular</a:t>
                      </a:r>
                      <a:r>
                        <a:rPr kumimoji="1" lang="en-US" altLang="ja-JP" sz="2000" baseline="0" dirty="0" smtClean="0">
                          <a:latin typeface="Times New Roman" panose="02020603050405020304" pitchFamily="18" charset="0"/>
                          <a:cs typeface="Times New Roman" panose="02020603050405020304" pitchFamily="18" charset="0"/>
                        </a:rPr>
                        <a:t> density</a:t>
                      </a:r>
                      <a:endParaRPr kumimoji="1" lang="ja-JP" altLang="en-US" sz="2000" dirty="0" smtClean="0">
                        <a:latin typeface="Times New Roman" panose="02020603050405020304" pitchFamily="18" charset="0"/>
                        <a:cs typeface="Times New Roman" panose="02020603050405020304" pitchFamily="18" charset="0"/>
                      </a:endParaRPr>
                    </a:p>
                  </a:txBody>
                  <a:tcPr marT="45696" marB="45696"/>
                </a:tc>
                <a:tc>
                  <a:txBody>
                    <a:bodyPr/>
                    <a:lstStyle/>
                    <a:p>
                      <a:pPr algn="ctr"/>
                      <a:r>
                        <a:rPr kumimoji="1" lang="en-US" altLang="ja-JP" sz="2000" dirty="0" smtClean="0">
                          <a:latin typeface="Times New Roman" panose="02020603050405020304" pitchFamily="18" charset="0"/>
                          <a:cs typeface="Times New Roman" panose="02020603050405020304" pitchFamily="18" charset="0"/>
                        </a:rPr>
                        <a:t>1.88×10</a:t>
                      </a:r>
                      <a:r>
                        <a:rPr kumimoji="1" lang="en-US" altLang="ja-JP" sz="2000" baseline="30000" dirty="0" smtClean="0">
                          <a:latin typeface="Times New Roman" panose="02020603050405020304" pitchFamily="18" charset="0"/>
                          <a:cs typeface="Times New Roman" panose="02020603050405020304" pitchFamily="18" charset="0"/>
                        </a:rPr>
                        <a:t>19</a:t>
                      </a:r>
                      <a:r>
                        <a:rPr kumimoji="1" lang="en-US" altLang="ja-JP" sz="2000" dirty="0" smtClean="0">
                          <a:latin typeface="Times New Roman" panose="02020603050405020304" pitchFamily="18" charset="0"/>
                          <a:cs typeface="Times New Roman" panose="02020603050405020304" pitchFamily="18" charset="0"/>
                        </a:rPr>
                        <a:t> m</a:t>
                      </a:r>
                      <a:r>
                        <a:rPr kumimoji="1" lang="en-US" altLang="ja-JP" sz="2000" baseline="30000" dirty="0" smtClean="0">
                          <a:latin typeface="Times New Roman" panose="02020603050405020304" pitchFamily="18" charset="0"/>
                          <a:cs typeface="Times New Roman" panose="02020603050405020304" pitchFamily="18" charset="0"/>
                        </a:rPr>
                        <a:t>-3 </a:t>
                      </a:r>
                      <a:r>
                        <a:rPr kumimoji="1" lang="en-US" altLang="ja-JP" sz="2000" baseline="0" dirty="0" smtClean="0">
                          <a:latin typeface="Times New Roman" panose="02020603050405020304" pitchFamily="18" charset="0"/>
                          <a:cs typeface="Times New Roman" panose="02020603050405020304" pitchFamily="18" charset="0"/>
                        </a:rPr>
                        <a:t>(at 0.3 Pa)</a:t>
                      </a:r>
                      <a:endParaRPr kumimoji="1" lang="ja-JP" altLang="en-US" sz="2000" baseline="30000" dirty="0">
                        <a:latin typeface="Times New Roman" panose="02020603050405020304" pitchFamily="18" charset="0"/>
                        <a:cs typeface="Times New Roman" panose="02020603050405020304" pitchFamily="18" charset="0"/>
                      </a:endParaRPr>
                    </a:p>
                  </a:txBody>
                  <a:tcPr marT="45696" marB="45696"/>
                </a:tc>
              </a:tr>
              <a:tr h="37064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Times New Roman" panose="02020603050405020304" pitchFamily="18" charset="0"/>
                          <a:cs typeface="Times New Roman" panose="02020603050405020304" pitchFamily="18" charset="0"/>
                        </a:rPr>
                        <a:t>Density ratio </a:t>
                      </a:r>
                      <a:r>
                        <a:rPr lang="en-US" altLang="ja-JP" sz="2000" dirty="0" err="1" smtClean="0">
                          <a:latin typeface="Times New Roman" panose="02020603050405020304" pitchFamily="18" charset="0"/>
                          <a:cs typeface="Times New Roman" panose="02020603050405020304" pitchFamily="18" charset="0"/>
                        </a:rPr>
                        <a:t>n</a:t>
                      </a:r>
                      <a:r>
                        <a:rPr lang="en-US" altLang="ja-JP" sz="2000" baseline="-25000" dirty="0" err="1" smtClean="0">
                          <a:latin typeface="Times New Roman" panose="02020603050405020304" pitchFamily="18" charset="0"/>
                          <a:cs typeface="Times New Roman" panose="02020603050405020304" pitchFamily="18" charset="0"/>
                        </a:rPr>
                        <a:t>H</a:t>
                      </a:r>
                      <a:r>
                        <a:rPr lang="en-US" altLang="ja-JP" sz="2000" dirty="0" smtClean="0">
                          <a:latin typeface="Times New Roman" panose="02020603050405020304" pitchFamily="18" charset="0"/>
                          <a:cs typeface="Times New Roman" panose="02020603050405020304" pitchFamily="18" charset="0"/>
                        </a:rPr>
                        <a:t>/n</a:t>
                      </a:r>
                      <a:r>
                        <a:rPr lang="en-US" altLang="ja-JP" sz="2000" baseline="-25000" dirty="0" smtClean="0">
                          <a:latin typeface="Times New Roman" panose="02020603050405020304" pitchFamily="18" charset="0"/>
                          <a:cs typeface="Times New Roman" panose="02020603050405020304" pitchFamily="18" charset="0"/>
                        </a:rPr>
                        <a:t>H2</a:t>
                      </a:r>
                      <a:endParaRPr kumimoji="1" lang="ja-JP" altLang="en-US" sz="2000" dirty="0" smtClean="0">
                        <a:latin typeface="Times New Roman" panose="02020603050405020304" pitchFamily="18" charset="0"/>
                        <a:cs typeface="Times New Roman" panose="02020603050405020304" pitchFamily="18" charset="0"/>
                      </a:endParaRPr>
                    </a:p>
                  </a:txBody>
                  <a:tcPr marT="45696" marB="4569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Times New Roman" panose="02020603050405020304" pitchFamily="18" charset="0"/>
                          <a:cs typeface="Times New Roman" panose="02020603050405020304" pitchFamily="18" charset="0"/>
                        </a:rPr>
                        <a:t>0.5</a:t>
                      </a:r>
                      <a:endParaRPr kumimoji="1" lang="ja-JP" altLang="en-US" sz="2000" dirty="0" smtClean="0">
                        <a:latin typeface="Times New Roman" panose="02020603050405020304" pitchFamily="18" charset="0"/>
                        <a:cs typeface="Times New Roman" panose="02020603050405020304" pitchFamily="18" charset="0"/>
                      </a:endParaRPr>
                    </a:p>
                  </a:txBody>
                  <a:tcPr marT="45696" marB="45696"/>
                </a:tc>
              </a:tr>
            </a:tbl>
          </a:graphicData>
        </a:graphic>
      </p:graphicFrame>
      <p:sp>
        <p:nvSpPr>
          <p:cNvPr id="5" name="テキスト ボックス 4"/>
          <p:cNvSpPr txBox="1"/>
          <p:nvPr/>
        </p:nvSpPr>
        <p:spPr>
          <a:xfrm>
            <a:off x="362409" y="5113770"/>
            <a:ext cx="6343192" cy="1446550"/>
          </a:xfrm>
          <a:prstGeom prst="rect">
            <a:avLst/>
          </a:prstGeom>
          <a:solidFill>
            <a:srgbClr val="CCFFCC"/>
          </a:solidFill>
          <a:ln w="28575">
            <a:noFill/>
          </a:ln>
        </p:spPr>
        <p:txBody>
          <a:bodyPr wrap="square" rtlCol="0">
            <a:spAutoFit/>
          </a:bodyPr>
          <a:lstStyle/>
          <a:p>
            <a:pPr algn="just"/>
            <a:r>
              <a:rPr lang="en-US" altLang="ja-JP" sz="2000" dirty="0" smtClean="0">
                <a:latin typeface="Times New Roman" panose="02020603050405020304" pitchFamily="18" charset="0"/>
                <a:cs typeface="Times New Roman" panose="02020603050405020304" pitchFamily="18" charset="0"/>
              </a:rPr>
              <a:t>  In order to investigate the effect of electro-negativity (α ≡ </a:t>
            </a:r>
            <a:r>
              <a:rPr lang="en-US" altLang="ja-JP" sz="2000" i="1" dirty="0" err="1" smtClean="0">
                <a:latin typeface="Times New Roman" panose="02020603050405020304" pitchFamily="18" charset="0"/>
                <a:cs typeface="Times New Roman" panose="02020603050405020304" pitchFamily="18" charset="0"/>
              </a:rPr>
              <a:t>n</a:t>
            </a:r>
            <a:r>
              <a:rPr lang="en-US" altLang="ja-JP" sz="2000" baseline="-25000" dirty="0" err="1" smtClean="0">
                <a:latin typeface="Times New Roman" panose="02020603050405020304" pitchFamily="18" charset="0"/>
                <a:cs typeface="Times New Roman" panose="02020603050405020304" pitchFamily="18" charset="0"/>
              </a:rPr>
              <a:t>H</a:t>
            </a:r>
            <a:r>
              <a:rPr lang="en-US" altLang="ja-JP" sz="2000" baseline="-25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a:t>
            </a:r>
            <a:r>
              <a:rPr lang="en-US" altLang="ja-JP" sz="2000" i="1" dirty="0" smtClean="0">
                <a:latin typeface="Times New Roman" panose="02020603050405020304" pitchFamily="18" charset="0"/>
                <a:cs typeface="Times New Roman" panose="02020603050405020304" pitchFamily="18" charset="0"/>
              </a:rPr>
              <a:t>n</a:t>
            </a:r>
            <a:r>
              <a:rPr lang="en-US" altLang="ja-JP" sz="2000" baseline="-25000" dirty="0" smtClean="0">
                <a:latin typeface="Times New Roman" panose="02020603050405020304" pitchFamily="18" charset="0"/>
                <a:cs typeface="Times New Roman" panose="02020603050405020304" pitchFamily="18" charset="0"/>
              </a:rPr>
              <a:t>e</a:t>
            </a:r>
            <a:r>
              <a:rPr lang="en-US" altLang="ja-JP" sz="2000" dirty="0" smtClean="0">
                <a:latin typeface="Times New Roman" panose="02020603050405020304" pitchFamily="18" charset="0"/>
                <a:cs typeface="Times New Roman" panose="02020603050405020304" pitchFamily="18" charset="0"/>
              </a:rPr>
              <a:t>) on the effective distance </a:t>
            </a:r>
            <a:r>
              <a:rPr lang="en-US" altLang="ja-JP" sz="2000" i="1" dirty="0" err="1" smtClean="0">
                <a:latin typeface="Times New Roman" panose="02020603050405020304" pitchFamily="18" charset="0"/>
                <a:cs typeface="Times New Roman" panose="02020603050405020304" pitchFamily="18" charset="0"/>
              </a:rPr>
              <a:t>d</a:t>
            </a:r>
            <a:r>
              <a:rPr lang="en-US" altLang="ja-JP" sz="2000" baseline="-25000" dirty="0" err="1" smtClean="0">
                <a:latin typeface="Times New Roman" panose="02020603050405020304" pitchFamily="18" charset="0"/>
                <a:cs typeface="Times New Roman" panose="02020603050405020304" pitchFamily="18" charset="0"/>
              </a:rPr>
              <a:t>eff</a:t>
            </a:r>
            <a:r>
              <a:rPr lang="en-US" altLang="ja-JP" sz="2000" dirty="0" smtClean="0">
                <a:latin typeface="Times New Roman" panose="02020603050405020304" pitchFamily="18" charset="0"/>
                <a:cs typeface="Times New Roman" panose="02020603050405020304" pitchFamily="18" charset="0"/>
              </a:rPr>
              <a:t>, the following numbers of the surface produced H</a:t>
            </a:r>
            <a:r>
              <a:rPr lang="en-US" altLang="ja-JP" sz="2000" baseline="30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 ion super-particles per </a:t>
            </a:r>
            <a:r>
              <a:rPr lang="en-US" altLang="ja-JP" sz="2000" dirty="0" err="1" smtClean="0">
                <a:latin typeface="Times New Roman" panose="02020603050405020304" pitchFamily="18" charset="0"/>
                <a:cs typeface="Times New Roman" panose="02020603050405020304" pitchFamily="18" charset="0"/>
              </a:rPr>
              <a:t>timestep</a:t>
            </a:r>
            <a:r>
              <a:rPr lang="en-US" altLang="ja-JP" sz="2000" dirty="0" smtClean="0">
                <a:latin typeface="Times New Roman" panose="02020603050405020304" pitchFamily="18" charset="0"/>
                <a:cs typeface="Times New Roman" panose="02020603050405020304" pitchFamily="18" charset="0"/>
              </a:rPr>
              <a:t> were surveyed:</a:t>
            </a:r>
          </a:p>
          <a:p>
            <a:pPr algn="just"/>
            <a:endParaRPr lang="en-US" altLang="ja-JP" sz="800" dirty="0" smtClean="0">
              <a:latin typeface="Times New Roman" panose="02020603050405020304" pitchFamily="18" charset="0"/>
              <a:cs typeface="Times New Roman" panose="02020603050405020304" pitchFamily="18" charset="0"/>
            </a:endParaRPr>
          </a:p>
        </p:txBody>
      </p:sp>
      <p:graphicFrame>
        <p:nvGraphicFramePr>
          <p:cNvPr id="6" name="表 5"/>
          <p:cNvGraphicFramePr>
            <a:graphicFrameLocks noGrp="1"/>
          </p:cNvGraphicFramePr>
          <p:nvPr>
            <p:extLst>
              <p:ext uri="{D42A27DB-BD31-4B8C-83A1-F6EECF244321}">
                <p14:modId xmlns:p14="http://schemas.microsoft.com/office/powerpoint/2010/main" val="2536336518"/>
              </p:ext>
            </p:extLst>
          </p:nvPr>
        </p:nvGraphicFramePr>
        <p:xfrm>
          <a:off x="6908943" y="4809070"/>
          <a:ext cx="4963742" cy="2026920"/>
        </p:xfrm>
        <a:graphic>
          <a:graphicData uri="http://schemas.openxmlformats.org/drawingml/2006/table">
            <a:tbl>
              <a:tblPr firstRow="1" bandRow="1">
                <a:tableStyleId>{F5AB1C69-6EDB-4FF4-983F-18BD219EF322}</a:tableStyleId>
              </a:tblPr>
              <a:tblGrid>
                <a:gridCol w="2481871"/>
                <a:gridCol w="2481871"/>
              </a:tblGrid>
              <a:tr h="370840">
                <a:tc>
                  <a:txBody>
                    <a:bodyPr/>
                    <a:lstStyle/>
                    <a:p>
                      <a:pPr algn="ctr"/>
                      <a:r>
                        <a:rPr kumimoji="1" lang="en-US" altLang="ja-JP" dirty="0" smtClean="0">
                          <a:latin typeface="Times New Roman" panose="02020603050405020304" pitchFamily="18" charset="0"/>
                          <a:cs typeface="Times New Roman" panose="02020603050405020304" pitchFamily="18" charset="0"/>
                        </a:rPr>
                        <a:t>Number</a:t>
                      </a:r>
                      <a:r>
                        <a:rPr kumimoji="1" lang="en-US" altLang="ja-JP" baseline="0" dirty="0" smtClean="0">
                          <a:latin typeface="Times New Roman" panose="02020603050405020304" pitchFamily="18" charset="0"/>
                          <a:cs typeface="Times New Roman" panose="02020603050405020304" pitchFamily="18" charset="0"/>
                        </a:rPr>
                        <a:t> of H- particles / time step / process</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Surface</a:t>
                      </a:r>
                      <a:r>
                        <a:rPr kumimoji="1" lang="en-US" altLang="ja-JP" baseline="0" dirty="0" smtClean="0">
                          <a:latin typeface="Times New Roman" panose="02020603050405020304" pitchFamily="18" charset="0"/>
                          <a:cs typeface="Times New Roman" panose="02020603050405020304" pitchFamily="18" charset="0"/>
                        </a:rPr>
                        <a:t> produced H</a:t>
                      </a:r>
                      <a:r>
                        <a:rPr kumimoji="1" lang="en-US" altLang="ja-JP" baseline="30000" dirty="0" smtClean="0">
                          <a:latin typeface="Times New Roman" panose="02020603050405020304" pitchFamily="18" charset="0"/>
                          <a:cs typeface="Times New Roman" panose="02020603050405020304" pitchFamily="18" charset="0"/>
                        </a:rPr>
                        <a:t>-</a:t>
                      </a:r>
                      <a:r>
                        <a:rPr kumimoji="1" lang="en-US" altLang="ja-JP" baseline="0" dirty="0" smtClean="0">
                          <a:latin typeface="Times New Roman" panose="02020603050405020304" pitchFamily="18" charset="0"/>
                          <a:cs typeface="Times New Roman" panose="02020603050405020304" pitchFamily="18" charset="0"/>
                        </a:rPr>
                        <a:t> ion flux from PG</a:t>
                      </a:r>
                    </a:p>
                    <a:p>
                      <a:pPr algn="ctr"/>
                      <a:r>
                        <a:rPr kumimoji="1" lang="en-US" altLang="ja-JP" dirty="0" smtClean="0">
                          <a:latin typeface="Times New Roman" panose="02020603050405020304" pitchFamily="18" charset="0"/>
                          <a:cs typeface="Times New Roman" panose="02020603050405020304" pitchFamily="18" charset="0"/>
                        </a:rPr>
                        <a:t>(A/m</a:t>
                      </a:r>
                      <a:r>
                        <a:rPr kumimoji="1" lang="en-US" altLang="ja-JP" baseline="30000" dirty="0" smtClean="0">
                          <a:latin typeface="Times New Roman" panose="02020603050405020304" pitchFamily="18" charset="0"/>
                          <a:cs typeface="Times New Roman" panose="02020603050405020304" pitchFamily="18" charset="0"/>
                        </a:rPr>
                        <a:t>2</a:t>
                      </a:r>
                      <a:r>
                        <a:rPr kumimoji="1" lang="en-US" altLang="ja-JP" dirty="0" smtClean="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pPr algn="ctr"/>
                      <a:r>
                        <a:rPr kumimoji="1" lang="en-US" altLang="ja-JP" dirty="0" smtClean="0">
                          <a:latin typeface="Times New Roman" panose="02020603050405020304" pitchFamily="18" charset="0"/>
                          <a:cs typeface="Times New Roman" panose="02020603050405020304" pitchFamily="18" charset="0"/>
                        </a:rPr>
                        <a:t>20</a:t>
                      </a:r>
                    </a:p>
                  </a:txBody>
                  <a:tcPr/>
                </a:tc>
                <a:tc>
                  <a:txBody>
                    <a:bodyPr/>
                    <a:lstStyle/>
                    <a:p>
                      <a:pPr algn="ctr"/>
                      <a:r>
                        <a:rPr kumimoji="1" lang="en-US" altLang="ja-JP" dirty="0" smtClean="0">
                          <a:latin typeface="Times New Roman" panose="02020603050405020304" pitchFamily="18" charset="0"/>
                          <a:cs typeface="Times New Roman" panose="02020603050405020304" pitchFamily="18" charset="0"/>
                        </a:rPr>
                        <a:t>39</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pPr algn="ctr"/>
                      <a:r>
                        <a:rPr kumimoji="1" lang="en-US" altLang="ja-JP" dirty="0" smtClean="0">
                          <a:latin typeface="Times New Roman" panose="02020603050405020304" pitchFamily="18" charset="0"/>
                          <a:cs typeface="Times New Roman" panose="02020603050405020304" pitchFamily="18" charset="0"/>
                        </a:rPr>
                        <a:t>60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smtClean="0">
                          <a:latin typeface="Times New Roman" panose="02020603050405020304" pitchFamily="18" charset="0"/>
                          <a:cs typeface="Times New Roman" panose="02020603050405020304" pitchFamily="18" charset="0"/>
                        </a:rPr>
                        <a:t>146</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pPr algn="ctr"/>
                      <a:r>
                        <a:rPr kumimoji="1" lang="en-US" altLang="ja-JP" dirty="0" smtClean="0">
                          <a:latin typeface="Times New Roman" panose="02020603050405020304" pitchFamily="18" charset="0"/>
                          <a:cs typeface="Times New Roman" panose="02020603050405020304" pitchFamily="18" charset="0"/>
                        </a:rPr>
                        <a:t>100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smtClean="0">
                          <a:latin typeface="Times New Roman" panose="02020603050405020304" pitchFamily="18" charset="0"/>
                          <a:cs typeface="Times New Roman" panose="02020603050405020304" pitchFamily="18" charset="0"/>
                        </a:rPr>
                        <a:t>255</a:t>
                      </a:r>
                      <a:endParaRPr kumimoji="1" lang="ja-JP" altLang="en-US"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42388591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454217" y="787826"/>
            <a:ext cx="8882560" cy="2431435"/>
          </a:xfrm>
          <a:prstGeom prst="rect">
            <a:avLst/>
          </a:prstGeom>
          <a:solidFill>
            <a:srgbClr val="FFFF66"/>
          </a:solidFill>
        </p:spPr>
        <p:txBody>
          <a:bodyPr wrap="none" rtlCol="0">
            <a:spAutoFit/>
          </a:bodyPr>
          <a:lstStyle/>
          <a:p>
            <a:r>
              <a:rPr kumimoji="1" lang="ja-JP" altLang="en-US" sz="2400" dirty="0" smtClean="0">
                <a:latin typeface="Times New Roman" panose="02020603050405020304" pitchFamily="18" charset="0"/>
                <a:cs typeface="Times New Roman" panose="02020603050405020304" pitchFamily="18" charset="0"/>
              </a:rPr>
              <a:t>・</a:t>
            </a:r>
            <a:r>
              <a:rPr kumimoji="1" lang="en-US" altLang="ja-JP" sz="2400" dirty="0" smtClean="0">
                <a:latin typeface="Times New Roman" panose="02020603050405020304" pitchFamily="18" charset="0"/>
                <a:cs typeface="Times New Roman" panose="02020603050405020304" pitchFamily="18" charset="0"/>
              </a:rPr>
              <a:t>The following collisions related to the H</a:t>
            </a:r>
            <a:r>
              <a:rPr kumimoji="1" lang="en-US" altLang="ja-JP" sz="2400" baseline="30000" dirty="0" smtClean="0">
                <a:latin typeface="Times New Roman" panose="02020603050405020304" pitchFamily="18" charset="0"/>
                <a:cs typeface="Times New Roman" panose="02020603050405020304" pitchFamily="18" charset="0"/>
              </a:rPr>
              <a:t>-</a:t>
            </a:r>
            <a:r>
              <a:rPr kumimoji="1" lang="en-US" altLang="ja-JP" sz="2400" dirty="0" smtClean="0">
                <a:latin typeface="Times New Roman" panose="02020603050405020304" pitchFamily="18" charset="0"/>
                <a:cs typeface="Times New Roman" panose="02020603050405020304" pitchFamily="18" charset="0"/>
              </a:rPr>
              <a:t> ions are taken into account:</a:t>
            </a:r>
          </a:p>
          <a:p>
            <a:endParaRPr kumimoji="1" lang="en-US" altLang="ja-JP" sz="800" dirty="0" smtClean="0">
              <a:latin typeface="Times New Roman" panose="02020603050405020304" pitchFamily="18" charset="0"/>
              <a:cs typeface="Times New Roman" panose="02020603050405020304" pitchFamily="18" charset="0"/>
            </a:endParaRPr>
          </a:p>
          <a:p>
            <a:r>
              <a:rPr kumimoji="1" lang="en-US" altLang="ja-JP" sz="2400" dirty="0" smtClean="0">
                <a:latin typeface="Times New Roman" panose="02020603050405020304" pitchFamily="18" charset="0"/>
                <a:cs typeface="Times New Roman" panose="02020603050405020304" pitchFamily="18" charset="0"/>
              </a:rPr>
              <a:t>Coulomb collision</a:t>
            </a:r>
            <a:r>
              <a:rPr kumimoji="1"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H</a:t>
            </a:r>
            <a:r>
              <a:rPr lang="en-US" altLang="ja-JP" sz="2400" baseline="30000" dirty="0" smtClean="0">
                <a:latin typeface="Times New Roman" panose="02020603050405020304" pitchFamily="18" charset="0"/>
                <a:cs typeface="Times New Roman" panose="02020603050405020304" pitchFamily="18" charset="0"/>
              </a:rPr>
              <a:t>-</a:t>
            </a:r>
            <a:r>
              <a:rPr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H</a:t>
            </a:r>
            <a:r>
              <a:rPr lang="en-US" altLang="ja-JP" sz="2400" baseline="300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 H</a:t>
            </a:r>
            <a:r>
              <a:rPr lang="en-US" altLang="ja-JP" sz="2400" baseline="30000" dirty="0" smtClean="0">
                <a:latin typeface="Times New Roman" panose="02020603050405020304" pitchFamily="18" charset="0"/>
                <a:cs typeface="Times New Roman" panose="02020603050405020304" pitchFamily="18" charset="0"/>
              </a:rPr>
              <a:t>-</a:t>
            </a:r>
            <a:r>
              <a:rPr lang="ja-JP" altLang="en-US" sz="2400" dirty="0">
                <a:latin typeface="Times New Roman" panose="02020603050405020304" pitchFamily="18" charset="0"/>
                <a:cs typeface="Times New Roman" panose="02020603050405020304" pitchFamily="18" charset="0"/>
              </a:rPr>
              <a:t> </a:t>
            </a:r>
            <a:r>
              <a:rPr lang="ja-JP" altLang="en-US" sz="2400" dirty="0" smtClean="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H</a:t>
            </a:r>
            <a:r>
              <a:rPr lang="en-US" altLang="ja-JP" sz="2400" baseline="30000" dirty="0" smtClean="0">
                <a:latin typeface="Times New Roman" panose="02020603050405020304" pitchFamily="18" charset="0"/>
                <a:cs typeface="Times New Roman" panose="02020603050405020304" pitchFamily="18" charset="0"/>
              </a:rPr>
              <a:t>-</a:t>
            </a:r>
            <a:endParaRPr kumimoji="1" lang="en-US" altLang="ja-JP" sz="2400" dirty="0" smtClean="0">
              <a:latin typeface="Times New Roman" panose="02020603050405020304" pitchFamily="18" charset="0"/>
              <a:cs typeface="Times New Roman" panose="02020603050405020304" pitchFamily="18" charset="0"/>
            </a:endParaRPr>
          </a:p>
          <a:p>
            <a:endParaRPr kumimoji="1" lang="en-US" altLang="ja-JP" sz="800" dirty="0" smtClean="0">
              <a:latin typeface="Times New Roman" panose="02020603050405020304" pitchFamily="18" charset="0"/>
              <a:cs typeface="Times New Roman" panose="02020603050405020304" pitchFamily="18" charset="0"/>
            </a:endParaRPr>
          </a:p>
          <a:p>
            <a:r>
              <a:rPr lang="en-US" altLang="ja-JP" sz="2400" dirty="0" smtClean="0">
                <a:latin typeface="Times New Roman" panose="02020603050405020304" pitchFamily="18" charset="0"/>
                <a:cs typeface="Times New Roman" panose="02020603050405020304" pitchFamily="18" charset="0"/>
              </a:rPr>
              <a:t>Charge exchange collision</a:t>
            </a:r>
            <a:r>
              <a:rPr lang="ja-JP" altLang="en-US" sz="2400" dirty="0" smtClean="0">
                <a:latin typeface="Times New Roman" panose="02020603050405020304" pitchFamily="18" charset="0"/>
                <a:cs typeface="Times New Roman" panose="02020603050405020304" pitchFamily="18" charset="0"/>
              </a:rPr>
              <a:t>：</a:t>
            </a:r>
            <a:r>
              <a:rPr kumimoji="1" lang="en-US" altLang="ja-JP" sz="2400" dirty="0" smtClean="0">
                <a:latin typeface="Times New Roman" panose="02020603050405020304" pitchFamily="18" charset="0"/>
                <a:cs typeface="Times New Roman" panose="02020603050405020304" pitchFamily="18" charset="0"/>
              </a:rPr>
              <a:t>H</a:t>
            </a:r>
            <a:r>
              <a:rPr kumimoji="1" lang="en-US" altLang="ja-JP" sz="2400" baseline="30000" dirty="0" smtClean="0">
                <a:latin typeface="Times New Roman" panose="02020603050405020304" pitchFamily="18" charset="0"/>
                <a:cs typeface="Times New Roman" panose="02020603050405020304" pitchFamily="18" charset="0"/>
              </a:rPr>
              <a:t>-</a:t>
            </a:r>
            <a:r>
              <a:rPr kumimoji="1" lang="en-US" altLang="ja-JP" sz="2400" dirty="0" smtClean="0">
                <a:latin typeface="Times New Roman" panose="02020603050405020304" pitchFamily="18" charset="0"/>
                <a:cs typeface="Times New Roman" panose="02020603050405020304" pitchFamily="18" charset="0"/>
              </a:rPr>
              <a:t> (fast)+ H(slow) </a:t>
            </a:r>
            <a:r>
              <a:rPr kumimoji="1" lang="ja-JP" altLang="en-US" sz="2400" dirty="0" smtClean="0">
                <a:latin typeface="Times New Roman" panose="02020603050405020304" pitchFamily="18" charset="0"/>
                <a:cs typeface="Times New Roman" panose="02020603050405020304" pitchFamily="18" charset="0"/>
              </a:rPr>
              <a:t>→ </a:t>
            </a:r>
            <a:r>
              <a:rPr lang="en-US" altLang="ja-JP" sz="2400" dirty="0">
                <a:latin typeface="Times New Roman" panose="02020603050405020304" pitchFamily="18" charset="0"/>
                <a:cs typeface="Times New Roman" panose="02020603050405020304" pitchFamily="18" charset="0"/>
              </a:rPr>
              <a:t>H</a:t>
            </a:r>
            <a:r>
              <a:rPr lang="en-US" altLang="ja-JP" sz="2400" baseline="30000" dirty="0">
                <a:latin typeface="Times New Roman" panose="02020603050405020304" pitchFamily="18" charset="0"/>
                <a:cs typeface="Times New Roman" panose="02020603050405020304" pitchFamily="18" charset="0"/>
              </a:rPr>
              <a:t>-</a:t>
            </a:r>
            <a:r>
              <a:rPr lang="en-US" altLang="ja-JP" sz="2400" dirty="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(slow)+ H(fast)</a:t>
            </a:r>
            <a:endParaRPr kumimoji="1" lang="en-US" altLang="ja-JP" sz="2400" dirty="0" smtClean="0">
              <a:latin typeface="Times New Roman" panose="02020603050405020304" pitchFamily="18" charset="0"/>
              <a:cs typeface="Times New Roman" panose="02020603050405020304" pitchFamily="18" charset="0"/>
            </a:endParaRPr>
          </a:p>
          <a:p>
            <a:endParaRPr kumimoji="1" lang="en-US" altLang="ja-JP" sz="800" dirty="0" smtClean="0">
              <a:latin typeface="Times New Roman" panose="02020603050405020304" pitchFamily="18" charset="0"/>
              <a:cs typeface="Times New Roman" panose="02020603050405020304" pitchFamily="18" charset="0"/>
            </a:endParaRPr>
          </a:p>
          <a:p>
            <a:r>
              <a:rPr kumimoji="1" lang="en-US" altLang="ja-JP" sz="2400" dirty="0" smtClean="0">
                <a:latin typeface="Times New Roman" panose="02020603050405020304" pitchFamily="18" charset="0"/>
                <a:cs typeface="Times New Roman" panose="02020603050405020304" pitchFamily="18" charset="0"/>
              </a:rPr>
              <a:t>Elastic collision</a:t>
            </a:r>
            <a:r>
              <a:rPr kumimoji="1" lang="ja-JP" altLang="en-US" sz="2400" dirty="0" smtClean="0">
                <a:latin typeface="Times New Roman" panose="02020603050405020304" pitchFamily="18" charset="0"/>
                <a:cs typeface="Times New Roman" panose="02020603050405020304" pitchFamily="18" charset="0"/>
              </a:rPr>
              <a:t>：</a:t>
            </a:r>
            <a:r>
              <a:rPr lang="en-US" altLang="ja-JP" sz="2400" dirty="0">
                <a:latin typeface="Times New Roman" panose="02020603050405020304" pitchFamily="18" charset="0"/>
                <a:cs typeface="Times New Roman" panose="02020603050405020304" pitchFamily="18" charset="0"/>
              </a:rPr>
              <a:t>H</a:t>
            </a:r>
            <a:r>
              <a:rPr lang="en-US" altLang="ja-JP" sz="2400" baseline="30000" dirty="0">
                <a:latin typeface="Times New Roman" panose="02020603050405020304" pitchFamily="18" charset="0"/>
                <a:cs typeface="Times New Roman" panose="02020603050405020304" pitchFamily="18" charset="0"/>
              </a:rPr>
              <a:t>-</a:t>
            </a:r>
            <a:r>
              <a:rPr lang="ja-JP" altLang="en-US" sz="2400" dirty="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H, </a:t>
            </a:r>
            <a:r>
              <a:rPr lang="en-US" altLang="ja-JP" sz="2400" dirty="0">
                <a:latin typeface="Times New Roman" panose="02020603050405020304" pitchFamily="18" charset="0"/>
                <a:cs typeface="Times New Roman" panose="02020603050405020304" pitchFamily="18" charset="0"/>
              </a:rPr>
              <a:t>H</a:t>
            </a:r>
            <a:r>
              <a:rPr lang="en-US" altLang="ja-JP" sz="2400" baseline="30000" dirty="0">
                <a:latin typeface="Times New Roman" panose="02020603050405020304" pitchFamily="18" charset="0"/>
                <a:cs typeface="Times New Roman" panose="02020603050405020304" pitchFamily="18" charset="0"/>
              </a:rPr>
              <a:t>-</a:t>
            </a:r>
            <a:r>
              <a:rPr lang="ja-JP" altLang="en-US" sz="2400" dirty="0">
                <a:latin typeface="Times New Roman" panose="02020603050405020304" pitchFamily="18" charset="0"/>
                <a:cs typeface="Times New Roman" panose="02020603050405020304" pitchFamily="18" charset="0"/>
              </a:rPr>
              <a:t> － </a:t>
            </a:r>
            <a:r>
              <a:rPr lang="en-US" altLang="ja-JP" sz="2400" dirty="0" smtClean="0">
                <a:latin typeface="Times New Roman" panose="02020603050405020304" pitchFamily="18" charset="0"/>
                <a:cs typeface="Times New Roman" panose="02020603050405020304" pitchFamily="18" charset="0"/>
              </a:rPr>
              <a:t>H</a:t>
            </a:r>
            <a:r>
              <a:rPr lang="en-US" altLang="ja-JP" sz="2400" baseline="-25000" dirty="0" smtClean="0">
                <a:latin typeface="Times New Roman" panose="02020603050405020304" pitchFamily="18" charset="0"/>
                <a:cs typeface="Times New Roman" panose="02020603050405020304" pitchFamily="18" charset="0"/>
              </a:rPr>
              <a:t>2</a:t>
            </a:r>
          </a:p>
          <a:p>
            <a:endParaRPr lang="en-US" altLang="ja-JP" sz="800" dirty="0" smtClean="0">
              <a:latin typeface="Times New Roman" panose="02020603050405020304" pitchFamily="18" charset="0"/>
              <a:cs typeface="Times New Roman" panose="02020603050405020304" pitchFamily="18" charset="0"/>
            </a:endParaRPr>
          </a:p>
          <a:p>
            <a:r>
              <a:rPr lang="en-US" altLang="ja-JP" sz="2400" dirty="0" smtClean="0">
                <a:latin typeface="Times New Roman" panose="02020603050405020304" pitchFamily="18" charset="0"/>
                <a:cs typeface="Times New Roman" panose="02020603050405020304" pitchFamily="18" charset="0"/>
              </a:rPr>
              <a:t>Mutual neutralization</a:t>
            </a:r>
            <a:r>
              <a:rPr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H</a:t>
            </a:r>
            <a:r>
              <a:rPr lang="en-US" altLang="ja-JP" sz="2400" baseline="300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 + H</a:t>
            </a:r>
            <a:r>
              <a:rPr lang="en-US" altLang="ja-JP" sz="2400" baseline="300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 </a:t>
            </a:r>
            <a:r>
              <a:rPr lang="ja-JP" altLang="en-US" sz="2400" dirty="0" smtClean="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H + H</a:t>
            </a:r>
            <a:endParaRPr lang="en-US" altLang="ja-JP" sz="2400" dirty="0">
              <a:latin typeface="Times New Roman" panose="02020603050405020304" pitchFamily="18" charset="0"/>
              <a:cs typeface="Times New Roman" panose="02020603050405020304" pitchFamily="18" charset="0"/>
            </a:endParaRPr>
          </a:p>
        </p:txBody>
      </p:sp>
      <p:sp>
        <p:nvSpPr>
          <p:cNvPr id="3" name="テキスト ボックス 2"/>
          <p:cNvSpPr txBox="1"/>
          <p:nvPr/>
        </p:nvSpPr>
        <p:spPr>
          <a:xfrm>
            <a:off x="1454217" y="3429000"/>
            <a:ext cx="8830381" cy="3416320"/>
          </a:xfrm>
          <a:prstGeom prst="rect">
            <a:avLst/>
          </a:prstGeom>
          <a:solidFill>
            <a:schemeClr val="accent1">
              <a:lumMod val="40000"/>
              <a:lumOff val="60000"/>
            </a:schemeClr>
          </a:solidFill>
        </p:spPr>
        <p:txBody>
          <a:bodyPr wrap="square" rtlCol="0">
            <a:spAutoFit/>
          </a:bodyPr>
          <a:lstStyle/>
          <a:p>
            <a:r>
              <a:rPr lang="en-US" altLang="ja-JP" sz="2800" b="1" u="sng" dirty="0" smtClean="0">
                <a:latin typeface="Times New Roman" panose="02020603050405020304" pitchFamily="18" charset="0"/>
                <a:cs typeface="Times New Roman" panose="02020603050405020304" pitchFamily="18" charset="0"/>
              </a:rPr>
              <a:t>Other simulation conditions</a:t>
            </a:r>
          </a:p>
          <a:p>
            <a:endParaRPr lang="en-US" altLang="ja-JP" sz="1200" dirty="0" smtClean="0">
              <a:latin typeface="Times New Roman" panose="02020603050405020304" pitchFamily="18" charset="0"/>
              <a:cs typeface="Times New Roman" panose="02020603050405020304" pitchFamily="18" charset="0"/>
            </a:endParaRPr>
          </a:p>
          <a:p>
            <a:r>
              <a:rPr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Initial super-particle </a:t>
            </a:r>
            <a:r>
              <a:rPr lang="en-US" altLang="ja-JP" sz="2400" dirty="0">
                <a:latin typeface="Times New Roman" panose="02020603050405020304" pitchFamily="18" charset="0"/>
                <a:cs typeface="Times New Roman" panose="02020603050405020304" pitchFamily="18" charset="0"/>
              </a:rPr>
              <a:t>numbers</a:t>
            </a:r>
            <a:r>
              <a:rPr lang="ja-JP" altLang="en-US" sz="2400" dirty="0">
                <a:latin typeface="Times New Roman" panose="02020603050405020304" pitchFamily="18" charset="0"/>
                <a:cs typeface="Times New Roman" panose="02020603050405020304" pitchFamily="18" charset="0"/>
              </a:rPr>
              <a:t>：　</a:t>
            </a:r>
            <a:endParaRPr lang="en-US" altLang="ja-JP" sz="2400" dirty="0">
              <a:latin typeface="Times New Roman" panose="02020603050405020304" pitchFamily="18" charset="0"/>
              <a:cs typeface="Times New Roman" panose="02020603050405020304" pitchFamily="18" charset="0"/>
            </a:endParaRPr>
          </a:p>
          <a:p>
            <a:r>
              <a:rPr lang="en-US" altLang="ja-JP" sz="2400" dirty="0">
                <a:latin typeface="Times New Roman" panose="02020603050405020304" pitchFamily="18" charset="0"/>
                <a:cs typeface="Times New Roman" panose="02020603050405020304" pitchFamily="18" charset="0"/>
              </a:rPr>
              <a:t>Electron </a:t>
            </a:r>
            <a:r>
              <a:rPr lang="en-US" altLang="ja-JP" sz="2400" dirty="0" smtClean="0">
                <a:latin typeface="Times New Roman" panose="02020603050405020304" pitchFamily="18" charset="0"/>
                <a:cs typeface="Times New Roman" panose="02020603050405020304" pitchFamily="18" charset="0"/>
              </a:rPr>
              <a:t>(8.715×10</a:t>
            </a:r>
            <a:r>
              <a:rPr lang="en-US" altLang="ja-JP" sz="2400" baseline="30000" dirty="0" smtClean="0">
                <a:latin typeface="Times New Roman" panose="02020603050405020304" pitchFamily="18" charset="0"/>
                <a:cs typeface="Times New Roman" panose="02020603050405020304" pitchFamily="18" charset="0"/>
              </a:rPr>
              <a:t>7</a:t>
            </a:r>
            <a:r>
              <a:rPr lang="en-US" altLang="ja-JP" sz="2400" dirty="0" smtClean="0">
                <a:latin typeface="Times New Roman" panose="02020603050405020304" pitchFamily="18" charset="0"/>
                <a:cs typeface="Times New Roman" panose="02020603050405020304" pitchFamily="18" charset="0"/>
              </a:rPr>
              <a:t>), H</a:t>
            </a:r>
            <a:r>
              <a:rPr lang="en-US" altLang="ja-JP" sz="2400" baseline="300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 ion (1.245×10</a:t>
            </a:r>
            <a:r>
              <a:rPr lang="en-US" altLang="ja-JP" sz="2400" baseline="30000" dirty="0" smtClean="0">
                <a:latin typeface="Times New Roman" panose="02020603050405020304" pitchFamily="18" charset="0"/>
                <a:cs typeface="Times New Roman" panose="02020603050405020304" pitchFamily="18" charset="0"/>
              </a:rPr>
              <a:t>8</a:t>
            </a:r>
            <a:r>
              <a:rPr lang="en-US" altLang="ja-JP" sz="2400" dirty="0" smtClean="0">
                <a:latin typeface="Times New Roman" panose="02020603050405020304" pitchFamily="18" charset="0"/>
                <a:cs typeface="Times New Roman" panose="02020603050405020304" pitchFamily="18" charset="0"/>
              </a:rPr>
              <a:t>), </a:t>
            </a:r>
            <a:r>
              <a:rPr lang="en-US" altLang="ja-JP" sz="2400" dirty="0">
                <a:latin typeface="Times New Roman" panose="02020603050405020304" pitchFamily="18" charset="0"/>
                <a:cs typeface="Times New Roman" panose="02020603050405020304" pitchFamily="18" charset="0"/>
              </a:rPr>
              <a:t>H</a:t>
            </a:r>
            <a:r>
              <a:rPr lang="en-US" altLang="ja-JP" sz="2400" baseline="30000" dirty="0">
                <a:latin typeface="Times New Roman" panose="02020603050405020304" pitchFamily="18" charset="0"/>
                <a:cs typeface="Times New Roman" panose="02020603050405020304" pitchFamily="18" charset="0"/>
              </a:rPr>
              <a:t>-</a:t>
            </a:r>
            <a:r>
              <a:rPr lang="en-US" altLang="ja-JP" sz="2400" dirty="0">
                <a:latin typeface="Times New Roman" panose="02020603050405020304" pitchFamily="18" charset="0"/>
                <a:cs typeface="Times New Roman" panose="02020603050405020304" pitchFamily="18" charset="0"/>
              </a:rPr>
              <a:t> ion </a:t>
            </a:r>
            <a:r>
              <a:rPr lang="en-US" altLang="ja-JP" sz="2400" dirty="0" smtClean="0">
                <a:latin typeface="Times New Roman" panose="02020603050405020304" pitchFamily="18" charset="0"/>
                <a:cs typeface="Times New Roman" panose="02020603050405020304" pitchFamily="18" charset="0"/>
              </a:rPr>
              <a:t>(3.735×10</a:t>
            </a:r>
            <a:r>
              <a:rPr lang="en-US" altLang="ja-JP" sz="2400" baseline="30000" dirty="0" smtClean="0">
                <a:latin typeface="Times New Roman" panose="02020603050405020304" pitchFamily="18" charset="0"/>
                <a:cs typeface="Times New Roman" panose="02020603050405020304" pitchFamily="18" charset="0"/>
              </a:rPr>
              <a:t>7</a:t>
            </a:r>
            <a:r>
              <a:rPr lang="en-US" altLang="ja-JP" sz="2400" dirty="0" smtClean="0">
                <a:latin typeface="Times New Roman" panose="02020603050405020304" pitchFamily="18" charset="0"/>
                <a:cs typeface="Times New Roman" panose="02020603050405020304" pitchFamily="18" charset="0"/>
              </a:rPr>
              <a:t>)</a:t>
            </a:r>
          </a:p>
          <a:p>
            <a:endParaRPr lang="en-US" altLang="ja-JP" sz="800" dirty="0" smtClean="0">
              <a:latin typeface="Times New Roman" panose="02020603050405020304" pitchFamily="18" charset="0"/>
              <a:cs typeface="Times New Roman" panose="02020603050405020304" pitchFamily="18" charset="0"/>
            </a:endParaRPr>
          </a:p>
          <a:p>
            <a:r>
              <a:rPr lang="en-US" altLang="ja-JP" sz="2400" dirty="0" smtClean="0">
                <a:latin typeface="Times New Roman" panose="02020603050405020304" pitchFamily="18" charset="0"/>
                <a:cs typeface="Times New Roman" panose="02020603050405020304" pitchFamily="18" charset="0"/>
              </a:rPr>
              <a:t>10 particles per mesh in average</a:t>
            </a:r>
            <a:endParaRPr lang="en-US" altLang="ja-JP" sz="2400" dirty="0">
              <a:latin typeface="Times New Roman" panose="02020603050405020304" pitchFamily="18" charset="0"/>
              <a:cs typeface="Times New Roman" panose="02020603050405020304" pitchFamily="18" charset="0"/>
            </a:endParaRPr>
          </a:p>
          <a:p>
            <a:endParaRPr lang="en-US" altLang="ja-JP" sz="1200" dirty="0" smtClean="0">
              <a:latin typeface="Times New Roman" panose="02020603050405020304" pitchFamily="18" charset="0"/>
              <a:cs typeface="Times New Roman" panose="02020603050405020304" pitchFamily="18" charset="0"/>
            </a:endParaRPr>
          </a:p>
          <a:p>
            <a:r>
              <a:rPr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Neutral particles</a:t>
            </a:r>
            <a:r>
              <a:rPr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H, H</a:t>
            </a:r>
            <a:r>
              <a:rPr lang="en-US" altLang="ja-JP" sz="2400" baseline="-25000" dirty="0" smtClean="0">
                <a:latin typeface="Times New Roman" panose="02020603050405020304" pitchFamily="18" charset="0"/>
                <a:cs typeface="Times New Roman" panose="02020603050405020304" pitchFamily="18" charset="0"/>
              </a:rPr>
              <a:t>2</a:t>
            </a:r>
            <a:r>
              <a:rPr lang="ja-JP" altLang="en-US" sz="2400" dirty="0" smtClean="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are assumed to be the background particles.</a:t>
            </a:r>
            <a:endParaRPr lang="en-US" altLang="ja-JP" sz="1200" dirty="0">
              <a:latin typeface="Times New Roman" panose="02020603050405020304" pitchFamily="18" charset="0"/>
              <a:cs typeface="Times New Roman" panose="02020603050405020304" pitchFamily="18" charset="0"/>
            </a:endParaRPr>
          </a:p>
          <a:p>
            <a:endParaRPr kumimoji="1" lang="en-US" altLang="ja-JP" sz="1200" dirty="0" smtClean="0">
              <a:latin typeface="Times New Roman" panose="02020603050405020304" pitchFamily="18" charset="0"/>
              <a:cs typeface="Times New Roman" panose="02020603050405020304" pitchFamily="18" charset="0"/>
            </a:endParaRPr>
          </a:p>
          <a:p>
            <a:r>
              <a:rPr kumimoji="1" lang="ja-JP" altLang="en-US" sz="2400" dirty="0" smtClean="0">
                <a:latin typeface="Times New Roman" panose="02020603050405020304" pitchFamily="18" charset="0"/>
                <a:cs typeface="Times New Roman" panose="02020603050405020304" pitchFamily="18" charset="0"/>
              </a:rPr>
              <a:t>・</a:t>
            </a:r>
            <a:r>
              <a:rPr lang="en-US" altLang="ja-JP" sz="2400" i="1" dirty="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Extraction and acceleration voltage:</a:t>
            </a:r>
          </a:p>
          <a:p>
            <a:r>
              <a:rPr lang="en-US" altLang="ja-JP" sz="2400" i="1" dirty="0" smtClean="0">
                <a:latin typeface="Times New Roman" panose="02020603050405020304" pitchFamily="18" charset="0"/>
                <a:cs typeface="Times New Roman" panose="02020603050405020304" pitchFamily="18" charset="0"/>
              </a:rPr>
              <a:t>V</a:t>
            </a:r>
            <a:r>
              <a:rPr lang="en-US" altLang="ja-JP" sz="2400" baseline="-25000" dirty="0" smtClean="0">
                <a:latin typeface="Times New Roman" panose="02020603050405020304" pitchFamily="18" charset="0"/>
                <a:cs typeface="Times New Roman" panose="02020603050405020304" pitchFamily="18" charset="0"/>
              </a:rPr>
              <a:t>PG</a:t>
            </a:r>
            <a:r>
              <a:rPr lang="en-US" altLang="ja-JP" sz="2400" dirty="0" smtClean="0">
                <a:latin typeface="Times New Roman" panose="02020603050405020304" pitchFamily="18" charset="0"/>
                <a:cs typeface="Times New Roman" panose="02020603050405020304" pitchFamily="18" charset="0"/>
              </a:rPr>
              <a:t> = 0 V, </a:t>
            </a:r>
            <a:r>
              <a:rPr kumimoji="1" lang="en-US" altLang="ja-JP" sz="2400" i="1" dirty="0" err="1" smtClean="0">
                <a:latin typeface="Times New Roman" panose="02020603050405020304" pitchFamily="18" charset="0"/>
                <a:cs typeface="Times New Roman" panose="02020603050405020304" pitchFamily="18" charset="0"/>
              </a:rPr>
              <a:t>V</a:t>
            </a:r>
            <a:r>
              <a:rPr kumimoji="1" lang="en-US" altLang="ja-JP" sz="2400" baseline="-25000" dirty="0" err="1" smtClean="0">
                <a:latin typeface="Times New Roman" panose="02020603050405020304" pitchFamily="18" charset="0"/>
                <a:cs typeface="Times New Roman" panose="02020603050405020304" pitchFamily="18" charset="0"/>
              </a:rPr>
              <a:t>ext</a:t>
            </a:r>
            <a:r>
              <a:rPr kumimoji="1" lang="en-US" altLang="ja-JP" sz="2400" dirty="0" smtClean="0">
                <a:latin typeface="Times New Roman" panose="02020603050405020304" pitchFamily="18" charset="0"/>
                <a:cs typeface="Times New Roman" panose="02020603050405020304" pitchFamily="18" charset="0"/>
              </a:rPr>
              <a:t> = </a:t>
            </a:r>
            <a:r>
              <a:rPr lang="en-US" altLang="ja-JP" sz="2400" i="1" dirty="0" smtClean="0">
                <a:latin typeface="Times New Roman" panose="02020603050405020304" pitchFamily="18" charset="0"/>
                <a:cs typeface="Times New Roman" panose="02020603050405020304" pitchFamily="18" charset="0"/>
              </a:rPr>
              <a:t>V</a:t>
            </a:r>
            <a:r>
              <a:rPr lang="en-US" altLang="ja-JP" sz="2400" baseline="-25000" dirty="0" smtClean="0">
                <a:latin typeface="Times New Roman" panose="02020603050405020304" pitchFamily="18" charset="0"/>
                <a:cs typeface="Times New Roman" panose="02020603050405020304" pitchFamily="18" charset="0"/>
              </a:rPr>
              <a:t>SG </a:t>
            </a:r>
            <a:r>
              <a:rPr kumimoji="1" lang="en-US" altLang="ja-JP" sz="2400" dirty="0" smtClean="0">
                <a:latin typeface="Times New Roman" panose="02020603050405020304" pitchFamily="18" charset="0"/>
                <a:cs typeface="Times New Roman" panose="02020603050405020304" pitchFamily="18" charset="0"/>
              </a:rPr>
              <a:t>= 2.7, </a:t>
            </a:r>
            <a:r>
              <a:rPr lang="en-US" altLang="ja-JP" sz="2400" i="1" dirty="0" err="1" smtClean="0">
                <a:latin typeface="Times New Roman" panose="02020603050405020304" pitchFamily="18" charset="0"/>
                <a:cs typeface="Times New Roman" panose="02020603050405020304" pitchFamily="18" charset="0"/>
              </a:rPr>
              <a:t>V</a:t>
            </a:r>
            <a:r>
              <a:rPr lang="en-US" altLang="ja-JP" sz="2400" baseline="-25000" dirty="0" err="1" smtClean="0">
                <a:latin typeface="Times New Roman" panose="02020603050405020304" pitchFamily="18" charset="0"/>
                <a:cs typeface="Times New Roman" panose="02020603050405020304" pitchFamily="18" charset="0"/>
              </a:rPr>
              <a:t>acc</a:t>
            </a:r>
            <a:r>
              <a:rPr lang="en-US" altLang="ja-JP" sz="2400" dirty="0" smtClean="0">
                <a:latin typeface="Times New Roman" panose="02020603050405020304" pitchFamily="18" charset="0"/>
                <a:cs typeface="Times New Roman" panose="02020603050405020304" pitchFamily="18" charset="0"/>
              </a:rPr>
              <a:t> / </a:t>
            </a:r>
            <a:r>
              <a:rPr lang="en-US" altLang="ja-JP" sz="2400" i="1" dirty="0" err="1" smtClean="0">
                <a:latin typeface="Times New Roman" panose="02020603050405020304" pitchFamily="18" charset="0"/>
                <a:cs typeface="Times New Roman" panose="02020603050405020304" pitchFamily="18" charset="0"/>
              </a:rPr>
              <a:t>V</a:t>
            </a:r>
            <a:r>
              <a:rPr lang="en-US" altLang="ja-JP" sz="2400" baseline="-25000" dirty="0" err="1" smtClean="0">
                <a:latin typeface="Times New Roman" panose="02020603050405020304" pitchFamily="18" charset="0"/>
                <a:cs typeface="Times New Roman" panose="02020603050405020304" pitchFamily="18" charset="0"/>
              </a:rPr>
              <a:t>ext</a:t>
            </a:r>
            <a:r>
              <a:rPr lang="en-US" altLang="ja-JP" sz="2400" dirty="0" smtClean="0">
                <a:latin typeface="Times New Roman" panose="02020603050405020304" pitchFamily="18" charset="0"/>
                <a:cs typeface="Times New Roman" panose="02020603050405020304" pitchFamily="18" charset="0"/>
              </a:rPr>
              <a:t> = 22</a:t>
            </a:r>
            <a:endParaRPr kumimoji="1" lang="ja-JP" altLang="en-US" sz="2400" dirty="0">
              <a:latin typeface="Times New Roman" panose="02020603050405020304" pitchFamily="18" charset="0"/>
              <a:cs typeface="Times New Roman" panose="02020603050405020304" pitchFamily="18" charset="0"/>
            </a:endParaRPr>
          </a:p>
        </p:txBody>
      </p:sp>
      <p:sp>
        <p:nvSpPr>
          <p:cNvPr id="4" name="Line 5"/>
          <p:cNvSpPr>
            <a:spLocks noChangeShapeType="1"/>
          </p:cNvSpPr>
          <p:nvPr/>
        </p:nvSpPr>
        <p:spPr bwMode="auto">
          <a:xfrm flipV="1">
            <a:off x="144694" y="550082"/>
            <a:ext cx="5328259" cy="15325"/>
          </a:xfrm>
          <a:prstGeom prst="line">
            <a:avLst/>
          </a:prstGeom>
          <a:noFill/>
          <a:ln w="38100">
            <a:solidFill>
              <a:srgbClr val="FF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 name="正方形/長方形 4"/>
          <p:cNvSpPr/>
          <p:nvPr/>
        </p:nvSpPr>
        <p:spPr>
          <a:xfrm>
            <a:off x="105549" y="21373"/>
            <a:ext cx="5469767" cy="523220"/>
          </a:xfrm>
          <a:prstGeom prst="rect">
            <a:avLst/>
          </a:prstGeom>
        </p:spPr>
        <p:txBody>
          <a:bodyPr wrap="none">
            <a:spAutoFit/>
          </a:bodyPr>
          <a:lstStyle/>
          <a:p>
            <a:r>
              <a:rPr lang="en-US" altLang="ja-JP" sz="2800" dirty="0" smtClean="0">
                <a:solidFill>
                  <a:srgbClr val="6666FF"/>
                </a:solidFill>
                <a:latin typeface="Times New Roman" panose="02020603050405020304" pitchFamily="18" charset="0"/>
                <a:cs typeface="Times New Roman" panose="02020603050405020304" pitchFamily="18" charset="0"/>
              </a:rPr>
              <a:t>3D PIC-MCC simulation model (III)</a:t>
            </a:r>
            <a:endParaRPr lang="ja-JP" altLang="en-US" sz="2800" baseline="-25000" dirty="0">
              <a:solidFill>
                <a:srgbClr val="6666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17723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2046</TotalTime>
  <Words>4738</Words>
  <Application>Microsoft Office PowerPoint</Application>
  <PresentationFormat>ワイド画面</PresentationFormat>
  <Paragraphs>449</Paragraphs>
  <Slides>19</Slides>
  <Notes>17</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3</vt:i4>
      </vt:variant>
      <vt:variant>
        <vt:lpstr>スライド タイトル</vt:lpstr>
      </vt:variant>
      <vt:variant>
        <vt:i4>19</vt:i4>
      </vt:variant>
    </vt:vector>
  </HeadingPairs>
  <TitlesOfParts>
    <vt:vector size="32" baseType="lpstr">
      <vt:lpstr>HGS創英ﾌﾟﾚｾﾞﾝｽEB</vt:lpstr>
      <vt:lpstr>Meiryo UI</vt:lpstr>
      <vt:lpstr>ＭＳ Ｐゴシック</vt:lpstr>
      <vt:lpstr>游ゴシック</vt:lpstr>
      <vt:lpstr>Arial</vt:lpstr>
      <vt:lpstr>Calibri</vt:lpstr>
      <vt:lpstr>Calibri Light</vt:lpstr>
      <vt:lpstr>Cambria Math</vt:lpstr>
      <vt:lpstr>Times New Roman</vt:lpstr>
      <vt:lpstr>Office テーマ</vt:lpstr>
      <vt:lpstr>ビットマップ イメージ</vt:lpstr>
      <vt:lpstr>Equation</vt:lpstr>
      <vt:lpstr>数式</vt:lpstr>
      <vt:lpstr>Study of plasma meniscus including the surface produced negative ions by using PIC-MCC simulation</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宮本 賢治</dc:creator>
  <cp:lastModifiedBy>Microsoft アカウント</cp:lastModifiedBy>
  <cp:revision>186</cp:revision>
  <dcterms:created xsi:type="dcterms:W3CDTF">2022-08-31T08:34:32Z</dcterms:created>
  <dcterms:modified xsi:type="dcterms:W3CDTF">2022-10-06T07:57:49Z</dcterms:modified>
</cp:coreProperties>
</file>