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57" r:id="rId2"/>
    <p:sldId id="256" r:id="rId3"/>
    <p:sldId id="347" r:id="rId4"/>
    <p:sldId id="262" r:id="rId5"/>
    <p:sldId id="269" r:id="rId6"/>
    <p:sldId id="296" r:id="rId7"/>
    <p:sldId id="444" r:id="rId8"/>
    <p:sldId id="338" r:id="rId9"/>
    <p:sldId id="346" r:id="rId10"/>
    <p:sldId id="443" r:id="rId11"/>
    <p:sldId id="348" r:id="rId12"/>
    <p:sldId id="336" r:id="rId13"/>
    <p:sldId id="351" r:id="rId14"/>
    <p:sldId id="354" r:id="rId15"/>
    <p:sldId id="353" r:id="rId16"/>
    <p:sldId id="356" r:id="rId17"/>
    <p:sldId id="357" r:id="rId18"/>
    <p:sldId id="382" r:id="rId19"/>
    <p:sldId id="445" r:id="rId20"/>
    <p:sldId id="390" r:id="rId21"/>
    <p:sldId id="366" r:id="rId22"/>
    <p:sldId id="396" r:id="rId23"/>
    <p:sldId id="397" r:id="rId24"/>
    <p:sldId id="401" r:id="rId25"/>
    <p:sldId id="341" r:id="rId26"/>
    <p:sldId id="342" r:id="rId27"/>
    <p:sldId id="438" r:id="rId28"/>
    <p:sldId id="446" r:id="rId29"/>
    <p:sldId id="387" r:id="rId30"/>
    <p:sldId id="388" r:id="rId31"/>
    <p:sldId id="389" r:id="rId3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95"/>
    <p:restoredTop sz="96208"/>
  </p:normalViewPr>
  <p:slideViewPr>
    <p:cSldViewPr snapToGrid="0" snapToObjects="1">
      <p:cViewPr varScale="1">
        <p:scale>
          <a:sx n="127" d="100"/>
          <a:sy n="127" d="100"/>
        </p:scale>
        <p:origin x="1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8DBF37-2814-4454-B051-CE257771350B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F6B4DE6-2991-44C0-9154-0041E38E6F42}">
      <dgm:prSet/>
      <dgm:spPr/>
      <dgm:t>
        <a:bodyPr/>
        <a:lstStyle/>
        <a:p>
          <a:r>
            <a:rPr lang="en-US" dirty="0"/>
            <a:t>INTRODUCTION: X-point resonance, why it matters</a:t>
          </a:r>
        </a:p>
      </dgm:t>
    </dgm:pt>
    <dgm:pt modelId="{8E482BB7-3FDC-4924-980C-9C4C4CF651AF}" type="parTrans" cxnId="{37505C39-4FDB-4C47-A87B-624EB324E461}">
      <dgm:prSet/>
      <dgm:spPr/>
      <dgm:t>
        <a:bodyPr/>
        <a:lstStyle/>
        <a:p>
          <a:endParaRPr lang="en-US"/>
        </a:p>
      </dgm:t>
    </dgm:pt>
    <dgm:pt modelId="{963CEA42-B45B-40C7-B67D-AE86A7BD370D}" type="sibTrans" cxnId="{37505C39-4FDB-4C47-A87B-624EB324E461}">
      <dgm:prSet/>
      <dgm:spPr/>
      <dgm:t>
        <a:bodyPr/>
        <a:lstStyle/>
        <a:p>
          <a:endParaRPr lang="en-US"/>
        </a:p>
      </dgm:t>
    </dgm:pt>
    <dgm:pt modelId="{56A9FA77-73BD-4D04-A155-D316BD3E581A}">
      <dgm:prSet/>
      <dgm:spPr/>
      <dgm:t>
        <a:bodyPr/>
        <a:lstStyle/>
        <a:p>
          <a:r>
            <a:rPr lang="en-US" dirty="0"/>
            <a:t>The math of the X-point singularity, and (perhaps) a surprising result</a:t>
          </a:r>
        </a:p>
      </dgm:t>
    </dgm:pt>
    <dgm:pt modelId="{140D4CBC-14D4-41C8-AE22-E4102AB9CF42}" type="parTrans" cxnId="{9001FD6F-213C-48B4-8A9C-48853DEF91BA}">
      <dgm:prSet/>
      <dgm:spPr/>
      <dgm:t>
        <a:bodyPr/>
        <a:lstStyle/>
        <a:p>
          <a:endParaRPr lang="en-US"/>
        </a:p>
      </dgm:t>
    </dgm:pt>
    <dgm:pt modelId="{AC627B70-FD2D-45EF-AEF4-A5E7A949B932}" type="sibTrans" cxnId="{9001FD6F-213C-48B4-8A9C-48853DEF91BA}">
      <dgm:prSet/>
      <dgm:spPr/>
      <dgm:t>
        <a:bodyPr/>
        <a:lstStyle/>
        <a:p>
          <a:endParaRPr lang="en-US"/>
        </a:p>
      </dgm:t>
    </dgm:pt>
    <dgm:pt modelId="{1C57013C-AEB9-4565-B635-1C989A542C3F}">
      <dgm:prSet/>
      <dgm:spPr/>
      <dgm:t>
        <a:bodyPr/>
        <a:lstStyle/>
        <a:p>
          <a:r>
            <a:rPr lang="en-US" dirty="0"/>
            <a:t>CONCLUSIONS and DEVELOPMENTS – A new line of research, what to expect</a:t>
          </a:r>
        </a:p>
      </dgm:t>
    </dgm:pt>
    <dgm:pt modelId="{626C36A4-0777-4F01-B56A-612A041AE1CE}" type="parTrans" cxnId="{6CF51F44-0652-4C81-9C1D-56EA6156BF31}">
      <dgm:prSet/>
      <dgm:spPr/>
      <dgm:t>
        <a:bodyPr/>
        <a:lstStyle/>
        <a:p>
          <a:endParaRPr lang="en-US"/>
        </a:p>
      </dgm:t>
    </dgm:pt>
    <dgm:pt modelId="{95B4AC22-F9F4-4A2A-8EBA-41ED076BA667}" type="sibTrans" cxnId="{6CF51F44-0652-4C81-9C1D-56EA6156BF31}">
      <dgm:prSet/>
      <dgm:spPr/>
      <dgm:t>
        <a:bodyPr/>
        <a:lstStyle/>
        <a:p>
          <a:endParaRPr lang="en-US"/>
        </a:p>
      </dgm:t>
    </dgm:pt>
    <dgm:pt modelId="{5882885D-E4BE-854A-B270-2852DAB1AB09}" type="pres">
      <dgm:prSet presAssocID="{938DBF37-2814-4454-B051-CE257771350B}" presName="vert0" presStyleCnt="0">
        <dgm:presLayoutVars>
          <dgm:dir/>
          <dgm:animOne val="branch"/>
          <dgm:animLvl val="lvl"/>
        </dgm:presLayoutVars>
      </dgm:prSet>
      <dgm:spPr/>
    </dgm:pt>
    <dgm:pt modelId="{C0F2956A-E673-FC46-AAB6-91C66DBF9BE5}" type="pres">
      <dgm:prSet presAssocID="{6F6B4DE6-2991-44C0-9154-0041E38E6F42}" presName="thickLine" presStyleLbl="alignNode1" presStyleIdx="0" presStyleCnt="3"/>
      <dgm:spPr/>
    </dgm:pt>
    <dgm:pt modelId="{49C50846-157C-694F-917B-0E8445E0700B}" type="pres">
      <dgm:prSet presAssocID="{6F6B4DE6-2991-44C0-9154-0041E38E6F42}" presName="horz1" presStyleCnt="0"/>
      <dgm:spPr/>
    </dgm:pt>
    <dgm:pt modelId="{EE89C64E-F4F1-E746-8221-ACFF37C6A8FE}" type="pres">
      <dgm:prSet presAssocID="{6F6B4DE6-2991-44C0-9154-0041E38E6F42}" presName="tx1" presStyleLbl="revTx" presStyleIdx="0" presStyleCnt="3"/>
      <dgm:spPr/>
    </dgm:pt>
    <dgm:pt modelId="{F65BE23B-04B4-9B40-8436-E5942E85AB6B}" type="pres">
      <dgm:prSet presAssocID="{6F6B4DE6-2991-44C0-9154-0041E38E6F42}" presName="vert1" presStyleCnt="0"/>
      <dgm:spPr/>
    </dgm:pt>
    <dgm:pt modelId="{98C4A696-40F9-4144-B2B2-B41F6DFCB70B}" type="pres">
      <dgm:prSet presAssocID="{56A9FA77-73BD-4D04-A155-D316BD3E581A}" presName="thickLine" presStyleLbl="alignNode1" presStyleIdx="1" presStyleCnt="3"/>
      <dgm:spPr/>
    </dgm:pt>
    <dgm:pt modelId="{046C04E9-366B-6242-BB50-925CAB52CDC9}" type="pres">
      <dgm:prSet presAssocID="{56A9FA77-73BD-4D04-A155-D316BD3E581A}" presName="horz1" presStyleCnt="0"/>
      <dgm:spPr/>
    </dgm:pt>
    <dgm:pt modelId="{0CC3A429-CCC6-ED45-92D8-D6AD4CE66D59}" type="pres">
      <dgm:prSet presAssocID="{56A9FA77-73BD-4D04-A155-D316BD3E581A}" presName="tx1" presStyleLbl="revTx" presStyleIdx="1" presStyleCnt="3"/>
      <dgm:spPr/>
    </dgm:pt>
    <dgm:pt modelId="{CA468485-1319-834F-95CE-FF2E925B7F93}" type="pres">
      <dgm:prSet presAssocID="{56A9FA77-73BD-4D04-A155-D316BD3E581A}" presName="vert1" presStyleCnt="0"/>
      <dgm:spPr/>
    </dgm:pt>
    <dgm:pt modelId="{15707DA9-A8FC-4540-AD27-8A0C9669378E}" type="pres">
      <dgm:prSet presAssocID="{1C57013C-AEB9-4565-B635-1C989A542C3F}" presName="thickLine" presStyleLbl="alignNode1" presStyleIdx="2" presStyleCnt="3"/>
      <dgm:spPr/>
    </dgm:pt>
    <dgm:pt modelId="{E44314A9-952A-6648-8380-1B299814D52C}" type="pres">
      <dgm:prSet presAssocID="{1C57013C-AEB9-4565-B635-1C989A542C3F}" presName="horz1" presStyleCnt="0"/>
      <dgm:spPr/>
    </dgm:pt>
    <dgm:pt modelId="{F9C038EE-640B-484A-8AD6-BE69B125E6CF}" type="pres">
      <dgm:prSet presAssocID="{1C57013C-AEB9-4565-B635-1C989A542C3F}" presName="tx1" presStyleLbl="revTx" presStyleIdx="2" presStyleCnt="3"/>
      <dgm:spPr/>
    </dgm:pt>
    <dgm:pt modelId="{EB458642-6381-4D45-883E-902992C4BE48}" type="pres">
      <dgm:prSet presAssocID="{1C57013C-AEB9-4565-B635-1C989A542C3F}" presName="vert1" presStyleCnt="0"/>
      <dgm:spPr/>
    </dgm:pt>
  </dgm:ptLst>
  <dgm:cxnLst>
    <dgm:cxn modelId="{37505C39-4FDB-4C47-A87B-624EB324E461}" srcId="{938DBF37-2814-4454-B051-CE257771350B}" destId="{6F6B4DE6-2991-44C0-9154-0041E38E6F42}" srcOrd="0" destOrd="0" parTransId="{8E482BB7-3FDC-4924-980C-9C4C4CF651AF}" sibTransId="{963CEA42-B45B-40C7-B67D-AE86A7BD370D}"/>
    <dgm:cxn modelId="{6CF51F44-0652-4C81-9C1D-56EA6156BF31}" srcId="{938DBF37-2814-4454-B051-CE257771350B}" destId="{1C57013C-AEB9-4565-B635-1C989A542C3F}" srcOrd="2" destOrd="0" parTransId="{626C36A4-0777-4F01-B56A-612A041AE1CE}" sibTransId="{95B4AC22-F9F4-4A2A-8EBA-41ED076BA667}"/>
    <dgm:cxn modelId="{AA67D755-DE83-FF44-88BA-54DC294B70EA}" type="presOf" srcId="{1C57013C-AEB9-4565-B635-1C989A542C3F}" destId="{F9C038EE-640B-484A-8AD6-BE69B125E6CF}" srcOrd="0" destOrd="0" presId="urn:microsoft.com/office/officeart/2008/layout/LinedList"/>
    <dgm:cxn modelId="{251A5858-D628-BB4B-A664-F40FE7111186}" type="presOf" srcId="{938DBF37-2814-4454-B051-CE257771350B}" destId="{5882885D-E4BE-854A-B270-2852DAB1AB09}" srcOrd="0" destOrd="0" presId="urn:microsoft.com/office/officeart/2008/layout/LinedList"/>
    <dgm:cxn modelId="{7F725858-A3F7-4F4E-AC41-111F0A44A63F}" type="presOf" srcId="{56A9FA77-73BD-4D04-A155-D316BD3E581A}" destId="{0CC3A429-CCC6-ED45-92D8-D6AD4CE66D59}" srcOrd="0" destOrd="0" presId="urn:microsoft.com/office/officeart/2008/layout/LinedList"/>
    <dgm:cxn modelId="{9001FD6F-213C-48B4-8A9C-48853DEF91BA}" srcId="{938DBF37-2814-4454-B051-CE257771350B}" destId="{56A9FA77-73BD-4D04-A155-D316BD3E581A}" srcOrd="1" destOrd="0" parTransId="{140D4CBC-14D4-41C8-AE22-E4102AB9CF42}" sibTransId="{AC627B70-FD2D-45EF-AEF4-A5E7A949B932}"/>
    <dgm:cxn modelId="{45687779-446D-1F44-A7CB-B526FCB46646}" type="presOf" srcId="{6F6B4DE6-2991-44C0-9154-0041E38E6F42}" destId="{EE89C64E-F4F1-E746-8221-ACFF37C6A8FE}" srcOrd="0" destOrd="0" presId="urn:microsoft.com/office/officeart/2008/layout/LinedList"/>
    <dgm:cxn modelId="{C03156F7-D1EB-4A48-B228-65E7CCC7004F}" type="presParOf" srcId="{5882885D-E4BE-854A-B270-2852DAB1AB09}" destId="{C0F2956A-E673-FC46-AAB6-91C66DBF9BE5}" srcOrd="0" destOrd="0" presId="urn:microsoft.com/office/officeart/2008/layout/LinedList"/>
    <dgm:cxn modelId="{0158513C-D951-FD4F-A33F-F281C193FF3A}" type="presParOf" srcId="{5882885D-E4BE-854A-B270-2852DAB1AB09}" destId="{49C50846-157C-694F-917B-0E8445E0700B}" srcOrd="1" destOrd="0" presId="urn:microsoft.com/office/officeart/2008/layout/LinedList"/>
    <dgm:cxn modelId="{740EEBAC-51B2-234E-B594-35CC3A55EB0B}" type="presParOf" srcId="{49C50846-157C-694F-917B-0E8445E0700B}" destId="{EE89C64E-F4F1-E746-8221-ACFF37C6A8FE}" srcOrd="0" destOrd="0" presId="urn:microsoft.com/office/officeart/2008/layout/LinedList"/>
    <dgm:cxn modelId="{943D7B07-8ABB-0140-9F79-7E80DB95FA7E}" type="presParOf" srcId="{49C50846-157C-694F-917B-0E8445E0700B}" destId="{F65BE23B-04B4-9B40-8436-E5942E85AB6B}" srcOrd="1" destOrd="0" presId="urn:microsoft.com/office/officeart/2008/layout/LinedList"/>
    <dgm:cxn modelId="{210F00A6-9BD3-8145-AA4B-16BEF54D48B0}" type="presParOf" srcId="{5882885D-E4BE-854A-B270-2852DAB1AB09}" destId="{98C4A696-40F9-4144-B2B2-B41F6DFCB70B}" srcOrd="2" destOrd="0" presId="urn:microsoft.com/office/officeart/2008/layout/LinedList"/>
    <dgm:cxn modelId="{5B05CB82-16BA-0D48-AF61-D0AEE60013D9}" type="presParOf" srcId="{5882885D-E4BE-854A-B270-2852DAB1AB09}" destId="{046C04E9-366B-6242-BB50-925CAB52CDC9}" srcOrd="3" destOrd="0" presId="urn:microsoft.com/office/officeart/2008/layout/LinedList"/>
    <dgm:cxn modelId="{20EC3851-80AC-654D-B1D4-ECAE1688B5AE}" type="presParOf" srcId="{046C04E9-366B-6242-BB50-925CAB52CDC9}" destId="{0CC3A429-CCC6-ED45-92D8-D6AD4CE66D59}" srcOrd="0" destOrd="0" presId="urn:microsoft.com/office/officeart/2008/layout/LinedList"/>
    <dgm:cxn modelId="{D276EFF2-2C25-6C45-9B78-43907230F8AF}" type="presParOf" srcId="{046C04E9-366B-6242-BB50-925CAB52CDC9}" destId="{CA468485-1319-834F-95CE-FF2E925B7F93}" srcOrd="1" destOrd="0" presId="urn:microsoft.com/office/officeart/2008/layout/LinedList"/>
    <dgm:cxn modelId="{1245F618-8320-B24B-A29B-949A31A7FE96}" type="presParOf" srcId="{5882885D-E4BE-854A-B270-2852DAB1AB09}" destId="{15707DA9-A8FC-4540-AD27-8A0C9669378E}" srcOrd="4" destOrd="0" presId="urn:microsoft.com/office/officeart/2008/layout/LinedList"/>
    <dgm:cxn modelId="{31003216-17EB-F748-8905-549B4D03636A}" type="presParOf" srcId="{5882885D-E4BE-854A-B270-2852DAB1AB09}" destId="{E44314A9-952A-6648-8380-1B299814D52C}" srcOrd="5" destOrd="0" presId="urn:microsoft.com/office/officeart/2008/layout/LinedList"/>
    <dgm:cxn modelId="{F403B778-6B60-BC48-8018-2EF6857833A2}" type="presParOf" srcId="{E44314A9-952A-6648-8380-1B299814D52C}" destId="{F9C038EE-640B-484A-8AD6-BE69B125E6CF}" srcOrd="0" destOrd="0" presId="urn:microsoft.com/office/officeart/2008/layout/LinedList"/>
    <dgm:cxn modelId="{4C80B936-3BE1-1742-B009-B44D2803CEAF}" type="presParOf" srcId="{E44314A9-952A-6648-8380-1B299814D52C}" destId="{EB458642-6381-4D45-883E-902992C4BE4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F2956A-E673-FC46-AAB6-91C66DBF9BE5}">
      <dsp:nvSpPr>
        <dsp:cNvPr id="0" name=""/>
        <dsp:cNvSpPr/>
      </dsp:nvSpPr>
      <dsp:spPr>
        <a:xfrm>
          <a:off x="0" y="2703"/>
          <a:ext cx="69005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89C64E-F4F1-E746-8221-ACFF37C6A8FE}">
      <dsp:nvSpPr>
        <dsp:cNvPr id="0" name=""/>
        <dsp:cNvSpPr/>
      </dsp:nvSpPr>
      <dsp:spPr>
        <a:xfrm>
          <a:off x="0" y="2703"/>
          <a:ext cx="6900512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INTRODUCTION: X-point resonance, why it matters</a:t>
          </a:r>
        </a:p>
      </dsp:txBody>
      <dsp:txXfrm>
        <a:off x="0" y="2703"/>
        <a:ext cx="6900512" cy="1843578"/>
      </dsp:txXfrm>
    </dsp:sp>
    <dsp:sp modelId="{98C4A696-40F9-4144-B2B2-B41F6DFCB70B}">
      <dsp:nvSpPr>
        <dsp:cNvPr id="0" name=""/>
        <dsp:cNvSpPr/>
      </dsp:nvSpPr>
      <dsp:spPr>
        <a:xfrm>
          <a:off x="0" y="1846281"/>
          <a:ext cx="690051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C3A429-CCC6-ED45-92D8-D6AD4CE66D59}">
      <dsp:nvSpPr>
        <dsp:cNvPr id="0" name=""/>
        <dsp:cNvSpPr/>
      </dsp:nvSpPr>
      <dsp:spPr>
        <a:xfrm>
          <a:off x="0" y="1846281"/>
          <a:ext cx="6900512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The math of the X-point singularity, and (perhaps) a surprising result</a:t>
          </a:r>
        </a:p>
      </dsp:txBody>
      <dsp:txXfrm>
        <a:off x="0" y="1846281"/>
        <a:ext cx="6900512" cy="1843578"/>
      </dsp:txXfrm>
    </dsp:sp>
    <dsp:sp modelId="{15707DA9-A8FC-4540-AD27-8A0C9669378E}">
      <dsp:nvSpPr>
        <dsp:cNvPr id="0" name=""/>
        <dsp:cNvSpPr/>
      </dsp:nvSpPr>
      <dsp:spPr>
        <a:xfrm>
          <a:off x="0" y="3689859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C038EE-640B-484A-8AD6-BE69B125E6CF}">
      <dsp:nvSpPr>
        <dsp:cNvPr id="0" name=""/>
        <dsp:cNvSpPr/>
      </dsp:nvSpPr>
      <dsp:spPr>
        <a:xfrm>
          <a:off x="0" y="3689859"/>
          <a:ext cx="6900512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CONCLUSIONS and DEVELOPMENTS – A new line of research, what to expect</a:t>
          </a:r>
        </a:p>
      </dsp:txBody>
      <dsp:txXfrm>
        <a:off x="0" y="3689859"/>
        <a:ext cx="6900512" cy="18435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B824FF-ECA2-EF43-95E7-8719390F16E9}" type="datetimeFigureOut">
              <a:rPr lang="en-US" smtClean="0"/>
              <a:t>10/9/21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C94B12-0213-8440-BCF8-97ED0A4B91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662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7BE5B0-2782-AA44-8972-2F69E211EC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7ABE877-342D-AA4F-A0B0-9E2B2ECCDF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48FAA95-DD39-7A4F-8B56-EA993A730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1875-0627-FE40-9C49-AFE5F215D29F}" type="datetime1">
              <a:rPr lang="it-IT" smtClean="0"/>
              <a:t>09/10/21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3EE5EA2-FF31-0E49-8C0D-B4C0C44F8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EA5311-81EF-8A4E-8821-8C043BB5A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049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214F29-5FC9-B541-B703-14BA1A93E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6F1C41F-AF4B-A947-808B-FFE7E5CCC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D70EEC6-4EF9-DF4B-ACE4-DC1296B62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BCF3-5228-FC4B-8962-FB778C8AE139}" type="datetime1">
              <a:rPr lang="it-IT" smtClean="0"/>
              <a:t>09/10/21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169A50D-1959-6040-A9C6-D667C3597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BD795B5-B8D0-DA4C-A688-CB114583F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631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FE2750B-B950-604A-8459-444C1A788C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0F49142-CA1E-9049-B2C1-04708E0E74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FC3E3E1-1469-814E-BFFC-61C5916E9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D20C-ED28-8644-9646-369D4AAA70D9}" type="datetime1">
              <a:rPr lang="it-IT" smtClean="0"/>
              <a:t>09/10/21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8574BEA-A97C-6E43-847B-88F05E2E0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EF81177-9945-6349-AA89-2A498E4E8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3003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/>
          </p:cNvSpPr>
          <p:nvPr>
            <p:ph type="title"/>
          </p:nvPr>
        </p:nvSpPr>
        <p:spPr>
          <a:xfrm>
            <a:off x="609599" y="274637"/>
            <a:ext cx="10972802" cy="1143001"/>
          </a:xfrm>
          <a:prstGeom prst="rect">
            <a:avLst/>
          </a:prstGeom>
        </p:spPr>
        <p:txBody>
          <a:bodyPr lIns="65023" tIns="65023" rIns="65023" bIns="65023"/>
          <a:lstStyle>
            <a:lvl1pPr defTabSz="914367">
              <a:defRPr sz="4359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Titolo Testo</a:t>
            </a:r>
          </a:p>
        </p:txBody>
      </p:sp>
      <p:sp>
        <p:nvSpPr>
          <p:cNvPr id="127" name="Shape 127"/>
          <p:cNvSpPr>
            <a:spLocks noGrp="1"/>
          </p:cNvSpPr>
          <p:nvPr>
            <p:ph type="body" idx="1"/>
          </p:nvPr>
        </p:nvSpPr>
        <p:spPr>
          <a:xfrm>
            <a:off x="609599" y="1600199"/>
            <a:ext cx="10972802" cy="4525964"/>
          </a:xfrm>
          <a:prstGeom prst="rect">
            <a:avLst/>
          </a:prstGeom>
        </p:spPr>
        <p:txBody>
          <a:bodyPr lIns="65023" tIns="65023" rIns="65023" bIns="65023" anchor="t"/>
          <a:lstStyle>
            <a:lvl1pPr marL="331503" indent="-331503" defTabSz="914367">
              <a:spcBef>
                <a:spcPts val="703"/>
              </a:spcBef>
              <a:buSzPct val="100000"/>
              <a:buChar char="»"/>
              <a:defRPr sz="3094">
                <a:latin typeface="Arial"/>
                <a:ea typeface="Arial"/>
                <a:cs typeface="Arial"/>
                <a:sym typeface="Arial"/>
              </a:defRPr>
            </a:lvl1pPr>
            <a:lvl2pPr marL="637174" indent="-315717" defTabSz="914367">
              <a:spcBef>
                <a:spcPts val="703"/>
              </a:spcBef>
              <a:buSzPct val="100000"/>
              <a:buChar char="–"/>
              <a:defRPr sz="3094">
                <a:latin typeface="Arial"/>
                <a:ea typeface="Arial"/>
                <a:cs typeface="Arial"/>
                <a:sym typeface="Arial"/>
              </a:defRPr>
            </a:lvl2pPr>
            <a:lvl3pPr indent="-294669" defTabSz="914367">
              <a:spcBef>
                <a:spcPts val="703"/>
              </a:spcBef>
              <a:buSzPct val="100000"/>
              <a:defRPr sz="3094">
                <a:latin typeface="Arial"/>
                <a:ea typeface="Arial"/>
                <a:cs typeface="Arial"/>
                <a:sym typeface="Arial"/>
              </a:defRPr>
            </a:lvl3pPr>
            <a:lvl4pPr marL="1317975" indent="-353603" defTabSz="914367">
              <a:spcBef>
                <a:spcPts val="703"/>
              </a:spcBef>
              <a:buSzPct val="100000"/>
              <a:buChar char="–"/>
              <a:defRPr sz="3094">
                <a:latin typeface="Arial"/>
                <a:ea typeface="Arial"/>
                <a:cs typeface="Arial"/>
                <a:sym typeface="Arial"/>
              </a:defRPr>
            </a:lvl4pPr>
            <a:lvl5pPr marL="1678722" indent="-392892" defTabSz="914367">
              <a:spcBef>
                <a:spcPts val="703"/>
              </a:spcBef>
              <a:buSzPct val="100000"/>
              <a:buChar char="»"/>
              <a:defRPr sz="3094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28" name="Shape 128"/>
          <p:cNvSpPr>
            <a:spLocks noGrp="1"/>
          </p:cNvSpPr>
          <p:nvPr>
            <p:ph type="sldNum" sz="quarter" idx="2"/>
          </p:nvPr>
        </p:nvSpPr>
        <p:spPr>
          <a:xfrm>
            <a:off x="11210193" y="6245225"/>
            <a:ext cx="372207" cy="273705"/>
          </a:xfrm>
          <a:prstGeom prst="rect">
            <a:avLst/>
          </a:prstGeom>
        </p:spPr>
        <p:txBody>
          <a:bodyPr lIns="65023" tIns="65023" rIns="65023" bIns="65023"/>
          <a:lstStyle>
            <a:lvl1pPr algn="r" defTabSz="914367"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328484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B7E82FC-4327-5049-8F09-34D5597D5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809F10B-655E-3B48-8ECE-F91B0F80F9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6D44304-63B4-6343-A4A4-EE91102AE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EC942-9FE6-7F4A-9D94-7341F5869999}" type="datetime1">
              <a:rPr lang="it-IT" smtClean="0"/>
              <a:t>09/10/21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43979EA-150B-734E-AD7B-BBE686418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356028-F628-124D-9059-534E6BEA7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893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D78498A-E3EB-0C45-AEF6-30FCA5AB8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615DC1-2585-B44E-8AE3-92D3994BC1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54B7444-0434-784D-9C60-204854E6F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830F3-E8C4-6640-ADFA-9DDD65021214}" type="datetime1">
              <a:rPr lang="it-IT" smtClean="0"/>
              <a:t>09/10/21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A30BA2D-63DA-5E41-972C-931E4BFA5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86E480A-FD92-844A-B51D-762242032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8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4DB3D6-59A0-4444-BF19-BC36912E1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697D4C-B43B-074E-B968-87F106B0D6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A2374DB-A446-8047-B2BD-B6DF54270E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9147B94-0285-324F-80B7-2A47257B5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5007-29A7-674D-B78E-70D0B9259AAE}" type="datetime1">
              <a:rPr lang="it-IT" smtClean="0"/>
              <a:t>09/10/21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B911377-D141-174B-ACB4-CB72217EC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A54F320-FCC5-1949-AC19-ADD24747B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011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83DEA7-7DA0-4047-A25F-BD3FC4BEA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5FC731D-8A74-0649-B2D5-D03D765C6B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A7681DD-D9F5-6C4B-863F-C205CAB7E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9A403E4-AA7A-4B49-BE49-C5B564ECE4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A037D7D-A37E-EC43-929F-954FB1E5EF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EBEA011-2CF8-CA43-AF47-0E06AF1FC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22FB2-FAC8-C041-B211-E9B19032075D}" type="datetime1">
              <a:rPr lang="it-IT" smtClean="0"/>
              <a:t>09/10/21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1C9E96FF-D409-0C47-B0CD-13F62DCA0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9E62E1D-C489-9740-A651-F27F71D8E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869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0DDBC8-3FC4-EF4F-A361-963F946E2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ECCEBA5-A9D6-E143-9DAC-AF8895105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F7DFD-114E-7D41-B512-352B9EE6C213}" type="datetime1">
              <a:rPr lang="it-IT" smtClean="0"/>
              <a:t>09/10/21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45D741A-7005-C346-A9D5-6A2052D37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0A40FBF-34F4-2A4C-8805-4B40C94CE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295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5982B6A-99FC-6849-8F25-6C5789724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B720-94A9-DB4F-9A09-8C3C6C78FD9F}" type="datetime1">
              <a:rPr lang="it-IT" smtClean="0"/>
              <a:t>09/10/21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0534E6FA-9C3A-0342-998A-96501AA6D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F86296E-9A45-2E4D-A2AC-14BC3E0BB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822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0E8E24-F04B-8A47-A35E-2E29FE11E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31E763-BBD9-8A43-838B-F2529B148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1AF56C6-6DFF-B94B-9F8C-9B3738A49D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D7682B0-06E5-294E-A29C-AAD58CB5B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B3424-FE6C-044B-AE6B-19CE6936825E}" type="datetime1">
              <a:rPr lang="it-IT" smtClean="0"/>
              <a:t>09/10/21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5F850AA-749A-E84D-AD2B-DAFD43BE2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5872898-C55A-3F48-BBD1-35DD01561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726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A2E2AD-2D5F-9D41-9FBF-C9C88A62D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5F619E2-EF36-FB4B-A7DA-493DD8AD90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A4146C1-5AB2-BF47-89B0-133ADECDB5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9824A20-A35A-374F-8E4F-3907A2150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72FCA-B309-504D-A0E6-16A521694BA0}" type="datetime1">
              <a:rPr lang="it-IT" smtClean="0"/>
              <a:t>09/10/21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023E8E9-728B-884B-A8B8-11D1FF4BE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C3B2B9A-B961-C44D-AB5A-A41DED73B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857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167AC888-8D91-5E4C-AD5A-BA29BDC43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FFBE768-DC58-104B-A954-D9B81BA9D4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4FE926-C0B4-414F-9C7A-C98AFC9101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32A6B-0820-5F4E-B5C5-43CA94A7DF08}" type="datetime1">
              <a:rPr lang="it-IT" smtClean="0"/>
              <a:t>09/10/21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3E4D87A-1F62-4C4F-BB6C-348441CE6D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6350108-D256-5A4A-80C4-E81EAD0E18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22538-1BCE-3447-A8AA-5E1BF8A75BC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819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00.png"/><Relationship Id="rId7" Type="http://schemas.openxmlformats.org/officeDocument/2006/relationships/image" Target="../media/image240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0.png"/><Relationship Id="rId5" Type="http://schemas.openxmlformats.org/officeDocument/2006/relationships/image" Target="../media/image220.png"/><Relationship Id="rId10" Type="http://schemas.openxmlformats.org/officeDocument/2006/relationships/image" Target="../media/image14.png"/><Relationship Id="rId4" Type="http://schemas.openxmlformats.org/officeDocument/2006/relationships/image" Target="../media/image210.png"/><Relationship Id="rId9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4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19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28.png"/><Relationship Id="rId4" Type="http://schemas.openxmlformats.org/officeDocument/2006/relationships/image" Target="../media/image38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E443FD7-A66B-4AA0-872D-B088B9BC5F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972D54D-3142-5B41-8924-094ACB99C2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4095" y="851517"/>
            <a:ext cx="5238466" cy="2577483"/>
          </a:xfrm>
        </p:spPr>
        <p:txBody>
          <a:bodyPr anchor="b">
            <a:normAutofit/>
          </a:bodyPr>
          <a:lstStyle/>
          <a:p>
            <a:pPr algn="l"/>
            <a:r>
              <a:rPr lang="en-US" sz="4200" b="1" dirty="0"/>
              <a:t>Impact of divertor X-points on axisymmetric modes in tokamaks</a:t>
            </a:r>
            <a:endParaRPr lang="it-IT" sz="4200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940704A-7574-D749-BAAA-912AA01CFD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4094" y="3597606"/>
            <a:ext cx="4416275" cy="2946815"/>
          </a:xfrm>
        </p:spPr>
        <p:txBody>
          <a:bodyPr anchor="t">
            <a:normAutofit lnSpcReduction="10000"/>
          </a:bodyPr>
          <a:lstStyle/>
          <a:p>
            <a:pPr algn="l"/>
            <a:r>
              <a:rPr lang="en-US" dirty="0"/>
              <a:t>Franco Porcelli</a:t>
            </a:r>
          </a:p>
          <a:p>
            <a:pPr algn="l"/>
            <a:r>
              <a:rPr lang="en-US" dirty="0"/>
              <a:t>Polytechnic University of Turin, Italy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In collaboration with:</a:t>
            </a:r>
          </a:p>
          <a:p>
            <a:pPr algn="l"/>
            <a:r>
              <a:rPr lang="en-US" sz="2000" dirty="0"/>
              <a:t>A. </a:t>
            </a:r>
            <a:r>
              <a:rPr lang="en-US" sz="2000" dirty="0" err="1"/>
              <a:t>Yolbarsop</a:t>
            </a:r>
            <a:r>
              <a:rPr lang="en-US" sz="2000" dirty="0"/>
              <a:t>, U. of Science and Technology of China, Hefei</a:t>
            </a:r>
          </a:p>
          <a:p>
            <a:pPr algn="l"/>
            <a:r>
              <a:rPr lang="en-US" sz="2000" dirty="0"/>
              <a:t>R. Fitzpatrick, IFS, U. of Texas at Austin</a:t>
            </a:r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04BE0EF-3561-49B4-9A29-F283168A9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0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3 h 5154967"/>
              <a:gd name="connsiteX37" fmla="*/ 1625714 w 6184806"/>
              <a:gd name="connsiteY37" fmla="*/ 109243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2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0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3"/>
                  <a:pt x="2445216" y="109243"/>
                </a:cubicBezTo>
                <a:cubicBezTo>
                  <a:pt x="1625714" y="109243"/>
                  <a:pt x="1625714" y="109243"/>
                  <a:pt x="1625714" y="109243"/>
                </a:cubicBezTo>
                <a:cubicBezTo>
                  <a:pt x="1572615" y="109243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7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2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11DAEC64-1AFA-0845-8C7B-E324B8357B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1503" y="2864231"/>
            <a:ext cx="3217333" cy="1747485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D81C47C-40F7-AB4F-8475-9CC7BAA87B09}"/>
              </a:ext>
            </a:extLst>
          </p:cNvPr>
          <p:cNvSpPr txBox="1"/>
          <p:nvPr/>
        </p:nvSpPr>
        <p:spPr>
          <a:xfrm>
            <a:off x="3394234" y="313579"/>
            <a:ext cx="5403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19</a:t>
            </a:r>
            <a:r>
              <a:rPr lang="en-US" baseline="30000" dirty="0"/>
              <a:t>th</a:t>
            </a:r>
            <a:r>
              <a:rPr lang="en-US" dirty="0"/>
              <a:t> European Fusion Theory Conference, October 2021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E2B49A5-BC73-8C48-B191-BAD5BBB19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382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4" name="Rectangle 7">
            <a:extLst>
              <a:ext uri="{FF2B5EF4-FFF2-40B4-BE49-F238E27FC236}">
                <a16:creationId xmlns:a16="http://schemas.microsoft.com/office/drawing/2014/main" id="{91F32EBA-ED97-466E-8CFA-838258415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19DABEC-6649-4A42-8E43-45A16EEA5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1327438"/>
            <a:ext cx="6247722" cy="1461778"/>
          </a:xfrm>
        </p:spPr>
        <p:txBody>
          <a:bodyPr anchor="t">
            <a:normAutofit/>
          </a:bodyPr>
          <a:lstStyle/>
          <a:p>
            <a:r>
              <a:rPr lang="en-US"/>
              <a:t>Comments</a:t>
            </a:r>
            <a:endParaRPr lang="en-US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478D626-7693-9846-8460-8B2CC10D8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6934" y="2946169"/>
            <a:ext cx="6247722" cy="3088871"/>
          </a:xfrm>
        </p:spPr>
        <p:txBody>
          <a:bodyPr>
            <a:normAutofit/>
          </a:bodyPr>
          <a:lstStyle/>
          <a:p>
            <a:r>
              <a:rPr lang="en-US" sz="2000" dirty="0"/>
              <a:t>Only the weakly growing, zero frequency mode is considered for active feedback stabilization.</a:t>
            </a:r>
          </a:p>
          <a:p>
            <a:r>
              <a:rPr lang="en-US" sz="2000" b="1" dirty="0"/>
              <a:t>No X-point resonance effects.</a:t>
            </a:r>
          </a:p>
          <a:p>
            <a:r>
              <a:rPr lang="en-US" sz="2000" b="1" dirty="0"/>
              <a:t>Hey! What about the weakly damped, high frequency solutions?</a:t>
            </a:r>
          </a:p>
        </p:txBody>
      </p:sp>
      <p:sp>
        <p:nvSpPr>
          <p:cNvPr id="65" name="Freeform: Shape 9">
            <a:extLst>
              <a:ext uri="{FF2B5EF4-FFF2-40B4-BE49-F238E27FC236}">
                <a16:creationId xmlns:a16="http://schemas.microsoft.com/office/drawing/2014/main" id="{0F06C9D3-00DF-4B71-AE88-29075022FC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19545" y="1333265"/>
            <a:ext cx="2926988" cy="2594434"/>
          </a:xfrm>
          <a:custGeom>
            <a:avLst/>
            <a:gdLst>
              <a:gd name="connsiteX0" fmla="*/ 853538 w 2991693"/>
              <a:gd name="connsiteY0" fmla="*/ 0 h 2651787"/>
              <a:gd name="connsiteX1" fmla="*/ 2141030 w 2991693"/>
              <a:gd name="connsiteY1" fmla="*/ 0 h 2651787"/>
              <a:gd name="connsiteX2" fmla="*/ 2324957 w 2991693"/>
              <a:gd name="connsiteY2" fmla="*/ 103466 h 2651787"/>
              <a:gd name="connsiteX3" fmla="*/ 2968702 w 2991693"/>
              <a:gd name="connsiteY3" fmla="*/ 1218596 h 2651787"/>
              <a:gd name="connsiteX4" fmla="*/ 2968702 w 2991693"/>
              <a:gd name="connsiteY4" fmla="*/ 1433192 h 2651787"/>
              <a:gd name="connsiteX5" fmla="*/ 2324957 w 2991693"/>
              <a:gd name="connsiteY5" fmla="*/ 2548321 h 2651787"/>
              <a:gd name="connsiteX6" fmla="*/ 2141030 w 2991693"/>
              <a:gd name="connsiteY6" fmla="*/ 2651787 h 2651787"/>
              <a:gd name="connsiteX7" fmla="*/ 853538 w 2991693"/>
              <a:gd name="connsiteY7" fmla="*/ 2651787 h 2651787"/>
              <a:gd name="connsiteX8" fmla="*/ 669612 w 2991693"/>
              <a:gd name="connsiteY8" fmla="*/ 2548321 h 2651787"/>
              <a:gd name="connsiteX9" fmla="*/ 25866 w 2991693"/>
              <a:gd name="connsiteY9" fmla="*/ 1433192 h 2651787"/>
              <a:gd name="connsiteX10" fmla="*/ 25866 w 2991693"/>
              <a:gd name="connsiteY10" fmla="*/ 1218596 h 2651787"/>
              <a:gd name="connsiteX11" fmla="*/ 669612 w 2991693"/>
              <a:gd name="connsiteY11" fmla="*/ 103466 h 2651787"/>
              <a:gd name="connsiteX12" fmla="*/ 853538 w 2991693"/>
              <a:gd name="connsiteY12" fmla="*/ 0 h 265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91693" h="2651787">
                <a:moveTo>
                  <a:pt x="853538" y="0"/>
                </a:moveTo>
                <a:cubicBezTo>
                  <a:pt x="2141030" y="0"/>
                  <a:pt x="2141030" y="0"/>
                  <a:pt x="2141030" y="0"/>
                </a:cubicBezTo>
                <a:cubicBezTo>
                  <a:pt x="2206170" y="0"/>
                  <a:pt x="2290471" y="45985"/>
                  <a:pt x="2324957" y="103466"/>
                </a:cubicBezTo>
                <a:cubicBezTo>
                  <a:pt x="2968702" y="1218596"/>
                  <a:pt x="2968702" y="1218596"/>
                  <a:pt x="2968702" y="1218596"/>
                </a:cubicBezTo>
                <a:cubicBezTo>
                  <a:pt x="2999357" y="1279909"/>
                  <a:pt x="2999357" y="1371878"/>
                  <a:pt x="2968702" y="1433192"/>
                </a:cubicBezTo>
                <a:cubicBezTo>
                  <a:pt x="2324957" y="2548321"/>
                  <a:pt x="2324957" y="2548321"/>
                  <a:pt x="2324957" y="2548321"/>
                </a:cubicBezTo>
                <a:cubicBezTo>
                  <a:pt x="2290471" y="2605803"/>
                  <a:pt x="2206170" y="2651787"/>
                  <a:pt x="2141030" y="2651787"/>
                </a:cubicBezTo>
                <a:lnTo>
                  <a:pt x="853538" y="2651787"/>
                </a:lnTo>
                <a:cubicBezTo>
                  <a:pt x="784566" y="2651787"/>
                  <a:pt x="700266" y="2605803"/>
                  <a:pt x="669612" y="2548321"/>
                </a:cubicBezTo>
                <a:cubicBezTo>
                  <a:pt x="25866" y="1433192"/>
                  <a:pt x="25866" y="1433192"/>
                  <a:pt x="25866" y="1433192"/>
                </a:cubicBezTo>
                <a:cubicBezTo>
                  <a:pt x="-8621" y="1371878"/>
                  <a:pt x="-8621" y="1279909"/>
                  <a:pt x="25866" y="1218596"/>
                </a:cubicBezTo>
                <a:cubicBezTo>
                  <a:pt x="669612" y="103466"/>
                  <a:pt x="669612" y="103466"/>
                  <a:pt x="669612" y="103466"/>
                </a:cubicBezTo>
                <a:cubicBezTo>
                  <a:pt x="700266" y="45985"/>
                  <a:pt x="784566" y="0"/>
                  <a:pt x="853538" y="0"/>
                </a:cubicBezTo>
                <a:close/>
              </a:path>
            </a:pathLst>
          </a:custGeom>
          <a:noFill/>
          <a:ln w="50800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6" name="Freeform 5">
            <a:extLst>
              <a:ext uri="{FF2B5EF4-FFF2-40B4-BE49-F238E27FC236}">
                <a16:creationId xmlns:a16="http://schemas.microsoft.com/office/drawing/2014/main" id="{4300F7B2-2FBB-4B65-B588-6331766027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575032" y="1327438"/>
            <a:ext cx="675351" cy="595380"/>
          </a:xfrm>
          <a:custGeom>
            <a:avLst/>
            <a:gdLst>
              <a:gd name="T0" fmla="*/ 225 w 785"/>
              <a:gd name="T1" fmla="*/ 692 h 692"/>
              <a:gd name="T2" fmla="*/ 177 w 785"/>
              <a:gd name="T3" fmla="*/ 665 h 692"/>
              <a:gd name="T4" fmla="*/ 9 w 785"/>
              <a:gd name="T5" fmla="*/ 374 h 692"/>
              <a:gd name="T6" fmla="*/ 9 w 785"/>
              <a:gd name="T7" fmla="*/ 318 h 692"/>
              <a:gd name="T8" fmla="*/ 177 w 785"/>
              <a:gd name="T9" fmla="*/ 27 h 692"/>
              <a:gd name="T10" fmla="*/ 225 w 785"/>
              <a:gd name="T11" fmla="*/ 0 h 692"/>
              <a:gd name="T12" fmla="*/ 561 w 785"/>
              <a:gd name="T13" fmla="*/ 0 h 692"/>
              <a:gd name="T14" fmla="*/ 609 w 785"/>
              <a:gd name="T15" fmla="*/ 27 h 692"/>
              <a:gd name="T16" fmla="*/ 777 w 785"/>
              <a:gd name="T17" fmla="*/ 318 h 692"/>
              <a:gd name="T18" fmla="*/ 777 w 785"/>
              <a:gd name="T19" fmla="*/ 374 h 692"/>
              <a:gd name="T20" fmla="*/ 609 w 785"/>
              <a:gd name="T21" fmla="*/ 665 h 692"/>
              <a:gd name="T22" fmla="*/ 561 w 785"/>
              <a:gd name="T23" fmla="*/ 692 h 692"/>
              <a:gd name="T24" fmla="*/ 225 w 785"/>
              <a:gd name="T25" fmla="*/ 692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85" h="692">
                <a:moveTo>
                  <a:pt x="225" y="692"/>
                </a:moveTo>
                <a:cubicBezTo>
                  <a:pt x="207" y="692"/>
                  <a:pt x="185" y="680"/>
                  <a:pt x="177" y="665"/>
                </a:cubicBezTo>
                <a:cubicBezTo>
                  <a:pt x="9" y="374"/>
                  <a:pt x="9" y="374"/>
                  <a:pt x="9" y="374"/>
                </a:cubicBezTo>
                <a:cubicBezTo>
                  <a:pt x="0" y="358"/>
                  <a:pt x="0" y="334"/>
                  <a:pt x="9" y="318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85" y="12"/>
                  <a:pt x="207" y="0"/>
                  <a:pt x="225" y="0"/>
                </a:cubicBezTo>
                <a:cubicBezTo>
                  <a:pt x="561" y="0"/>
                  <a:pt x="561" y="0"/>
                  <a:pt x="561" y="0"/>
                </a:cubicBezTo>
                <a:cubicBezTo>
                  <a:pt x="578" y="0"/>
                  <a:pt x="600" y="12"/>
                  <a:pt x="609" y="27"/>
                </a:cubicBezTo>
                <a:cubicBezTo>
                  <a:pt x="777" y="318"/>
                  <a:pt x="777" y="318"/>
                  <a:pt x="777" y="318"/>
                </a:cubicBezTo>
                <a:cubicBezTo>
                  <a:pt x="785" y="334"/>
                  <a:pt x="785" y="358"/>
                  <a:pt x="777" y="374"/>
                </a:cubicBezTo>
                <a:cubicBezTo>
                  <a:pt x="609" y="665"/>
                  <a:pt x="609" y="665"/>
                  <a:pt x="609" y="665"/>
                </a:cubicBezTo>
                <a:cubicBezTo>
                  <a:pt x="600" y="680"/>
                  <a:pt x="578" y="692"/>
                  <a:pt x="561" y="692"/>
                </a:cubicBezTo>
                <a:lnTo>
                  <a:pt x="225" y="692"/>
                </a:lnTo>
                <a:close/>
              </a:path>
            </a:pathLst>
          </a:custGeom>
          <a:noFill/>
          <a:ln w="28575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EFA5A327-531A-495C-BCA7-27F04811AF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2922" y="1075612"/>
            <a:ext cx="550492" cy="485306"/>
          </a:xfrm>
          <a:custGeom>
            <a:avLst/>
            <a:gdLst>
              <a:gd name="T0" fmla="*/ 225 w 785"/>
              <a:gd name="T1" fmla="*/ 692 h 692"/>
              <a:gd name="T2" fmla="*/ 177 w 785"/>
              <a:gd name="T3" fmla="*/ 665 h 692"/>
              <a:gd name="T4" fmla="*/ 9 w 785"/>
              <a:gd name="T5" fmla="*/ 374 h 692"/>
              <a:gd name="T6" fmla="*/ 9 w 785"/>
              <a:gd name="T7" fmla="*/ 318 h 692"/>
              <a:gd name="T8" fmla="*/ 177 w 785"/>
              <a:gd name="T9" fmla="*/ 27 h 692"/>
              <a:gd name="T10" fmla="*/ 225 w 785"/>
              <a:gd name="T11" fmla="*/ 0 h 692"/>
              <a:gd name="T12" fmla="*/ 561 w 785"/>
              <a:gd name="T13" fmla="*/ 0 h 692"/>
              <a:gd name="T14" fmla="*/ 609 w 785"/>
              <a:gd name="T15" fmla="*/ 27 h 692"/>
              <a:gd name="T16" fmla="*/ 777 w 785"/>
              <a:gd name="T17" fmla="*/ 318 h 692"/>
              <a:gd name="T18" fmla="*/ 777 w 785"/>
              <a:gd name="T19" fmla="*/ 374 h 692"/>
              <a:gd name="T20" fmla="*/ 609 w 785"/>
              <a:gd name="T21" fmla="*/ 665 h 692"/>
              <a:gd name="T22" fmla="*/ 561 w 785"/>
              <a:gd name="T23" fmla="*/ 692 h 692"/>
              <a:gd name="T24" fmla="*/ 225 w 785"/>
              <a:gd name="T25" fmla="*/ 692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85" h="692">
                <a:moveTo>
                  <a:pt x="225" y="692"/>
                </a:moveTo>
                <a:cubicBezTo>
                  <a:pt x="207" y="692"/>
                  <a:pt x="185" y="680"/>
                  <a:pt x="177" y="665"/>
                </a:cubicBezTo>
                <a:cubicBezTo>
                  <a:pt x="9" y="374"/>
                  <a:pt x="9" y="374"/>
                  <a:pt x="9" y="374"/>
                </a:cubicBezTo>
                <a:cubicBezTo>
                  <a:pt x="0" y="358"/>
                  <a:pt x="0" y="334"/>
                  <a:pt x="9" y="318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85" y="12"/>
                  <a:pt x="207" y="0"/>
                  <a:pt x="225" y="0"/>
                </a:cubicBezTo>
                <a:cubicBezTo>
                  <a:pt x="561" y="0"/>
                  <a:pt x="561" y="0"/>
                  <a:pt x="561" y="0"/>
                </a:cubicBezTo>
                <a:cubicBezTo>
                  <a:pt x="578" y="0"/>
                  <a:pt x="600" y="12"/>
                  <a:pt x="609" y="27"/>
                </a:cubicBezTo>
                <a:cubicBezTo>
                  <a:pt x="777" y="318"/>
                  <a:pt x="777" y="318"/>
                  <a:pt x="777" y="318"/>
                </a:cubicBezTo>
                <a:cubicBezTo>
                  <a:pt x="785" y="334"/>
                  <a:pt x="785" y="358"/>
                  <a:pt x="777" y="374"/>
                </a:cubicBezTo>
                <a:cubicBezTo>
                  <a:pt x="609" y="665"/>
                  <a:pt x="609" y="665"/>
                  <a:pt x="609" y="665"/>
                </a:cubicBezTo>
                <a:cubicBezTo>
                  <a:pt x="600" y="680"/>
                  <a:pt x="578" y="692"/>
                  <a:pt x="561" y="692"/>
                </a:cubicBezTo>
                <a:lnTo>
                  <a:pt x="225" y="692"/>
                </a:lnTo>
                <a:close/>
              </a:path>
            </a:pathLst>
          </a:custGeom>
          <a:noFill/>
          <a:ln w="28575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AB2B427-6BE8-464D-85B6-E245CC6D1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39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16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18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EBC2109-6306-7B48-BF47-2CF9381195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366" y="2194102"/>
            <a:ext cx="3427001" cy="39085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The math of X-point singularity, and (perhaps) a surprising result.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For details, see:</a:t>
            </a:r>
          </a:p>
        </p:txBody>
      </p:sp>
      <p:pic>
        <p:nvPicPr>
          <p:cNvPr id="6" name="Immagine 5" descr="Immagine che contiene testo&#10;&#10;Descrizione generata automaticamente">
            <a:extLst>
              <a:ext uri="{FF2B5EF4-FFF2-40B4-BE49-F238E27FC236}">
                <a16:creationId xmlns:a16="http://schemas.microsoft.com/office/drawing/2014/main" id="{7E04BDEE-C500-054E-937A-D0E3B9D635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5457" y="2117516"/>
            <a:ext cx="6155141" cy="2646709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9345544-F43A-6740-AC3E-349685BF5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1622538-1BCE-3447-A8AA-5E1BF8A75BC5}" type="slidenum"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11</a:t>
            </a:fld>
            <a:endParaRPr lang="en-US" sz="10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346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8">
            <a:extLst>
              <a:ext uri="{FF2B5EF4-FFF2-40B4-BE49-F238E27FC236}">
                <a16:creationId xmlns:a16="http://schemas.microsoft.com/office/drawing/2014/main" id="{0B761509-3B9A-49A6-A84B-C3D86811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4" name="Freeform: Shape 10">
            <a:extLst>
              <a:ext uri="{FF2B5EF4-FFF2-40B4-BE49-F238E27FC236}">
                <a16:creationId xmlns:a16="http://schemas.microsoft.com/office/drawing/2014/main" id="{91DE43FD-EB47-414A-B0AB-169B0FFF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220211"/>
            <a:ext cx="7047923" cy="4413342"/>
          </a:xfrm>
          <a:prstGeom prst="rect">
            <a:avLst/>
          </a:prstGeom>
        </p:spPr>
      </p:pic>
      <p:grpSp>
        <p:nvGrpSpPr>
          <p:cNvPr id="25" name="Group 12">
            <a:extLst>
              <a:ext uri="{FF2B5EF4-FFF2-40B4-BE49-F238E27FC236}">
                <a16:creationId xmlns:a16="http://schemas.microsoft.com/office/drawing/2014/main" id="{58495BCC-CE77-4CC2-952E-846F41119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75188"/>
            <a:chExt cx="1562267" cy="1172973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1B42538B-E30F-4967-A6C1-8EBA775F4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9A6BD9AC-4DE7-4B20-8547-4E3B375C2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7518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7706716-9E9E-E741-B628-F27E70145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46536" y="6035040"/>
            <a:ext cx="548640" cy="548640"/>
          </a:xfrm>
          <a:prstGeom prst="ellipse">
            <a:avLst/>
          </a:prstGeom>
          <a:solidFill>
            <a:schemeClr val="bg1">
              <a:alpha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Aft>
                <a:spcPts val="600"/>
              </a:spcAft>
            </a:pPr>
            <a:fld id="{7E9262EE-3692-1A46-B56B-CBBE9615EDBC}" type="slidenum">
              <a:rPr lang="en-US">
                <a:solidFill>
                  <a:schemeClr val="tx1"/>
                </a:solidFill>
              </a:rPr>
              <a:pPr algn="ctr">
                <a:spcAft>
                  <a:spcPts val="600"/>
                </a:spcAft>
              </a:pPr>
              <a:t>12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4061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49F8BA5E-9A78-2D4C-9084-1CD6D27D21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6700" y="989826"/>
            <a:ext cx="9118600" cy="47244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45F3937A-8BE2-DC4C-85CF-AA789D99BDC1}"/>
              </a:ext>
            </a:extLst>
          </p:cNvPr>
          <p:cNvSpPr txBox="1"/>
          <p:nvPr/>
        </p:nvSpPr>
        <p:spPr>
          <a:xfrm>
            <a:off x="4073267" y="301071"/>
            <a:ext cx="4130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Equilibrium magnetic structure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D944B569-8BA9-1E41-989D-3612543D21DF}"/>
                  </a:ext>
                </a:extLst>
              </p:cNvPr>
              <p:cNvSpPr txBox="1"/>
              <p:nvPr/>
            </p:nvSpPr>
            <p:spPr>
              <a:xfrm>
                <a:off x="1536700" y="5828268"/>
                <a:ext cx="2219903" cy="6363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𝜚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𝜚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</m:sub>
                          </m:sSub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D944B569-8BA9-1E41-989D-3612543D21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6700" y="5828268"/>
                <a:ext cx="2219903" cy="636328"/>
              </a:xfrm>
              <a:prstGeom prst="rect">
                <a:avLst/>
              </a:prstGeom>
              <a:blipFill>
                <a:blip r:embed="rId3"/>
                <a:stretch>
                  <a:fillRect l="-1705"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CE2DC6C-6BCE-1F4C-8EC5-E8C0D3CA8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262EE-3692-1A46-B56B-CBBE9615EDBC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31E4CA34-850E-6240-8785-1CB099AD987D}"/>
                  </a:ext>
                </a:extLst>
              </p:cNvPr>
              <p:cNvSpPr txBox="1"/>
              <p:nvPr/>
            </p:nvSpPr>
            <p:spPr>
              <a:xfrm>
                <a:off x="4459879" y="5987018"/>
                <a:ext cx="429874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rgbClr val="FF0000"/>
                    </a:solidFill>
                  </a:rPr>
                  <a:t>Plasma occupies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and</a:t>
                </a:r>
                <a:r>
                  <a:rPr lang="en-US" sz="24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regions</a:t>
                </a:r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31E4CA34-850E-6240-8785-1CB099AD98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9879" y="5987018"/>
                <a:ext cx="4298741" cy="461665"/>
              </a:xfrm>
              <a:prstGeom prst="rect">
                <a:avLst/>
              </a:prstGeom>
              <a:blipFill>
                <a:blip r:embed="rId4"/>
                <a:stretch>
                  <a:fillRect l="-2360" t="-8108" r="-1475" b="-29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00349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8">
            <a:extLst>
              <a:ext uri="{FF2B5EF4-FFF2-40B4-BE49-F238E27FC236}">
                <a16:creationId xmlns:a16="http://schemas.microsoft.com/office/drawing/2014/main" id="{3C54F4CE-85F0-46ED-80DA-9518C925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0">
            <a:extLst>
              <a:ext uri="{FF2B5EF4-FFF2-40B4-BE49-F238E27FC236}">
                <a16:creationId xmlns:a16="http://schemas.microsoft.com/office/drawing/2014/main" id="{F778EC6E-B783-44A8-9FF7-FEF1EE6DC0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830098" y="-1"/>
            <a:ext cx="7361901" cy="6857999"/>
          </a:xfrm>
          <a:custGeom>
            <a:avLst/>
            <a:gdLst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72418 w 8733721"/>
              <a:gd name="connsiteY21" fmla="*/ 1638391 h 6857999"/>
              <a:gd name="connsiteX22" fmla="*/ 8390715 w 8733721"/>
              <a:gd name="connsiteY22" fmla="*/ 1742490 h 6857999"/>
              <a:gd name="connsiteX23" fmla="*/ 8415178 w 8733721"/>
              <a:gd name="connsiteY23" fmla="*/ 1818229 h 6857999"/>
              <a:gd name="connsiteX24" fmla="*/ 8409273 w 8733721"/>
              <a:gd name="connsiteY24" fmla="*/ 1862723 h 6857999"/>
              <a:gd name="connsiteX25" fmla="*/ 8414840 w 8733721"/>
              <a:gd name="connsiteY25" fmla="*/ 1917476 h 6857999"/>
              <a:gd name="connsiteX26" fmla="*/ 8410734 w 8733721"/>
              <a:gd name="connsiteY26" fmla="*/ 1972204 h 6857999"/>
              <a:gd name="connsiteX27" fmla="*/ 8416466 w 8733721"/>
              <a:gd name="connsiteY27" fmla="*/ 2054291 h 6857999"/>
              <a:gd name="connsiteX28" fmla="*/ 8409837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57071 w 8733721"/>
              <a:gd name="connsiteY46" fmla="*/ 3977138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72418 w 8733721"/>
              <a:gd name="connsiteY21" fmla="*/ 1638391 h 6857999"/>
              <a:gd name="connsiteX22" fmla="*/ 8390715 w 8733721"/>
              <a:gd name="connsiteY22" fmla="*/ 1742490 h 6857999"/>
              <a:gd name="connsiteX23" fmla="*/ 8385393 w 8733721"/>
              <a:gd name="connsiteY23" fmla="*/ 1812272 h 6857999"/>
              <a:gd name="connsiteX24" fmla="*/ 8409273 w 8733721"/>
              <a:gd name="connsiteY24" fmla="*/ 1862723 h 6857999"/>
              <a:gd name="connsiteX25" fmla="*/ 8414840 w 8733721"/>
              <a:gd name="connsiteY25" fmla="*/ 1917476 h 6857999"/>
              <a:gd name="connsiteX26" fmla="*/ 8410734 w 8733721"/>
              <a:gd name="connsiteY26" fmla="*/ 1972204 h 6857999"/>
              <a:gd name="connsiteX27" fmla="*/ 8416466 w 8733721"/>
              <a:gd name="connsiteY27" fmla="*/ 2054291 h 6857999"/>
              <a:gd name="connsiteX28" fmla="*/ 8409837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57071 w 8733721"/>
              <a:gd name="connsiteY46" fmla="*/ 3977138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72418 w 8733721"/>
              <a:gd name="connsiteY21" fmla="*/ 1638391 h 6857999"/>
              <a:gd name="connsiteX22" fmla="*/ 8360930 w 8733721"/>
              <a:gd name="connsiteY22" fmla="*/ 1742490 h 6857999"/>
              <a:gd name="connsiteX23" fmla="*/ 8385393 w 8733721"/>
              <a:gd name="connsiteY23" fmla="*/ 1812272 h 6857999"/>
              <a:gd name="connsiteX24" fmla="*/ 8409273 w 8733721"/>
              <a:gd name="connsiteY24" fmla="*/ 1862723 h 6857999"/>
              <a:gd name="connsiteX25" fmla="*/ 8414840 w 8733721"/>
              <a:gd name="connsiteY25" fmla="*/ 1917476 h 6857999"/>
              <a:gd name="connsiteX26" fmla="*/ 8410734 w 8733721"/>
              <a:gd name="connsiteY26" fmla="*/ 1972204 h 6857999"/>
              <a:gd name="connsiteX27" fmla="*/ 8416466 w 8733721"/>
              <a:gd name="connsiteY27" fmla="*/ 2054291 h 6857999"/>
              <a:gd name="connsiteX28" fmla="*/ 8409837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57071 w 8733721"/>
              <a:gd name="connsiteY46" fmla="*/ 3977138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72418 w 8733721"/>
              <a:gd name="connsiteY21" fmla="*/ 1638391 h 6857999"/>
              <a:gd name="connsiteX22" fmla="*/ 8360930 w 8733721"/>
              <a:gd name="connsiteY22" fmla="*/ 1742490 h 6857999"/>
              <a:gd name="connsiteX23" fmla="*/ 8385393 w 8733721"/>
              <a:gd name="connsiteY23" fmla="*/ 1812272 h 6857999"/>
              <a:gd name="connsiteX24" fmla="*/ 8409273 w 8733721"/>
              <a:gd name="connsiteY24" fmla="*/ 1862723 h 6857999"/>
              <a:gd name="connsiteX25" fmla="*/ 8414840 w 8733721"/>
              <a:gd name="connsiteY25" fmla="*/ 1917476 h 6857999"/>
              <a:gd name="connsiteX26" fmla="*/ 8410734 w 8733721"/>
              <a:gd name="connsiteY26" fmla="*/ 1972204 h 6857999"/>
              <a:gd name="connsiteX27" fmla="*/ 8386681 w 8733721"/>
              <a:gd name="connsiteY27" fmla="*/ 2066205 h 6857999"/>
              <a:gd name="connsiteX28" fmla="*/ 8409837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57071 w 8733721"/>
              <a:gd name="connsiteY46" fmla="*/ 3977138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72418 w 8733721"/>
              <a:gd name="connsiteY21" fmla="*/ 1638391 h 6857999"/>
              <a:gd name="connsiteX22" fmla="*/ 8360930 w 8733721"/>
              <a:gd name="connsiteY22" fmla="*/ 1742490 h 6857999"/>
              <a:gd name="connsiteX23" fmla="*/ 8385393 w 8733721"/>
              <a:gd name="connsiteY23" fmla="*/ 1812272 h 6857999"/>
              <a:gd name="connsiteX24" fmla="*/ 8409273 w 8733721"/>
              <a:gd name="connsiteY24" fmla="*/ 1862723 h 6857999"/>
              <a:gd name="connsiteX25" fmla="*/ 8414840 w 8733721"/>
              <a:gd name="connsiteY25" fmla="*/ 1917476 h 6857999"/>
              <a:gd name="connsiteX26" fmla="*/ 8410734 w 8733721"/>
              <a:gd name="connsiteY26" fmla="*/ 1972204 h 6857999"/>
              <a:gd name="connsiteX27" fmla="*/ 8386681 w 8733721"/>
              <a:gd name="connsiteY27" fmla="*/ 2066205 h 6857999"/>
              <a:gd name="connsiteX28" fmla="*/ 8380052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57071 w 8733721"/>
              <a:gd name="connsiteY46" fmla="*/ 3977138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72418 w 8733721"/>
              <a:gd name="connsiteY21" fmla="*/ 1638391 h 6857999"/>
              <a:gd name="connsiteX22" fmla="*/ 8360930 w 8733721"/>
              <a:gd name="connsiteY22" fmla="*/ 1742490 h 6857999"/>
              <a:gd name="connsiteX23" fmla="*/ 8385393 w 8733721"/>
              <a:gd name="connsiteY23" fmla="*/ 1812272 h 6857999"/>
              <a:gd name="connsiteX24" fmla="*/ 8409273 w 8733721"/>
              <a:gd name="connsiteY24" fmla="*/ 1862723 h 6857999"/>
              <a:gd name="connsiteX25" fmla="*/ 8414840 w 8733721"/>
              <a:gd name="connsiteY25" fmla="*/ 1917476 h 6857999"/>
              <a:gd name="connsiteX26" fmla="*/ 8386906 w 8733721"/>
              <a:gd name="connsiteY26" fmla="*/ 1972204 h 6857999"/>
              <a:gd name="connsiteX27" fmla="*/ 8386681 w 8733721"/>
              <a:gd name="connsiteY27" fmla="*/ 2066205 h 6857999"/>
              <a:gd name="connsiteX28" fmla="*/ 8380052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57071 w 8733721"/>
              <a:gd name="connsiteY46" fmla="*/ 3977138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72418 w 8733721"/>
              <a:gd name="connsiteY21" fmla="*/ 1638391 h 6857999"/>
              <a:gd name="connsiteX22" fmla="*/ 8360930 w 8733721"/>
              <a:gd name="connsiteY22" fmla="*/ 1742490 h 6857999"/>
              <a:gd name="connsiteX23" fmla="*/ 8385393 w 8733721"/>
              <a:gd name="connsiteY23" fmla="*/ 1812272 h 6857999"/>
              <a:gd name="connsiteX24" fmla="*/ 8409273 w 8733721"/>
              <a:gd name="connsiteY24" fmla="*/ 1862723 h 6857999"/>
              <a:gd name="connsiteX25" fmla="*/ 8385055 w 8733721"/>
              <a:gd name="connsiteY25" fmla="*/ 1923433 h 6857999"/>
              <a:gd name="connsiteX26" fmla="*/ 8386906 w 8733721"/>
              <a:gd name="connsiteY26" fmla="*/ 1972204 h 6857999"/>
              <a:gd name="connsiteX27" fmla="*/ 8386681 w 8733721"/>
              <a:gd name="connsiteY27" fmla="*/ 2066205 h 6857999"/>
              <a:gd name="connsiteX28" fmla="*/ 8380052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57071 w 8733721"/>
              <a:gd name="connsiteY46" fmla="*/ 3977138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72418 w 8733721"/>
              <a:gd name="connsiteY21" fmla="*/ 1638391 h 6857999"/>
              <a:gd name="connsiteX22" fmla="*/ 8360930 w 8733721"/>
              <a:gd name="connsiteY22" fmla="*/ 1742490 h 6857999"/>
              <a:gd name="connsiteX23" fmla="*/ 8385393 w 8733721"/>
              <a:gd name="connsiteY23" fmla="*/ 1812272 h 6857999"/>
              <a:gd name="connsiteX24" fmla="*/ 8379488 w 8733721"/>
              <a:gd name="connsiteY24" fmla="*/ 1856766 h 6857999"/>
              <a:gd name="connsiteX25" fmla="*/ 8385055 w 8733721"/>
              <a:gd name="connsiteY25" fmla="*/ 1923433 h 6857999"/>
              <a:gd name="connsiteX26" fmla="*/ 8386906 w 8733721"/>
              <a:gd name="connsiteY26" fmla="*/ 1972204 h 6857999"/>
              <a:gd name="connsiteX27" fmla="*/ 8386681 w 8733721"/>
              <a:gd name="connsiteY27" fmla="*/ 2066205 h 6857999"/>
              <a:gd name="connsiteX28" fmla="*/ 8380052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57071 w 8733721"/>
              <a:gd name="connsiteY46" fmla="*/ 3977138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72418 w 8733721"/>
              <a:gd name="connsiteY21" fmla="*/ 1638391 h 6857999"/>
              <a:gd name="connsiteX22" fmla="*/ 8360930 w 8733721"/>
              <a:gd name="connsiteY22" fmla="*/ 1742490 h 6857999"/>
              <a:gd name="connsiteX23" fmla="*/ 8343694 w 8733721"/>
              <a:gd name="connsiteY23" fmla="*/ 1812272 h 6857999"/>
              <a:gd name="connsiteX24" fmla="*/ 8379488 w 8733721"/>
              <a:gd name="connsiteY24" fmla="*/ 1856766 h 6857999"/>
              <a:gd name="connsiteX25" fmla="*/ 8385055 w 8733721"/>
              <a:gd name="connsiteY25" fmla="*/ 1923433 h 6857999"/>
              <a:gd name="connsiteX26" fmla="*/ 8386906 w 8733721"/>
              <a:gd name="connsiteY26" fmla="*/ 1972204 h 6857999"/>
              <a:gd name="connsiteX27" fmla="*/ 8386681 w 8733721"/>
              <a:gd name="connsiteY27" fmla="*/ 2066205 h 6857999"/>
              <a:gd name="connsiteX28" fmla="*/ 8380052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57071 w 8733721"/>
              <a:gd name="connsiteY46" fmla="*/ 3977138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24762 w 8733721"/>
              <a:gd name="connsiteY21" fmla="*/ 1632434 h 6857999"/>
              <a:gd name="connsiteX22" fmla="*/ 8360930 w 8733721"/>
              <a:gd name="connsiteY22" fmla="*/ 1742490 h 6857999"/>
              <a:gd name="connsiteX23" fmla="*/ 8343694 w 8733721"/>
              <a:gd name="connsiteY23" fmla="*/ 1812272 h 6857999"/>
              <a:gd name="connsiteX24" fmla="*/ 8379488 w 8733721"/>
              <a:gd name="connsiteY24" fmla="*/ 1856766 h 6857999"/>
              <a:gd name="connsiteX25" fmla="*/ 8385055 w 8733721"/>
              <a:gd name="connsiteY25" fmla="*/ 1923433 h 6857999"/>
              <a:gd name="connsiteX26" fmla="*/ 8386906 w 8733721"/>
              <a:gd name="connsiteY26" fmla="*/ 1972204 h 6857999"/>
              <a:gd name="connsiteX27" fmla="*/ 8386681 w 8733721"/>
              <a:gd name="connsiteY27" fmla="*/ 2066205 h 6857999"/>
              <a:gd name="connsiteX28" fmla="*/ 8380052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57071 w 8733721"/>
              <a:gd name="connsiteY46" fmla="*/ 3977138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24762 w 8733721"/>
              <a:gd name="connsiteY21" fmla="*/ 1632434 h 6857999"/>
              <a:gd name="connsiteX22" fmla="*/ 8319231 w 8733721"/>
              <a:gd name="connsiteY22" fmla="*/ 1742490 h 6857999"/>
              <a:gd name="connsiteX23" fmla="*/ 8343694 w 8733721"/>
              <a:gd name="connsiteY23" fmla="*/ 1812272 h 6857999"/>
              <a:gd name="connsiteX24" fmla="*/ 8379488 w 8733721"/>
              <a:gd name="connsiteY24" fmla="*/ 1856766 h 6857999"/>
              <a:gd name="connsiteX25" fmla="*/ 8385055 w 8733721"/>
              <a:gd name="connsiteY25" fmla="*/ 1923433 h 6857999"/>
              <a:gd name="connsiteX26" fmla="*/ 8386906 w 8733721"/>
              <a:gd name="connsiteY26" fmla="*/ 1972204 h 6857999"/>
              <a:gd name="connsiteX27" fmla="*/ 8386681 w 8733721"/>
              <a:gd name="connsiteY27" fmla="*/ 2066205 h 6857999"/>
              <a:gd name="connsiteX28" fmla="*/ 8380052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57071 w 8733721"/>
              <a:gd name="connsiteY46" fmla="*/ 3977138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24762 w 8733721"/>
              <a:gd name="connsiteY21" fmla="*/ 1632434 h 6857999"/>
              <a:gd name="connsiteX22" fmla="*/ 8319231 w 8733721"/>
              <a:gd name="connsiteY22" fmla="*/ 1742490 h 6857999"/>
              <a:gd name="connsiteX23" fmla="*/ 8343694 w 8733721"/>
              <a:gd name="connsiteY23" fmla="*/ 1812272 h 6857999"/>
              <a:gd name="connsiteX24" fmla="*/ 8379488 w 8733721"/>
              <a:gd name="connsiteY24" fmla="*/ 1856766 h 6857999"/>
              <a:gd name="connsiteX25" fmla="*/ 8385055 w 8733721"/>
              <a:gd name="connsiteY25" fmla="*/ 1923433 h 6857999"/>
              <a:gd name="connsiteX26" fmla="*/ 8386906 w 8733721"/>
              <a:gd name="connsiteY26" fmla="*/ 1972204 h 6857999"/>
              <a:gd name="connsiteX27" fmla="*/ 8386681 w 8733721"/>
              <a:gd name="connsiteY27" fmla="*/ 2066205 h 6857999"/>
              <a:gd name="connsiteX28" fmla="*/ 8380052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09415 w 8733721"/>
              <a:gd name="connsiteY46" fmla="*/ 4060536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24762 w 8733721"/>
              <a:gd name="connsiteY21" fmla="*/ 1632434 h 6857999"/>
              <a:gd name="connsiteX22" fmla="*/ 8319231 w 8733721"/>
              <a:gd name="connsiteY22" fmla="*/ 1742490 h 6857999"/>
              <a:gd name="connsiteX23" fmla="*/ 8343694 w 8733721"/>
              <a:gd name="connsiteY23" fmla="*/ 1812272 h 6857999"/>
              <a:gd name="connsiteX24" fmla="*/ 8379488 w 8733721"/>
              <a:gd name="connsiteY24" fmla="*/ 1856766 h 6857999"/>
              <a:gd name="connsiteX25" fmla="*/ 8385055 w 8733721"/>
              <a:gd name="connsiteY25" fmla="*/ 1923433 h 6857999"/>
              <a:gd name="connsiteX26" fmla="*/ 8386906 w 8733721"/>
              <a:gd name="connsiteY26" fmla="*/ 1972204 h 6857999"/>
              <a:gd name="connsiteX27" fmla="*/ 8386681 w 8733721"/>
              <a:gd name="connsiteY27" fmla="*/ 2066205 h 6857999"/>
              <a:gd name="connsiteX28" fmla="*/ 8380052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09415 w 8733721"/>
              <a:gd name="connsiteY46" fmla="*/ 4060536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27583 w 8733721"/>
              <a:gd name="connsiteY51" fmla="*/ 4649885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24762 w 8733721"/>
              <a:gd name="connsiteY21" fmla="*/ 1632434 h 6857999"/>
              <a:gd name="connsiteX22" fmla="*/ 8319231 w 8733721"/>
              <a:gd name="connsiteY22" fmla="*/ 1742490 h 6857999"/>
              <a:gd name="connsiteX23" fmla="*/ 8343694 w 8733721"/>
              <a:gd name="connsiteY23" fmla="*/ 1812272 h 6857999"/>
              <a:gd name="connsiteX24" fmla="*/ 8379488 w 8733721"/>
              <a:gd name="connsiteY24" fmla="*/ 1856766 h 6857999"/>
              <a:gd name="connsiteX25" fmla="*/ 8385055 w 8733721"/>
              <a:gd name="connsiteY25" fmla="*/ 1923433 h 6857999"/>
              <a:gd name="connsiteX26" fmla="*/ 8386906 w 8733721"/>
              <a:gd name="connsiteY26" fmla="*/ 1972204 h 6857999"/>
              <a:gd name="connsiteX27" fmla="*/ 8386681 w 8733721"/>
              <a:gd name="connsiteY27" fmla="*/ 2066205 h 6857999"/>
              <a:gd name="connsiteX28" fmla="*/ 8380052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09415 w 8733721"/>
              <a:gd name="connsiteY46" fmla="*/ 4060536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57285 w 8733721"/>
              <a:gd name="connsiteY50" fmla="*/ 4526395 h 6857999"/>
              <a:gd name="connsiteX51" fmla="*/ 8127583 w 8733721"/>
              <a:gd name="connsiteY51" fmla="*/ 4649885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236175 w 8733721"/>
              <a:gd name="connsiteY4" fmla="*/ 2 h 6857999"/>
              <a:gd name="connsiteX5" fmla="*/ 8231178 w 8733721"/>
              <a:gd name="connsiteY5" fmla="*/ 14562 h 6857999"/>
              <a:gd name="connsiteX6" fmla="*/ 8234773 w 8733721"/>
              <a:gd name="connsiteY6" fmla="*/ 59077 h 6857999"/>
              <a:gd name="connsiteX7" fmla="*/ 8227623 w 8733721"/>
              <a:gd name="connsiteY7" fmla="*/ 107668 h 6857999"/>
              <a:gd name="connsiteX8" fmla="*/ 8246150 w 8733721"/>
              <a:gd name="connsiteY8" fmla="*/ 246136 h 6857999"/>
              <a:gd name="connsiteX9" fmla="*/ 8224308 w 8733721"/>
              <a:gd name="connsiteY9" fmla="*/ 372908 h 6857999"/>
              <a:gd name="connsiteX10" fmla="*/ 8221687 w 8733721"/>
              <a:gd name="connsiteY10" fmla="*/ 450607 h 6857999"/>
              <a:gd name="connsiteX11" fmla="*/ 8232987 w 8733721"/>
              <a:gd name="connsiteY11" fmla="*/ 812800 h 6857999"/>
              <a:gd name="connsiteX12" fmla="*/ 8241364 w 8733721"/>
              <a:gd name="connsiteY12" fmla="*/ 912727 h 6857999"/>
              <a:gd name="connsiteX13" fmla="*/ 8240165 w 8733721"/>
              <a:gd name="connsiteY13" fmla="*/ 989950 h 6857999"/>
              <a:gd name="connsiteX14" fmla="*/ 8243561 w 8733721"/>
              <a:gd name="connsiteY14" fmla="*/ 1141745 h 6857999"/>
              <a:gd name="connsiteX15" fmla="*/ 8256144 w 8733721"/>
              <a:gd name="connsiteY15" fmla="*/ 1265454 h 6857999"/>
              <a:gd name="connsiteX16" fmla="*/ 8281494 w 8733721"/>
              <a:gd name="connsiteY16" fmla="*/ 1385480 h 6857999"/>
              <a:gd name="connsiteX17" fmla="*/ 8297877 w 8733721"/>
              <a:gd name="connsiteY17" fmla="*/ 1458060 h 6857999"/>
              <a:gd name="connsiteX18" fmla="*/ 8315502 w 8733721"/>
              <a:gd name="connsiteY18" fmla="*/ 1513175 h 6857999"/>
              <a:gd name="connsiteX19" fmla="*/ 8342335 w 8733721"/>
              <a:gd name="connsiteY19" fmla="*/ 1570809 h 6857999"/>
              <a:gd name="connsiteX20" fmla="*/ 8324762 w 8733721"/>
              <a:gd name="connsiteY20" fmla="*/ 1632434 h 6857999"/>
              <a:gd name="connsiteX21" fmla="*/ 8319231 w 8733721"/>
              <a:gd name="connsiteY21" fmla="*/ 1742490 h 6857999"/>
              <a:gd name="connsiteX22" fmla="*/ 8343694 w 8733721"/>
              <a:gd name="connsiteY22" fmla="*/ 1812272 h 6857999"/>
              <a:gd name="connsiteX23" fmla="*/ 8379488 w 8733721"/>
              <a:gd name="connsiteY23" fmla="*/ 1856766 h 6857999"/>
              <a:gd name="connsiteX24" fmla="*/ 8385055 w 8733721"/>
              <a:gd name="connsiteY24" fmla="*/ 1923433 h 6857999"/>
              <a:gd name="connsiteX25" fmla="*/ 8386906 w 8733721"/>
              <a:gd name="connsiteY25" fmla="*/ 1972204 h 6857999"/>
              <a:gd name="connsiteX26" fmla="*/ 8386681 w 8733721"/>
              <a:gd name="connsiteY26" fmla="*/ 2066205 h 6857999"/>
              <a:gd name="connsiteX27" fmla="*/ 8380052 w 8733721"/>
              <a:gd name="connsiteY27" fmla="*/ 2227417 h 6857999"/>
              <a:gd name="connsiteX28" fmla="*/ 8374483 w 8733721"/>
              <a:gd name="connsiteY28" fmla="*/ 2510933 h 6857999"/>
              <a:gd name="connsiteX29" fmla="*/ 8375191 w 8733721"/>
              <a:gd name="connsiteY29" fmla="*/ 2741866 h 6857999"/>
              <a:gd name="connsiteX30" fmla="*/ 8384389 w 8733721"/>
              <a:gd name="connsiteY30" fmla="*/ 2864935 h 6857999"/>
              <a:gd name="connsiteX31" fmla="*/ 8391822 w 8733721"/>
              <a:gd name="connsiteY31" fmla="*/ 2950807 h 6857999"/>
              <a:gd name="connsiteX32" fmla="*/ 8378111 w 8733721"/>
              <a:gd name="connsiteY32" fmla="*/ 2978246 h 6857999"/>
              <a:gd name="connsiteX33" fmla="*/ 8375025 w 8733721"/>
              <a:gd name="connsiteY33" fmla="*/ 2995916 h 6857999"/>
              <a:gd name="connsiteX34" fmla="*/ 8366764 w 8733721"/>
              <a:gd name="connsiteY34" fmla="*/ 2998648 h 6857999"/>
              <a:gd name="connsiteX35" fmla="*/ 8356827 w 8733721"/>
              <a:gd name="connsiteY35" fmla="*/ 3023630 h 6857999"/>
              <a:gd name="connsiteX36" fmla="*/ 8348883 w 8733721"/>
              <a:gd name="connsiteY36" fmla="*/ 3096975 h 6857999"/>
              <a:gd name="connsiteX37" fmla="*/ 8331320 w 8733721"/>
              <a:gd name="connsiteY37" fmla="*/ 3216657 h 6857999"/>
              <a:gd name="connsiteX38" fmla="*/ 8334250 w 8733721"/>
              <a:gd name="connsiteY38" fmla="*/ 3310980 h 6857999"/>
              <a:gd name="connsiteX39" fmla="*/ 8323018 w 8733721"/>
              <a:gd name="connsiteY39" fmla="*/ 3344725 h 6857999"/>
              <a:gd name="connsiteX40" fmla="*/ 8312317 w 8733721"/>
              <a:gd name="connsiteY40" fmla="*/ 3393250 h 6857999"/>
              <a:gd name="connsiteX41" fmla="*/ 8299110 w 8733721"/>
              <a:gd name="connsiteY41" fmla="*/ 3514536 h 6857999"/>
              <a:gd name="connsiteX42" fmla="*/ 8279421 w 8733721"/>
              <a:gd name="connsiteY42" fmla="*/ 3686149 h 6857999"/>
              <a:gd name="connsiteX43" fmla="*/ 8273021 w 8733721"/>
              <a:gd name="connsiteY43" fmla="*/ 3692208 h 6857999"/>
              <a:gd name="connsiteX44" fmla="*/ 8260968 w 8733721"/>
              <a:gd name="connsiteY44" fmla="*/ 3776022 h 6857999"/>
              <a:gd name="connsiteX45" fmla="*/ 8209415 w 8733721"/>
              <a:gd name="connsiteY45" fmla="*/ 4060536 h 6857999"/>
              <a:gd name="connsiteX46" fmla="*/ 8203359 w 8733721"/>
              <a:gd name="connsiteY46" fmla="*/ 4222149 h 6857999"/>
              <a:gd name="connsiteX47" fmla="*/ 8197502 w 8733721"/>
              <a:gd name="connsiteY47" fmla="*/ 4364683 h 6857999"/>
              <a:gd name="connsiteX48" fmla="*/ 8189960 w 8733721"/>
              <a:gd name="connsiteY48" fmla="*/ 4462471 h 6857999"/>
              <a:gd name="connsiteX49" fmla="*/ 8157285 w 8733721"/>
              <a:gd name="connsiteY49" fmla="*/ 4526395 h 6857999"/>
              <a:gd name="connsiteX50" fmla="*/ 8127583 w 8733721"/>
              <a:gd name="connsiteY50" fmla="*/ 4649885 h 6857999"/>
              <a:gd name="connsiteX51" fmla="*/ 8086875 w 8733721"/>
              <a:gd name="connsiteY51" fmla="*/ 4799019 h 6857999"/>
              <a:gd name="connsiteX52" fmla="*/ 8071779 w 8733721"/>
              <a:gd name="connsiteY52" fmla="*/ 4849614 h 6857999"/>
              <a:gd name="connsiteX53" fmla="*/ 8046521 w 8733721"/>
              <a:gd name="connsiteY53" fmla="*/ 4919971 h 6857999"/>
              <a:gd name="connsiteX54" fmla="*/ 7999171 w 8733721"/>
              <a:gd name="connsiteY54" fmla="*/ 5010766 h 6857999"/>
              <a:gd name="connsiteX55" fmla="*/ 7974494 w 8733721"/>
              <a:gd name="connsiteY55" fmla="*/ 5088190 h 6857999"/>
              <a:gd name="connsiteX56" fmla="*/ 7960017 w 8733721"/>
              <a:gd name="connsiteY56" fmla="*/ 5143922 h 6857999"/>
              <a:gd name="connsiteX57" fmla="*/ 7940570 w 8733721"/>
              <a:gd name="connsiteY57" fmla="*/ 5284346 h 6857999"/>
              <a:gd name="connsiteX58" fmla="*/ 7923844 w 8733721"/>
              <a:gd name="connsiteY58" fmla="*/ 5390948 h 6857999"/>
              <a:gd name="connsiteX59" fmla="*/ 7905061 w 8733721"/>
              <a:gd name="connsiteY59" fmla="*/ 5470854 h 6857999"/>
              <a:gd name="connsiteX60" fmla="*/ 7900574 w 8733721"/>
              <a:gd name="connsiteY60" fmla="*/ 5529643 h 6857999"/>
              <a:gd name="connsiteX61" fmla="*/ 7889879 w 8733721"/>
              <a:gd name="connsiteY61" fmla="*/ 5597292 h 6857999"/>
              <a:gd name="connsiteX62" fmla="*/ 7881533 w 8733721"/>
              <a:gd name="connsiteY62" fmla="*/ 5608899 h 6857999"/>
              <a:gd name="connsiteX63" fmla="*/ 7866845 w 8733721"/>
              <a:gd name="connsiteY63" fmla="*/ 5684911 h 6857999"/>
              <a:gd name="connsiteX64" fmla="*/ 7866707 w 8733721"/>
              <a:gd name="connsiteY64" fmla="*/ 5755776 h 6857999"/>
              <a:gd name="connsiteX65" fmla="*/ 7858630 w 8733721"/>
              <a:gd name="connsiteY65" fmla="*/ 5889599 h 6857999"/>
              <a:gd name="connsiteX66" fmla="*/ 7862852 w 8733721"/>
              <a:gd name="connsiteY66" fmla="*/ 5989744 h 6857999"/>
              <a:gd name="connsiteX67" fmla="*/ 7834617 w 8733721"/>
              <a:gd name="connsiteY67" fmla="*/ 6084926 h 6857999"/>
              <a:gd name="connsiteX68" fmla="*/ 7830440 w 8733721"/>
              <a:gd name="connsiteY68" fmla="*/ 6346549 h 6857999"/>
              <a:gd name="connsiteX69" fmla="*/ 7828988 w 8733721"/>
              <a:gd name="connsiteY69" fmla="*/ 6527527 h 6857999"/>
              <a:gd name="connsiteX70" fmla="*/ 7833220 w 8733721"/>
              <a:gd name="connsiteY70" fmla="*/ 6627129 h 6857999"/>
              <a:gd name="connsiteX71" fmla="*/ 7833451 w 8733721"/>
              <a:gd name="connsiteY71" fmla="*/ 6694819 h 6857999"/>
              <a:gd name="connsiteX72" fmla="*/ 7859394 w 8733721"/>
              <a:gd name="connsiteY72" fmla="*/ 6765445 h 6857999"/>
              <a:gd name="connsiteX73" fmla="*/ 7866873 w 8733721"/>
              <a:gd name="connsiteY73" fmla="*/ 6844697 h 6857999"/>
              <a:gd name="connsiteX74" fmla="*/ 7868076 w 8733721"/>
              <a:gd name="connsiteY74" fmla="*/ 6857999 h 6857999"/>
              <a:gd name="connsiteX75" fmla="*/ 2920621 w 8733721"/>
              <a:gd name="connsiteY75" fmla="*/ 6857999 h 6857999"/>
              <a:gd name="connsiteX76" fmla="*/ 961321 w 8733721"/>
              <a:gd name="connsiteY76" fmla="*/ 6857999 h 6857999"/>
              <a:gd name="connsiteX77" fmla="*/ 0 w 8733721"/>
              <a:gd name="connsiteY77" fmla="*/ 6857999 h 6857999"/>
              <a:gd name="connsiteX78" fmla="*/ 0 w 8733721"/>
              <a:gd name="connsiteY78" fmla="*/ 0 h 6857999"/>
              <a:gd name="connsiteX0" fmla="*/ 0 w 8394178"/>
              <a:gd name="connsiteY0" fmla="*/ 0 h 6857999"/>
              <a:gd name="connsiteX1" fmla="*/ 961321 w 8394178"/>
              <a:gd name="connsiteY1" fmla="*/ 0 h 6857999"/>
              <a:gd name="connsiteX2" fmla="*/ 2920621 w 8394178"/>
              <a:gd name="connsiteY2" fmla="*/ 0 h 6857999"/>
              <a:gd name="connsiteX3" fmla="*/ 8236175 w 8394178"/>
              <a:gd name="connsiteY3" fmla="*/ 2 h 6857999"/>
              <a:gd name="connsiteX4" fmla="*/ 8231178 w 8394178"/>
              <a:gd name="connsiteY4" fmla="*/ 14562 h 6857999"/>
              <a:gd name="connsiteX5" fmla="*/ 8234773 w 8394178"/>
              <a:gd name="connsiteY5" fmla="*/ 59077 h 6857999"/>
              <a:gd name="connsiteX6" fmla="*/ 8227623 w 8394178"/>
              <a:gd name="connsiteY6" fmla="*/ 107668 h 6857999"/>
              <a:gd name="connsiteX7" fmla="*/ 8246150 w 8394178"/>
              <a:gd name="connsiteY7" fmla="*/ 246136 h 6857999"/>
              <a:gd name="connsiteX8" fmla="*/ 8224308 w 8394178"/>
              <a:gd name="connsiteY8" fmla="*/ 372908 h 6857999"/>
              <a:gd name="connsiteX9" fmla="*/ 8221687 w 8394178"/>
              <a:gd name="connsiteY9" fmla="*/ 450607 h 6857999"/>
              <a:gd name="connsiteX10" fmla="*/ 8232987 w 8394178"/>
              <a:gd name="connsiteY10" fmla="*/ 812800 h 6857999"/>
              <a:gd name="connsiteX11" fmla="*/ 8241364 w 8394178"/>
              <a:gd name="connsiteY11" fmla="*/ 912727 h 6857999"/>
              <a:gd name="connsiteX12" fmla="*/ 8240165 w 8394178"/>
              <a:gd name="connsiteY12" fmla="*/ 989950 h 6857999"/>
              <a:gd name="connsiteX13" fmla="*/ 8243561 w 8394178"/>
              <a:gd name="connsiteY13" fmla="*/ 1141745 h 6857999"/>
              <a:gd name="connsiteX14" fmla="*/ 8256144 w 8394178"/>
              <a:gd name="connsiteY14" fmla="*/ 1265454 h 6857999"/>
              <a:gd name="connsiteX15" fmla="*/ 8281494 w 8394178"/>
              <a:gd name="connsiteY15" fmla="*/ 1385480 h 6857999"/>
              <a:gd name="connsiteX16" fmla="*/ 8297877 w 8394178"/>
              <a:gd name="connsiteY16" fmla="*/ 1458060 h 6857999"/>
              <a:gd name="connsiteX17" fmla="*/ 8315502 w 8394178"/>
              <a:gd name="connsiteY17" fmla="*/ 1513175 h 6857999"/>
              <a:gd name="connsiteX18" fmla="*/ 8342335 w 8394178"/>
              <a:gd name="connsiteY18" fmla="*/ 1570809 h 6857999"/>
              <a:gd name="connsiteX19" fmla="*/ 8324762 w 8394178"/>
              <a:gd name="connsiteY19" fmla="*/ 1632434 h 6857999"/>
              <a:gd name="connsiteX20" fmla="*/ 8319231 w 8394178"/>
              <a:gd name="connsiteY20" fmla="*/ 1742490 h 6857999"/>
              <a:gd name="connsiteX21" fmla="*/ 8343694 w 8394178"/>
              <a:gd name="connsiteY21" fmla="*/ 1812272 h 6857999"/>
              <a:gd name="connsiteX22" fmla="*/ 8379488 w 8394178"/>
              <a:gd name="connsiteY22" fmla="*/ 1856766 h 6857999"/>
              <a:gd name="connsiteX23" fmla="*/ 8385055 w 8394178"/>
              <a:gd name="connsiteY23" fmla="*/ 1923433 h 6857999"/>
              <a:gd name="connsiteX24" fmla="*/ 8386906 w 8394178"/>
              <a:gd name="connsiteY24" fmla="*/ 1972204 h 6857999"/>
              <a:gd name="connsiteX25" fmla="*/ 8386681 w 8394178"/>
              <a:gd name="connsiteY25" fmla="*/ 2066205 h 6857999"/>
              <a:gd name="connsiteX26" fmla="*/ 8380052 w 8394178"/>
              <a:gd name="connsiteY26" fmla="*/ 2227417 h 6857999"/>
              <a:gd name="connsiteX27" fmla="*/ 8374483 w 8394178"/>
              <a:gd name="connsiteY27" fmla="*/ 2510933 h 6857999"/>
              <a:gd name="connsiteX28" fmla="*/ 8375191 w 8394178"/>
              <a:gd name="connsiteY28" fmla="*/ 2741866 h 6857999"/>
              <a:gd name="connsiteX29" fmla="*/ 8384389 w 8394178"/>
              <a:gd name="connsiteY29" fmla="*/ 2864935 h 6857999"/>
              <a:gd name="connsiteX30" fmla="*/ 8391822 w 8394178"/>
              <a:gd name="connsiteY30" fmla="*/ 2950807 h 6857999"/>
              <a:gd name="connsiteX31" fmla="*/ 8378111 w 8394178"/>
              <a:gd name="connsiteY31" fmla="*/ 2978246 h 6857999"/>
              <a:gd name="connsiteX32" fmla="*/ 8375025 w 8394178"/>
              <a:gd name="connsiteY32" fmla="*/ 2995916 h 6857999"/>
              <a:gd name="connsiteX33" fmla="*/ 8366764 w 8394178"/>
              <a:gd name="connsiteY33" fmla="*/ 2998648 h 6857999"/>
              <a:gd name="connsiteX34" fmla="*/ 8356827 w 8394178"/>
              <a:gd name="connsiteY34" fmla="*/ 3023630 h 6857999"/>
              <a:gd name="connsiteX35" fmla="*/ 8348883 w 8394178"/>
              <a:gd name="connsiteY35" fmla="*/ 3096975 h 6857999"/>
              <a:gd name="connsiteX36" fmla="*/ 8331320 w 8394178"/>
              <a:gd name="connsiteY36" fmla="*/ 3216657 h 6857999"/>
              <a:gd name="connsiteX37" fmla="*/ 8334250 w 8394178"/>
              <a:gd name="connsiteY37" fmla="*/ 3310980 h 6857999"/>
              <a:gd name="connsiteX38" fmla="*/ 8323018 w 8394178"/>
              <a:gd name="connsiteY38" fmla="*/ 3344725 h 6857999"/>
              <a:gd name="connsiteX39" fmla="*/ 8312317 w 8394178"/>
              <a:gd name="connsiteY39" fmla="*/ 3393250 h 6857999"/>
              <a:gd name="connsiteX40" fmla="*/ 8299110 w 8394178"/>
              <a:gd name="connsiteY40" fmla="*/ 3514536 h 6857999"/>
              <a:gd name="connsiteX41" fmla="*/ 8279421 w 8394178"/>
              <a:gd name="connsiteY41" fmla="*/ 3686149 h 6857999"/>
              <a:gd name="connsiteX42" fmla="*/ 8273021 w 8394178"/>
              <a:gd name="connsiteY42" fmla="*/ 3692208 h 6857999"/>
              <a:gd name="connsiteX43" fmla="*/ 8260968 w 8394178"/>
              <a:gd name="connsiteY43" fmla="*/ 3776022 h 6857999"/>
              <a:gd name="connsiteX44" fmla="*/ 8209415 w 8394178"/>
              <a:gd name="connsiteY44" fmla="*/ 4060536 h 6857999"/>
              <a:gd name="connsiteX45" fmla="*/ 8203359 w 8394178"/>
              <a:gd name="connsiteY45" fmla="*/ 4222149 h 6857999"/>
              <a:gd name="connsiteX46" fmla="*/ 8197502 w 8394178"/>
              <a:gd name="connsiteY46" fmla="*/ 4364683 h 6857999"/>
              <a:gd name="connsiteX47" fmla="*/ 8189960 w 8394178"/>
              <a:gd name="connsiteY47" fmla="*/ 4462471 h 6857999"/>
              <a:gd name="connsiteX48" fmla="*/ 8157285 w 8394178"/>
              <a:gd name="connsiteY48" fmla="*/ 4526395 h 6857999"/>
              <a:gd name="connsiteX49" fmla="*/ 8127583 w 8394178"/>
              <a:gd name="connsiteY49" fmla="*/ 4649885 h 6857999"/>
              <a:gd name="connsiteX50" fmla="*/ 8086875 w 8394178"/>
              <a:gd name="connsiteY50" fmla="*/ 4799019 h 6857999"/>
              <a:gd name="connsiteX51" fmla="*/ 8071779 w 8394178"/>
              <a:gd name="connsiteY51" fmla="*/ 4849614 h 6857999"/>
              <a:gd name="connsiteX52" fmla="*/ 8046521 w 8394178"/>
              <a:gd name="connsiteY52" fmla="*/ 4919971 h 6857999"/>
              <a:gd name="connsiteX53" fmla="*/ 7999171 w 8394178"/>
              <a:gd name="connsiteY53" fmla="*/ 5010766 h 6857999"/>
              <a:gd name="connsiteX54" fmla="*/ 7974494 w 8394178"/>
              <a:gd name="connsiteY54" fmla="*/ 5088190 h 6857999"/>
              <a:gd name="connsiteX55" fmla="*/ 7960017 w 8394178"/>
              <a:gd name="connsiteY55" fmla="*/ 5143922 h 6857999"/>
              <a:gd name="connsiteX56" fmla="*/ 7940570 w 8394178"/>
              <a:gd name="connsiteY56" fmla="*/ 5284346 h 6857999"/>
              <a:gd name="connsiteX57" fmla="*/ 7923844 w 8394178"/>
              <a:gd name="connsiteY57" fmla="*/ 5390948 h 6857999"/>
              <a:gd name="connsiteX58" fmla="*/ 7905061 w 8394178"/>
              <a:gd name="connsiteY58" fmla="*/ 5470854 h 6857999"/>
              <a:gd name="connsiteX59" fmla="*/ 7900574 w 8394178"/>
              <a:gd name="connsiteY59" fmla="*/ 5529643 h 6857999"/>
              <a:gd name="connsiteX60" fmla="*/ 7889879 w 8394178"/>
              <a:gd name="connsiteY60" fmla="*/ 5597292 h 6857999"/>
              <a:gd name="connsiteX61" fmla="*/ 7881533 w 8394178"/>
              <a:gd name="connsiteY61" fmla="*/ 5608899 h 6857999"/>
              <a:gd name="connsiteX62" fmla="*/ 7866845 w 8394178"/>
              <a:gd name="connsiteY62" fmla="*/ 5684911 h 6857999"/>
              <a:gd name="connsiteX63" fmla="*/ 7866707 w 8394178"/>
              <a:gd name="connsiteY63" fmla="*/ 5755776 h 6857999"/>
              <a:gd name="connsiteX64" fmla="*/ 7858630 w 8394178"/>
              <a:gd name="connsiteY64" fmla="*/ 5889599 h 6857999"/>
              <a:gd name="connsiteX65" fmla="*/ 7862852 w 8394178"/>
              <a:gd name="connsiteY65" fmla="*/ 5989744 h 6857999"/>
              <a:gd name="connsiteX66" fmla="*/ 7834617 w 8394178"/>
              <a:gd name="connsiteY66" fmla="*/ 6084926 h 6857999"/>
              <a:gd name="connsiteX67" fmla="*/ 7830440 w 8394178"/>
              <a:gd name="connsiteY67" fmla="*/ 6346549 h 6857999"/>
              <a:gd name="connsiteX68" fmla="*/ 7828988 w 8394178"/>
              <a:gd name="connsiteY68" fmla="*/ 6527527 h 6857999"/>
              <a:gd name="connsiteX69" fmla="*/ 7833220 w 8394178"/>
              <a:gd name="connsiteY69" fmla="*/ 6627129 h 6857999"/>
              <a:gd name="connsiteX70" fmla="*/ 7833451 w 8394178"/>
              <a:gd name="connsiteY70" fmla="*/ 6694819 h 6857999"/>
              <a:gd name="connsiteX71" fmla="*/ 7859394 w 8394178"/>
              <a:gd name="connsiteY71" fmla="*/ 6765445 h 6857999"/>
              <a:gd name="connsiteX72" fmla="*/ 7866873 w 8394178"/>
              <a:gd name="connsiteY72" fmla="*/ 6844697 h 6857999"/>
              <a:gd name="connsiteX73" fmla="*/ 7868076 w 8394178"/>
              <a:gd name="connsiteY73" fmla="*/ 6857999 h 6857999"/>
              <a:gd name="connsiteX74" fmla="*/ 2920621 w 8394178"/>
              <a:gd name="connsiteY74" fmla="*/ 6857999 h 6857999"/>
              <a:gd name="connsiteX75" fmla="*/ 961321 w 8394178"/>
              <a:gd name="connsiteY75" fmla="*/ 6857999 h 6857999"/>
              <a:gd name="connsiteX76" fmla="*/ 0 w 8394178"/>
              <a:gd name="connsiteY76" fmla="*/ 6857999 h 6857999"/>
              <a:gd name="connsiteX77" fmla="*/ 0 w 8394178"/>
              <a:gd name="connsiteY77" fmla="*/ 0 h 6857999"/>
              <a:gd name="connsiteX0" fmla="*/ 0 w 8394178"/>
              <a:gd name="connsiteY0" fmla="*/ 0 h 6857999"/>
              <a:gd name="connsiteX1" fmla="*/ 961321 w 8394178"/>
              <a:gd name="connsiteY1" fmla="*/ 0 h 6857999"/>
              <a:gd name="connsiteX2" fmla="*/ 8236175 w 8394178"/>
              <a:gd name="connsiteY2" fmla="*/ 2 h 6857999"/>
              <a:gd name="connsiteX3" fmla="*/ 8231178 w 8394178"/>
              <a:gd name="connsiteY3" fmla="*/ 14562 h 6857999"/>
              <a:gd name="connsiteX4" fmla="*/ 8234773 w 8394178"/>
              <a:gd name="connsiteY4" fmla="*/ 59077 h 6857999"/>
              <a:gd name="connsiteX5" fmla="*/ 8227623 w 8394178"/>
              <a:gd name="connsiteY5" fmla="*/ 107668 h 6857999"/>
              <a:gd name="connsiteX6" fmla="*/ 8246150 w 8394178"/>
              <a:gd name="connsiteY6" fmla="*/ 246136 h 6857999"/>
              <a:gd name="connsiteX7" fmla="*/ 8224308 w 8394178"/>
              <a:gd name="connsiteY7" fmla="*/ 372908 h 6857999"/>
              <a:gd name="connsiteX8" fmla="*/ 8221687 w 8394178"/>
              <a:gd name="connsiteY8" fmla="*/ 450607 h 6857999"/>
              <a:gd name="connsiteX9" fmla="*/ 8232987 w 8394178"/>
              <a:gd name="connsiteY9" fmla="*/ 812800 h 6857999"/>
              <a:gd name="connsiteX10" fmla="*/ 8241364 w 8394178"/>
              <a:gd name="connsiteY10" fmla="*/ 912727 h 6857999"/>
              <a:gd name="connsiteX11" fmla="*/ 8240165 w 8394178"/>
              <a:gd name="connsiteY11" fmla="*/ 989950 h 6857999"/>
              <a:gd name="connsiteX12" fmla="*/ 8243561 w 8394178"/>
              <a:gd name="connsiteY12" fmla="*/ 1141745 h 6857999"/>
              <a:gd name="connsiteX13" fmla="*/ 8256144 w 8394178"/>
              <a:gd name="connsiteY13" fmla="*/ 1265454 h 6857999"/>
              <a:gd name="connsiteX14" fmla="*/ 8281494 w 8394178"/>
              <a:gd name="connsiteY14" fmla="*/ 1385480 h 6857999"/>
              <a:gd name="connsiteX15" fmla="*/ 8297877 w 8394178"/>
              <a:gd name="connsiteY15" fmla="*/ 1458060 h 6857999"/>
              <a:gd name="connsiteX16" fmla="*/ 8315502 w 8394178"/>
              <a:gd name="connsiteY16" fmla="*/ 1513175 h 6857999"/>
              <a:gd name="connsiteX17" fmla="*/ 8342335 w 8394178"/>
              <a:gd name="connsiteY17" fmla="*/ 1570809 h 6857999"/>
              <a:gd name="connsiteX18" fmla="*/ 8324762 w 8394178"/>
              <a:gd name="connsiteY18" fmla="*/ 1632434 h 6857999"/>
              <a:gd name="connsiteX19" fmla="*/ 8319231 w 8394178"/>
              <a:gd name="connsiteY19" fmla="*/ 1742490 h 6857999"/>
              <a:gd name="connsiteX20" fmla="*/ 8343694 w 8394178"/>
              <a:gd name="connsiteY20" fmla="*/ 1812272 h 6857999"/>
              <a:gd name="connsiteX21" fmla="*/ 8379488 w 8394178"/>
              <a:gd name="connsiteY21" fmla="*/ 1856766 h 6857999"/>
              <a:gd name="connsiteX22" fmla="*/ 8385055 w 8394178"/>
              <a:gd name="connsiteY22" fmla="*/ 1923433 h 6857999"/>
              <a:gd name="connsiteX23" fmla="*/ 8386906 w 8394178"/>
              <a:gd name="connsiteY23" fmla="*/ 1972204 h 6857999"/>
              <a:gd name="connsiteX24" fmla="*/ 8386681 w 8394178"/>
              <a:gd name="connsiteY24" fmla="*/ 2066205 h 6857999"/>
              <a:gd name="connsiteX25" fmla="*/ 8380052 w 8394178"/>
              <a:gd name="connsiteY25" fmla="*/ 2227417 h 6857999"/>
              <a:gd name="connsiteX26" fmla="*/ 8374483 w 8394178"/>
              <a:gd name="connsiteY26" fmla="*/ 2510933 h 6857999"/>
              <a:gd name="connsiteX27" fmla="*/ 8375191 w 8394178"/>
              <a:gd name="connsiteY27" fmla="*/ 2741866 h 6857999"/>
              <a:gd name="connsiteX28" fmla="*/ 8384389 w 8394178"/>
              <a:gd name="connsiteY28" fmla="*/ 2864935 h 6857999"/>
              <a:gd name="connsiteX29" fmla="*/ 8391822 w 8394178"/>
              <a:gd name="connsiteY29" fmla="*/ 2950807 h 6857999"/>
              <a:gd name="connsiteX30" fmla="*/ 8378111 w 8394178"/>
              <a:gd name="connsiteY30" fmla="*/ 2978246 h 6857999"/>
              <a:gd name="connsiteX31" fmla="*/ 8375025 w 8394178"/>
              <a:gd name="connsiteY31" fmla="*/ 2995916 h 6857999"/>
              <a:gd name="connsiteX32" fmla="*/ 8366764 w 8394178"/>
              <a:gd name="connsiteY32" fmla="*/ 2998648 h 6857999"/>
              <a:gd name="connsiteX33" fmla="*/ 8356827 w 8394178"/>
              <a:gd name="connsiteY33" fmla="*/ 3023630 h 6857999"/>
              <a:gd name="connsiteX34" fmla="*/ 8348883 w 8394178"/>
              <a:gd name="connsiteY34" fmla="*/ 3096975 h 6857999"/>
              <a:gd name="connsiteX35" fmla="*/ 8331320 w 8394178"/>
              <a:gd name="connsiteY35" fmla="*/ 3216657 h 6857999"/>
              <a:gd name="connsiteX36" fmla="*/ 8334250 w 8394178"/>
              <a:gd name="connsiteY36" fmla="*/ 3310980 h 6857999"/>
              <a:gd name="connsiteX37" fmla="*/ 8323018 w 8394178"/>
              <a:gd name="connsiteY37" fmla="*/ 3344725 h 6857999"/>
              <a:gd name="connsiteX38" fmla="*/ 8312317 w 8394178"/>
              <a:gd name="connsiteY38" fmla="*/ 3393250 h 6857999"/>
              <a:gd name="connsiteX39" fmla="*/ 8299110 w 8394178"/>
              <a:gd name="connsiteY39" fmla="*/ 3514536 h 6857999"/>
              <a:gd name="connsiteX40" fmla="*/ 8279421 w 8394178"/>
              <a:gd name="connsiteY40" fmla="*/ 3686149 h 6857999"/>
              <a:gd name="connsiteX41" fmla="*/ 8273021 w 8394178"/>
              <a:gd name="connsiteY41" fmla="*/ 3692208 h 6857999"/>
              <a:gd name="connsiteX42" fmla="*/ 8260968 w 8394178"/>
              <a:gd name="connsiteY42" fmla="*/ 3776022 h 6857999"/>
              <a:gd name="connsiteX43" fmla="*/ 8209415 w 8394178"/>
              <a:gd name="connsiteY43" fmla="*/ 4060536 h 6857999"/>
              <a:gd name="connsiteX44" fmla="*/ 8203359 w 8394178"/>
              <a:gd name="connsiteY44" fmla="*/ 4222149 h 6857999"/>
              <a:gd name="connsiteX45" fmla="*/ 8197502 w 8394178"/>
              <a:gd name="connsiteY45" fmla="*/ 4364683 h 6857999"/>
              <a:gd name="connsiteX46" fmla="*/ 8189960 w 8394178"/>
              <a:gd name="connsiteY46" fmla="*/ 4462471 h 6857999"/>
              <a:gd name="connsiteX47" fmla="*/ 8157285 w 8394178"/>
              <a:gd name="connsiteY47" fmla="*/ 4526395 h 6857999"/>
              <a:gd name="connsiteX48" fmla="*/ 8127583 w 8394178"/>
              <a:gd name="connsiteY48" fmla="*/ 4649885 h 6857999"/>
              <a:gd name="connsiteX49" fmla="*/ 8086875 w 8394178"/>
              <a:gd name="connsiteY49" fmla="*/ 4799019 h 6857999"/>
              <a:gd name="connsiteX50" fmla="*/ 8071779 w 8394178"/>
              <a:gd name="connsiteY50" fmla="*/ 4849614 h 6857999"/>
              <a:gd name="connsiteX51" fmla="*/ 8046521 w 8394178"/>
              <a:gd name="connsiteY51" fmla="*/ 4919971 h 6857999"/>
              <a:gd name="connsiteX52" fmla="*/ 7999171 w 8394178"/>
              <a:gd name="connsiteY52" fmla="*/ 5010766 h 6857999"/>
              <a:gd name="connsiteX53" fmla="*/ 7974494 w 8394178"/>
              <a:gd name="connsiteY53" fmla="*/ 5088190 h 6857999"/>
              <a:gd name="connsiteX54" fmla="*/ 7960017 w 8394178"/>
              <a:gd name="connsiteY54" fmla="*/ 5143922 h 6857999"/>
              <a:gd name="connsiteX55" fmla="*/ 7940570 w 8394178"/>
              <a:gd name="connsiteY55" fmla="*/ 5284346 h 6857999"/>
              <a:gd name="connsiteX56" fmla="*/ 7923844 w 8394178"/>
              <a:gd name="connsiteY56" fmla="*/ 5390948 h 6857999"/>
              <a:gd name="connsiteX57" fmla="*/ 7905061 w 8394178"/>
              <a:gd name="connsiteY57" fmla="*/ 5470854 h 6857999"/>
              <a:gd name="connsiteX58" fmla="*/ 7900574 w 8394178"/>
              <a:gd name="connsiteY58" fmla="*/ 5529643 h 6857999"/>
              <a:gd name="connsiteX59" fmla="*/ 7889879 w 8394178"/>
              <a:gd name="connsiteY59" fmla="*/ 5597292 h 6857999"/>
              <a:gd name="connsiteX60" fmla="*/ 7881533 w 8394178"/>
              <a:gd name="connsiteY60" fmla="*/ 5608899 h 6857999"/>
              <a:gd name="connsiteX61" fmla="*/ 7866845 w 8394178"/>
              <a:gd name="connsiteY61" fmla="*/ 5684911 h 6857999"/>
              <a:gd name="connsiteX62" fmla="*/ 7866707 w 8394178"/>
              <a:gd name="connsiteY62" fmla="*/ 5755776 h 6857999"/>
              <a:gd name="connsiteX63" fmla="*/ 7858630 w 8394178"/>
              <a:gd name="connsiteY63" fmla="*/ 5889599 h 6857999"/>
              <a:gd name="connsiteX64" fmla="*/ 7862852 w 8394178"/>
              <a:gd name="connsiteY64" fmla="*/ 5989744 h 6857999"/>
              <a:gd name="connsiteX65" fmla="*/ 7834617 w 8394178"/>
              <a:gd name="connsiteY65" fmla="*/ 6084926 h 6857999"/>
              <a:gd name="connsiteX66" fmla="*/ 7830440 w 8394178"/>
              <a:gd name="connsiteY66" fmla="*/ 6346549 h 6857999"/>
              <a:gd name="connsiteX67" fmla="*/ 7828988 w 8394178"/>
              <a:gd name="connsiteY67" fmla="*/ 6527527 h 6857999"/>
              <a:gd name="connsiteX68" fmla="*/ 7833220 w 8394178"/>
              <a:gd name="connsiteY68" fmla="*/ 6627129 h 6857999"/>
              <a:gd name="connsiteX69" fmla="*/ 7833451 w 8394178"/>
              <a:gd name="connsiteY69" fmla="*/ 6694819 h 6857999"/>
              <a:gd name="connsiteX70" fmla="*/ 7859394 w 8394178"/>
              <a:gd name="connsiteY70" fmla="*/ 6765445 h 6857999"/>
              <a:gd name="connsiteX71" fmla="*/ 7866873 w 8394178"/>
              <a:gd name="connsiteY71" fmla="*/ 6844697 h 6857999"/>
              <a:gd name="connsiteX72" fmla="*/ 7868076 w 8394178"/>
              <a:gd name="connsiteY72" fmla="*/ 6857999 h 6857999"/>
              <a:gd name="connsiteX73" fmla="*/ 2920621 w 8394178"/>
              <a:gd name="connsiteY73" fmla="*/ 6857999 h 6857999"/>
              <a:gd name="connsiteX74" fmla="*/ 961321 w 8394178"/>
              <a:gd name="connsiteY74" fmla="*/ 6857999 h 6857999"/>
              <a:gd name="connsiteX75" fmla="*/ 0 w 8394178"/>
              <a:gd name="connsiteY75" fmla="*/ 6857999 h 6857999"/>
              <a:gd name="connsiteX76" fmla="*/ 0 w 8394178"/>
              <a:gd name="connsiteY76" fmla="*/ 0 h 6857999"/>
              <a:gd name="connsiteX0" fmla="*/ 0 w 8394178"/>
              <a:gd name="connsiteY0" fmla="*/ 0 h 6857999"/>
              <a:gd name="connsiteX1" fmla="*/ 8236175 w 8394178"/>
              <a:gd name="connsiteY1" fmla="*/ 2 h 6857999"/>
              <a:gd name="connsiteX2" fmla="*/ 8231178 w 8394178"/>
              <a:gd name="connsiteY2" fmla="*/ 14562 h 6857999"/>
              <a:gd name="connsiteX3" fmla="*/ 8234773 w 8394178"/>
              <a:gd name="connsiteY3" fmla="*/ 59077 h 6857999"/>
              <a:gd name="connsiteX4" fmla="*/ 8227623 w 8394178"/>
              <a:gd name="connsiteY4" fmla="*/ 107668 h 6857999"/>
              <a:gd name="connsiteX5" fmla="*/ 8246150 w 8394178"/>
              <a:gd name="connsiteY5" fmla="*/ 246136 h 6857999"/>
              <a:gd name="connsiteX6" fmla="*/ 8224308 w 8394178"/>
              <a:gd name="connsiteY6" fmla="*/ 372908 h 6857999"/>
              <a:gd name="connsiteX7" fmla="*/ 8221687 w 8394178"/>
              <a:gd name="connsiteY7" fmla="*/ 450607 h 6857999"/>
              <a:gd name="connsiteX8" fmla="*/ 8232987 w 8394178"/>
              <a:gd name="connsiteY8" fmla="*/ 812800 h 6857999"/>
              <a:gd name="connsiteX9" fmla="*/ 8241364 w 8394178"/>
              <a:gd name="connsiteY9" fmla="*/ 912727 h 6857999"/>
              <a:gd name="connsiteX10" fmla="*/ 8240165 w 8394178"/>
              <a:gd name="connsiteY10" fmla="*/ 989950 h 6857999"/>
              <a:gd name="connsiteX11" fmla="*/ 8243561 w 8394178"/>
              <a:gd name="connsiteY11" fmla="*/ 1141745 h 6857999"/>
              <a:gd name="connsiteX12" fmla="*/ 8256144 w 8394178"/>
              <a:gd name="connsiteY12" fmla="*/ 1265454 h 6857999"/>
              <a:gd name="connsiteX13" fmla="*/ 8281494 w 8394178"/>
              <a:gd name="connsiteY13" fmla="*/ 1385480 h 6857999"/>
              <a:gd name="connsiteX14" fmla="*/ 8297877 w 8394178"/>
              <a:gd name="connsiteY14" fmla="*/ 1458060 h 6857999"/>
              <a:gd name="connsiteX15" fmla="*/ 8315502 w 8394178"/>
              <a:gd name="connsiteY15" fmla="*/ 1513175 h 6857999"/>
              <a:gd name="connsiteX16" fmla="*/ 8342335 w 8394178"/>
              <a:gd name="connsiteY16" fmla="*/ 1570809 h 6857999"/>
              <a:gd name="connsiteX17" fmla="*/ 8324762 w 8394178"/>
              <a:gd name="connsiteY17" fmla="*/ 1632434 h 6857999"/>
              <a:gd name="connsiteX18" fmla="*/ 8319231 w 8394178"/>
              <a:gd name="connsiteY18" fmla="*/ 1742490 h 6857999"/>
              <a:gd name="connsiteX19" fmla="*/ 8343694 w 8394178"/>
              <a:gd name="connsiteY19" fmla="*/ 1812272 h 6857999"/>
              <a:gd name="connsiteX20" fmla="*/ 8379488 w 8394178"/>
              <a:gd name="connsiteY20" fmla="*/ 1856766 h 6857999"/>
              <a:gd name="connsiteX21" fmla="*/ 8385055 w 8394178"/>
              <a:gd name="connsiteY21" fmla="*/ 1923433 h 6857999"/>
              <a:gd name="connsiteX22" fmla="*/ 8386906 w 8394178"/>
              <a:gd name="connsiteY22" fmla="*/ 1972204 h 6857999"/>
              <a:gd name="connsiteX23" fmla="*/ 8386681 w 8394178"/>
              <a:gd name="connsiteY23" fmla="*/ 2066205 h 6857999"/>
              <a:gd name="connsiteX24" fmla="*/ 8380052 w 8394178"/>
              <a:gd name="connsiteY24" fmla="*/ 2227417 h 6857999"/>
              <a:gd name="connsiteX25" fmla="*/ 8374483 w 8394178"/>
              <a:gd name="connsiteY25" fmla="*/ 2510933 h 6857999"/>
              <a:gd name="connsiteX26" fmla="*/ 8375191 w 8394178"/>
              <a:gd name="connsiteY26" fmla="*/ 2741866 h 6857999"/>
              <a:gd name="connsiteX27" fmla="*/ 8384389 w 8394178"/>
              <a:gd name="connsiteY27" fmla="*/ 2864935 h 6857999"/>
              <a:gd name="connsiteX28" fmla="*/ 8391822 w 8394178"/>
              <a:gd name="connsiteY28" fmla="*/ 2950807 h 6857999"/>
              <a:gd name="connsiteX29" fmla="*/ 8378111 w 8394178"/>
              <a:gd name="connsiteY29" fmla="*/ 2978246 h 6857999"/>
              <a:gd name="connsiteX30" fmla="*/ 8375025 w 8394178"/>
              <a:gd name="connsiteY30" fmla="*/ 2995916 h 6857999"/>
              <a:gd name="connsiteX31" fmla="*/ 8366764 w 8394178"/>
              <a:gd name="connsiteY31" fmla="*/ 2998648 h 6857999"/>
              <a:gd name="connsiteX32" fmla="*/ 8356827 w 8394178"/>
              <a:gd name="connsiteY32" fmla="*/ 3023630 h 6857999"/>
              <a:gd name="connsiteX33" fmla="*/ 8348883 w 8394178"/>
              <a:gd name="connsiteY33" fmla="*/ 3096975 h 6857999"/>
              <a:gd name="connsiteX34" fmla="*/ 8331320 w 8394178"/>
              <a:gd name="connsiteY34" fmla="*/ 3216657 h 6857999"/>
              <a:gd name="connsiteX35" fmla="*/ 8334250 w 8394178"/>
              <a:gd name="connsiteY35" fmla="*/ 3310980 h 6857999"/>
              <a:gd name="connsiteX36" fmla="*/ 8323018 w 8394178"/>
              <a:gd name="connsiteY36" fmla="*/ 3344725 h 6857999"/>
              <a:gd name="connsiteX37" fmla="*/ 8312317 w 8394178"/>
              <a:gd name="connsiteY37" fmla="*/ 3393250 h 6857999"/>
              <a:gd name="connsiteX38" fmla="*/ 8299110 w 8394178"/>
              <a:gd name="connsiteY38" fmla="*/ 3514536 h 6857999"/>
              <a:gd name="connsiteX39" fmla="*/ 8279421 w 8394178"/>
              <a:gd name="connsiteY39" fmla="*/ 3686149 h 6857999"/>
              <a:gd name="connsiteX40" fmla="*/ 8273021 w 8394178"/>
              <a:gd name="connsiteY40" fmla="*/ 3692208 h 6857999"/>
              <a:gd name="connsiteX41" fmla="*/ 8260968 w 8394178"/>
              <a:gd name="connsiteY41" fmla="*/ 3776022 h 6857999"/>
              <a:gd name="connsiteX42" fmla="*/ 8209415 w 8394178"/>
              <a:gd name="connsiteY42" fmla="*/ 4060536 h 6857999"/>
              <a:gd name="connsiteX43" fmla="*/ 8203359 w 8394178"/>
              <a:gd name="connsiteY43" fmla="*/ 4222149 h 6857999"/>
              <a:gd name="connsiteX44" fmla="*/ 8197502 w 8394178"/>
              <a:gd name="connsiteY44" fmla="*/ 4364683 h 6857999"/>
              <a:gd name="connsiteX45" fmla="*/ 8189960 w 8394178"/>
              <a:gd name="connsiteY45" fmla="*/ 4462471 h 6857999"/>
              <a:gd name="connsiteX46" fmla="*/ 8157285 w 8394178"/>
              <a:gd name="connsiteY46" fmla="*/ 4526395 h 6857999"/>
              <a:gd name="connsiteX47" fmla="*/ 8127583 w 8394178"/>
              <a:gd name="connsiteY47" fmla="*/ 4649885 h 6857999"/>
              <a:gd name="connsiteX48" fmla="*/ 8086875 w 8394178"/>
              <a:gd name="connsiteY48" fmla="*/ 4799019 h 6857999"/>
              <a:gd name="connsiteX49" fmla="*/ 8071779 w 8394178"/>
              <a:gd name="connsiteY49" fmla="*/ 4849614 h 6857999"/>
              <a:gd name="connsiteX50" fmla="*/ 8046521 w 8394178"/>
              <a:gd name="connsiteY50" fmla="*/ 4919971 h 6857999"/>
              <a:gd name="connsiteX51" fmla="*/ 7999171 w 8394178"/>
              <a:gd name="connsiteY51" fmla="*/ 5010766 h 6857999"/>
              <a:gd name="connsiteX52" fmla="*/ 7974494 w 8394178"/>
              <a:gd name="connsiteY52" fmla="*/ 5088190 h 6857999"/>
              <a:gd name="connsiteX53" fmla="*/ 7960017 w 8394178"/>
              <a:gd name="connsiteY53" fmla="*/ 5143922 h 6857999"/>
              <a:gd name="connsiteX54" fmla="*/ 7940570 w 8394178"/>
              <a:gd name="connsiteY54" fmla="*/ 5284346 h 6857999"/>
              <a:gd name="connsiteX55" fmla="*/ 7923844 w 8394178"/>
              <a:gd name="connsiteY55" fmla="*/ 5390948 h 6857999"/>
              <a:gd name="connsiteX56" fmla="*/ 7905061 w 8394178"/>
              <a:gd name="connsiteY56" fmla="*/ 5470854 h 6857999"/>
              <a:gd name="connsiteX57" fmla="*/ 7900574 w 8394178"/>
              <a:gd name="connsiteY57" fmla="*/ 5529643 h 6857999"/>
              <a:gd name="connsiteX58" fmla="*/ 7889879 w 8394178"/>
              <a:gd name="connsiteY58" fmla="*/ 5597292 h 6857999"/>
              <a:gd name="connsiteX59" fmla="*/ 7881533 w 8394178"/>
              <a:gd name="connsiteY59" fmla="*/ 5608899 h 6857999"/>
              <a:gd name="connsiteX60" fmla="*/ 7866845 w 8394178"/>
              <a:gd name="connsiteY60" fmla="*/ 5684911 h 6857999"/>
              <a:gd name="connsiteX61" fmla="*/ 7866707 w 8394178"/>
              <a:gd name="connsiteY61" fmla="*/ 5755776 h 6857999"/>
              <a:gd name="connsiteX62" fmla="*/ 7858630 w 8394178"/>
              <a:gd name="connsiteY62" fmla="*/ 5889599 h 6857999"/>
              <a:gd name="connsiteX63" fmla="*/ 7862852 w 8394178"/>
              <a:gd name="connsiteY63" fmla="*/ 5989744 h 6857999"/>
              <a:gd name="connsiteX64" fmla="*/ 7834617 w 8394178"/>
              <a:gd name="connsiteY64" fmla="*/ 6084926 h 6857999"/>
              <a:gd name="connsiteX65" fmla="*/ 7830440 w 8394178"/>
              <a:gd name="connsiteY65" fmla="*/ 6346549 h 6857999"/>
              <a:gd name="connsiteX66" fmla="*/ 7828988 w 8394178"/>
              <a:gd name="connsiteY66" fmla="*/ 6527527 h 6857999"/>
              <a:gd name="connsiteX67" fmla="*/ 7833220 w 8394178"/>
              <a:gd name="connsiteY67" fmla="*/ 6627129 h 6857999"/>
              <a:gd name="connsiteX68" fmla="*/ 7833451 w 8394178"/>
              <a:gd name="connsiteY68" fmla="*/ 6694819 h 6857999"/>
              <a:gd name="connsiteX69" fmla="*/ 7859394 w 8394178"/>
              <a:gd name="connsiteY69" fmla="*/ 6765445 h 6857999"/>
              <a:gd name="connsiteX70" fmla="*/ 7866873 w 8394178"/>
              <a:gd name="connsiteY70" fmla="*/ 6844697 h 6857999"/>
              <a:gd name="connsiteX71" fmla="*/ 7868076 w 8394178"/>
              <a:gd name="connsiteY71" fmla="*/ 6857999 h 6857999"/>
              <a:gd name="connsiteX72" fmla="*/ 2920621 w 8394178"/>
              <a:gd name="connsiteY72" fmla="*/ 6857999 h 6857999"/>
              <a:gd name="connsiteX73" fmla="*/ 961321 w 8394178"/>
              <a:gd name="connsiteY73" fmla="*/ 6857999 h 6857999"/>
              <a:gd name="connsiteX74" fmla="*/ 0 w 8394178"/>
              <a:gd name="connsiteY74" fmla="*/ 6857999 h 6857999"/>
              <a:gd name="connsiteX75" fmla="*/ 0 w 8394178"/>
              <a:gd name="connsiteY75" fmla="*/ 0 h 6857999"/>
              <a:gd name="connsiteX0" fmla="*/ 0 w 8394178"/>
              <a:gd name="connsiteY0" fmla="*/ 0 h 6857999"/>
              <a:gd name="connsiteX1" fmla="*/ 8236175 w 8394178"/>
              <a:gd name="connsiteY1" fmla="*/ 2 h 6857999"/>
              <a:gd name="connsiteX2" fmla="*/ 8231178 w 8394178"/>
              <a:gd name="connsiteY2" fmla="*/ 14562 h 6857999"/>
              <a:gd name="connsiteX3" fmla="*/ 8234773 w 8394178"/>
              <a:gd name="connsiteY3" fmla="*/ 59077 h 6857999"/>
              <a:gd name="connsiteX4" fmla="*/ 8227623 w 8394178"/>
              <a:gd name="connsiteY4" fmla="*/ 107668 h 6857999"/>
              <a:gd name="connsiteX5" fmla="*/ 8246150 w 8394178"/>
              <a:gd name="connsiteY5" fmla="*/ 246136 h 6857999"/>
              <a:gd name="connsiteX6" fmla="*/ 8224308 w 8394178"/>
              <a:gd name="connsiteY6" fmla="*/ 372908 h 6857999"/>
              <a:gd name="connsiteX7" fmla="*/ 8221687 w 8394178"/>
              <a:gd name="connsiteY7" fmla="*/ 450607 h 6857999"/>
              <a:gd name="connsiteX8" fmla="*/ 8232987 w 8394178"/>
              <a:gd name="connsiteY8" fmla="*/ 812800 h 6857999"/>
              <a:gd name="connsiteX9" fmla="*/ 8241364 w 8394178"/>
              <a:gd name="connsiteY9" fmla="*/ 912727 h 6857999"/>
              <a:gd name="connsiteX10" fmla="*/ 8240165 w 8394178"/>
              <a:gd name="connsiteY10" fmla="*/ 989950 h 6857999"/>
              <a:gd name="connsiteX11" fmla="*/ 8243561 w 8394178"/>
              <a:gd name="connsiteY11" fmla="*/ 1141745 h 6857999"/>
              <a:gd name="connsiteX12" fmla="*/ 8256144 w 8394178"/>
              <a:gd name="connsiteY12" fmla="*/ 1265454 h 6857999"/>
              <a:gd name="connsiteX13" fmla="*/ 8281494 w 8394178"/>
              <a:gd name="connsiteY13" fmla="*/ 1385480 h 6857999"/>
              <a:gd name="connsiteX14" fmla="*/ 8297877 w 8394178"/>
              <a:gd name="connsiteY14" fmla="*/ 1458060 h 6857999"/>
              <a:gd name="connsiteX15" fmla="*/ 8315502 w 8394178"/>
              <a:gd name="connsiteY15" fmla="*/ 1513175 h 6857999"/>
              <a:gd name="connsiteX16" fmla="*/ 8342335 w 8394178"/>
              <a:gd name="connsiteY16" fmla="*/ 1570809 h 6857999"/>
              <a:gd name="connsiteX17" fmla="*/ 8324762 w 8394178"/>
              <a:gd name="connsiteY17" fmla="*/ 1632434 h 6857999"/>
              <a:gd name="connsiteX18" fmla="*/ 8319231 w 8394178"/>
              <a:gd name="connsiteY18" fmla="*/ 1742490 h 6857999"/>
              <a:gd name="connsiteX19" fmla="*/ 8343694 w 8394178"/>
              <a:gd name="connsiteY19" fmla="*/ 1812272 h 6857999"/>
              <a:gd name="connsiteX20" fmla="*/ 8379488 w 8394178"/>
              <a:gd name="connsiteY20" fmla="*/ 1856766 h 6857999"/>
              <a:gd name="connsiteX21" fmla="*/ 8385055 w 8394178"/>
              <a:gd name="connsiteY21" fmla="*/ 1923433 h 6857999"/>
              <a:gd name="connsiteX22" fmla="*/ 8386906 w 8394178"/>
              <a:gd name="connsiteY22" fmla="*/ 1972204 h 6857999"/>
              <a:gd name="connsiteX23" fmla="*/ 8386681 w 8394178"/>
              <a:gd name="connsiteY23" fmla="*/ 2066205 h 6857999"/>
              <a:gd name="connsiteX24" fmla="*/ 8380052 w 8394178"/>
              <a:gd name="connsiteY24" fmla="*/ 2227417 h 6857999"/>
              <a:gd name="connsiteX25" fmla="*/ 8374483 w 8394178"/>
              <a:gd name="connsiteY25" fmla="*/ 2510933 h 6857999"/>
              <a:gd name="connsiteX26" fmla="*/ 8375191 w 8394178"/>
              <a:gd name="connsiteY26" fmla="*/ 2741866 h 6857999"/>
              <a:gd name="connsiteX27" fmla="*/ 8384389 w 8394178"/>
              <a:gd name="connsiteY27" fmla="*/ 2864935 h 6857999"/>
              <a:gd name="connsiteX28" fmla="*/ 8391822 w 8394178"/>
              <a:gd name="connsiteY28" fmla="*/ 2950807 h 6857999"/>
              <a:gd name="connsiteX29" fmla="*/ 8378111 w 8394178"/>
              <a:gd name="connsiteY29" fmla="*/ 2978246 h 6857999"/>
              <a:gd name="connsiteX30" fmla="*/ 8375025 w 8394178"/>
              <a:gd name="connsiteY30" fmla="*/ 2995916 h 6857999"/>
              <a:gd name="connsiteX31" fmla="*/ 8366764 w 8394178"/>
              <a:gd name="connsiteY31" fmla="*/ 2998648 h 6857999"/>
              <a:gd name="connsiteX32" fmla="*/ 8356827 w 8394178"/>
              <a:gd name="connsiteY32" fmla="*/ 3023630 h 6857999"/>
              <a:gd name="connsiteX33" fmla="*/ 8348883 w 8394178"/>
              <a:gd name="connsiteY33" fmla="*/ 3096975 h 6857999"/>
              <a:gd name="connsiteX34" fmla="*/ 8331320 w 8394178"/>
              <a:gd name="connsiteY34" fmla="*/ 3216657 h 6857999"/>
              <a:gd name="connsiteX35" fmla="*/ 8334250 w 8394178"/>
              <a:gd name="connsiteY35" fmla="*/ 3310980 h 6857999"/>
              <a:gd name="connsiteX36" fmla="*/ 8323018 w 8394178"/>
              <a:gd name="connsiteY36" fmla="*/ 3344725 h 6857999"/>
              <a:gd name="connsiteX37" fmla="*/ 8312317 w 8394178"/>
              <a:gd name="connsiteY37" fmla="*/ 3393250 h 6857999"/>
              <a:gd name="connsiteX38" fmla="*/ 8299110 w 8394178"/>
              <a:gd name="connsiteY38" fmla="*/ 3514536 h 6857999"/>
              <a:gd name="connsiteX39" fmla="*/ 8279421 w 8394178"/>
              <a:gd name="connsiteY39" fmla="*/ 3686149 h 6857999"/>
              <a:gd name="connsiteX40" fmla="*/ 8273021 w 8394178"/>
              <a:gd name="connsiteY40" fmla="*/ 3692208 h 6857999"/>
              <a:gd name="connsiteX41" fmla="*/ 8260968 w 8394178"/>
              <a:gd name="connsiteY41" fmla="*/ 3776022 h 6857999"/>
              <a:gd name="connsiteX42" fmla="*/ 8209415 w 8394178"/>
              <a:gd name="connsiteY42" fmla="*/ 4060536 h 6857999"/>
              <a:gd name="connsiteX43" fmla="*/ 8203359 w 8394178"/>
              <a:gd name="connsiteY43" fmla="*/ 4222149 h 6857999"/>
              <a:gd name="connsiteX44" fmla="*/ 8197502 w 8394178"/>
              <a:gd name="connsiteY44" fmla="*/ 4364683 h 6857999"/>
              <a:gd name="connsiteX45" fmla="*/ 8189960 w 8394178"/>
              <a:gd name="connsiteY45" fmla="*/ 4462471 h 6857999"/>
              <a:gd name="connsiteX46" fmla="*/ 8157285 w 8394178"/>
              <a:gd name="connsiteY46" fmla="*/ 4526395 h 6857999"/>
              <a:gd name="connsiteX47" fmla="*/ 8127583 w 8394178"/>
              <a:gd name="connsiteY47" fmla="*/ 4649885 h 6857999"/>
              <a:gd name="connsiteX48" fmla="*/ 8086875 w 8394178"/>
              <a:gd name="connsiteY48" fmla="*/ 4799019 h 6857999"/>
              <a:gd name="connsiteX49" fmla="*/ 8071779 w 8394178"/>
              <a:gd name="connsiteY49" fmla="*/ 4849614 h 6857999"/>
              <a:gd name="connsiteX50" fmla="*/ 8046521 w 8394178"/>
              <a:gd name="connsiteY50" fmla="*/ 4919971 h 6857999"/>
              <a:gd name="connsiteX51" fmla="*/ 7999171 w 8394178"/>
              <a:gd name="connsiteY51" fmla="*/ 5010766 h 6857999"/>
              <a:gd name="connsiteX52" fmla="*/ 7974494 w 8394178"/>
              <a:gd name="connsiteY52" fmla="*/ 5088190 h 6857999"/>
              <a:gd name="connsiteX53" fmla="*/ 7960017 w 8394178"/>
              <a:gd name="connsiteY53" fmla="*/ 5143922 h 6857999"/>
              <a:gd name="connsiteX54" fmla="*/ 7940570 w 8394178"/>
              <a:gd name="connsiteY54" fmla="*/ 5284346 h 6857999"/>
              <a:gd name="connsiteX55" fmla="*/ 7923844 w 8394178"/>
              <a:gd name="connsiteY55" fmla="*/ 5390948 h 6857999"/>
              <a:gd name="connsiteX56" fmla="*/ 7905061 w 8394178"/>
              <a:gd name="connsiteY56" fmla="*/ 5470854 h 6857999"/>
              <a:gd name="connsiteX57" fmla="*/ 7900574 w 8394178"/>
              <a:gd name="connsiteY57" fmla="*/ 5529643 h 6857999"/>
              <a:gd name="connsiteX58" fmla="*/ 7889879 w 8394178"/>
              <a:gd name="connsiteY58" fmla="*/ 5597292 h 6857999"/>
              <a:gd name="connsiteX59" fmla="*/ 7881533 w 8394178"/>
              <a:gd name="connsiteY59" fmla="*/ 5608899 h 6857999"/>
              <a:gd name="connsiteX60" fmla="*/ 7866845 w 8394178"/>
              <a:gd name="connsiteY60" fmla="*/ 5684911 h 6857999"/>
              <a:gd name="connsiteX61" fmla="*/ 7866707 w 8394178"/>
              <a:gd name="connsiteY61" fmla="*/ 5755776 h 6857999"/>
              <a:gd name="connsiteX62" fmla="*/ 7858630 w 8394178"/>
              <a:gd name="connsiteY62" fmla="*/ 5889599 h 6857999"/>
              <a:gd name="connsiteX63" fmla="*/ 7862852 w 8394178"/>
              <a:gd name="connsiteY63" fmla="*/ 5989744 h 6857999"/>
              <a:gd name="connsiteX64" fmla="*/ 7834617 w 8394178"/>
              <a:gd name="connsiteY64" fmla="*/ 6084926 h 6857999"/>
              <a:gd name="connsiteX65" fmla="*/ 7830440 w 8394178"/>
              <a:gd name="connsiteY65" fmla="*/ 6346549 h 6857999"/>
              <a:gd name="connsiteX66" fmla="*/ 7828988 w 8394178"/>
              <a:gd name="connsiteY66" fmla="*/ 6527527 h 6857999"/>
              <a:gd name="connsiteX67" fmla="*/ 7833220 w 8394178"/>
              <a:gd name="connsiteY67" fmla="*/ 6627129 h 6857999"/>
              <a:gd name="connsiteX68" fmla="*/ 7833451 w 8394178"/>
              <a:gd name="connsiteY68" fmla="*/ 6694819 h 6857999"/>
              <a:gd name="connsiteX69" fmla="*/ 7859394 w 8394178"/>
              <a:gd name="connsiteY69" fmla="*/ 6765445 h 6857999"/>
              <a:gd name="connsiteX70" fmla="*/ 7866873 w 8394178"/>
              <a:gd name="connsiteY70" fmla="*/ 6844697 h 6857999"/>
              <a:gd name="connsiteX71" fmla="*/ 7868076 w 8394178"/>
              <a:gd name="connsiteY71" fmla="*/ 6857999 h 6857999"/>
              <a:gd name="connsiteX72" fmla="*/ 2920621 w 8394178"/>
              <a:gd name="connsiteY72" fmla="*/ 6857999 h 6857999"/>
              <a:gd name="connsiteX73" fmla="*/ 0 w 8394178"/>
              <a:gd name="connsiteY73" fmla="*/ 6857999 h 6857999"/>
              <a:gd name="connsiteX74" fmla="*/ 0 w 8394178"/>
              <a:gd name="connsiteY74" fmla="*/ 0 h 6857999"/>
              <a:gd name="connsiteX0" fmla="*/ 0 w 8394178"/>
              <a:gd name="connsiteY0" fmla="*/ 0 h 6857999"/>
              <a:gd name="connsiteX1" fmla="*/ 8236175 w 8394178"/>
              <a:gd name="connsiteY1" fmla="*/ 2 h 6857999"/>
              <a:gd name="connsiteX2" fmla="*/ 8231178 w 8394178"/>
              <a:gd name="connsiteY2" fmla="*/ 14562 h 6857999"/>
              <a:gd name="connsiteX3" fmla="*/ 8234773 w 8394178"/>
              <a:gd name="connsiteY3" fmla="*/ 59077 h 6857999"/>
              <a:gd name="connsiteX4" fmla="*/ 8227623 w 8394178"/>
              <a:gd name="connsiteY4" fmla="*/ 107668 h 6857999"/>
              <a:gd name="connsiteX5" fmla="*/ 8246150 w 8394178"/>
              <a:gd name="connsiteY5" fmla="*/ 246136 h 6857999"/>
              <a:gd name="connsiteX6" fmla="*/ 8224308 w 8394178"/>
              <a:gd name="connsiteY6" fmla="*/ 372908 h 6857999"/>
              <a:gd name="connsiteX7" fmla="*/ 8221687 w 8394178"/>
              <a:gd name="connsiteY7" fmla="*/ 450607 h 6857999"/>
              <a:gd name="connsiteX8" fmla="*/ 8232987 w 8394178"/>
              <a:gd name="connsiteY8" fmla="*/ 812800 h 6857999"/>
              <a:gd name="connsiteX9" fmla="*/ 8241364 w 8394178"/>
              <a:gd name="connsiteY9" fmla="*/ 912727 h 6857999"/>
              <a:gd name="connsiteX10" fmla="*/ 8240165 w 8394178"/>
              <a:gd name="connsiteY10" fmla="*/ 989950 h 6857999"/>
              <a:gd name="connsiteX11" fmla="*/ 8243561 w 8394178"/>
              <a:gd name="connsiteY11" fmla="*/ 1141745 h 6857999"/>
              <a:gd name="connsiteX12" fmla="*/ 8256144 w 8394178"/>
              <a:gd name="connsiteY12" fmla="*/ 1265454 h 6857999"/>
              <a:gd name="connsiteX13" fmla="*/ 8281494 w 8394178"/>
              <a:gd name="connsiteY13" fmla="*/ 1385480 h 6857999"/>
              <a:gd name="connsiteX14" fmla="*/ 8297877 w 8394178"/>
              <a:gd name="connsiteY14" fmla="*/ 1458060 h 6857999"/>
              <a:gd name="connsiteX15" fmla="*/ 8315502 w 8394178"/>
              <a:gd name="connsiteY15" fmla="*/ 1513175 h 6857999"/>
              <a:gd name="connsiteX16" fmla="*/ 8342335 w 8394178"/>
              <a:gd name="connsiteY16" fmla="*/ 1570809 h 6857999"/>
              <a:gd name="connsiteX17" fmla="*/ 8324762 w 8394178"/>
              <a:gd name="connsiteY17" fmla="*/ 1632434 h 6857999"/>
              <a:gd name="connsiteX18" fmla="*/ 8319231 w 8394178"/>
              <a:gd name="connsiteY18" fmla="*/ 1742490 h 6857999"/>
              <a:gd name="connsiteX19" fmla="*/ 8343694 w 8394178"/>
              <a:gd name="connsiteY19" fmla="*/ 1812272 h 6857999"/>
              <a:gd name="connsiteX20" fmla="*/ 8379488 w 8394178"/>
              <a:gd name="connsiteY20" fmla="*/ 1856766 h 6857999"/>
              <a:gd name="connsiteX21" fmla="*/ 8385055 w 8394178"/>
              <a:gd name="connsiteY21" fmla="*/ 1923433 h 6857999"/>
              <a:gd name="connsiteX22" fmla="*/ 8386906 w 8394178"/>
              <a:gd name="connsiteY22" fmla="*/ 1972204 h 6857999"/>
              <a:gd name="connsiteX23" fmla="*/ 8386681 w 8394178"/>
              <a:gd name="connsiteY23" fmla="*/ 2066205 h 6857999"/>
              <a:gd name="connsiteX24" fmla="*/ 8380052 w 8394178"/>
              <a:gd name="connsiteY24" fmla="*/ 2227417 h 6857999"/>
              <a:gd name="connsiteX25" fmla="*/ 8374483 w 8394178"/>
              <a:gd name="connsiteY25" fmla="*/ 2510933 h 6857999"/>
              <a:gd name="connsiteX26" fmla="*/ 8375191 w 8394178"/>
              <a:gd name="connsiteY26" fmla="*/ 2741866 h 6857999"/>
              <a:gd name="connsiteX27" fmla="*/ 8384389 w 8394178"/>
              <a:gd name="connsiteY27" fmla="*/ 2864935 h 6857999"/>
              <a:gd name="connsiteX28" fmla="*/ 8391822 w 8394178"/>
              <a:gd name="connsiteY28" fmla="*/ 2950807 h 6857999"/>
              <a:gd name="connsiteX29" fmla="*/ 8378111 w 8394178"/>
              <a:gd name="connsiteY29" fmla="*/ 2978246 h 6857999"/>
              <a:gd name="connsiteX30" fmla="*/ 8375025 w 8394178"/>
              <a:gd name="connsiteY30" fmla="*/ 2995916 h 6857999"/>
              <a:gd name="connsiteX31" fmla="*/ 8366764 w 8394178"/>
              <a:gd name="connsiteY31" fmla="*/ 2998648 h 6857999"/>
              <a:gd name="connsiteX32" fmla="*/ 8356827 w 8394178"/>
              <a:gd name="connsiteY32" fmla="*/ 3023630 h 6857999"/>
              <a:gd name="connsiteX33" fmla="*/ 8348883 w 8394178"/>
              <a:gd name="connsiteY33" fmla="*/ 3096975 h 6857999"/>
              <a:gd name="connsiteX34" fmla="*/ 8331320 w 8394178"/>
              <a:gd name="connsiteY34" fmla="*/ 3216657 h 6857999"/>
              <a:gd name="connsiteX35" fmla="*/ 8334250 w 8394178"/>
              <a:gd name="connsiteY35" fmla="*/ 3310980 h 6857999"/>
              <a:gd name="connsiteX36" fmla="*/ 8323018 w 8394178"/>
              <a:gd name="connsiteY36" fmla="*/ 3344725 h 6857999"/>
              <a:gd name="connsiteX37" fmla="*/ 8312317 w 8394178"/>
              <a:gd name="connsiteY37" fmla="*/ 3393250 h 6857999"/>
              <a:gd name="connsiteX38" fmla="*/ 8299110 w 8394178"/>
              <a:gd name="connsiteY38" fmla="*/ 3514536 h 6857999"/>
              <a:gd name="connsiteX39" fmla="*/ 8279421 w 8394178"/>
              <a:gd name="connsiteY39" fmla="*/ 3686149 h 6857999"/>
              <a:gd name="connsiteX40" fmla="*/ 8273021 w 8394178"/>
              <a:gd name="connsiteY40" fmla="*/ 3692208 h 6857999"/>
              <a:gd name="connsiteX41" fmla="*/ 8260968 w 8394178"/>
              <a:gd name="connsiteY41" fmla="*/ 3776022 h 6857999"/>
              <a:gd name="connsiteX42" fmla="*/ 8209415 w 8394178"/>
              <a:gd name="connsiteY42" fmla="*/ 4060536 h 6857999"/>
              <a:gd name="connsiteX43" fmla="*/ 8203359 w 8394178"/>
              <a:gd name="connsiteY43" fmla="*/ 4222149 h 6857999"/>
              <a:gd name="connsiteX44" fmla="*/ 8197502 w 8394178"/>
              <a:gd name="connsiteY44" fmla="*/ 4364683 h 6857999"/>
              <a:gd name="connsiteX45" fmla="*/ 8189960 w 8394178"/>
              <a:gd name="connsiteY45" fmla="*/ 4462471 h 6857999"/>
              <a:gd name="connsiteX46" fmla="*/ 8157285 w 8394178"/>
              <a:gd name="connsiteY46" fmla="*/ 4526395 h 6857999"/>
              <a:gd name="connsiteX47" fmla="*/ 8127583 w 8394178"/>
              <a:gd name="connsiteY47" fmla="*/ 4649885 h 6857999"/>
              <a:gd name="connsiteX48" fmla="*/ 8086875 w 8394178"/>
              <a:gd name="connsiteY48" fmla="*/ 4799019 h 6857999"/>
              <a:gd name="connsiteX49" fmla="*/ 8071779 w 8394178"/>
              <a:gd name="connsiteY49" fmla="*/ 4849614 h 6857999"/>
              <a:gd name="connsiteX50" fmla="*/ 8046521 w 8394178"/>
              <a:gd name="connsiteY50" fmla="*/ 4919971 h 6857999"/>
              <a:gd name="connsiteX51" fmla="*/ 7999171 w 8394178"/>
              <a:gd name="connsiteY51" fmla="*/ 5010766 h 6857999"/>
              <a:gd name="connsiteX52" fmla="*/ 7974494 w 8394178"/>
              <a:gd name="connsiteY52" fmla="*/ 5088190 h 6857999"/>
              <a:gd name="connsiteX53" fmla="*/ 7960017 w 8394178"/>
              <a:gd name="connsiteY53" fmla="*/ 5143922 h 6857999"/>
              <a:gd name="connsiteX54" fmla="*/ 7940570 w 8394178"/>
              <a:gd name="connsiteY54" fmla="*/ 5284346 h 6857999"/>
              <a:gd name="connsiteX55" fmla="*/ 7923844 w 8394178"/>
              <a:gd name="connsiteY55" fmla="*/ 5390948 h 6857999"/>
              <a:gd name="connsiteX56" fmla="*/ 7905061 w 8394178"/>
              <a:gd name="connsiteY56" fmla="*/ 5470854 h 6857999"/>
              <a:gd name="connsiteX57" fmla="*/ 7900574 w 8394178"/>
              <a:gd name="connsiteY57" fmla="*/ 5529643 h 6857999"/>
              <a:gd name="connsiteX58" fmla="*/ 7889879 w 8394178"/>
              <a:gd name="connsiteY58" fmla="*/ 5597292 h 6857999"/>
              <a:gd name="connsiteX59" fmla="*/ 7881533 w 8394178"/>
              <a:gd name="connsiteY59" fmla="*/ 5608899 h 6857999"/>
              <a:gd name="connsiteX60" fmla="*/ 7866845 w 8394178"/>
              <a:gd name="connsiteY60" fmla="*/ 5684911 h 6857999"/>
              <a:gd name="connsiteX61" fmla="*/ 7866707 w 8394178"/>
              <a:gd name="connsiteY61" fmla="*/ 5755776 h 6857999"/>
              <a:gd name="connsiteX62" fmla="*/ 7858630 w 8394178"/>
              <a:gd name="connsiteY62" fmla="*/ 5889599 h 6857999"/>
              <a:gd name="connsiteX63" fmla="*/ 7862852 w 8394178"/>
              <a:gd name="connsiteY63" fmla="*/ 5989744 h 6857999"/>
              <a:gd name="connsiteX64" fmla="*/ 7834617 w 8394178"/>
              <a:gd name="connsiteY64" fmla="*/ 6084926 h 6857999"/>
              <a:gd name="connsiteX65" fmla="*/ 7830440 w 8394178"/>
              <a:gd name="connsiteY65" fmla="*/ 6346549 h 6857999"/>
              <a:gd name="connsiteX66" fmla="*/ 7828988 w 8394178"/>
              <a:gd name="connsiteY66" fmla="*/ 6527527 h 6857999"/>
              <a:gd name="connsiteX67" fmla="*/ 7833220 w 8394178"/>
              <a:gd name="connsiteY67" fmla="*/ 6627129 h 6857999"/>
              <a:gd name="connsiteX68" fmla="*/ 7833451 w 8394178"/>
              <a:gd name="connsiteY68" fmla="*/ 6694819 h 6857999"/>
              <a:gd name="connsiteX69" fmla="*/ 7859394 w 8394178"/>
              <a:gd name="connsiteY69" fmla="*/ 6765445 h 6857999"/>
              <a:gd name="connsiteX70" fmla="*/ 7866873 w 8394178"/>
              <a:gd name="connsiteY70" fmla="*/ 6844697 h 6857999"/>
              <a:gd name="connsiteX71" fmla="*/ 7868076 w 8394178"/>
              <a:gd name="connsiteY71" fmla="*/ 6857999 h 6857999"/>
              <a:gd name="connsiteX72" fmla="*/ 0 w 8394178"/>
              <a:gd name="connsiteY72" fmla="*/ 6857999 h 6857999"/>
              <a:gd name="connsiteX73" fmla="*/ 0 w 8394178"/>
              <a:gd name="connsiteY73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8394178" h="6857999">
                <a:moveTo>
                  <a:pt x="0" y="0"/>
                </a:moveTo>
                <a:lnTo>
                  <a:pt x="8236175" y="2"/>
                </a:lnTo>
                <a:lnTo>
                  <a:pt x="8231178" y="14562"/>
                </a:lnTo>
                <a:lnTo>
                  <a:pt x="8234773" y="59077"/>
                </a:lnTo>
                <a:cubicBezTo>
                  <a:pt x="8235275" y="76949"/>
                  <a:pt x="8227121" y="89796"/>
                  <a:pt x="8227623" y="107668"/>
                </a:cubicBezTo>
                <a:cubicBezTo>
                  <a:pt x="8211139" y="138162"/>
                  <a:pt x="8246703" y="201929"/>
                  <a:pt x="8246150" y="246136"/>
                </a:cubicBezTo>
                <a:cubicBezTo>
                  <a:pt x="8245598" y="290343"/>
                  <a:pt x="8257389" y="364179"/>
                  <a:pt x="8224308" y="372908"/>
                </a:cubicBezTo>
                <a:cubicBezTo>
                  <a:pt x="8218864" y="431308"/>
                  <a:pt x="8228745" y="357606"/>
                  <a:pt x="8221687" y="450607"/>
                </a:cubicBezTo>
                <a:cubicBezTo>
                  <a:pt x="8253150" y="551950"/>
                  <a:pt x="8221677" y="787036"/>
                  <a:pt x="8232987" y="812800"/>
                </a:cubicBezTo>
                <a:cubicBezTo>
                  <a:pt x="8263719" y="860799"/>
                  <a:pt x="8226505" y="854953"/>
                  <a:pt x="8241364" y="912727"/>
                </a:cubicBezTo>
                <a:cubicBezTo>
                  <a:pt x="8249854" y="945986"/>
                  <a:pt x="8239798" y="951781"/>
                  <a:pt x="8240165" y="989950"/>
                </a:cubicBezTo>
                <a:cubicBezTo>
                  <a:pt x="8240531" y="1028120"/>
                  <a:pt x="8240898" y="1095828"/>
                  <a:pt x="8243561" y="1141745"/>
                </a:cubicBezTo>
                <a:cubicBezTo>
                  <a:pt x="8246223" y="1187662"/>
                  <a:pt x="8256010" y="1234783"/>
                  <a:pt x="8256144" y="1265454"/>
                </a:cubicBezTo>
                <a:cubicBezTo>
                  <a:pt x="8246450" y="1304052"/>
                  <a:pt x="8278372" y="1370755"/>
                  <a:pt x="8281494" y="1385480"/>
                </a:cubicBezTo>
                <a:cubicBezTo>
                  <a:pt x="8294281" y="1422714"/>
                  <a:pt x="8303397" y="1428103"/>
                  <a:pt x="8297877" y="1458060"/>
                </a:cubicBezTo>
                <a:cubicBezTo>
                  <a:pt x="8297983" y="1468057"/>
                  <a:pt x="8315397" y="1503177"/>
                  <a:pt x="8315502" y="1513175"/>
                </a:cubicBezTo>
                <a:lnTo>
                  <a:pt x="8342335" y="1570809"/>
                </a:lnTo>
                <a:cubicBezTo>
                  <a:pt x="8365894" y="1617136"/>
                  <a:pt x="8315600" y="1595486"/>
                  <a:pt x="8324762" y="1632434"/>
                </a:cubicBezTo>
                <a:cubicBezTo>
                  <a:pt x="8345804" y="1713683"/>
                  <a:pt x="8308403" y="1715203"/>
                  <a:pt x="8319231" y="1742490"/>
                </a:cubicBezTo>
                <a:cubicBezTo>
                  <a:pt x="8327385" y="1767736"/>
                  <a:pt x="8335540" y="1787026"/>
                  <a:pt x="8343694" y="1812272"/>
                </a:cubicBezTo>
                <a:cubicBezTo>
                  <a:pt x="8345710" y="1818102"/>
                  <a:pt x="8382841" y="1845254"/>
                  <a:pt x="8379488" y="1856766"/>
                </a:cubicBezTo>
                <a:lnTo>
                  <a:pt x="8385055" y="1923433"/>
                </a:lnTo>
                <a:lnTo>
                  <a:pt x="8386906" y="1972204"/>
                </a:lnTo>
                <a:cubicBezTo>
                  <a:pt x="8389102" y="1979569"/>
                  <a:pt x="8382464" y="2060117"/>
                  <a:pt x="8386681" y="2066205"/>
                </a:cubicBezTo>
                <a:cubicBezTo>
                  <a:pt x="8400709" y="2153571"/>
                  <a:pt x="8366045" y="2189849"/>
                  <a:pt x="8380052" y="2227417"/>
                </a:cubicBezTo>
                <a:cubicBezTo>
                  <a:pt x="8372543" y="2317591"/>
                  <a:pt x="8379811" y="2407644"/>
                  <a:pt x="8374483" y="2510933"/>
                </a:cubicBezTo>
                <a:cubicBezTo>
                  <a:pt x="8396772" y="2597916"/>
                  <a:pt x="8370232" y="2649734"/>
                  <a:pt x="8375191" y="2741866"/>
                </a:cubicBezTo>
                <a:cubicBezTo>
                  <a:pt x="8394024" y="2779815"/>
                  <a:pt x="8395428" y="2817058"/>
                  <a:pt x="8384389" y="2864935"/>
                </a:cubicBezTo>
                <a:cubicBezTo>
                  <a:pt x="8416004" y="2860552"/>
                  <a:pt x="8357917" y="2937673"/>
                  <a:pt x="8391822" y="2950807"/>
                </a:cubicBezTo>
                <a:lnTo>
                  <a:pt x="8378111" y="2978246"/>
                </a:lnTo>
                <a:lnTo>
                  <a:pt x="8375025" y="2995916"/>
                </a:lnTo>
                <a:lnTo>
                  <a:pt x="8366764" y="2998648"/>
                </a:lnTo>
                <a:lnTo>
                  <a:pt x="8356827" y="3023630"/>
                </a:lnTo>
                <a:cubicBezTo>
                  <a:pt x="8354245" y="3033333"/>
                  <a:pt x="8348477" y="3084375"/>
                  <a:pt x="8348883" y="3096975"/>
                </a:cubicBezTo>
                <a:cubicBezTo>
                  <a:pt x="8363039" y="3142205"/>
                  <a:pt x="8312062" y="3160433"/>
                  <a:pt x="8331320" y="3216657"/>
                </a:cubicBezTo>
                <a:cubicBezTo>
                  <a:pt x="8335649" y="3237178"/>
                  <a:pt x="8345170" y="3299737"/>
                  <a:pt x="8334250" y="3310980"/>
                </a:cubicBezTo>
                <a:cubicBezTo>
                  <a:pt x="8331414" y="3323902"/>
                  <a:pt x="8334413" y="3339340"/>
                  <a:pt x="8323018" y="3344725"/>
                </a:cubicBezTo>
                <a:cubicBezTo>
                  <a:pt x="8309183" y="3353908"/>
                  <a:pt x="8327822" y="3400659"/>
                  <a:pt x="8312317" y="3393250"/>
                </a:cubicBezTo>
                <a:cubicBezTo>
                  <a:pt x="8325036" y="3426421"/>
                  <a:pt x="8307258" y="3487753"/>
                  <a:pt x="8299110" y="3514536"/>
                </a:cubicBezTo>
                <a:cubicBezTo>
                  <a:pt x="8293627" y="3563353"/>
                  <a:pt x="8281866" y="3650327"/>
                  <a:pt x="8279421" y="3686149"/>
                </a:cubicBezTo>
                <a:cubicBezTo>
                  <a:pt x="8277133" y="3687657"/>
                  <a:pt x="8276096" y="3677229"/>
                  <a:pt x="8273021" y="3692208"/>
                </a:cubicBezTo>
                <a:cubicBezTo>
                  <a:pt x="8269945" y="3707187"/>
                  <a:pt x="8252471" y="3757479"/>
                  <a:pt x="8260968" y="3776022"/>
                </a:cubicBezTo>
                <a:cubicBezTo>
                  <a:pt x="8231046" y="3875691"/>
                  <a:pt x="8223343" y="4023237"/>
                  <a:pt x="8209415" y="4060536"/>
                </a:cubicBezTo>
                <a:cubicBezTo>
                  <a:pt x="8204523" y="4150698"/>
                  <a:pt x="8212636" y="4164564"/>
                  <a:pt x="8203359" y="4222149"/>
                </a:cubicBezTo>
                <a:cubicBezTo>
                  <a:pt x="8198769" y="4287917"/>
                  <a:pt x="8194167" y="4339232"/>
                  <a:pt x="8197502" y="4364683"/>
                </a:cubicBezTo>
                <a:lnTo>
                  <a:pt x="8189960" y="4462471"/>
                </a:lnTo>
                <a:cubicBezTo>
                  <a:pt x="8192241" y="4503329"/>
                  <a:pt x="8157418" y="4500454"/>
                  <a:pt x="8157285" y="4526395"/>
                </a:cubicBezTo>
                <a:cubicBezTo>
                  <a:pt x="8151441" y="4623008"/>
                  <a:pt x="8136733" y="4632050"/>
                  <a:pt x="8127583" y="4649885"/>
                </a:cubicBezTo>
                <a:cubicBezTo>
                  <a:pt x="8109657" y="4687979"/>
                  <a:pt x="8101631" y="4758928"/>
                  <a:pt x="8086875" y="4799019"/>
                </a:cubicBezTo>
                <a:cubicBezTo>
                  <a:pt x="8070221" y="4834076"/>
                  <a:pt x="8077158" y="4811645"/>
                  <a:pt x="8071779" y="4849614"/>
                </a:cubicBezTo>
                <a:cubicBezTo>
                  <a:pt x="8057300" y="4853334"/>
                  <a:pt x="8029516" y="4883089"/>
                  <a:pt x="8046521" y="4919971"/>
                </a:cubicBezTo>
                <a:lnTo>
                  <a:pt x="7999171" y="5010766"/>
                </a:lnTo>
                <a:cubicBezTo>
                  <a:pt x="7980458" y="4983259"/>
                  <a:pt x="7994018" y="5107656"/>
                  <a:pt x="7974494" y="5088190"/>
                </a:cubicBezTo>
                <a:cubicBezTo>
                  <a:pt x="7961479" y="5102008"/>
                  <a:pt x="7970341" y="5118851"/>
                  <a:pt x="7960017" y="5143922"/>
                </a:cubicBezTo>
                <a:cubicBezTo>
                  <a:pt x="7951381" y="5192745"/>
                  <a:pt x="7947519" y="5226225"/>
                  <a:pt x="7940570" y="5284346"/>
                </a:cubicBezTo>
                <a:cubicBezTo>
                  <a:pt x="7938188" y="5338386"/>
                  <a:pt x="7933705" y="5337325"/>
                  <a:pt x="7923844" y="5390948"/>
                </a:cubicBezTo>
                <a:cubicBezTo>
                  <a:pt x="7922596" y="5429655"/>
                  <a:pt x="7906054" y="5449508"/>
                  <a:pt x="7905061" y="5470854"/>
                </a:cubicBezTo>
                <a:cubicBezTo>
                  <a:pt x="7925924" y="5526328"/>
                  <a:pt x="7883497" y="5496377"/>
                  <a:pt x="7900574" y="5529643"/>
                </a:cubicBezTo>
                <a:cubicBezTo>
                  <a:pt x="7894813" y="5550879"/>
                  <a:pt x="7899366" y="5587444"/>
                  <a:pt x="7889879" y="5597292"/>
                </a:cubicBezTo>
                <a:lnTo>
                  <a:pt x="7881533" y="5608899"/>
                </a:lnTo>
                <a:cubicBezTo>
                  <a:pt x="7877694" y="5623501"/>
                  <a:pt x="7869316" y="5660431"/>
                  <a:pt x="7866845" y="5684911"/>
                </a:cubicBezTo>
                <a:cubicBezTo>
                  <a:pt x="7856004" y="5692608"/>
                  <a:pt x="7861304" y="5734344"/>
                  <a:pt x="7866707" y="5755776"/>
                </a:cubicBezTo>
                <a:cubicBezTo>
                  <a:pt x="7867905" y="5792777"/>
                  <a:pt x="7841786" y="5848613"/>
                  <a:pt x="7858630" y="5889599"/>
                </a:cubicBezTo>
                <a:cubicBezTo>
                  <a:pt x="7861076" y="5932097"/>
                  <a:pt x="7859359" y="5940901"/>
                  <a:pt x="7862852" y="5989744"/>
                </a:cubicBezTo>
                <a:cubicBezTo>
                  <a:pt x="7870213" y="6020787"/>
                  <a:pt x="7836478" y="6024963"/>
                  <a:pt x="7834617" y="6084926"/>
                </a:cubicBezTo>
                <a:cubicBezTo>
                  <a:pt x="7828898" y="6134231"/>
                  <a:pt x="7850648" y="6240432"/>
                  <a:pt x="7830440" y="6346549"/>
                </a:cubicBezTo>
                <a:cubicBezTo>
                  <a:pt x="7840187" y="6409741"/>
                  <a:pt x="7834403" y="6468689"/>
                  <a:pt x="7828988" y="6527527"/>
                </a:cubicBezTo>
                <a:cubicBezTo>
                  <a:pt x="7812745" y="6585667"/>
                  <a:pt x="7840670" y="6579284"/>
                  <a:pt x="7833220" y="6627129"/>
                </a:cubicBezTo>
                <a:cubicBezTo>
                  <a:pt x="7836598" y="6635153"/>
                  <a:pt x="7838259" y="6697665"/>
                  <a:pt x="7833451" y="6694819"/>
                </a:cubicBezTo>
                <a:cubicBezTo>
                  <a:pt x="7835476" y="6716947"/>
                  <a:pt x="7854551" y="6732844"/>
                  <a:pt x="7859394" y="6765445"/>
                </a:cubicBezTo>
                <a:cubicBezTo>
                  <a:pt x="7860760" y="6776325"/>
                  <a:pt x="7863817" y="6810511"/>
                  <a:pt x="7866873" y="6844697"/>
                </a:cubicBezTo>
                <a:lnTo>
                  <a:pt x="7868076" y="6857999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66AC5E9-73C1-BD4F-B69A-421AD9AAFF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0054" y="1635593"/>
            <a:ext cx="4661092" cy="2795160"/>
          </a:xfrm>
        </p:spPr>
        <p:txBody>
          <a:bodyPr>
            <a:normAutofit fontScale="90000"/>
          </a:bodyPr>
          <a:lstStyle/>
          <a:p>
            <a:br>
              <a:rPr lang="en-US" sz="3700" dirty="0"/>
            </a:br>
            <a:r>
              <a:rPr lang="en-US" sz="3700" dirty="0"/>
              <a:t>Perturbations:</a:t>
            </a:r>
            <a:br>
              <a:rPr lang="en-US" sz="3700" dirty="0"/>
            </a:br>
            <a:r>
              <a:rPr lang="en-US" sz="3700" dirty="0"/>
              <a:t>The ideal-MHD constraint at the magnetic X-point</a:t>
            </a:r>
            <a:br>
              <a:rPr lang="en-US" sz="3700" dirty="0"/>
            </a:br>
            <a:br>
              <a:rPr lang="en-US" sz="3700" dirty="0"/>
            </a:br>
            <a:r>
              <a:rPr lang="en-US" sz="3700" dirty="0"/>
              <a:t>rigid-shift analytic solution.</a:t>
            </a:r>
          </a:p>
        </p:txBody>
      </p:sp>
      <p:pic>
        <p:nvPicPr>
          <p:cNvPr id="15" name="Graphic 5" descr="Chiaro">
            <a:extLst>
              <a:ext uri="{FF2B5EF4-FFF2-40B4-BE49-F238E27FC236}">
                <a16:creationId xmlns:a16="http://schemas.microsoft.com/office/drawing/2014/main" id="{D436F8C8-9E88-4BF6-9F03-B3290F5AB7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7387" y="1635593"/>
            <a:ext cx="3647438" cy="3647438"/>
          </a:xfrm>
          <a:prstGeom prst="rect">
            <a:avLst/>
          </a:prstGeom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B779C8C-F7FB-A641-9B24-D8714393B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46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E0965502-F530-AC47-9D91-A970253C2467}"/>
              </a:ext>
            </a:extLst>
          </p:cNvPr>
          <p:cNvSpPr txBox="1"/>
          <p:nvPr/>
        </p:nvSpPr>
        <p:spPr>
          <a:xfrm>
            <a:off x="1127760" y="619760"/>
            <a:ext cx="3426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Rigid-vertical-shift stream function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16572D29-9564-2640-A229-DE71C2144266}"/>
                  </a:ext>
                </a:extLst>
              </p:cNvPr>
              <p:cNvSpPr txBox="1"/>
              <p:nvPr/>
            </p:nvSpPr>
            <p:spPr>
              <a:xfrm>
                <a:off x="5504909" y="712093"/>
                <a:ext cx="176965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𝛾𝜉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16572D29-9564-2640-A229-DE71C2144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4909" y="712093"/>
                <a:ext cx="1769651" cy="276999"/>
              </a:xfrm>
              <a:prstGeom prst="rect">
                <a:avLst/>
              </a:prstGeom>
              <a:blipFill>
                <a:blip r:embed="rId2"/>
                <a:stretch>
                  <a:fillRect t="-4545" b="-36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asellaDiTesto 3">
            <a:extLst>
              <a:ext uri="{FF2B5EF4-FFF2-40B4-BE49-F238E27FC236}">
                <a16:creationId xmlns:a16="http://schemas.microsoft.com/office/drawing/2014/main" id="{A175017C-89C2-A749-8355-8676F02FEBDB}"/>
              </a:ext>
            </a:extLst>
          </p:cNvPr>
          <p:cNvSpPr txBox="1"/>
          <p:nvPr/>
        </p:nvSpPr>
        <p:spPr>
          <a:xfrm>
            <a:off x="1127760" y="1290320"/>
            <a:ext cx="2119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Elliptical coordinates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6E8E6EC2-474B-154D-A1F4-38DBD66E1872}"/>
                  </a:ext>
                </a:extLst>
              </p:cNvPr>
              <p:cNvSpPr txBox="1"/>
              <p:nvPr/>
            </p:nvSpPr>
            <p:spPr>
              <a:xfrm>
                <a:off x="5821680" y="1382653"/>
                <a:ext cx="187846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𝐴</m:t>
                      </m:r>
                      <m:func>
                        <m:func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cosh</m:t>
                          </m:r>
                        </m:fName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func>
                            <m:func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6E8E6EC2-474B-154D-A1F4-38DBD66E18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1680" y="1382653"/>
                <a:ext cx="1878463" cy="276999"/>
              </a:xfrm>
              <a:prstGeom prst="rect">
                <a:avLst/>
              </a:prstGeom>
              <a:blipFill>
                <a:blip r:embed="rId3"/>
                <a:stretch>
                  <a:fillRect l="-1342" t="-4348" r="-2013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EF20EBEA-48F8-2144-A43E-C677BD084BB9}"/>
                  </a:ext>
                </a:extLst>
              </p:cNvPr>
              <p:cNvSpPr txBox="1"/>
              <p:nvPr/>
            </p:nvSpPr>
            <p:spPr>
              <a:xfrm>
                <a:off x="5821680" y="1914713"/>
                <a:ext cx="176965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𝐴</m:t>
                      </m:r>
                      <m:func>
                        <m:func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sinh</m:t>
                          </m:r>
                        </m:fName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</m:func>
                      <m:func>
                        <m:func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EF20EBEA-48F8-2144-A43E-C677BD084B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1680" y="1914713"/>
                <a:ext cx="1769651" cy="276999"/>
              </a:xfrm>
              <a:prstGeom prst="rect">
                <a:avLst/>
              </a:prstGeom>
              <a:blipFill>
                <a:blip r:embed="rId4"/>
                <a:stretch>
                  <a:fillRect l="-2857" r="-2143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9A108195-3941-A64F-B6EF-D3BAD28A0F3B}"/>
                  </a:ext>
                </a:extLst>
              </p:cNvPr>
              <p:cNvSpPr txBox="1"/>
              <p:nvPr/>
            </p:nvSpPr>
            <p:spPr>
              <a:xfrm>
                <a:off x="8727440" y="1659652"/>
                <a:ext cx="1785425" cy="2873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1/2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9A108195-3941-A64F-B6EF-D3BAD28A0F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7440" y="1659652"/>
                <a:ext cx="1785425" cy="287323"/>
              </a:xfrm>
              <a:prstGeom prst="rect">
                <a:avLst/>
              </a:prstGeom>
              <a:blipFill>
                <a:blip r:embed="rId5"/>
                <a:stretch>
                  <a:fillRect l="-2817" t="-8333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7">
            <a:extLst>
              <a:ext uri="{FF2B5EF4-FFF2-40B4-BE49-F238E27FC236}">
                <a16:creationId xmlns:a16="http://schemas.microsoft.com/office/drawing/2014/main" id="{A6D149B8-01E2-0D41-AC30-B889D9D59DEF}"/>
              </a:ext>
            </a:extLst>
          </p:cNvPr>
          <p:cNvSpPr txBox="1"/>
          <p:nvPr/>
        </p:nvSpPr>
        <p:spPr>
          <a:xfrm>
            <a:off x="1127760" y="2499360"/>
            <a:ext cx="2066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X- point coordinates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CAAE8EDC-4D58-E545-845E-7B8C00B448B7}"/>
                  </a:ext>
                </a:extLst>
              </p:cNvPr>
              <p:cNvSpPr txBox="1"/>
              <p:nvPr/>
            </p:nvSpPr>
            <p:spPr>
              <a:xfrm>
                <a:off x="5821680" y="2581368"/>
                <a:ext cx="414528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      </m:t>
                    </m:r>
                  </m:oMath>
                </a14:m>
                <a:r>
                  <a:rPr lang="en-US" dirty="0"/>
                  <a:t>   and    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=0, 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CAAE8EDC-4D58-E545-845E-7B8C00B448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1680" y="2581368"/>
                <a:ext cx="4145280" cy="276999"/>
              </a:xfrm>
              <a:prstGeom prst="rect">
                <a:avLst/>
              </a:prstGeom>
              <a:blipFill>
                <a:blip r:embed="rId6"/>
                <a:stretch>
                  <a:fillRect l="-1835" t="-26087" b="-47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2253111-8081-514D-9092-C6A6E6FFA0CC}"/>
              </a:ext>
            </a:extLst>
          </p:cNvPr>
          <p:cNvSpPr txBox="1"/>
          <p:nvPr/>
        </p:nvSpPr>
        <p:spPr>
          <a:xfrm>
            <a:off x="1127760" y="3244334"/>
            <a:ext cx="402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Stream function in elliptical coordinates: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328E8BCB-9F4E-AF45-B5E6-94EDF8738E6A}"/>
                  </a:ext>
                </a:extLst>
              </p:cNvPr>
              <p:cNvSpPr txBox="1"/>
              <p:nvPr/>
            </p:nvSpPr>
            <p:spPr>
              <a:xfrm>
                <a:off x="5716591" y="3290500"/>
                <a:ext cx="26404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func>
                        <m:func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>
                              <a:latin typeface="Cambria Math" panose="02040503050406030204" pitchFamily="18" charset="0"/>
                            </a:rPr>
                            <m:t>sinh</m:t>
                          </m:r>
                        </m:fName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</m:func>
                      <m:func>
                        <m:func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328E8BCB-9F4E-AF45-B5E6-94EDF8738E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6591" y="3290500"/>
                <a:ext cx="2640403" cy="276999"/>
              </a:xfrm>
              <a:prstGeom prst="rect">
                <a:avLst/>
              </a:prstGeom>
              <a:blipFill>
                <a:blip r:embed="rId7"/>
                <a:stretch>
                  <a:fillRect l="-1914" r="-957" b="-36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BC03543-D2DA-8F44-9B98-4504EE953DC0}"/>
              </a:ext>
            </a:extLst>
          </p:cNvPr>
          <p:cNvSpPr txBox="1"/>
          <p:nvPr/>
        </p:nvSpPr>
        <p:spPr>
          <a:xfrm>
            <a:off x="1127760" y="4314874"/>
            <a:ext cx="4998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 flux-freezing condition to obtain perturbed flux</a:t>
            </a:r>
          </a:p>
        </p:txBody>
      </p:sp>
      <p:pic>
        <p:nvPicPr>
          <p:cNvPr id="14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3B93A1D2-5382-C543-9B28-3C294CB542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7761" y="4987766"/>
            <a:ext cx="2286000" cy="519546"/>
          </a:xfrm>
          <a:prstGeom prst="rect">
            <a:avLst/>
          </a:prstGeom>
        </p:spPr>
      </p:pic>
      <p:pic>
        <p:nvPicPr>
          <p:cNvPr id="16" name="Immagine 15" descr="Immagine che contiene testo&#10;&#10;Descrizione generata automaticamente">
            <a:extLst>
              <a:ext uri="{FF2B5EF4-FFF2-40B4-BE49-F238E27FC236}">
                <a16:creationId xmlns:a16="http://schemas.microsoft.com/office/drawing/2014/main" id="{7BD481ED-4DFF-FB4F-9994-20BF607857E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53842" y="4869863"/>
            <a:ext cx="3244008" cy="748617"/>
          </a:xfrm>
          <a:prstGeom prst="rect">
            <a:avLst/>
          </a:prstGeom>
        </p:spPr>
      </p:pic>
      <p:pic>
        <p:nvPicPr>
          <p:cNvPr id="18" name="Immagine 17" descr="Immagine che contiene testo&#10;&#10;Descrizione generata automaticamente">
            <a:extLst>
              <a:ext uri="{FF2B5EF4-FFF2-40B4-BE49-F238E27FC236}">
                <a16:creationId xmlns:a16="http://schemas.microsoft.com/office/drawing/2014/main" id="{AED9726C-B4E1-EE48-B2C9-20D9533AD18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52555" y="5689695"/>
            <a:ext cx="3635481" cy="847651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8DBE6469-1D24-614B-9D6E-1AFAC205A773}"/>
              </a:ext>
            </a:extLst>
          </p:cNvPr>
          <p:cNvSpPr txBox="1"/>
          <p:nvPr/>
        </p:nvSpPr>
        <p:spPr>
          <a:xfrm>
            <a:off x="9620152" y="3780083"/>
            <a:ext cx="159396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Note: </a:t>
            </a:r>
          </a:p>
          <a:p>
            <a:r>
              <a:rPr lang="en-US" dirty="0"/>
              <a:t>single m=1 </a:t>
            </a:r>
          </a:p>
          <a:p>
            <a:r>
              <a:rPr lang="en-US" dirty="0"/>
              <a:t>harmonic in</a:t>
            </a:r>
          </a:p>
          <a:p>
            <a:r>
              <a:rPr lang="en-US" dirty="0"/>
              <a:t>elliptical angle;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perturbed flux</a:t>
            </a:r>
          </a:p>
          <a:p>
            <a:r>
              <a:rPr lang="en-US" dirty="0"/>
              <a:t>vanishes at</a:t>
            </a:r>
          </a:p>
          <a:p>
            <a:r>
              <a:rPr lang="en-US" dirty="0"/>
              <a:t>X-points.</a:t>
            </a:r>
          </a:p>
        </p:txBody>
      </p:sp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B9BEABE0-A3E9-EA48-BD19-AFCBBC2FE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262EE-3692-1A46-B56B-CBBE9615EDBC}" type="slidenum">
              <a:rPr lang="en-US" smtClean="0"/>
              <a:t>15</a:t>
            </a:fld>
            <a:endParaRPr lang="en-US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4EC6AB32-40D0-6C4E-855C-F91A99A1A1DF}"/>
              </a:ext>
            </a:extLst>
          </p:cNvPr>
          <p:cNvSpPr txBox="1"/>
          <p:nvPr/>
        </p:nvSpPr>
        <p:spPr>
          <a:xfrm>
            <a:off x="3774991" y="129717"/>
            <a:ext cx="2760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EXACT ANALYTIC SOLUTION</a:t>
            </a:r>
          </a:p>
        </p:txBody>
      </p:sp>
    </p:spTree>
    <p:extLst>
      <p:ext uri="{BB962C8B-B14F-4D97-AF65-F5344CB8AC3E}">
        <p14:creationId xmlns:p14="http://schemas.microsoft.com/office/powerpoint/2010/main" val="2568319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F928730A-B7D4-0F4D-9714-5D87BEB19D61}"/>
              </a:ext>
            </a:extLst>
          </p:cNvPr>
          <p:cNvSpPr txBox="1"/>
          <p:nvPr/>
        </p:nvSpPr>
        <p:spPr>
          <a:xfrm>
            <a:off x="1158240" y="772160"/>
            <a:ext cx="1876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Vacuum solution (no wall)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A788DE2B-3B74-934E-B5C5-6314F7EF38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8477" y="875992"/>
            <a:ext cx="4540193" cy="4386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D8F45DDF-2AE5-834A-B2A4-259FE1A9660D}"/>
                  </a:ext>
                </a:extLst>
              </p:cNvPr>
              <p:cNvSpPr txBox="1"/>
              <p:nvPr/>
            </p:nvSpPr>
            <p:spPr>
              <a:xfrm>
                <a:off x="1158240" y="1798320"/>
                <a:ext cx="8988358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However, the separatrix is not a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it-IT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dirty="0"/>
                  <a:t>const magnetic surface, and so analytic determination of </a:t>
                </a:r>
              </a:p>
              <a:p>
                <a:r>
                  <a:rPr lang="en-US" dirty="0"/>
                  <a:t>coefficients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/>
                  <a:t> is an inherently intractable problem.</a:t>
                </a:r>
              </a:p>
              <a:p>
                <a:endParaRPr lang="en-US" dirty="0"/>
              </a:p>
              <a:p>
                <a:r>
                  <a:rPr lang="en-US" dirty="0"/>
                  <a:t>Analytic progress is possible if </a:t>
                </a:r>
                <a:r>
                  <a:rPr lang="en-US" b="1" dirty="0">
                    <a:solidFill>
                      <a:srgbClr val="C00000"/>
                    </a:solidFill>
                  </a:rPr>
                  <a:t>flux coordinates </a:t>
                </a:r>
                <a:r>
                  <a:rPr lang="en-US" dirty="0"/>
                  <a:t>(u, v) are used:</a:t>
                </a: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D8F45DDF-2AE5-834A-B2A4-259FE1A966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40" y="1798320"/>
                <a:ext cx="8988358" cy="1200329"/>
              </a:xfrm>
              <a:prstGeom prst="rect">
                <a:avLst/>
              </a:prstGeom>
              <a:blipFill>
                <a:blip r:embed="rId3"/>
                <a:stretch>
                  <a:fillRect l="-565" t="-2083" b="-7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magine 6" descr="Immagine che contiene testo&#10;&#10;Descrizione generata automaticamente">
            <a:extLst>
              <a:ext uri="{FF2B5EF4-FFF2-40B4-BE49-F238E27FC236}">
                <a16:creationId xmlns:a16="http://schemas.microsoft.com/office/drawing/2014/main" id="{7AEC96FE-9D3C-9B4E-9611-8D269F20FB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3944" y="3189903"/>
            <a:ext cx="8003106" cy="1280497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287006EF-9343-ED4D-A66C-4B55F09D7672}"/>
              </a:ext>
            </a:extLst>
          </p:cNvPr>
          <p:cNvSpPr txBox="1"/>
          <p:nvPr/>
        </p:nvSpPr>
        <p:spPr>
          <a:xfrm>
            <a:off x="7670800" y="4338320"/>
            <a:ext cx="2451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orthogonal coordinates!</a:t>
            </a:r>
          </a:p>
        </p:txBody>
      </p:sp>
      <p:pic>
        <p:nvPicPr>
          <p:cNvPr id="10" name="Immagine 9" descr="Immagine che contiene testo&#10;&#10;Descrizione generata automaticamente">
            <a:extLst>
              <a:ext uri="{FF2B5EF4-FFF2-40B4-BE49-F238E27FC236}">
                <a16:creationId xmlns:a16="http://schemas.microsoft.com/office/drawing/2014/main" id="{1814BEAD-2E26-AC48-8072-3B451EA5F4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240" y="5047060"/>
            <a:ext cx="1561846" cy="726440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6878FD2-DDB5-BB46-AD6D-25E3154AF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262EE-3692-1A46-B56B-CBBE9615EDBC}" type="slidenum">
              <a:rPr lang="en-US" smtClean="0"/>
              <a:t>16</a:t>
            </a:fld>
            <a:endParaRPr lang="en-US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84FF5FC7-2178-4E49-B311-DA8CEAEE88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7222" y="3770615"/>
            <a:ext cx="5695474" cy="2950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6535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8897856D-02B2-9C49-BCC6-E1AA605E050C}"/>
                  </a:ext>
                </a:extLst>
              </p:cNvPr>
              <p:cNvSpPr txBox="1"/>
              <p:nvPr/>
            </p:nvSpPr>
            <p:spPr>
              <a:xfrm>
                <a:off x="1198880" y="975360"/>
                <a:ext cx="1737848" cy="3784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Since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8897856D-02B2-9C49-BCC6-E1AA605E05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8880" y="975360"/>
                <a:ext cx="1737848" cy="378437"/>
              </a:xfrm>
              <a:prstGeom prst="rect">
                <a:avLst/>
              </a:prstGeom>
              <a:blipFill>
                <a:blip r:embed="rId2"/>
                <a:stretch>
                  <a:fillRect l="-2899" t="-3226" b="-258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magine 3">
            <a:extLst>
              <a:ext uri="{FF2B5EF4-FFF2-40B4-BE49-F238E27FC236}">
                <a16:creationId xmlns:a16="http://schemas.microsoft.com/office/drawing/2014/main" id="{50203975-ACF0-A64F-A5FB-EB73541901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2248" y="688485"/>
            <a:ext cx="6772422" cy="952186"/>
          </a:xfrm>
          <a:prstGeom prst="rect">
            <a:avLst/>
          </a:prstGeom>
          <a:solidFill>
            <a:schemeClr val="accent1">
              <a:alpha val="90000"/>
            </a:schemeClr>
          </a:solidFill>
          <a:ln w="12700">
            <a:solidFill>
              <a:schemeClr val="tx1"/>
            </a:solidFill>
          </a:ln>
          <a:effectLst>
            <a:softEdge rad="76200"/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D0E3C198-EA06-1740-B957-67CD02E45940}"/>
                  </a:ext>
                </a:extLst>
              </p:cNvPr>
              <p:cNvSpPr txBox="1"/>
              <p:nvPr/>
            </p:nvSpPr>
            <p:spPr>
              <a:xfrm>
                <a:off x="1198880" y="1889760"/>
                <a:ext cx="7718010" cy="29637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sub>
                    </m:sSub>
                    <m:d>
                      <m:dPr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.   We can use this to determine </a:t>
                </a:r>
              </a:p>
              <a:p>
                <a:r>
                  <a:rPr lang="en-US" dirty="0"/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coefficients. </a:t>
                </a:r>
              </a:p>
              <a:p>
                <a:endParaRPr lang="en-US" sz="2400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After straightforward algebra, we obtain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 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        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D0E3C198-EA06-1740-B957-67CD02E459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8880" y="1889760"/>
                <a:ext cx="7718010" cy="2963760"/>
              </a:xfrm>
              <a:prstGeom prst="rect">
                <a:avLst/>
              </a:prstGeom>
              <a:blipFill>
                <a:blip r:embed="rId4"/>
                <a:stretch>
                  <a:fillRect l="-657" t="-426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magine 6">
            <a:extLst>
              <a:ext uri="{FF2B5EF4-FFF2-40B4-BE49-F238E27FC236}">
                <a16:creationId xmlns:a16="http://schemas.microsoft.com/office/drawing/2014/main" id="{36DB0B18-D236-0148-BCE5-E63E7C175B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9104" y="4889064"/>
            <a:ext cx="7162800" cy="1803400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0CE440A-46BD-C940-BA20-5D10981D0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262EE-3692-1A46-B56B-CBBE9615EDBC}" type="slidenum">
              <a:rPr lang="en-US" smtClean="0"/>
              <a:t>17</a:t>
            </a:fld>
            <a:endParaRPr lang="en-US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B2D0527-ADFE-D341-A60B-316653FBDC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9208" y="1499191"/>
            <a:ext cx="5520262" cy="2860080"/>
          </a:xfrm>
          <a:prstGeom prst="rect">
            <a:avLst/>
          </a:prstGeom>
        </p:spPr>
      </p:pic>
      <p:pic>
        <p:nvPicPr>
          <p:cNvPr id="10" name="Immagine 9" descr="Immagine che contiene testo&#10;&#10;Descrizione generata automaticamente">
            <a:extLst>
              <a:ext uri="{FF2B5EF4-FFF2-40B4-BE49-F238E27FC236}">
                <a16:creationId xmlns:a16="http://schemas.microsoft.com/office/drawing/2014/main" id="{13FA1426-319E-1948-B67D-3DE93FE246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99947" y="2920861"/>
            <a:ext cx="3866675" cy="901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6571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9F1B69C-F4EC-7649-B9F2-CD783E741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4296" y="329184"/>
            <a:ext cx="6894576" cy="1783080"/>
          </a:xfrm>
        </p:spPr>
        <p:txBody>
          <a:bodyPr anchor="b">
            <a:normAutofit/>
          </a:bodyPr>
          <a:lstStyle/>
          <a:p>
            <a:pPr algn="ctr"/>
            <a:r>
              <a:rPr lang="en-US" sz="3800" b="1" dirty="0"/>
              <a:t>Mathematics of X-point singularity – in essence:</a:t>
            </a:r>
            <a:br>
              <a:rPr lang="en-US" sz="3800" b="1" dirty="0"/>
            </a:br>
            <a:r>
              <a:rPr lang="en-US" sz="3800" b="1" dirty="0"/>
              <a:t>(1) non-</a:t>
            </a:r>
            <a:r>
              <a:rPr lang="en-US" sz="3800" b="1" dirty="0" err="1"/>
              <a:t>analiticity</a:t>
            </a:r>
            <a:endParaRPr lang="en-US" sz="3800" b="1" dirty="0"/>
          </a:p>
        </p:txBody>
      </p:sp>
      <p:pic>
        <p:nvPicPr>
          <p:cNvPr id="7" name="Picture 6" descr="Immagine che contiene elettronico, interni, tastiera, calcolatrice&#10;&#10;Descrizione generata automaticamente">
            <a:extLst>
              <a:ext uri="{FF2B5EF4-FFF2-40B4-BE49-F238E27FC236}">
                <a16:creationId xmlns:a16="http://schemas.microsoft.com/office/drawing/2014/main" id="{51978201-E3B8-48F8-B26C-E514721C1C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108" r="33743" b="-1"/>
          <a:stretch/>
        </p:blipFill>
        <p:spPr>
          <a:xfrm>
            <a:off x="20" y="1"/>
            <a:ext cx="4052522" cy="6858000"/>
          </a:xfrm>
          <a:custGeom>
            <a:avLst/>
            <a:gdLst/>
            <a:ahLst/>
            <a:cxnLst/>
            <a:rect l="l" t="t" r="r" b="b"/>
            <a:pathLst>
              <a:path w="4052542" h="6858000">
                <a:moveTo>
                  <a:pt x="0" y="0"/>
                </a:moveTo>
                <a:lnTo>
                  <a:pt x="4020923" y="0"/>
                </a:lnTo>
                <a:lnTo>
                  <a:pt x="4022656" y="14697"/>
                </a:lnTo>
                <a:cubicBezTo>
                  <a:pt x="4037606" y="98462"/>
                  <a:pt x="4035072" y="183369"/>
                  <a:pt x="4039126" y="267642"/>
                </a:cubicBezTo>
                <a:cubicBezTo>
                  <a:pt x="4043941" y="370699"/>
                  <a:pt x="4037860" y="474136"/>
                  <a:pt x="4035579" y="577446"/>
                </a:cubicBezTo>
                <a:cubicBezTo>
                  <a:pt x="4033805" y="665399"/>
                  <a:pt x="4025063" y="753226"/>
                  <a:pt x="4027724" y="841306"/>
                </a:cubicBezTo>
                <a:cubicBezTo>
                  <a:pt x="4027914" y="844352"/>
                  <a:pt x="4027914" y="847398"/>
                  <a:pt x="4027724" y="850444"/>
                </a:cubicBezTo>
                <a:cubicBezTo>
                  <a:pt x="4019615" y="947281"/>
                  <a:pt x="4019615" y="1044626"/>
                  <a:pt x="4027724" y="1141464"/>
                </a:cubicBezTo>
                <a:cubicBezTo>
                  <a:pt x="4030296" y="1181772"/>
                  <a:pt x="4029574" y="1222221"/>
                  <a:pt x="4025570" y="1262415"/>
                </a:cubicBezTo>
                <a:cubicBezTo>
                  <a:pt x="4021769" y="1313563"/>
                  <a:pt x="4009606" y="1365472"/>
                  <a:pt x="4018348" y="1416238"/>
                </a:cubicBezTo>
                <a:cubicBezTo>
                  <a:pt x="4024037" y="1458058"/>
                  <a:pt x="4027166" y="1500194"/>
                  <a:pt x="4027724" y="1542394"/>
                </a:cubicBezTo>
                <a:cubicBezTo>
                  <a:pt x="4032158" y="1636820"/>
                  <a:pt x="4027977" y="1731753"/>
                  <a:pt x="4026330" y="1826433"/>
                </a:cubicBezTo>
                <a:cubicBezTo>
                  <a:pt x="4024556" y="1936724"/>
                  <a:pt x="4027344" y="2047015"/>
                  <a:pt x="4018475" y="2157432"/>
                </a:cubicBezTo>
                <a:cubicBezTo>
                  <a:pt x="4013597" y="2246629"/>
                  <a:pt x="4013597" y="2336029"/>
                  <a:pt x="4018475" y="2425226"/>
                </a:cubicBezTo>
                <a:cubicBezTo>
                  <a:pt x="4020882" y="2506961"/>
                  <a:pt x="4033172" y="2587934"/>
                  <a:pt x="4031145" y="2670557"/>
                </a:cubicBezTo>
                <a:cubicBezTo>
                  <a:pt x="4028737" y="2766886"/>
                  <a:pt x="4017335" y="2862962"/>
                  <a:pt x="4020882" y="2959546"/>
                </a:cubicBezTo>
                <a:cubicBezTo>
                  <a:pt x="4022529" y="3005617"/>
                  <a:pt x="4022656" y="3051688"/>
                  <a:pt x="4023543" y="3097758"/>
                </a:cubicBezTo>
                <a:cubicBezTo>
                  <a:pt x="4024683" y="3153221"/>
                  <a:pt x="4034692" y="3208556"/>
                  <a:pt x="4029117" y="3263892"/>
                </a:cubicBezTo>
                <a:cubicBezTo>
                  <a:pt x="4019869" y="3356161"/>
                  <a:pt x="3995923" y="3446906"/>
                  <a:pt x="4010873" y="3541459"/>
                </a:cubicBezTo>
                <a:cubicBezTo>
                  <a:pt x="4019108" y="3593495"/>
                  <a:pt x="4028357" y="3645658"/>
                  <a:pt x="4033172" y="3698201"/>
                </a:cubicBezTo>
                <a:cubicBezTo>
                  <a:pt x="4037353" y="3745160"/>
                  <a:pt x="4047868" y="3792881"/>
                  <a:pt x="4039886" y="3839586"/>
                </a:cubicBezTo>
                <a:cubicBezTo>
                  <a:pt x="4033045" y="3879565"/>
                  <a:pt x="4036592" y="3919544"/>
                  <a:pt x="4031271" y="3959523"/>
                </a:cubicBezTo>
                <a:cubicBezTo>
                  <a:pt x="4024303" y="4011939"/>
                  <a:pt x="4020629" y="4065244"/>
                  <a:pt x="4015308" y="4118042"/>
                </a:cubicBezTo>
                <a:cubicBezTo>
                  <a:pt x="4010620" y="4165889"/>
                  <a:pt x="4006946" y="4213610"/>
                  <a:pt x="4019615" y="4258539"/>
                </a:cubicBezTo>
                <a:cubicBezTo>
                  <a:pt x="4050656" y="4371622"/>
                  <a:pt x="4033679" y="4484070"/>
                  <a:pt x="4022023" y="4596391"/>
                </a:cubicBezTo>
                <a:cubicBezTo>
                  <a:pt x="4016321" y="4650965"/>
                  <a:pt x="4007959" y="4708712"/>
                  <a:pt x="4020629" y="4758718"/>
                </a:cubicBezTo>
                <a:cubicBezTo>
                  <a:pt x="4043941" y="4847432"/>
                  <a:pt x="4025697" y="4931705"/>
                  <a:pt x="4015561" y="5016866"/>
                </a:cubicBezTo>
                <a:cubicBezTo>
                  <a:pt x="4003335" y="5100174"/>
                  <a:pt x="4005096" y="5184929"/>
                  <a:pt x="4020756" y="5267654"/>
                </a:cubicBezTo>
                <a:cubicBezTo>
                  <a:pt x="4033172" y="5326035"/>
                  <a:pt x="4033172" y="5385432"/>
                  <a:pt x="4034692" y="5444194"/>
                </a:cubicBezTo>
                <a:cubicBezTo>
                  <a:pt x="4035579" y="5481001"/>
                  <a:pt x="4022023" y="5518441"/>
                  <a:pt x="4013027" y="5555120"/>
                </a:cubicBezTo>
                <a:cubicBezTo>
                  <a:pt x="3996937" y="5621371"/>
                  <a:pt x="3991109" y="5688636"/>
                  <a:pt x="4013027" y="5753237"/>
                </a:cubicBezTo>
                <a:cubicBezTo>
                  <a:pt x="4043561" y="5842713"/>
                  <a:pt x="4061045" y="5932189"/>
                  <a:pt x="4048375" y="6026870"/>
                </a:cubicBezTo>
                <a:cubicBezTo>
                  <a:pt x="4041027" y="6085251"/>
                  <a:pt x="4039380" y="6144902"/>
                  <a:pt x="4028357" y="6202522"/>
                </a:cubicBezTo>
                <a:cubicBezTo>
                  <a:pt x="4010240" y="6298091"/>
                  <a:pt x="4016701" y="6393024"/>
                  <a:pt x="4031145" y="6487196"/>
                </a:cubicBezTo>
                <a:cubicBezTo>
                  <a:pt x="4041293" y="6565885"/>
                  <a:pt x="4042395" y="6645474"/>
                  <a:pt x="4034439" y="6724403"/>
                </a:cubicBezTo>
                <a:lnTo>
                  <a:pt x="4025206" y="6858000"/>
                </a:lnTo>
                <a:lnTo>
                  <a:pt x="0" y="6858000"/>
                </a:lnTo>
                <a:close/>
              </a:path>
            </a:pathLst>
          </a:cu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BF87693F-538F-EB4C-B21D-6BB47BD9593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654296" y="2706624"/>
                <a:ext cx="6894576" cy="348386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Consider magnetic flux on separatrix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</m:sub>
                      </m:sSub>
                      <m:d>
                        <m:dPr>
                          <m:ctrlPr>
                            <a:rPr lang="it-IT" sz="20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0, </m:t>
                          </m:r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it-IT" sz="2000" b="0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it-IT" sz="2000" b="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it-IT" sz="2000" b="0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000" b="0" i="1">
                              <a:latin typeface="Cambria Math" panose="02040503050406030204" pitchFamily="18" charset="0"/>
                            </a:rPr>
                            <m:t>𝑜𝑑𝑑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it-IT" sz="2000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it-IT" sz="2000" b="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func>
                            <m:funcPr>
                              <m:ctrlPr>
                                <a:rPr lang="it-IT" sz="2000" b="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sz="2000" b="0" i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it-IT" sz="2000" b="0" i="1">
                                  <a:latin typeface="Cambria Math" panose="02040503050406030204" pitchFamily="18" charset="0"/>
                                </a:rPr>
                                <m:t>𝑚𝑣</m:t>
                              </m:r>
                            </m:e>
                          </m:func>
                        </m:e>
                      </m:nary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Fourier spectrum al large </a:t>
                </a:r>
                <a14:m>
                  <m:oMath xmlns:m="http://schemas.openxmlformats.org/officeDocument/2006/math">
                    <m:r>
                      <a:rPr lang="it-IT" sz="2000" b="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20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it-IT" sz="2000" b="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𝑝𝑒</m:t>
                        </m:r>
                      </m:e>
                      <m:sub>
                        <m:r>
                          <a:rPr lang="it-IT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it-IT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1/2</m:t>
                        </m:r>
                      </m:sup>
                    </m:sSubSup>
                    <m:sSup>
                      <m:sSupPr>
                        <m:ctrlPr>
                          <a:rPr lang="it-IT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it-IT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it-IT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3/2</m:t>
                        </m:r>
                      </m:sup>
                    </m:sSup>
                    <m:r>
                      <a:rPr lang="en-US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dirty="0">
                    <a:sym typeface="Wingdings" pitchFamily="2" charset="2"/>
                  </a:rPr>
                  <a:t>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sub>
                    </m:sSub>
                    <m:d>
                      <m:d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0, </m:t>
                        </m:r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</m:oMath>
                </a14:m>
                <a:r>
                  <a:rPr lang="en-US" sz="2000" dirty="0"/>
                  <a:t>  NOT an analytic function of </a:t>
                </a:r>
                <a14:m>
                  <m:oMath xmlns:m="http://schemas.openxmlformats.org/officeDocument/2006/math">
                    <m:r>
                      <a:rPr lang="it-IT" sz="2000" b="0" i="1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Indeed: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sub>
                    </m:sSub>
                    <m:d>
                      <m:d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0, </m:t>
                        </m:r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it-IT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ad>
                      <m:radPr>
                        <m:degHide m:val="on"/>
                        <m:ctrlP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it-IT" sz="20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rad>
                    <m:sSup>
                      <m:sSupPr>
                        <m:ctrlP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𝑝𝑒</m:t>
                            </m:r>
                          </m:e>
                          <m:sub>
                            <m: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1/2</m:t>
                            </m:r>
                          </m:sup>
                        </m:sSubSup>
                        <m:d>
                          <m:dPr>
                            <m:begChr m:val="|"/>
                            <m:endChr m:val="|"/>
                            <m:ctrlP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20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</m:d>
                      </m:e>
                      <m:sup>
                        <m:r>
                          <a:rPr lang="it-IT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1/2</m:t>
                        </m:r>
                      </m:sup>
                    </m:sSup>
                  </m:oMath>
                </a14:m>
                <a:r>
                  <a:rPr lang="en-US" sz="2000" dirty="0"/>
                  <a:t>    as    </a:t>
                </a:r>
                <a14:m>
                  <m:oMath xmlns:m="http://schemas.openxmlformats.org/officeDocument/2006/math">
                    <m:r>
                      <a:rPr lang="it-IT" sz="2000" b="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it-IT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→0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BF87693F-538F-EB4C-B21D-6BB47BD959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54296" y="2706624"/>
                <a:ext cx="6894576" cy="3483864"/>
              </a:xfrm>
              <a:blipFill>
                <a:blip r:embed="rId3"/>
                <a:stretch>
                  <a:fillRect l="-919" t="-24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D7A0B047-F244-2B48-B3DC-9554B70CAC08}"/>
                  </a:ext>
                </a:extLst>
              </p:cNvPr>
              <p:cNvSpPr txBox="1"/>
              <p:nvPr/>
            </p:nvSpPr>
            <p:spPr>
              <a:xfrm>
                <a:off x="4654296" y="5976694"/>
                <a:ext cx="2817951" cy="3796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d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1/2</m:t>
                        </m:r>
                      </m:sup>
                    </m:sSup>
                  </m:oMath>
                </a14:m>
                <a:r>
                  <a:rPr lang="en-US" dirty="0"/>
                  <a:t> for 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D7A0B047-F244-2B48-B3DC-9554B70CAC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4296" y="5976694"/>
                <a:ext cx="2817951" cy="379656"/>
              </a:xfrm>
              <a:prstGeom prst="rect">
                <a:avLst/>
              </a:prstGeom>
              <a:blipFill>
                <a:blip r:embed="rId4"/>
                <a:stretch>
                  <a:fillRect t="-3226" b="-258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806E4F4-EF4C-4146-AC19-CA52FADB1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6338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09B5F6-9CC7-8341-A420-27EBD57FE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35395"/>
          </a:xfrm>
        </p:spPr>
        <p:txBody>
          <a:bodyPr anchor="t"/>
          <a:lstStyle/>
          <a:p>
            <a:r>
              <a:rPr lang="en-US" sz="3200" dirty="0"/>
              <a:t>Continuity along the separatrix determines the perturbed flux in the vacuum region. This involves a parameter q.</a:t>
            </a:r>
            <a:br>
              <a:rPr lang="en-US" sz="3200" dirty="0"/>
            </a:br>
            <a:br>
              <a:rPr lang="en-US" sz="3200" dirty="0"/>
            </a:br>
            <a:r>
              <a:rPr lang="en-US" sz="3200" dirty="0"/>
              <a:t>Along the separatrix: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5518FAC-3E9C-3E44-8FCE-E7620FBBE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262EE-3692-1A46-B56B-CBBE9615EDBC}" type="slidenum">
              <a:rPr lang="en-US" smtClean="0"/>
              <a:t>19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DA89B312-5B07-574C-943D-AD5D67735F6B}"/>
                  </a:ext>
                </a:extLst>
              </p:cNvPr>
              <p:cNvSpPr txBox="1"/>
              <p:nvPr/>
            </p:nvSpPr>
            <p:spPr>
              <a:xfrm>
                <a:off x="1753817" y="2928561"/>
                <a:ext cx="8684365" cy="645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</m:e>
                      <m:sub>
                        <m:sSup>
                          <m:sSup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</m:sSub>
                    <m:d>
                      <m:d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it-IT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func>
                          <m:func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it-IT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it-IT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ctrlPr>
                                      <a:rPr lang="it-IT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it-IT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it-IT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it-IT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</m:d>
                                <m:r>
                                  <a:rPr lang="it-IT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 </m:t>
                            </m:r>
                          </m:e>
                        </m:func>
                      </m:e>
                    </m:nary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</m:e>
                      <m:sub>
                        <m:r>
                          <a:rPr lang="it-IT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𝑒𝑣𝑒𝑛</m:t>
                        </m:r>
                      </m:sub>
                    </m:sSub>
                    <m:d>
                      <m:dPr>
                        <m:ctrlPr>
                          <a:rPr lang="it-IT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it-IT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</m:e>
                      <m:sub>
                        <m:r>
                          <a:rPr lang="it-IT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𝑜𝑑𝑑</m:t>
                        </m:r>
                      </m:sub>
                    </m:sSub>
                    <m:d>
                      <m:dPr>
                        <m:ctrlPr>
                          <a:rPr lang="it-IT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it-IT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DA89B312-5B07-574C-943D-AD5D67735F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3817" y="2928561"/>
                <a:ext cx="8684365" cy="645048"/>
              </a:xfrm>
              <a:prstGeom prst="rect">
                <a:avLst/>
              </a:prstGeom>
              <a:blipFill>
                <a:blip r:embed="rId2"/>
                <a:stretch>
                  <a:fillRect l="-585" t="-98077" b="-15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06708CA-71C2-7049-9D35-A09A848B111C}"/>
              </a:ext>
            </a:extLst>
          </p:cNvPr>
          <p:cNvSpPr txBox="1"/>
          <p:nvPr/>
        </p:nvSpPr>
        <p:spPr>
          <a:xfrm>
            <a:off x="5063504" y="4204881"/>
            <a:ext cx="20649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+mj-lt"/>
              </a:rPr>
              <a:t>even: q =  p/2</a:t>
            </a:r>
          </a:p>
          <a:p>
            <a:r>
              <a:rPr lang="en-US" sz="2400" dirty="0">
                <a:latin typeface="+mj-lt"/>
              </a:rPr>
              <a:t>odd:   q = - p/2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A02806E5-36D2-7948-A035-8863C1221DB3}"/>
                  </a:ext>
                </a:extLst>
              </p:cNvPr>
              <p:cNvSpPr txBox="1"/>
              <p:nvPr/>
            </p:nvSpPr>
            <p:spPr>
              <a:xfrm>
                <a:off x="2124349" y="5600557"/>
                <a:ext cx="2817951" cy="3796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d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1/2</m:t>
                        </m:r>
                      </m:sup>
                    </m:sSup>
                  </m:oMath>
                </a14:m>
                <a:r>
                  <a:rPr lang="en-US" dirty="0"/>
                  <a:t> for 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A02806E5-36D2-7948-A035-8863C1221D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4349" y="5600557"/>
                <a:ext cx="2817951" cy="379656"/>
              </a:xfrm>
              <a:prstGeom prst="rect">
                <a:avLst/>
              </a:prstGeom>
              <a:blipFill>
                <a:blip r:embed="rId3"/>
                <a:stretch>
                  <a:fillRect t="-6667"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0D324A4-FE07-E942-9D34-54B2D4899920}"/>
              </a:ext>
            </a:extLst>
          </p:cNvPr>
          <p:cNvSpPr txBox="1"/>
          <p:nvPr/>
        </p:nvSpPr>
        <p:spPr>
          <a:xfrm>
            <a:off x="8485201" y="3429000"/>
            <a:ext cx="1005545" cy="646331"/>
          </a:xfrm>
          <a:prstGeom prst="rect">
            <a:avLst/>
          </a:prstGeom>
          <a:solidFill>
            <a:schemeClr val="bg1"/>
          </a:solidFill>
          <a:effectLst>
            <a:outerShdw blurRad="50800" dist="50800" dir="5400000" algn="ctr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highlight>
                  <a:srgbClr val="C0C0C0"/>
                </a:highlight>
              </a:rPr>
              <a:t>         </a:t>
            </a:r>
          </a:p>
          <a:p>
            <a:r>
              <a:rPr lang="en-US" dirty="0">
                <a:solidFill>
                  <a:schemeClr val="bg1"/>
                </a:solidFill>
              </a:rPr>
              <a:t>           </a:t>
            </a:r>
          </a:p>
        </p:txBody>
      </p:sp>
    </p:spTree>
    <p:extLst>
      <p:ext uri="{BB962C8B-B14F-4D97-AF65-F5344CB8AC3E}">
        <p14:creationId xmlns:p14="http://schemas.microsoft.com/office/powerpoint/2010/main" val="4266324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3F155D38-CF8A-E940-BC2C-8AE97DA4C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en-US" sz="5400"/>
              <a:t>OUTLINE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Segnaposto contenuto 4">
            <a:extLst>
              <a:ext uri="{FF2B5EF4-FFF2-40B4-BE49-F238E27FC236}">
                <a16:creationId xmlns:a16="http://schemas.microsoft.com/office/drawing/2014/main" id="{E4A6EA64-B640-4A3E-AD9A-5D841BBD55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8023336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6B13D8F-1C16-6D4B-A873-25F1B32F3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0054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14E3A8E-FEF6-EE4B-B70C-0038207AB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6866"/>
          </a:xfrm>
        </p:spPr>
        <p:txBody>
          <a:bodyPr anchor="t">
            <a:normAutofit fontScale="90000"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Current sheet along the separatrix: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EF1E1476-3367-6E43-98AE-54AC7F0B49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169583"/>
                <a:ext cx="10515600" cy="2030818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acc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where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)~</m:t>
                    </m:r>
                    <m:sSubSup>
                      <m:sSubSupPr>
                        <m:ctrlP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3/2</m:t>
                        </m:r>
                      </m:sup>
                    </m:sSubSup>
                    <m:d>
                      <m:dPr>
                        <m:ctrlP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it-IT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num>
                          <m:den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e>
                    </m:d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it-IT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</m:d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1/2</m:t>
                        </m:r>
                      </m:sup>
                    </m:sSup>
                  </m:oMath>
                </a14:m>
                <a:r>
                  <a:rPr lang="en-US" dirty="0"/>
                  <a:t>    as    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→0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EF1E1476-3367-6E43-98AE-54AC7F0B49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169583"/>
                <a:ext cx="10515600" cy="2030818"/>
              </a:xfrm>
              <a:blipFill>
                <a:blip r:embed="rId2"/>
                <a:stretch>
                  <a:fillRect l="-965" b="-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3FFD92E-7B99-5943-AE5D-8B0ECF122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262EE-3692-1A46-B56B-CBBE9615EDBC}" type="slidenum">
              <a:rPr lang="en-US" smtClean="0"/>
              <a:t>20</a:t>
            </a:fld>
            <a:endParaRPr lang="en-US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23FC9A2-DBBC-B24B-A6F9-7D19555ABADE}"/>
              </a:ext>
            </a:extLst>
          </p:cNvPr>
          <p:cNvSpPr txBox="1"/>
          <p:nvPr/>
        </p:nvSpPr>
        <p:spPr>
          <a:xfrm>
            <a:off x="838200" y="3796716"/>
            <a:ext cx="1778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Growth rate: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7F52EB8-8DBB-E142-B916-07CAA0D5BE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4217" y="3582886"/>
            <a:ext cx="3857148" cy="795600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591CC38F-4887-274D-A868-156653470CE7}"/>
              </a:ext>
            </a:extLst>
          </p:cNvPr>
          <p:cNvSpPr txBox="1"/>
          <p:nvPr/>
        </p:nvSpPr>
        <p:spPr>
          <a:xfrm>
            <a:off x="838200" y="4593709"/>
            <a:ext cx="2951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highlight>
                  <a:srgbClr val="FFFF00"/>
                </a:highlight>
              </a:rPr>
              <a:t>Two classes of modes: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BBC0B90F-E500-BF4B-B667-F38B849F018C}"/>
                  </a:ext>
                </a:extLst>
              </p:cNvPr>
              <p:cNvSpPr txBox="1"/>
              <p:nvPr/>
            </p:nvSpPr>
            <p:spPr>
              <a:xfrm>
                <a:off x="838200" y="5236190"/>
                <a:ext cx="9669250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even:  q=p/2     -  </a:t>
                </a:r>
                <a:r>
                  <a:rPr lang="en-US" sz="2400" dirty="0">
                    <a:solidFill>
                      <a:schemeClr val="accent1"/>
                    </a:solidFill>
                  </a:rPr>
                  <a:t>stable oscillatory roots           </a:t>
                </a:r>
                <a:r>
                  <a:rPr lang="en-US" sz="2400" dirty="0"/>
                  <a:t>- </a:t>
                </a:r>
                <a:r>
                  <a:rPr lang="en-US" sz="2400" dirty="0">
                    <a:solidFill>
                      <a:srgbClr val="FF0000"/>
                    </a:solidFill>
                  </a:rPr>
                  <a:t>current sheet on separatrix</a:t>
                </a:r>
              </a:p>
              <a:p>
                <a:r>
                  <a:rPr lang="en-US" sz="2400" dirty="0"/>
                  <a:t>odd:    q=-p/2   -  </a:t>
                </a:r>
                <a:r>
                  <a:rPr lang="en-US" sz="2400" dirty="0">
                    <a:solidFill>
                      <a:srgbClr val="00B050"/>
                    </a:solidFill>
                  </a:rPr>
                  <a:t>neutrally stable with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it-IT" sz="24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400" dirty="0">
                    <a:solidFill>
                      <a:srgbClr val="00B050"/>
                    </a:solidFill>
                  </a:rPr>
                  <a:t>   </a:t>
                </a:r>
                <a:r>
                  <a:rPr lang="en-US" sz="2400" dirty="0"/>
                  <a:t>- no current sheet</a:t>
                </a:r>
              </a:p>
            </p:txBody>
          </p:sp>
        </mc:Choice>
        <mc:Fallback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BBC0B90F-E500-BF4B-B667-F38B849F01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236190"/>
                <a:ext cx="9669250" cy="830997"/>
              </a:xfrm>
              <a:prstGeom prst="rect">
                <a:avLst/>
              </a:prstGeom>
              <a:blipFill>
                <a:blip r:embed="rId4"/>
                <a:stretch>
                  <a:fillRect l="-1050" t="-6061" b="-15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1FF8107C-0A35-974A-BC4B-A8933C9EA934}"/>
                  </a:ext>
                </a:extLst>
              </p:cNvPr>
              <p:cNvSpPr txBox="1"/>
              <p:nvPr/>
            </p:nvSpPr>
            <p:spPr>
              <a:xfrm>
                <a:off x="838200" y="6248003"/>
                <a:ext cx="2817951" cy="3796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d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1/2</m:t>
                        </m:r>
                      </m:sup>
                    </m:sSup>
                  </m:oMath>
                </a14:m>
                <a:r>
                  <a:rPr lang="en-US" dirty="0"/>
                  <a:t> for 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1FF8107C-0A35-974A-BC4B-A8933C9EA9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6248003"/>
                <a:ext cx="2817951" cy="379656"/>
              </a:xfrm>
              <a:prstGeom prst="rect">
                <a:avLst/>
              </a:prstGeom>
              <a:blipFill>
                <a:blip r:embed="rId5"/>
                <a:stretch>
                  <a:fillRect t="-333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70957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EA72F03-DD88-1840-9982-D2BAAD24C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039" y="1153571"/>
            <a:ext cx="3684104" cy="44611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Conclusions – 2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b="1" dirty="0"/>
              <a:t>The mathematics of the X-point singularity is established!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C4344595-CADC-A24D-88A1-5D27814F21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47308" y="1153571"/>
                <a:ext cx="6906491" cy="5023392"/>
              </a:xfrm>
            </p:spPr>
            <p:txBody>
              <a:bodyPr anchor="ctr"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n=0 current sheets form along the magnetic separatrix, with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acc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</m:d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1/2</m:t>
                        </m:r>
                      </m:sup>
                    </m:sSup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as the X-point (at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) is approached.</a:t>
                </a:r>
              </a:p>
              <a:p>
                <a:pPr marL="0" indent="0">
                  <a:buNone/>
                </a:pPr>
                <a:r>
                  <a:rPr lang="en-US" dirty="0"/>
                  <a:t>The surprising result is that, because of these current sheets, </a:t>
                </a:r>
                <a:r>
                  <a:rPr lang="en-US" dirty="0">
                    <a:solidFill>
                      <a:srgbClr val="FF0000"/>
                    </a:solidFill>
                  </a:rPr>
                  <a:t>the ideal-MHD vertical displacement is stable even in the absence of a passive feedback stabilization wall.</a:t>
                </a: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C4344595-CADC-A24D-88A1-5D27814F21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47308" y="1153571"/>
                <a:ext cx="6906491" cy="5023392"/>
              </a:xfrm>
              <a:blipFill>
                <a:blip r:embed="rId2"/>
                <a:stretch>
                  <a:fillRect l="-1838" r="-1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30B9007-D89E-1141-AB16-28E3E3E7B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262EE-3692-1A46-B56B-CBBE9615EDBC}" type="slidenum">
              <a:rPr lang="en-US" smtClean="0"/>
              <a:t>21</a:t>
            </a:fld>
            <a:endParaRPr lang="en-US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7AD0289-2CDA-4F46-82F2-59DFA8C2ABDA}"/>
              </a:ext>
            </a:extLst>
          </p:cNvPr>
          <p:cNvSpPr txBox="1"/>
          <p:nvPr/>
        </p:nvSpPr>
        <p:spPr>
          <a:xfrm>
            <a:off x="2729753" y="510988"/>
            <a:ext cx="2414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740020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DDC4889A-105E-BA41-A3BD-15664A4E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Conclusions 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2745FC6-29C6-2148-8873-7A590D30D7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94756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it-IT" sz="2400" dirty="0"/>
              <a:t>The </a:t>
            </a:r>
            <a:r>
              <a:rPr lang="it-IT" sz="2400" dirty="0" err="1"/>
              <a:t>stabilization</a:t>
            </a:r>
            <a:r>
              <a:rPr lang="it-IT" sz="2400" dirty="0"/>
              <a:t> </a:t>
            </a:r>
            <a:r>
              <a:rPr lang="it-IT" sz="2400" dirty="0" err="1"/>
              <a:t>mechanism</a:t>
            </a:r>
            <a:r>
              <a:rPr lang="it-IT" sz="2400" dirty="0"/>
              <a:t> </a:t>
            </a:r>
            <a:r>
              <a:rPr lang="it-IT" sz="2400" dirty="0" err="1"/>
              <a:t>is</a:t>
            </a:r>
            <a:r>
              <a:rPr lang="it-IT" sz="2400" dirty="0"/>
              <a:t> a </a:t>
            </a:r>
            <a:r>
              <a:rPr lang="it-IT" sz="2400" dirty="0" err="1"/>
              <a:t>direct</a:t>
            </a:r>
            <a:r>
              <a:rPr lang="it-IT" sz="2400" dirty="0"/>
              <a:t> </a:t>
            </a:r>
            <a:r>
              <a:rPr lang="it-IT" sz="2400" dirty="0" err="1"/>
              <a:t>consequence</a:t>
            </a:r>
            <a:r>
              <a:rPr lang="it-IT" sz="2400" dirty="0"/>
              <a:t> of the </a:t>
            </a:r>
            <a:r>
              <a:rPr lang="it-IT" sz="2400" dirty="0" err="1"/>
              <a:t>ideal</a:t>
            </a:r>
            <a:r>
              <a:rPr lang="it-IT" sz="2400" dirty="0"/>
              <a:t>-MHD </a:t>
            </a:r>
            <a:r>
              <a:rPr lang="it-IT" sz="2400" dirty="0" err="1"/>
              <a:t>flux-freezing</a:t>
            </a:r>
            <a:r>
              <a:rPr lang="it-IT" sz="2400" dirty="0"/>
              <a:t> </a:t>
            </a:r>
            <a:r>
              <a:rPr lang="it-IT" sz="2400" dirty="0" err="1"/>
              <a:t>constraint</a:t>
            </a:r>
            <a:r>
              <a:rPr lang="it-IT" sz="2400" dirty="0"/>
              <a:t> on the X-</a:t>
            </a:r>
            <a:r>
              <a:rPr lang="it-IT" sz="2400" dirty="0" err="1"/>
              <a:t>points</a:t>
            </a:r>
            <a:r>
              <a:rPr lang="it-IT" sz="2400" dirty="0"/>
              <a:t>, </a:t>
            </a:r>
            <a:r>
              <a:rPr lang="it-IT" sz="2400" dirty="0" err="1"/>
              <a:t>which</a:t>
            </a:r>
            <a:r>
              <a:rPr lang="it-IT" sz="2400" dirty="0"/>
              <a:t> </a:t>
            </a:r>
            <a:r>
              <a:rPr lang="it-IT" sz="2400" dirty="0" err="1"/>
              <a:t>generates</a:t>
            </a:r>
            <a:r>
              <a:rPr lang="it-IT" sz="2400" dirty="0"/>
              <a:t> </a:t>
            </a:r>
            <a:r>
              <a:rPr lang="it-IT" sz="2400" dirty="0" err="1"/>
              <a:t>current</a:t>
            </a:r>
            <a:r>
              <a:rPr lang="it-IT" sz="2400" dirty="0"/>
              <a:t> </a:t>
            </a:r>
            <a:r>
              <a:rPr lang="it-IT" sz="2400" dirty="0" err="1"/>
              <a:t>sheets</a:t>
            </a:r>
            <a:r>
              <a:rPr lang="it-IT" sz="2400" dirty="0"/>
              <a:t> </a:t>
            </a:r>
            <a:r>
              <a:rPr lang="it-IT" sz="2400" dirty="0" err="1"/>
              <a:t>localized</a:t>
            </a:r>
            <a:r>
              <a:rPr lang="it-IT" sz="2400" dirty="0"/>
              <a:t> </a:t>
            </a:r>
            <a:r>
              <a:rPr lang="it-IT" sz="2400" dirty="0" err="1"/>
              <a:t>along</a:t>
            </a:r>
            <a:r>
              <a:rPr lang="it-IT" sz="2400" dirty="0"/>
              <a:t> the </a:t>
            </a:r>
            <a:r>
              <a:rPr lang="it-IT" sz="2400" dirty="0" err="1"/>
              <a:t>magnetic</a:t>
            </a:r>
            <a:r>
              <a:rPr lang="it-IT" sz="2400" dirty="0"/>
              <a:t> </a:t>
            </a:r>
            <a:r>
              <a:rPr lang="it-IT" sz="2400" dirty="0" err="1"/>
              <a:t>separatrix</a:t>
            </a:r>
            <a:r>
              <a:rPr lang="it-IT" sz="2400" dirty="0"/>
              <a:t>, </a:t>
            </a:r>
            <a:r>
              <a:rPr lang="it-IT" sz="2400" dirty="0" err="1"/>
              <a:t>exerting</a:t>
            </a:r>
            <a:r>
              <a:rPr lang="it-IT" sz="2400" dirty="0"/>
              <a:t> a force </a:t>
            </a:r>
            <a:r>
              <a:rPr lang="it-IT" sz="2400" dirty="0" err="1"/>
              <a:t>capable</a:t>
            </a:r>
            <a:r>
              <a:rPr lang="it-IT" sz="2400" dirty="0"/>
              <a:t> of </a:t>
            </a:r>
            <a:r>
              <a:rPr lang="it-IT" sz="2400" dirty="0" err="1"/>
              <a:t>pushing</a:t>
            </a:r>
            <a:r>
              <a:rPr lang="it-IT" sz="2400" dirty="0"/>
              <a:t> back the plasma in </a:t>
            </a:r>
            <a:r>
              <a:rPr lang="it-IT" sz="2400" dirty="0" err="1"/>
              <a:t>its</a:t>
            </a:r>
            <a:r>
              <a:rPr lang="it-IT" sz="2400" dirty="0"/>
              <a:t> </a:t>
            </a:r>
            <a:r>
              <a:rPr lang="it-IT" sz="2400" dirty="0" err="1"/>
              <a:t>vertical</a:t>
            </a:r>
            <a:r>
              <a:rPr lang="it-IT" sz="2400" dirty="0"/>
              <a:t> </a:t>
            </a:r>
            <a:r>
              <a:rPr lang="it-IT" sz="2400" dirty="0" err="1"/>
              <a:t>motion</a:t>
            </a:r>
            <a:r>
              <a:rPr lang="it-IT" sz="2400" dirty="0"/>
              <a:t>. </a:t>
            </a:r>
          </a:p>
          <a:p>
            <a:pPr marL="0" indent="0">
              <a:buNone/>
            </a:pPr>
            <a:endParaRPr lang="it-IT" sz="2400" dirty="0"/>
          </a:p>
          <a:p>
            <a:pPr marL="0" indent="0">
              <a:buNone/>
            </a:pPr>
            <a:endParaRPr lang="it-IT" sz="18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CD0C54B-32E3-544C-A6AA-16AD3E275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881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DDC4889A-105E-BA41-A3BD-15664A4E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these</a:t>
            </a:r>
            <a:r>
              <a:rPr lang="it-IT" dirty="0"/>
              <a:t> </a:t>
            </a:r>
            <a:r>
              <a:rPr lang="it-IT" dirty="0" err="1"/>
              <a:t>axisymmetric</a:t>
            </a:r>
            <a:r>
              <a:rPr lang="it-IT" dirty="0"/>
              <a:t> X-</a:t>
            </a:r>
            <a:r>
              <a:rPr lang="it-IT" dirty="0" err="1"/>
              <a:t>point</a:t>
            </a:r>
            <a:r>
              <a:rPr lang="it-IT" dirty="0"/>
              <a:t> </a:t>
            </a:r>
            <a:r>
              <a:rPr lang="it-IT" dirty="0" err="1"/>
              <a:t>current</a:t>
            </a:r>
            <a:r>
              <a:rPr lang="it-IT" dirty="0"/>
              <a:t> </a:t>
            </a:r>
            <a:r>
              <a:rPr lang="it-IT" dirty="0" err="1"/>
              <a:t>sheets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observed</a:t>
            </a:r>
            <a:r>
              <a:rPr lang="it-IT" dirty="0"/>
              <a:t>?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2745FC6-29C6-2148-8873-7A590D30D7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94756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it-IT" sz="2400" dirty="0" err="1"/>
              <a:t>Perhaps</a:t>
            </a:r>
            <a:r>
              <a:rPr lang="it-IT" sz="2400" dirty="0"/>
              <a:t> yes…</a:t>
            </a:r>
          </a:p>
          <a:p>
            <a:pPr marL="0" indent="0">
              <a:buNone/>
            </a:pPr>
            <a:endParaRPr lang="it-IT" sz="2400" dirty="0"/>
          </a:p>
          <a:p>
            <a:pPr marL="0" indent="0">
              <a:buNone/>
            </a:pPr>
            <a:r>
              <a:rPr lang="it-IT" sz="2400" dirty="0"/>
              <a:t>JET </a:t>
            </a:r>
            <a:r>
              <a:rPr lang="it-IT" sz="2400" dirty="0" err="1"/>
              <a:t>experiments</a:t>
            </a:r>
            <a:r>
              <a:rPr lang="it-IT" sz="2400" dirty="0"/>
              <a:t>:</a:t>
            </a:r>
          </a:p>
          <a:p>
            <a:pPr marL="0" indent="0">
              <a:buNone/>
            </a:pPr>
            <a:r>
              <a:rPr lang="it-IT" sz="2400" dirty="0"/>
              <a:t>- </a:t>
            </a:r>
            <a:r>
              <a:rPr lang="it-IT" sz="2400" dirty="0" err="1"/>
              <a:t>J</a:t>
            </a:r>
            <a:r>
              <a:rPr lang="it-IT" sz="2400" dirty="0"/>
              <a:t>. </a:t>
            </a:r>
            <a:r>
              <a:rPr lang="it-IT" sz="2400" dirty="0" err="1"/>
              <a:t>Lingertat</a:t>
            </a:r>
            <a:r>
              <a:rPr lang="it-IT" sz="2400" dirty="0"/>
              <a:t> et al., </a:t>
            </a:r>
            <a:r>
              <a:rPr lang="it-IT" sz="2400" dirty="0" err="1"/>
              <a:t>J</a:t>
            </a:r>
            <a:r>
              <a:rPr lang="it-IT" sz="2400" dirty="0"/>
              <a:t>. </a:t>
            </a:r>
            <a:r>
              <a:rPr lang="it-IT" sz="2400" dirty="0" err="1"/>
              <a:t>Nucl</a:t>
            </a:r>
            <a:r>
              <a:rPr lang="it-IT" sz="2400" dirty="0"/>
              <a:t>. </a:t>
            </a:r>
            <a:r>
              <a:rPr lang="it-IT" sz="2400" dirty="0" err="1"/>
              <a:t>Mat</a:t>
            </a:r>
            <a:r>
              <a:rPr lang="it-IT" sz="2400" dirty="0"/>
              <a:t>. 241, 402 (1997);</a:t>
            </a:r>
          </a:p>
          <a:p>
            <a:pPr marL="0" indent="0">
              <a:buNone/>
            </a:pPr>
            <a:r>
              <a:rPr lang="it-IT" sz="2400" dirty="0"/>
              <a:t>- E. </a:t>
            </a:r>
            <a:r>
              <a:rPr lang="it-IT" sz="2400" dirty="0" err="1"/>
              <a:t>R</a:t>
            </a:r>
            <a:r>
              <a:rPr lang="it-IT" sz="2400" dirty="0"/>
              <a:t>. Solano et al., </a:t>
            </a:r>
            <a:r>
              <a:rPr lang="it-IT" sz="2400" dirty="0" err="1"/>
              <a:t>Nucl</a:t>
            </a:r>
            <a:r>
              <a:rPr lang="it-IT" sz="2400" dirty="0"/>
              <a:t>. Fusion 57, 022021 (2016). </a:t>
            </a:r>
          </a:p>
          <a:p>
            <a:pPr marL="0" indent="0">
              <a:buNone/>
            </a:pPr>
            <a:endParaRPr lang="it-IT" sz="2400" dirty="0"/>
          </a:p>
          <a:p>
            <a:pPr marL="0" indent="0">
              <a:buNone/>
            </a:pPr>
            <a:r>
              <a:rPr lang="it-IT" sz="2400" dirty="0" err="1"/>
              <a:t>Numerical</a:t>
            </a:r>
            <a:r>
              <a:rPr lang="it-IT" sz="2400" dirty="0"/>
              <a:t> </a:t>
            </a:r>
            <a:r>
              <a:rPr lang="it-IT" sz="2400" dirty="0" err="1"/>
              <a:t>simulations</a:t>
            </a:r>
            <a:r>
              <a:rPr lang="it-IT" sz="2400" dirty="0"/>
              <a:t> (M3D-C</a:t>
            </a:r>
            <a:r>
              <a:rPr lang="it-IT" sz="2400" baseline="30000" dirty="0"/>
              <a:t>1</a:t>
            </a:r>
            <a:r>
              <a:rPr lang="it-IT" sz="2400" dirty="0"/>
              <a:t>; NIMROD; JOREK):</a:t>
            </a:r>
          </a:p>
          <a:p>
            <a:pPr marL="0" indent="0">
              <a:buNone/>
            </a:pPr>
            <a:r>
              <a:rPr lang="it-IT" sz="2400" dirty="0"/>
              <a:t>- I. </a:t>
            </a:r>
            <a:r>
              <a:rPr lang="it-IT" sz="2400" dirty="0" err="1"/>
              <a:t>Krebs</a:t>
            </a:r>
            <a:r>
              <a:rPr lang="it-IT" sz="2400" dirty="0"/>
              <a:t>, </a:t>
            </a:r>
            <a:r>
              <a:rPr lang="it-IT" sz="2400" dirty="0" err="1"/>
              <a:t>F</a:t>
            </a:r>
            <a:r>
              <a:rPr lang="it-IT" sz="2400" dirty="0"/>
              <a:t>. G. </a:t>
            </a:r>
            <a:r>
              <a:rPr lang="it-IT" sz="2400" dirty="0" err="1"/>
              <a:t>Artola</a:t>
            </a:r>
            <a:r>
              <a:rPr lang="it-IT" sz="2400" dirty="0"/>
              <a:t>, C. </a:t>
            </a:r>
            <a:r>
              <a:rPr lang="it-IT" sz="2400" dirty="0" err="1"/>
              <a:t>R</a:t>
            </a:r>
            <a:r>
              <a:rPr lang="it-IT" sz="2400" dirty="0"/>
              <a:t>. </a:t>
            </a:r>
            <a:r>
              <a:rPr lang="it-IT" sz="2400" dirty="0" err="1"/>
              <a:t>Sovinec</a:t>
            </a:r>
            <a:r>
              <a:rPr lang="it-IT" sz="2400" dirty="0"/>
              <a:t>, S. C. Jardin, K. </a:t>
            </a:r>
            <a:r>
              <a:rPr lang="it-IT" sz="2400" dirty="0" err="1"/>
              <a:t>J</a:t>
            </a:r>
            <a:r>
              <a:rPr lang="it-IT" sz="2400" dirty="0"/>
              <a:t>. </a:t>
            </a:r>
            <a:r>
              <a:rPr lang="it-IT" sz="2400" dirty="0" err="1"/>
              <a:t>Bunkers</a:t>
            </a:r>
            <a:r>
              <a:rPr lang="it-IT" sz="2400" dirty="0"/>
              <a:t>, M. </a:t>
            </a:r>
            <a:r>
              <a:rPr lang="it-IT" sz="2400" dirty="0" err="1"/>
              <a:t>Hoelzl</a:t>
            </a:r>
            <a:r>
              <a:rPr lang="it-IT" sz="2400" dirty="0"/>
              <a:t>, and N. M. Ferraro, </a:t>
            </a:r>
            <a:r>
              <a:rPr lang="it-IT" sz="2400" dirty="0" err="1"/>
              <a:t>Phys</a:t>
            </a:r>
            <a:r>
              <a:rPr lang="it-IT" sz="2400" dirty="0"/>
              <a:t>. </a:t>
            </a:r>
            <a:r>
              <a:rPr lang="it-IT" sz="2400" dirty="0" err="1"/>
              <a:t>Plasmas</a:t>
            </a:r>
            <a:r>
              <a:rPr lang="it-IT" sz="2400" dirty="0"/>
              <a:t> 10, 930 (2020).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EFA8E1F-989B-9046-94FF-55DC4FF94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644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A42FC1-C533-40DD-8D99-52F66C65DC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4793" b="1062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E7F5B0BB-222A-D743-BDC6-B0F6FF0DC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CONCLUDING REMARKS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87E891E-B797-9D48-BECB-6C40C9EAA3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4159404"/>
            <a:ext cx="9144000" cy="1098395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Have we forgotten anything?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4B65A7D-8687-C64C-8D27-F4ECDCFC7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5289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1ED81AEE-771B-A346-AEDC-9F28F248B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en-US" sz="4800" dirty="0"/>
              <a:t>Check-list for n=0 developing theory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6AB04BB-834B-314D-B961-07300E8758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3017522"/>
            <a:ext cx="10907486" cy="3124658"/>
          </a:xfrm>
        </p:spPr>
        <p:txBody>
          <a:bodyPr anchor="ctr"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/>
              <a:t> Ideal-MHD 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/>
              <a:t> Resistive-MHD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/>
              <a:t> Extended-MHD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/>
              <a:t> Hybrid Kinetic-MHD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/>
              <a:t> SOL Physics, field-line-tying, special boundary conditions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/>
              <a:t> other…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6A700EC-0774-834D-B671-E94EF2180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876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1ED81AEE-771B-A346-AEDC-9F28F248B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en-US" sz="4800" dirty="0"/>
              <a:t>Check-list for n=0 developing theory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6AB04BB-834B-314D-B961-07300E8758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79" y="3017522"/>
            <a:ext cx="10907487" cy="3124658"/>
          </a:xfrm>
        </p:spPr>
        <p:txBody>
          <a:bodyPr anchor="ctr"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/>
              <a:t> Ideal-MHD 			(</a:t>
            </a:r>
            <a:r>
              <a:rPr lang="en-US" sz="2400" dirty="0" err="1"/>
              <a:t>Yolbarsop</a:t>
            </a:r>
            <a:r>
              <a:rPr lang="en-US" sz="2400" dirty="0"/>
              <a:t>, Porcelli, Fitzpatrick, NF Letter 2021)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/>
              <a:t> Resistive-MHD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/>
              <a:t> Extended-MHD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/>
              <a:t> Hybrid Kinetic-MHD  	(</a:t>
            </a:r>
            <a:r>
              <a:rPr lang="en-US" sz="2400" dirty="0" err="1"/>
              <a:t>Barberis</a:t>
            </a:r>
            <a:r>
              <a:rPr lang="en-US" sz="2400" dirty="0"/>
              <a:t>, Porcelli, </a:t>
            </a:r>
            <a:r>
              <a:rPr lang="en-US" sz="2400" dirty="0" err="1"/>
              <a:t>Yolbarsop</a:t>
            </a:r>
            <a:r>
              <a:rPr lang="en-US" sz="2400" dirty="0"/>
              <a:t>, 2021 EFTC, to submitted)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/>
              <a:t> SOL Physics, field-line-tying, special boundary conditions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/>
              <a:t> other…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B11B31E-43F5-B444-AE6A-0E4DA304538D}"/>
              </a:ext>
            </a:extLst>
          </p:cNvPr>
          <p:cNvSpPr txBox="1"/>
          <p:nvPr/>
        </p:nvSpPr>
        <p:spPr>
          <a:xfrm>
            <a:off x="684237" y="3122024"/>
            <a:ext cx="359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V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85C4653-05D0-FE4E-B72F-49471165A648}"/>
              </a:ext>
            </a:extLst>
          </p:cNvPr>
          <p:cNvSpPr txBox="1"/>
          <p:nvPr/>
        </p:nvSpPr>
        <p:spPr>
          <a:xfrm>
            <a:off x="684237" y="4530058"/>
            <a:ext cx="359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V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E1719B2-F898-B944-BA01-78C8220AC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423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Flowchart: Document 84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Shape 398"/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6800">
                <a:solidFill>
                  <a:srgbClr val="FF0000"/>
                </a:solidFill>
              </a:defRPr>
            </a:lvl1pPr>
          </a:lstStyle>
          <a:p>
            <a:pPr defTabSz="914400"/>
            <a:r>
              <a:rPr lang="en-US" sz="3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Thank you for your attention!</a:t>
            </a:r>
          </a:p>
        </p:txBody>
      </p:sp>
      <p:pic>
        <p:nvPicPr>
          <p:cNvPr id="400" name="Dr Rivier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6068" y="640080"/>
            <a:ext cx="5811266" cy="5578816"/>
          </a:xfrm>
          <a:prstGeom prst="rect">
            <a:avLst/>
          </a:prstGeom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CFDDFDED-846C-8548-9FBB-76B4A1CD55D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0926476" y="6356350"/>
            <a:ext cx="625443" cy="365125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l" defTabSz="914400">
              <a:spcAft>
                <a:spcPts val="600"/>
              </a:spcAft>
            </a:pPr>
            <a:fld id="{86CB4B4D-7CA3-9044-876B-883B54F8677D}" type="slidenum">
              <a:rPr lang="en-US" smtClean="0">
                <a:latin typeface="+mn-lt"/>
                <a:ea typeface="+mn-ea"/>
                <a:cs typeface="+mn-cs"/>
              </a:rPr>
              <a:pPr algn="l" defTabSz="914400">
                <a:spcAft>
                  <a:spcPts val="600"/>
                </a:spcAft>
              </a:pPr>
              <a:t>27</a:t>
            </a:fld>
            <a:endParaRPr lang="en-US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5897625"/>
      </p:ext>
    </p:extLst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7744D7-BA84-1D4D-8CDD-EE88C782C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material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E132B9B-3C4E-654F-B10C-767BBFF5C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0361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magine che contiene elettronico, interni, tastiera, calcolatrice&#10;&#10;Descrizione generata automaticamente">
            <a:extLst>
              <a:ext uri="{FF2B5EF4-FFF2-40B4-BE49-F238E27FC236}">
                <a16:creationId xmlns:a16="http://schemas.microsoft.com/office/drawing/2014/main" id="{51978201-E3B8-48F8-B26C-E514721C1C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108" r="33743" b="-1"/>
          <a:stretch/>
        </p:blipFill>
        <p:spPr>
          <a:xfrm>
            <a:off x="838200" y="2032000"/>
            <a:ext cx="2400300" cy="4114800"/>
          </a:xfrm>
          <a:custGeom>
            <a:avLst/>
            <a:gdLst/>
            <a:ahLst/>
            <a:cxnLst/>
            <a:rect l="l" t="t" r="r" b="b"/>
            <a:pathLst>
              <a:path w="4052542" h="6858000">
                <a:moveTo>
                  <a:pt x="0" y="0"/>
                </a:moveTo>
                <a:lnTo>
                  <a:pt x="4020923" y="0"/>
                </a:lnTo>
                <a:lnTo>
                  <a:pt x="4022656" y="14697"/>
                </a:lnTo>
                <a:cubicBezTo>
                  <a:pt x="4037606" y="98462"/>
                  <a:pt x="4035072" y="183369"/>
                  <a:pt x="4039126" y="267642"/>
                </a:cubicBezTo>
                <a:cubicBezTo>
                  <a:pt x="4043941" y="370699"/>
                  <a:pt x="4037860" y="474136"/>
                  <a:pt x="4035579" y="577446"/>
                </a:cubicBezTo>
                <a:cubicBezTo>
                  <a:pt x="4033805" y="665399"/>
                  <a:pt x="4025063" y="753226"/>
                  <a:pt x="4027724" y="841306"/>
                </a:cubicBezTo>
                <a:cubicBezTo>
                  <a:pt x="4027914" y="844352"/>
                  <a:pt x="4027914" y="847398"/>
                  <a:pt x="4027724" y="850444"/>
                </a:cubicBezTo>
                <a:cubicBezTo>
                  <a:pt x="4019615" y="947281"/>
                  <a:pt x="4019615" y="1044626"/>
                  <a:pt x="4027724" y="1141464"/>
                </a:cubicBezTo>
                <a:cubicBezTo>
                  <a:pt x="4030296" y="1181772"/>
                  <a:pt x="4029574" y="1222221"/>
                  <a:pt x="4025570" y="1262415"/>
                </a:cubicBezTo>
                <a:cubicBezTo>
                  <a:pt x="4021769" y="1313563"/>
                  <a:pt x="4009606" y="1365472"/>
                  <a:pt x="4018348" y="1416238"/>
                </a:cubicBezTo>
                <a:cubicBezTo>
                  <a:pt x="4024037" y="1458058"/>
                  <a:pt x="4027166" y="1500194"/>
                  <a:pt x="4027724" y="1542394"/>
                </a:cubicBezTo>
                <a:cubicBezTo>
                  <a:pt x="4032158" y="1636820"/>
                  <a:pt x="4027977" y="1731753"/>
                  <a:pt x="4026330" y="1826433"/>
                </a:cubicBezTo>
                <a:cubicBezTo>
                  <a:pt x="4024556" y="1936724"/>
                  <a:pt x="4027344" y="2047015"/>
                  <a:pt x="4018475" y="2157432"/>
                </a:cubicBezTo>
                <a:cubicBezTo>
                  <a:pt x="4013597" y="2246629"/>
                  <a:pt x="4013597" y="2336029"/>
                  <a:pt x="4018475" y="2425226"/>
                </a:cubicBezTo>
                <a:cubicBezTo>
                  <a:pt x="4020882" y="2506961"/>
                  <a:pt x="4033172" y="2587934"/>
                  <a:pt x="4031145" y="2670557"/>
                </a:cubicBezTo>
                <a:cubicBezTo>
                  <a:pt x="4028737" y="2766886"/>
                  <a:pt x="4017335" y="2862962"/>
                  <a:pt x="4020882" y="2959546"/>
                </a:cubicBezTo>
                <a:cubicBezTo>
                  <a:pt x="4022529" y="3005617"/>
                  <a:pt x="4022656" y="3051688"/>
                  <a:pt x="4023543" y="3097758"/>
                </a:cubicBezTo>
                <a:cubicBezTo>
                  <a:pt x="4024683" y="3153221"/>
                  <a:pt x="4034692" y="3208556"/>
                  <a:pt x="4029117" y="3263892"/>
                </a:cubicBezTo>
                <a:cubicBezTo>
                  <a:pt x="4019869" y="3356161"/>
                  <a:pt x="3995923" y="3446906"/>
                  <a:pt x="4010873" y="3541459"/>
                </a:cubicBezTo>
                <a:cubicBezTo>
                  <a:pt x="4019108" y="3593495"/>
                  <a:pt x="4028357" y="3645658"/>
                  <a:pt x="4033172" y="3698201"/>
                </a:cubicBezTo>
                <a:cubicBezTo>
                  <a:pt x="4037353" y="3745160"/>
                  <a:pt x="4047868" y="3792881"/>
                  <a:pt x="4039886" y="3839586"/>
                </a:cubicBezTo>
                <a:cubicBezTo>
                  <a:pt x="4033045" y="3879565"/>
                  <a:pt x="4036592" y="3919544"/>
                  <a:pt x="4031271" y="3959523"/>
                </a:cubicBezTo>
                <a:cubicBezTo>
                  <a:pt x="4024303" y="4011939"/>
                  <a:pt x="4020629" y="4065244"/>
                  <a:pt x="4015308" y="4118042"/>
                </a:cubicBezTo>
                <a:cubicBezTo>
                  <a:pt x="4010620" y="4165889"/>
                  <a:pt x="4006946" y="4213610"/>
                  <a:pt x="4019615" y="4258539"/>
                </a:cubicBezTo>
                <a:cubicBezTo>
                  <a:pt x="4050656" y="4371622"/>
                  <a:pt x="4033679" y="4484070"/>
                  <a:pt x="4022023" y="4596391"/>
                </a:cubicBezTo>
                <a:cubicBezTo>
                  <a:pt x="4016321" y="4650965"/>
                  <a:pt x="4007959" y="4708712"/>
                  <a:pt x="4020629" y="4758718"/>
                </a:cubicBezTo>
                <a:cubicBezTo>
                  <a:pt x="4043941" y="4847432"/>
                  <a:pt x="4025697" y="4931705"/>
                  <a:pt x="4015561" y="5016866"/>
                </a:cubicBezTo>
                <a:cubicBezTo>
                  <a:pt x="4003335" y="5100174"/>
                  <a:pt x="4005096" y="5184929"/>
                  <a:pt x="4020756" y="5267654"/>
                </a:cubicBezTo>
                <a:cubicBezTo>
                  <a:pt x="4033172" y="5326035"/>
                  <a:pt x="4033172" y="5385432"/>
                  <a:pt x="4034692" y="5444194"/>
                </a:cubicBezTo>
                <a:cubicBezTo>
                  <a:pt x="4035579" y="5481001"/>
                  <a:pt x="4022023" y="5518441"/>
                  <a:pt x="4013027" y="5555120"/>
                </a:cubicBezTo>
                <a:cubicBezTo>
                  <a:pt x="3996937" y="5621371"/>
                  <a:pt x="3991109" y="5688636"/>
                  <a:pt x="4013027" y="5753237"/>
                </a:cubicBezTo>
                <a:cubicBezTo>
                  <a:pt x="4043561" y="5842713"/>
                  <a:pt x="4061045" y="5932189"/>
                  <a:pt x="4048375" y="6026870"/>
                </a:cubicBezTo>
                <a:cubicBezTo>
                  <a:pt x="4041027" y="6085251"/>
                  <a:pt x="4039380" y="6144902"/>
                  <a:pt x="4028357" y="6202522"/>
                </a:cubicBezTo>
                <a:cubicBezTo>
                  <a:pt x="4010240" y="6298091"/>
                  <a:pt x="4016701" y="6393024"/>
                  <a:pt x="4031145" y="6487196"/>
                </a:cubicBezTo>
                <a:cubicBezTo>
                  <a:pt x="4041293" y="6565885"/>
                  <a:pt x="4042395" y="6645474"/>
                  <a:pt x="4034439" y="6724403"/>
                </a:cubicBezTo>
                <a:lnTo>
                  <a:pt x="402520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8" name="Segnaposto contenuto 5">
            <a:extLst>
              <a:ext uri="{FF2B5EF4-FFF2-40B4-BE49-F238E27FC236}">
                <a16:creationId xmlns:a16="http://schemas.microsoft.com/office/drawing/2014/main" id="{7F607888-E0D0-A846-8DF4-A7F74F16C3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14700" y="2032000"/>
            <a:ext cx="8026400" cy="4114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olo 1">
                <a:extLst>
                  <a:ext uri="{FF2B5EF4-FFF2-40B4-BE49-F238E27FC236}">
                    <a16:creationId xmlns:a16="http://schemas.microsoft.com/office/drawing/2014/main" id="{99F1B69C-F4EC-7649-B9F2-CD783E741F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3002" y="365125"/>
                <a:ext cx="10520702" cy="1325563"/>
              </a:xfrm>
            </p:spPr>
            <p:txBody>
              <a:bodyPr>
                <a:normAutofit/>
              </a:bodyPr>
              <a:lstStyle/>
              <a:p>
                <a:r>
                  <a:rPr lang="en-US" sz="4100" b="1"/>
                  <a:t>Mathematics of X-point singularity – in essence:</a:t>
                </a:r>
                <a:br>
                  <a:rPr lang="en-US" sz="4100" b="1"/>
                </a:br>
                <a:r>
                  <a:rPr lang="en-US" sz="4100" b="1"/>
                  <a:t>(2) </a:t>
                </a:r>
                <a14:m>
                  <m:oMath xmlns:m="http://schemas.openxmlformats.org/officeDocument/2006/math">
                    <m:r>
                      <a:rPr lang="it-IT" sz="4100" i="1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4100" b="1"/>
                  <a:t> non-periodic in vacuum region</a:t>
                </a:r>
              </a:p>
            </p:txBody>
          </p:sp>
        </mc:Choice>
        <mc:Fallback xmlns="">
          <p:sp>
            <p:nvSpPr>
              <p:cNvPr id="2" name="Titolo 1">
                <a:extLst>
                  <a:ext uri="{FF2B5EF4-FFF2-40B4-BE49-F238E27FC236}">
                    <a16:creationId xmlns:a16="http://schemas.microsoft.com/office/drawing/2014/main" id="{99F1B69C-F4EC-7649-B9F2-CD783E741F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3002" y="365125"/>
                <a:ext cx="10520702" cy="1325563"/>
              </a:xfrm>
              <a:blipFill>
                <a:blip r:embed="rId4"/>
                <a:stretch>
                  <a:fillRect l="-2051" t="-8571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67A834F-8849-124F-A940-75D5BC611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E9262EE-3692-1A46-B56B-CBBE9615EDBC}" type="slidenum">
              <a:rPr lang="en-US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29</a:t>
            </a:fld>
            <a:endParaRPr lang="en-US">
              <a:solidFill>
                <a:schemeClr val="tx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996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18">
            <a:extLst>
              <a:ext uri="{FF2B5EF4-FFF2-40B4-BE49-F238E27FC236}">
                <a16:creationId xmlns:a16="http://schemas.microsoft.com/office/drawing/2014/main" id="{F821940F-7A1D-4ACC-85B4-A932898A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20">
            <a:extLst>
              <a:ext uri="{FF2B5EF4-FFF2-40B4-BE49-F238E27FC236}">
                <a16:creationId xmlns:a16="http://schemas.microsoft.com/office/drawing/2014/main" id="{16674508-81D3-48CF-96BF-7FC60EAA57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741994" cy="6858000"/>
          </a:xfrm>
          <a:custGeom>
            <a:avLst/>
            <a:gdLst>
              <a:gd name="connsiteX0" fmla="*/ 0 w 6568309"/>
              <a:gd name="connsiteY0" fmla="*/ 0 h 6858000"/>
              <a:gd name="connsiteX1" fmla="*/ 362841 w 6568309"/>
              <a:gd name="connsiteY1" fmla="*/ 0 h 6858000"/>
              <a:gd name="connsiteX2" fmla="*/ 523269 w 6568309"/>
              <a:gd name="connsiteY2" fmla="*/ 0 h 6858000"/>
              <a:gd name="connsiteX3" fmla="*/ 1343025 w 6568309"/>
              <a:gd name="connsiteY3" fmla="*/ 0 h 6858000"/>
              <a:gd name="connsiteX4" fmla="*/ 1705866 w 6568309"/>
              <a:gd name="connsiteY4" fmla="*/ 0 h 6858000"/>
              <a:gd name="connsiteX5" fmla="*/ 1866294 w 6568309"/>
              <a:gd name="connsiteY5" fmla="*/ 0 h 6858000"/>
              <a:gd name="connsiteX6" fmla="*/ 5225154 w 6568309"/>
              <a:gd name="connsiteY6" fmla="*/ 0 h 6858000"/>
              <a:gd name="connsiteX7" fmla="*/ 6568179 w 6568309"/>
              <a:gd name="connsiteY7" fmla="*/ 0 h 6858000"/>
              <a:gd name="connsiteX8" fmla="*/ 6568309 w 6568309"/>
              <a:gd name="connsiteY8" fmla="*/ 1 h 6858000"/>
              <a:gd name="connsiteX9" fmla="*/ 6562951 w 6568309"/>
              <a:gd name="connsiteY9" fmla="*/ 30700 h 6858000"/>
              <a:gd name="connsiteX10" fmla="*/ 6547446 w 6568309"/>
              <a:gd name="connsiteY10" fmla="*/ 310025 h 6858000"/>
              <a:gd name="connsiteX11" fmla="*/ 6558316 w 6568309"/>
              <a:gd name="connsiteY11" fmla="*/ 443960 h 6858000"/>
              <a:gd name="connsiteX12" fmla="*/ 6528896 w 6568309"/>
              <a:gd name="connsiteY12" fmla="*/ 642659 h 6858000"/>
              <a:gd name="connsiteX13" fmla="*/ 6523095 w 6568309"/>
              <a:gd name="connsiteY13" fmla="*/ 673307 h 6858000"/>
              <a:gd name="connsiteX14" fmla="*/ 6496169 w 6568309"/>
              <a:gd name="connsiteY14" fmla="*/ 839641 h 6858000"/>
              <a:gd name="connsiteX15" fmla="*/ 6450789 w 6568309"/>
              <a:gd name="connsiteY15" fmla="*/ 958357 h 6858000"/>
              <a:gd name="connsiteX16" fmla="*/ 6453996 w 6568309"/>
              <a:gd name="connsiteY16" fmla="*/ 963398 h 6858000"/>
              <a:gd name="connsiteX17" fmla="*/ 6419467 w 6568309"/>
              <a:gd name="connsiteY17" fmla="*/ 1117169 h 6858000"/>
              <a:gd name="connsiteX18" fmla="*/ 6417348 w 6568309"/>
              <a:gd name="connsiteY18" fmla="*/ 1144352 h 6858000"/>
              <a:gd name="connsiteX19" fmla="*/ 6418473 w 6568309"/>
              <a:gd name="connsiteY19" fmla="*/ 1164484 h 6858000"/>
              <a:gd name="connsiteX20" fmla="*/ 6406979 w 6568309"/>
              <a:gd name="connsiteY20" fmla="*/ 1213829 h 6858000"/>
              <a:gd name="connsiteX21" fmla="*/ 6381928 w 6568309"/>
              <a:gd name="connsiteY21" fmla="*/ 1294823 h 6858000"/>
              <a:gd name="connsiteX22" fmla="*/ 6377948 w 6568309"/>
              <a:gd name="connsiteY22" fmla="*/ 1312193 h 6858000"/>
              <a:gd name="connsiteX23" fmla="*/ 6379894 w 6568309"/>
              <a:gd name="connsiteY23" fmla="*/ 1327626 h 6858000"/>
              <a:gd name="connsiteX24" fmla="*/ 6385024 w 6568309"/>
              <a:gd name="connsiteY24" fmla="*/ 1331644 h 6858000"/>
              <a:gd name="connsiteX25" fmla="*/ 6383696 w 6568309"/>
              <a:gd name="connsiteY25" fmla="*/ 1341276 h 6858000"/>
              <a:gd name="connsiteX26" fmla="*/ 6384464 w 6568309"/>
              <a:gd name="connsiteY26" fmla="*/ 1343945 h 6858000"/>
              <a:gd name="connsiteX27" fmla="*/ 6387748 w 6568309"/>
              <a:gd name="connsiteY27" fmla="*/ 1359134 h 6858000"/>
              <a:gd name="connsiteX28" fmla="*/ 6364157 w 6568309"/>
              <a:gd name="connsiteY28" fmla="*/ 1427803 h 6858000"/>
              <a:gd name="connsiteX29" fmla="*/ 6335874 w 6568309"/>
              <a:gd name="connsiteY29" fmla="*/ 1540278 h 6858000"/>
              <a:gd name="connsiteX30" fmla="*/ 6331892 w 6568309"/>
              <a:gd name="connsiteY30" fmla="*/ 1547262 h 6858000"/>
              <a:gd name="connsiteX31" fmla="*/ 6332744 w 6568309"/>
              <a:gd name="connsiteY31" fmla="*/ 1577056 h 6858000"/>
              <a:gd name="connsiteX32" fmla="*/ 6333604 w 6568309"/>
              <a:gd name="connsiteY32" fmla="*/ 1595898 h 6858000"/>
              <a:gd name="connsiteX33" fmla="*/ 6324749 w 6568309"/>
              <a:gd name="connsiteY33" fmla="*/ 1703726 h 6858000"/>
              <a:gd name="connsiteX34" fmla="*/ 6329594 w 6568309"/>
              <a:gd name="connsiteY34" fmla="*/ 1809535 h 6858000"/>
              <a:gd name="connsiteX35" fmla="*/ 6329062 w 6568309"/>
              <a:gd name="connsiteY35" fmla="*/ 2018310 h 6858000"/>
              <a:gd name="connsiteX36" fmla="*/ 6321735 w 6568309"/>
              <a:gd name="connsiteY36" fmla="*/ 2071355 h 6858000"/>
              <a:gd name="connsiteX37" fmla="*/ 6322678 w 6568309"/>
              <a:gd name="connsiteY37" fmla="*/ 2141166 h 6858000"/>
              <a:gd name="connsiteX38" fmla="*/ 6321340 w 6568309"/>
              <a:gd name="connsiteY38" fmla="*/ 2154548 h 6858000"/>
              <a:gd name="connsiteX39" fmla="*/ 6316582 w 6568309"/>
              <a:gd name="connsiteY39" fmla="*/ 2158153 h 6858000"/>
              <a:gd name="connsiteX40" fmla="*/ 6311428 w 6568309"/>
              <a:gd name="connsiteY40" fmla="*/ 2178174 h 6858000"/>
              <a:gd name="connsiteX41" fmla="*/ 6310192 w 6568309"/>
              <a:gd name="connsiteY41" fmla="*/ 2202858 h 6858000"/>
              <a:gd name="connsiteX42" fmla="*/ 6309211 w 6568309"/>
              <a:gd name="connsiteY42" fmla="*/ 2320214 h 6858000"/>
              <a:gd name="connsiteX43" fmla="*/ 6300151 w 6568309"/>
              <a:gd name="connsiteY43" fmla="*/ 2417011 h 6858000"/>
              <a:gd name="connsiteX44" fmla="*/ 6295176 w 6568309"/>
              <a:gd name="connsiteY44" fmla="*/ 2454207 h 6858000"/>
              <a:gd name="connsiteX45" fmla="*/ 6293727 w 6568309"/>
              <a:gd name="connsiteY45" fmla="*/ 2487203 h 6858000"/>
              <a:gd name="connsiteX46" fmla="*/ 6285477 w 6568309"/>
              <a:gd name="connsiteY46" fmla="*/ 2512282 h 6858000"/>
              <a:gd name="connsiteX47" fmla="*/ 6286205 w 6568309"/>
              <a:gd name="connsiteY47" fmla="*/ 2514318 h 6858000"/>
              <a:gd name="connsiteX48" fmla="*/ 6304629 w 6568309"/>
              <a:gd name="connsiteY48" fmla="*/ 2574334 h 6858000"/>
              <a:gd name="connsiteX49" fmla="*/ 6303842 w 6568309"/>
              <a:gd name="connsiteY49" fmla="*/ 2579877 h 6858000"/>
              <a:gd name="connsiteX50" fmla="*/ 6303953 w 6568309"/>
              <a:gd name="connsiteY50" fmla="*/ 2608928 h 6858000"/>
              <a:gd name="connsiteX51" fmla="*/ 6303530 w 6568309"/>
              <a:gd name="connsiteY51" fmla="*/ 2613111 h 6858000"/>
              <a:gd name="connsiteX52" fmla="*/ 6297474 w 6568309"/>
              <a:gd name="connsiteY52" fmla="*/ 2621996 h 6858000"/>
              <a:gd name="connsiteX53" fmla="*/ 6299263 w 6568309"/>
              <a:gd name="connsiteY53" fmla="*/ 2634265 h 6858000"/>
              <a:gd name="connsiteX54" fmla="*/ 6293065 w 6568309"/>
              <a:gd name="connsiteY54" fmla="*/ 2647237 h 6858000"/>
              <a:gd name="connsiteX55" fmla="*/ 6297496 w 6568309"/>
              <a:gd name="connsiteY55" fmla="*/ 2650786 h 6858000"/>
              <a:gd name="connsiteX56" fmla="*/ 6301708 w 6568309"/>
              <a:gd name="connsiteY56" fmla="*/ 2661993 h 6858000"/>
              <a:gd name="connsiteX57" fmla="*/ 6295884 w 6568309"/>
              <a:gd name="connsiteY57" fmla="*/ 2670949 h 6858000"/>
              <a:gd name="connsiteX58" fmla="*/ 6291714 w 6568309"/>
              <a:gd name="connsiteY58" fmla="*/ 2690255 h 6858000"/>
              <a:gd name="connsiteX59" fmla="*/ 6292327 w 6568309"/>
              <a:gd name="connsiteY59" fmla="*/ 2695683 h 6858000"/>
              <a:gd name="connsiteX60" fmla="*/ 6284410 w 6568309"/>
              <a:gd name="connsiteY60" fmla="*/ 2713964 h 6858000"/>
              <a:gd name="connsiteX61" fmla="*/ 6280410 w 6568309"/>
              <a:gd name="connsiteY61" fmla="*/ 2730175 h 6858000"/>
              <a:gd name="connsiteX62" fmla="*/ 6288082 w 6568309"/>
              <a:gd name="connsiteY62" fmla="*/ 2763497 h 6858000"/>
              <a:gd name="connsiteX63" fmla="*/ 6260924 w 6568309"/>
              <a:gd name="connsiteY63" fmla="*/ 3051539 h 6858000"/>
              <a:gd name="connsiteX64" fmla="*/ 6210151 w 6568309"/>
              <a:gd name="connsiteY64" fmla="*/ 3335396 h 6858000"/>
              <a:gd name="connsiteX65" fmla="*/ 6212034 w 6568309"/>
              <a:gd name="connsiteY65" fmla="*/ 3456509 h 6858000"/>
              <a:gd name="connsiteX66" fmla="*/ 6197490 w 6568309"/>
              <a:gd name="connsiteY66" fmla="*/ 3531827 h 6858000"/>
              <a:gd name="connsiteX67" fmla="*/ 6208018 w 6568309"/>
              <a:gd name="connsiteY67" fmla="*/ 3570877 h 6858000"/>
              <a:gd name="connsiteX68" fmla="*/ 6205920 w 6568309"/>
              <a:gd name="connsiteY68" fmla="*/ 3583849 h 6858000"/>
              <a:gd name="connsiteX69" fmla="*/ 6199616 w 6568309"/>
              <a:gd name="connsiteY69" fmla="*/ 3592763 h 6858000"/>
              <a:gd name="connsiteX70" fmla="*/ 6181288 w 6568309"/>
              <a:gd name="connsiteY70" fmla="*/ 3653485 h 6858000"/>
              <a:gd name="connsiteX71" fmla="*/ 6175963 w 6568309"/>
              <a:gd name="connsiteY71" fmla="*/ 3670528 h 6858000"/>
              <a:gd name="connsiteX72" fmla="*/ 6176722 w 6568309"/>
              <a:gd name="connsiteY72" fmla="*/ 3685990 h 6858000"/>
              <a:gd name="connsiteX73" fmla="*/ 6181549 w 6568309"/>
              <a:gd name="connsiteY73" fmla="*/ 3690283 h 6858000"/>
              <a:gd name="connsiteX74" fmla="*/ 6179476 w 6568309"/>
              <a:gd name="connsiteY74" fmla="*/ 3699787 h 6858000"/>
              <a:gd name="connsiteX75" fmla="*/ 6180040 w 6568309"/>
              <a:gd name="connsiteY75" fmla="*/ 3702486 h 6858000"/>
              <a:gd name="connsiteX76" fmla="*/ 6182155 w 6568309"/>
              <a:gd name="connsiteY76" fmla="*/ 3717784 h 6858000"/>
              <a:gd name="connsiteX77" fmla="*/ 6158980 w 6568309"/>
              <a:gd name="connsiteY77" fmla="*/ 3746229 h 6858000"/>
              <a:gd name="connsiteX78" fmla="*/ 6096049 w 6568309"/>
              <a:gd name="connsiteY78" fmla="*/ 3924910 h 6858000"/>
              <a:gd name="connsiteX79" fmla="*/ 6069712 w 6568309"/>
              <a:gd name="connsiteY79" fmla="*/ 3989353 h 6858000"/>
              <a:gd name="connsiteX80" fmla="*/ 6067330 w 6568309"/>
              <a:gd name="connsiteY80" fmla="*/ 4033899 h 6858000"/>
              <a:gd name="connsiteX81" fmla="*/ 6061081 w 6568309"/>
              <a:gd name="connsiteY81" fmla="*/ 4142250 h 6858000"/>
              <a:gd name="connsiteX82" fmla="*/ 6042858 w 6568309"/>
              <a:gd name="connsiteY82" fmla="*/ 4329442 h 6858000"/>
              <a:gd name="connsiteX83" fmla="*/ 6034182 w 6568309"/>
              <a:gd name="connsiteY83" fmla="*/ 4456184 h 6858000"/>
              <a:gd name="connsiteX84" fmla="*/ 6029178 w 6568309"/>
              <a:gd name="connsiteY84" fmla="*/ 4468478 h 6858000"/>
              <a:gd name="connsiteX85" fmla="*/ 6029974 w 6568309"/>
              <a:gd name="connsiteY85" fmla="*/ 4469862 h 6858000"/>
              <a:gd name="connsiteX86" fmla="*/ 6028340 w 6568309"/>
              <a:gd name="connsiteY86" fmla="*/ 4483797 h 6858000"/>
              <a:gd name="connsiteX87" fmla="*/ 6025168 w 6568309"/>
              <a:gd name="connsiteY87" fmla="*/ 4487091 h 6858000"/>
              <a:gd name="connsiteX88" fmla="*/ 6023164 w 6568309"/>
              <a:gd name="connsiteY88" fmla="*/ 4496728 h 6858000"/>
              <a:gd name="connsiteX89" fmla="*/ 6016839 w 6568309"/>
              <a:gd name="connsiteY89" fmla="*/ 4515918 h 6858000"/>
              <a:gd name="connsiteX90" fmla="*/ 6017886 w 6568309"/>
              <a:gd name="connsiteY90" fmla="*/ 4519316 h 6858000"/>
              <a:gd name="connsiteX91" fmla="*/ 6011819 w 6568309"/>
              <a:gd name="connsiteY91" fmla="*/ 4547957 h 6858000"/>
              <a:gd name="connsiteX92" fmla="*/ 6012791 w 6568309"/>
              <a:gd name="connsiteY92" fmla="*/ 4548262 h 6858000"/>
              <a:gd name="connsiteX93" fmla="*/ 6015703 w 6568309"/>
              <a:gd name="connsiteY93" fmla="*/ 4555939 h 6858000"/>
              <a:gd name="connsiteX94" fmla="*/ 6018854 w 6568309"/>
              <a:gd name="connsiteY94" fmla="*/ 4570815 h 6858000"/>
              <a:gd name="connsiteX95" fmla="*/ 6033000 w 6568309"/>
              <a:gd name="connsiteY95" fmla="*/ 4633846 h 6858000"/>
              <a:gd name="connsiteX96" fmla="*/ 6032325 w 6568309"/>
              <a:gd name="connsiteY96" fmla="*/ 4639816 h 6858000"/>
              <a:gd name="connsiteX97" fmla="*/ 6032549 w 6568309"/>
              <a:gd name="connsiteY97" fmla="*/ 4639923 h 6858000"/>
              <a:gd name="connsiteX98" fmla="*/ 6032309 w 6568309"/>
              <a:gd name="connsiteY98" fmla="*/ 4646192 h 6858000"/>
              <a:gd name="connsiteX99" fmla="*/ 6031095 w 6568309"/>
              <a:gd name="connsiteY99" fmla="*/ 4650706 h 6858000"/>
              <a:gd name="connsiteX100" fmla="*/ 6029786 w 6568309"/>
              <a:gd name="connsiteY100" fmla="*/ 4662290 h 6858000"/>
              <a:gd name="connsiteX101" fmla="*/ 6030911 w 6568309"/>
              <a:gd name="connsiteY101" fmla="*/ 4666180 h 6858000"/>
              <a:gd name="connsiteX102" fmla="*/ 6033630 w 6568309"/>
              <a:gd name="connsiteY102" fmla="*/ 4667585 h 6858000"/>
              <a:gd name="connsiteX103" fmla="*/ 6033189 w 6568309"/>
              <a:gd name="connsiteY103" fmla="*/ 4668660 h 6858000"/>
              <a:gd name="connsiteX104" fmla="*/ 6038764 w 6568309"/>
              <a:gd name="connsiteY104" fmla="*/ 4689807 h 6858000"/>
              <a:gd name="connsiteX105" fmla="*/ 6042217 w 6568309"/>
              <a:gd name="connsiteY105" fmla="*/ 4737890 h 6858000"/>
              <a:gd name="connsiteX106" fmla="*/ 6040543 w 6568309"/>
              <a:gd name="connsiteY106" fmla="*/ 4765657 h 6858000"/>
              <a:gd name="connsiteX107" fmla="*/ 6039956 w 6568309"/>
              <a:gd name="connsiteY107" fmla="*/ 4841463 h 6858000"/>
              <a:gd name="connsiteX108" fmla="*/ 6057123 w 6568309"/>
              <a:gd name="connsiteY108" fmla="*/ 4969863 h 6858000"/>
              <a:gd name="connsiteX109" fmla="*/ 6055039 w 6568309"/>
              <a:gd name="connsiteY109" fmla="*/ 4974028 h 6858000"/>
              <a:gd name="connsiteX110" fmla="*/ 6053462 w 6568309"/>
              <a:gd name="connsiteY110" fmla="*/ 4980318 h 6858000"/>
              <a:gd name="connsiteX111" fmla="*/ 6053643 w 6568309"/>
              <a:gd name="connsiteY111" fmla="*/ 4980501 h 6858000"/>
              <a:gd name="connsiteX112" fmla="*/ 6051733 w 6568309"/>
              <a:gd name="connsiteY112" fmla="*/ 4986338 h 6858000"/>
              <a:gd name="connsiteX113" fmla="*/ 6049602 w 6568309"/>
              <a:gd name="connsiteY113" fmla="*/ 4991296 h 6858000"/>
              <a:gd name="connsiteX114" fmla="*/ 6075165 w 6568309"/>
              <a:gd name="connsiteY114" fmla="*/ 5076895 h 6858000"/>
              <a:gd name="connsiteX115" fmla="*/ 6073751 w 6568309"/>
              <a:gd name="connsiteY115" fmla="*/ 5081568 h 6858000"/>
              <a:gd name="connsiteX116" fmla="*/ 6073150 w 6568309"/>
              <a:gd name="connsiteY116" fmla="*/ 5088173 h 6858000"/>
              <a:gd name="connsiteX117" fmla="*/ 6073355 w 6568309"/>
              <a:gd name="connsiteY117" fmla="*/ 5088300 h 6858000"/>
              <a:gd name="connsiteX118" fmla="*/ 6072362 w 6568309"/>
              <a:gd name="connsiteY118" fmla="*/ 5094558 h 6858000"/>
              <a:gd name="connsiteX119" fmla="*/ 6064726 w 6568309"/>
              <a:gd name="connsiteY119" fmla="*/ 5125620 h 6858000"/>
              <a:gd name="connsiteX120" fmla="*/ 6065415 w 6568309"/>
              <a:gd name="connsiteY120" fmla="*/ 5268004 h 6858000"/>
              <a:gd name="connsiteX121" fmla="*/ 6066081 w 6568309"/>
              <a:gd name="connsiteY121" fmla="*/ 5269530 h 6858000"/>
              <a:gd name="connsiteX122" fmla="*/ 6043407 w 6568309"/>
              <a:gd name="connsiteY122" fmla="*/ 5390941 h 6858000"/>
              <a:gd name="connsiteX123" fmla="*/ 6025377 w 6568309"/>
              <a:gd name="connsiteY123" fmla="*/ 5539927 h 6858000"/>
              <a:gd name="connsiteX124" fmla="*/ 6010052 w 6568309"/>
              <a:gd name="connsiteY124" fmla="*/ 5791594 h 6858000"/>
              <a:gd name="connsiteX125" fmla="*/ 5994220 w 6568309"/>
              <a:gd name="connsiteY125" fmla="*/ 5855206 h 6858000"/>
              <a:gd name="connsiteX126" fmla="*/ 5982580 w 6568309"/>
              <a:gd name="connsiteY126" fmla="*/ 5873582 h 6858000"/>
              <a:gd name="connsiteX127" fmla="*/ 5983608 w 6568309"/>
              <a:gd name="connsiteY127" fmla="*/ 5876037 h 6858000"/>
              <a:gd name="connsiteX128" fmla="*/ 5983535 w 6568309"/>
              <a:gd name="connsiteY128" fmla="*/ 5886534 h 6858000"/>
              <a:gd name="connsiteX129" fmla="*/ 5988737 w 6568309"/>
              <a:gd name="connsiteY129" fmla="*/ 5888644 h 6858000"/>
              <a:gd name="connsiteX130" fmla="*/ 5992371 w 6568309"/>
              <a:gd name="connsiteY130" fmla="*/ 5903832 h 6858000"/>
              <a:gd name="connsiteX131" fmla="*/ 5990780 w 6568309"/>
              <a:gd name="connsiteY131" fmla="*/ 5923391 h 6858000"/>
              <a:gd name="connsiteX132" fmla="*/ 5993870 w 6568309"/>
              <a:gd name="connsiteY132" fmla="*/ 6013205 h 6858000"/>
              <a:gd name="connsiteX133" fmla="*/ 5997673 w 6568309"/>
              <a:gd name="connsiteY133" fmla="*/ 6074018 h 6858000"/>
              <a:gd name="connsiteX134" fmla="*/ 6014840 w 6568309"/>
              <a:gd name="connsiteY134" fmla="*/ 6130837 h 6858000"/>
              <a:gd name="connsiteX135" fmla="*/ 6010704 w 6568309"/>
              <a:gd name="connsiteY135" fmla="*/ 6152982 h 6858000"/>
              <a:gd name="connsiteX136" fmla="*/ 6038294 w 6568309"/>
              <a:gd name="connsiteY136" fmla="*/ 6221100 h 6858000"/>
              <a:gd name="connsiteX137" fmla="*/ 6052331 w 6568309"/>
              <a:gd name="connsiteY137" fmla="*/ 6287550 h 6858000"/>
              <a:gd name="connsiteX138" fmla="*/ 6074143 w 6568309"/>
              <a:gd name="connsiteY138" fmla="*/ 6401595 h 6858000"/>
              <a:gd name="connsiteX139" fmla="*/ 6060199 w 6568309"/>
              <a:gd name="connsiteY139" fmla="*/ 6487110 h 6858000"/>
              <a:gd name="connsiteX140" fmla="*/ 6081156 w 6568309"/>
              <a:gd name="connsiteY140" fmla="*/ 6588589 h 6858000"/>
              <a:gd name="connsiteX141" fmla="*/ 6114944 w 6568309"/>
              <a:gd name="connsiteY141" fmla="*/ 6769963 h 6858000"/>
              <a:gd name="connsiteX142" fmla="*/ 6128950 w 6568309"/>
              <a:gd name="connsiteY142" fmla="*/ 6835814 h 6858000"/>
              <a:gd name="connsiteX143" fmla="*/ 6132536 w 6568309"/>
              <a:gd name="connsiteY143" fmla="*/ 6858000 h 6858000"/>
              <a:gd name="connsiteX144" fmla="*/ 4789511 w 6568309"/>
              <a:gd name="connsiteY144" fmla="*/ 6858000 h 6858000"/>
              <a:gd name="connsiteX145" fmla="*/ 1866294 w 6568309"/>
              <a:gd name="connsiteY145" fmla="*/ 6858000 h 6858000"/>
              <a:gd name="connsiteX146" fmla="*/ 1705866 w 6568309"/>
              <a:gd name="connsiteY146" fmla="*/ 6858000 h 6858000"/>
              <a:gd name="connsiteX147" fmla="*/ 1343025 w 6568309"/>
              <a:gd name="connsiteY147" fmla="*/ 6858000 h 6858000"/>
              <a:gd name="connsiteX148" fmla="*/ 523269 w 6568309"/>
              <a:gd name="connsiteY148" fmla="*/ 6858000 h 6858000"/>
              <a:gd name="connsiteX149" fmla="*/ 362841 w 6568309"/>
              <a:gd name="connsiteY149" fmla="*/ 6858000 h 6858000"/>
              <a:gd name="connsiteX150" fmla="*/ 0 w 6568309"/>
              <a:gd name="connsiteY15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6568309" h="6858000">
                <a:moveTo>
                  <a:pt x="0" y="0"/>
                </a:moveTo>
                <a:lnTo>
                  <a:pt x="362841" y="0"/>
                </a:lnTo>
                <a:lnTo>
                  <a:pt x="523269" y="0"/>
                </a:lnTo>
                <a:lnTo>
                  <a:pt x="1343025" y="0"/>
                </a:lnTo>
                <a:lnTo>
                  <a:pt x="1705866" y="0"/>
                </a:lnTo>
                <a:lnTo>
                  <a:pt x="1866294" y="0"/>
                </a:lnTo>
                <a:lnTo>
                  <a:pt x="5225154" y="0"/>
                </a:lnTo>
                <a:lnTo>
                  <a:pt x="6568179" y="0"/>
                </a:lnTo>
                <a:lnTo>
                  <a:pt x="6568309" y="1"/>
                </a:lnTo>
                <a:lnTo>
                  <a:pt x="6562951" y="30700"/>
                </a:lnTo>
                <a:cubicBezTo>
                  <a:pt x="6559126" y="84364"/>
                  <a:pt x="6548218" y="241149"/>
                  <a:pt x="6547446" y="310025"/>
                </a:cubicBezTo>
                <a:cubicBezTo>
                  <a:pt x="6550151" y="367544"/>
                  <a:pt x="6557712" y="408251"/>
                  <a:pt x="6558316" y="443960"/>
                </a:cubicBezTo>
                <a:cubicBezTo>
                  <a:pt x="6555224" y="499397"/>
                  <a:pt x="6534767" y="604434"/>
                  <a:pt x="6528896" y="642659"/>
                </a:cubicBezTo>
                <a:cubicBezTo>
                  <a:pt x="6535204" y="657287"/>
                  <a:pt x="6515365" y="658191"/>
                  <a:pt x="6523095" y="673307"/>
                </a:cubicBezTo>
                <a:cubicBezTo>
                  <a:pt x="6523388" y="693769"/>
                  <a:pt x="6506868" y="797295"/>
                  <a:pt x="6496169" y="839641"/>
                </a:cubicBezTo>
                <a:cubicBezTo>
                  <a:pt x="6484119" y="887148"/>
                  <a:pt x="6457817" y="937731"/>
                  <a:pt x="6450789" y="958357"/>
                </a:cubicBezTo>
                <a:cubicBezTo>
                  <a:pt x="6443760" y="978983"/>
                  <a:pt x="6459217" y="936930"/>
                  <a:pt x="6453996" y="963398"/>
                </a:cubicBezTo>
                <a:cubicBezTo>
                  <a:pt x="6448777" y="989867"/>
                  <a:pt x="6425575" y="1087010"/>
                  <a:pt x="6419467" y="1117169"/>
                </a:cubicBezTo>
                <a:cubicBezTo>
                  <a:pt x="6431540" y="1118586"/>
                  <a:pt x="6409651" y="1135372"/>
                  <a:pt x="6417348" y="1144352"/>
                </a:cubicBezTo>
                <a:cubicBezTo>
                  <a:pt x="6424109" y="1150681"/>
                  <a:pt x="6419047" y="1157251"/>
                  <a:pt x="6418473" y="1164484"/>
                </a:cubicBezTo>
                <a:cubicBezTo>
                  <a:pt x="6423767" y="1173524"/>
                  <a:pt x="6413947" y="1205209"/>
                  <a:pt x="6406979" y="1213829"/>
                </a:cubicBezTo>
                <a:cubicBezTo>
                  <a:pt x="6382818" y="1235037"/>
                  <a:pt x="6400452" y="1277327"/>
                  <a:pt x="6381928" y="1294823"/>
                </a:cubicBezTo>
                <a:cubicBezTo>
                  <a:pt x="6379195" y="1300845"/>
                  <a:pt x="6378069" y="1306615"/>
                  <a:pt x="6377948" y="1312193"/>
                </a:cubicBezTo>
                <a:lnTo>
                  <a:pt x="6379894" y="1327626"/>
                </a:lnTo>
                <a:lnTo>
                  <a:pt x="6385024" y="1331644"/>
                </a:lnTo>
                <a:lnTo>
                  <a:pt x="6383696" y="1341276"/>
                </a:lnTo>
                <a:cubicBezTo>
                  <a:pt x="6383952" y="1342166"/>
                  <a:pt x="6384208" y="1343055"/>
                  <a:pt x="6384464" y="1343945"/>
                </a:cubicBezTo>
                <a:cubicBezTo>
                  <a:pt x="6385957" y="1349040"/>
                  <a:pt x="6387253" y="1354080"/>
                  <a:pt x="6387748" y="1359134"/>
                </a:cubicBezTo>
                <a:cubicBezTo>
                  <a:pt x="6384363" y="1373109"/>
                  <a:pt x="6372802" y="1397612"/>
                  <a:pt x="6364157" y="1427803"/>
                </a:cubicBezTo>
                <a:cubicBezTo>
                  <a:pt x="6348141" y="1460349"/>
                  <a:pt x="6348362" y="1505076"/>
                  <a:pt x="6335874" y="1540278"/>
                </a:cubicBezTo>
                <a:lnTo>
                  <a:pt x="6331892" y="1547262"/>
                </a:lnTo>
                <a:lnTo>
                  <a:pt x="6332744" y="1577056"/>
                </a:lnTo>
                <a:cubicBezTo>
                  <a:pt x="6335859" y="1582205"/>
                  <a:pt x="6336674" y="1589568"/>
                  <a:pt x="6333604" y="1595898"/>
                </a:cubicBezTo>
                <a:lnTo>
                  <a:pt x="6324749" y="1703726"/>
                </a:lnTo>
                <a:cubicBezTo>
                  <a:pt x="6324080" y="1739332"/>
                  <a:pt x="6318019" y="1754453"/>
                  <a:pt x="6329594" y="1809535"/>
                </a:cubicBezTo>
                <a:cubicBezTo>
                  <a:pt x="6344930" y="1868036"/>
                  <a:pt x="6323725" y="1952670"/>
                  <a:pt x="6329062" y="2018310"/>
                </a:cubicBezTo>
                <a:cubicBezTo>
                  <a:pt x="6308075" y="2053162"/>
                  <a:pt x="6326925" y="2034561"/>
                  <a:pt x="6321735" y="2071355"/>
                </a:cubicBezTo>
                <a:lnTo>
                  <a:pt x="6322678" y="2141166"/>
                </a:lnTo>
                <a:lnTo>
                  <a:pt x="6321340" y="2154548"/>
                </a:lnTo>
                <a:lnTo>
                  <a:pt x="6316582" y="2158153"/>
                </a:lnTo>
                <a:lnTo>
                  <a:pt x="6311428" y="2178174"/>
                </a:lnTo>
                <a:cubicBezTo>
                  <a:pt x="6310177" y="2185696"/>
                  <a:pt x="6309622" y="2193828"/>
                  <a:pt x="6310192" y="2202858"/>
                </a:cubicBezTo>
                <a:cubicBezTo>
                  <a:pt x="6319667" y="2232772"/>
                  <a:pt x="6296459" y="2283357"/>
                  <a:pt x="6309211" y="2320214"/>
                </a:cubicBezTo>
                <a:cubicBezTo>
                  <a:pt x="6307537" y="2355906"/>
                  <a:pt x="6302490" y="2394678"/>
                  <a:pt x="6300151" y="2417011"/>
                </a:cubicBezTo>
                <a:cubicBezTo>
                  <a:pt x="6292303" y="2426377"/>
                  <a:pt x="6304439" y="2456509"/>
                  <a:pt x="6295176" y="2454207"/>
                </a:cubicBezTo>
                <a:cubicBezTo>
                  <a:pt x="6299335" y="2464947"/>
                  <a:pt x="6297305" y="2476105"/>
                  <a:pt x="6293727" y="2487203"/>
                </a:cubicBezTo>
                <a:lnTo>
                  <a:pt x="6285477" y="2512282"/>
                </a:lnTo>
                <a:cubicBezTo>
                  <a:pt x="6285720" y="2512961"/>
                  <a:pt x="6285962" y="2513640"/>
                  <a:pt x="6286205" y="2514318"/>
                </a:cubicBezTo>
                <a:cubicBezTo>
                  <a:pt x="6292347" y="2534324"/>
                  <a:pt x="6298487" y="2554328"/>
                  <a:pt x="6304629" y="2574334"/>
                </a:cubicBezTo>
                <a:lnTo>
                  <a:pt x="6303842" y="2579877"/>
                </a:lnTo>
                <a:cubicBezTo>
                  <a:pt x="6303729" y="2585644"/>
                  <a:pt x="6304006" y="2603388"/>
                  <a:pt x="6303953" y="2608928"/>
                </a:cubicBezTo>
                <a:lnTo>
                  <a:pt x="6303530" y="2613111"/>
                </a:lnTo>
                <a:lnTo>
                  <a:pt x="6297474" y="2621996"/>
                </a:lnTo>
                <a:lnTo>
                  <a:pt x="6299263" y="2634265"/>
                </a:lnTo>
                <a:lnTo>
                  <a:pt x="6293065" y="2647237"/>
                </a:lnTo>
                <a:cubicBezTo>
                  <a:pt x="6294685" y="2648158"/>
                  <a:pt x="6296180" y="2649356"/>
                  <a:pt x="6297496" y="2650786"/>
                </a:cubicBezTo>
                <a:lnTo>
                  <a:pt x="6301708" y="2661993"/>
                </a:lnTo>
                <a:lnTo>
                  <a:pt x="6295884" y="2670949"/>
                </a:lnTo>
                <a:cubicBezTo>
                  <a:pt x="6304913" y="2672007"/>
                  <a:pt x="6294429" y="2681695"/>
                  <a:pt x="6291714" y="2690255"/>
                </a:cubicBezTo>
                <a:lnTo>
                  <a:pt x="6292327" y="2695683"/>
                </a:lnTo>
                <a:lnTo>
                  <a:pt x="6284410" y="2713964"/>
                </a:lnTo>
                <a:lnTo>
                  <a:pt x="6280410" y="2730175"/>
                </a:lnTo>
                <a:lnTo>
                  <a:pt x="6288082" y="2763497"/>
                </a:lnTo>
                <a:lnTo>
                  <a:pt x="6260924" y="3051539"/>
                </a:lnTo>
                <a:cubicBezTo>
                  <a:pt x="6251455" y="3165645"/>
                  <a:pt x="6222174" y="3216611"/>
                  <a:pt x="6210151" y="3335396"/>
                </a:cubicBezTo>
                <a:lnTo>
                  <a:pt x="6212034" y="3456509"/>
                </a:lnTo>
                <a:lnTo>
                  <a:pt x="6197490" y="3531827"/>
                </a:lnTo>
                <a:lnTo>
                  <a:pt x="6208018" y="3570877"/>
                </a:lnTo>
                <a:lnTo>
                  <a:pt x="6205920" y="3583849"/>
                </a:lnTo>
                <a:lnTo>
                  <a:pt x="6199616" y="3592763"/>
                </a:lnTo>
                <a:cubicBezTo>
                  <a:pt x="6191839" y="3613948"/>
                  <a:pt x="6196204" y="3641245"/>
                  <a:pt x="6181288" y="3653485"/>
                </a:cubicBezTo>
                <a:cubicBezTo>
                  <a:pt x="6178087" y="3659316"/>
                  <a:pt x="6176516" y="3664985"/>
                  <a:pt x="6175963" y="3670528"/>
                </a:cubicBezTo>
                <a:lnTo>
                  <a:pt x="6176722" y="3685990"/>
                </a:lnTo>
                <a:lnTo>
                  <a:pt x="6181549" y="3690283"/>
                </a:lnTo>
                <a:lnTo>
                  <a:pt x="6179476" y="3699787"/>
                </a:lnTo>
                <a:cubicBezTo>
                  <a:pt x="6179664" y="3700686"/>
                  <a:pt x="6179852" y="3701586"/>
                  <a:pt x="6180040" y="3702486"/>
                </a:cubicBezTo>
                <a:cubicBezTo>
                  <a:pt x="6181140" y="3707637"/>
                  <a:pt x="6182047" y="3712728"/>
                  <a:pt x="6182155" y="3717784"/>
                </a:cubicBezTo>
                <a:cubicBezTo>
                  <a:pt x="6156678" y="3711701"/>
                  <a:pt x="6178864" y="3759789"/>
                  <a:pt x="6158980" y="3746229"/>
                </a:cubicBezTo>
                <a:cubicBezTo>
                  <a:pt x="6144630" y="3780750"/>
                  <a:pt x="6117520" y="3867558"/>
                  <a:pt x="6096049" y="3924910"/>
                </a:cubicBezTo>
                <a:lnTo>
                  <a:pt x="6069712" y="3989353"/>
                </a:lnTo>
                <a:lnTo>
                  <a:pt x="6067330" y="4033899"/>
                </a:lnTo>
                <a:cubicBezTo>
                  <a:pt x="6065506" y="4070470"/>
                  <a:pt x="6063599" y="4110146"/>
                  <a:pt x="6061081" y="4142250"/>
                </a:cubicBezTo>
                <a:cubicBezTo>
                  <a:pt x="6055260" y="4200007"/>
                  <a:pt x="6045907" y="4278998"/>
                  <a:pt x="6042858" y="4329442"/>
                </a:cubicBezTo>
                <a:cubicBezTo>
                  <a:pt x="6038376" y="4381764"/>
                  <a:pt x="6036461" y="4433012"/>
                  <a:pt x="6034182" y="4456184"/>
                </a:cubicBezTo>
                <a:lnTo>
                  <a:pt x="6029178" y="4468478"/>
                </a:lnTo>
                <a:lnTo>
                  <a:pt x="6029974" y="4469862"/>
                </a:lnTo>
                <a:cubicBezTo>
                  <a:pt x="6031287" y="4476321"/>
                  <a:pt x="6030316" y="4480555"/>
                  <a:pt x="6028340" y="4483797"/>
                </a:cubicBezTo>
                <a:lnTo>
                  <a:pt x="6025168" y="4487091"/>
                </a:lnTo>
                <a:lnTo>
                  <a:pt x="6023164" y="4496728"/>
                </a:lnTo>
                <a:lnTo>
                  <a:pt x="6016839" y="4515918"/>
                </a:lnTo>
                <a:cubicBezTo>
                  <a:pt x="6017189" y="4517049"/>
                  <a:pt x="6017537" y="4518182"/>
                  <a:pt x="6017886" y="4519316"/>
                </a:cubicBezTo>
                <a:lnTo>
                  <a:pt x="6011819" y="4547957"/>
                </a:lnTo>
                <a:lnTo>
                  <a:pt x="6012791" y="4548262"/>
                </a:lnTo>
                <a:cubicBezTo>
                  <a:pt x="6014837" y="4549595"/>
                  <a:pt x="6016087" y="4551811"/>
                  <a:pt x="6015703" y="4555939"/>
                </a:cubicBezTo>
                <a:cubicBezTo>
                  <a:pt x="6031790" y="4548276"/>
                  <a:pt x="6021405" y="4557977"/>
                  <a:pt x="6018854" y="4570815"/>
                </a:cubicBezTo>
                <a:cubicBezTo>
                  <a:pt x="6021736" y="4583801"/>
                  <a:pt x="6030754" y="4622347"/>
                  <a:pt x="6033000" y="4633846"/>
                </a:cubicBezTo>
                <a:lnTo>
                  <a:pt x="6032325" y="4639816"/>
                </a:lnTo>
                <a:lnTo>
                  <a:pt x="6032549" y="4639923"/>
                </a:lnTo>
                <a:cubicBezTo>
                  <a:pt x="6032911" y="4641190"/>
                  <a:pt x="6032878" y="4643141"/>
                  <a:pt x="6032309" y="4646192"/>
                </a:cubicBezTo>
                <a:lnTo>
                  <a:pt x="6031095" y="4650706"/>
                </a:lnTo>
                <a:lnTo>
                  <a:pt x="6029786" y="4662290"/>
                </a:lnTo>
                <a:cubicBezTo>
                  <a:pt x="6030161" y="4663587"/>
                  <a:pt x="6030536" y="4664883"/>
                  <a:pt x="6030911" y="4666180"/>
                </a:cubicBezTo>
                <a:lnTo>
                  <a:pt x="6033630" y="4667585"/>
                </a:lnTo>
                <a:lnTo>
                  <a:pt x="6033189" y="4668660"/>
                </a:lnTo>
                <a:cubicBezTo>
                  <a:pt x="6027286" y="4676831"/>
                  <a:pt x="6019767" y="4679345"/>
                  <a:pt x="6038764" y="4689807"/>
                </a:cubicBezTo>
                <a:cubicBezTo>
                  <a:pt x="6028616" y="4708535"/>
                  <a:pt x="6040474" y="4712235"/>
                  <a:pt x="6042217" y="4737890"/>
                </a:cubicBezTo>
                <a:cubicBezTo>
                  <a:pt x="6033362" y="4748600"/>
                  <a:pt x="6035273" y="4757223"/>
                  <a:pt x="6040543" y="4765657"/>
                </a:cubicBezTo>
                <a:cubicBezTo>
                  <a:pt x="6034416" y="4790618"/>
                  <a:pt x="6040696" y="4813399"/>
                  <a:pt x="6039956" y="4841463"/>
                </a:cubicBezTo>
                <a:lnTo>
                  <a:pt x="6057123" y="4969863"/>
                </a:lnTo>
                <a:lnTo>
                  <a:pt x="6055039" y="4974028"/>
                </a:lnTo>
                <a:cubicBezTo>
                  <a:pt x="6053860" y="4976933"/>
                  <a:pt x="6053409" y="4978909"/>
                  <a:pt x="6053462" y="4980318"/>
                </a:cubicBezTo>
                <a:lnTo>
                  <a:pt x="6053643" y="4980501"/>
                </a:lnTo>
                <a:lnTo>
                  <a:pt x="6051733" y="4986338"/>
                </a:lnTo>
                <a:lnTo>
                  <a:pt x="6049602" y="4991296"/>
                </a:lnTo>
                <a:cubicBezTo>
                  <a:pt x="6058123" y="5019829"/>
                  <a:pt x="6066643" y="5048361"/>
                  <a:pt x="6075165" y="5076895"/>
                </a:cubicBezTo>
                <a:lnTo>
                  <a:pt x="6073751" y="5081568"/>
                </a:lnTo>
                <a:cubicBezTo>
                  <a:pt x="6073034" y="5084748"/>
                  <a:pt x="6072888" y="5086810"/>
                  <a:pt x="6073150" y="5088173"/>
                </a:cubicBezTo>
                <a:lnTo>
                  <a:pt x="6073355" y="5088300"/>
                </a:lnTo>
                <a:lnTo>
                  <a:pt x="6072362" y="5094558"/>
                </a:lnTo>
                <a:cubicBezTo>
                  <a:pt x="6070184" y="5105196"/>
                  <a:pt x="6067588" y="5115626"/>
                  <a:pt x="6064726" y="5125620"/>
                </a:cubicBezTo>
                <a:cubicBezTo>
                  <a:pt x="6063568" y="5154527"/>
                  <a:pt x="6065189" y="5244020"/>
                  <a:pt x="6065415" y="5268004"/>
                </a:cubicBezTo>
                <a:cubicBezTo>
                  <a:pt x="6065637" y="5268513"/>
                  <a:pt x="6065860" y="5269021"/>
                  <a:pt x="6066081" y="5269530"/>
                </a:cubicBezTo>
                <a:lnTo>
                  <a:pt x="6043407" y="5390941"/>
                </a:lnTo>
                <a:cubicBezTo>
                  <a:pt x="6032545" y="5438194"/>
                  <a:pt x="6020942" y="5465286"/>
                  <a:pt x="6025377" y="5539927"/>
                </a:cubicBezTo>
                <a:cubicBezTo>
                  <a:pt x="6019787" y="5610775"/>
                  <a:pt x="6013913" y="5740573"/>
                  <a:pt x="6010052" y="5791594"/>
                </a:cubicBezTo>
                <a:cubicBezTo>
                  <a:pt x="5989401" y="5787060"/>
                  <a:pt x="6018524" y="5849672"/>
                  <a:pt x="5994220" y="5855206"/>
                </a:cubicBezTo>
                <a:cubicBezTo>
                  <a:pt x="5995282" y="5860240"/>
                  <a:pt x="5980598" y="5868910"/>
                  <a:pt x="5982580" y="5873582"/>
                </a:cubicBezTo>
                <a:cubicBezTo>
                  <a:pt x="5982922" y="5874401"/>
                  <a:pt x="5983265" y="5875218"/>
                  <a:pt x="5983608" y="5876037"/>
                </a:cubicBezTo>
                <a:lnTo>
                  <a:pt x="5983535" y="5886534"/>
                </a:lnTo>
                <a:lnTo>
                  <a:pt x="5988737" y="5888644"/>
                </a:lnTo>
                <a:cubicBezTo>
                  <a:pt x="5989948" y="5893707"/>
                  <a:pt x="5991159" y="5898769"/>
                  <a:pt x="5992371" y="5903832"/>
                </a:cubicBezTo>
                <a:cubicBezTo>
                  <a:pt x="5992924" y="5909651"/>
                  <a:pt x="5992578" y="5916068"/>
                  <a:pt x="5990780" y="5923391"/>
                </a:cubicBezTo>
                <a:cubicBezTo>
                  <a:pt x="5975822" y="5948880"/>
                  <a:pt x="6013580" y="5981626"/>
                  <a:pt x="5993870" y="6013205"/>
                </a:cubicBezTo>
                <a:cubicBezTo>
                  <a:pt x="5988486" y="6024901"/>
                  <a:pt x="5991718" y="6066777"/>
                  <a:pt x="5997673" y="6074018"/>
                </a:cubicBezTo>
                <a:cubicBezTo>
                  <a:pt x="5998007" y="6081731"/>
                  <a:pt x="6007861" y="6126985"/>
                  <a:pt x="6014840" y="6130837"/>
                </a:cubicBezTo>
                <a:cubicBezTo>
                  <a:pt x="6022998" y="6137057"/>
                  <a:pt x="5999420" y="6156330"/>
                  <a:pt x="6010704" y="6152982"/>
                </a:cubicBezTo>
                <a:cubicBezTo>
                  <a:pt x="6008682" y="6186619"/>
                  <a:pt x="6039938" y="6191636"/>
                  <a:pt x="6038294" y="6221100"/>
                </a:cubicBezTo>
                <a:cubicBezTo>
                  <a:pt x="6039643" y="6222126"/>
                  <a:pt x="6046356" y="6257468"/>
                  <a:pt x="6052331" y="6287550"/>
                </a:cubicBezTo>
                <a:cubicBezTo>
                  <a:pt x="6058307" y="6317632"/>
                  <a:pt x="6082079" y="6391312"/>
                  <a:pt x="6074143" y="6401595"/>
                </a:cubicBezTo>
                <a:cubicBezTo>
                  <a:pt x="6074931" y="6423902"/>
                  <a:pt x="6059614" y="6432919"/>
                  <a:pt x="6060199" y="6487110"/>
                </a:cubicBezTo>
                <a:cubicBezTo>
                  <a:pt x="6075583" y="6574474"/>
                  <a:pt x="6076150" y="6553611"/>
                  <a:pt x="6081156" y="6588589"/>
                </a:cubicBezTo>
                <a:cubicBezTo>
                  <a:pt x="6102088" y="6637976"/>
                  <a:pt x="6067660" y="6687723"/>
                  <a:pt x="6114944" y="6769963"/>
                </a:cubicBezTo>
                <a:cubicBezTo>
                  <a:pt x="6130462" y="6819284"/>
                  <a:pt x="6119243" y="6817955"/>
                  <a:pt x="6128950" y="6835814"/>
                </a:cubicBezTo>
                <a:lnTo>
                  <a:pt x="6132536" y="6858000"/>
                </a:lnTo>
                <a:lnTo>
                  <a:pt x="4789511" y="6858000"/>
                </a:lnTo>
                <a:lnTo>
                  <a:pt x="1866294" y="6858000"/>
                </a:lnTo>
                <a:lnTo>
                  <a:pt x="1705866" y="6858000"/>
                </a:lnTo>
                <a:lnTo>
                  <a:pt x="1343025" y="6858000"/>
                </a:lnTo>
                <a:lnTo>
                  <a:pt x="523269" y="6858000"/>
                </a:lnTo>
                <a:lnTo>
                  <a:pt x="362841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7034" y="609600"/>
            <a:ext cx="4784796" cy="1330840"/>
          </a:xfrm>
        </p:spPr>
        <p:txBody>
          <a:bodyPr>
            <a:normAutofit/>
          </a:bodyPr>
          <a:lstStyle/>
          <a:p>
            <a:r>
              <a:rPr lang="en-US" b="1" dirty="0"/>
              <a:t>INTRODUCTION:</a:t>
            </a:r>
            <a:br>
              <a:rPr lang="en-US" b="1" dirty="0"/>
            </a:br>
            <a:r>
              <a:rPr lang="en-US" b="1" dirty="0"/>
              <a:t>X-point resonance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7034" y="2194102"/>
            <a:ext cx="4438036" cy="39085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1900" b="1" dirty="0"/>
              <a:t>B</a:t>
            </a:r>
            <a:r>
              <a:rPr lang="it-IT" sz="1900" dirty="0"/>
              <a:t>∙∇</a:t>
            </a:r>
            <a:r>
              <a:rPr lang="it-IT" sz="1900" dirty="0" err="1"/>
              <a:t>ξ</a:t>
            </a:r>
            <a:r>
              <a:rPr lang="it-IT" sz="1900" dirty="0"/>
              <a:t> = i(</a:t>
            </a:r>
            <a:r>
              <a:rPr lang="it-IT" sz="1900" dirty="0" err="1"/>
              <a:t>n</a:t>
            </a:r>
            <a:r>
              <a:rPr lang="it-IT" sz="1900" dirty="0"/>
              <a:t>/</a:t>
            </a:r>
            <a:r>
              <a:rPr lang="it-IT" sz="1900" dirty="0" err="1"/>
              <a:t>R</a:t>
            </a:r>
            <a:r>
              <a:rPr lang="it-IT" sz="1900" dirty="0"/>
              <a:t>)B</a:t>
            </a:r>
            <a:r>
              <a:rPr lang="it-IT" sz="1900" baseline="-25000" dirty="0"/>
              <a:t>T </a:t>
            </a:r>
            <a:r>
              <a:rPr lang="it-IT" sz="1900" dirty="0" err="1"/>
              <a:t>ξ</a:t>
            </a:r>
            <a:r>
              <a:rPr lang="it-IT" sz="1900" dirty="0"/>
              <a:t> +  i B</a:t>
            </a:r>
            <a:r>
              <a:rPr lang="it-IT" sz="1900" baseline="-25000" dirty="0"/>
              <a:t>P</a:t>
            </a:r>
            <a:r>
              <a:rPr lang="it-IT" sz="1900" dirty="0"/>
              <a:t>(</a:t>
            </a:r>
            <a:r>
              <a:rPr lang="it-IT" sz="1900" dirty="0" err="1"/>
              <a:t>ψ</a:t>
            </a:r>
            <a:r>
              <a:rPr lang="it-IT" sz="1900" dirty="0"/>
              <a:t>, </a:t>
            </a:r>
            <a:r>
              <a:rPr lang="it-IT" sz="1900" dirty="0" err="1"/>
              <a:t>ϑ</a:t>
            </a:r>
            <a:r>
              <a:rPr lang="it-IT" sz="1900" dirty="0"/>
              <a:t>) </a:t>
            </a:r>
            <a:r>
              <a:rPr lang="it-IT" sz="1900" dirty="0" err="1"/>
              <a:t>Σ</a:t>
            </a:r>
            <a:r>
              <a:rPr lang="it-IT" sz="1900" baseline="-25000" dirty="0" err="1"/>
              <a:t>m</a:t>
            </a:r>
            <a:r>
              <a:rPr lang="it-IT" sz="1900" dirty="0"/>
              <a:t> (m/</a:t>
            </a:r>
            <a:r>
              <a:rPr lang="it-IT" sz="1900" dirty="0" err="1"/>
              <a:t>r</a:t>
            </a:r>
            <a:r>
              <a:rPr lang="it-IT" sz="1900" dirty="0"/>
              <a:t>) </a:t>
            </a:r>
            <a:r>
              <a:rPr lang="it-IT" sz="1900" dirty="0" err="1"/>
              <a:t>ξ</a:t>
            </a:r>
            <a:r>
              <a:rPr lang="it-IT" sz="1900" baseline="-25000" dirty="0" err="1"/>
              <a:t>m</a:t>
            </a:r>
            <a:r>
              <a:rPr lang="it-IT" sz="1900" baseline="-25000" dirty="0"/>
              <a:t> </a:t>
            </a:r>
            <a:r>
              <a:rPr lang="it-IT" sz="1900" dirty="0"/>
              <a:t>= 0</a:t>
            </a:r>
            <a:r>
              <a:rPr lang="it-IT" sz="1900" dirty="0">
                <a:effectLst/>
              </a:rPr>
              <a:t> </a:t>
            </a:r>
          </a:p>
          <a:p>
            <a:pPr marL="0" indent="0">
              <a:buNone/>
            </a:pPr>
            <a:endParaRPr lang="it-IT" sz="1900" dirty="0"/>
          </a:p>
          <a:p>
            <a:pPr marL="0" indent="0">
              <a:buNone/>
            </a:pPr>
            <a:r>
              <a:rPr lang="it-IT" sz="1900" dirty="0" err="1"/>
              <a:t>Resonance</a:t>
            </a:r>
            <a:r>
              <a:rPr lang="it-IT" sz="1900" dirty="0"/>
              <a:t> </a:t>
            </a:r>
            <a:r>
              <a:rPr lang="it-IT" sz="1900" dirty="0" err="1"/>
              <a:t>condition</a:t>
            </a:r>
            <a:r>
              <a:rPr lang="it-IT" sz="1900" dirty="0"/>
              <a:t> </a:t>
            </a:r>
            <a:r>
              <a:rPr lang="it-IT" sz="1900" dirty="0" err="1"/>
              <a:t>at</a:t>
            </a:r>
            <a:r>
              <a:rPr lang="it-IT" sz="1900" dirty="0"/>
              <a:t> the X-</a:t>
            </a:r>
            <a:r>
              <a:rPr lang="it-IT" sz="1900" dirty="0" err="1"/>
              <a:t>point</a:t>
            </a:r>
            <a:r>
              <a:rPr lang="it-IT" sz="1900" dirty="0"/>
              <a:t> </a:t>
            </a:r>
          </a:p>
          <a:p>
            <a:pPr marL="0" indent="0">
              <a:buNone/>
            </a:pPr>
            <a:r>
              <a:rPr lang="it-IT" sz="1900" dirty="0" err="1"/>
              <a:t>satisfied</a:t>
            </a:r>
            <a:r>
              <a:rPr lang="it-IT" sz="1900" dirty="0"/>
              <a:t> for </a:t>
            </a:r>
            <a:r>
              <a:rPr lang="it-IT" sz="1900" dirty="0" err="1"/>
              <a:t>n</a:t>
            </a:r>
            <a:r>
              <a:rPr lang="it-IT" sz="1900" dirty="0"/>
              <a:t>=0 and </a:t>
            </a:r>
            <a:r>
              <a:rPr lang="it-IT" sz="1900" dirty="0" err="1"/>
              <a:t>any</a:t>
            </a:r>
            <a:r>
              <a:rPr lang="it-IT" sz="1900" dirty="0"/>
              <a:t> m</a:t>
            </a:r>
          </a:p>
          <a:p>
            <a:pPr marL="0" indent="0">
              <a:buNone/>
            </a:pPr>
            <a:endParaRPr lang="it-IT" sz="1900" dirty="0"/>
          </a:p>
          <a:p>
            <a:pPr marL="0" indent="0">
              <a:buNone/>
            </a:pPr>
            <a:r>
              <a:rPr lang="it-IT" sz="1900" dirty="0" err="1"/>
              <a:t>because</a:t>
            </a:r>
            <a:r>
              <a:rPr lang="it-IT" sz="1900" dirty="0"/>
              <a:t> B</a:t>
            </a:r>
            <a:r>
              <a:rPr lang="it-IT" sz="1900" baseline="-25000" dirty="0"/>
              <a:t>P</a:t>
            </a:r>
            <a:r>
              <a:rPr lang="it-IT" sz="1900" dirty="0"/>
              <a:t>(</a:t>
            </a:r>
            <a:r>
              <a:rPr lang="it-IT" sz="1900" dirty="0" err="1"/>
              <a:t>ψ</a:t>
            </a:r>
            <a:r>
              <a:rPr lang="it-IT" sz="1900" dirty="0"/>
              <a:t>, </a:t>
            </a:r>
            <a:r>
              <a:rPr lang="it-IT" sz="1900" dirty="0" err="1"/>
              <a:t>ϑ</a:t>
            </a:r>
            <a:r>
              <a:rPr lang="it-IT" sz="1900" dirty="0"/>
              <a:t>)=0 on the X-</a:t>
            </a:r>
            <a:r>
              <a:rPr lang="it-IT" sz="1900" dirty="0" err="1"/>
              <a:t>point</a:t>
            </a:r>
            <a:r>
              <a:rPr lang="it-IT" sz="1900" dirty="0"/>
              <a:t>.</a:t>
            </a:r>
          </a:p>
          <a:p>
            <a:pPr marL="0" indent="0">
              <a:buNone/>
            </a:pPr>
            <a:endParaRPr lang="it-IT" sz="1900" dirty="0"/>
          </a:p>
          <a:p>
            <a:pPr marL="0" indent="0">
              <a:buNone/>
            </a:pPr>
            <a:r>
              <a:rPr lang="it-IT" sz="1900" dirty="0"/>
              <a:t>The </a:t>
            </a:r>
            <a:r>
              <a:rPr lang="it-IT" sz="1900" dirty="0" err="1"/>
              <a:t>toroidal</a:t>
            </a:r>
            <a:r>
              <a:rPr lang="it-IT" sz="1900" dirty="0"/>
              <a:t> </a:t>
            </a:r>
            <a:r>
              <a:rPr lang="it-IT" sz="1900" dirty="0" err="1"/>
              <a:t>field</a:t>
            </a:r>
            <a:r>
              <a:rPr lang="it-IT" sz="1900" dirty="0"/>
              <a:t> line </a:t>
            </a:r>
            <a:r>
              <a:rPr lang="it-IT" sz="1900" dirty="0" err="1"/>
              <a:t>going</a:t>
            </a:r>
            <a:r>
              <a:rPr lang="it-IT" sz="1900" dirty="0"/>
              <a:t> </a:t>
            </a:r>
            <a:r>
              <a:rPr lang="it-IT" sz="1900" dirty="0" err="1"/>
              <a:t>through</a:t>
            </a:r>
            <a:r>
              <a:rPr lang="it-IT" sz="1900" dirty="0"/>
              <a:t> the </a:t>
            </a:r>
            <a:r>
              <a:rPr lang="it-IT" sz="1900" dirty="0" err="1"/>
              <a:t>magnetic</a:t>
            </a:r>
            <a:r>
              <a:rPr lang="it-IT" sz="1900" dirty="0"/>
              <a:t> X-</a:t>
            </a:r>
            <a:r>
              <a:rPr lang="it-IT" sz="1900" dirty="0" err="1"/>
              <a:t>point</a:t>
            </a:r>
            <a:r>
              <a:rPr lang="it-IT" sz="1900" dirty="0"/>
              <a:t> </a:t>
            </a:r>
            <a:r>
              <a:rPr lang="it-IT" sz="1900" dirty="0" err="1"/>
              <a:t>is</a:t>
            </a:r>
            <a:r>
              <a:rPr lang="it-IT" sz="1900" dirty="0"/>
              <a:t> </a:t>
            </a:r>
            <a:r>
              <a:rPr lang="it-IT" sz="1900" dirty="0" err="1"/>
              <a:t>resonant</a:t>
            </a:r>
            <a:r>
              <a:rPr lang="it-IT" sz="1900" dirty="0"/>
              <a:t> to </a:t>
            </a:r>
            <a:r>
              <a:rPr lang="it-IT" sz="1900" dirty="0" err="1"/>
              <a:t>n</a:t>
            </a:r>
            <a:r>
              <a:rPr lang="it-IT" sz="1900" dirty="0"/>
              <a:t>=0 </a:t>
            </a:r>
            <a:r>
              <a:rPr lang="it-IT" sz="1900" dirty="0" err="1"/>
              <a:t>perturbations</a:t>
            </a:r>
            <a:r>
              <a:rPr lang="it-IT" sz="1900" dirty="0"/>
              <a:t>!</a:t>
            </a:r>
          </a:p>
          <a:p>
            <a:pPr marL="0" indent="0">
              <a:buNone/>
            </a:pPr>
            <a:endParaRPr lang="it-IT" sz="1900" dirty="0"/>
          </a:p>
          <a:p>
            <a:pPr marL="0" indent="0">
              <a:buNone/>
            </a:pPr>
            <a:endParaRPr lang="it-IT" sz="1900" dirty="0"/>
          </a:p>
          <a:p>
            <a:pPr marL="0" indent="0">
              <a:buNone/>
            </a:pPr>
            <a:endParaRPr lang="en-US" sz="19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570FA78-BADD-C041-9288-A33959D26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7E9262EE-3692-1A46-B56B-CBBE9615EDBC}" type="slidenum">
              <a:rPr lang="en-US" sz="1000" smtClean="0"/>
              <a:pPr>
                <a:spcAft>
                  <a:spcPts val="600"/>
                </a:spcAft>
              </a:pPr>
              <a:t>3</a:t>
            </a:fld>
            <a:endParaRPr lang="en-US" sz="1000"/>
          </a:p>
        </p:txBody>
      </p:sp>
      <p:grpSp>
        <p:nvGrpSpPr>
          <p:cNvPr id="10" name="Galleria immagini">
            <a:extLst>
              <a:ext uri="{FF2B5EF4-FFF2-40B4-BE49-F238E27FC236}">
                <a16:creationId xmlns:a16="http://schemas.microsoft.com/office/drawing/2014/main" id="{6719A301-AF10-BA4B-BE79-B79093B6CD19}"/>
              </a:ext>
            </a:extLst>
          </p:cNvPr>
          <p:cNvGrpSpPr/>
          <p:nvPr/>
        </p:nvGrpSpPr>
        <p:grpSpPr>
          <a:xfrm>
            <a:off x="7219476" y="445780"/>
            <a:ext cx="4315748" cy="5656908"/>
            <a:chOff x="0" y="0"/>
            <a:chExt cx="7362915" cy="7907225"/>
          </a:xfrm>
        </p:grpSpPr>
        <p:pic>
          <p:nvPicPr>
            <p:cNvPr id="11" name="divertor.PNG" descr="divertor.PNG">
              <a:extLst>
                <a:ext uri="{FF2B5EF4-FFF2-40B4-BE49-F238E27FC236}">
                  <a16:creationId xmlns:a16="http://schemas.microsoft.com/office/drawing/2014/main" id="{53B70913-40E5-384E-9A04-EF34C1F294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56" r="56"/>
            <a:stretch>
              <a:fillRect/>
            </a:stretch>
          </p:blipFill>
          <p:spPr>
            <a:xfrm>
              <a:off x="0" y="0"/>
              <a:ext cx="7362915" cy="73484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" name="Schematic diagram of a divertor (single null configuration)">
              <a:extLst>
                <a:ext uri="{FF2B5EF4-FFF2-40B4-BE49-F238E27FC236}">
                  <a16:creationId xmlns:a16="http://schemas.microsoft.com/office/drawing/2014/main" id="{27F07471-FFBC-7846-9EA7-111AEF3F81B2}"/>
                </a:ext>
              </a:extLst>
            </p:cNvPr>
            <p:cNvSpPr/>
            <p:nvPr/>
          </p:nvSpPr>
          <p:spPr>
            <a:xfrm>
              <a:off x="0" y="7424624"/>
              <a:ext cx="7362915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76200" tIns="76200" rIns="76200" bIns="76200" numCol="1" anchor="t">
              <a:noAutofit/>
            </a:bodyPr>
            <a:lstStyle>
              <a:lvl1pPr algn="l" defTabSz="457200">
                <a:defRPr sz="2190">
                  <a:solidFill>
                    <a:srgbClr val="5D6879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 Schematic diagram of a divertor (single null configuration)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292076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B3CE9F93-B61E-CB44-AFD1-60CA0B7CAF27}"/>
                  </a:ext>
                </a:extLst>
              </p:cNvPr>
              <p:cNvSpPr txBox="1"/>
              <p:nvPr/>
            </p:nvSpPr>
            <p:spPr>
              <a:xfrm>
                <a:off x="1239520" y="792923"/>
                <a:ext cx="9137438" cy="6526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In the vacuum regions,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is no longer a periodic variable. Suitable solutions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 that</a:t>
                </a:r>
              </a:p>
              <a:p>
                <a:r>
                  <a:rPr lang="en-US" dirty="0"/>
                  <a:t>decay (no wall!) to zero at infinity are</a:t>
                </a:r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B3CE9F93-B61E-CB44-AFD1-60CA0B7CAF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9520" y="792923"/>
                <a:ext cx="9137438" cy="652615"/>
              </a:xfrm>
              <a:prstGeom prst="rect">
                <a:avLst/>
              </a:prstGeom>
              <a:blipFill>
                <a:blip r:embed="rId2"/>
                <a:stretch>
                  <a:fillRect l="-556" t="-3846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A0AAD6A4-0AC0-8040-BB5E-9D6E130768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9520" y="1969770"/>
            <a:ext cx="5600700" cy="17399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E5FE4FF7-8717-A04B-AE11-FD1D822703C8}"/>
                  </a:ext>
                </a:extLst>
              </p:cNvPr>
              <p:cNvSpPr txBox="1"/>
              <p:nvPr/>
            </p:nvSpPr>
            <p:spPr>
              <a:xfrm>
                <a:off x="1239520" y="4010825"/>
                <a:ext cx="78392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Continuity of flux at the separatrix provides a relationship between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E5FE4FF7-8717-A04B-AE11-FD1D822703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9520" y="4010825"/>
                <a:ext cx="7839262" cy="369332"/>
              </a:xfrm>
              <a:prstGeom prst="rect">
                <a:avLst/>
              </a:prstGeom>
              <a:blipFill>
                <a:blip r:embed="rId4"/>
                <a:stretch>
                  <a:fillRect l="-647" t="-6452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magine 6" descr="Immagine che contiene testo&#10;&#10;Descrizione generata automaticamente">
            <a:extLst>
              <a:ext uri="{FF2B5EF4-FFF2-40B4-BE49-F238E27FC236}">
                <a16:creationId xmlns:a16="http://schemas.microsoft.com/office/drawing/2014/main" id="{2378CC3B-65A2-3142-B171-BCA96C6226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9520" y="4681312"/>
            <a:ext cx="9563100" cy="1219200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E5B4DA0-DEBD-9D43-B7B5-B573D4CBD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262EE-3692-1A46-B56B-CBBE9615EDBC}" type="slidenum">
              <a:rPr lang="en-US" smtClean="0"/>
              <a:t>30</a:t>
            </a:fld>
            <a:endParaRPr lang="en-US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1E24D931-2CCA-A647-A735-72AE18D3E2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3783" y="1404731"/>
            <a:ext cx="5030041" cy="260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7665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09B5F6-9CC7-8341-A420-27EBD57FE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35395"/>
          </a:xfrm>
        </p:spPr>
        <p:txBody>
          <a:bodyPr anchor="t"/>
          <a:lstStyle/>
          <a:p>
            <a:r>
              <a:rPr lang="en-US" sz="3200" dirty="0"/>
              <a:t>Consistent behavior requires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5518FAC-3E9C-3E44-8FCE-E7620FBBE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262EE-3692-1A46-B56B-CBBE9615EDBC}" type="slidenum">
              <a:rPr lang="en-US" smtClean="0"/>
              <a:t>31</a:t>
            </a:fld>
            <a:endParaRPr lang="en-US"/>
          </a:p>
        </p:txBody>
      </p:sp>
      <p:pic>
        <p:nvPicPr>
          <p:cNvPr id="7" name="Immagine 6" descr="Immagine che contiene testo&#10;&#10;Descrizione generata automaticamente">
            <a:extLst>
              <a:ext uri="{FF2B5EF4-FFF2-40B4-BE49-F238E27FC236}">
                <a16:creationId xmlns:a16="http://schemas.microsoft.com/office/drawing/2014/main" id="{924F8053-1D18-CC47-B787-B6E6624B7A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0150" y="1145470"/>
            <a:ext cx="4711700" cy="80010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5BD1E939-4A0D-3048-B39A-FCA41A29F383}"/>
              </a:ext>
            </a:extLst>
          </p:cNvPr>
          <p:cNvSpPr txBox="1"/>
          <p:nvPr/>
        </p:nvSpPr>
        <p:spPr>
          <a:xfrm>
            <a:off x="5611325" y="1945570"/>
            <a:ext cx="649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+mj-lt"/>
              </a:rPr>
              <a:t>and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DA89B312-5B07-574C-943D-AD5D67735F6B}"/>
                  </a:ext>
                </a:extLst>
              </p:cNvPr>
              <p:cNvSpPr txBox="1"/>
              <p:nvPr/>
            </p:nvSpPr>
            <p:spPr>
              <a:xfrm>
                <a:off x="1753817" y="4132987"/>
                <a:ext cx="8684365" cy="645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</m:e>
                      <m:sub>
                        <m:sSup>
                          <m:sSup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</m:sSub>
                    <m:d>
                      <m:d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it-IT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func>
                          <m:func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it-IT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it-IT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ctrlPr>
                                      <a:rPr lang="it-IT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it-IT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it-IT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it-IT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</m:d>
                                <m:r>
                                  <a:rPr lang="it-IT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it-IT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 </m:t>
                            </m:r>
                          </m:e>
                        </m:func>
                      </m:e>
                    </m:nary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</m:e>
                      <m:sub>
                        <m:r>
                          <a:rPr lang="it-IT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𝑒𝑣𝑒𝑛</m:t>
                        </m:r>
                      </m:sub>
                    </m:sSub>
                    <m:d>
                      <m:dPr>
                        <m:ctrlPr>
                          <a:rPr lang="it-IT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it-IT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</m:e>
                      <m:sub>
                        <m:r>
                          <a:rPr lang="it-IT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𝑜𝑑𝑑</m:t>
                        </m:r>
                      </m:sub>
                    </m:sSub>
                    <m:d>
                      <m:dPr>
                        <m:ctrlPr>
                          <a:rPr lang="it-IT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it-IT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DA89B312-5B07-574C-943D-AD5D67735F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3817" y="4132987"/>
                <a:ext cx="8684365" cy="645048"/>
              </a:xfrm>
              <a:prstGeom prst="rect">
                <a:avLst/>
              </a:prstGeom>
              <a:blipFill>
                <a:blip r:embed="rId3"/>
                <a:stretch>
                  <a:fillRect l="-585" t="-98077" b="-15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06708CA-71C2-7049-9D35-A09A848B111C}"/>
              </a:ext>
            </a:extLst>
          </p:cNvPr>
          <p:cNvSpPr txBox="1"/>
          <p:nvPr/>
        </p:nvSpPr>
        <p:spPr>
          <a:xfrm>
            <a:off x="5012602" y="5169523"/>
            <a:ext cx="20649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+mj-lt"/>
              </a:rPr>
              <a:t>even: q =  p/2</a:t>
            </a:r>
          </a:p>
          <a:p>
            <a:r>
              <a:rPr lang="en-US" sz="2400" dirty="0">
                <a:latin typeface="+mj-lt"/>
              </a:rPr>
              <a:t>odd:   q = - p/2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A02806E5-36D2-7948-A035-8863C1221DB3}"/>
                  </a:ext>
                </a:extLst>
              </p:cNvPr>
              <p:cNvSpPr txBox="1"/>
              <p:nvPr/>
            </p:nvSpPr>
            <p:spPr>
              <a:xfrm>
                <a:off x="2114301" y="6030546"/>
                <a:ext cx="2817951" cy="3796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d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1/2</m:t>
                        </m:r>
                      </m:sup>
                    </m:sSup>
                  </m:oMath>
                </a14:m>
                <a:r>
                  <a:rPr lang="en-US" dirty="0"/>
                  <a:t> for 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A02806E5-36D2-7948-A035-8863C1221D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4301" y="6030546"/>
                <a:ext cx="2817951" cy="379656"/>
              </a:xfrm>
              <a:prstGeom prst="rect">
                <a:avLst/>
              </a:prstGeom>
              <a:blipFill>
                <a:blip r:embed="rId4"/>
                <a:stretch>
                  <a:fillRect t="-3226" b="-258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magine 8">
            <a:extLst>
              <a:ext uri="{FF2B5EF4-FFF2-40B4-BE49-F238E27FC236}">
                <a16:creationId xmlns:a16="http://schemas.microsoft.com/office/drawing/2014/main" id="{F6AC5639-4BB8-A54C-947F-999B50CEF6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6049" y="2520483"/>
            <a:ext cx="6619902" cy="1413625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0D324A4-FE07-E942-9D34-54B2D4899920}"/>
              </a:ext>
            </a:extLst>
          </p:cNvPr>
          <p:cNvSpPr txBox="1"/>
          <p:nvPr/>
        </p:nvSpPr>
        <p:spPr>
          <a:xfrm>
            <a:off x="8485201" y="3429000"/>
            <a:ext cx="1005545" cy="646331"/>
          </a:xfrm>
          <a:prstGeom prst="rect">
            <a:avLst/>
          </a:prstGeom>
          <a:solidFill>
            <a:schemeClr val="bg1"/>
          </a:solidFill>
          <a:effectLst>
            <a:outerShdw blurRad="50800" dist="50800" dir="5400000" algn="ctr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highlight>
                  <a:srgbClr val="C0C0C0"/>
                </a:highlight>
              </a:rPr>
              <a:t>         </a:t>
            </a:r>
          </a:p>
          <a:p>
            <a:r>
              <a:rPr lang="en-US" dirty="0">
                <a:solidFill>
                  <a:schemeClr val="bg1"/>
                </a:solidFill>
              </a:rPr>
              <a:t>           </a:t>
            </a:r>
          </a:p>
        </p:txBody>
      </p:sp>
    </p:spTree>
    <p:extLst>
      <p:ext uri="{BB962C8B-B14F-4D97-AF65-F5344CB8AC3E}">
        <p14:creationId xmlns:p14="http://schemas.microsoft.com/office/powerpoint/2010/main" val="3314544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8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: Shape 10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12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AD71CD6-8706-4447-A7CD-217465438D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0585" y="2120045"/>
            <a:ext cx="10142483" cy="404164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000" dirty="0"/>
              <a:t>Axisymmetric (n=0) modes in shaped toroidal plasmas are global plasma modes, normally associated with VDEs.</a:t>
            </a:r>
          </a:p>
          <a:p>
            <a:pPr marL="0" indent="0">
              <a:buNone/>
            </a:pPr>
            <a:r>
              <a:rPr lang="en-US" sz="2000" dirty="0"/>
              <a:t>Because of the X-point resonance, </a:t>
            </a:r>
            <a:r>
              <a:rPr lang="en-US" sz="2000" b="1" dirty="0">
                <a:solidFill>
                  <a:srgbClr val="C00000"/>
                </a:solidFill>
              </a:rPr>
              <a:t>current sheets localized along the magnetic separatrix are likely to form</a:t>
            </a:r>
            <a:r>
              <a:rPr lang="en-US" sz="2000" dirty="0"/>
              <a:t>. This may have an important impact on plasma edge activity.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Ref.: A. </a:t>
            </a:r>
            <a:r>
              <a:rPr lang="en-US" sz="2000" dirty="0" err="1"/>
              <a:t>Yolbarsop</a:t>
            </a:r>
            <a:r>
              <a:rPr lang="en-US" sz="2000" dirty="0"/>
              <a:t>, F. Porcelli, R. Fitzpatrick, Nuclear Fusion Letters 2021.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Furthermore, a stable n=0 mode tends to acquire an </a:t>
            </a:r>
            <a:r>
              <a:rPr lang="en-US" sz="2000" dirty="0" err="1"/>
              <a:t>Alfvénic</a:t>
            </a:r>
            <a:r>
              <a:rPr lang="en-US" sz="2000" dirty="0"/>
              <a:t>  oscillation frequency. As a result, a “resonant” interaction with energetic particles can lead to a new type of fast ion instability (but this is another talk, see Tommaso </a:t>
            </a:r>
            <a:r>
              <a:rPr lang="en-US" sz="2000" dirty="0" err="1"/>
              <a:t>Barberis</a:t>
            </a:r>
            <a:r>
              <a:rPr lang="en-US" sz="2000" dirty="0"/>
              <a:t>, this conference, Thursday afternoon, poster session).</a:t>
            </a:r>
          </a:p>
          <a:p>
            <a:pPr marL="457200" indent="-457200">
              <a:buAutoNum type="arabicParenR" startAt="2"/>
            </a:pPr>
            <a:endParaRPr lang="en-US" sz="1900" dirty="0"/>
          </a:p>
          <a:p>
            <a:pPr marL="0" indent="0">
              <a:buNone/>
            </a:pPr>
            <a:endParaRPr lang="en-US" sz="1900" dirty="0"/>
          </a:p>
          <a:p>
            <a:pPr marL="514350" indent="-514350">
              <a:buAutoNum type="arabicParenR"/>
            </a:pPr>
            <a:endParaRPr lang="en-US" sz="19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88D6E2C-D371-B847-A42B-90D6C4EEC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1182" y="6356350"/>
            <a:ext cx="192938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7E9262EE-3692-1A46-B56B-CBBE9615EDBC}" type="slidenum">
              <a:rPr lang="en-US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4</a:t>
            </a:fld>
            <a:endParaRPr lang="en-US" dirty="0">
              <a:solidFill>
                <a:schemeClr val="tx1">
                  <a:alpha val="80000"/>
                </a:schemeClr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D6C1DC2-67BA-604B-8328-A751F87DC901}"/>
              </a:ext>
            </a:extLst>
          </p:cNvPr>
          <p:cNvSpPr txBox="1"/>
          <p:nvPr/>
        </p:nvSpPr>
        <p:spPr>
          <a:xfrm>
            <a:off x="2118713" y="692608"/>
            <a:ext cx="8926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Axisymmetric Modes and X-point resonance: </a:t>
            </a:r>
            <a:r>
              <a:rPr lang="en-US" sz="2800" b="1" dirty="0">
                <a:solidFill>
                  <a:srgbClr val="C00000"/>
                </a:solidFill>
              </a:rPr>
              <a:t>Why it matters</a:t>
            </a:r>
          </a:p>
        </p:txBody>
      </p:sp>
    </p:spTree>
    <p:extLst>
      <p:ext uri="{BB962C8B-B14F-4D97-AF65-F5344CB8AC3E}">
        <p14:creationId xmlns:p14="http://schemas.microsoft.com/office/powerpoint/2010/main" val="142122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4" name="Rectangle 53">
            <a:extLst>
              <a:ext uri="{FF2B5EF4-FFF2-40B4-BE49-F238E27FC236}">
                <a16:creationId xmlns:a16="http://schemas.microsoft.com/office/drawing/2014/main" id="{91F32EBA-ED97-466E-8CFA-838258415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60FF5A2-6B2E-344B-91F9-44FDFF2BD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9" y="851517"/>
            <a:ext cx="5130795" cy="146177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200" kern="1200" dirty="0">
                <a:latin typeface="+mj-lt"/>
                <a:ea typeface="+mj-ea"/>
                <a:cs typeface="+mj-cs"/>
              </a:rPr>
              <a:t>Let us review the philosophy behind passive and active feedback stabilization of vertical plasma displacements.</a:t>
            </a:r>
            <a:br>
              <a:rPr lang="en-US" sz="2200" kern="1200" dirty="0">
                <a:latin typeface="+mj-lt"/>
                <a:ea typeface="+mj-ea"/>
                <a:cs typeface="+mj-cs"/>
              </a:rPr>
            </a:br>
            <a:endParaRPr lang="en-US" sz="2200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4E22F66-EF63-8843-8F4A-EABE70851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200" y="2470248"/>
            <a:ext cx="4048344" cy="3536236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200" kern="1200" dirty="0">
                <a:latin typeface="+mj-lt"/>
                <a:ea typeface="+mn-ea"/>
                <a:cs typeface="+mn-cs"/>
              </a:rPr>
              <a:t>A heuristic model: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200" b="1" kern="1200" dirty="0">
                <a:solidFill>
                  <a:srgbClr val="C00000"/>
                </a:solidFill>
                <a:latin typeface="+mj-lt"/>
                <a:ea typeface="+mn-ea"/>
                <a:cs typeface="+mn-cs"/>
              </a:rPr>
              <a:t>three parallel current wires.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200" b="1" dirty="0">
              <a:solidFill>
                <a:srgbClr val="C00000"/>
              </a:solidFill>
              <a:latin typeface="+mj-lt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200" b="1" kern="1200" dirty="0">
              <a:solidFill>
                <a:srgbClr val="C00000"/>
              </a:solidFill>
              <a:latin typeface="+mj-lt"/>
              <a:ea typeface="+mn-ea"/>
              <a:cs typeface="+mn-cs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200" b="1" dirty="0">
              <a:solidFill>
                <a:srgbClr val="C00000"/>
              </a:solidFill>
              <a:latin typeface="+mj-lt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200" b="1" kern="1200" dirty="0">
              <a:solidFill>
                <a:srgbClr val="C00000"/>
              </a:solidFill>
              <a:latin typeface="+mj-lt"/>
              <a:ea typeface="+mn-ea"/>
              <a:cs typeface="+mn-cs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200" b="1" dirty="0">
              <a:solidFill>
                <a:srgbClr val="C00000"/>
              </a:solidFill>
              <a:latin typeface="+mj-lt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b="1" kern="1200" dirty="0">
              <a:latin typeface="+mj-lt"/>
              <a:ea typeface="+mn-ea"/>
              <a:cs typeface="+mn-cs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b="1" dirty="0">
              <a:latin typeface="+mj-lt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kern="1200" dirty="0">
                <a:latin typeface="+mj-lt"/>
                <a:ea typeface="+mn-ea"/>
                <a:cs typeface="+mn-cs"/>
              </a:rPr>
              <a:t>Lister et al, NF 1990;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latin typeface="+mj-lt"/>
              </a:rPr>
              <a:t>Lazarus et al, NF 1990.</a:t>
            </a:r>
            <a:endParaRPr lang="en-US" sz="1800" b="1" kern="1200" dirty="0">
              <a:latin typeface="+mj-lt"/>
              <a:ea typeface="+mn-ea"/>
              <a:cs typeface="+mn-cs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62A38935-BB53-4DF7-A56E-48DD25B685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1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4 h 5154967"/>
              <a:gd name="connsiteX37" fmla="*/ 1625714 w 6184806"/>
              <a:gd name="connsiteY37" fmla="*/ 109244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1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1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4"/>
                  <a:pt x="2445216" y="109244"/>
                </a:cubicBezTo>
                <a:cubicBezTo>
                  <a:pt x="1625714" y="109244"/>
                  <a:pt x="1625714" y="109244"/>
                  <a:pt x="1625714" y="109244"/>
                </a:cubicBezTo>
                <a:cubicBezTo>
                  <a:pt x="1572615" y="109244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8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1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Ingranaggi">
            <a:extLst>
              <a:ext uri="{FF2B5EF4-FFF2-40B4-BE49-F238E27FC236}">
                <a16:creationId xmlns:a16="http://schemas.microsoft.com/office/drawing/2014/main" id="{B43D2F18-A35F-447A-BF80-945029029C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5330" y="2105470"/>
            <a:ext cx="3217333" cy="3217333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85DF1AB-9DBD-404A-85B1-155619FCF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769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38200" y="562271"/>
            <a:ext cx="10515600" cy="1128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200">
                <a:latin typeface="+mj-lt"/>
                <a:ea typeface="+mj-ea"/>
                <a:cs typeface="+mj-cs"/>
              </a:rPr>
              <a:t>Three-current-wires model</a:t>
            </a:r>
          </a:p>
        </p:txBody>
      </p:sp>
      <p:pic>
        <p:nvPicPr>
          <p:cNvPr id="5" name="Picture 4" descr="fig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54" r="-1" b="6238"/>
          <a:stretch/>
        </p:blipFill>
        <p:spPr>
          <a:xfrm>
            <a:off x="838200" y="1845426"/>
            <a:ext cx="10512547" cy="4450303"/>
          </a:xfrm>
          <a:prstGeom prst="rect">
            <a:avLst/>
          </a:prstGeom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CA60900-D81B-D842-9D6E-56E3DD9A2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7E9262EE-3692-1A46-B56B-CBBE9615EDBC}" type="slidenum">
              <a:rPr lang="en-US" smtClean="0"/>
              <a:pPr defTabSz="457200">
                <a:spcAft>
                  <a:spcPts val="600"/>
                </a:spcAft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066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097ABB-F92D-934E-9F81-0EF487315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 dirty="0"/>
              <a:t>Cubic dispersion relation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9FAE21D4-1157-7D41-B2C6-FB975D81E1F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929383"/>
                <a:ext cx="10515600" cy="4792091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acc>
                      <m:accPr>
                        <m:chr m:val="⃛"/>
                        <m:ctrlPr>
                          <a:rPr lang="en-US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</m:acc>
                    <m:r>
                      <a:rPr lang="it-IT" sz="19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it-IT" sz="19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9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it-IT" sz="19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9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it-IT" sz="19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den>
                    </m:f>
                    <m:acc>
                      <m:accPr>
                        <m:chr m:val="̈"/>
                        <m:ctrlPr>
                          <a:rPr lang="it-IT" sz="19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sz="19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</m:acc>
                    <m:r>
                      <a:rPr lang="it-IT" sz="19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it-IT" sz="19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19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it-IT" sz="19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it-IT" sz="19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acc>
                      <m:accPr>
                        <m:chr m:val="̇"/>
                        <m:ctrlPr>
                          <a:rPr lang="it-IT" sz="19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sz="19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</m:acc>
                    <m:r>
                      <a:rPr lang="it-IT" sz="19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it-IT" sz="19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it-IT" sz="19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9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it-IT" sz="19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it-IT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it-IT" sz="19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9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it-IT" sz="19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it-IT" sz="19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it-IT" sz="19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  <m:r>
                          <a:rPr lang="it-IT" sz="19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it-IT" sz="19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1900" dirty="0"/>
              </a:p>
              <a:p>
                <a:pPr marL="0" indent="0">
                  <a:buNone/>
                </a:pPr>
                <a:r>
                  <a:rPr lang="en-US" sz="1900" dirty="0">
                    <a:latin typeface="+mj-lt"/>
                  </a:rPr>
                  <a:t>where</a:t>
                </a:r>
              </a:p>
              <a:p>
                <a:pPr marL="0" indent="0">
                  <a:buNone/>
                </a:pPr>
                <a:r>
                  <a:rPr lang="en-US" sz="1900" dirty="0">
                    <a:latin typeface="+mj-lt"/>
                  </a:rPr>
                  <a:t>	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it-IT" sz="1900" b="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it-IT" sz="19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it-IT" sz="1900" b="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it-IT" sz="19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900" b="0" i="1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it-IT" sz="1900" b="0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sSub>
                      <m:sSubPr>
                        <m:ctrlPr>
                          <a:rPr lang="it-IT" sz="19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900" b="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it-IT" sz="1900" b="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Sup>
                      <m:sSubSupPr>
                        <m:ctrlPr>
                          <a:rPr lang="it-IT" sz="1900" b="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19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it-IT" sz="1900" b="0" i="1">
                            <a:latin typeface="Cambria Math" panose="02040503050406030204" pitchFamily="18" charset="0"/>
                          </a:rPr>
                          <m:t>𝑝𝐴</m:t>
                        </m:r>
                      </m:sub>
                      <m:sup>
                        <m:r>
                          <a:rPr lang="it-IT" sz="19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1900" dirty="0">
                    <a:latin typeface="+mj-lt"/>
                  </a:rPr>
                  <a:t>;	        </a:t>
                </a:r>
                <a14:m>
                  <m:oMath xmlns:m="http://schemas.openxmlformats.org/officeDocument/2006/math">
                    <m:r>
                      <a:rPr lang="it-IT" sz="1900" b="0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it-IT" sz="1900" b="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1900" b="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it-IT" sz="1900" b="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1900" b="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it-IT" sz="19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it-IT" sz="1900" b="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it-IT" sz="1900" b="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1900" b="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it-IT" sz="19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it-IT" sz="1900" b="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it-IT" sz="1900" b="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1900" b="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it-IT" sz="1900" b="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it-IT" sz="1900" b="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d>
                          </m:e>
                          <m:sup>
                            <m:r>
                              <a:rPr lang="it-IT" sz="19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it-IT" sz="1900" b="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900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900" b="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it-IT" sz="1900" b="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  <m:r>
                          <a:rPr lang="it-IT" sz="1900" b="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it-IT" sz="1900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900" b="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sz="1900" b="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sz="1900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900" b="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it-IT" sz="1900" b="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900" dirty="0">
                    <a:latin typeface="+mj-lt"/>
                  </a:rPr>
                  <a:t>     (Laval et al, PF1974)</a:t>
                </a:r>
              </a:p>
              <a:p>
                <a:pPr marL="0" indent="0">
                  <a:buNone/>
                </a:pPr>
                <a:r>
                  <a:rPr lang="en-US" sz="1900" dirty="0">
                    <a:latin typeface="+mj-lt"/>
                  </a:rPr>
                  <a:t>		</a:t>
                </a:r>
                <a14:m>
                  <m:oMath xmlns:m="http://schemas.openxmlformats.org/officeDocument/2006/math">
                    <m:r>
                      <a:rPr lang="it-IT" sz="1900" b="0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it-IT" sz="1900" b="0" i="1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sz="1900" dirty="0">
                    <a:latin typeface="+mj-lt"/>
                  </a:rPr>
                  <a:t>  for passive feedback stabilization</a:t>
                </a:r>
              </a:p>
              <a:p>
                <a:pPr marL="0" indent="0">
                  <a:buNone/>
                </a:pPr>
                <a:r>
                  <a:rPr lang="en-US" sz="1900" dirty="0">
                    <a:latin typeface="+mj-lt"/>
                  </a:rPr>
                  <a:t>Three roots:</a:t>
                </a:r>
              </a:p>
              <a:p>
                <a:pPr marL="0" indent="0">
                  <a:buNone/>
                </a:pPr>
                <a:endParaRPr lang="en-US" sz="1900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n-US" sz="1900" dirty="0">
                    <a:latin typeface="+mj-lt"/>
                  </a:rPr>
                  <a:t>		</a:t>
                </a:r>
                <a14:m>
                  <m:oMath xmlns:m="http://schemas.openxmlformats.org/officeDocument/2006/math"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it-IT" sz="19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=±</m:t>
                    </m:r>
                    <m:sSub>
                      <m:sSubPr>
                        <m:ctrlPr>
                          <a:rPr lang="it-IT" sz="19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9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it-IT" sz="19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sz="19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it-IT" sz="19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9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𝑖𝐷</m:t>
                        </m:r>
                      </m:num>
                      <m:den>
                        <m:r>
                          <a:rPr lang="it-IT" sz="19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d>
                          <m:dPr>
                            <m:ctrlPr>
                              <a:rPr lang="it-IT" sz="19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19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it-IT" sz="19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sSub>
                          <m:sSubPr>
                            <m:ctrlPr>
                              <a:rPr lang="it-IT" sz="19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9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it-IT" sz="19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900" dirty="0">
                    <a:latin typeface="+mj-lt"/>
                  </a:rPr>
                  <a:t>		stable, oscillatory</a:t>
                </a:r>
              </a:p>
              <a:p>
                <a:pPr marL="0" indent="0">
                  <a:buNone/>
                </a:pPr>
                <a:endParaRPr lang="en-US" sz="1900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n-US" sz="1900" dirty="0">
                    <a:latin typeface="+mj-lt"/>
                  </a:rPr>
                  <a:t>		</a:t>
                </a:r>
                <a14:m>
                  <m:oMath xmlns:m="http://schemas.openxmlformats.org/officeDocument/2006/math"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it-IT" sz="19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it-IT" sz="19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it-IT" sz="19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it-IT" sz="19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it-IT" sz="19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f>
                      <m:fPr>
                        <m:ctrlPr>
                          <a:rPr lang="it-IT" sz="19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9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d>
                          <m:dPr>
                            <m:ctrlPr>
                              <a:rPr lang="it-IT" sz="19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19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it-IT" sz="19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sSub>
                          <m:sSubPr>
                            <m:ctrlPr>
                              <a:rPr lang="it-IT" sz="19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9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it-IT" sz="19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900" dirty="0">
                    <a:latin typeface="+mj-lt"/>
                  </a:rPr>
                  <a:t>		unstable (requires active feedback)</a:t>
                </a:r>
              </a:p>
              <a:p>
                <a:pPr marL="0" indent="0">
                  <a:buNone/>
                </a:pPr>
                <a:endParaRPr lang="en-US" sz="1900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n-US" sz="1900" dirty="0">
                    <a:latin typeface="+mj-lt"/>
                  </a:rPr>
                  <a:t>Note: only two oscillatory roots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it-IT" sz="19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en-US" sz="1900" dirty="0">
                    <a:latin typeface="+mj-lt"/>
                  </a:rPr>
                  <a:t> :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9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9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p>
                        <m:r>
                          <a:rPr lang="it-IT" sz="19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it-IT" sz="19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it-IT" sz="19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it-IT" sz="19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it-IT" sz="19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1900" dirty="0">
                    <a:latin typeface="+mj-lt"/>
                  </a:rPr>
                  <a:t>	      (ideal wall limit)</a:t>
                </a:r>
              </a:p>
            </p:txBody>
          </p:sp>
        </mc:Choice>
        <mc:Fallback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9FAE21D4-1157-7D41-B2C6-FB975D81E1F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929383"/>
                <a:ext cx="10515600" cy="4792091"/>
              </a:xfrm>
              <a:blipFill>
                <a:blip r:embed="rId2"/>
                <a:stretch>
                  <a:fillRect l="-603" t="-2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AD478DA-38AF-A442-A321-1F9546DA0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1622538-1BCE-3447-A8AA-5E1BF8A75BC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111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4" name="Rectangle 7">
            <a:extLst>
              <a:ext uri="{FF2B5EF4-FFF2-40B4-BE49-F238E27FC236}">
                <a16:creationId xmlns:a16="http://schemas.microsoft.com/office/drawing/2014/main" id="{91F32EBA-ED97-466E-8CFA-838258415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19DABEC-6649-4A42-8E43-45A16EEA5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1327438"/>
            <a:ext cx="6247722" cy="1461778"/>
          </a:xfrm>
        </p:spPr>
        <p:txBody>
          <a:bodyPr anchor="t">
            <a:normAutofit/>
          </a:bodyPr>
          <a:lstStyle/>
          <a:p>
            <a:r>
              <a:rPr lang="en-US"/>
              <a:t>Comments</a:t>
            </a:r>
            <a:endParaRPr lang="en-US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478D626-7693-9846-8460-8B2CC10D8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6934" y="2946169"/>
            <a:ext cx="6247722" cy="3088871"/>
          </a:xfrm>
        </p:spPr>
        <p:txBody>
          <a:bodyPr>
            <a:normAutofit/>
          </a:bodyPr>
          <a:lstStyle/>
          <a:p>
            <a:r>
              <a:rPr lang="en-US" sz="2000" dirty="0"/>
              <a:t>Only the weakly growing, zero frequency mode is considered for active feedback stabilization.</a:t>
            </a:r>
          </a:p>
        </p:txBody>
      </p:sp>
      <p:sp>
        <p:nvSpPr>
          <p:cNvPr id="65" name="Freeform: Shape 9">
            <a:extLst>
              <a:ext uri="{FF2B5EF4-FFF2-40B4-BE49-F238E27FC236}">
                <a16:creationId xmlns:a16="http://schemas.microsoft.com/office/drawing/2014/main" id="{0F06C9D3-00DF-4B71-AE88-29075022FC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19545" y="1333265"/>
            <a:ext cx="2926988" cy="2594434"/>
          </a:xfrm>
          <a:custGeom>
            <a:avLst/>
            <a:gdLst>
              <a:gd name="connsiteX0" fmla="*/ 853538 w 2991693"/>
              <a:gd name="connsiteY0" fmla="*/ 0 h 2651787"/>
              <a:gd name="connsiteX1" fmla="*/ 2141030 w 2991693"/>
              <a:gd name="connsiteY1" fmla="*/ 0 h 2651787"/>
              <a:gd name="connsiteX2" fmla="*/ 2324957 w 2991693"/>
              <a:gd name="connsiteY2" fmla="*/ 103466 h 2651787"/>
              <a:gd name="connsiteX3" fmla="*/ 2968702 w 2991693"/>
              <a:gd name="connsiteY3" fmla="*/ 1218596 h 2651787"/>
              <a:gd name="connsiteX4" fmla="*/ 2968702 w 2991693"/>
              <a:gd name="connsiteY4" fmla="*/ 1433192 h 2651787"/>
              <a:gd name="connsiteX5" fmla="*/ 2324957 w 2991693"/>
              <a:gd name="connsiteY5" fmla="*/ 2548321 h 2651787"/>
              <a:gd name="connsiteX6" fmla="*/ 2141030 w 2991693"/>
              <a:gd name="connsiteY6" fmla="*/ 2651787 h 2651787"/>
              <a:gd name="connsiteX7" fmla="*/ 853538 w 2991693"/>
              <a:gd name="connsiteY7" fmla="*/ 2651787 h 2651787"/>
              <a:gd name="connsiteX8" fmla="*/ 669612 w 2991693"/>
              <a:gd name="connsiteY8" fmla="*/ 2548321 h 2651787"/>
              <a:gd name="connsiteX9" fmla="*/ 25866 w 2991693"/>
              <a:gd name="connsiteY9" fmla="*/ 1433192 h 2651787"/>
              <a:gd name="connsiteX10" fmla="*/ 25866 w 2991693"/>
              <a:gd name="connsiteY10" fmla="*/ 1218596 h 2651787"/>
              <a:gd name="connsiteX11" fmla="*/ 669612 w 2991693"/>
              <a:gd name="connsiteY11" fmla="*/ 103466 h 2651787"/>
              <a:gd name="connsiteX12" fmla="*/ 853538 w 2991693"/>
              <a:gd name="connsiteY12" fmla="*/ 0 h 265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91693" h="2651787">
                <a:moveTo>
                  <a:pt x="853538" y="0"/>
                </a:moveTo>
                <a:cubicBezTo>
                  <a:pt x="2141030" y="0"/>
                  <a:pt x="2141030" y="0"/>
                  <a:pt x="2141030" y="0"/>
                </a:cubicBezTo>
                <a:cubicBezTo>
                  <a:pt x="2206170" y="0"/>
                  <a:pt x="2290471" y="45985"/>
                  <a:pt x="2324957" y="103466"/>
                </a:cubicBezTo>
                <a:cubicBezTo>
                  <a:pt x="2968702" y="1218596"/>
                  <a:pt x="2968702" y="1218596"/>
                  <a:pt x="2968702" y="1218596"/>
                </a:cubicBezTo>
                <a:cubicBezTo>
                  <a:pt x="2999357" y="1279909"/>
                  <a:pt x="2999357" y="1371878"/>
                  <a:pt x="2968702" y="1433192"/>
                </a:cubicBezTo>
                <a:cubicBezTo>
                  <a:pt x="2324957" y="2548321"/>
                  <a:pt x="2324957" y="2548321"/>
                  <a:pt x="2324957" y="2548321"/>
                </a:cubicBezTo>
                <a:cubicBezTo>
                  <a:pt x="2290471" y="2605803"/>
                  <a:pt x="2206170" y="2651787"/>
                  <a:pt x="2141030" y="2651787"/>
                </a:cubicBezTo>
                <a:lnTo>
                  <a:pt x="853538" y="2651787"/>
                </a:lnTo>
                <a:cubicBezTo>
                  <a:pt x="784566" y="2651787"/>
                  <a:pt x="700266" y="2605803"/>
                  <a:pt x="669612" y="2548321"/>
                </a:cubicBezTo>
                <a:cubicBezTo>
                  <a:pt x="25866" y="1433192"/>
                  <a:pt x="25866" y="1433192"/>
                  <a:pt x="25866" y="1433192"/>
                </a:cubicBezTo>
                <a:cubicBezTo>
                  <a:pt x="-8621" y="1371878"/>
                  <a:pt x="-8621" y="1279909"/>
                  <a:pt x="25866" y="1218596"/>
                </a:cubicBezTo>
                <a:cubicBezTo>
                  <a:pt x="669612" y="103466"/>
                  <a:pt x="669612" y="103466"/>
                  <a:pt x="669612" y="103466"/>
                </a:cubicBezTo>
                <a:cubicBezTo>
                  <a:pt x="700266" y="45985"/>
                  <a:pt x="784566" y="0"/>
                  <a:pt x="853538" y="0"/>
                </a:cubicBezTo>
                <a:close/>
              </a:path>
            </a:pathLst>
          </a:custGeom>
          <a:noFill/>
          <a:ln w="50800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6" name="Freeform 5">
            <a:extLst>
              <a:ext uri="{FF2B5EF4-FFF2-40B4-BE49-F238E27FC236}">
                <a16:creationId xmlns:a16="http://schemas.microsoft.com/office/drawing/2014/main" id="{4300F7B2-2FBB-4B65-B588-6331766027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575032" y="1327438"/>
            <a:ext cx="675351" cy="595380"/>
          </a:xfrm>
          <a:custGeom>
            <a:avLst/>
            <a:gdLst>
              <a:gd name="T0" fmla="*/ 225 w 785"/>
              <a:gd name="T1" fmla="*/ 692 h 692"/>
              <a:gd name="T2" fmla="*/ 177 w 785"/>
              <a:gd name="T3" fmla="*/ 665 h 692"/>
              <a:gd name="T4" fmla="*/ 9 w 785"/>
              <a:gd name="T5" fmla="*/ 374 h 692"/>
              <a:gd name="T6" fmla="*/ 9 w 785"/>
              <a:gd name="T7" fmla="*/ 318 h 692"/>
              <a:gd name="T8" fmla="*/ 177 w 785"/>
              <a:gd name="T9" fmla="*/ 27 h 692"/>
              <a:gd name="T10" fmla="*/ 225 w 785"/>
              <a:gd name="T11" fmla="*/ 0 h 692"/>
              <a:gd name="T12" fmla="*/ 561 w 785"/>
              <a:gd name="T13" fmla="*/ 0 h 692"/>
              <a:gd name="T14" fmla="*/ 609 w 785"/>
              <a:gd name="T15" fmla="*/ 27 h 692"/>
              <a:gd name="T16" fmla="*/ 777 w 785"/>
              <a:gd name="T17" fmla="*/ 318 h 692"/>
              <a:gd name="T18" fmla="*/ 777 w 785"/>
              <a:gd name="T19" fmla="*/ 374 h 692"/>
              <a:gd name="T20" fmla="*/ 609 w 785"/>
              <a:gd name="T21" fmla="*/ 665 h 692"/>
              <a:gd name="T22" fmla="*/ 561 w 785"/>
              <a:gd name="T23" fmla="*/ 692 h 692"/>
              <a:gd name="T24" fmla="*/ 225 w 785"/>
              <a:gd name="T25" fmla="*/ 692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85" h="692">
                <a:moveTo>
                  <a:pt x="225" y="692"/>
                </a:moveTo>
                <a:cubicBezTo>
                  <a:pt x="207" y="692"/>
                  <a:pt x="185" y="680"/>
                  <a:pt x="177" y="665"/>
                </a:cubicBezTo>
                <a:cubicBezTo>
                  <a:pt x="9" y="374"/>
                  <a:pt x="9" y="374"/>
                  <a:pt x="9" y="374"/>
                </a:cubicBezTo>
                <a:cubicBezTo>
                  <a:pt x="0" y="358"/>
                  <a:pt x="0" y="334"/>
                  <a:pt x="9" y="318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85" y="12"/>
                  <a:pt x="207" y="0"/>
                  <a:pt x="225" y="0"/>
                </a:cubicBezTo>
                <a:cubicBezTo>
                  <a:pt x="561" y="0"/>
                  <a:pt x="561" y="0"/>
                  <a:pt x="561" y="0"/>
                </a:cubicBezTo>
                <a:cubicBezTo>
                  <a:pt x="578" y="0"/>
                  <a:pt x="600" y="12"/>
                  <a:pt x="609" y="27"/>
                </a:cubicBezTo>
                <a:cubicBezTo>
                  <a:pt x="777" y="318"/>
                  <a:pt x="777" y="318"/>
                  <a:pt x="777" y="318"/>
                </a:cubicBezTo>
                <a:cubicBezTo>
                  <a:pt x="785" y="334"/>
                  <a:pt x="785" y="358"/>
                  <a:pt x="777" y="374"/>
                </a:cubicBezTo>
                <a:cubicBezTo>
                  <a:pt x="609" y="665"/>
                  <a:pt x="609" y="665"/>
                  <a:pt x="609" y="665"/>
                </a:cubicBezTo>
                <a:cubicBezTo>
                  <a:pt x="600" y="680"/>
                  <a:pt x="578" y="692"/>
                  <a:pt x="561" y="692"/>
                </a:cubicBezTo>
                <a:lnTo>
                  <a:pt x="225" y="692"/>
                </a:lnTo>
                <a:close/>
              </a:path>
            </a:pathLst>
          </a:custGeom>
          <a:noFill/>
          <a:ln w="28575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EFA5A327-531A-495C-BCA7-27F04811AF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2922" y="1075612"/>
            <a:ext cx="550492" cy="485306"/>
          </a:xfrm>
          <a:custGeom>
            <a:avLst/>
            <a:gdLst>
              <a:gd name="T0" fmla="*/ 225 w 785"/>
              <a:gd name="T1" fmla="*/ 692 h 692"/>
              <a:gd name="T2" fmla="*/ 177 w 785"/>
              <a:gd name="T3" fmla="*/ 665 h 692"/>
              <a:gd name="T4" fmla="*/ 9 w 785"/>
              <a:gd name="T5" fmla="*/ 374 h 692"/>
              <a:gd name="T6" fmla="*/ 9 w 785"/>
              <a:gd name="T7" fmla="*/ 318 h 692"/>
              <a:gd name="T8" fmla="*/ 177 w 785"/>
              <a:gd name="T9" fmla="*/ 27 h 692"/>
              <a:gd name="T10" fmla="*/ 225 w 785"/>
              <a:gd name="T11" fmla="*/ 0 h 692"/>
              <a:gd name="T12" fmla="*/ 561 w 785"/>
              <a:gd name="T13" fmla="*/ 0 h 692"/>
              <a:gd name="T14" fmla="*/ 609 w 785"/>
              <a:gd name="T15" fmla="*/ 27 h 692"/>
              <a:gd name="T16" fmla="*/ 777 w 785"/>
              <a:gd name="T17" fmla="*/ 318 h 692"/>
              <a:gd name="T18" fmla="*/ 777 w 785"/>
              <a:gd name="T19" fmla="*/ 374 h 692"/>
              <a:gd name="T20" fmla="*/ 609 w 785"/>
              <a:gd name="T21" fmla="*/ 665 h 692"/>
              <a:gd name="T22" fmla="*/ 561 w 785"/>
              <a:gd name="T23" fmla="*/ 692 h 692"/>
              <a:gd name="T24" fmla="*/ 225 w 785"/>
              <a:gd name="T25" fmla="*/ 692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85" h="692">
                <a:moveTo>
                  <a:pt x="225" y="692"/>
                </a:moveTo>
                <a:cubicBezTo>
                  <a:pt x="207" y="692"/>
                  <a:pt x="185" y="680"/>
                  <a:pt x="177" y="665"/>
                </a:cubicBezTo>
                <a:cubicBezTo>
                  <a:pt x="9" y="374"/>
                  <a:pt x="9" y="374"/>
                  <a:pt x="9" y="374"/>
                </a:cubicBezTo>
                <a:cubicBezTo>
                  <a:pt x="0" y="358"/>
                  <a:pt x="0" y="334"/>
                  <a:pt x="9" y="318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85" y="12"/>
                  <a:pt x="207" y="0"/>
                  <a:pt x="225" y="0"/>
                </a:cubicBezTo>
                <a:cubicBezTo>
                  <a:pt x="561" y="0"/>
                  <a:pt x="561" y="0"/>
                  <a:pt x="561" y="0"/>
                </a:cubicBezTo>
                <a:cubicBezTo>
                  <a:pt x="578" y="0"/>
                  <a:pt x="600" y="12"/>
                  <a:pt x="609" y="27"/>
                </a:cubicBezTo>
                <a:cubicBezTo>
                  <a:pt x="777" y="318"/>
                  <a:pt x="777" y="318"/>
                  <a:pt x="777" y="318"/>
                </a:cubicBezTo>
                <a:cubicBezTo>
                  <a:pt x="785" y="334"/>
                  <a:pt x="785" y="358"/>
                  <a:pt x="777" y="374"/>
                </a:cubicBezTo>
                <a:cubicBezTo>
                  <a:pt x="609" y="665"/>
                  <a:pt x="609" y="665"/>
                  <a:pt x="609" y="665"/>
                </a:cubicBezTo>
                <a:cubicBezTo>
                  <a:pt x="600" y="680"/>
                  <a:pt x="578" y="692"/>
                  <a:pt x="561" y="692"/>
                </a:cubicBezTo>
                <a:lnTo>
                  <a:pt x="225" y="692"/>
                </a:lnTo>
                <a:close/>
              </a:path>
            </a:pathLst>
          </a:custGeom>
          <a:noFill/>
          <a:ln w="28575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6C439F-F795-F043-AE52-09CA8BEB5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029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4" name="Rectangle 7">
            <a:extLst>
              <a:ext uri="{FF2B5EF4-FFF2-40B4-BE49-F238E27FC236}">
                <a16:creationId xmlns:a16="http://schemas.microsoft.com/office/drawing/2014/main" id="{91F32EBA-ED97-466E-8CFA-838258415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19DABEC-6649-4A42-8E43-45A16EEA5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1327438"/>
            <a:ext cx="6247722" cy="1461778"/>
          </a:xfrm>
        </p:spPr>
        <p:txBody>
          <a:bodyPr anchor="t">
            <a:normAutofit/>
          </a:bodyPr>
          <a:lstStyle/>
          <a:p>
            <a:r>
              <a:rPr lang="en-US"/>
              <a:t>Comments</a:t>
            </a:r>
            <a:endParaRPr lang="en-US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478D626-7693-9846-8460-8B2CC10D8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6934" y="2946169"/>
            <a:ext cx="6247722" cy="3088871"/>
          </a:xfrm>
        </p:spPr>
        <p:txBody>
          <a:bodyPr>
            <a:normAutofit/>
          </a:bodyPr>
          <a:lstStyle/>
          <a:p>
            <a:r>
              <a:rPr lang="en-US" sz="2000" dirty="0"/>
              <a:t>Only the weakly growing, zero frequency mode is considered for active feedback stabilization.</a:t>
            </a:r>
          </a:p>
          <a:p>
            <a:r>
              <a:rPr lang="en-US" sz="2000" b="1" dirty="0"/>
              <a:t>No X-point resonance effects.</a:t>
            </a:r>
          </a:p>
        </p:txBody>
      </p:sp>
      <p:sp>
        <p:nvSpPr>
          <p:cNvPr id="65" name="Freeform: Shape 9">
            <a:extLst>
              <a:ext uri="{FF2B5EF4-FFF2-40B4-BE49-F238E27FC236}">
                <a16:creationId xmlns:a16="http://schemas.microsoft.com/office/drawing/2014/main" id="{0F06C9D3-00DF-4B71-AE88-29075022FC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19545" y="1333265"/>
            <a:ext cx="2926988" cy="2594434"/>
          </a:xfrm>
          <a:custGeom>
            <a:avLst/>
            <a:gdLst>
              <a:gd name="connsiteX0" fmla="*/ 853538 w 2991693"/>
              <a:gd name="connsiteY0" fmla="*/ 0 h 2651787"/>
              <a:gd name="connsiteX1" fmla="*/ 2141030 w 2991693"/>
              <a:gd name="connsiteY1" fmla="*/ 0 h 2651787"/>
              <a:gd name="connsiteX2" fmla="*/ 2324957 w 2991693"/>
              <a:gd name="connsiteY2" fmla="*/ 103466 h 2651787"/>
              <a:gd name="connsiteX3" fmla="*/ 2968702 w 2991693"/>
              <a:gd name="connsiteY3" fmla="*/ 1218596 h 2651787"/>
              <a:gd name="connsiteX4" fmla="*/ 2968702 w 2991693"/>
              <a:gd name="connsiteY4" fmla="*/ 1433192 h 2651787"/>
              <a:gd name="connsiteX5" fmla="*/ 2324957 w 2991693"/>
              <a:gd name="connsiteY5" fmla="*/ 2548321 h 2651787"/>
              <a:gd name="connsiteX6" fmla="*/ 2141030 w 2991693"/>
              <a:gd name="connsiteY6" fmla="*/ 2651787 h 2651787"/>
              <a:gd name="connsiteX7" fmla="*/ 853538 w 2991693"/>
              <a:gd name="connsiteY7" fmla="*/ 2651787 h 2651787"/>
              <a:gd name="connsiteX8" fmla="*/ 669612 w 2991693"/>
              <a:gd name="connsiteY8" fmla="*/ 2548321 h 2651787"/>
              <a:gd name="connsiteX9" fmla="*/ 25866 w 2991693"/>
              <a:gd name="connsiteY9" fmla="*/ 1433192 h 2651787"/>
              <a:gd name="connsiteX10" fmla="*/ 25866 w 2991693"/>
              <a:gd name="connsiteY10" fmla="*/ 1218596 h 2651787"/>
              <a:gd name="connsiteX11" fmla="*/ 669612 w 2991693"/>
              <a:gd name="connsiteY11" fmla="*/ 103466 h 2651787"/>
              <a:gd name="connsiteX12" fmla="*/ 853538 w 2991693"/>
              <a:gd name="connsiteY12" fmla="*/ 0 h 265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91693" h="2651787">
                <a:moveTo>
                  <a:pt x="853538" y="0"/>
                </a:moveTo>
                <a:cubicBezTo>
                  <a:pt x="2141030" y="0"/>
                  <a:pt x="2141030" y="0"/>
                  <a:pt x="2141030" y="0"/>
                </a:cubicBezTo>
                <a:cubicBezTo>
                  <a:pt x="2206170" y="0"/>
                  <a:pt x="2290471" y="45985"/>
                  <a:pt x="2324957" y="103466"/>
                </a:cubicBezTo>
                <a:cubicBezTo>
                  <a:pt x="2968702" y="1218596"/>
                  <a:pt x="2968702" y="1218596"/>
                  <a:pt x="2968702" y="1218596"/>
                </a:cubicBezTo>
                <a:cubicBezTo>
                  <a:pt x="2999357" y="1279909"/>
                  <a:pt x="2999357" y="1371878"/>
                  <a:pt x="2968702" y="1433192"/>
                </a:cubicBezTo>
                <a:cubicBezTo>
                  <a:pt x="2324957" y="2548321"/>
                  <a:pt x="2324957" y="2548321"/>
                  <a:pt x="2324957" y="2548321"/>
                </a:cubicBezTo>
                <a:cubicBezTo>
                  <a:pt x="2290471" y="2605803"/>
                  <a:pt x="2206170" y="2651787"/>
                  <a:pt x="2141030" y="2651787"/>
                </a:cubicBezTo>
                <a:lnTo>
                  <a:pt x="853538" y="2651787"/>
                </a:lnTo>
                <a:cubicBezTo>
                  <a:pt x="784566" y="2651787"/>
                  <a:pt x="700266" y="2605803"/>
                  <a:pt x="669612" y="2548321"/>
                </a:cubicBezTo>
                <a:cubicBezTo>
                  <a:pt x="25866" y="1433192"/>
                  <a:pt x="25866" y="1433192"/>
                  <a:pt x="25866" y="1433192"/>
                </a:cubicBezTo>
                <a:cubicBezTo>
                  <a:pt x="-8621" y="1371878"/>
                  <a:pt x="-8621" y="1279909"/>
                  <a:pt x="25866" y="1218596"/>
                </a:cubicBezTo>
                <a:cubicBezTo>
                  <a:pt x="669612" y="103466"/>
                  <a:pt x="669612" y="103466"/>
                  <a:pt x="669612" y="103466"/>
                </a:cubicBezTo>
                <a:cubicBezTo>
                  <a:pt x="700266" y="45985"/>
                  <a:pt x="784566" y="0"/>
                  <a:pt x="853538" y="0"/>
                </a:cubicBezTo>
                <a:close/>
              </a:path>
            </a:pathLst>
          </a:custGeom>
          <a:noFill/>
          <a:ln w="50800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6" name="Freeform 5">
            <a:extLst>
              <a:ext uri="{FF2B5EF4-FFF2-40B4-BE49-F238E27FC236}">
                <a16:creationId xmlns:a16="http://schemas.microsoft.com/office/drawing/2014/main" id="{4300F7B2-2FBB-4B65-B588-6331766027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575032" y="1327438"/>
            <a:ext cx="675351" cy="595380"/>
          </a:xfrm>
          <a:custGeom>
            <a:avLst/>
            <a:gdLst>
              <a:gd name="T0" fmla="*/ 225 w 785"/>
              <a:gd name="T1" fmla="*/ 692 h 692"/>
              <a:gd name="T2" fmla="*/ 177 w 785"/>
              <a:gd name="T3" fmla="*/ 665 h 692"/>
              <a:gd name="T4" fmla="*/ 9 w 785"/>
              <a:gd name="T5" fmla="*/ 374 h 692"/>
              <a:gd name="T6" fmla="*/ 9 w 785"/>
              <a:gd name="T7" fmla="*/ 318 h 692"/>
              <a:gd name="T8" fmla="*/ 177 w 785"/>
              <a:gd name="T9" fmla="*/ 27 h 692"/>
              <a:gd name="T10" fmla="*/ 225 w 785"/>
              <a:gd name="T11" fmla="*/ 0 h 692"/>
              <a:gd name="T12" fmla="*/ 561 w 785"/>
              <a:gd name="T13" fmla="*/ 0 h 692"/>
              <a:gd name="T14" fmla="*/ 609 w 785"/>
              <a:gd name="T15" fmla="*/ 27 h 692"/>
              <a:gd name="T16" fmla="*/ 777 w 785"/>
              <a:gd name="T17" fmla="*/ 318 h 692"/>
              <a:gd name="T18" fmla="*/ 777 w 785"/>
              <a:gd name="T19" fmla="*/ 374 h 692"/>
              <a:gd name="T20" fmla="*/ 609 w 785"/>
              <a:gd name="T21" fmla="*/ 665 h 692"/>
              <a:gd name="T22" fmla="*/ 561 w 785"/>
              <a:gd name="T23" fmla="*/ 692 h 692"/>
              <a:gd name="T24" fmla="*/ 225 w 785"/>
              <a:gd name="T25" fmla="*/ 692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85" h="692">
                <a:moveTo>
                  <a:pt x="225" y="692"/>
                </a:moveTo>
                <a:cubicBezTo>
                  <a:pt x="207" y="692"/>
                  <a:pt x="185" y="680"/>
                  <a:pt x="177" y="665"/>
                </a:cubicBezTo>
                <a:cubicBezTo>
                  <a:pt x="9" y="374"/>
                  <a:pt x="9" y="374"/>
                  <a:pt x="9" y="374"/>
                </a:cubicBezTo>
                <a:cubicBezTo>
                  <a:pt x="0" y="358"/>
                  <a:pt x="0" y="334"/>
                  <a:pt x="9" y="318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85" y="12"/>
                  <a:pt x="207" y="0"/>
                  <a:pt x="225" y="0"/>
                </a:cubicBezTo>
                <a:cubicBezTo>
                  <a:pt x="561" y="0"/>
                  <a:pt x="561" y="0"/>
                  <a:pt x="561" y="0"/>
                </a:cubicBezTo>
                <a:cubicBezTo>
                  <a:pt x="578" y="0"/>
                  <a:pt x="600" y="12"/>
                  <a:pt x="609" y="27"/>
                </a:cubicBezTo>
                <a:cubicBezTo>
                  <a:pt x="777" y="318"/>
                  <a:pt x="777" y="318"/>
                  <a:pt x="777" y="318"/>
                </a:cubicBezTo>
                <a:cubicBezTo>
                  <a:pt x="785" y="334"/>
                  <a:pt x="785" y="358"/>
                  <a:pt x="777" y="374"/>
                </a:cubicBezTo>
                <a:cubicBezTo>
                  <a:pt x="609" y="665"/>
                  <a:pt x="609" y="665"/>
                  <a:pt x="609" y="665"/>
                </a:cubicBezTo>
                <a:cubicBezTo>
                  <a:pt x="600" y="680"/>
                  <a:pt x="578" y="692"/>
                  <a:pt x="561" y="692"/>
                </a:cubicBezTo>
                <a:lnTo>
                  <a:pt x="225" y="692"/>
                </a:lnTo>
                <a:close/>
              </a:path>
            </a:pathLst>
          </a:custGeom>
          <a:noFill/>
          <a:ln w="28575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EFA5A327-531A-495C-BCA7-27F04811AF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2922" y="1075612"/>
            <a:ext cx="550492" cy="485306"/>
          </a:xfrm>
          <a:custGeom>
            <a:avLst/>
            <a:gdLst>
              <a:gd name="T0" fmla="*/ 225 w 785"/>
              <a:gd name="T1" fmla="*/ 692 h 692"/>
              <a:gd name="T2" fmla="*/ 177 w 785"/>
              <a:gd name="T3" fmla="*/ 665 h 692"/>
              <a:gd name="T4" fmla="*/ 9 w 785"/>
              <a:gd name="T5" fmla="*/ 374 h 692"/>
              <a:gd name="T6" fmla="*/ 9 w 785"/>
              <a:gd name="T7" fmla="*/ 318 h 692"/>
              <a:gd name="T8" fmla="*/ 177 w 785"/>
              <a:gd name="T9" fmla="*/ 27 h 692"/>
              <a:gd name="T10" fmla="*/ 225 w 785"/>
              <a:gd name="T11" fmla="*/ 0 h 692"/>
              <a:gd name="T12" fmla="*/ 561 w 785"/>
              <a:gd name="T13" fmla="*/ 0 h 692"/>
              <a:gd name="T14" fmla="*/ 609 w 785"/>
              <a:gd name="T15" fmla="*/ 27 h 692"/>
              <a:gd name="T16" fmla="*/ 777 w 785"/>
              <a:gd name="T17" fmla="*/ 318 h 692"/>
              <a:gd name="T18" fmla="*/ 777 w 785"/>
              <a:gd name="T19" fmla="*/ 374 h 692"/>
              <a:gd name="T20" fmla="*/ 609 w 785"/>
              <a:gd name="T21" fmla="*/ 665 h 692"/>
              <a:gd name="T22" fmla="*/ 561 w 785"/>
              <a:gd name="T23" fmla="*/ 692 h 692"/>
              <a:gd name="T24" fmla="*/ 225 w 785"/>
              <a:gd name="T25" fmla="*/ 692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85" h="692">
                <a:moveTo>
                  <a:pt x="225" y="692"/>
                </a:moveTo>
                <a:cubicBezTo>
                  <a:pt x="207" y="692"/>
                  <a:pt x="185" y="680"/>
                  <a:pt x="177" y="665"/>
                </a:cubicBezTo>
                <a:cubicBezTo>
                  <a:pt x="9" y="374"/>
                  <a:pt x="9" y="374"/>
                  <a:pt x="9" y="374"/>
                </a:cubicBezTo>
                <a:cubicBezTo>
                  <a:pt x="0" y="358"/>
                  <a:pt x="0" y="334"/>
                  <a:pt x="9" y="318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85" y="12"/>
                  <a:pt x="207" y="0"/>
                  <a:pt x="225" y="0"/>
                </a:cubicBezTo>
                <a:cubicBezTo>
                  <a:pt x="561" y="0"/>
                  <a:pt x="561" y="0"/>
                  <a:pt x="561" y="0"/>
                </a:cubicBezTo>
                <a:cubicBezTo>
                  <a:pt x="578" y="0"/>
                  <a:pt x="600" y="12"/>
                  <a:pt x="609" y="27"/>
                </a:cubicBezTo>
                <a:cubicBezTo>
                  <a:pt x="777" y="318"/>
                  <a:pt x="777" y="318"/>
                  <a:pt x="777" y="318"/>
                </a:cubicBezTo>
                <a:cubicBezTo>
                  <a:pt x="785" y="334"/>
                  <a:pt x="785" y="358"/>
                  <a:pt x="777" y="374"/>
                </a:cubicBezTo>
                <a:cubicBezTo>
                  <a:pt x="609" y="665"/>
                  <a:pt x="609" y="665"/>
                  <a:pt x="609" y="665"/>
                </a:cubicBezTo>
                <a:cubicBezTo>
                  <a:pt x="600" y="680"/>
                  <a:pt x="578" y="692"/>
                  <a:pt x="561" y="692"/>
                </a:cubicBezTo>
                <a:lnTo>
                  <a:pt x="225" y="692"/>
                </a:lnTo>
                <a:close/>
              </a:path>
            </a:pathLst>
          </a:custGeom>
          <a:noFill/>
          <a:ln w="28575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AB2B427-6BE8-464D-85B6-E245CC6D1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22538-1BCE-3447-A8AA-5E1BF8A75BC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2724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8751</TotalTime>
  <Words>1405</Words>
  <Application>Microsoft Macintosh PowerPoint</Application>
  <PresentationFormat>Widescreen</PresentationFormat>
  <Paragraphs>215</Paragraphs>
  <Slides>31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31</vt:i4>
      </vt:variant>
    </vt:vector>
  </HeadingPairs>
  <TitlesOfParts>
    <vt:vector size="38" baseType="lpstr">
      <vt:lpstr>Arial</vt:lpstr>
      <vt:lpstr>Calibri</vt:lpstr>
      <vt:lpstr>Calibri Light</vt:lpstr>
      <vt:lpstr>Cambria Math</vt:lpstr>
      <vt:lpstr>Helvetica</vt:lpstr>
      <vt:lpstr>Wingdings</vt:lpstr>
      <vt:lpstr>Tema di Office</vt:lpstr>
      <vt:lpstr>Impact of divertor X-points on axisymmetric modes in tokamaks</vt:lpstr>
      <vt:lpstr>OUTLINE</vt:lpstr>
      <vt:lpstr>INTRODUCTION: X-point resonance</vt:lpstr>
      <vt:lpstr>Presentazione standard di PowerPoint</vt:lpstr>
      <vt:lpstr>Let us review the philosophy behind passive and active feedback stabilization of vertical plasma displacements. </vt:lpstr>
      <vt:lpstr>Presentazione standard di PowerPoint</vt:lpstr>
      <vt:lpstr>Cubic dispersion relation</vt:lpstr>
      <vt:lpstr>Comments</vt:lpstr>
      <vt:lpstr>Comments</vt:lpstr>
      <vt:lpstr>Comments</vt:lpstr>
      <vt:lpstr>Presentazione standard di PowerPoint</vt:lpstr>
      <vt:lpstr>Presentazione standard di PowerPoint</vt:lpstr>
      <vt:lpstr>Presentazione standard di PowerPoint</vt:lpstr>
      <vt:lpstr> Perturbations: The ideal-MHD constraint at the magnetic X-point  rigid-shift analytic solution.</vt:lpstr>
      <vt:lpstr>Presentazione standard di PowerPoint</vt:lpstr>
      <vt:lpstr>Presentazione standard di PowerPoint</vt:lpstr>
      <vt:lpstr>Presentazione standard di PowerPoint</vt:lpstr>
      <vt:lpstr>Mathematics of X-point singularity – in essence: (1) non-analiticity</vt:lpstr>
      <vt:lpstr>Continuity along the separatrix determines the perturbed flux in the vacuum region. This involves a parameter q.  Along the separatrix:  </vt:lpstr>
      <vt:lpstr>Current sheet along the separatrix:</vt:lpstr>
      <vt:lpstr>Conclusions – 2 The mathematics of the X-point singularity is established!</vt:lpstr>
      <vt:lpstr>Conclusions </vt:lpstr>
      <vt:lpstr>Have these axisymmetric X-point current sheets been observed?</vt:lpstr>
      <vt:lpstr>CONCLUDING REMARKS</vt:lpstr>
      <vt:lpstr>Check-list for n=0 developing theory</vt:lpstr>
      <vt:lpstr>Check-list for n=0 developing theory</vt:lpstr>
      <vt:lpstr>Thank you for your attention!</vt:lpstr>
      <vt:lpstr>Additional material</vt:lpstr>
      <vt:lpstr>Mathematics of X-point singularity – in essence: (2) v non-periodic in vacuum region</vt:lpstr>
      <vt:lpstr>Presentazione standard di PowerPoint</vt:lpstr>
      <vt:lpstr>Consistent behavior requires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Axisymmetric modes resonant at the tokamak X-points and a new fast ion instability</dc:title>
  <dc:creator>PORCELLI  FRANCESCO</dc:creator>
  <cp:lastModifiedBy>Porcelli  Francesco</cp:lastModifiedBy>
  <cp:revision>76</cp:revision>
  <dcterms:created xsi:type="dcterms:W3CDTF">2021-06-20T10:51:21Z</dcterms:created>
  <dcterms:modified xsi:type="dcterms:W3CDTF">2021-10-12T12:51:36Z</dcterms:modified>
</cp:coreProperties>
</file>