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423" r:id="rId4"/>
    <p:sldId id="396" r:id="rId5"/>
    <p:sldId id="394" r:id="rId6"/>
    <p:sldId id="424" r:id="rId7"/>
    <p:sldId id="363" r:id="rId8"/>
    <p:sldId id="402" r:id="rId9"/>
    <p:sldId id="408" r:id="rId10"/>
    <p:sldId id="420" r:id="rId11"/>
    <p:sldId id="421" r:id="rId12"/>
    <p:sldId id="418" r:id="rId13"/>
    <p:sldId id="419" r:id="rId14"/>
    <p:sldId id="429" r:id="rId15"/>
    <p:sldId id="425" r:id="rId16"/>
    <p:sldId id="403" r:id="rId17"/>
    <p:sldId id="411" r:id="rId18"/>
    <p:sldId id="412" r:id="rId19"/>
    <p:sldId id="404" r:id="rId20"/>
    <p:sldId id="413" r:id="rId21"/>
    <p:sldId id="414" r:id="rId22"/>
    <p:sldId id="405" r:id="rId23"/>
    <p:sldId id="416" r:id="rId24"/>
    <p:sldId id="417" r:id="rId25"/>
    <p:sldId id="406" r:id="rId26"/>
    <p:sldId id="407" r:id="rId27"/>
    <p:sldId id="380" r:id="rId28"/>
    <p:sldId id="387" r:id="rId29"/>
    <p:sldId id="426" r:id="rId30"/>
    <p:sldId id="383" r:id="rId31"/>
  </p:sldIdLst>
  <p:sldSz cx="9144000" cy="5715000" type="screen16x10"/>
  <p:notesSz cx="6805613" cy="9944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evoi Alexei" initials="API" lastIdx="8" clrIdx="0"/>
  <p:cmAuthor id="1" name="Schneider Mireille" initials="SM" lastIdx="1" clrIdx="1">
    <p:extLst>
      <p:ext uri="{19B8F6BF-5375-455C-9EA6-DF929625EA0E}">
        <p15:presenceInfo xmlns:p15="http://schemas.microsoft.com/office/powerpoint/2012/main" userId="S-1-5-21-2854862015-1470449784-792596272-410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CC"/>
    <a:srgbClr val="FFAFAF"/>
    <a:srgbClr val="FFCC99"/>
    <a:srgbClr val="FF6600"/>
    <a:srgbClr val="FF3300"/>
    <a:srgbClr val="CC0099"/>
    <a:srgbClr val="0000FF"/>
    <a:srgbClr val="00DA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08" autoAdjust="0"/>
    <p:restoredTop sz="95856" autoAdjust="0"/>
  </p:normalViewPr>
  <p:slideViewPr>
    <p:cSldViewPr>
      <p:cViewPr varScale="1">
        <p:scale>
          <a:sx n="69" d="100"/>
          <a:sy n="69" d="100"/>
        </p:scale>
        <p:origin x="1260" y="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726"/>
    </p:cViewPr>
  </p:sorterViewPr>
  <p:notesViewPr>
    <p:cSldViewPr>
      <p:cViewPr varScale="1">
        <p:scale>
          <a:sx n="61" d="100"/>
          <a:sy n="61" d="100"/>
        </p:scale>
        <p:origin x="3600" y="90"/>
      </p:cViewPr>
      <p:guideLst>
        <p:guide orient="horz" pos="3131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514" y="0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896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514" y="9446896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514" y="0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0688" y="746125"/>
            <a:ext cx="596423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896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514" y="9446896"/>
            <a:ext cx="2949099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2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3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86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4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48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6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46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15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59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29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0688" y="746125"/>
            <a:ext cx="5964237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5" y="4723449"/>
            <a:ext cx="4990783" cy="44748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4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96875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1307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508000"/>
            <a:ext cx="8001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460500"/>
            <a:ext cx="8001000" cy="349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96875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8" name="Picture 14" descr="PowerPoint_Graphic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42"/>
          <a:stretch/>
        </p:blipFill>
        <p:spPr bwMode="auto">
          <a:xfrm>
            <a:off x="0" y="5286714"/>
            <a:ext cx="9144000" cy="39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60145" y="5386041"/>
            <a:ext cx="7200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en-GB"/>
            </a:defPPr>
            <a:lvl1pPr>
              <a:spcBef>
                <a:spcPct val="50000"/>
              </a:spcBef>
              <a:defRPr sz="1000">
                <a:latin typeface="+mj-lt"/>
              </a:defRPr>
            </a:lvl1pPr>
          </a:lstStyle>
          <a:p>
            <a:pPr lvl="0"/>
            <a:r>
              <a:rPr lang="en-GB" dirty="0"/>
              <a:t>Page </a:t>
            </a:r>
            <a:fld id="{47BA91C2-74BF-4480-8BF1-C44F20807924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2627784" y="5356221"/>
            <a:ext cx="49320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en-GB"/>
            </a:defPPr>
            <a:lvl1pPr>
              <a:spcBef>
                <a:spcPct val="50000"/>
              </a:spcBef>
              <a:defRPr sz="1000">
                <a:latin typeface="+mj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GB" sz="900" dirty="0" smtClean="0"/>
              <a:t>M. </a:t>
            </a:r>
            <a:r>
              <a:rPr lang="en-GB" sz="900" smtClean="0"/>
              <a:t>Schneider – </a:t>
            </a:r>
            <a:r>
              <a:rPr lang="en-GB" sz="900" baseline="0" smtClean="0"/>
              <a:t>19th European Fusion Theory Conference - 11-15 October 2021</a:t>
            </a:r>
          </a:p>
          <a:p>
            <a:pPr lvl="0">
              <a:spcBef>
                <a:spcPts val="0"/>
              </a:spcBef>
            </a:pPr>
            <a:r>
              <a:rPr lang="en-US" sz="900" baseline="0" smtClean="0"/>
              <a:t>@ 2021, ITER Organization</a:t>
            </a:r>
            <a:endParaRPr lang="en-GB" sz="900" baseline="0" dirty="0" smtClean="0"/>
          </a:p>
        </p:txBody>
      </p:sp>
      <p:sp>
        <p:nvSpPr>
          <p:cNvPr id="8" name="Text Box 15"/>
          <p:cNvSpPr txBox="1">
            <a:spLocks noChangeArrowheads="1"/>
          </p:cNvSpPr>
          <p:nvPr userDrawn="1"/>
        </p:nvSpPr>
        <p:spPr bwMode="auto">
          <a:xfrm>
            <a:off x="7511971" y="5401032"/>
            <a:ext cx="90032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en-GB"/>
            </a:defPPr>
            <a:lvl1pPr>
              <a:spcBef>
                <a:spcPct val="50000"/>
              </a:spcBef>
              <a:defRPr sz="1000">
                <a:latin typeface="+mj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sz="900" baseline="0" smtClean="0"/>
              <a:t>IDM-62A4SY</a:t>
            </a:r>
            <a:endParaRPr lang="en-GB" sz="900" baseline="0" dirty="0" smtClean="0"/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7499614" y="5351857"/>
            <a:ext cx="0" cy="3289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l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l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l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l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reille.schneider@iter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0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0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iter.org/doc/www/content/com/Lists/ITER%20Technical%20Reports/Attachments/9/ITER_Research_Plan_within_the_Staged_Approach_levIII_provversion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4925987"/>
            <a:ext cx="9108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>
                <a:latin typeface="+mn-lt"/>
              </a:rPr>
              <a:t>Disclaimer: The views and opinions expressed herein do not necessarily reflect those of the ITER Organization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0" y="807705"/>
            <a:ext cx="9108503" cy="3705979"/>
          </a:xfrm>
          <a:prstGeom prst="roundRect">
            <a:avLst/>
          </a:prstGeom>
          <a:noFill/>
          <a:extLst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Progress in Physics Modelling in support of </a:t>
            </a:r>
            <a:r>
              <a:rPr lang="en-US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the ITER Research Plan</a:t>
            </a:r>
          </a:p>
          <a:p>
            <a:pPr algn="ctr"/>
            <a:endParaRPr lang="en-GB" sz="20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 algn="ctr"/>
            <a:r>
              <a:rPr lang="en-GB" sz="1600" b="1" smtClean="0">
                <a:latin typeface="+mn-lt"/>
              </a:rPr>
              <a:t>19</a:t>
            </a:r>
            <a:r>
              <a:rPr lang="en-GB" sz="1600" b="1" baseline="30000" smtClean="0">
                <a:latin typeface="+mn-lt"/>
              </a:rPr>
              <a:t>th</a:t>
            </a:r>
            <a:r>
              <a:rPr lang="en-GB" sz="1600" b="1" smtClean="0">
                <a:latin typeface="+mn-lt"/>
              </a:rPr>
              <a:t> European </a:t>
            </a:r>
            <a:r>
              <a:rPr lang="en-GB" sz="1600" b="1">
                <a:latin typeface="+mn-lt"/>
              </a:rPr>
              <a:t>Fusion Theory Conference (EFTC</a:t>
            </a:r>
            <a:r>
              <a:rPr lang="en-GB" sz="1600" b="1" smtClean="0">
                <a:latin typeface="+mn-lt"/>
              </a:rPr>
              <a:t>)</a:t>
            </a:r>
          </a:p>
          <a:p>
            <a:pPr algn="ctr"/>
            <a:r>
              <a:rPr lang="en-US" sz="1600" b="1" smtClean="0">
                <a:latin typeface="+mn-lt"/>
              </a:rPr>
              <a:t>11-15 October 2021</a:t>
            </a:r>
            <a:endParaRPr lang="en-GB" sz="1600" b="1" dirty="0" smtClean="0">
              <a:latin typeface="+mn-lt"/>
            </a:endParaRPr>
          </a:p>
          <a:p>
            <a:pPr algn="ctr"/>
            <a:endParaRPr lang="en-US" sz="1600" b="1" dirty="0">
              <a:latin typeface="+mn-lt"/>
            </a:endParaRPr>
          </a:p>
          <a:p>
            <a:pPr algn="ctr"/>
            <a:r>
              <a:rPr lang="en-US" sz="1600" smtClean="0">
                <a:latin typeface="+mn-lt"/>
              </a:rPr>
              <a:t>Mireille Schneider</a:t>
            </a:r>
          </a:p>
          <a:p>
            <a:pPr lvl="0" algn="ctr"/>
            <a:r>
              <a:rPr lang="en-US" sz="1600" i="1">
                <a:solidFill>
                  <a:srgbClr val="000000"/>
                </a:solidFill>
                <a:latin typeface="Arial"/>
                <a:hlinkClick r:id="rId3"/>
              </a:rPr>
              <a:t>mireille.schneider@iter.org</a:t>
            </a:r>
            <a:endParaRPr lang="en-GB" sz="1600" i="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600" baseline="30000" smtClean="0">
              <a:latin typeface="+mn-lt"/>
            </a:endParaRPr>
          </a:p>
          <a:p>
            <a:pPr algn="ctr"/>
            <a:endParaRPr lang="en-US" sz="1600" dirty="0" smtClean="0">
              <a:latin typeface="+mn-lt"/>
            </a:endParaRPr>
          </a:p>
          <a:p>
            <a:pPr lvl="3"/>
            <a:r>
              <a:rPr lang="en-US" sz="1100" smtClean="0">
                <a:latin typeface="+mn-lt"/>
              </a:rPr>
              <a:t>ITER </a:t>
            </a:r>
            <a:r>
              <a:rPr lang="en-US" sz="1100" dirty="0">
                <a:latin typeface="+mn-lt"/>
              </a:rPr>
              <a:t>Organization, Route de </a:t>
            </a:r>
            <a:r>
              <a:rPr lang="en-US" sz="1100" dirty="0" err="1">
                <a:latin typeface="+mn-lt"/>
              </a:rPr>
              <a:t>Vinon</a:t>
            </a:r>
            <a:r>
              <a:rPr lang="en-US" sz="1100">
                <a:latin typeface="+mn-lt"/>
              </a:rPr>
              <a:t>-sur-Verdon, CS 90 046, 13067 St. Paul-lez-Durance, France </a:t>
            </a:r>
            <a:endParaRPr lang="en-US" sz="110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9228" y="-51093"/>
            <a:ext cx="3725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IMAS scenario database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03570"/>
            <a:ext cx="9001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~1800 simulations for core and/or edge scenarios, among which 680 are active</a:t>
            </a:r>
            <a:endParaRPr lang="en-US" sz="1600" smtClean="0">
              <a:solidFill>
                <a:srgbClr val="0033CC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769268"/>
            <a:ext cx="5436104" cy="295465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----&gt; Default call equivalent to: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      scenario_summary -c shot,run,database,ref_name,ip,b0,fuelling,confinement,workflow</a:t>
            </a:r>
          </a:p>
          <a:p>
            <a:r>
              <a:rPr lang="en-GB" sz="600" smtClean="0">
                <a:solidFill>
                  <a:schemeClr val="bg1"/>
                </a:solidFill>
                <a:latin typeface="Consolas" panose="020B0609020204030204" pitchFamily="49" charset="0"/>
              </a:rPr>
              <a:t>------------------------------------------------------------------------------------------------------------------------------</a:t>
            </a:r>
            <a:endParaRPr lang="en-GB" sz="60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Pulse   Run  Database  Reference                                           Ip[MA]  B0[T]  Fuelling  Confinement      </a:t>
            </a:r>
            <a:r>
              <a:rPr lang="en-GB" sz="600" smtClean="0">
                <a:solidFill>
                  <a:schemeClr val="bg1"/>
                </a:solidFill>
                <a:latin typeface="Consolas" panose="020B0609020204030204" pitchFamily="49" charset="0"/>
              </a:rPr>
              <a:t>Workflow</a:t>
            </a:r>
          </a:p>
          <a:p>
            <a:r>
              <a:rPr lang="en-GB" sz="600" smtClean="0">
                <a:solidFill>
                  <a:schemeClr val="bg1"/>
                </a:solidFill>
                <a:latin typeface="Consolas" panose="020B0609020204030204" pitchFamily="49" charset="0"/>
              </a:rPr>
              <a:t>------------------------------------------------------------------------------------------------------------------------------</a:t>
            </a:r>
          </a:p>
          <a:p>
            <a:r>
              <a:rPr lang="en-GB" sz="600" smtClean="0">
                <a:solidFill>
                  <a:schemeClr val="bg1"/>
                </a:solidFill>
                <a:latin typeface="Consolas" panose="020B0609020204030204" pitchFamily="49" charset="0"/>
              </a:rPr>
              <a:t>100001  </a:t>
            </a:r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2    ITER      ITER-full-field-H                                    -15.0  -5.3   H         L-mode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100002  1    ITER      ITER-half-field-H                                    -7.5   -2.65  H         L-mode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100003  1    ITER      ITER-third-field-H                                   -5.0   -1.8   H         L-H-L 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100007  1    ITER      ITER-intermediate-3T-H                               -8.5   -3.0   H         L-H-L 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100008  1    ITER      ITER-intermediate-3.3T-H                             -9.5   -3.3   H         L-H-L 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100009  1    ITER      ITER-intermediate-4.5T-H                             -12.5  -4.5   H         L-mode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100013  1    ITER      ITER-PFPO1-1.8T-H                                    -5.0   -1.8   H         L-H-L 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100014  2    ITER      ITER-PFPO2-1.8T-H-0.5*n_GW-NBI_530keV_9.4MW          -5.0   -1.8   H         L-H-L 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100015  1    ITER      ITER-PFPO2-1.8T-H-0.9*n_GW-NBI_745keV_22.3MW         -5.0   -1.8   H         L-H-L            METIS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100501  3    ITER      ITER-nonactive-H                                     -7.5   -2.65  H         L-H-L        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100502  3    ITER      ITER-nonactive-H                                     -7.5   -2.65  H         L-H dithering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100503  3    ITER      ITER-nonactive-H                                     -7.5   -2.65  H         L            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100504  3    ITER      ITER-nonactive-H                                     -9.6   -3.25  H         L            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100505  3    ITER      ITER-nonactive-H                                     -12.7  -4.7   H         L            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100506  3    ITER      ITER-nonactive-H                                     -15.0  -5.3   H         L            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100507  3    ITER      ITER-nonactive-H                                     -5.0   -1.77  H         L-H-L            CORSICA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101000  50   ITER      PFPO-2 tf=tE,2NBI,highTped,postST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101001  50   ITER      PFPO-2 tf=tE,2NBI,highTped,preST 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101002  50   ITER      PFPO-2 tf=tE,2NBI,lowTped,postST 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101003  50   ITER      PFPO-2 tf=tE,2NBI,lowTped,preST  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101004  60   ITER      PFPO-2 tf=2tE,2NBI               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101005  60   ITER      PFPO-2 tf=tE,2NBI                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101006  60   ITER      PFPO-2 tf=0.5tE,2NBI                                 -7.5   -2.65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101007  40   ITER      PFPO-2 H-5MA-20EC-10NBI Pr=0.3(tF/tE=2)              -5.0   -1.8 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101007  41   ITER      PFPO-2 H-5MA-20EC-10NBI Pr=0.3(tF/tE=1)              -5.0   -1.8   H         H-mode           ASTRA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101007  42   ITER      PFPO-2 H-5MA-20EC-10NBI Pr=0.3(tF/tE=0.65)           -5.0   -1.8   H         H-mode           </a:t>
            </a:r>
            <a:r>
              <a:rPr lang="en-GB" sz="600" smtClean="0">
                <a:solidFill>
                  <a:schemeClr val="bg1"/>
                </a:solidFill>
                <a:latin typeface="Consolas" panose="020B0609020204030204" pitchFamily="49" charset="0"/>
              </a:rPr>
              <a:t>ASTRA</a:t>
            </a:r>
            <a:endParaRPr lang="en-GB" sz="60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1738" b="4502"/>
          <a:stretch/>
        </p:blipFill>
        <p:spPr>
          <a:xfrm>
            <a:off x="5581257" y="1226364"/>
            <a:ext cx="3406284" cy="2521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53880"/>
          <a:stretch/>
        </p:blipFill>
        <p:spPr>
          <a:xfrm>
            <a:off x="66670" y="3748323"/>
            <a:ext cx="2002474" cy="15270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5990" y="3894086"/>
            <a:ext cx="772174" cy="12354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52365"/>
          <a:stretch/>
        </p:blipFill>
        <p:spPr>
          <a:xfrm>
            <a:off x="2040691" y="3748323"/>
            <a:ext cx="2097241" cy="154837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543607" y="764273"/>
            <a:ext cx="360046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400" b="1">
                <a:latin typeface="+mj-lt"/>
              </a:rPr>
              <a:t>DINA-JINTRAC free </a:t>
            </a:r>
            <a:r>
              <a:rPr lang="en-GB" sz="1400" b="1" smtClean="0">
                <a:latin typeface="+mj-lt"/>
              </a:rPr>
              <a:t>boundary </a:t>
            </a:r>
            <a:r>
              <a:rPr lang="en-GB" sz="1400" b="1">
                <a:latin typeface="+mj-lt"/>
              </a:rPr>
              <a:t>core-edge </a:t>
            </a:r>
            <a:endParaRPr lang="en-GB" sz="1400" b="1" smtClean="0">
              <a:latin typeface="+mj-lt"/>
            </a:endParaRPr>
          </a:p>
          <a:p>
            <a:pPr algn="ctr">
              <a:lnSpc>
                <a:spcPct val="80000"/>
              </a:lnSpc>
            </a:pPr>
            <a:r>
              <a:rPr lang="en-GB" sz="1400" b="1" smtClean="0">
                <a:latin typeface="+mj-lt"/>
              </a:rPr>
              <a:t>ITER DT scenario 15 MA / 5.3 T</a:t>
            </a:r>
            <a:endParaRPr lang="en-GB" sz="1400" b="1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7914" y="4081636"/>
            <a:ext cx="386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latin typeface="+mn-lt"/>
              </a:rPr>
              <a:t>Tools are available to list and visualise all available simulations in the scenario database.</a:t>
            </a:r>
            <a:endParaRPr lang="en-GB" sz="18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1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260" y="866823"/>
            <a:ext cx="5352747" cy="369331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----&gt; Default call equivalent to: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      md_summary -c pbs,ids,description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----------------------------------------------------------------------------------------------------------------------------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           IDS                         DESCRIPTION                                                          SHOT/RUN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----------------------------------------------------------------------------------------------------------------------------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PBS-55.E5     spectrometer_x_ray_crystal  Core X-Ray Spectrometer (XRCS)                                       150505/1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PBS-11        pf_active                   PF/CS Coil System                                                    111001/1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PBS-11        tf                          TF Coil System                                                       111002/1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PBS-11        coils_non_axisymmetric      Ex-Vessel Coils (EVC) Systems (CC)                                   111003/1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PBS-15        coils_non_axisymmetric      In-Vessel Coils (IVC) Systems (ELM)                                  115001/1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PBS-15        coils_non_axisymmetric      In-Vessel Coils (IVC) Systems (ELM periodic)                         115002/1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PBS-15        coils_non_axisymmetric      In-Vessel Coils (IVC) Systems (VS)                                   115003/1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PBS-55.D1     bolometer                   PP pinholes and collim., Div. collim., VV collim. (550 channels)     150401/2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PBS-55.EC     spectrometer_visible        Charge Exchange Recombination Spectroscopy (CXRS) Edge               150512/2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PBS-55.E1     spectrometer_visible        Charge Exchange Recombination Spectroscopy (CXRS) Core               150501/2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PBS-55.EF     spectrometer_visible        Charge Exchange Recombination Spectroscopy (CXRS) Pedestal           150515/2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PBS-52        ec_launchers                Electron Cyclotron (EC) launchers                                    120000/1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PBS-55.F1     ece                         Electron Cyclotron Emission (ECE) - Radial O-mode                    150601/1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PBS-55.F1     ece                         Electron Cyclotron Emission (ECE) - Radial X-mode                    150601/2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PBS-55.F1     ece                         Electron Cyclotron Emission (ECE) - Oblique O-mode                   150601/3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PBS-55.F1     ece                         Electron Cyclotron Emission (ECE) - Oblique X-mode                   150601/4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PBS-51        ic_antennas                 Ion Cyclotron (IC) antennas                                          110000/1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PBS-55.C5     interferometer              Toroidal Interfero-Polarimeter (TIP)                                 150305/1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PBS-55.FA     interferometer              Density Interfero-Polarimeter (DIP)                                  150610/1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PBS-55.A*     magnetics                   AD,AE,AF,AH,AI,A3,A4,A5,A6,AA,AB,AJ,AL,A9,AC,AG,AP magnetic systems  150100/3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Heating Neutral Beams (HNB) - H beams 870 keV - off-off              130000/1201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Heating Neutral Beams (HNB) - H beams 870 keV - off-on               130000/1301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Heating Neutral Beams (HNB) - H beams 870 keV - on-on                130000/1501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Heating Neutral Beams (HNB) - D beams 1 MeV - off-off                130000/2201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Heating Neutral Beams (HNB) - D beams 1 MeV - off-on                 130000/2301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Heating Neutral Beams (HNB) - D beams 1 MeV - on-on                  130000/2501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Diagnostic Neutral Beam (DNB) - on-axis                              130000/3201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PBS-53        nbi                         Diagnostic Neutral Beam (DNB) - off-axis                             130000/3101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PBS-55.C6     polarimeter                 Poloidal Polarimeter (POP)                                           150306/1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PBS-55.F9.40  refractometer               Sub-system refractometer of HFS reflectometer                        150609/401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PBS-55.E6     spectrometer_visible        Visible Spectroscopy Reference System (VSRS)                         150506/2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PBS-16        wall                        First wall and divertor geometry for PFPO and FPO phases             116000/2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PBS-16.FC     wall                        First Plasma Protection Components (FPPC)                            116612/1     </a:t>
            </a:r>
          </a:p>
          <a:p>
            <a:r>
              <a:rPr lang="en-GB" sz="600">
                <a:solidFill>
                  <a:schemeClr val="bg1"/>
                </a:solidFill>
                <a:latin typeface="Consolas" panose="020B0609020204030204" pitchFamily="49" charset="0"/>
              </a:rPr>
              <a:t>----------------------------------------------------------------------------------------------------------------------------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242" y="-51093"/>
            <a:ext cx="5639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IMAS Machine Description database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03570"/>
            <a:ext cx="9001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Machine Description available for H&amp;CD systems, many diagnostics, wall and magnetics:</a:t>
            </a:r>
            <a:endParaRPr lang="en-US" sz="1600" smtClean="0">
              <a:solidFill>
                <a:srgbClr val="0033CC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4102482" y="1971837"/>
            <a:ext cx="1297883" cy="185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90000"/>
              </a:lnSpc>
              <a:buSzPct val="50000"/>
              <a:tabLst>
                <a:tab pos="177800" algn="l"/>
                <a:tab pos="457200" algn="l"/>
              </a:tabLst>
            </a:pPr>
            <a:r>
              <a:rPr lang="en-US" sz="800">
                <a:latin typeface="Arial"/>
                <a:sym typeface="Wingdings" panose="05000000000000000000" pitchFamily="2" charset="2"/>
              </a:rPr>
              <a:t>150305/1/public/ITER_MD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811464"/>
            <a:ext cx="2849460" cy="13681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838EBC-3DA6-4B9A-8AF8-890F3651C7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5" t="65625" r="68790" b="3872"/>
          <a:stretch/>
        </p:blipFill>
        <p:spPr>
          <a:xfrm>
            <a:off x="6222410" y="3865330"/>
            <a:ext cx="1584176" cy="14120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838EBC-3DA6-4B9A-8AF8-890F3651C7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52" t="5203" r="72115" b="48292"/>
          <a:stretch/>
        </p:blipFill>
        <p:spPr>
          <a:xfrm>
            <a:off x="7728610" y="3179617"/>
            <a:ext cx="1235878" cy="21527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1388" y="2421579"/>
            <a:ext cx="1949313" cy="11258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5256514" y="1305474"/>
            <a:ext cx="1029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+mn-lt"/>
              </a:rPr>
              <a:t>Bolometers</a:t>
            </a:r>
            <a:endParaRPr lang="en-GB" sz="1200" b="1" dirty="0" err="1" smtClean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73244" y="2232902"/>
            <a:ext cx="1815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+mn-lt"/>
              </a:rPr>
              <a:t>Tor. Interf. Polarimeter</a:t>
            </a:r>
            <a:endParaRPr lang="en-GB" sz="1200" b="1" dirty="0" err="1" smtClean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46656" y="3628806"/>
            <a:ext cx="1167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+mn-lt"/>
              </a:rPr>
              <a:t>EC launchers</a:t>
            </a:r>
            <a:endParaRPr lang="en-GB" sz="1200" b="1" dirty="0" err="1" smtClean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34722" y="415168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>
                <a:latin typeface="+mn-lt"/>
              </a:rPr>
              <a:t>EL</a:t>
            </a:r>
            <a:endParaRPr lang="en-GB" sz="1000" b="1" dirty="0" err="1" smtClean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4886" y="3763407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mtClean="0">
                <a:latin typeface="+mn-lt"/>
              </a:rPr>
              <a:t>ULs</a:t>
            </a:r>
            <a:endParaRPr lang="en-GB" sz="1000" b="1" dirty="0" err="1" smtClean="0"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19521" y="4692589"/>
            <a:ext cx="62379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The MD database provides the geometry of the plant systems to be used as input of simulation codes.</a:t>
            </a:r>
            <a:endParaRPr lang="en-US" sz="1600" smtClean="0">
              <a:solidFill>
                <a:srgbClr val="0033C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428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4990" y="-51093"/>
            <a:ext cx="6114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The H&amp;CD workflow and its components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69544" y="625252"/>
            <a:ext cx="4194944" cy="3074034"/>
            <a:chOff x="179512" y="625252"/>
            <a:chExt cx="4194944" cy="3074034"/>
          </a:xfrm>
        </p:grpSpPr>
        <p:grpSp>
          <p:nvGrpSpPr>
            <p:cNvPr id="178" name="Group 177"/>
            <p:cNvGrpSpPr/>
            <p:nvPr/>
          </p:nvGrpSpPr>
          <p:grpSpPr>
            <a:xfrm>
              <a:off x="179512" y="625252"/>
              <a:ext cx="4194944" cy="3074034"/>
              <a:chOff x="179512" y="625252"/>
              <a:chExt cx="4194944" cy="307403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79512" y="994584"/>
                <a:ext cx="4194944" cy="270470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  <a:alpha val="31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t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283344" y="1106998"/>
                <a:ext cx="803697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kern="0" dirty="0">
                    <a:solidFill>
                      <a:srgbClr val="0070C0"/>
                    </a:solidFill>
                    <a:latin typeface="+mj-lt"/>
                  </a:rPr>
                  <a:t>EC WAVE SOLVER</a:t>
                </a:r>
                <a:endParaRPr lang="en-GB" sz="1200" b="1" kern="0" dirty="0">
                  <a:solidFill>
                    <a:srgbClr val="0070C0"/>
                  </a:solidFill>
                  <a:latin typeface="+mj-lt"/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1208462" y="1106999"/>
                <a:ext cx="780775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kern="0" dirty="0">
                    <a:solidFill>
                      <a:srgbClr val="0070C0"/>
                    </a:solidFill>
                    <a:latin typeface="+mj-lt"/>
                  </a:rPr>
                  <a:t>IC WAVE SOLVER</a:t>
                </a:r>
                <a:endParaRPr lang="en-GB" sz="1200" b="1" kern="0" dirty="0">
                  <a:solidFill>
                    <a:srgbClr val="0070C0"/>
                  </a:solidFill>
                  <a:latin typeface="+mj-lt"/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123728" y="1106999"/>
                <a:ext cx="744749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kern="0" dirty="0">
                    <a:solidFill>
                      <a:srgbClr val="0070C0"/>
                    </a:solidFill>
                    <a:latin typeface="+mj-lt"/>
                  </a:rPr>
                  <a:t>NBI SOURCE</a:t>
                </a:r>
                <a:endParaRPr lang="en-GB" sz="1200" b="1" kern="0" dirty="0">
                  <a:solidFill>
                    <a:srgbClr val="0070C0"/>
                  </a:solidFill>
                  <a:latin typeface="+mj-lt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3016399" y="1106999"/>
                <a:ext cx="849224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kern="0" dirty="0">
                    <a:solidFill>
                      <a:srgbClr val="0070C0"/>
                    </a:solidFill>
                    <a:latin typeface="+mj-lt"/>
                  </a:rPr>
                  <a:t>NUCLEAR SOURCE</a:t>
                </a:r>
                <a:endParaRPr lang="en-GB" sz="1200" b="1" kern="0" dirty="0">
                  <a:solidFill>
                    <a:srgbClr val="0070C0"/>
                  </a:solidFill>
                  <a:latin typeface="+mj-lt"/>
                </a:endParaRPr>
              </a:p>
            </p:txBody>
          </p:sp>
          <p:cxnSp>
            <p:nvCxnSpPr>
              <p:cNvPr id="12" name="Elbow Connector 11"/>
              <p:cNvCxnSpPr>
                <a:stCxn id="8" idx="2"/>
                <a:endCxn id="26" idx="1"/>
              </p:cNvCxnSpPr>
              <p:nvPr/>
            </p:nvCxnSpPr>
            <p:spPr>
              <a:xfrm rot="16200000" flipH="1">
                <a:off x="174312" y="2004851"/>
                <a:ext cx="1254929" cy="233166"/>
              </a:xfrm>
              <a:prstGeom prst="bentConnector2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7" name="Rounded Rectangle 16"/>
              <p:cNvSpPr/>
              <p:nvPr/>
            </p:nvSpPr>
            <p:spPr>
              <a:xfrm>
                <a:off x="283344" y="3123223"/>
                <a:ext cx="3983608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HCD2CORE_SOURCES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and HCD2CORE_PROFILES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18" name="Elbow Connector 17"/>
              <p:cNvCxnSpPr>
                <a:stCxn id="97" idx="2"/>
                <a:endCxn id="31" idx="0"/>
              </p:cNvCxnSpPr>
              <p:nvPr/>
            </p:nvCxnSpPr>
            <p:spPr>
              <a:xfrm rot="5400000">
                <a:off x="2684621" y="1798759"/>
                <a:ext cx="440397" cy="1072911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9" name="Elbow Connector 18"/>
              <p:cNvCxnSpPr>
                <a:stCxn id="20" idx="2"/>
                <a:endCxn id="31" idx="0"/>
              </p:cNvCxnSpPr>
              <p:nvPr/>
            </p:nvCxnSpPr>
            <p:spPr>
              <a:xfrm rot="16200000" flipH="1">
                <a:off x="1760689" y="1947738"/>
                <a:ext cx="440397" cy="774951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0" name="Rounded Rectangle 19"/>
              <p:cNvSpPr/>
              <p:nvPr/>
            </p:nvSpPr>
            <p:spPr>
              <a:xfrm>
                <a:off x="1215303" y="1728044"/>
                <a:ext cx="756217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Fokker Planck</a:t>
                </a:r>
                <a:r>
                  <a:rPr kumimoji="0" lang="en-US" sz="12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IC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2081373" y="1728044"/>
                <a:ext cx="833366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Fokker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Planck</a:t>
                </a:r>
                <a:r>
                  <a:rPr kumimoji="0" lang="en-US" sz="12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NBI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24" name="Elbow Connector 23"/>
              <p:cNvCxnSpPr>
                <a:stCxn id="22" idx="2"/>
                <a:endCxn id="31" idx="0"/>
              </p:cNvCxnSpPr>
              <p:nvPr/>
            </p:nvCxnSpPr>
            <p:spPr>
              <a:xfrm rot="5400000">
                <a:off x="2213012" y="2270368"/>
                <a:ext cx="440397" cy="129693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6" name="Rounded Rectangle 25"/>
              <p:cNvSpPr/>
              <p:nvPr/>
            </p:nvSpPr>
            <p:spPr>
              <a:xfrm>
                <a:off x="918359" y="2555413"/>
                <a:ext cx="697121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CC66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MERGE WAVES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3121746" y="2555413"/>
                <a:ext cx="836090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CC66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MERGE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SOURCES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1714994" y="2555413"/>
                <a:ext cx="1306738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CC66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MERGE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DISTRIBUTIONS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33" name="Elbow Connector 32"/>
              <p:cNvCxnSpPr>
                <a:stCxn id="11" idx="3"/>
                <a:endCxn id="27" idx="3"/>
              </p:cNvCxnSpPr>
              <p:nvPr/>
            </p:nvCxnSpPr>
            <p:spPr>
              <a:xfrm>
                <a:off x="3865623" y="1300485"/>
                <a:ext cx="92213" cy="1448414"/>
              </a:xfrm>
              <a:prstGeom prst="bentConnector3">
                <a:avLst>
                  <a:gd name="adj1" fmla="val 347904"/>
                </a:avLst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4" name="Elbow Connector 33"/>
              <p:cNvCxnSpPr>
                <a:stCxn id="9" idx="2"/>
                <a:endCxn id="26" idx="1"/>
              </p:cNvCxnSpPr>
              <p:nvPr/>
            </p:nvCxnSpPr>
            <p:spPr>
              <a:xfrm rot="5400000">
                <a:off x="631141" y="1781190"/>
                <a:ext cx="1254928" cy="680491"/>
              </a:xfrm>
              <a:prstGeom prst="bentConnector4">
                <a:avLst>
                  <a:gd name="adj1" fmla="val 6619"/>
                  <a:gd name="adj2" fmla="val 133593"/>
                </a:avLst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5" name="Elbow Connector 34"/>
              <p:cNvCxnSpPr>
                <a:stCxn id="10" idx="2"/>
                <a:endCxn id="27" idx="3"/>
              </p:cNvCxnSpPr>
              <p:nvPr/>
            </p:nvCxnSpPr>
            <p:spPr>
              <a:xfrm rot="16200000" flipH="1">
                <a:off x="2599505" y="1390568"/>
                <a:ext cx="1254928" cy="1461733"/>
              </a:xfrm>
              <a:prstGeom prst="bentConnector4">
                <a:avLst>
                  <a:gd name="adj1" fmla="val 6618"/>
                  <a:gd name="adj2" fmla="val 115639"/>
                </a:avLst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74" name="Straight Arrow Connector 73"/>
              <p:cNvCxnSpPr>
                <a:stCxn id="26" idx="2"/>
              </p:cNvCxnSpPr>
              <p:nvPr/>
            </p:nvCxnSpPr>
            <p:spPr bwMode="auto">
              <a:xfrm flipH="1">
                <a:off x="1266919" y="2942385"/>
                <a:ext cx="1" cy="19136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  <a:extLst/>
            </p:spPr>
          </p:cxnSp>
          <p:cxnSp>
            <p:nvCxnSpPr>
              <p:cNvPr id="75" name="Straight Arrow Connector 74"/>
              <p:cNvCxnSpPr>
                <a:stCxn id="31" idx="2"/>
              </p:cNvCxnSpPr>
              <p:nvPr/>
            </p:nvCxnSpPr>
            <p:spPr bwMode="auto">
              <a:xfrm flipH="1">
                <a:off x="2366563" y="2942385"/>
                <a:ext cx="1800" cy="19136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  <a:extLst/>
            </p:spPr>
          </p:cxnSp>
          <p:cxnSp>
            <p:nvCxnSpPr>
              <p:cNvPr id="79" name="Straight Arrow Connector 78"/>
              <p:cNvCxnSpPr>
                <a:stCxn id="27" idx="2"/>
              </p:cNvCxnSpPr>
              <p:nvPr/>
            </p:nvCxnSpPr>
            <p:spPr bwMode="auto">
              <a:xfrm>
                <a:off x="3539791" y="2942385"/>
                <a:ext cx="0" cy="19136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  <a:extLst/>
            </p:spPr>
          </p:cxnSp>
          <p:cxnSp>
            <p:nvCxnSpPr>
              <p:cNvPr id="85" name="Straight Arrow Connector 84"/>
              <p:cNvCxnSpPr>
                <a:stCxn id="11" idx="2"/>
                <a:endCxn id="97" idx="0"/>
              </p:cNvCxnSpPr>
              <p:nvPr/>
            </p:nvCxnSpPr>
            <p:spPr bwMode="auto">
              <a:xfrm>
                <a:off x="3441011" y="1493971"/>
                <a:ext cx="263" cy="234073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  <a:extLst/>
            </p:spPr>
          </p:cxnSp>
          <p:cxnSp>
            <p:nvCxnSpPr>
              <p:cNvPr id="88" name="Straight Arrow Connector 87"/>
              <p:cNvCxnSpPr>
                <a:stCxn id="10" idx="2"/>
                <a:endCxn id="22" idx="0"/>
              </p:cNvCxnSpPr>
              <p:nvPr/>
            </p:nvCxnSpPr>
            <p:spPr bwMode="auto">
              <a:xfrm>
                <a:off x="2496103" y="1493971"/>
                <a:ext cx="1953" cy="234073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  <a:extLst/>
            </p:spPr>
          </p:cxnSp>
          <p:cxnSp>
            <p:nvCxnSpPr>
              <p:cNvPr id="93" name="Straight Arrow Connector 92"/>
              <p:cNvCxnSpPr>
                <a:stCxn id="9" idx="2"/>
                <a:endCxn id="20" idx="0"/>
              </p:cNvCxnSpPr>
              <p:nvPr/>
            </p:nvCxnSpPr>
            <p:spPr bwMode="auto">
              <a:xfrm flipH="1">
                <a:off x="1593412" y="1493971"/>
                <a:ext cx="5438" cy="234073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  <a:extLst/>
            </p:spPr>
          </p:cxnSp>
          <p:sp>
            <p:nvSpPr>
              <p:cNvPr id="97" name="Rounded Rectangle 96"/>
              <p:cNvSpPr/>
              <p:nvPr/>
            </p:nvSpPr>
            <p:spPr>
              <a:xfrm>
                <a:off x="3024591" y="1728044"/>
                <a:ext cx="833366" cy="38697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Fokker </a:t>
                </a: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Planck</a:t>
                </a:r>
                <a:r>
                  <a:rPr kumimoji="0" lang="en-US" sz="1200" b="1" i="0" u="none" strike="noStrike" kern="0" cap="none" spc="0" normalizeH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 </a:t>
                </a: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fus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79512" y="625252"/>
                <a:ext cx="4194944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058919" y="635774"/>
                <a:ext cx="24329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prstClr val="black"/>
                    </a:solidFill>
                    <a:latin typeface="+mj-lt"/>
                  </a:defRPr>
                </a:lvl1pPr>
              </a:lstStyle>
              <a:p>
                <a:r>
                  <a:rPr lang="en-US" b="1" smtClean="0"/>
                  <a:t>Default algorithm</a:t>
                </a:r>
                <a:endParaRPr lang="en-GB" b="1" dirty="0"/>
              </a:p>
            </p:txBody>
          </p:sp>
        </p:grpSp>
        <p:pic>
          <p:nvPicPr>
            <p:cNvPr id="180" name="Picture 17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8923" y="661284"/>
              <a:ext cx="287890" cy="28841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4" name="Table 6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6625250"/>
                  </p:ext>
                </p:extLst>
              </p:nvPr>
            </p:nvGraphicFramePr>
            <p:xfrm>
              <a:off x="161593" y="625223"/>
              <a:ext cx="4433141" cy="2205642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76073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1106862772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4105229430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794419131"/>
                        </a:ext>
                      </a:extLst>
                    </a:gridCol>
                  </a:tblGrid>
                  <a:tr h="154431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ECRH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ICRH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NBI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Nuclear reactions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0856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Wave </a:t>
                          </a:r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or particle</a:t>
                          </a:r>
                          <a:endParaRPr lang="en-GB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GENRAY</a:t>
                          </a:r>
                        </a:p>
                        <a:p>
                          <a:pPr algn="ctr"/>
                          <a:r>
                            <a:rPr lang="en-US" sz="14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GRAY</a:t>
                          </a:r>
                        </a:p>
                        <a:p>
                          <a:pPr algn="ctr"/>
                          <a:r>
                            <a:rPr lang="en-US" sz="14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TORBEAM</a:t>
                          </a: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</a:rPr>
                            <a:t>CYRANO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LION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TOMCAT</a:t>
                          </a:r>
                          <a:endParaRPr kumimoji="0" lang="en-GB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BBNBI</a:t>
                          </a: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NEMO</a:t>
                          </a: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AFSI</a:t>
                          </a: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SPOT 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0856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Fokker-Planck</a:t>
                          </a:r>
                          <a:endParaRPr lang="en-GB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20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  <a:endParaRPr lang="en-US" sz="140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kern="1200" noProof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FOPLA</a:t>
                          </a:r>
                          <a:endParaRPr lang="en-US" sz="140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PION</a:t>
                          </a:r>
                        </a:p>
                        <a:p>
                          <a:pPr algn="ctr"/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ASCOT</a:t>
                          </a:r>
                        </a:p>
                        <a:p>
                          <a:pPr algn="ctr"/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SPOT</a:t>
                          </a:r>
                          <a:endParaRPr lang="en-US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ASCOT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SPOT</a:t>
                          </a:r>
                        </a:p>
                        <a:p>
                          <a:pPr algn="ctr"/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RISK</a:t>
                          </a:r>
                          <a:endParaRPr lang="en-US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ASCOT</a:t>
                          </a: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SPOT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4" name="Table 6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6625250"/>
                  </p:ext>
                </p:extLst>
              </p:nvPr>
            </p:nvGraphicFramePr>
            <p:xfrm>
              <a:off x="161593" y="625223"/>
              <a:ext cx="4433141" cy="2205642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76073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1106862772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4105229430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794419131"/>
                        </a:ext>
                      </a:extLst>
                    </a:gridCol>
                  </a:tblGrid>
                  <a:tr h="450734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ECRH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ICRH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NBI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Nuclear reactions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7745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Wave </a:t>
                          </a:r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or </a:t>
                          </a:r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particle</a:t>
                          </a:r>
                          <a:endParaRPr lang="en-GB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GENRAY</a:t>
                          </a:r>
                        </a:p>
                        <a:p>
                          <a:pPr algn="ctr"/>
                          <a:r>
                            <a:rPr lang="en-US" sz="14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GRAY</a:t>
                          </a:r>
                        </a:p>
                        <a:p>
                          <a:pPr algn="ctr"/>
                          <a:r>
                            <a:rPr lang="en-US" sz="14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TORBEAM</a:t>
                          </a: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</a:rPr>
                            <a:t>CYRANO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LION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TOMCAT</a:t>
                          </a:r>
                          <a:endParaRPr kumimoji="0" lang="en-GB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BBNBI</a:t>
                          </a: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NEMO</a:t>
                          </a: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3377" t="-55862" r="-1299" b="-1096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7745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Fokker-Planck</a:t>
                          </a:r>
                          <a:endParaRPr lang="en-GB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20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  <a:endParaRPr lang="en-US" sz="140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kern="1200" noProof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FOPLA</a:t>
                          </a:r>
                          <a:endParaRPr lang="en-US" sz="140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PION</a:t>
                          </a:r>
                        </a:p>
                        <a:p>
                          <a:pPr algn="ctr"/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ASCOT</a:t>
                          </a:r>
                        </a:p>
                        <a:p>
                          <a:pPr algn="ctr"/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SPOT</a:t>
                          </a:r>
                          <a:endParaRPr lang="en-US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ASCOT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SPOT</a:t>
                          </a:r>
                        </a:p>
                        <a:p>
                          <a:pPr algn="ctr"/>
                          <a:r>
                            <a:rPr lang="en-US" sz="1400" smtClean="0">
                              <a:solidFill>
                                <a:schemeClr val="tx1"/>
                              </a:solidFill>
                            </a:rPr>
                            <a:t>RISK</a:t>
                          </a:r>
                          <a:endParaRPr lang="en-US" sz="14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ASCOT</a:t>
                          </a:r>
                        </a:p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SPOT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0997" marR="60997" marT="12007" marB="12007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5" name="Rectangle 64"/>
          <p:cNvSpPr/>
          <p:nvPr/>
        </p:nvSpPr>
        <p:spPr>
          <a:xfrm>
            <a:off x="146875" y="3123243"/>
            <a:ext cx="4462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tabLst>
                <a:tab pos="177800" algn="l"/>
                <a:tab pos="631825" algn="l"/>
              </a:tabLst>
            </a:pPr>
            <a:r>
              <a:rPr lang="en-GB" sz="1600" smtClean="0">
                <a:solidFill>
                  <a:srgbClr val="000000"/>
                </a:solidFill>
                <a:latin typeface="Arial"/>
              </a:rPr>
              <a:t>The </a:t>
            </a:r>
            <a:r>
              <a:rPr lang="en-GB" sz="1600">
                <a:solidFill>
                  <a:srgbClr val="000000"/>
                </a:solidFill>
                <a:latin typeface="Arial"/>
              </a:rPr>
              <a:t>flexible/composable workflow approach allows for various algorithms implementations.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8781" y="4033029"/>
            <a:ext cx="900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GB" sz="1600" smtClean="0">
                <a:solidFill>
                  <a:srgbClr val="000000"/>
                </a:solidFill>
                <a:latin typeface="Arial"/>
              </a:rPr>
              <a:t>The H&amp;CD workflow can be used in two different contexts:</a:t>
            </a:r>
          </a:p>
          <a:p>
            <a:pPr marL="642938" lvl="2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As an internal component of a transport solver, as part of a high fidelity plasma simulator</a:t>
            </a:r>
          </a:p>
          <a:p>
            <a:pPr marL="642938" lvl="2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As a standalone tool to run H&amp;CD codes from existing plasma scenarios, through a graphical interface</a:t>
            </a:r>
            <a:endParaRPr lang="en-GB" sz="16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51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89299"/>
            <a:ext cx="4439570" cy="32444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05938" y="-51093"/>
            <a:ext cx="5532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GUI to configure the H&amp;CD workflow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194" y="4033435"/>
            <a:ext cx="3272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00CC"/>
                </a:solidFill>
                <a:latin typeface="+mn-lt"/>
              </a:rPr>
              <a:t>Possibility to configure a time loop for standalone H&amp;CD execution on an existing scenario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530573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E25B00"/>
                </a:solidFill>
                <a:latin typeface="+mn-lt"/>
              </a:rPr>
              <a:t>Choice of H&amp;CD codes for each source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GB" sz="1800">
                <a:solidFill>
                  <a:srgbClr val="C00000"/>
                </a:solidFill>
                <a:latin typeface="+mn-lt"/>
              </a:rPr>
              <a:t>GUI for configuration of parameters for each code 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automatically generated</a:t>
            </a:r>
            <a:endParaRPr lang="en-US" sz="180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4870" y="197291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9900"/>
                </a:solidFill>
                <a:latin typeface="+mn-lt"/>
              </a:rPr>
              <a:t>Workflow and code-specific configuration stored in a specific configuration folder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179512" y="589299"/>
            <a:ext cx="2016224" cy="3244486"/>
          </a:xfrm>
          <a:prstGeom prst="roundRect">
            <a:avLst>
              <a:gd name="adj" fmla="val 4145"/>
            </a:avLst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195736" y="589299"/>
            <a:ext cx="2423346" cy="3244486"/>
          </a:xfrm>
          <a:prstGeom prst="roundRect">
            <a:avLst>
              <a:gd name="adj" fmla="val 4295"/>
            </a:avLst>
          </a:prstGeom>
          <a:noFill/>
          <a:ln w="38100" cap="flat" cmpd="sng" algn="ctr">
            <a:solidFill>
              <a:srgbClr val="E25B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195736" y="3102091"/>
            <a:ext cx="1152128" cy="151504"/>
          </a:xfrm>
          <a:prstGeom prst="roundRect">
            <a:avLst>
              <a:gd name="adj" fmla="val 7198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79512" y="3397611"/>
            <a:ext cx="1008112" cy="144016"/>
          </a:xfrm>
          <a:prstGeom prst="roundRect">
            <a:avLst>
              <a:gd name="adj" fmla="val 7198"/>
            </a:avLst>
          </a:prstGeom>
          <a:noFill/>
          <a:ln w="381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561407"/>
            <a:ext cx="2801022" cy="338437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3037571"/>
            <a:ext cx="3317357" cy="2067868"/>
          </a:xfrm>
          <a:prstGeom prst="rect">
            <a:avLst/>
          </a:prstGeom>
          <a:ln w="38100">
            <a:solidFill>
              <a:srgbClr val="0099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386" y="3397611"/>
            <a:ext cx="363135" cy="36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4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8165" y="-51093"/>
            <a:ext cx="7447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How does IMAS support the ITER Research Plan?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853" r="55230" b="55630"/>
          <a:stretch/>
        </p:blipFill>
        <p:spPr>
          <a:xfrm>
            <a:off x="58887" y="410572"/>
            <a:ext cx="2085645" cy="142226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54498" t="1993" r="3524" b="56180"/>
          <a:stretch/>
        </p:blipFill>
        <p:spPr>
          <a:xfrm>
            <a:off x="2466716" y="1631460"/>
            <a:ext cx="1993605" cy="13407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853" t="57319" r="55230"/>
          <a:stretch/>
        </p:blipFill>
        <p:spPr>
          <a:xfrm>
            <a:off x="4782505" y="2770855"/>
            <a:ext cx="2085645" cy="13681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56702" t="55741" r="2631" b="2432"/>
          <a:stretch/>
        </p:blipFill>
        <p:spPr>
          <a:xfrm>
            <a:off x="7190333" y="3937620"/>
            <a:ext cx="1931303" cy="13407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79303" y="1681804"/>
            <a:ext cx="21194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Analysing discharges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65044" y="2143348"/>
            <a:ext cx="2475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EC shine-through losses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130" y="1920230"/>
            <a:ext cx="212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Preparing discharges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198" y="2670570"/>
            <a:ext cx="2109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Synthetic diagnostics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050" y="2291982"/>
            <a:ext cx="2350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L-H transition prediction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510099"/>
            <a:ext cx="1733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Plasma initiation: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smtClean="0">
                <a:latin typeface="+mn-lt"/>
              </a:rPr>
              <a:t>Breakdown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smtClean="0">
                <a:latin typeface="+mn-lt"/>
              </a:rPr>
              <a:t>Burnthrough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4370" y="3552958"/>
            <a:ext cx="18726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Integrated control: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smtClean="0">
                <a:latin typeface="+mn-lt"/>
              </a:rPr>
              <a:t>Density control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smtClean="0">
                <a:latin typeface="+mn-lt"/>
              </a:rPr>
              <a:t>Magnetic control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smtClean="0">
                <a:latin typeface="+mn-lt"/>
              </a:rPr>
              <a:t>Stability control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smtClean="0">
                <a:latin typeface="+mn-lt"/>
              </a:rPr>
              <a:t>etc.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46883" y="3091907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MHD activity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2953" y="3378739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ICRH coupling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3485" y="2717303"/>
            <a:ext cx="2475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NBI shine-through losses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8097" y="4429779"/>
            <a:ext cx="2348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Burning plasma physics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3677" y="3067315"/>
            <a:ext cx="2088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+mn-lt"/>
              </a:rPr>
              <a:t>Core-edge transport modelling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0897" y="3717293"/>
            <a:ext cx="1709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H&amp;CD prediction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12879" y="783150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+mn-lt"/>
              </a:rPr>
              <a:t>Basic control</a:t>
            </a:r>
            <a:endParaRPr lang="en-GB" sz="16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671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7" grpId="0"/>
      <p:bldP spid="16" grpId="0"/>
      <p:bldP spid="17" grpId="0"/>
      <p:bldP spid="13" grpId="0"/>
      <p:bldP spid="9" grpId="0"/>
      <p:bldP spid="18" grpId="0"/>
      <p:bldP spid="12" grpId="0"/>
      <p:bldP spid="15" grpId="0"/>
      <p:bldP spid="14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711" y="-51093"/>
            <a:ext cx="124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Outline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791" y="62525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ITER mission goals and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IMAS Integrated Analysis and Modelling Suite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b="1" smtClean="0">
                <a:solidFill>
                  <a:srgbClr val="C00000"/>
                </a:solidFill>
                <a:latin typeface="+mn-lt"/>
              </a:rPr>
              <a:t>Examples of modelling results for each phase of the ITER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 smtClean="0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1332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4399" y="-51093"/>
            <a:ext cx="2015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First Plasma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22082"/>
            <a:ext cx="70657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C00000"/>
                </a:solidFill>
                <a:latin typeface="+mn-lt"/>
              </a:rPr>
              <a:t>The First Plasma phase (18 months) </a:t>
            </a:r>
            <a:r>
              <a:rPr lang="en-US" sz="1800" smtClean="0">
                <a:latin typeface="+mn-lt"/>
              </a:rPr>
              <a:t>consists of three campaigns: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33CC"/>
                </a:solidFill>
                <a:latin typeface="+mn-lt"/>
              </a:rPr>
              <a:t>Integrated Commissioning (11 months):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Demonstrate </a:t>
            </a:r>
            <a:r>
              <a:rPr lang="en-US" sz="1800" smtClean="0">
                <a:solidFill>
                  <a:srgbClr val="008000"/>
                </a:solidFill>
                <a:latin typeface="+mn-lt"/>
              </a:rPr>
              <a:t>integration of core tokamak components </a:t>
            </a:r>
            <a:r>
              <a:rPr lang="en-US" sz="1800" smtClean="0">
                <a:latin typeface="+mn-lt"/>
              </a:rPr>
              <a:t>with </a:t>
            </a:r>
            <a:r>
              <a:rPr lang="en-US" sz="1800" smtClean="0">
                <a:solidFill>
                  <a:srgbClr val="008000"/>
                </a:solidFill>
                <a:latin typeface="+mn-lt"/>
              </a:rPr>
              <a:t>control and interlock systems </a:t>
            </a:r>
            <a:r>
              <a:rPr lang="en-US" sz="1800" smtClean="0">
                <a:latin typeface="+mn-lt"/>
              </a:rPr>
              <a:t>for plasma operation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33CC"/>
                </a:solidFill>
                <a:latin typeface="+mn-lt"/>
              </a:rPr>
              <a:t>First Plasma (1 month):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Integrated operation of tokamak core components to make a plasma of at least </a:t>
            </a:r>
            <a:r>
              <a:rPr lang="en-US" sz="1800" smtClean="0">
                <a:solidFill>
                  <a:srgbClr val="008000"/>
                </a:solidFill>
                <a:latin typeface="+mn-lt"/>
              </a:rPr>
              <a:t>100 kA for 100 ms</a:t>
            </a:r>
            <a:r>
              <a:rPr lang="en-US" sz="1800" smtClean="0">
                <a:latin typeface="+mn-lt"/>
              </a:rPr>
              <a:t>, at 2.65T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EC-assisted breakdown if necessary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33CC"/>
                </a:solidFill>
                <a:latin typeface="+mn-lt"/>
              </a:rPr>
              <a:t>Engineering Operation (6 months):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Commissioning of </a:t>
            </a:r>
            <a:r>
              <a:rPr lang="en-US" sz="1800" smtClean="0">
                <a:solidFill>
                  <a:srgbClr val="008000"/>
                </a:solidFill>
                <a:latin typeface="+mn-lt"/>
              </a:rPr>
              <a:t>tokamak magnets </a:t>
            </a:r>
            <a:r>
              <a:rPr lang="en-US" sz="1800" smtClean="0">
                <a:latin typeface="+mn-lt"/>
              </a:rPr>
              <a:t>to their full current capability (to ensure that 15 MA / 5.3T is achievable)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If plasma initiation unsuccessful at 2.65T </a:t>
            </a:r>
            <a:r>
              <a:rPr lang="en-US" sz="180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1800">
                <a:latin typeface="+mn-lt"/>
                <a:sym typeface="Wingdings" panose="05000000000000000000" pitchFamily="2" charset="2"/>
              </a:rPr>
              <a:t>D</a:t>
            </a:r>
            <a:r>
              <a:rPr lang="en-US" sz="1800" smtClean="0">
                <a:latin typeface="+mn-lt"/>
              </a:rPr>
              <a:t>emonstrate it at 5.3T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C00000"/>
                </a:solidFill>
                <a:latin typeface="+mn-lt"/>
              </a:rPr>
              <a:t>H&amp;CD and diagnostics commissioning: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GB" sz="1800" smtClean="0">
                <a:solidFill>
                  <a:srgbClr val="0033CC"/>
                </a:solidFill>
                <a:latin typeface="+mn-lt"/>
              </a:rPr>
              <a:t>Partial EC system</a:t>
            </a:r>
            <a:r>
              <a:rPr lang="en-GB" sz="1800" smtClean="0">
                <a:solidFill>
                  <a:schemeClr val="tx2"/>
                </a:solidFill>
                <a:latin typeface="+mn-lt"/>
              </a:rPr>
              <a:t>: 8 </a:t>
            </a:r>
            <a:r>
              <a:rPr lang="en-GB" sz="1800">
                <a:solidFill>
                  <a:schemeClr val="tx2"/>
                </a:solidFill>
                <a:latin typeface="+mn-lt"/>
              </a:rPr>
              <a:t>gyrotrons (1 </a:t>
            </a:r>
            <a:r>
              <a:rPr lang="en-GB" sz="1800" smtClean="0">
                <a:solidFill>
                  <a:schemeClr val="tx2"/>
                </a:solidFill>
                <a:latin typeface="+mn-lt"/>
              </a:rPr>
              <a:t>UL) to </a:t>
            </a:r>
            <a:r>
              <a:rPr lang="en-GB" sz="1800">
                <a:solidFill>
                  <a:schemeClr val="tx2"/>
                </a:solidFill>
                <a:latin typeface="+mn-lt"/>
              </a:rPr>
              <a:t>provide 6.7 </a:t>
            </a:r>
            <a:r>
              <a:rPr lang="en-GB" sz="1800" smtClean="0">
                <a:solidFill>
                  <a:schemeClr val="tx2"/>
                </a:solidFill>
                <a:latin typeface="+mn-lt"/>
              </a:rPr>
              <a:t>MW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8000"/>
                </a:solidFill>
                <a:latin typeface="+mn-lt"/>
              </a:rPr>
              <a:t>Basic set of diagnostics</a:t>
            </a:r>
            <a:endParaRPr lang="en-US" sz="1800">
              <a:solidFill>
                <a:srgbClr val="008000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000" y="3122236"/>
            <a:ext cx="2064158" cy="21603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20272" y="3027116"/>
            <a:ext cx="2062547" cy="19024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18000" tIns="18000" rIns="18000" bIns="18000" rtlCol="0">
            <a:spAutoFit/>
          </a:bodyPr>
          <a:lstStyle/>
          <a:p>
            <a:r>
              <a:rPr lang="en-US" sz="1000" b="1" smtClean="0">
                <a:latin typeface="+mn-lt"/>
              </a:rPr>
              <a:t>EC configuration for First </a:t>
            </a:r>
            <a:r>
              <a:rPr lang="en-US" sz="1000" b="1">
                <a:latin typeface="+mn-lt"/>
              </a:rPr>
              <a:t>P</a:t>
            </a:r>
            <a:r>
              <a:rPr lang="en-US" sz="1000" b="1" smtClean="0">
                <a:latin typeface="+mn-lt"/>
              </a:rPr>
              <a:t>lasma</a:t>
            </a:r>
            <a:endParaRPr lang="en-GB" sz="1000" b="1" dirty="0" err="1" smtClean="0">
              <a:latin typeface="+mn-lt"/>
            </a:endParaRPr>
          </a:p>
        </p:txBody>
      </p:sp>
      <p:pic>
        <p:nvPicPr>
          <p:cNvPr id="1026" name="Picture 2" descr="https://www.iter.org/img/resize-900-90/www/content/com/Lists/Stories/Attachments/3005/first_plasm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17" t="2721" r="12894" b="9039"/>
          <a:stretch/>
        </p:blipFill>
        <p:spPr bwMode="auto">
          <a:xfrm>
            <a:off x="7359924" y="763809"/>
            <a:ext cx="1359029" cy="21275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324667" y="443732"/>
            <a:ext cx="1586412" cy="31335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18000" tIns="18000" rIns="18000" bIns="18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1" smtClean="0">
                <a:latin typeface="+mn-lt"/>
              </a:rPr>
              <a:t>First Plasma </a:t>
            </a:r>
          </a:p>
          <a:p>
            <a:pPr>
              <a:lnSpc>
                <a:spcPct val="90000"/>
              </a:lnSpc>
            </a:pPr>
            <a:r>
              <a:rPr lang="en-US" sz="1000" b="1" smtClean="0">
                <a:latin typeface="+mn-lt"/>
              </a:rPr>
              <a:t>Protection Components</a:t>
            </a:r>
            <a:endParaRPr lang="en-GB" sz="1000" b="1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50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15" y="-51093"/>
            <a:ext cx="7888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Breakdown / burnthrough modelling for First Plasma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069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+mn-lt"/>
              </a:rPr>
              <a:t>Null formation </a:t>
            </a:r>
            <a:r>
              <a:rPr lang="en-US" sz="1600" smtClean="0">
                <a:latin typeface="+mn-lt"/>
              </a:rPr>
              <a:t>during ohmic plasma formation in H at 2.65 T with steel limiter, starting with 20 kA in CS coils, computed by TRANSMAK transport code [Kavin et al, 2016]:</a:t>
            </a:r>
            <a:endParaRPr lang="en-US" sz="160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0135" y="3920777"/>
            <a:ext cx="91541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+mn-lt"/>
              </a:rPr>
              <a:t>Breakdown</a:t>
            </a:r>
            <a:r>
              <a:rPr lang="en-US" sz="1600" smtClean="0">
                <a:latin typeface="+mn-lt"/>
              </a:rPr>
              <a:t> (Ohmic or EC-assisted) + partial </a:t>
            </a:r>
            <a:r>
              <a:rPr lang="en-US" sz="1600" smtClean="0">
                <a:solidFill>
                  <a:srgbClr val="0033CC"/>
                </a:solidFill>
                <a:latin typeface="+mn-lt"/>
              </a:rPr>
              <a:t>burnthrough</a:t>
            </a:r>
            <a:r>
              <a:rPr lang="en-US" sz="1600" smtClean="0">
                <a:latin typeface="+mn-lt"/>
              </a:rPr>
              <a:t> formation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0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1 MA / 3 s is the maximum the limiter can stand (heat loads, disruption forces</a:t>
            </a:r>
            <a:r>
              <a:rPr lang="en-US" sz="1600" smtClean="0">
                <a:latin typeface="+mn-lt"/>
              </a:rPr>
              <a:t>)</a:t>
            </a:r>
            <a:endParaRPr lang="en-US" sz="16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000" smtClean="0">
              <a:solidFill>
                <a:srgbClr val="000000"/>
              </a:solidFill>
              <a:latin typeface="+mj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sz="1600">
                <a:solidFill>
                  <a:srgbClr val="0033CC"/>
                </a:solidFill>
                <a:latin typeface="+mj-lt"/>
              </a:rPr>
              <a:t>Pulse Design Simulator </a:t>
            </a:r>
            <a:r>
              <a:rPr lang="en-US" sz="1600">
                <a:solidFill>
                  <a:srgbClr val="000000"/>
                </a:solidFill>
                <a:latin typeface="+mj-lt"/>
              </a:rPr>
              <a:t>will be</a:t>
            </a:r>
            <a:r>
              <a:rPr lang="en-GB" sz="1600">
                <a:latin typeface="+mj-lt"/>
                <a:ea typeface="Calibri" panose="020F0502020204030204" pitchFamily="34" charset="0"/>
              </a:rPr>
              <a:t> an IMAS </a:t>
            </a:r>
            <a:r>
              <a:rPr lang="en-GB" sz="1600" smtClean="0">
                <a:latin typeface="+mj-lt"/>
                <a:ea typeface="Calibri" panose="020F0502020204030204" pitchFamily="34" charset="0"/>
              </a:rPr>
              <a:t>GUI to </a:t>
            </a:r>
            <a:r>
              <a:rPr lang="en-GB" sz="1600">
                <a:latin typeface="+mj-lt"/>
                <a:ea typeface="Calibri" panose="020F0502020204030204" pitchFamily="34" charset="0"/>
              </a:rPr>
              <a:t>support the design and validation of plasma pulses, with an initial focus on plasma initiation </a:t>
            </a:r>
            <a:r>
              <a:rPr lang="en-GB" sz="1600" smtClean="0">
                <a:latin typeface="+mj-lt"/>
                <a:ea typeface="Calibri" panose="020F0502020204030204" pitchFamily="34" charset="0"/>
              </a:rPr>
              <a:t>for </a:t>
            </a:r>
            <a:r>
              <a:rPr lang="en-GB" sz="1600">
                <a:latin typeface="+mj-lt"/>
                <a:ea typeface="Calibri" panose="020F0502020204030204" pitchFamily="34" charset="0"/>
              </a:rPr>
              <a:t>First </a:t>
            </a:r>
            <a:r>
              <a:rPr lang="en-GB" sz="1600" smtClean="0">
                <a:latin typeface="+mj-lt"/>
                <a:ea typeface="Calibri" panose="020F0502020204030204" pitchFamily="34" charset="0"/>
              </a:rPr>
              <a:t>Plasma</a:t>
            </a:r>
            <a:r>
              <a:rPr lang="en-GB" sz="1600">
                <a:latin typeface="+mj-lt"/>
                <a:ea typeface="Calibri" panose="020F0502020204030204" pitchFamily="34" charset="0"/>
              </a:rPr>
              <a:t> [J.A. Snipes et </a:t>
            </a:r>
            <a:r>
              <a:rPr lang="en-GB" sz="1600" smtClean="0">
                <a:latin typeface="+mj-lt"/>
                <a:ea typeface="Calibri" panose="020F0502020204030204" pitchFamily="34" charset="0"/>
              </a:rPr>
              <a:t>al, NF  (2021)]</a:t>
            </a:r>
            <a:endParaRPr lang="en-GB" sz="1600">
              <a:latin typeface="+mj-lt"/>
              <a:ea typeface="Calibri" panose="020F050202020403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398812" y="1452871"/>
            <a:ext cx="2310089" cy="2069020"/>
            <a:chOff x="6732240" y="4466777"/>
            <a:chExt cx="2310089" cy="2069020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82" r="50175" b="50748"/>
            <a:stretch>
              <a:fillRect/>
            </a:stretch>
          </p:blipFill>
          <p:spPr bwMode="auto">
            <a:xfrm>
              <a:off x="6732240" y="4466777"/>
              <a:ext cx="2310089" cy="1882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7391076" y="5503093"/>
              <a:ext cx="114807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Partial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burnthrough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884368" y="4898411"/>
              <a:ext cx="3337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 smtClean="0">
                  <a:solidFill>
                    <a:srgbClr val="000000"/>
                  </a:solidFill>
                  <a:latin typeface="Arial"/>
                </a:rPr>
                <a:t>Ip</a:t>
              </a:r>
              <a:endParaRPr lang="en-GB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685418" y="6228020"/>
              <a:ext cx="4427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t(s)</a:t>
              </a:r>
              <a:endParaRPr lang="en-GB" sz="1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94817" y="4772151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0.6 MA</a:t>
              </a:r>
              <a:endParaRPr lang="en-GB" sz="1400" dirty="0" err="1" smtClean="0">
                <a:latin typeface="+mn-lt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 flipH="1">
              <a:off x="6846150" y="4787860"/>
              <a:ext cx="2101325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8361692" y="6228020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3 s</a:t>
              </a:r>
              <a:endParaRPr lang="en-GB" sz="1400" dirty="0" err="1" smtClean="0">
                <a:latin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 flipH="1">
              <a:off x="8569315" y="4798877"/>
              <a:ext cx="1" cy="140710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/>
          <a:srcRect r="74811"/>
          <a:stretch/>
        </p:blipFill>
        <p:spPr>
          <a:xfrm>
            <a:off x="498531" y="1511741"/>
            <a:ext cx="1429271" cy="23130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8309" y="1825636"/>
            <a:ext cx="1975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latin typeface="+mj-lt"/>
              </a:rPr>
              <a:t>Gas </a:t>
            </a:r>
            <a:r>
              <a:rPr lang="en-GB" sz="1400">
                <a:latin typeface="+mj-lt"/>
              </a:rPr>
              <a:t>breakdown </a:t>
            </a:r>
            <a:r>
              <a:rPr lang="en-GB" sz="1400" smtClean="0">
                <a:latin typeface="+mj-lt"/>
              </a:rPr>
              <a:t>region</a:t>
            </a:r>
            <a:endParaRPr lang="en-GB" sz="1400">
              <a:latin typeface="+mj-lt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48707" r="26088"/>
          <a:stretch/>
        </p:blipFill>
        <p:spPr>
          <a:xfrm>
            <a:off x="2324081" y="1514643"/>
            <a:ext cx="1455831" cy="235453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 bwMode="auto">
          <a:xfrm flipH="1">
            <a:off x="3137448" y="2018538"/>
            <a:ext cx="848558" cy="5128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/>
              <p:cNvSpPr/>
              <p:nvPr/>
            </p:nvSpPr>
            <p:spPr>
              <a:xfrm>
                <a:off x="2043685" y="1203174"/>
                <a:ext cx="1797429" cy="310006"/>
              </a:xfrm>
              <a:prstGeom prst="rect">
                <a:avLst/>
              </a:prstGeom>
              <a:noFill/>
            </p:spPr>
            <p:txBody>
              <a:bodyPr wrap="square" lIns="7200" tIns="7200" rIns="7200" bIns="720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l-GR" sz="12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GB" sz="1200" b="1" i="1"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GB" sz="1200" b="1" i="1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r>
                  <a:rPr lang="en-GB" sz="1200" b="1" smtClean="0">
                    <a:latin typeface="+mj-lt"/>
                  </a:rPr>
                  <a:t>1, 3, 10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GB" sz="1200" b="1" smtClean="0">
                    <a:latin typeface="+mj-lt"/>
                  </a:rPr>
                  <a:t>surfaces (0.8 mPa)</a:t>
                </a:r>
                <a:endParaRPr lang="en-GB" sz="1200" b="1">
                  <a:latin typeface="+mj-lt"/>
                </a:endParaRPr>
              </a:p>
            </p:txBody>
          </p:sp>
        </mc:Choice>
        <mc:Fallback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685" y="1203174"/>
                <a:ext cx="1797429" cy="310006"/>
              </a:xfrm>
              <a:prstGeom prst="rect">
                <a:avLst/>
              </a:prstGeom>
              <a:blipFill>
                <a:blip r:embed="rId5"/>
                <a:stretch>
                  <a:fillRect t="-25490" b="-25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3573413" y="3314739"/>
                <a:ext cx="2342363" cy="186896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lIns="7200" tIns="7200" rIns="7200" bIns="720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400" smtClean="0">
                    <a:latin typeface="+mj-lt"/>
                  </a:rPr>
                  <a:t>Ohmic breakdown if </a:t>
                </a:r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</m:t>
                    </m:r>
                  </m:oMath>
                </a14:m>
                <a:endParaRPr lang="en-GB" sz="1400">
                  <a:latin typeface="+mj-lt"/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413" y="3314739"/>
                <a:ext cx="2342363" cy="186896"/>
              </a:xfrm>
              <a:prstGeom prst="rect">
                <a:avLst/>
              </a:prstGeom>
              <a:blipFill>
                <a:blip r:embed="rId6"/>
                <a:stretch>
                  <a:fillRect l="-4427" t="-50000" b="-5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/>
              <p:cNvSpPr/>
              <p:nvPr/>
            </p:nvSpPr>
            <p:spPr>
              <a:xfrm>
                <a:off x="3893066" y="2534885"/>
                <a:ext cx="2361136" cy="445428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lIns="7200" tIns="7200" rIns="7200" bIns="7200">
                <a:spAutoFit/>
              </a:bodyPr>
              <a:lstStyle/>
              <a:p>
                <a:pPr marL="180975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400" smtClean="0">
                    <a:latin typeface="+mj-lt"/>
                  </a:rPr>
                  <a:t> = Townsend coefficient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400" smtClean="0">
                    <a:latin typeface="+mj-lt"/>
                  </a:rPr>
                  <a:t>= connection length</a:t>
                </a:r>
                <a:endParaRPr lang="en-GB" sz="1400">
                  <a:latin typeface="+mj-lt"/>
                </a:endParaRPr>
              </a:p>
            </p:txBody>
          </p:sp>
        </mc:Choice>
        <mc:Fallback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066" y="2534885"/>
                <a:ext cx="2361136" cy="445428"/>
              </a:xfrm>
              <a:prstGeom prst="rect">
                <a:avLst/>
              </a:prstGeom>
              <a:blipFill>
                <a:blip r:embed="rId7"/>
                <a:stretch>
                  <a:fillRect l="-4134" t="-10959" b="-21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1513" y="1129308"/>
            <a:ext cx="1584176" cy="457739"/>
          </a:xfrm>
          <a:prstGeom prst="rect">
            <a:avLst/>
          </a:prstGeom>
          <a:noFill/>
        </p:spPr>
        <p:txBody>
          <a:bodyPr wrap="square" lIns="7200" tIns="7200" rIns="7200" bIns="7200">
            <a:spAutoFit/>
          </a:bodyPr>
          <a:lstStyle>
            <a:defPPr>
              <a:defRPr lang="en-GB"/>
            </a:defPPr>
            <a:lvl1pPr algn="ctr">
              <a:lnSpc>
                <a:spcPct val="80000"/>
              </a:lnSpc>
              <a:defRPr sz="1400">
                <a:latin typeface="+mj-lt"/>
              </a:defRPr>
            </a:lvl1pPr>
          </a:lstStyle>
          <a:p>
            <a:r>
              <a:rPr lang="en-US" sz="1200" b="1"/>
              <a:t>Poloidal magnetic field surfaces at </a:t>
            </a:r>
            <a:endParaRPr lang="en-US" sz="1200" b="1" smtClean="0"/>
          </a:p>
          <a:p>
            <a:r>
              <a:rPr lang="en-US" sz="1200" b="1" smtClean="0"/>
              <a:t>1</a:t>
            </a:r>
            <a:r>
              <a:rPr lang="en-US" sz="1200" b="1"/>
              <a:t>, 2, 4, 6 mT</a:t>
            </a:r>
            <a:endParaRPr lang="en-GB" sz="1200" b="1" dirty="0" err="1"/>
          </a:p>
        </p:txBody>
      </p:sp>
    </p:spTree>
    <p:extLst>
      <p:ext uri="{BB962C8B-B14F-4D97-AF65-F5344CB8AC3E}">
        <p14:creationId xmlns:p14="http://schemas.microsoft.com/office/powerpoint/2010/main" val="123722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5807" y="-51093"/>
            <a:ext cx="7792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Synthetic Diagnostics development for First Plasma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-1" y="409228"/>
                <a:ext cx="5372113" cy="5059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00CC"/>
                    </a:solidFill>
                    <a:latin typeface="Arial"/>
                  </a:rPr>
                  <a:t>55.FA Dispersion Interfero-Polarimeter (DIP):</a:t>
                </a: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446088" algn="l"/>
                  </a:tabLst>
                </a:pPr>
                <a:r>
                  <a:rPr lang="en-US" sz="1800" smtClean="0">
                    <a:solidFill>
                      <a:schemeClr val="tx1"/>
                    </a:solidFill>
                    <a:latin typeface="Arial"/>
                  </a:rPr>
                  <a:t>Measures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𝑒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𝑑𝑙</m:t>
                        </m:r>
                      </m:e>
                    </m:nary>
                  </m:oMath>
                </a14:m>
                <a:r>
                  <a:rPr lang="en-US" sz="1800" smtClean="0">
                    <a:solidFill>
                      <a:schemeClr val="tx1"/>
                    </a:solidFill>
                    <a:latin typeface="Arial"/>
                  </a:rPr>
                  <a:t> </a:t>
                </a:r>
                <a:r>
                  <a:rPr lang="en-US" sz="1800" smtClean="0">
                    <a:latin typeface="Arial"/>
                  </a:rPr>
                  <a:t>during plasma initiation</a:t>
                </a:r>
                <a:endParaRPr lang="en-GB" sz="1800" smtClean="0">
                  <a:latin typeface="Arial"/>
                </a:endParaRP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446088" algn="l"/>
                  </a:tabLst>
                </a:pPr>
                <a:r>
                  <a:rPr lang="en-GB" sz="1800" smtClean="0">
                    <a:latin typeface="Arial"/>
                  </a:rPr>
                  <a:t>Only </a:t>
                </a:r>
                <a:r>
                  <a:rPr lang="en-GB" sz="1800">
                    <a:latin typeface="Arial"/>
                  </a:rPr>
                  <a:t>radial chord </a:t>
                </a:r>
                <a:r>
                  <a:rPr lang="en-GB" sz="1800" smtClean="0">
                    <a:latin typeface="Arial"/>
                  </a:rPr>
                  <a:t>available </a:t>
                </a:r>
                <a:r>
                  <a:rPr lang="en-GB" sz="1800">
                    <a:latin typeface="Arial"/>
                  </a:rPr>
                  <a:t>for </a:t>
                </a:r>
                <a:r>
                  <a:rPr lang="en-GB" sz="1800" smtClean="0">
                    <a:latin typeface="Arial"/>
                  </a:rPr>
                  <a:t>First Plasma</a:t>
                </a: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446088" algn="l"/>
                  </a:tabLst>
                </a:pPr>
                <a:endParaRPr lang="en-US" sz="1800" kern="0" baseline="30000" smtClean="0">
                  <a:solidFill>
                    <a:srgbClr val="000000"/>
                  </a:solidFill>
                  <a:latin typeface="Arial"/>
                  <a:ea typeface="+mj-ea"/>
                  <a:cs typeface="+mj-cs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1800" smtClean="0"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1800" smtClean="0"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GB" sz="900">
                  <a:latin typeface="Arial"/>
                </a:endParaRPr>
              </a:p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00CC"/>
                    </a:solidFill>
                    <a:latin typeface="Arial"/>
                  </a:rPr>
                  <a:t>55.E2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sz="1800" smtClean="0">
                    <a:solidFill>
                      <a:srgbClr val="0000CC"/>
                    </a:solidFill>
                    <a:latin typeface="Arial"/>
                  </a:rPr>
                  <a:t> spectrometer: </a:t>
                </a: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>
                    <a:latin typeface="Arial"/>
                  </a:rPr>
                  <a:t>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sz="1800">
                    <a:latin typeface="Arial"/>
                  </a:rPr>
                  <a:t> emission </a:t>
                </a:r>
                <a:r>
                  <a:rPr lang="en-US" sz="1800" smtClean="0">
                    <a:latin typeface="Arial"/>
                  </a:rPr>
                  <a:t>from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1800" smtClean="0">
                    <a:latin typeface="Arial"/>
                  </a:rPr>
                  <a:t> excitation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1800" smtClean="0">
                    <a:latin typeface="Arial"/>
                  </a:rPr>
                  <a:t> recombination</a:t>
                </a:r>
                <a:endParaRPr lang="en-US" sz="1800">
                  <a:latin typeface="Arial"/>
                </a:endParaRP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latin typeface="Arial"/>
                  </a:rPr>
                  <a:t>Tangential view available for First Plasma</a:t>
                </a:r>
              </a:p>
              <a:p>
                <a:pPr marL="457200" lvl="2">
                  <a:buSzPct val="50000"/>
                  <a:tabLst>
                    <a:tab pos="177800" algn="l"/>
                    <a:tab pos="631825" algn="l"/>
                  </a:tabLst>
                </a:pPr>
                <a:endParaRPr lang="en-US" sz="1800" smtClean="0"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1800" smtClean="0"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900">
                  <a:latin typeface="Arial"/>
                </a:endParaRPr>
              </a:p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00CC"/>
                    </a:solidFill>
                    <a:latin typeface="Arial"/>
                  </a:rPr>
                  <a:t>55.EE Hard X-ray monitor (HXR):</a:t>
                </a: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latin typeface="Arial"/>
                  </a:rPr>
                  <a:t>Detect runaway electrons during startup and disruptions through bremsstrahlung radiation</a:t>
                </a:r>
              </a:p>
              <a:p>
                <a:pPr marL="446088" lvl="2" indent="-174625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1100">
                  <a:latin typeface="Arial"/>
                </a:endParaRPr>
              </a:p>
              <a:p>
                <a:pPr marL="0" lvl="1" indent="-185737">
                  <a:buSzPct val="50000"/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latin typeface="Arial"/>
                  </a:rPr>
                  <a:t>[J Sinha et al, PPCF (2021)]</a:t>
                </a:r>
                <a:endParaRPr lang="en-US" sz="1800">
                  <a:latin typeface="Arial"/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09228"/>
                <a:ext cx="5372113" cy="5059590"/>
              </a:xfrm>
              <a:prstGeom prst="rect">
                <a:avLst/>
              </a:prstGeom>
              <a:blipFill>
                <a:blip r:embed="rId3"/>
                <a:stretch>
                  <a:fillRect l="-908" t="-54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5587699" y="488313"/>
            <a:ext cx="3168351" cy="1675257"/>
            <a:chOff x="5587699" y="488313"/>
            <a:chExt cx="3168351" cy="1675257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" t="18424" r="61312" b="2628"/>
            <a:stretch/>
          </p:blipFill>
          <p:spPr bwMode="auto">
            <a:xfrm>
              <a:off x="5587699" y="499435"/>
              <a:ext cx="1584176" cy="133703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/>
            <a:srcRect l="1400" r="17730"/>
            <a:stretch/>
          </p:blipFill>
          <p:spPr>
            <a:xfrm>
              <a:off x="7382625" y="488313"/>
              <a:ext cx="1373425" cy="16752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30" name="Group 29"/>
          <p:cNvGrpSpPr/>
          <p:nvPr/>
        </p:nvGrpSpPr>
        <p:grpSpPr>
          <a:xfrm>
            <a:off x="5147703" y="1985847"/>
            <a:ext cx="3744778" cy="1770640"/>
            <a:chOff x="5147703" y="1985847"/>
            <a:chExt cx="3744778" cy="177064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0"/>
            <a:stretch/>
          </p:blipFill>
          <p:spPr>
            <a:xfrm>
              <a:off x="6686337" y="2353444"/>
              <a:ext cx="2206144" cy="12031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32" name="Group 31"/>
            <p:cNvGrpSpPr/>
            <p:nvPr/>
          </p:nvGrpSpPr>
          <p:grpSpPr>
            <a:xfrm>
              <a:off x="5147703" y="1985847"/>
              <a:ext cx="1520115" cy="1770640"/>
              <a:chOff x="5147703" y="1985847"/>
              <a:chExt cx="1520115" cy="1770640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5205679" y="1985847"/>
                <a:ext cx="1302619" cy="1770640"/>
                <a:chOff x="5062024" y="1985847"/>
                <a:chExt cx="1302619" cy="1770640"/>
              </a:xfrm>
            </p:grpSpPr>
            <p:pic>
              <p:nvPicPr>
                <p:cNvPr id="35" name="Content Placeholder 4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62024" y="1985847"/>
                  <a:ext cx="1302619" cy="177064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36" name="Rectangle 35"/>
                <p:cNvSpPr/>
                <p:nvPr/>
              </p:nvSpPr>
              <p:spPr bwMode="auto">
                <a:xfrm>
                  <a:off x="5877127" y="2276573"/>
                  <a:ext cx="215587" cy="712186"/>
                </a:xfrm>
                <a:prstGeom prst="rect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</a:endParaRPr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 bwMode="auto">
                <a:xfrm flipH="1">
                  <a:off x="5635028" y="2916751"/>
                  <a:ext cx="242099" cy="360967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34" name="TextBox 33"/>
              <p:cNvSpPr txBox="1"/>
              <p:nvPr/>
            </p:nvSpPr>
            <p:spPr>
              <a:xfrm>
                <a:off x="5147703" y="3277718"/>
                <a:ext cx="1520115" cy="461665"/>
              </a:xfrm>
              <a:prstGeom prst="rect">
                <a:avLst/>
              </a:prstGeom>
              <a:solidFill>
                <a:schemeClr val="bg1">
                  <a:alpha val="58000"/>
                </a:schemeClr>
              </a:solidFill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+mn-lt"/>
                  </a:rPr>
                  <a:t>No 2D image available for </a:t>
                </a:r>
                <a:r>
                  <a:rPr lang="en-US" sz="800" dirty="0" smtClean="0">
                    <a:latin typeface="+mn-lt"/>
                  </a:rPr>
                  <a:t>FP, </a:t>
                </a:r>
                <a:r>
                  <a:rPr lang="en-US" sz="800" dirty="0">
                    <a:latin typeface="+mn-lt"/>
                  </a:rPr>
                  <a:t>but can select </a:t>
                </a:r>
                <a:r>
                  <a:rPr lang="en-US" altLang="zh-CN" sz="800">
                    <a:latin typeface="+mn-lt"/>
                  </a:rPr>
                  <a:t>multiple </a:t>
                </a:r>
                <a:r>
                  <a:rPr lang="en-US" altLang="zh-CN" sz="800" smtClean="0">
                    <a:latin typeface="+mn-lt"/>
                  </a:rPr>
                  <a:t>LoS</a:t>
                </a:r>
                <a:r>
                  <a:rPr lang="en-US" sz="800" smtClean="0">
                    <a:latin typeface="+mn-lt"/>
                  </a:rPr>
                  <a:t> </a:t>
                </a:r>
                <a:r>
                  <a:rPr lang="en-US" sz="800" dirty="0">
                    <a:latin typeface="+mn-lt"/>
                  </a:rPr>
                  <a:t>in this field of view</a:t>
                </a:r>
                <a:endParaRPr lang="en-GB" sz="800" dirty="0" err="1">
                  <a:latin typeface="+mn-lt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307193" y="3763318"/>
            <a:ext cx="3736889" cy="1507285"/>
            <a:chOff x="5307193" y="3763318"/>
            <a:chExt cx="3736889" cy="1507285"/>
          </a:xfrm>
        </p:grpSpPr>
        <p:pic>
          <p:nvPicPr>
            <p:cNvPr id="39" name="Content Placeholder 6"/>
            <p:cNvPicPr>
              <a:picLocks noChangeAspect="1"/>
            </p:cNvPicPr>
            <p:nvPr/>
          </p:nvPicPr>
          <p:blipFill rotWithShape="1">
            <a:blip r:embed="rId8"/>
            <a:srcRect l="37018" b="610"/>
            <a:stretch/>
          </p:blipFill>
          <p:spPr>
            <a:xfrm>
              <a:off x="5307193" y="4083423"/>
              <a:ext cx="1820933" cy="10057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40" name="Group 39"/>
            <p:cNvGrpSpPr/>
            <p:nvPr/>
          </p:nvGrpSpPr>
          <p:grpSpPr>
            <a:xfrm>
              <a:off x="7254832" y="3763318"/>
              <a:ext cx="1789250" cy="1507285"/>
              <a:chOff x="7175238" y="3798487"/>
              <a:chExt cx="1789250" cy="1507285"/>
            </a:xfrm>
          </p:grpSpPr>
          <p:pic>
            <p:nvPicPr>
              <p:cNvPr id="41" name="Content Placeholder 4"/>
              <p:cNvPicPr>
                <a:picLocks noChangeAspect="1"/>
              </p:cNvPicPr>
              <p:nvPr/>
            </p:nvPicPr>
            <p:blipFill rotWithShape="1">
              <a:blip r:embed="rId9"/>
              <a:srcRect t="8569" r="52263" b="1371"/>
              <a:stretch/>
            </p:blipFill>
            <p:spPr>
              <a:xfrm>
                <a:off x="7175238" y="3798487"/>
                <a:ext cx="1789250" cy="150728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7604098" y="3937620"/>
                <a:ext cx="908236" cy="282573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txBody>
              <a:bodyPr wrap="square" lIns="0" tIns="18000" rIns="0" bIns="18000" rtlCol="0">
                <a:spAutoFit/>
              </a:bodyPr>
              <a:lstStyle/>
              <a:p>
                <a:pPr algn="ctr"/>
                <a:r>
                  <a:rPr lang="en-GB" sz="800" dirty="0">
                    <a:latin typeface="+mn-lt"/>
                  </a:rPr>
                  <a:t>Counting </a:t>
                </a:r>
                <a:r>
                  <a:rPr lang="en-GB" sz="800">
                    <a:latin typeface="+mn-lt"/>
                  </a:rPr>
                  <a:t>statistics </a:t>
                </a:r>
                <a:r>
                  <a:rPr lang="en-GB" sz="800" smtClean="0">
                    <a:latin typeface="+mn-lt"/>
                  </a:rPr>
                  <a:t>(~</a:t>
                </a:r>
                <a:r>
                  <a:rPr lang="en-GB" sz="800" dirty="0">
                    <a:latin typeface="+mn-lt"/>
                  </a:rPr>
                  <a:t>30%)  threshold </a:t>
                </a:r>
                <a:endParaRPr lang="en-GB" sz="800" dirty="0" smtClean="0">
                  <a:latin typeface="+mn-lt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524328" y="4632382"/>
                <a:ext cx="648072" cy="313350"/>
              </a:xfrm>
              <a:prstGeom prst="rect">
                <a:avLst/>
              </a:prstGeom>
              <a:noFill/>
              <a:ln w="15875">
                <a:solidFill>
                  <a:srgbClr val="00FF00"/>
                </a:solidFill>
              </a:ln>
            </p:spPr>
            <p:txBody>
              <a:bodyPr wrap="square" lIns="0" tIns="18000" rIns="0" bIns="18000" rtlCol="0">
                <a:spAutoFit/>
              </a:bodyPr>
              <a:lstStyle/>
              <a:p>
                <a:pPr algn="ctr"/>
                <a:r>
                  <a:rPr lang="en-US" sz="900" smtClean="0">
                    <a:latin typeface="+mn-lt"/>
                  </a:rPr>
                  <a:t>Bkg </a:t>
                </a:r>
                <a:r>
                  <a:rPr lang="en-US" sz="900" dirty="0" smtClean="0">
                    <a:latin typeface="+mn-lt"/>
                  </a:rPr>
                  <a:t>noise threshold  </a:t>
                </a:r>
                <a:endParaRPr lang="en-GB" sz="900" dirty="0" smtClean="0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11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8276" y="-51093"/>
            <a:ext cx="5567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Pre-Fusion Power Operation phase 1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-10264" y="497755"/>
                <a:ext cx="6709416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C00000"/>
                    </a:solidFill>
                    <a:latin typeface="+mn-lt"/>
                  </a:rPr>
                  <a:t>The PFPO-1 phase (18 months) </a:t>
                </a:r>
                <a:r>
                  <a:rPr lang="en-US" sz="1800" smtClean="0">
                    <a:latin typeface="+mn-lt"/>
                  </a:rPr>
                  <a:t>consists of demonstrating: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>
                    <a:solidFill>
                      <a:srgbClr val="0033CC"/>
                    </a:solidFill>
                    <a:latin typeface="+mn-lt"/>
                  </a:rPr>
                  <a:t>First diverted plasma </a:t>
                </a:r>
                <a:r>
                  <a:rPr lang="en-US" sz="1800" smtClean="0">
                    <a:solidFill>
                      <a:srgbClr val="008000"/>
                    </a:solidFill>
                    <a:latin typeface="+mn-lt"/>
                  </a:rPr>
                  <a:t>3.2 MA / 2.65 T </a:t>
                </a:r>
                <a:r>
                  <a:rPr lang="en-US" sz="1800" smtClean="0">
                    <a:latin typeface="+mn-lt"/>
                  </a:rPr>
                  <a:t>with </a:t>
                </a:r>
                <a:r>
                  <a:rPr lang="en-US" sz="1800">
                    <a:latin typeface="+mn-lt"/>
                  </a:rPr>
                  <a:t>baseline </a:t>
                </a:r>
                <a:r>
                  <a:rPr lang="en-US" sz="1800" smtClean="0">
                    <a:latin typeface="+mn-lt"/>
                  </a:rPr>
                  <a:t>PFCs:</a:t>
                </a:r>
                <a:endParaRPr lang="en-US" sz="1800">
                  <a:latin typeface="+mn-lt"/>
                </a:endParaRP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>
                    <a:latin typeface="+mn-lt"/>
                  </a:rPr>
                  <a:t>Basic plasma control </a:t>
                </a:r>
                <a:r>
                  <a:rPr lang="en-US" sz="1800" smtClean="0">
                    <a:latin typeface="+mn-lt"/>
                  </a:rPr>
                  <a:t>algorithms (magnetics, density)</a:t>
                </a:r>
                <a:endParaRPr lang="en-US" sz="1800">
                  <a:latin typeface="+mn-lt"/>
                </a:endParaRP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>
                    <a:latin typeface="+mn-lt"/>
                  </a:rPr>
                  <a:t>Investment protection control and interlock </a:t>
                </a:r>
                <a:r>
                  <a:rPr lang="en-US" sz="1800" smtClean="0">
                    <a:latin typeface="+mn-lt"/>
                  </a:rPr>
                  <a:t>systems, disruption mitigation system</a:t>
                </a:r>
                <a:endParaRPr lang="en-US" sz="1800">
                  <a:latin typeface="+mn-lt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>
                    <a:latin typeface="+mn-lt"/>
                  </a:rPr>
                  <a:t>P</a:t>
                </a:r>
                <a:r>
                  <a:rPr lang="en-US" sz="1800" smtClean="0">
                    <a:latin typeface="+mn-lt"/>
                  </a:rPr>
                  <a:t>lasma </a:t>
                </a:r>
                <a:r>
                  <a:rPr lang="en-US" sz="1800">
                    <a:latin typeface="+mn-lt"/>
                  </a:rPr>
                  <a:t>scenario basic blocks:</a:t>
                </a: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>
                    <a:latin typeface="+mn-lt"/>
                  </a:rPr>
                  <a:t>Start-up, ramp-up, flat-top, ramp-down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33CC"/>
                    </a:solidFill>
                    <a:latin typeface="+mn-lt"/>
                  </a:rPr>
                  <a:t>First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1800" i="1" baseline="-2500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95</m:t>
                    </m:r>
                    <m:r>
                      <a:rPr lang="en-US" sz="180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1800" smtClean="0">
                    <a:solidFill>
                      <a:srgbClr val="0033CC"/>
                    </a:solidFill>
                    <a:latin typeface="+mn-lt"/>
                  </a:rPr>
                  <a:t> plasma: </a:t>
                </a:r>
                <a:r>
                  <a:rPr lang="en-US" sz="1800" smtClean="0">
                    <a:solidFill>
                      <a:srgbClr val="008000"/>
                    </a:solidFill>
                    <a:latin typeface="+mn-lt"/>
                  </a:rPr>
                  <a:t>7.5 MA / 2.65 T </a:t>
                </a:r>
                <a:r>
                  <a:rPr lang="en-US" sz="1800" smtClean="0">
                    <a:latin typeface="+mn-lt"/>
                  </a:rPr>
                  <a:t>routine operation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33CC"/>
                    </a:solidFill>
                    <a:latin typeface="+mn-lt"/>
                  </a:rPr>
                  <a:t>First H-mode plasma: </a:t>
                </a:r>
                <a:r>
                  <a:rPr lang="en-US" sz="1800" smtClean="0">
                    <a:solidFill>
                      <a:srgbClr val="008000"/>
                    </a:solidFill>
                    <a:latin typeface="+mn-lt"/>
                  </a:rPr>
                  <a:t>5 MA / 1.8 T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1800">
                  <a:latin typeface="+mn-lt"/>
                </a:endParaRPr>
              </a:p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C00000"/>
                    </a:solidFill>
                    <a:latin typeface="+mn-lt"/>
                  </a:rPr>
                  <a:t>H&amp;CD and diagnostic commissioning: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latin typeface="+mn-lt"/>
                  </a:rPr>
                  <a:t>H&amp;CD power:</a:t>
                </a: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33CC"/>
                    </a:solidFill>
                    <a:latin typeface="+mn-lt"/>
                  </a:rPr>
                  <a:t>Full EC system </a:t>
                </a:r>
                <a:r>
                  <a:rPr lang="en-US" sz="1800" smtClean="0">
                    <a:latin typeface="+mn-lt"/>
                  </a:rPr>
                  <a:t>(4 ULs, 1 EL): 20 (+10) MW for </a:t>
                </a:r>
                <a:r>
                  <a:rPr lang="en-US" sz="1800" smtClean="0">
                    <a:latin typeface="+mn-lt"/>
                  </a:rPr>
                  <a:t>at least 50 seconds</a:t>
                </a:r>
                <a:endParaRPr lang="en-US" sz="1800" smtClean="0">
                  <a:latin typeface="+mn-lt"/>
                </a:endParaRP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latin typeface="+mn-lt"/>
                  </a:rPr>
                  <a:t>No ICH, no NBI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800" smtClean="0">
                    <a:solidFill>
                      <a:srgbClr val="008000"/>
                    </a:solidFill>
                    <a:latin typeface="+mn-lt"/>
                  </a:rPr>
                  <a:t>Subset of diagnostics </a:t>
                </a:r>
                <a:r>
                  <a:rPr lang="en-US" sz="1800" smtClean="0">
                    <a:latin typeface="+mn-lt"/>
                  </a:rPr>
                  <a:t>for plasma parameters and control</a:t>
                </a:r>
                <a:endParaRPr lang="en-US" sz="1800">
                  <a:latin typeface="+mn-lt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264" y="497755"/>
                <a:ext cx="6709416" cy="4524315"/>
              </a:xfrm>
              <a:prstGeom prst="rect">
                <a:avLst/>
              </a:prstGeom>
              <a:blipFill>
                <a:blip r:embed="rId3"/>
                <a:stretch>
                  <a:fillRect t="-809" b="-1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6" t="22647" r="6271" b="7059"/>
          <a:stretch>
            <a:fillRect/>
          </a:stretch>
        </p:blipFill>
        <p:spPr bwMode="auto">
          <a:xfrm>
            <a:off x="6596204" y="697261"/>
            <a:ext cx="2433060" cy="197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03847" y="2110342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+mn-lt"/>
              </a:rPr>
              <a:t>I</a:t>
            </a:r>
            <a:r>
              <a:rPr lang="en-US" sz="1600" b="1" baseline="-25000" dirty="0" err="1" smtClean="0">
                <a:latin typeface="+mn-lt"/>
              </a:rPr>
              <a:t>cs</a:t>
            </a:r>
            <a:r>
              <a:rPr lang="en-US" sz="1600" b="1" smtClean="0">
                <a:latin typeface="+mn-lt"/>
              </a:rPr>
              <a:t>=12kA</a:t>
            </a:r>
            <a:endParaRPr lang="en-GB" sz="1600" b="1" dirty="0" err="1" smtClean="0">
              <a:latin typeface="+mn-lt"/>
            </a:endParaRPr>
          </a:p>
        </p:txBody>
      </p:sp>
      <p:pic>
        <p:nvPicPr>
          <p:cNvPr id="9" name="Рисунок 9"/>
          <p:cNvPicPr/>
          <p:nvPr/>
        </p:nvPicPr>
        <p:blipFill>
          <a:blip r:embed="rId5" cstate="print"/>
          <a:srcRect l="11865" t="22685" r="8222" b="6490"/>
          <a:stretch>
            <a:fillRect/>
          </a:stretch>
        </p:blipFill>
        <p:spPr bwMode="auto">
          <a:xfrm>
            <a:off x="6712075" y="3182513"/>
            <a:ext cx="2262565" cy="197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66038" y="4585692"/>
            <a:ext cx="1040006" cy="353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+mn-lt"/>
              </a:rPr>
              <a:t>I</a:t>
            </a:r>
            <a:r>
              <a:rPr lang="en-US" sz="1600" b="1" baseline="-25000" dirty="0" err="1" smtClean="0">
                <a:latin typeface="+mn-lt"/>
              </a:rPr>
              <a:t>cs</a:t>
            </a:r>
            <a:r>
              <a:rPr lang="en-US" sz="1600" b="1" dirty="0" smtClean="0">
                <a:latin typeface="+mn-lt"/>
              </a:rPr>
              <a:t>=30kA</a:t>
            </a:r>
            <a:endParaRPr lang="en-GB" sz="1600" b="1" dirty="0" err="1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96204" y="482103"/>
            <a:ext cx="2315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+mn-lt"/>
              </a:rPr>
              <a:t>DINA, first diverted plasma</a:t>
            </a:r>
            <a:endParaRPr lang="en-GB" sz="1400" dirty="0" err="1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2075" y="2934484"/>
            <a:ext cx="2180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+mn-lt"/>
              </a:rPr>
              <a:t>DINA, first q</a:t>
            </a:r>
            <a:r>
              <a:rPr lang="en-US" sz="1400" baseline="-25000" smtClean="0">
                <a:latin typeface="+mn-lt"/>
              </a:rPr>
              <a:t>95</a:t>
            </a:r>
            <a:r>
              <a:rPr lang="en-US" sz="1400" smtClean="0">
                <a:latin typeface="+mn-lt"/>
              </a:rPr>
              <a:t>=3 plasma</a:t>
            </a:r>
            <a:endParaRPr lang="en-GB" sz="14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392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711" y="-51093"/>
            <a:ext cx="124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Outline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791" y="62525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ITER mission goals and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IMAS Integrated Analysis and Modelling Suite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Examples of modelling results for each phase of the ITER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 smtClean="0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3084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936" y="-51093"/>
            <a:ext cx="6048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ECH modelling at 5 MA / 1.8 T in PFPO-1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6" y="389639"/>
            <a:ext cx="9140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-274637">
              <a:buSzPct val="50000"/>
              <a:buBlip>
                <a:blip r:embed="rId2"/>
              </a:buBlip>
              <a:tabLst>
                <a:tab pos="177800" algn="l"/>
                <a:tab pos="452438" algn="l"/>
                <a:tab pos="4489450" algn="l"/>
              </a:tabLst>
            </a:pPr>
            <a:r>
              <a:rPr lang="en-US" sz="2000" smtClean="0">
                <a:latin typeface="+mj-lt"/>
              </a:rPr>
              <a:t>Operation at 5 MA / 1.8 T for  </a:t>
            </a:r>
            <a:r>
              <a:rPr lang="en-US" sz="2000" dirty="0" smtClean="0">
                <a:latin typeface="+mj-lt"/>
              </a:rPr>
              <a:t>early H-mode access in the Research Plan:</a:t>
            </a:r>
          </a:p>
          <a:p>
            <a:pPr marL="541338" lvl="3" indent="-187325">
              <a:buSzPct val="50000"/>
              <a:buBlip>
                <a:blip r:embed="rId2"/>
              </a:buBlip>
              <a:tabLst>
                <a:tab pos="177800" algn="l"/>
                <a:tab pos="452438" algn="l"/>
                <a:tab pos="4489450" algn="l"/>
              </a:tabLst>
            </a:pPr>
            <a:r>
              <a:rPr lang="en-US" sz="2000" dirty="0" smtClean="0">
                <a:latin typeface="+mj-lt"/>
              </a:rPr>
              <a:t>To evaluate L-H power threshold in ITER / sustain H-mode plasmas</a:t>
            </a:r>
          </a:p>
          <a:p>
            <a:pPr marL="541338" lvl="3" indent="-187325">
              <a:buSzPct val="50000"/>
              <a:buBlip>
                <a:blip r:embed="rId2"/>
              </a:buBlip>
              <a:tabLst>
                <a:tab pos="177800" algn="l"/>
                <a:tab pos="452438" algn="l"/>
                <a:tab pos="4489450" algn="l"/>
              </a:tabLst>
            </a:pPr>
            <a:r>
              <a:rPr lang="en-US" sz="2000" dirty="0" smtClean="0">
                <a:latin typeface="+mj-lt"/>
              </a:rPr>
              <a:t>To address operational issues </a:t>
            </a:r>
            <a:r>
              <a:rPr lang="en-US" sz="2000" smtClean="0">
                <a:latin typeface="+mj-lt"/>
              </a:rPr>
              <a:t>with H-mode regime</a:t>
            </a:r>
            <a:endParaRPr lang="en-US" sz="2000" dirty="0">
              <a:latin typeface="+mj-lt"/>
            </a:endParaRPr>
          </a:p>
          <a:p>
            <a:pPr marL="541338" lvl="3" indent="-187325">
              <a:buSzPct val="50000"/>
              <a:tabLst>
                <a:tab pos="177800" algn="l"/>
                <a:tab pos="541338" algn="l"/>
                <a:tab pos="895350" algn="l"/>
                <a:tab pos="4489450" algn="l"/>
              </a:tabLst>
            </a:pPr>
            <a:endParaRPr lang="en-US" sz="1200" dirty="0" smtClean="0">
              <a:latin typeface="+mj-lt"/>
            </a:endParaRPr>
          </a:p>
          <a:p>
            <a:pPr marL="0" lvl="1" indent="-274637">
              <a:buSzPct val="50000"/>
              <a:buBlip>
                <a:blip r:embed="rId2"/>
              </a:buBlip>
              <a:tabLst>
                <a:tab pos="177800" algn="l"/>
                <a:tab pos="452438" algn="l"/>
                <a:tab pos="4489450" algn="l"/>
              </a:tabLst>
            </a:pPr>
            <a:r>
              <a:rPr lang="en-US" sz="2000" smtClean="0">
                <a:latin typeface="+mj-lt"/>
              </a:rPr>
              <a:t>Concern: 1.8 T </a:t>
            </a:r>
            <a:r>
              <a:rPr lang="en-US" sz="2000" smtClean="0">
                <a:latin typeface="+mj-lt"/>
                <a:sym typeface="Wingdings" panose="05000000000000000000" pitchFamily="2" charset="2"/>
              </a:rPr>
              <a:t> X3 ECH absorption, weak at low density and temperature</a:t>
            </a:r>
          </a:p>
          <a:p>
            <a:pPr marL="0" lvl="1">
              <a:buSzPct val="50000"/>
              <a:tabLst>
                <a:tab pos="177800" algn="l"/>
                <a:tab pos="452438" algn="l"/>
                <a:tab pos="4489450" algn="l"/>
              </a:tabLst>
            </a:pPr>
            <a:r>
              <a:rPr lang="en-US" sz="2000">
                <a:latin typeface="+mj-lt"/>
                <a:sym typeface="Wingdings" panose="05000000000000000000" pitchFamily="2" charset="2"/>
              </a:rPr>
              <a:t>	</a:t>
            </a:r>
            <a:r>
              <a:rPr lang="en-US" sz="2000" smtClean="0">
                <a:latin typeface="+mj-lt"/>
                <a:sym typeface="Wingdings" panose="05000000000000000000" pitchFamily="2" charset="2"/>
              </a:rPr>
              <a:t> Potential heat loads on the wall</a:t>
            </a:r>
          </a:p>
          <a:p>
            <a:pPr marL="0" lvl="1">
              <a:buSzPct val="50000"/>
              <a:tabLst>
                <a:tab pos="177800" algn="l"/>
                <a:tab pos="452438" algn="l"/>
                <a:tab pos="4489450" algn="l"/>
              </a:tabLst>
            </a:pPr>
            <a:endParaRPr lang="en-US" sz="1200" smtClean="0">
              <a:latin typeface="+mj-lt"/>
              <a:sym typeface="Wingdings" panose="05000000000000000000" pitchFamily="2" charset="2"/>
            </a:endParaRPr>
          </a:p>
          <a:p>
            <a:pPr marL="0" lvl="1" indent="-274637">
              <a:buSzPct val="50000"/>
              <a:buBlip>
                <a:blip r:embed="rId2"/>
              </a:buBlip>
              <a:tabLst>
                <a:tab pos="177800" algn="l"/>
                <a:tab pos="452438" algn="l"/>
                <a:tab pos="4489450" algn="l"/>
              </a:tabLst>
            </a:pPr>
            <a:r>
              <a:rPr lang="en-US" sz="2000" smtClean="0">
                <a:latin typeface="+mj-lt"/>
                <a:sym typeface="Wingdings" panose="05000000000000000000" pitchFamily="2" charset="2"/>
              </a:rPr>
              <a:t>GRAY modelling of ECH absorption with density and temperature scan:</a:t>
            </a:r>
            <a:endParaRPr lang="en-US" sz="2000" smtClean="0"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5536" y="2796160"/>
            <a:ext cx="2853012" cy="2520000"/>
            <a:chOff x="290872" y="1788048"/>
            <a:chExt cx="2853012" cy="25200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7" b="725"/>
            <a:stretch/>
          </p:blipFill>
          <p:spPr bwMode="auto">
            <a:xfrm>
              <a:off x="290872" y="1788048"/>
              <a:ext cx="2853012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712423" y="1805067"/>
              <a:ext cx="2176943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/>
                </a:rPr>
                <a:t>GRAY </a:t>
              </a:r>
              <a:r>
                <a:rPr lang="en-US" sz="1400" smtClean="0">
                  <a:latin typeface="Arial"/>
                </a:rPr>
                <a:t>ray-tracing code,</a:t>
              </a:r>
            </a:p>
            <a:p>
              <a:r>
                <a:rPr lang="en-GB" sz="1400">
                  <a:latin typeface="Arial"/>
                </a:rPr>
                <a:t>EC </a:t>
              </a:r>
              <a:r>
                <a:rPr lang="en-GB" sz="1400" smtClean="0">
                  <a:latin typeface="Arial"/>
                </a:rPr>
                <a:t>First Pass Absorption</a:t>
              </a:r>
            </a:p>
            <a:p>
              <a:r>
                <a:rPr lang="en-GB" sz="1400" smtClean="0">
                  <a:latin typeface="Arial"/>
                </a:rPr>
                <a:t>EL-MID</a:t>
              </a:r>
              <a:endParaRPr lang="en-GB" sz="1400">
                <a:latin typeface="Arial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8237" y="3737190"/>
            <a:ext cx="2412060" cy="1142078"/>
            <a:chOff x="6546185" y="3440978"/>
            <a:chExt cx="2412060" cy="1142078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6546185" y="3730649"/>
              <a:ext cx="241206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 flipH="1" flipV="1">
              <a:off x="7040772" y="3730649"/>
              <a:ext cx="1" cy="852407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Box 10"/>
            <p:cNvSpPr txBox="1"/>
            <p:nvPr/>
          </p:nvSpPr>
          <p:spPr>
            <a:xfrm>
              <a:off x="6596701" y="3440978"/>
              <a:ext cx="23615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  <a:latin typeface="+mn-lt"/>
                </a:rPr>
                <a:t>Ohmic plasma conditions</a:t>
              </a:r>
              <a:endParaRPr lang="en-GB" sz="14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27429" y="3730649"/>
              <a:ext cx="6976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  <a:latin typeface="+mn-lt"/>
                </a:rPr>
                <a:t>~ 40%</a:t>
              </a:r>
              <a:endParaRPr lang="en-GB" sz="14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779912" y="3406269"/>
            <a:ext cx="51607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76225">
              <a:buSzPct val="50000"/>
              <a:tabLst>
                <a:tab pos="177800" algn="l"/>
                <a:tab pos="631825" algn="l"/>
              </a:tabLst>
            </a:pPr>
            <a:r>
              <a:rPr lang="en-US" sz="2000">
                <a:latin typeface="Arial"/>
                <a:cs typeface="Arial"/>
              </a:rPr>
              <a:t>→ </a:t>
            </a:r>
            <a:r>
              <a:rPr lang="en-US" sz="2000" smtClean="0">
                <a:latin typeface="Arial"/>
                <a:cs typeface="Arial"/>
              </a:rPr>
              <a:t>Only </a:t>
            </a:r>
            <a:r>
              <a:rPr lang="en-US" sz="2000" dirty="0" smtClean="0">
                <a:latin typeface="Arial"/>
                <a:cs typeface="Arial"/>
              </a:rPr>
              <a:t>40% </a:t>
            </a:r>
            <a:r>
              <a:rPr lang="en-US" sz="2000" smtClean="0">
                <a:latin typeface="Arial"/>
                <a:cs typeface="Arial"/>
              </a:rPr>
              <a:t>EC absorption for ohmic plasma conditions… </a:t>
            </a:r>
          </a:p>
          <a:p>
            <a:pPr marL="0" lvl="1" indent="-276225">
              <a:buSzPct val="50000"/>
              <a:tabLst>
                <a:tab pos="177800" algn="l"/>
                <a:tab pos="631825" algn="l"/>
              </a:tabLst>
            </a:pPr>
            <a:r>
              <a:rPr lang="en-US" sz="2000">
                <a:latin typeface="Arial"/>
                <a:cs typeface="Arial"/>
              </a:rPr>
              <a:t>B</a:t>
            </a:r>
            <a:r>
              <a:rPr lang="en-US" sz="2000" smtClean="0">
                <a:latin typeface="Arial"/>
                <a:cs typeface="Arial"/>
              </a:rPr>
              <a:t>ut </a:t>
            </a:r>
            <a:r>
              <a:rPr lang="en-GB" sz="2000" dirty="0">
                <a:latin typeface="Arial"/>
                <a:cs typeface="Arial"/>
              </a:rPr>
              <a:t>self-consistent transport calculations needed </a:t>
            </a:r>
            <a:r>
              <a:rPr lang="en-GB" sz="2000">
                <a:latin typeface="Arial"/>
                <a:cs typeface="Arial"/>
              </a:rPr>
              <a:t>to </a:t>
            </a:r>
            <a:r>
              <a:rPr lang="en-GB" sz="2000" smtClean="0">
                <a:latin typeface="Arial"/>
                <a:cs typeface="Arial"/>
              </a:rPr>
              <a:t>really quantify the issue</a:t>
            </a:r>
            <a:r>
              <a:rPr lang="en-US" sz="2000" smtClean="0">
                <a:latin typeface="Arial"/>
                <a:cs typeface="Arial"/>
              </a:rPr>
              <a:t>.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03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037" y="409228"/>
            <a:ext cx="9018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 algn="just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>
                <a:solidFill>
                  <a:srgbClr val="0033CC"/>
                </a:solidFill>
                <a:latin typeface="Arial"/>
                <a:cs typeface="Arial"/>
              </a:rPr>
              <a:t>Scenario</a:t>
            </a:r>
            <a:r>
              <a:rPr lang="en-US" sz="1800">
                <a:latin typeface="Arial"/>
                <a:cs typeface="Arial"/>
              </a:rPr>
              <a:t>: PFPO-1, 5 MA / 1.8 T, H plasma, 0.5 n</a:t>
            </a:r>
            <a:r>
              <a:rPr lang="en-US" sz="1800" baseline="-25000">
                <a:latin typeface="Arial"/>
                <a:cs typeface="Arial"/>
              </a:rPr>
              <a:t>GW</a:t>
            </a:r>
            <a:r>
              <a:rPr lang="en-US" sz="1800">
                <a:latin typeface="Arial"/>
                <a:cs typeface="Arial"/>
              </a:rPr>
              <a:t>, only ECH (170 GHz, P ≤ 30 MW)</a:t>
            </a:r>
          </a:p>
          <a:p>
            <a:pPr marL="185738" lvl="1" indent="-185738" algn="just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33CC"/>
                </a:solidFill>
                <a:latin typeface="Arial"/>
                <a:cs typeface="Arial"/>
              </a:rPr>
              <a:t>Codes</a:t>
            </a:r>
            <a:r>
              <a:rPr lang="en-US" sz="1800" smtClean="0">
                <a:latin typeface="Arial"/>
                <a:cs typeface="Arial"/>
              </a:rPr>
              <a:t>: JINTRAC for transport </a:t>
            </a:r>
            <a:r>
              <a:rPr lang="en-US" sz="1800" dirty="0">
                <a:latin typeface="Arial"/>
                <a:cs typeface="Arial"/>
              </a:rPr>
              <a:t>suite + </a:t>
            </a:r>
            <a:r>
              <a:rPr lang="en-US" sz="1800">
                <a:latin typeface="Arial"/>
                <a:cs typeface="Arial"/>
              </a:rPr>
              <a:t>GRAY </a:t>
            </a:r>
            <a:r>
              <a:rPr lang="en-US" sz="1800" smtClean="0">
                <a:latin typeface="Arial"/>
                <a:cs typeface="Arial"/>
              </a:rPr>
              <a:t>for ECH</a:t>
            </a:r>
            <a:endParaRPr lang="en-US" sz="1800" dirty="0">
              <a:latin typeface="Arial"/>
              <a:cs typeface="Arial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156" y="1158533"/>
            <a:ext cx="3312368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225159" y="4829086"/>
            <a:ext cx="8595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SzPct val="50000"/>
              <a:tabLst>
                <a:tab pos="177800" algn="l"/>
                <a:tab pos="631825" algn="l"/>
              </a:tabLst>
            </a:pPr>
            <a:r>
              <a:rPr lang="en-US" sz="1800" dirty="0" smtClean="0">
                <a:solidFill>
                  <a:srgbClr val="C00000"/>
                </a:solidFill>
                <a:latin typeface="Arial"/>
                <a:cs typeface="Arial"/>
              </a:rPr>
              <a:t>→ No major wall loads expected </a:t>
            </a:r>
            <a:r>
              <a:rPr lang="en-US" sz="1800" smtClean="0">
                <a:solidFill>
                  <a:srgbClr val="C00000"/>
                </a:solidFill>
                <a:latin typeface="Arial"/>
                <a:cs typeface="Arial"/>
              </a:rPr>
              <a:t>from X3 ECH </a:t>
            </a:r>
            <a:r>
              <a:rPr lang="en-US" sz="1800" dirty="0" smtClean="0">
                <a:solidFill>
                  <a:srgbClr val="C00000"/>
                </a:solidFill>
                <a:latin typeface="Arial"/>
                <a:cs typeface="Arial"/>
              </a:rPr>
              <a:t>at 5 MA / 1.8 T.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46" y="1190913"/>
            <a:ext cx="3778030" cy="291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796845" y="4015021"/>
                <a:ext cx="41493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>
                  <a:buSzPct val="50000"/>
                  <a:tabLst>
                    <a:tab pos="177800" algn="l"/>
                    <a:tab pos="631825" algn="l"/>
                  </a:tabLst>
                </a:pPr>
                <a:r>
                  <a:rPr lang="en-US" sz="18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→ Rapid increase of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  <a:cs typeface="Arial"/>
                      </a:rPr>
                      <m:t>𝑇</m:t>
                    </m:r>
                    <m:r>
                      <a:rPr lang="en-US" sz="1800" i="1" baseline="-25000" dirty="0" smtClean="0">
                        <a:solidFill>
                          <a:schemeClr val="tx1"/>
                        </a:solidFill>
                        <a:latin typeface="Cambria Math"/>
                        <a:cs typeface="Arial"/>
                      </a:rPr>
                      <m:t>𝑒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 with strong </a:t>
                </a:r>
                <a:r>
                  <a:rPr lang="en-US" sz="1800" smtClean="0">
                    <a:solidFill>
                      <a:schemeClr val="tx1"/>
                    </a:solidFill>
                    <a:latin typeface="Arial"/>
                    <a:cs typeface="Arial"/>
                  </a:rPr>
                  <a:t>central electron-ion decoupling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45" y="4015021"/>
                <a:ext cx="4149311" cy="646331"/>
              </a:xfrm>
              <a:prstGeom prst="rect">
                <a:avLst/>
              </a:prstGeom>
              <a:blipFill>
                <a:blip r:embed="rId5"/>
                <a:stretch>
                  <a:fillRect l="-1324" t="-5660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4946156" y="3966845"/>
            <a:ext cx="3731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SzPct val="50000"/>
              <a:tabLst>
                <a:tab pos="177800" algn="l"/>
                <a:tab pos="631825" algn="l"/>
              </a:tabLst>
            </a:pPr>
            <a:r>
              <a:rPr lang="en-GB" sz="1800" dirty="0" smtClean="0">
                <a:latin typeface="Arial"/>
                <a:cs typeface="Arial"/>
              </a:rPr>
              <a:t>→ </a:t>
            </a:r>
            <a:r>
              <a:rPr lang="en-GB" sz="1800" smtClean="0">
                <a:latin typeface="Arial"/>
                <a:cs typeface="Arial"/>
              </a:rPr>
              <a:t>EC first pass </a:t>
            </a:r>
            <a:r>
              <a:rPr lang="en-GB" sz="1800">
                <a:latin typeface="Arial"/>
                <a:cs typeface="Arial"/>
              </a:rPr>
              <a:t>absorption </a:t>
            </a:r>
            <a:r>
              <a:rPr lang="en-GB" sz="1800" smtClean="0">
                <a:latin typeface="Arial"/>
                <a:cs typeface="Arial"/>
              </a:rPr>
              <a:t>&gt;</a:t>
            </a:r>
            <a:r>
              <a:rPr lang="en-GB" sz="1800" dirty="0" smtClean="0">
                <a:latin typeface="Arial"/>
                <a:cs typeface="Arial"/>
              </a:rPr>
              <a:t>99</a:t>
            </a:r>
            <a:r>
              <a:rPr lang="en-GB" sz="1800" dirty="0">
                <a:latin typeface="Arial"/>
                <a:cs typeface="Arial"/>
              </a:rPr>
              <a:t>% at 20-30 </a:t>
            </a:r>
            <a:r>
              <a:rPr lang="en-GB" sz="1800" dirty="0" smtClean="0">
                <a:latin typeface="Arial"/>
                <a:cs typeface="Arial"/>
              </a:rPr>
              <a:t>MW</a:t>
            </a:r>
            <a:r>
              <a:rPr lang="en-GB" sz="1800" smtClean="0">
                <a:latin typeface="Arial"/>
                <a:cs typeface="Arial"/>
              </a:rPr>
              <a:t>, in less than 0.5 s</a:t>
            </a:r>
            <a:endParaRPr lang="en-GB" sz="1800" dirty="0" smtClean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5916" y="1266378"/>
            <a:ext cx="1471557" cy="215444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Ohmic to L-mode</a:t>
            </a:r>
            <a:endParaRPr lang="en-GB" sz="1400" b="1" dirty="0" err="1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5916" y="2201491"/>
            <a:ext cx="1471557" cy="215444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Ohmic to L-mode</a:t>
            </a:r>
            <a:endParaRPr lang="en-GB" sz="1400" b="1" dirty="0" err="1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69588" y="3001516"/>
            <a:ext cx="1492396" cy="215444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Ohmic to H-mode</a:t>
            </a:r>
            <a:endParaRPr lang="en-GB" sz="1400" b="1" dirty="0" err="1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7546" y="-51093"/>
            <a:ext cx="7749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ECH + transport modelling at 5 MA / 1.8 T in PFPO-1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31604" y="865912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smtClean="0">
                <a:latin typeface="Arial"/>
                <a:cs typeface="Arial"/>
              </a:rPr>
              <a:t>[M. Schneider et al, NF (2019)]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3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8276" y="-51093"/>
            <a:ext cx="5567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Pre-Fusion Power Operation phase 2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31" y="406033"/>
            <a:ext cx="60719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C00000"/>
                </a:solidFill>
                <a:latin typeface="+mn-lt"/>
              </a:rPr>
              <a:t>The PFPO-2 phase (21 months) </a:t>
            </a:r>
            <a:r>
              <a:rPr lang="en-US" sz="1600" smtClean="0">
                <a:latin typeface="+mn-lt"/>
              </a:rPr>
              <a:t>consists of demonstrating: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Routine tokamak operation at </a:t>
            </a:r>
            <a:r>
              <a:rPr lang="en-US" sz="1600" smtClean="0">
                <a:solidFill>
                  <a:srgbClr val="008000"/>
                </a:solidFill>
                <a:latin typeface="+mn-lt"/>
              </a:rPr>
              <a:t>15 MA / 5.3 T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8000"/>
                </a:solidFill>
                <a:latin typeface="+mn-lt"/>
              </a:rPr>
              <a:t>7.5 MA / 2.65 T H-mode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Re-commissioning of </a:t>
            </a:r>
            <a:r>
              <a:rPr lang="en-US" sz="1600" smtClean="0">
                <a:solidFill>
                  <a:srgbClr val="008000"/>
                </a:solidFill>
                <a:latin typeface="+mn-lt"/>
              </a:rPr>
              <a:t>control algorithms</a:t>
            </a:r>
            <a:r>
              <a:rPr lang="en-US" sz="1600" smtClean="0">
                <a:latin typeface="+mn-lt"/>
              </a:rPr>
              <a:t> at nominal </a:t>
            </a:r>
          </a:p>
          <a:p>
            <a:pPr marL="457200" lvl="2">
              <a:buSzPct val="50000"/>
              <a:tabLst>
                <a:tab pos="177800" algn="l"/>
                <a:tab pos="631825" algn="l"/>
              </a:tabLst>
            </a:pPr>
            <a:r>
              <a:rPr lang="en-US" sz="1600">
                <a:latin typeface="+mn-lt"/>
              </a:rPr>
              <a:t>	</a:t>
            </a:r>
            <a:r>
              <a:rPr lang="en-US" sz="1600" smtClean="0">
                <a:latin typeface="+mn-lt"/>
              </a:rPr>
              <a:t>H&amp;CD power of: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Arial"/>
              </a:rPr>
              <a:t>Basic </a:t>
            </a:r>
            <a:r>
              <a:rPr lang="en-US" sz="1600">
                <a:latin typeface="Arial"/>
              </a:rPr>
              <a:t>plasma control algorithms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>
                <a:latin typeface="Arial"/>
              </a:rPr>
              <a:t>Investment protection control and interlock systems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Shape and vertical position control up to 15 MA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Methods for </a:t>
            </a:r>
            <a:r>
              <a:rPr lang="en-US" sz="1600" smtClean="0">
                <a:solidFill>
                  <a:srgbClr val="008000"/>
                </a:solidFill>
                <a:latin typeface="+mn-lt"/>
              </a:rPr>
              <a:t>divertor and first wall protection </a:t>
            </a:r>
            <a:r>
              <a:rPr lang="en-US" sz="1600" smtClean="0">
                <a:latin typeface="+mn-lt"/>
              </a:rPr>
              <a:t>in H-mode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8000"/>
                </a:solidFill>
                <a:latin typeface="+mn-lt"/>
              </a:rPr>
              <a:t>Electromagnetic TBMs</a:t>
            </a:r>
            <a:r>
              <a:rPr lang="en-US" sz="1600" smtClean="0">
                <a:latin typeface="+mn-lt"/>
              </a:rPr>
              <a:t>: response to EM transients, </a:t>
            </a:r>
          </a:p>
          <a:p>
            <a:pPr marL="457200" lvl="2">
              <a:buSzPct val="50000"/>
              <a:tabLst>
                <a:tab pos="177800" algn="l"/>
                <a:tab pos="631825" algn="l"/>
              </a:tabLst>
            </a:pPr>
            <a:r>
              <a:rPr lang="en-US" sz="1600">
                <a:latin typeface="+mn-lt"/>
              </a:rPr>
              <a:t>	</a:t>
            </a:r>
            <a:r>
              <a:rPr lang="en-US" sz="1600" smtClean="0">
                <a:latin typeface="+mn-lt"/>
              </a:rPr>
              <a:t>effect of TBMs on plasma</a:t>
            </a:r>
          </a:p>
          <a:p>
            <a:pPr marL="457200" lvl="2">
              <a:buSzPct val="50000"/>
              <a:tabLst>
                <a:tab pos="177800" algn="l"/>
                <a:tab pos="631825" algn="l"/>
              </a:tabLst>
            </a:pPr>
            <a:endParaRPr lang="en-US" sz="1600">
              <a:solidFill>
                <a:srgbClr val="000000"/>
              </a:solidFill>
              <a:latin typeface="Arial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C00000"/>
                </a:solidFill>
                <a:latin typeface="Arial"/>
              </a:rPr>
              <a:t>H&amp;CD and diagnostic commissioning:</a:t>
            </a:r>
            <a:endParaRPr lang="en-US" sz="1600">
              <a:solidFill>
                <a:srgbClr val="C00000"/>
              </a:solidFill>
              <a:latin typeface="Arial"/>
            </a:endParaRP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>
                <a:solidFill>
                  <a:srgbClr val="000000"/>
                </a:solidFill>
                <a:latin typeface="Arial"/>
              </a:rPr>
              <a:t>H&amp;CD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power for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durations ≥ 100 s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:</a:t>
            </a:r>
            <a:endParaRPr lang="en-US" sz="1600">
              <a:solidFill>
                <a:srgbClr val="000000"/>
              </a:solidFill>
              <a:latin typeface="Arial"/>
            </a:endParaRP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>
                <a:solidFill>
                  <a:srgbClr val="0033CC"/>
                </a:solidFill>
                <a:latin typeface="Arial"/>
              </a:rPr>
              <a:t>Full EC system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(4 ULs, 1 EL): 20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(+10) MW </a:t>
            </a:r>
            <a:endParaRPr lang="en-US" sz="1600" smtClean="0">
              <a:solidFill>
                <a:srgbClr val="000000"/>
              </a:solidFill>
              <a:latin typeface="Arial"/>
            </a:endParaRP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Arial"/>
              </a:rPr>
              <a:t>Full </a:t>
            </a:r>
            <a:r>
              <a:rPr lang="en-US" sz="1600" smtClean="0">
                <a:solidFill>
                  <a:srgbClr val="0033CC"/>
                </a:solidFill>
                <a:latin typeface="Arial"/>
              </a:rPr>
              <a:t>IC system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(2 antennas 40-55 MHz): 20 MW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Arial"/>
              </a:rPr>
              <a:t>Full NBI system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(2 injection boxes, H beams 870 keV): 33 MW</a:t>
            </a:r>
            <a:endParaRPr lang="en-US" sz="1600">
              <a:solidFill>
                <a:srgbClr val="000000"/>
              </a:solidFill>
              <a:latin typeface="Arial"/>
            </a:endParaRP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8000"/>
                </a:solidFill>
                <a:latin typeface="Arial"/>
              </a:rPr>
              <a:t>Nearly complete set of diagnostics</a:t>
            </a:r>
            <a:endParaRPr lang="en-US" sz="1600">
              <a:solidFill>
                <a:srgbClr val="008000"/>
              </a:solidFill>
              <a:latin typeface="Arial"/>
            </a:endParaRP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60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192" y="2452435"/>
            <a:ext cx="2510158" cy="136632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5938801" y="510636"/>
            <a:ext cx="2878707" cy="1246202"/>
            <a:chOff x="5938801" y="510636"/>
            <a:chExt cx="2878707" cy="1246202"/>
          </a:xfrm>
        </p:grpSpPr>
        <p:grpSp>
          <p:nvGrpSpPr>
            <p:cNvPr id="9" name="Group 8"/>
            <p:cNvGrpSpPr/>
            <p:nvPr/>
          </p:nvGrpSpPr>
          <p:grpSpPr>
            <a:xfrm>
              <a:off x="5938801" y="510636"/>
              <a:ext cx="2878707" cy="1246202"/>
              <a:chOff x="6083732" y="585304"/>
              <a:chExt cx="2878707" cy="1246202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/>
              <a:srcRect r="31132"/>
              <a:stretch/>
            </p:blipFill>
            <p:spPr>
              <a:xfrm>
                <a:off x="6083732" y="585304"/>
                <a:ext cx="2878707" cy="12462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8" name="Rectangle 7"/>
              <p:cNvSpPr/>
              <p:nvPr/>
            </p:nvSpPr>
            <p:spPr bwMode="auto">
              <a:xfrm>
                <a:off x="6087893" y="585304"/>
                <a:ext cx="216460" cy="18026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950192" y="516874"/>
              <a:ext cx="440308" cy="19793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r>
                <a:rPr lang="en-US" sz="1050" b="1" smtClean="0">
                  <a:latin typeface="+mn-lt"/>
                </a:rPr>
                <a:t>EC UL</a:t>
              </a:r>
              <a:endParaRPr lang="en-GB" sz="1050" b="1" dirty="0" err="1" smtClean="0">
                <a:latin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020272" y="1114486"/>
            <a:ext cx="2016224" cy="1155162"/>
            <a:chOff x="7020272" y="1114486"/>
            <a:chExt cx="2016224" cy="11551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t="3413" b="56979"/>
            <a:stretch/>
          </p:blipFill>
          <p:spPr>
            <a:xfrm>
              <a:off x="7020272" y="1114486"/>
              <a:ext cx="2016224" cy="11551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055894" y="1324246"/>
              <a:ext cx="432294" cy="19793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r>
                <a:rPr lang="en-US" sz="1050" b="1" smtClean="0">
                  <a:latin typeface="+mn-lt"/>
                </a:rPr>
                <a:t>EC EL</a:t>
              </a:r>
              <a:endParaRPr lang="en-GB" sz="1050" b="1" dirty="0" err="1" smtClean="0">
                <a:latin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956376" y="3581288"/>
            <a:ext cx="171004" cy="197934"/>
          </a:xfrm>
          <a:prstGeom prst="rect">
            <a:avLst/>
          </a:prstGeom>
          <a:solidFill>
            <a:schemeClr val="bg1"/>
          </a:solidFill>
        </p:spPr>
        <p:txBody>
          <a:bodyPr wrap="none" lIns="18000" tIns="18000" rIns="18000" bIns="18000" rtlCol="0">
            <a:spAutoFit/>
          </a:bodyPr>
          <a:lstStyle/>
          <a:p>
            <a:r>
              <a:rPr lang="en-US" sz="1050" b="1" smtClean="0">
                <a:latin typeface="+mn-lt"/>
              </a:rPr>
              <a:t>IC</a:t>
            </a:r>
            <a:endParaRPr lang="en-GB" sz="1050" b="1" dirty="0" err="1" smtClean="0">
              <a:latin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567358" y="3937620"/>
            <a:ext cx="2395081" cy="1344930"/>
            <a:chOff x="6567358" y="3937620"/>
            <a:chExt cx="2395081" cy="134493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7358" y="3937620"/>
              <a:ext cx="2395081" cy="134493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840473" y="3987273"/>
              <a:ext cx="305139" cy="19793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54000" tIns="18000" rIns="18000" bIns="18000" rtlCol="0">
              <a:spAutoFit/>
            </a:bodyPr>
            <a:lstStyle/>
            <a:p>
              <a:r>
                <a:rPr lang="en-US" sz="1050" b="1" smtClean="0">
                  <a:latin typeface="+mn-lt"/>
                </a:rPr>
                <a:t>NBI</a:t>
              </a:r>
              <a:endParaRPr lang="en-GB" sz="1050" b="1" dirty="0" err="1" smtClean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515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01" y="663037"/>
            <a:ext cx="4942601" cy="4681014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68124" y="1551188"/>
            <a:ext cx="3816425" cy="1800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649" y="-51093"/>
            <a:ext cx="8646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Synergy between NBI and ICRH for ITER Helium scenario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63940" y="1311109"/>
            <a:ext cx="986057" cy="52237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7200" tIns="7200" rIns="0" bIns="7200" rtlCol="0">
            <a:spAutoFit/>
          </a:bodyPr>
          <a:lstStyle/>
          <a:p>
            <a:r>
              <a:rPr lang="en-US" sz="1100" b="1" smtClean="0">
                <a:latin typeface="+mn-lt"/>
              </a:rPr>
              <a:t>Decoupled ICRH and NBI sources</a:t>
            </a:r>
            <a:endParaRPr lang="en-GB" sz="1100" b="1" dirty="0" err="1" smtClean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3693153"/>
            <a:ext cx="702502" cy="52237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7200" tIns="7200" rIns="7200" bIns="7200" rtlCol="0">
            <a:spAutoFit/>
          </a:bodyPr>
          <a:lstStyle>
            <a:defPPr>
              <a:defRPr lang="en-GB"/>
            </a:defPPr>
            <a:lvl1pPr>
              <a:defRPr sz="1400">
                <a:latin typeface="+mn-lt"/>
              </a:defRPr>
            </a:lvl1pPr>
          </a:lstStyle>
          <a:p>
            <a:r>
              <a:rPr lang="en-US" sz="1100" b="1"/>
              <a:t>With NBI+ICRH synergy</a:t>
            </a:r>
            <a:endParaRPr lang="en-GB" sz="1100" b="1" dirty="0" err="1"/>
          </a:p>
        </p:txBody>
      </p:sp>
      <p:sp>
        <p:nvSpPr>
          <p:cNvPr id="7" name="TextBox 6"/>
          <p:cNvSpPr txBox="1"/>
          <p:nvPr/>
        </p:nvSpPr>
        <p:spPr>
          <a:xfrm>
            <a:off x="25109" y="419547"/>
            <a:ext cx="4474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2.65 T / 7.5 MA H-mode scenario (JINTRAC)</a:t>
            </a:r>
          </a:p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20 MW ICRH, 43 MHz, N=1 H (CYRANO/FOPLA)</a:t>
            </a:r>
            <a:endParaRPr lang="en-US" sz="1600">
              <a:latin typeface="+mn-lt"/>
            </a:endParaRPr>
          </a:p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33 MW NBI, 870 keV (NEMO/RISK)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268161"/>
            <a:ext cx="4264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Significant synergetic effect between NBI and ICRH</a:t>
            </a:r>
          </a:p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endParaRPr lang="en-US" sz="7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</a:rPr>
              <a:t>Fraction of RF power absorbed off-axis by H beams (higher collisionality)</a:t>
            </a:r>
          </a:p>
          <a:p>
            <a:pPr marL="185738" lvl="1" indent="-185738">
              <a:buSzPct val="50000"/>
              <a:buBlip>
                <a:blip r:embed="rId4"/>
              </a:buBlip>
              <a:tabLst>
                <a:tab pos="177800" algn="l"/>
                <a:tab pos="631825" algn="l"/>
              </a:tabLst>
            </a:pPr>
            <a:endParaRPr lang="en-US" sz="700" smtClean="0">
              <a:latin typeface="+mn-lt"/>
            </a:endParaRPr>
          </a:p>
          <a:p>
            <a:pPr marL="180975" lvl="2">
              <a:buSzPct val="50000"/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  <a:sym typeface="Wingdings" panose="05000000000000000000" pitchFamily="2" charset="2"/>
              </a:rPr>
              <a:t> Less energetic fast H distribution, leading to reduced neutron </a:t>
            </a:r>
            <a:r>
              <a:rPr lang="en-US" sz="1600" smtClean="0">
                <a:latin typeface="+mn-lt"/>
                <a:sym typeface="Wingdings" panose="05000000000000000000" pitchFamily="2" charset="2"/>
              </a:rPr>
              <a:t>production</a:t>
            </a:r>
          </a:p>
          <a:p>
            <a:pPr marL="180975" lvl="2">
              <a:buSzPct val="50000"/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  <a:sym typeface="Wingdings" panose="05000000000000000000" pitchFamily="2" charset="2"/>
              </a:rPr>
              <a:t>[A. Polevoi et al, NF </a:t>
            </a:r>
            <a:r>
              <a:rPr lang="en-US" sz="1600" smtClean="0">
                <a:latin typeface="+mn-lt"/>
              </a:rPr>
              <a:t> (2021)]</a:t>
            </a:r>
            <a:endParaRPr lang="en-GB" sz="1600" dirty="0" err="1" smtClean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52424" y="378863"/>
            <a:ext cx="36679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latin typeface="Arial"/>
                <a:cs typeface="Arial"/>
              </a:rPr>
              <a:t>[M. Schneider et al, sub. to NF (2021)]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416234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47" y="-51093"/>
            <a:ext cx="9092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Study of ECH absorption profiles in 7.5 MA / 2.65 T scenarios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993475"/>
            <a:ext cx="77768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X3 parasitic absorption at the edge: can be compensdated by either increasing B-field or switching to O-mode polarization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9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Excellent agreement between TORBEAM (solid) and GRAY (dashed).</a:t>
            </a:r>
            <a:endParaRPr lang="en-GB" sz="1800" dirty="0" err="1" smtClean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8" y="625252"/>
            <a:ext cx="8910990" cy="32403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76008" y="5013890"/>
            <a:ext cx="36679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latin typeface="Arial"/>
                <a:cs typeface="Arial"/>
              </a:rPr>
              <a:t>[M. Schneider et al, sub. to NF (2021)]</a:t>
            </a:r>
            <a:endParaRPr lang="en-GB" sz="1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4972" t="68718" b="7257"/>
          <a:stretch/>
        </p:blipFill>
        <p:spPr>
          <a:xfrm>
            <a:off x="687689" y="2899280"/>
            <a:ext cx="3680272" cy="77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7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279" y="-51093"/>
            <a:ext cx="4711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Fusion Power Operation phase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409228"/>
                <a:ext cx="91440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C00000"/>
                    </a:solidFill>
                    <a:latin typeface="+mn-lt"/>
                  </a:rPr>
                  <a:t>The FPO phase (3 cycles of 16 months periods and more) </a:t>
                </a:r>
                <a:r>
                  <a:rPr lang="en-US" sz="1600" smtClean="0">
                    <a:latin typeface="+mn-lt"/>
                  </a:rPr>
                  <a:t>aims at demonstrating the scientific and technological feasibility of fusion power production, i.e.: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latin typeface="+mn-lt"/>
                  </a:rPr>
                  <a:t>500 MW of fusion power with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r>
                  <a:rPr lang="en-US" sz="1600" smtClean="0">
                    <a:solidFill>
                      <a:srgbClr val="008000"/>
                    </a:solidFill>
                    <a:latin typeface="+mn-lt"/>
                  </a:rPr>
                  <a:t> for 300-500 s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latin typeface="+mn-lt"/>
                  </a:rPr>
                  <a:t>Long pulse and steady-state operation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>
                    <a:solidFill>
                      <a:srgbClr val="008000"/>
                    </a:solidFill>
                    <a:latin typeface="Arial"/>
                  </a:rPr>
                  <a:t> for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1000-3000 s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(may need upgrade of H&amp;CD systems)</a:t>
                </a:r>
                <a:endParaRPr lang="en-US" sz="160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9228"/>
                <a:ext cx="9144000" cy="1323439"/>
              </a:xfrm>
              <a:prstGeom prst="rect">
                <a:avLst/>
              </a:prstGeom>
              <a:blipFill>
                <a:blip r:embed="rId3"/>
                <a:stretch>
                  <a:fillRect t="-1382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577" y="1417340"/>
            <a:ext cx="4326496" cy="286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731526" y="3177637"/>
            <a:ext cx="2700774" cy="517153"/>
            <a:chOff x="5669885" y="3753701"/>
            <a:chExt cx="2700774" cy="517153"/>
          </a:xfrm>
        </p:grpSpPr>
        <p:sp>
          <p:nvSpPr>
            <p:cNvPr id="6" name="TextBox 5"/>
            <p:cNvSpPr txBox="1"/>
            <p:nvPr/>
          </p:nvSpPr>
          <p:spPr>
            <a:xfrm>
              <a:off x="5669885" y="4008284"/>
              <a:ext cx="270267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08000"/>
                  </a:solidFill>
                  <a:latin typeface="+mj-lt"/>
                  <a:cs typeface="Times New Roman" panose="02020603050405020304" pitchFamily="18" charset="0"/>
                </a:rPr>
                <a:t>EC</a:t>
              </a:r>
              <a:endParaRPr lang="en-GB" sz="1000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28184" y="3753701"/>
              <a:ext cx="270267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08000"/>
                  </a:solidFill>
                  <a:latin typeface="+mj-lt"/>
                  <a:cs typeface="Times New Roman" panose="02020603050405020304" pitchFamily="18" charset="0"/>
                </a:rPr>
                <a:t>EC</a:t>
              </a:r>
              <a:endParaRPr lang="en-GB" sz="1000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70039" y="3753701"/>
              <a:ext cx="270267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08000"/>
                  </a:solidFill>
                  <a:latin typeface="+mj-lt"/>
                  <a:cs typeface="Times New Roman" panose="02020603050405020304" pitchFamily="18" charset="0"/>
                </a:rPr>
                <a:t>EC</a:t>
              </a:r>
              <a:endParaRPr lang="en-GB" sz="1000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20272" y="4024633"/>
              <a:ext cx="270267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08000"/>
                  </a:solidFill>
                  <a:latin typeface="+mj-lt"/>
                  <a:cs typeface="Times New Roman" panose="02020603050405020304" pitchFamily="18" charset="0"/>
                </a:rPr>
                <a:t>EC</a:t>
              </a:r>
              <a:endParaRPr lang="en-GB" sz="1000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00392" y="4024633"/>
              <a:ext cx="270267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08000"/>
                  </a:solidFill>
                  <a:latin typeface="+mj-lt"/>
                  <a:cs typeface="Times New Roman" panose="02020603050405020304" pitchFamily="18" charset="0"/>
                </a:rPr>
                <a:t>EC</a:t>
              </a:r>
              <a:endParaRPr lang="en-GB" sz="1000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07755" y="3648707"/>
            <a:ext cx="1314362" cy="246221"/>
            <a:chOff x="6246114" y="4224771"/>
            <a:chExt cx="1314362" cy="246221"/>
          </a:xfrm>
        </p:grpSpPr>
        <p:sp>
          <p:nvSpPr>
            <p:cNvPr id="12" name="TextBox 11"/>
            <p:cNvSpPr txBox="1"/>
            <p:nvPr/>
          </p:nvSpPr>
          <p:spPr>
            <a:xfrm>
              <a:off x="6246114" y="4224771"/>
              <a:ext cx="220573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C86F4"/>
                  </a:solidFill>
                  <a:latin typeface="+mj-lt"/>
                  <a:cs typeface="Times New Roman" panose="02020603050405020304" pitchFamily="18" charset="0"/>
                </a:rPr>
                <a:t>IC</a:t>
              </a:r>
              <a:endParaRPr lang="en-GB" sz="1000" b="1" dirty="0" err="1" smtClean="0">
                <a:solidFill>
                  <a:srgbClr val="0C86F4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39903" y="4224771"/>
              <a:ext cx="220573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0C86F4"/>
                  </a:solidFill>
                  <a:latin typeface="+mj-lt"/>
                  <a:cs typeface="Times New Roman" panose="02020603050405020304" pitchFamily="18" charset="0"/>
                </a:rPr>
                <a:t>IC</a:t>
              </a:r>
              <a:endParaRPr lang="en-GB" sz="1000" b="1" dirty="0" err="1" smtClean="0">
                <a:solidFill>
                  <a:srgbClr val="0C86F4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70139" y="2025404"/>
            <a:ext cx="1959846" cy="246221"/>
            <a:chOff x="5708498" y="2601468"/>
            <a:chExt cx="1959846" cy="246221"/>
          </a:xfrm>
        </p:grpSpPr>
        <p:sp>
          <p:nvSpPr>
            <p:cNvPr id="15" name="TextBox 14"/>
            <p:cNvSpPr txBox="1"/>
            <p:nvPr/>
          </p:nvSpPr>
          <p:spPr>
            <a:xfrm>
              <a:off x="5708498" y="2601468"/>
              <a:ext cx="457818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FF6600"/>
                  </a:solidFill>
                  <a:latin typeface="+mj-lt"/>
                  <a:cs typeface="Times New Roman" panose="02020603050405020304" pitchFamily="18" charset="0"/>
                </a:rPr>
                <a:t>(HNB)</a:t>
              </a:r>
              <a:endParaRPr lang="en-GB" sz="1000" b="1" dirty="0" err="1" smtClean="0">
                <a:solidFill>
                  <a:srgbClr val="FF66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28184" y="2601468"/>
              <a:ext cx="371255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FF6600"/>
                  </a:solidFill>
                  <a:latin typeface="+mj-lt"/>
                  <a:cs typeface="Times New Roman" panose="02020603050405020304" pitchFamily="18" charset="0"/>
                </a:rPr>
                <a:t>HNB</a:t>
              </a:r>
              <a:endParaRPr lang="en-GB" sz="1000" b="1" dirty="0" err="1" smtClean="0">
                <a:solidFill>
                  <a:srgbClr val="FF66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60232" y="2601468"/>
              <a:ext cx="371255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FF6600"/>
                  </a:solidFill>
                  <a:latin typeface="+mj-lt"/>
                  <a:cs typeface="Times New Roman" panose="02020603050405020304" pitchFamily="18" charset="0"/>
                </a:rPr>
                <a:t>HNB</a:t>
              </a:r>
              <a:endParaRPr lang="en-GB" sz="1000" b="1" dirty="0" err="1" smtClean="0">
                <a:solidFill>
                  <a:srgbClr val="FF66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7089" y="2601468"/>
              <a:ext cx="371255" cy="24622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sz="1000" b="1" smtClean="0">
                  <a:solidFill>
                    <a:srgbClr val="FF6600"/>
                  </a:solidFill>
                  <a:latin typeface="+mj-lt"/>
                  <a:cs typeface="Times New Roman" panose="02020603050405020304" pitchFamily="18" charset="0"/>
                </a:rPr>
                <a:t>DNB</a:t>
              </a:r>
              <a:endParaRPr lang="en-GB" sz="1000" b="1" dirty="0" err="1" smtClean="0">
                <a:solidFill>
                  <a:srgbClr val="FF660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395788" y="2524744"/>
            <a:ext cx="1031051" cy="598117"/>
            <a:chOff x="6613712" y="3100808"/>
            <a:chExt cx="1031051" cy="598117"/>
          </a:xfrm>
        </p:grpSpPr>
        <p:sp>
          <p:nvSpPr>
            <p:cNvPr id="20" name="Donut 19"/>
            <p:cNvSpPr/>
            <p:nvPr/>
          </p:nvSpPr>
          <p:spPr bwMode="auto">
            <a:xfrm>
              <a:off x="6701102" y="3100808"/>
              <a:ext cx="864096" cy="598117"/>
            </a:xfrm>
            <a:prstGeom prst="donut">
              <a:avLst>
                <a:gd name="adj" fmla="val 18861"/>
              </a:avLst>
            </a:prstGeom>
            <a:gradFill flip="none" rotWithShape="1">
              <a:gsLst>
                <a:gs pos="55000">
                  <a:srgbClr val="FF8686"/>
                </a:gs>
                <a:gs pos="0">
                  <a:srgbClr val="FF0000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13712" y="3217540"/>
              <a:ext cx="1031051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D+T</a:t>
              </a:r>
              <a:r>
                <a:rPr lang="en-US" sz="140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l-GR" sz="140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α</a:t>
              </a:r>
              <a:r>
                <a:rPr lang="en-US" sz="140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+n</a:t>
              </a:r>
              <a:endParaRPr lang="en-GB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97659" y="1921396"/>
            <a:ext cx="50802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SzPct val="50000"/>
              <a:tabLst>
                <a:tab pos="177800" algn="l"/>
                <a:tab pos="631825" algn="l"/>
              </a:tabLst>
            </a:pPr>
            <a:r>
              <a:rPr lang="en-US" sz="1600" smtClean="0">
                <a:latin typeface="+mn-lt"/>
                <a:sym typeface="Wingdings" panose="05000000000000000000" pitchFamily="2" charset="2"/>
              </a:rPr>
              <a:t> I</a:t>
            </a:r>
            <a:r>
              <a:rPr lang="en-US" sz="1600" smtClean="0">
                <a:latin typeface="+mn-lt"/>
              </a:rPr>
              <a:t>t should demonstrate: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8000"/>
                </a:solidFill>
                <a:latin typeface="+mn-lt"/>
              </a:rPr>
              <a:t>Plasma self-heating </a:t>
            </a:r>
            <a:r>
              <a:rPr lang="en-US" sz="1600" smtClean="0">
                <a:latin typeface="+mn-lt"/>
              </a:rPr>
              <a:t>by fusion-born alpha particles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8000"/>
                </a:solidFill>
                <a:latin typeface="+mn-lt"/>
              </a:rPr>
              <a:t>Nuclear TBMs</a:t>
            </a:r>
            <a:r>
              <a:rPr lang="en-US" sz="1600" smtClean="0">
                <a:latin typeface="+mn-lt"/>
              </a:rPr>
              <a:t>: tritium management / tritium breeding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6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C00000"/>
                </a:solidFill>
                <a:latin typeface="+mn-lt"/>
              </a:rPr>
              <a:t>H&amp;CD and diagnostics commissioning:</a:t>
            </a: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+mn-lt"/>
              </a:rPr>
              <a:t>Nominal H&amp;CD </a:t>
            </a:r>
            <a:r>
              <a:rPr lang="en-US" sz="1600" smtClean="0">
                <a:latin typeface="+mn-lt"/>
              </a:rPr>
              <a:t>capabilities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>
                <a:solidFill>
                  <a:srgbClr val="0033CC"/>
                </a:solidFill>
                <a:latin typeface="Arial"/>
              </a:rPr>
              <a:t>Full EC </a:t>
            </a:r>
            <a:r>
              <a:rPr lang="en-US" sz="1600" smtClean="0">
                <a:solidFill>
                  <a:srgbClr val="0033CC"/>
                </a:solidFill>
                <a:latin typeface="Arial"/>
              </a:rPr>
              <a:t>system </a:t>
            </a:r>
            <a:r>
              <a:rPr lang="en-US" sz="1600" smtClean="0">
                <a:latin typeface="Arial"/>
              </a:rPr>
              <a:t>(unchanged)</a:t>
            </a: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Arial"/>
              </a:rPr>
              <a:t>Full </a:t>
            </a:r>
            <a:r>
              <a:rPr lang="en-US" sz="1600">
                <a:solidFill>
                  <a:srgbClr val="0033CC"/>
                </a:solidFill>
                <a:latin typeface="Arial"/>
              </a:rPr>
              <a:t>IC system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(unchanged)</a:t>
            </a:r>
            <a:endParaRPr lang="en-US" sz="1600">
              <a:solidFill>
                <a:srgbClr val="000000"/>
              </a:solidFill>
              <a:latin typeface="Arial"/>
            </a:endParaRPr>
          </a:p>
          <a:p>
            <a:pPr marL="1100138" lvl="3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>
                <a:solidFill>
                  <a:srgbClr val="0033CC"/>
                </a:solidFill>
                <a:latin typeface="Arial"/>
              </a:rPr>
              <a:t>Full NBI </a:t>
            </a:r>
            <a:r>
              <a:rPr lang="en-US" sz="1600" smtClean="0">
                <a:solidFill>
                  <a:srgbClr val="0033CC"/>
                </a:solidFill>
                <a:latin typeface="Arial"/>
              </a:rPr>
              <a:t>system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: D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beams 1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 MeV,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33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MW</a:t>
            </a:r>
            <a:endParaRPr lang="en-US" sz="1600" smtClean="0">
              <a:latin typeface="+mn-lt"/>
            </a:endParaRPr>
          </a:p>
          <a:p>
            <a:pPr marL="642938" lvl="2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8000"/>
                </a:solidFill>
                <a:latin typeface="+mn-lt"/>
              </a:rPr>
              <a:t>Complete set of diagnostics </a:t>
            </a:r>
            <a:r>
              <a:rPr lang="en-US" sz="1600" smtClean="0">
                <a:latin typeface="+mn-lt"/>
              </a:rPr>
              <a:t>including for DT fusion products</a:t>
            </a:r>
          </a:p>
        </p:txBody>
      </p:sp>
    </p:spTree>
    <p:extLst>
      <p:ext uri="{BB962C8B-B14F-4D97-AF65-F5344CB8AC3E}">
        <p14:creationId xmlns:p14="http://schemas.microsoft.com/office/powerpoint/2010/main" val="213857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279" y="-51093"/>
            <a:ext cx="4711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Fusion Power Operation phase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389958"/>
                <a:ext cx="6816149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>
                  <a:buSzPct val="50000"/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latin typeface="+mn-lt"/>
                  </a:rPr>
                  <a:t>First 3 FPO phases already designed:</a:t>
                </a:r>
              </a:p>
              <a:p>
                <a:pPr marL="0" lvl="1">
                  <a:buSzPct val="50000"/>
                  <a:tabLst>
                    <a:tab pos="177800" algn="l"/>
                    <a:tab pos="631825" algn="l"/>
                  </a:tabLst>
                </a:pPr>
                <a:endParaRPr lang="en-US" sz="600" smtClean="0">
                  <a:latin typeface="+mn-lt"/>
                </a:endParaRPr>
              </a:p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C00000"/>
                    </a:solidFill>
                    <a:latin typeface="+mn-lt"/>
                  </a:rPr>
                  <a:t>FPO-1: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latin typeface="+mn-lt"/>
                  </a:rPr>
                  <a:t>D plasmas   </a:t>
                </a:r>
                <a:r>
                  <a:rPr lang="en-US" sz="1600" smtClean="0">
                    <a:latin typeface="+mn-lt"/>
                    <a:sym typeface="Wingdings" panose="05000000000000000000" pitchFamily="2" charset="2"/>
                  </a:rPr>
                  <a:t> ITER becomes a </a:t>
                </a:r>
                <a:r>
                  <a:rPr lang="en-US" sz="1600" smtClean="0">
                    <a:solidFill>
                      <a:srgbClr val="C00000"/>
                    </a:solidFill>
                    <a:latin typeface="+mn-lt"/>
                    <a:sym typeface="Wingdings" panose="05000000000000000000" pitchFamily="2" charset="2"/>
                  </a:rPr>
                  <a:t>nuclear facility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latin typeface="+mn-lt"/>
                  </a:rPr>
                  <a:t>DT plasmas </a:t>
                </a:r>
                <a:r>
                  <a:rPr lang="en-US" sz="1600" smtClean="0">
                    <a:latin typeface="+mn-lt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sz="1600">
                    <a:solidFill>
                      <a:srgbClr val="008000"/>
                    </a:solidFill>
                    <a:latin typeface="Arial"/>
                  </a:rPr>
                  <a:t> for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50 s</a:t>
                </a:r>
              </a:p>
              <a:p>
                <a:pPr marL="457200" lvl="2">
                  <a:buSzPct val="50000"/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000000"/>
                    </a:solidFill>
                    <a:latin typeface="Arial"/>
                    <a:sym typeface="Wingdings" panose="05000000000000000000" pitchFamily="2" charset="2"/>
                  </a:rPr>
                  <a:t> Same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15 MA / 5.3T L-mode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and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7.5 MA / 2.65 T H-mode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scenarios as in PFPO-2 but with D and DT fuel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species, and then:</a:t>
                </a:r>
                <a:endParaRPr lang="en-US" sz="1600" smtClean="0">
                  <a:solidFill>
                    <a:srgbClr val="000000"/>
                  </a:solidFill>
                  <a:latin typeface="Arial"/>
                </a:endParaRP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GB" sz="1600" smtClean="0">
                    <a:solidFill>
                      <a:srgbClr val="008000"/>
                    </a:solidFill>
                    <a:latin typeface="Arial"/>
                  </a:rPr>
                  <a:t>12.5 MA / 4.5 </a:t>
                </a:r>
                <a:r>
                  <a:rPr lang="en-GB" sz="1600">
                    <a:solidFill>
                      <a:srgbClr val="008000"/>
                    </a:solidFill>
                    <a:latin typeface="Arial"/>
                  </a:rPr>
                  <a:t>T </a:t>
                </a:r>
                <a:r>
                  <a:rPr lang="en-GB" sz="1600" smtClean="0">
                    <a:solidFill>
                      <a:srgbClr val="008000"/>
                    </a:solidFill>
                    <a:latin typeface="Arial"/>
                  </a:rPr>
                  <a:t>H-mode </a:t>
                </a:r>
                <a:r>
                  <a:rPr lang="en-GB" sz="1600" smtClean="0">
                    <a:latin typeface="Arial"/>
                  </a:rPr>
                  <a:t>with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𝐺𝑊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=0.9</m:t>
                    </m:r>
                  </m:oMath>
                </a14:m>
                <a:r>
                  <a:rPr lang="en-GB" sz="1600" smtClean="0">
                    <a:latin typeface="Arial"/>
                  </a:rPr>
                  <a:t> </a:t>
                </a:r>
              </a:p>
              <a:p>
                <a:pPr marL="1100138" lvl="3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GB" sz="1600" smtClean="0">
                    <a:solidFill>
                      <a:srgbClr val="008000"/>
                    </a:solidFill>
                    <a:latin typeface="Arial"/>
                  </a:rPr>
                  <a:t>15 MA / 5.3 </a:t>
                </a:r>
                <a:r>
                  <a:rPr lang="en-GB" sz="1600">
                    <a:solidFill>
                      <a:srgbClr val="008000"/>
                    </a:solidFill>
                    <a:latin typeface="Arial"/>
                  </a:rPr>
                  <a:t>T </a:t>
                </a:r>
                <a:r>
                  <a:rPr lang="en-GB" sz="1600" smtClean="0">
                    <a:solidFill>
                      <a:srgbClr val="008000"/>
                    </a:solidFill>
                    <a:latin typeface="Arial"/>
                  </a:rPr>
                  <a:t>H-mode </a:t>
                </a:r>
                <a:r>
                  <a:rPr lang="en-GB" sz="1600" smtClean="0">
                    <a:latin typeface="Arial"/>
                  </a:rPr>
                  <a:t>with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𝐺𝑊</m:t>
                            </m:r>
                          </m:sub>
                        </m:sSub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45</m:t>
                    </m:r>
                  </m:oMath>
                </a14:m>
                <a:endParaRPr lang="en-US" sz="1600" b="0" smtClean="0"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Measurement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of T production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from neutron flux on thermal-neutronic TBMs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Update of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basic controls </a:t>
                </a:r>
                <a:r>
                  <a:rPr lang="en-US" sz="1600" smtClean="0">
                    <a:latin typeface="Arial"/>
                  </a:rPr>
                  <a:t>and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investment protection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algorithms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endParaRPr lang="en-US" sz="600" smtClean="0">
                  <a:latin typeface="+mn-lt"/>
                </a:endParaRPr>
              </a:p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C00000"/>
                    </a:solidFill>
                    <a:latin typeface="+mn-lt"/>
                  </a:rPr>
                  <a:t>FPO-2: </a:t>
                </a:r>
                <a:endParaRPr lang="en-US" sz="1600" i="1" smtClean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>
                    <a:solidFill>
                      <a:srgbClr val="0033CC"/>
                    </a:solidFill>
                    <a:latin typeface="Arial"/>
                  </a:rPr>
                  <a:t>Baseline scenario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sz="1600">
                    <a:solidFill>
                      <a:srgbClr val="008000"/>
                    </a:solidFill>
                    <a:latin typeface="Arial"/>
                  </a:rPr>
                  <a:t> for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300-500 s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Long pulse and steady-state operation,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>
                    <a:solidFill>
                      <a:srgbClr val="008000"/>
                    </a:solidFill>
                    <a:latin typeface="Arial"/>
                  </a:rPr>
                  <a:t>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for 1000-3000s</a:t>
                </a:r>
                <a:endParaRPr lang="en-US" sz="1600" smtClean="0">
                  <a:solidFill>
                    <a:srgbClr val="000000"/>
                  </a:solidFill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Measurement of T production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from neutron flux on neutronic-tritium TBMs</a:t>
                </a:r>
              </a:p>
              <a:p>
                <a:pPr marL="457200" lvl="2">
                  <a:buSzPct val="50000"/>
                  <a:tabLst>
                    <a:tab pos="177800" algn="l"/>
                    <a:tab pos="631825" algn="l"/>
                  </a:tabLst>
                </a:pPr>
                <a:endParaRPr lang="en-US" sz="600" smtClean="0">
                  <a:latin typeface="+mn-lt"/>
                </a:endParaRPr>
              </a:p>
              <a:p>
                <a:pPr marL="185738" lvl="1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C00000"/>
                    </a:solidFill>
                    <a:latin typeface="+mn-lt"/>
                  </a:rPr>
                  <a:t>FPO-3: </a:t>
                </a: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>
                    <a:solidFill>
                      <a:srgbClr val="0033CC"/>
                    </a:solidFill>
                    <a:latin typeface="Arial"/>
                  </a:rPr>
                  <a:t>Long </a:t>
                </a:r>
                <a:r>
                  <a:rPr lang="en-US" sz="1600" smtClean="0">
                    <a:solidFill>
                      <a:srgbClr val="0033CC"/>
                    </a:solidFill>
                    <a:latin typeface="Arial"/>
                  </a:rPr>
                  <a:t>pulse hybrid </a:t>
                </a:r>
                <a:r>
                  <a:rPr lang="en-US" sz="1600">
                    <a:solidFill>
                      <a:srgbClr val="000000"/>
                    </a:solidFill>
                    <a:latin typeface="Arial"/>
                  </a:rPr>
                  <a:t>and </a:t>
                </a:r>
                <a:r>
                  <a:rPr lang="en-US" sz="1600" smtClean="0">
                    <a:solidFill>
                      <a:srgbClr val="0033CC"/>
                    </a:solidFill>
                    <a:latin typeface="Arial"/>
                  </a:rPr>
                  <a:t>steady-state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>
                    <a:solidFill>
                      <a:srgbClr val="008000"/>
                    </a:solidFill>
                    <a:latin typeface="Arial"/>
                  </a:rPr>
                  <a:t> for </a:t>
                </a: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1000-3000s</a:t>
                </a:r>
                <a:endParaRPr lang="en-US" sz="1600" smtClean="0">
                  <a:solidFill>
                    <a:srgbClr val="000000"/>
                  </a:solidFill>
                  <a:latin typeface="Arial"/>
                </a:endParaRPr>
              </a:p>
              <a:p>
                <a:pPr marL="642938" lvl="2" indent="-185738">
                  <a:buSzPct val="50000"/>
                  <a:buBlip>
                    <a:blip r:embed="rId2"/>
                  </a:buBlip>
                  <a:tabLst>
                    <a:tab pos="177800" algn="l"/>
                    <a:tab pos="631825" algn="l"/>
                  </a:tabLst>
                </a:pPr>
                <a:r>
                  <a:rPr lang="en-US" sz="1600" smtClean="0">
                    <a:solidFill>
                      <a:srgbClr val="008000"/>
                    </a:solidFill>
                    <a:latin typeface="Arial"/>
                  </a:rPr>
                  <a:t>Heat and T extraction </a:t>
                </a:r>
                <a:r>
                  <a:rPr lang="en-US" sz="1600" smtClean="0">
                    <a:solidFill>
                      <a:srgbClr val="000000"/>
                    </a:solidFill>
                    <a:latin typeface="Arial"/>
                  </a:rPr>
                  <a:t>from TBMs</a:t>
                </a:r>
                <a:endParaRPr lang="en-US" sz="160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9958"/>
                <a:ext cx="6816149" cy="5170646"/>
              </a:xfrm>
              <a:prstGeom prst="rect">
                <a:avLst/>
              </a:prstGeom>
              <a:blipFill>
                <a:blip r:embed="rId3"/>
                <a:stretch>
                  <a:fillRect l="-447" t="-3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973475"/>
            <a:ext cx="2297854" cy="1941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b="1743"/>
          <a:stretch/>
        </p:blipFill>
        <p:spPr>
          <a:xfrm>
            <a:off x="6566766" y="3053864"/>
            <a:ext cx="2319312" cy="18933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54523" y="495722"/>
                <a:ext cx="24345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𝑗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3333FF"/>
                              </a:solidFill>
                              <a:latin typeface="Cambria Math"/>
                            </a:rPr>
                            <m:t>𝑗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3333FF"/>
                              </a:solidFill>
                              <a:latin typeface="Cambria Math"/>
                            </a:rPr>
                            <m:t>𝑜h𝑚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𝑏𝑠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𝑗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𝐻</m:t>
                          </m:r>
                          <m:r>
                            <a:rPr lang="en-US" sz="1600" b="0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&amp;</m:t>
                          </m:r>
                          <m:r>
                            <a:rPr lang="en-US" sz="1600" b="0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𝐶𝐷</m:t>
                          </m:r>
                        </m:sub>
                      </m:sSub>
                    </m:oMath>
                  </m:oMathPara>
                </a14:m>
                <a:endParaRPr lang="en-GB" sz="1600" dirty="0" err="1" smtClean="0">
                  <a:latin typeface="+mn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523" y="495722"/>
                <a:ext cx="2434576" cy="338554"/>
              </a:xfrm>
              <a:prstGeom prst="rect">
                <a:avLst/>
              </a:prstGeom>
              <a:blipFill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77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97352" y="-51093"/>
            <a:ext cx="7949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H&amp;CD modelling for an ITER 15MA / 5.3T DT scenario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278" y="409228"/>
            <a:ext cx="51131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5738" lvl="1" indent="-185738" eaLnBrk="0" hangingPunct="0">
              <a:buSzPct val="50000"/>
              <a:buFontTx/>
              <a:buBlip>
                <a:blip r:embed="rId2"/>
              </a:buBlip>
              <a:tabLst>
                <a:tab pos="177800" algn="l"/>
                <a:tab pos="631825" algn="l"/>
              </a:tabLst>
              <a:defRPr/>
            </a:pPr>
            <a:r>
              <a:rPr lang="en-US" sz="1800" smtClean="0">
                <a:latin typeface="+mn-lt"/>
              </a:rPr>
              <a:t>Input scenario from IMAS scenario database: </a:t>
            </a:r>
          </a:p>
          <a:p>
            <a:pPr marL="0" lvl="1" eaLnBrk="0" hangingPunct="0">
              <a:buSzPct val="50000"/>
              <a:tabLst>
                <a:tab pos="177800" algn="l"/>
                <a:tab pos="631825" algn="l"/>
              </a:tabLst>
              <a:defRPr/>
            </a:pPr>
            <a:r>
              <a:rPr lang="en-US" sz="1800">
                <a:latin typeface="+mn-lt"/>
              </a:rPr>
              <a:t>	</a:t>
            </a:r>
            <a:r>
              <a:rPr lang="en-US" sz="1800" smtClean="0">
                <a:latin typeface="+mn-lt"/>
              </a:rPr>
              <a:t>ITER </a:t>
            </a:r>
            <a:r>
              <a:rPr lang="en-US" sz="1800">
                <a:latin typeface="+mn-lt"/>
              </a:rPr>
              <a:t>DT </a:t>
            </a:r>
            <a:r>
              <a:rPr lang="en-US" sz="1800" smtClean="0">
                <a:latin typeface="+mn-lt"/>
              </a:rPr>
              <a:t>15 </a:t>
            </a:r>
            <a:r>
              <a:rPr lang="en-US" sz="1800">
                <a:latin typeface="+mn-lt"/>
              </a:rPr>
              <a:t>MA / 5.3 </a:t>
            </a:r>
            <a:r>
              <a:rPr lang="en-US" sz="1800" smtClean="0">
                <a:latin typeface="+mn-lt"/>
              </a:rPr>
              <a:t>T (from METIS)</a:t>
            </a:r>
            <a:endParaRPr lang="en-US" sz="1800">
              <a:latin typeface="+mn-lt"/>
            </a:endParaRPr>
          </a:p>
        </p:txBody>
      </p:sp>
      <p:pic>
        <p:nvPicPr>
          <p:cNvPr id="3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"/>
          <a:stretch>
            <a:fillRect/>
          </a:stretch>
        </p:blipFill>
        <p:spPr bwMode="auto">
          <a:xfrm>
            <a:off x="179512" y="1139954"/>
            <a:ext cx="4968551" cy="40938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"/>
          <a:stretch/>
        </p:blipFill>
        <p:spPr bwMode="auto">
          <a:xfrm>
            <a:off x="5361442" y="1427986"/>
            <a:ext cx="3762933" cy="372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508104" y="488698"/>
            <a:ext cx="35442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5738" lvl="1" indent="-185738" eaLnBrk="0" hangingPunct="0">
              <a:buSzPct val="50000"/>
              <a:buFontTx/>
              <a:buBlip>
                <a:blip r:embed="rId2"/>
              </a:buBlip>
              <a:tabLst>
                <a:tab pos="177800" algn="l"/>
                <a:tab pos="631825" algn="l"/>
              </a:tabLst>
              <a:defRPr/>
            </a:pPr>
            <a:r>
              <a:rPr lang="en-US" sz="1800" smtClean="0">
                <a:latin typeface="+mn-lt"/>
              </a:rPr>
              <a:t>ICRH modelling: 20 MW</a:t>
            </a:r>
            <a:r>
              <a:rPr lang="en-US" sz="1800">
                <a:latin typeface="+mn-lt"/>
              </a:rPr>
              <a:t>:</a:t>
            </a:r>
            <a:endParaRPr lang="en-US" sz="1800" smtClean="0">
              <a:latin typeface="+mn-lt"/>
            </a:endParaRPr>
          </a:p>
          <a:p>
            <a:pPr marL="642938" lvl="2" indent="-185738">
              <a:buSzPct val="50000"/>
              <a:buFontTx/>
              <a:buBlip>
                <a:blip r:embed="rId2"/>
              </a:buBlip>
              <a:tabLst>
                <a:tab pos="177800" algn="l"/>
                <a:tab pos="631825" algn="l"/>
              </a:tabLst>
              <a:defRPr/>
            </a:pPr>
            <a:r>
              <a:rPr lang="en-US" sz="1800" smtClean="0">
                <a:latin typeface="+mn-lt"/>
              </a:rPr>
              <a:t>40 </a:t>
            </a:r>
            <a:r>
              <a:rPr lang="en-US" sz="1800">
                <a:latin typeface="+mn-lt"/>
              </a:rPr>
              <a:t>MHz, for </a:t>
            </a:r>
            <a:r>
              <a:rPr lang="en-US" sz="1800" smtClean="0">
                <a:solidFill>
                  <a:srgbClr val="009900"/>
                </a:solidFill>
                <a:latin typeface="+mn-lt"/>
              </a:rPr>
              <a:t>N=1 D(+Be)</a:t>
            </a:r>
            <a:r>
              <a:rPr lang="en-US" sz="1800" smtClean="0">
                <a:latin typeface="+mn-lt"/>
              </a:rPr>
              <a:t> </a:t>
            </a:r>
          </a:p>
          <a:p>
            <a:pPr marL="642938" lvl="2" indent="-185738">
              <a:buSzPct val="50000"/>
              <a:buFontTx/>
              <a:buBlip>
                <a:blip r:embed="rId2"/>
              </a:buBlip>
              <a:tabLst>
                <a:tab pos="177800" algn="l"/>
                <a:tab pos="631825" algn="l"/>
              </a:tabLst>
              <a:defRPr/>
            </a:pPr>
            <a:r>
              <a:rPr lang="en-US" sz="1800" smtClean="0">
                <a:latin typeface="+mn-lt"/>
              </a:rPr>
              <a:t>53 MHz for </a:t>
            </a:r>
            <a:r>
              <a:rPr lang="en-US" sz="1800" smtClean="0">
                <a:solidFill>
                  <a:srgbClr val="FF0000"/>
                </a:solidFill>
                <a:latin typeface="+mn-lt"/>
              </a:rPr>
              <a:t>N=2 T</a:t>
            </a:r>
            <a:r>
              <a:rPr lang="en-US" sz="1800" smtClean="0">
                <a:latin typeface="+mn-lt"/>
              </a:rPr>
              <a:t> </a:t>
            </a:r>
            <a:r>
              <a:rPr lang="en-US" sz="1800">
                <a:latin typeface="+mn-lt"/>
              </a:rPr>
              <a:t>heating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478" y="1208363"/>
            <a:ext cx="438444" cy="4392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3017" y="1180157"/>
            <a:ext cx="1234269" cy="19304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100000">
            <a:off x="8108505" y="2941318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+mn-lt"/>
              </a:rPr>
              <a:t>(</a:t>
            </a:r>
            <a:r>
              <a:rPr lang="en-US" sz="1600" b="1" smtClean="0">
                <a:solidFill>
                  <a:srgbClr val="FF0000"/>
                </a:solidFill>
                <a:latin typeface="+mn-lt"/>
              </a:rPr>
              <a:t>T)</a:t>
            </a:r>
            <a:endParaRPr lang="en-GB" sz="1600" b="1" dirty="0" err="1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213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" y="424783"/>
            <a:ext cx="8507780" cy="39752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4892" y="-51093"/>
            <a:ext cx="837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Results for NBI (33MW) + alphas (96MW) + ICRH (20MW)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29382" y="4389598"/>
            <a:ext cx="4418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GB" sz="1800">
                <a:solidFill>
                  <a:srgbClr val="C00000"/>
                </a:solidFill>
                <a:latin typeface="+mn-lt"/>
              </a:rPr>
              <a:t> Dominant electron heating 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en-GB" sz="1800">
                <a:solidFill>
                  <a:srgbClr val="C00000"/>
                </a:solidFill>
                <a:latin typeface="+mn-lt"/>
              </a:rPr>
              <a:t>alphas)</a:t>
            </a:r>
          </a:p>
          <a:p>
            <a:pPr marL="228600" lvl="1" indent="-228600">
              <a:buSzPct val="50000"/>
              <a:buBlip>
                <a:blip r:embed="rId3"/>
              </a:buBlip>
              <a:tabLst>
                <a:tab pos="228600" algn="l"/>
                <a:tab pos="631825" algn="l"/>
              </a:tabLst>
            </a:pPr>
            <a:r>
              <a:rPr lang="en-GB" sz="1800" smtClean="0">
                <a:solidFill>
                  <a:srgbClr val="C00000"/>
                </a:solidFill>
                <a:latin typeface="+mn-lt"/>
              </a:rPr>
              <a:t>Significant core </a:t>
            </a:r>
            <a:r>
              <a:rPr lang="en-GB" sz="1800">
                <a:solidFill>
                  <a:srgbClr val="C00000"/>
                </a:solidFill>
                <a:latin typeface="+mn-lt"/>
              </a:rPr>
              <a:t>ion heating 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(~</a:t>
            </a:r>
            <a:r>
              <a:rPr lang="en-GB" sz="1800">
                <a:solidFill>
                  <a:srgbClr val="C00000"/>
                </a:solidFill>
                <a:latin typeface="+mn-lt"/>
              </a:rPr>
              <a:t>40%) due 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to combined ICRH</a:t>
            </a:r>
            <a:r>
              <a:rPr lang="en-GB" sz="1800">
                <a:solidFill>
                  <a:srgbClr val="C00000"/>
                </a:solidFill>
                <a:latin typeface="+mn-lt"/>
              </a:rPr>
              <a:t>, NBI and </a:t>
            </a:r>
            <a:r>
              <a:rPr lang="el-GR" sz="1800" smtClean="0">
                <a:solidFill>
                  <a:srgbClr val="C00000"/>
                </a:solidFill>
                <a:latin typeface="+mn-lt"/>
              </a:rPr>
              <a:t>α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 heating</a:t>
            </a:r>
            <a:endParaRPr lang="en-GB" sz="180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29" y="3809234"/>
            <a:ext cx="4819826" cy="908813"/>
            <a:chOff x="5729" y="3645288"/>
            <a:chExt cx="4819826" cy="908813"/>
          </a:xfrm>
        </p:grpSpPr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5729" y="4240169"/>
              <a:ext cx="4819826" cy="3139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GB"/>
              </a:defPPr>
              <a:lvl1pPr eaLnBrk="1" hangingPunct="1">
                <a:defRPr sz="180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GB" altLang="en-US" smtClean="0">
                  <a:solidFill>
                    <a:schemeClr val="tx1"/>
                  </a:solidFill>
                </a:rPr>
                <a:t>Weak RF-</a:t>
              </a:r>
              <a:r>
                <a:rPr lang="el-GR" altLang="en-US" smtClean="0">
                  <a:solidFill>
                    <a:schemeClr val="tx1"/>
                  </a:solidFill>
                </a:rPr>
                <a:t>α</a:t>
              </a:r>
              <a:r>
                <a:rPr lang="en-US" altLang="en-US" smtClean="0">
                  <a:solidFill>
                    <a:schemeClr val="tx1"/>
                  </a:solidFill>
                </a:rPr>
                <a:t> and RF-NBI synergy (&lt;5% ICRH)</a:t>
              </a:r>
              <a:endParaRPr lang="en-GB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 flipV="1">
              <a:off x="1115617" y="3645288"/>
              <a:ext cx="216024" cy="5803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4974374"/>
            <a:ext cx="36679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latin typeface="Arial"/>
                <a:cs typeface="Arial"/>
              </a:rPr>
              <a:t>[M. Schneider et al, sub. to NF (2021)]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48757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711" y="-51093"/>
            <a:ext cx="124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Outline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791" y="62525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ITER mission goals and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IMAS Integrated Analysis and Modelling Suite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Examples of modelling results for each phase of the ITER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 smtClean="0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b="1" smtClean="0">
                <a:solidFill>
                  <a:srgbClr val="C00000"/>
                </a:solidFill>
                <a:latin typeface="+mn-lt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28148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711" y="-51093"/>
            <a:ext cx="124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Outline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791" y="62525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b="1" smtClean="0">
                <a:solidFill>
                  <a:srgbClr val="C00000"/>
                </a:solidFill>
                <a:latin typeface="+mn-lt"/>
              </a:rPr>
              <a:t>The ITER mission goals and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IMAS Integrated Analysis and Modelling Suite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Examples of modelling results for each phase of the ITER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 smtClean="0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35865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972" y="-51093"/>
            <a:ext cx="1858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Conclusion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5" y="401458"/>
            <a:ext cx="8964488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C00000"/>
                </a:solidFill>
                <a:latin typeface="+mn-lt"/>
              </a:rPr>
              <a:t>IMAS supports the ITER Research Plan </a:t>
            </a:r>
            <a:r>
              <a:rPr lang="en-US" sz="1800" smtClean="0">
                <a:latin typeface="+mn-lt"/>
              </a:rPr>
              <a:t>by providing a standard for integrated modelling delivering a high level of modularity and flexibility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5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solidFill>
                  <a:srgbClr val="0033CC"/>
                </a:solidFill>
                <a:latin typeface="+mn-lt"/>
              </a:rPr>
              <a:t>Scenarios</a:t>
            </a:r>
            <a:r>
              <a:rPr lang="en-US" sz="1800" smtClean="0">
                <a:latin typeface="+mn-lt"/>
              </a:rPr>
              <a:t> are available for each phase of the ITER Research Plan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5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A </a:t>
            </a:r>
            <a:r>
              <a:rPr lang="en-US" sz="1800" smtClean="0">
                <a:solidFill>
                  <a:srgbClr val="0033CC"/>
                </a:solidFill>
                <a:latin typeface="+mn-lt"/>
              </a:rPr>
              <a:t>Machine Description </a:t>
            </a:r>
            <a:r>
              <a:rPr lang="en-US" sz="1800" smtClean="0">
                <a:latin typeface="+mn-lt"/>
              </a:rPr>
              <a:t>database is available to describe ITER plant systems</a:t>
            </a:r>
            <a:endParaRPr lang="en-GB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GB" sz="15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GB" sz="1800" smtClean="0">
                <a:latin typeface="+mn-lt"/>
              </a:rPr>
              <a:t>IMAS contains a </a:t>
            </a:r>
            <a:r>
              <a:rPr lang="en-GB" sz="1800" smtClean="0">
                <a:solidFill>
                  <a:srgbClr val="0033CC"/>
                </a:solidFill>
                <a:latin typeface="+mn-lt"/>
              </a:rPr>
              <a:t>high-fidelity plasma simulator </a:t>
            </a:r>
            <a:r>
              <a:rPr lang="en-GB" sz="1800" smtClean="0">
                <a:latin typeface="+mn-lt"/>
              </a:rPr>
              <a:t>including self-consistent calculation of free-boundary equilibrium + core-edge transport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500" smtClean="0">
              <a:latin typeface="Arial" panose="020B0604020202020204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Arial" panose="020B0604020202020204"/>
              </a:rPr>
              <a:t>The </a:t>
            </a:r>
            <a:r>
              <a:rPr lang="en-US" sz="1800">
                <a:solidFill>
                  <a:srgbClr val="0033CC"/>
                </a:solidFill>
                <a:latin typeface="Arial" panose="020B0604020202020204"/>
              </a:rPr>
              <a:t>H&amp;CD workflow </a:t>
            </a:r>
            <a:r>
              <a:rPr lang="en-US" sz="1800">
                <a:latin typeface="Arial" panose="020B0604020202020204"/>
              </a:rPr>
              <a:t>has been developed as an </a:t>
            </a:r>
            <a:r>
              <a:rPr lang="en-US" sz="1800" smtClean="0">
                <a:latin typeface="Arial" panose="020B0604020202020204"/>
              </a:rPr>
              <a:t>essential </a:t>
            </a:r>
            <a:r>
              <a:rPr lang="en-US" sz="1800">
                <a:latin typeface="Arial" panose="020B0604020202020204"/>
              </a:rPr>
              <a:t>element of any high-fidelity plasma </a:t>
            </a:r>
            <a:r>
              <a:rPr lang="en-US" sz="1800" smtClean="0">
                <a:latin typeface="Arial" panose="020B0604020202020204"/>
              </a:rPr>
              <a:t>simulator</a:t>
            </a:r>
            <a:r>
              <a:rPr lang="en-US" sz="1800">
                <a:latin typeface="Arial" panose="020B0604020202020204"/>
              </a:rPr>
              <a:t>, enabling the modelling of </a:t>
            </a:r>
            <a:r>
              <a:rPr lang="en-US" sz="1800" smtClean="0">
                <a:latin typeface="Arial" panose="020B0604020202020204"/>
              </a:rPr>
              <a:t>the synergy </a:t>
            </a:r>
            <a:r>
              <a:rPr lang="en-US" sz="1800">
                <a:latin typeface="Arial" panose="020B0604020202020204"/>
              </a:rPr>
              <a:t>between </a:t>
            </a:r>
            <a:r>
              <a:rPr lang="en-US" sz="1800" smtClean="0">
                <a:latin typeface="Arial" panose="020B0604020202020204"/>
              </a:rPr>
              <a:t>different H&amp;CD </a:t>
            </a:r>
            <a:r>
              <a:rPr lang="en-US" sz="1800">
                <a:latin typeface="Arial" panose="020B0604020202020204"/>
              </a:rPr>
              <a:t>sources</a:t>
            </a:r>
          </a:p>
          <a:p>
            <a:pPr marL="0" lvl="1">
              <a:buSzPct val="50000"/>
              <a:tabLst>
                <a:tab pos="177800" algn="l"/>
                <a:tab pos="631825" algn="l"/>
              </a:tabLst>
            </a:pPr>
            <a:endParaRPr lang="en-US" sz="1500">
              <a:latin typeface="Arial" panose="020B0604020202020204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>
                <a:latin typeface="Arial" panose="020B0604020202020204"/>
              </a:rPr>
              <a:t>Other workflows being prepared for ITER operation using the IMAS framework include those for interpretive </a:t>
            </a:r>
            <a:r>
              <a:rPr lang="en-US" sz="1800">
                <a:solidFill>
                  <a:srgbClr val="0033CC"/>
                </a:solidFill>
                <a:latin typeface="Arial" panose="020B0604020202020204"/>
              </a:rPr>
              <a:t>equilibrium</a:t>
            </a:r>
            <a:r>
              <a:rPr lang="en-US" sz="1800">
                <a:latin typeface="Arial" panose="020B0604020202020204"/>
              </a:rPr>
              <a:t> reconstruction, </a:t>
            </a:r>
            <a:r>
              <a:rPr lang="en-US" sz="1800">
                <a:solidFill>
                  <a:srgbClr val="0033CC"/>
                </a:solidFill>
                <a:latin typeface="Arial" panose="020B0604020202020204"/>
              </a:rPr>
              <a:t>stability</a:t>
            </a:r>
            <a:r>
              <a:rPr lang="en-US" sz="1800">
                <a:latin typeface="Arial" panose="020B0604020202020204"/>
              </a:rPr>
              <a:t> assessment, and </a:t>
            </a:r>
            <a:r>
              <a:rPr lang="en-US" sz="1800">
                <a:solidFill>
                  <a:srgbClr val="0033CC"/>
                </a:solidFill>
                <a:latin typeface="Arial" panose="020B0604020202020204"/>
              </a:rPr>
              <a:t>general data analysis and interpretation </a:t>
            </a:r>
            <a:r>
              <a:rPr lang="en-US" sz="1800">
                <a:latin typeface="Arial" panose="020B0604020202020204"/>
              </a:rPr>
              <a:t>encompassing </a:t>
            </a:r>
            <a:r>
              <a:rPr lang="en-US" sz="1800">
                <a:solidFill>
                  <a:srgbClr val="0033CC"/>
                </a:solidFill>
                <a:latin typeface="Arial" panose="020B0604020202020204"/>
              </a:rPr>
              <a:t>synthetic diagnostic models </a:t>
            </a:r>
            <a:r>
              <a:rPr lang="en-US" sz="1800">
                <a:latin typeface="Arial" panose="020B0604020202020204"/>
              </a:rPr>
              <a:t>and tools for Bayesian </a:t>
            </a:r>
            <a:r>
              <a:rPr lang="en-US" sz="1800" smtClean="0">
                <a:latin typeface="Arial" panose="020B0604020202020204"/>
              </a:rPr>
              <a:t>inference</a:t>
            </a:r>
            <a:r>
              <a:rPr lang="en-US" sz="1800">
                <a:latin typeface="Arial" panose="020B0604020202020204"/>
              </a:rPr>
              <a:t>.</a:t>
            </a:r>
            <a:endParaRPr lang="en-US" sz="1800" smtClean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3925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1856" y="-62110"/>
            <a:ext cx="3020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ITER mission goals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802" y="409228"/>
            <a:ext cx="901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 smtClean="0">
                <a:solidFill>
                  <a:srgbClr val="000000"/>
                </a:solidFill>
                <a:latin typeface="+mj-lt"/>
                <a:cs typeface="Arial"/>
              </a:rPr>
              <a:t>ITER </a:t>
            </a:r>
            <a:r>
              <a:rPr lang="en-US" sz="1800" dirty="0">
                <a:solidFill>
                  <a:srgbClr val="000000"/>
                </a:solidFill>
                <a:latin typeface="+mj-lt"/>
                <a:cs typeface="Arial"/>
              </a:rPr>
              <a:t>shall </a:t>
            </a:r>
            <a:r>
              <a:rPr lang="en-US" sz="1800" smtClean="0">
                <a:solidFill>
                  <a:srgbClr val="000000"/>
                </a:solidFill>
                <a:latin typeface="+mj-lt"/>
              </a:rPr>
              <a:t>demonstrate the scientific 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and technological feasibility of 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fusion </a:t>
            </a:r>
            <a:r>
              <a:rPr lang="en-US" sz="1800" dirty="0" smtClean="0">
                <a:solidFill>
                  <a:srgbClr val="C00000"/>
                </a:solidFill>
                <a:latin typeface="+mj-lt"/>
              </a:rPr>
              <a:t>energy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97" y="985292"/>
                <a:ext cx="538873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indent="-274637">
                  <a:buSzPct val="50000"/>
                  <a:buBlip>
                    <a:blip r:embed="rId3"/>
                  </a:buBlip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 smtClean="0">
                    <a:solidFill>
                      <a:srgbClr val="0033CC"/>
                    </a:solidFill>
                    <a:latin typeface="+mj-lt"/>
                  </a:rPr>
                  <a:t>Pulsed operation: </a:t>
                </a:r>
                <a:endParaRPr lang="en-US" sz="1800" i="1" dirty="0" smtClean="0">
                  <a:solidFill>
                    <a:srgbClr val="0033CC"/>
                  </a:solidFill>
                  <a:latin typeface="+mj-lt"/>
                </a:endParaRPr>
              </a:p>
              <a:p>
                <a:pPr marL="0" lvl="1" indent="-274637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 smtClean="0">
                    <a:solidFill>
                      <a:srgbClr val="C00000"/>
                    </a:solidFill>
                    <a:latin typeface="+mj-lt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/>
                      </a:rPr>
                      <m:t>𝑄</m:t>
                    </m:r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≥10</m:t>
                    </m:r>
                  </m:oMath>
                </a14:m>
                <a:r>
                  <a:rPr lang="en-US" sz="1800" dirty="0" smtClean="0">
                    <a:solidFill>
                      <a:srgbClr val="C00000"/>
                    </a:solidFill>
                    <a:latin typeface="+mj-lt"/>
                  </a:rPr>
                  <a:t> </a:t>
                </a:r>
                <a:r>
                  <a:rPr lang="en-US" sz="1800" dirty="0" smtClean="0">
                    <a:latin typeface="+mj-lt"/>
                  </a:rPr>
                  <a:t>for burn of </a:t>
                </a:r>
                <a:r>
                  <a:rPr lang="en-US" sz="1800" dirty="0" smtClean="0">
                    <a:solidFill>
                      <a:srgbClr val="C00000"/>
                    </a:solidFill>
                    <a:latin typeface="+mj-lt"/>
                  </a:rPr>
                  <a:t>300-500 s</a:t>
                </a:r>
                <a:r>
                  <a:rPr lang="en-US" sz="1800" dirty="0" smtClean="0">
                    <a:latin typeface="+mj-lt"/>
                  </a:rPr>
                  <a:t>, with 	inductively driven current.</a:t>
                </a:r>
              </a:p>
              <a:p>
                <a:pPr marL="0" lvl="1" indent="-274637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>
                    <a:latin typeface="+mj-lt"/>
                  </a:rPr>
                  <a:t>	</a:t>
                </a:r>
                <a:r>
                  <a:rPr lang="en-US" sz="1800" dirty="0" smtClean="0">
                    <a:latin typeface="+mj-lt"/>
                    <a:cs typeface="Arial"/>
                  </a:rPr>
                  <a:t>→ </a:t>
                </a:r>
                <a:r>
                  <a:rPr lang="en-US" sz="1800" dirty="0" smtClean="0">
                    <a:solidFill>
                      <a:srgbClr val="008000"/>
                    </a:solidFill>
                    <a:latin typeface="+mj-lt"/>
                    <a:cs typeface="Arial"/>
                  </a:rPr>
                  <a:t>Baseline scenario </a:t>
                </a:r>
                <a:r>
                  <a:rPr lang="en-US" sz="1800" dirty="0" smtClean="0">
                    <a:latin typeface="+mj-lt"/>
                    <a:cs typeface="Arial"/>
                  </a:rPr>
                  <a:t>15 MA / 5.3 T.</a:t>
                </a:r>
                <a:endParaRPr lang="en-US" sz="18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7" y="985292"/>
                <a:ext cx="5388731" cy="1200329"/>
              </a:xfrm>
              <a:prstGeom prst="rect">
                <a:avLst/>
              </a:prstGeom>
              <a:blipFill>
                <a:blip r:embed="rId4"/>
                <a:stretch>
                  <a:fillRect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97" y="2615350"/>
                <a:ext cx="901870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indent="-274637">
                  <a:buSzPct val="50000"/>
                  <a:buBlip>
                    <a:blip r:embed="rId3"/>
                  </a:buBlip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 smtClean="0">
                    <a:solidFill>
                      <a:srgbClr val="0033CC"/>
                    </a:solidFill>
                    <a:latin typeface="+mj-lt"/>
                  </a:rPr>
                  <a:t>Long pulse operation:</a:t>
                </a:r>
              </a:p>
              <a:p>
                <a:pPr marL="0" lvl="1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 smtClean="0">
                    <a:solidFill>
                      <a:srgbClr val="FF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/>
                      </a:rPr>
                      <m:t>𝑄</m:t>
                    </m:r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/>
                      </a:rPr>
                      <m:t> ~ 5</m:t>
                    </m:r>
                  </m:oMath>
                </a14:m>
                <a:r>
                  <a:rPr lang="en-US" sz="1800" dirty="0">
                    <a:solidFill>
                      <a:srgbClr val="C00000"/>
                    </a:solidFill>
                    <a:latin typeface="Arial"/>
                  </a:rPr>
                  <a:t> </a:t>
                </a:r>
                <a:r>
                  <a:rPr lang="en-US" sz="1800" dirty="0">
                    <a:solidFill>
                      <a:srgbClr val="000000"/>
                    </a:solidFill>
                    <a:latin typeface="Arial"/>
                  </a:rPr>
                  <a:t>for long pulses up to </a:t>
                </a:r>
                <a:r>
                  <a:rPr lang="en-US" sz="1800" dirty="0" smtClean="0">
                    <a:solidFill>
                      <a:srgbClr val="C00000"/>
                    </a:solidFill>
                    <a:latin typeface="Arial"/>
                  </a:rPr>
                  <a:t>1000 </a:t>
                </a:r>
                <a:r>
                  <a:rPr lang="en-US" sz="1800" dirty="0">
                    <a:solidFill>
                      <a:srgbClr val="C00000"/>
                    </a:solidFill>
                    <a:latin typeface="Arial"/>
                  </a:rPr>
                  <a:t>s</a:t>
                </a:r>
                <a:r>
                  <a:rPr lang="en-US" sz="1800" dirty="0">
                    <a:solidFill>
                      <a:srgbClr val="000000"/>
                    </a:solidFill>
                    <a:latin typeface="Arial"/>
                  </a:rPr>
                  <a:t>, </a:t>
                </a:r>
                <a:endParaRPr lang="en-US" sz="1800" dirty="0" smtClean="0">
                  <a:solidFill>
                    <a:srgbClr val="000000"/>
                  </a:solidFill>
                  <a:latin typeface="Arial"/>
                </a:endParaRPr>
              </a:p>
              <a:p>
                <a:pPr marL="0" lvl="1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>
                    <a:solidFill>
                      <a:srgbClr val="000000"/>
                    </a:solidFill>
                    <a:latin typeface="Arial"/>
                  </a:rPr>
                  <a:t>	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Arial"/>
                  </a:rPr>
                  <a:t>supported by non-inductive current drive.</a:t>
                </a:r>
              </a:p>
              <a:p>
                <a:pPr marL="0" lvl="1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>
                    <a:solidFill>
                      <a:srgbClr val="000000"/>
                    </a:solidFill>
                    <a:latin typeface="Arial"/>
                    <a:cs typeface="Arial"/>
                  </a:rPr>
                  <a:t>	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→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Arial"/>
                    <a:sym typeface="Wingdings" panose="05000000000000000000" pitchFamily="2" charset="2"/>
                  </a:rPr>
                  <a:t> </a:t>
                </a:r>
                <a:r>
                  <a:rPr lang="en-US" sz="1800" dirty="0">
                    <a:solidFill>
                      <a:srgbClr val="008000"/>
                    </a:solidFill>
                    <a:latin typeface="Arial"/>
                    <a:cs typeface="Arial"/>
                    <a:sym typeface="Wingdings" panose="05000000000000000000" pitchFamily="2" charset="2"/>
                  </a:rPr>
                  <a:t>H</a:t>
                </a:r>
                <a:r>
                  <a:rPr lang="en-US" sz="1800" dirty="0" smtClean="0">
                    <a:solidFill>
                      <a:srgbClr val="008000"/>
                    </a:solidFill>
                    <a:latin typeface="Arial"/>
                    <a:cs typeface="Arial"/>
                  </a:rPr>
                  <a:t>ybrid </a:t>
                </a:r>
                <a:r>
                  <a:rPr lang="en-US" sz="1800" dirty="0">
                    <a:solidFill>
                      <a:srgbClr val="008000"/>
                    </a:solidFill>
                    <a:latin typeface="Arial"/>
                    <a:cs typeface="Arial"/>
                  </a:rPr>
                  <a:t>scenario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Arial"/>
                    <a:sym typeface="Wingdings" panose="05000000000000000000" pitchFamily="2" charset="2"/>
                  </a:rPr>
                  <a:t> ~ 12.5 MA / </a:t>
                </a:r>
                <a:r>
                  <a:rPr lang="en-US" sz="1800" dirty="0">
                    <a:solidFill>
                      <a:srgbClr val="000000"/>
                    </a:solidFill>
                    <a:latin typeface="Arial"/>
                    <a:sym typeface="Wingdings" panose="05000000000000000000" pitchFamily="2" charset="2"/>
                  </a:rPr>
                  <a:t>5.3 T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Arial"/>
                    <a:sym typeface="Wingdings" panose="05000000000000000000" pitchFamily="2" charset="2"/>
                  </a:rPr>
                  <a:t>.</a:t>
                </a:r>
                <a:endParaRPr lang="en-US" sz="1800" dirty="0">
                  <a:solidFill>
                    <a:srgbClr val="000000"/>
                  </a:solidFill>
                  <a:latin typeface="Arial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7" y="2615350"/>
                <a:ext cx="9018702" cy="1200329"/>
              </a:xfrm>
              <a:prstGeom prst="rect">
                <a:avLst/>
              </a:prstGeom>
              <a:blipFill>
                <a:blip r:embed="rId5"/>
                <a:stretch>
                  <a:fillRect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97" y="4245408"/>
                <a:ext cx="901870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indent="-274637">
                  <a:buSzPct val="50000"/>
                  <a:buBlip>
                    <a:blip r:embed="rId3"/>
                  </a:buBlip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 smtClean="0">
                    <a:solidFill>
                      <a:srgbClr val="0033CC"/>
                    </a:solidFill>
                    <a:latin typeface="+mj-lt"/>
                  </a:rPr>
                  <a:t>Steady-state operation:</a:t>
                </a:r>
              </a:p>
              <a:p>
                <a:pPr marL="0" lvl="1" indent="-274637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>
                    <a:solidFill>
                      <a:srgbClr val="0000CC"/>
                    </a:solidFill>
                    <a:latin typeface="+mj-lt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/>
                      </a:rPr>
                      <m:t>𝑄</m:t>
                    </m:r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/>
                      </a:rPr>
                      <m:t> ~ 5</m:t>
                    </m:r>
                  </m:oMath>
                </a14:m>
                <a:r>
                  <a:rPr lang="en-US" sz="1800" dirty="0" smtClean="0">
                    <a:solidFill>
                      <a:srgbClr val="C00000"/>
                    </a:solidFill>
                    <a:latin typeface="+mj-lt"/>
                  </a:rPr>
                  <a:t> </a:t>
                </a:r>
                <a:r>
                  <a:rPr lang="en-US" sz="1800" dirty="0" smtClean="0">
                    <a:latin typeface="+mj-lt"/>
                  </a:rPr>
                  <a:t>for long pulses up to </a:t>
                </a:r>
                <a:r>
                  <a:rPr lang="en-US" sz="1800" dirty="0" smtClean="0">
                    <a:solidFill>
                      <a:srgbClr val="C00000"/>
                    </a:solidFill>
                    <a:latin typeface="+mj-lt"/>
                  </a:rPr>
                  <a:t>3000 s</a:t>
                </a:r>
                <a:r>
                  <a:rPr lang="en-US" sz="1800" dirty="0" smtClean="0">
                    <a:latin typeface="+mj-lt"/>
                  </a:rPr>
                  <a:t>, with fully non-inductive current drive</a:t>
                </a:r>
              </a:p>
              <a:p>
                <a:pPr marL="0" lvl="1" indent="-274637">
                  <a:buSzPct val="50000"/>
                  <a:tabLst>
                    <a:tab pos="177800" algn="l"/>
                    <a:tab pos="452438" algn="l"/>
                    <a:tab pos="4489450" algn="l"/>
                  </a:tabLst>
                </a:pPr>
                <a:r>
                  <a:rPr lang="en-US" sz="1800" dirty="0">
                    <a:latin typeface="+mj-lt"/>
                    <a:cs typeface="Arial"/>
                  </a:rPr>
                  <a:t>	</a:t>
                </a:r>
                <a:r>
                  <a:rPr lang="en-US" sz="1800" dirty="0" smtClean="0">
                    <a:latin typeface="+mj-lt"/>
                    <a:cs typeface="Arial"/>
                  </a:rPr>
                  <a:t>→ </a:t>
                </a:r>
                <a:r>
                  <a:rPr lang="en-US" sz="1800" dirty="0">
                    <a:solidFill>
                      <a:srgbClr val="008000"/>
                    </a:solidFill>
                    <a:latin typeface="+mj-lt"/>
                    <a:cs typeface="Arial"/>
                  </a:rPr>
                  <a:t>S</a:t>
                </a:r>
                <a:r>
                  <a:rPr lang="en-US" sz="1800" dirty="0" smtClean="0">
                    <a:solidFill>
                      <a:srgbClr val="008000"/>
                    </a:solidFill>
                    <a:latin typeface="+mj-lt"/>
                    <a:cs typeface="Arial"/>
                  </a:rPr>
                  <a:t>teady-state scenario </a:t>
                </a:r>
                <a:r>
                  <a:rPr lang="en-US" sz="1800" smtClean="0">
                    <a:latin typeface="+mj-lt"/>
                    <a:cs typeface="Arial"/>
                  </a:rPr>
                  <a:t>~ 10 </a:t>
                </a:r>
                <a:r>
                  <a:rPr lang="en-US" sz="1800" dirty="0" smtClean="0">
                    <a:latin typeface="+mj-lt"/>
                    <a:cs typeface="Arial"/>
                  </a:rPr>
                  <a:t>MA / 5.3 T.</a:t>
                </a:r>
                <a:endParaRPr lang="en-US" sz="18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7" y="4245408"/>
                <a:ext cx="9018702" cy="923330"/>
              </a:xfrm>
              <a:prstGeom prst="rect">
                <a:avLst/>
              </a:prstGeom>
              <a:blipFill>
                <a:blip r:embed="rId6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4" descr="https://www.iter.org/doc/www/content/com/Lists/Machine/Attachments/30/tkm_cplx_final_plasma2013-0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6" r="16745"/>
          <a:stretch/>
        </p:blipFill>
        <p:spPr bwMode="auto">
          <a:xfrm>
            <a:off x="4932040" y="985292"/>
            <a:ext cx="3816424" cy="34050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9995" y="-51093"/>
            <a:ext cx="3724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The ITER Research Plan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81236"/>
            <a:ext cx="6507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The ITER Research Plan defines the strategy to achieve its mission goals throughout the scientific and technical exploitation of the tokamak and its ancillary systems.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1661" y="2553315"/>
            <a:ext cx="2516742" cy="2032377"/>
            <a:chOff x="1661" y="769268"/>
            <a:chExt cx="2516742" cy="2032377"/>
          </a:xfrm>
        </p:grpSpPr>
        <p:sp>
          <p:nvSpPr>
            <p:cNvPr id="13" name="TextBox 12"/>
            <p:cNvSpPr txBox="1"/>
            <p:nvPr/>
          </p:nvSpPr>
          <p:spPr>
            <a:xfrm>
              <a:off x="1661" y="769268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smtClean="0">
                  <a:latin typeface="+mn-lt"/>
                </a:rPr>
                <a:t>First Plasma</a:t>
              </a:r>
              <a:endParaRPr lang="en-GB" sz="1800" dirty="0" err="1" smtClean="0">
                <a:latin typeface="+mn-lt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70131" y="1129308"/>
              <a:ext cx="2448272" cy="1672337"/>
              <a:chOff x="70131" y="1129308"/>
              <a:chExt cx="2448272" cy="1672337"/>
            </a:xfrm>
          </p:grpSpPr>
          <p:sp>
            <p:nvSpPr>
              <p:cNvPr id="6" name="Chevron 5"/>
              <p:cNvSpPr/>
              <p:nvPr/>
            </p:nvSpPr>
            <p:spPr bwMode="auto">
              <a:xfrm>
                <a:off x="70131" y="1145461"/>
                <a:ext cx="2448272" cy="1656184"/>
              </a:xfrm>
              <a:prstGeom prst="chevron">
                <a:avLst>
                  <a:gd name="adj" fmla="val 28879"/>
                </a:avLst>
              </a:prstGeom>
              <a:solidFill>
                <a:srgbClr val="FF0000">
                  <a:alpha val="2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42138" y="1134825"/>
                <a:ext cx="14513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smtClean="0">
                    <a:latin typeface="+mn-lt"/>
                  </a:rPr>
                  <a:t>18 months</a:t>
                </a:r>
                <a:endParaRPr lang="en-GB" sz="1200" i="1" dirty="0" err="1" smtClean="0">
                  <a:latin typeface="+mn-lt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54455" y="2125808"/>
                <a:ext cx="20582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smtClean="0">
                    <a:latin typeface="+mn-lt"/>
                  </a:rPr>
                  <a:t>Integrated commissioning </a:t>
                </a:r>
              </a:p>
              <a:p>
                <a:r>
                  <a:rPr lang="en-US" sz="1200" smtClean="0">
                    <a:latin typeface="+mn-lt"/>
                  </a:rPr>
                  <a:t>of tokamak core components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46848" y="1438121"/>
                <a:ext cx="10954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H plasmas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726315" y="1129308"/>
                <a:ext cx="433005" cy="276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FP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923738" y="1844394"/>
                <a:ext cx="1090609" cy="221018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lIns="18000" tIns="18000" rIns="18000" bIns="18000" rtlCol="0">
                <a:spAutoFit/>
              </a:bodyPr>
              <a:lstStyle/>
              <a:p>
                <a:r>
                  <a:rPr lang="en-US" sz="1200" smtClean="0">
                    <a:latin typeface="+mn-lt"/>
                  </a:rPr>
                  <a:t>ECH - 6.7 MW</a:t>
                </a: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6507986" y="2553315"/>
            <a:ext cx="2672526" cy="2032377"/>
            <a:chOff x="6507986" y="769268"/>
            <a:chExt cx="2672526" cy="2032377"/>
          </a:xfrm>
        </p:grpSpPr>
        <p:sp>
          <p:nvSpPr>
            <p:cNvPr id="15" name="TextBox 14"/>
            <p:cNvSpPr txBox="1"/>
            <p:nvPr/>
          </p:nvSpPr>
          <p:spPr>
            <a:xfrm>
              <a:off x="6507986" y="769268"/>
              <a:ext cx="267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smtClean="0">
                  <a:latin typeface="+mn-lt"/>
                </a:rPr>
                <a:t>Fusion Power Operation</a:t>
              </a:r>
              <a:endParaRPr lang="en-GB" sz="1800" dirty="0" err="1" smtClean="0">
                <a:latin typeface="+mn-lt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6622859" y="1129308"/>
              <a:ext cx="2448272" cy="1672337"/>
              <a:chOff x="6622859" y="1129308"/>
              <a:chExt cx="2448272" cy="1672337"/>
            </a:xfrm>
          </p:grpSpPr>
          <p:sp>
            <p:nvSpPr>
              <p:cNvPr id="12" name="Chevron 11"/>
              <p:cNvSpPr/>
              <p:nvPr/>
            </p:nvSpPr>
            <p:spPr bwMode="auto">
              <a:xfrm>
                <a:off x="6622859" y="1145461"/>
                <a:ext cx="2448272" cy="1656184"/>
              </a:xfrm>
              <a:prstGeom prst="chevron">
                <a:avLst>
                  <a:gd name="adj" fmla="val 28879"/>
                </a:avLst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687940" y="1145461"/>
                <a:ext cx="14773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smtClean="0">
                    <a:latin typeface="+mn-lt"/>
                  </a:rPr>
                  <a:t>16m periods</a:t>
                </a:r>
                <a:endParaRPr lang="en-GB" sz="1200" i="1" dirty="0" err="1" smtClean="0">
                  <a:latin typeface="+mn-lt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039338" y="1438121"/>
                <a:ext cx="13186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D, DT plasmas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920015" y="2126933"/>
                <a:ext cx="18870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smtClean="0">
                    <a:latin typeface="+mn-lt"/>
                  </a:rPr>
                  <a:t>Q=10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>
                    <a:latin typeface="+mn-lt"/>
                  </a:rPr>
                  <a:t>L</a:t>
                </a:r>
                <a:r>
                  <a:rPr lang="en-US" sz="1200" smtClean="0">
                    <a:latin typeface="+mn-lt"/>
                  </a:rPr>
                  <a:t>ong pulse operation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>
                    <a:latin typeface="+mn-lt"/>
                  </a:rPr>
                  <a:t>B</a:t>
                </a:r>
                <a:r>
                  <a:rPr lang="en-US" sz="1200" smtClean="0">
                    <a:latin typeface="+mn-lt"/>
                  </a:rPr>
                  <a:t>urning plasmas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124750" y="1747995"/>
                <a:ext cx="1788512" cy="40568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lIns="18000" tIns="18000" rIns="18000" bIns="18000" rtlCol="0">
                <a:spAutoFit/>
              </a:bodyPr>
              <a:lstStyle/>
              <a:p>
                <a:r>
                  <a:rPr lang="en-US" sz="1200" smtClean="0">
                    <a:latin typeface="+mn-lt"/>
                  </a:rPr>
                  <a:t>ECH, ICRH, NBI + fusion</a:t>
                </a:r>
              </a:p>
              <a:p>
                <a:r>
                  <a:rPr lang="en-US" sz="1200" smtClean="0">
                    <a:latin typeface="+mn-lt"/>
                  </a:rPr>
                  <a:t>73 (+10) MW + 100 MW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197404" y="1129308"/>
                <a:ext cx="6007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FPO</a:t>
                </a: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2123728" y="2553315"/>
            <a:ext cx="3300904" cy="2032377"/>
            <a:chOff x="2123728" y="769268"/>
            <a:chExt cx="3300904" cy="2032377"/>
          </a:xfrm>
        </p:grpSpPr>
        <p:sp>
          <p:nvSpPr>
            <p:cNvPr id="14" name="TextBox 13"/>
            <p:cNvSpPr txBox="1"/>
            <p:nvPr/>
          </p:nvSpPr>
          <p:spPr>
            <a:xfrm>
              <a:off x="2123728" y="769268"/>
              <a:ext cx="3300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smtClean="0">
                  <a:latin typeface="+mn-lt"/>
                </a:rPr>
                <a:t>Pre-Fusion Power Operation 1</a:t>
              </a:r>
              <a:endParaRPr lang="en-GB" sz="1800" dirty="0" err="1" smtClean="0">
                <a:latin typeface="+mn-lt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254374" y="1113342"/>
              <a:ext cx="2448272" cy="1688303"/>
              <a:chOff x="2254374" y="1113342"/>
              <a:chExt cx="2448272" cy="1688303"/>
            </a:xfrm>
          </p:grpSpPr>
          <p:sp>
            <p:nvSpPr>
              <p:cNvPr id="10" name="Chevron 9"/>
              <p:cNvSpPr/>
              <p:nvPr/>
            </p:nvSpPr>
            <p:spPr bwMode="auto">
              <a:xfrm>
                <a:off x="2254374" y="1145461"/>
                <a:ext cx="2448272" cy="1656184"/>
              </a:xfrm>
              <a:prstGeom prst="chevron">
                <a:avLst>
                  <a:gd name="adj" fmla="val 28879"/>
                </a:avLst>
              </a:prstGeom>
              <a:solidFill>
                <a:srgbClr val="FF0000">
                  <a:alpha val="4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323160" y="1134824"/>
                <a:ext cx="13681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smtClean="0">
                    <a:latin typeface="+mn-lt"/>
                  </a:rPr>
                  <a:t>18 months</a:t>
                </a:r>
                <a:endParaRPr lang="en-GB" sz="1200" i="1" dirty="0" err="1" smtClean="0">
                  <a:latin typeface="+mn-lt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915816" y="1438121"/>
                <a:ext cx="1355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H, </a:t>
                </a:r>
                <a:r>
                  <a:rPr lang="en-US" sz="1200" b="1" baseline="30000" smtClean="0">
                    <a:latin typeface="+mn-lt"/>
                  </a:rPr>
                  <a:t>4</a:t>
                </a:r>
                <a:r>
                  <a:rPr lang="en-US" sz="1200" b="1" smtClean="0">
                    <a:latin typeface="+mn-lt"/>
                  </a:rPr>
                  <a:t>He plasmas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597595" y="2126932"/>
                <a:ext cx="18244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smtClean="0">
                    <a:latin typeface="+mn-lt"/>
                  </a:rPr>
                  <a:t>Main plant systems commissioning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smtClean="0">
                    <a:latin typeface="+mn-lt"/>
                  </a:rPr>
                  <a:t>P</a:t>
                </a:r>
                <a:r>
                  <a:rPr lang="en-US" sz="1200" baseline="-25000" smtClean="0">
                    <a:latin typeface="+mn-lt"/>
                  </a:rPr>
                  <a:t>L-H</a:t>
                </a:r>
                <a:r>
                  <a:rPr lang="en-US" sz="1200" smtClean="0">
                    <a:latin typeface="+mn-lt"/>
                  </a:rPr>
                  <a:t> determination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014241" y="1844394"/>
                <a:ext cx="1387864" cy="221018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lIns="18000" tIns="18000" rIns="18000" bIns="18000" rtlCol="0">
                <a:spAutoFit/>
              </a:bodyPr>
              <a:lstStyle/>
              <a:p>
                <a:r>
                  <a:rPr lang="en-US" sz="1200" smtClean="0">
                    <a:latin typeface="+mn-lt"/>
                  </a:rPr>
                  <a:t>ECH - 20 (+10) MW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568798" y="1113342"/>
                <a:ext cx="7479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PFPO-1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4438617" y="2553954"/>
            <a:ext cx="2448272" cy="2031738"/>
            <a:chOff x="4438617" y="769907"/>
            <a:chExt cx="2448272" cy="2031738"/>
          </a:xfrm>
        </p:grpSpPr>
        <p:grpSp>
          <p:nvGrpSpPr>
            <p:cNvPr id="48" name="Group 47"/>
            <p:cNvGrpSpPr/>
            <p:nvPr/>
          </p:nvGrpSpPr>
          <p:grpSpPr>
            <a:xfrm>
              <a:off x="4438617" y="1127261"/>
              <a:ext cx="2448272" cy="1674384"/>
              <a:chOff x="4438617" y="1127261"/>
              <a:chExt cx="2448272" cy="1674384"/>
            </a:xfrm>
          </p:grpSpPr>
          <p:sp>
            <p:nvSpPr>
              <p:cNvPr id="11" name="Chevron 10"/>
              <p:cNvSpPr/>
              <p:nvPr/>
            </p:nvSpPr>
            <p:spPr bwMode="auto">
              <a:xfrm>
                <a:off x="4438617" y="1145461"/>
                <a:ext cx="2448272" cy="1656184"/>
              </a:xfrm>
              <a:prstGeom prst="chevron">
                <a:avLst>
                  <a:gd name="adj" fmla="val 28879"/>
                </a:avLst>
              </a:prstGeom>
              <a:solidFill>
                <a:srgbClr val="FF0000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55905" y="1134823"/>
                <a:ext cx="13538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smtClean="0">
                    <a:latin typeface="+mn-lt"/>
                  </a:rPr>
                  <a:t>21 months</a:t>
                </a:r>
                <a:endParaRPr lang="en-GB" sz="1200" i="1" dirty="0" err="1" smtClean="0">
                  <a:latin typeface="+mn-lt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869688" y="1438121"/>
                <a:ext cx="13221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H, </a:t>
                </a:r>
                <a:r>
                  <a:rPr lang="en-US" sz="1200" b="1" baseline="30000" smtClean="0">
                    <a:latin typeface="+mn-lt"/>
                  </a:rPr>
                  <a:t>4</a:t>
                </a:r>
                <a:r>
                  <a:rPr lang="en-US" sz="1200" b="1" smtClean="0">
                    <a:latin typeface="+mn-lt"/>
                  </a:rPr>
                  <a:t>He plasmas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593118" y="2294120"/>
                <a:ext cx="20432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smtClean="0">
                    <a:latin typeface="+mn-lt"/>
                  </a:rPr>
                  <a:t>Raise current and power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smtClean="0">
                    <a:latin typeface="+mn-lt"/>
                  </a:rPr>
                  <a:t>Increase pulse duration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959748" y="1844394"/>
                <a:ext cx="1232040" cy="40568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lIns="18000" tIns="18000" rIns="18000" bIns="18000" rtlCol="0">
                <a:spAutoFit/>
              </a:bodyPr>
              <a:lstStyle/>
              <a:p>
                <a:r>
                  <a:rPr lang="en-US" sz="1200" smtClean="0">
                    <a:latin typeface="+mn-lt"/>
                  </a:rPr>
                  <a:t>ECH, ICRH, NBI 73 (+10) MW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741913" y="1127261"/>
                <a:ext cx="7587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+mn-lt"/>
                  </a:rPr>
                  <a:t>PFPO-2</a:t>
                </a: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5271121" y="76990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smtClean="0">
                  <a:latin typeface="+mn-lt"/>
                </a:rPr>
                <a:t>and 2</a:t>
              </a:r>
              <a:endParaRPr lang="en-GB" sz="1800" dirty="0" err="1" smtClean="0">
                <a:latin typeface="+mn-lt"/>
              </a:endParaRPr>
            </a:p>
          </p:txBody>
        </p:sp>
      </p:grp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771" y="570231"/>
            <a:ext cx="1496372" cy="18840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1273" y="177738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It will unfold in four stages: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8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It includes the testing program for the Test Blanket Modules (TBMs)</a:t>
            </a:r>
            <a:endParaRPr lang="en-US" sz="1800"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73969" y="1941066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latin typeface="+mn-lt"/>
                <a:hlinkClick r:id="rId4"/>
              </a:rPr>
              <a:t>Link to ITR-18-003</a:t>
            </a:r>
            <a:endParaRPr lang="en-GB" sz="120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346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711" y="-51093"/>
            <a:ext cx="124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Outline</a:t>
            </a:r>
            <a:endParaRPr lang="en-GB" b="1" dirty="0" err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791" y="62525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The ITER mission goals and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b="1" smtClean="0">
                <a:solidFill>
                  <a:srgbClr val="C00000"/>
                </a:solidFill>
                <a:latin typeface="+mn-lt"/>
              </a:rPr>
              <a:t>The IMAS Integrated Analysis and Modelling Suite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Examples of modelling results for each phase of the ITER Research Plan</a:t>
            </a: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endParaRPr lang="en-US" smtClean="0">
              <a:latin typeface="+mn-lt"/>
            </a:endParaRPr>
          </a:p>
          <a:p>
            <a:pPr marL="185738" lvl="1" indent="-185738">
              <a:buSzPct val="50000"/>
              <a:buBlip>
                <a:blip r:embed="rId3"/>
              </a:buBlip>
              <a:tabLst>
                <a:tab pos="177800" algn="l"/>
                <a:tab pos="631825" algn="l"/>
              </a:tabLst>
            </a:pPr>
            <a:r>
              <a:rPr lang="en-US" smtClean="0">
                <a:latin typeface="+mn-lt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9134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354" y="-51093"/>
            <a:ext cx="8151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The ITER Integrated Modelling &amp; Analysis Suite (IMAS)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5166" y="3149414"/>
            <a:ext cx="6294072" cy="2129982"/>
            <a:chOff x="345166" y="3149414"/>
            <a:chExt cx="6294072" cy="2129982"/>
          </a:xfrm>
        </p:grpSpPr>
        <p:grpSp>
          <p:nvGrpSpPr>
            <p:cNvPr id="6" name="Group 5"/>
            <p:cNvGrpSpPr/>
            <p:nvPr/>
          </p:nvGrpSpPr>
          <p:grpSpPr>
            <a:xfrm>
              <a:off x="345166" y="3149414"/>
              <a:ext cx="3600400" cy="1998370"/>
              <a:chOff x="345166" y="3149414"/>
              <a:chExt cx="3600400" cy="1998370"/>
            </a:xfrm>
          </p:grpSpPr>
          <p:sp>
            <p:nvSpPr>
              <p:cNvPr id="24" name="Oval 23"/>
              <p:cNvSpPr/>
              <p:nvPr/>
            </p:nvSpPr>
            <p:spPr bwMode="auto">
              <a:xfrm>
                <a:off x="345166" y="3149414"/>
                <a:ext cx="3600400" cy="1998370"/>
              </a:xfrm>
              <a:prstGeom prst="ellipse">
                <a:avLst/>
              </a:prstGeom>
              <a:solidFill>
                <a:srgbClr val="0033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550148" y="4764455"/>
                <a:ext cx="12570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smtClean="0">
                    <a:solidFill>
                      <a:schemeClr val="bg1"/>
                    </a:solidFill>
                    <a:latin typeface="+mn-lt"/>
                  </a:rPr>
                  <a:t>Applications</a:t>
                </a:r>
                <a:endParaRPr lang="en-GB" sz="1400" b="1" dirty="0" err="1" smtClean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661858" y="4756176"/>
              <a:ext cx="29773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0033CC"/>
                  </a:solidFill>
                  <a:latin typeface="+mn-lt"/>
                </a:rPr>
                <a:t>Physics codes, physics workflows, control algorithms</a:t>
              </a:r>
              <a:endParaRPr lang="en-GB" sz="1400" dirty="0" err="1" smtClean="0">
                <a:solidFill>
                  <a:srgbClr val="0033CC"/>
                </a:solidFill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03245" y="3929255"/>
            <a:ext cx="1989235" cy="1278133"/>
            <a:chOff x="6903245" y="3929255"/>
            <a:chExt cx="1989235" cy="1278133"/>
          </a:xfrm>
        </p:grpSpPr>
        <p:sp>
          <p:nvSpPr>
            <p:cNvPr id="40" name="Flowchart: Multidocument 39"/>
            <p:cNvSpPr/>
            <p:nvPr/>
          </p:nvSpPr>
          <p:spPr bwMode="auto">
            <a:xfrm>
              <a:off x="6903245" y="4222523"/>
              <a:ext cx="1989235" cy="984865"/>
            </a:xfrm>
            <a:prstGeom prst="flowChartMultidocumen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348487" y="3929255"/>
              <a:ext cx="14173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latin typeface="+mn-lt"/>
                </a:rPr>
                <a:t>Doc &amp; support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03246" y="4372635"/>
              <a:ext cx="177317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+mn-lt"/>
                </a:rPr>
                <a:t>Tutorials</a:t>
              </a:r>
            </a:p>
            <a:p>
              <a:r>
                <a:rPr lang="en-US" sz="1400" smtClean="0">
                  <a:latin typeface="+mn-lt"/>
                </a:rPr>
                <a:t>Web documentation</a:t>
              </a:r>
            </a:p>
            <a:p>
              <a:r>
                <a:rPr lang="en-US" sz="1400">
                  <a:latin typeface="+mn-lt"/>
                </a:rPr>
                <a:t>T</a:t>
              </a:r>
              <a:r>
                <a:rPr lang="en-US" sz="1400" smtClean="0">
                  <a:latin typeface="+mn-lt"/>
                </a:rPr>
                <a:t>racker system</a:t>
              </a:r>
              <a:endParaRPr lang="en-GB" sz="1400" dirty="0" err="1" smtClean="0">
                <a:latin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252894" y="2759116"/>
            <a:ext cx="1418723" cy="1103022"/>
            <a:chOff x="7252894" y="2759116"/>
            <a:chExt cx="1418723" cy="1103022"/>
          </a:xfrm>
        </p:grpSpPr>
        <p:sp>
          <p:nvSpPr>
            <p:cNvPr id="39" name="Flowchart: Magnetic Disk 38"/>
            <p:cNvSpPr/>
            <p:nvPr/>
          </p:nvSpPr>
          <p:spPr bwMode="auto">
            <a:xfrm>
              <a:off x="7252894" y="2759116"/>
              <a:ext cx="1354483" cy="1103022"/>
            </a:xfrm>
            <a:prstGeom prst="flowChartMagneticDisk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52895" y="3074649"/>
              <a:ext cx="141872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+mn-lt"/>
                </a:rPr>
                <a:t>Scenarios</a:t>
              </a:r>
            </a:p>
            <a:p>
              <a:r>
                <a:rPr lang="en-US" sz="1400" smtClean="0">
                  <a:latin typeface="+mn-lt"/>
                </a:rPr>
                <a:t>Machine Descr.</a:t>
              </a:r>
            </a:p>
            <a:p>
              <a:r>
                <a:rPr lang="en-US" sz="1400" smtClean="0">
                  <a:latin typeface="+mn-lt"/>
                </a:rPr>
                <a:t>Atomic data</a:t>
              </a:r>
              <a:endParaRPr lang="en-GB" sz="1400" dirty="0" err="1" smtClean="0">
                <a:latin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381290" y="2798853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latin typeface="+mn-lt"/>
                </a:rPr>
                <a:t>Databases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-21504" y="402846"/>
            <a:ext cx="9252520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lvl="1" indent="-185738">
              <a:lnSpc>
                <a:spcPct val="90000"/>
              </a:lnSpc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GB" sz="1800">
                <a:solidFill>
                  <a:srgbClr val="C00000"/>
                </a:solidFill>
                <a:latin typeface="+mn-lt"/>
              </a:rPr>
              <a:t>IMAS is the collection of physics software that will be used to support ITER 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operations </a:t>
            </a:r>
            <a:r>
              <a:rPr lang="en-GB" sz="1800">
                <a:solidFill>
                  <a:srgbClr val="C00000"/>
                </a:solidFill>
                <a:latin typeface="+mn-lt"/>
              </a:rPr>
              <a:t>and research as defined in the ITER Integrated Modelling </a:t>
            </a:r>
            <a:r>
              <a:rPr lang="en-GB" sz="1800" smtClean="0">
                <a:solidFill>
                  <a:srgbClr val="C00000"/>
                </a:solidFill>
                <a:latin typeface="+mn-lt"/>
              </a:rPr>
              <a:t>Programme</a:t>
            </a:r>
            <a:endParaRPr lang="en-GB" sz="1800">
              <a:solidFill>
                <a:srgbClr val="C00000"/>
              </a:solidFill>
              <a:latin typeface="+mn-lt"/>
            </a:endParaRPr>
          </a:p>
          <a:p>
            <a:pPr marL="0" lvl="1">
              <a:lnSpc>
                <a:spcPct val="90000"/>
              </a:lnSpc>
              <a:buSzPct val="50000"/>
              <a:tabLst>
                <a:tab pos="177800" algn="l"/>
                <a:tab pos="631825" algn="l"/>
              </a:tabLst>
            </a:pPr>
            <a:endParaRPr lang="en-US" sz="1000">
              <a:latin typeface="+mn-lt"/>
            </a:endParaRPr>
          </a:p>
          <a:p>
            <a:pPr marL="185738" lvl="1" indent="-185738">
              <a:lnSpc>
                <a:spcPct val="90000"/>
              </a:lnSpc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GB" sz="1800">
                <a:latin typeface="+mn-lt"/>
              </a:rPr>
              <a:t>It uses </a:t>
            </a:r>
            <a:r>
              <a:rPr lang="en-GB" sz="1800">
                <a:solidFill>
                  <a:srgbClr val="0033CC"/>
                </a:solidFill>
                <a:latin typeface="+mn-lt"/>
              </a:rPr>
              <a:t>standard</a:t>
            </a:r>
            <a:r>
              <a:rPr lang="en-GB" sz="1800">
                <a:latin typeface="+mn-lt"/>
              </a:rPr>
              <a:t> Interface Data Structures (IDS) for access to </a:t>
            </a:r>
            <a:r>
              <a:rPr lang="en-GB" sz="1800">
                <a:solidFill>
                  <a:srgbClr val="0033CC"/>
                </a:solidFill>
                <a:latin typeface="+mn-lt"/>
              </a:rPr>
              <a:t>experimental</a:t>
            </a:r>
            <a:r>
              <a:rPr lang="en-GB" sz="1800">
                <a:latin typeface="+mn-lt"/>
              </a:rPr>
              <a:t> and </a:t>
            </a:r>
            <a:r>
              <a:rPr lang="en-GB" sz="1800">
                <a:solidFill>
                  <a:srgbClr val="0033CC"/>
                </a:solidFill>
                <a:latin typeface="+mn-lt"/>
              </a:rPr>
              <a:t>simulated</a:t>
            </a:r>
            <a:r>
              <a:rPr lang="en-GB" sz="1800">
                <a:latin typeface="+mn-lt"/>
              </a:rPr>
              <a:t> data that are defined in collaboration with the ITER </a:t>
            </a:r>
            <a:r>
              <a:rPr lang="en-GB" sz="1800" smtClean="0">
                <a:latin typeface="+mn-lt"/>
              </a:rPr>
              <a:t>Members</a:t>
            </a:r>
          </a:p>
          <a:p>
            <a:pPr marL="185738" lvl="1" indent="-185738">
              <a:lnSpc>
                <a:spcPct val="90000"/>
              </a:lnSpc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0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800" smtClean="0">
                <a:latin typeface="+mn-lt"/>
              </a:rPr>
              <a:t>It is suitable for </a:t>
            </a:r>
            <a:r>
              <a:rPr lang="en-US" sz="1800" smtClean="0">
                <a:solidFill>
                  <a:srgbClr val="0033CC"/>
                </a:solidFill>
                <a:latin typeface="+mn-lt"/>
              </a:rPr>
              <a:t>any fusion device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000" smtClean="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GB" sz="1800">
                <a:latin typeface="+mn-lt"/>
              </a:rPr>
              <a:t>It will be capable of </a:t>
            </a:r>
            <a:r>
              <a:rPr lang="en-GB" sz="1800">
                <a:solidFill>
                  <a:srgbClr val="0033CC"/>
                </a:solidFill>
                <a:latin typeface="+mn-lt"/>
              </a:rPr>
              <a:t>high physics-fidelity </a:t>
            </a:r>
            <a:r>
              <a:rPr lang="en-GB" sz="1800">
                <a:latin typeface="+mn-lt"/>
              </a:rPr>
              <a:t>predictive simulations of ITER plasmas</a:t>
            </a:r>
            <a:endParaRPr lang="en-US" sz="18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1000">
              <a:latin typeface="+mn-lt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  <a:tab pos="1141413" algn="l"/>
              </a:tabLst>
            </a:pPr>
            <a:r>
              <a:rPr lang="en-US" sz="1800" smtClean="0">
                <a:latin typeface="+mn-lt"/>
              </a:rPr>
              <a:t>It will be used for ITER </a:t>
            </a:r>
            <a:r>
              <a:rPr lang="en-US" sz="1800" smtClean="0">
                <a:solidFill>
                  <a:srgbClr val="0033CC"/>
                </a:solidFill>
                <a:latin typeface="+mn-lt"/>
              </a:rPr>
              <a:t>data processing and analysis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85226" y="3491602"/>
            <a:ext cx="5776669" cy="1277356"/>
            <a:chOff x="885226" y="3491602"/>
            <a:chExt cx="5776669" cy="1277356"/>
          </a:xfrm>
        </p:grpSpPr>
        <p:sp>
          <p:nvSpPr>
            <p:cNvPr id="37" name="TextBox 36"/>
            <p:cNvSpPr txBox="1"/>
            <p:nvPr/>
          </p:nvSpPr>
          <p:spPr>
            <a:xfrm>
              <a:off x="3975378" y="3698332"/>
              <a:ext cx="26865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  <a:latin typeface="+mn-lt"/>
                </a:rPr>
                <a:t>Functions for data access, storage, manipulation, visualization</a:t>
              </a:r>
              <a:endParaRPr lang="en-GB" sz="1400" dirty="0" err="1" smtClean="0">
                <a:solidFill>
                  <a:srgbClr val="FF0000"/>
                </a:solidFill>
                <a:latin typeface="+mn-lt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885226" y="3491602"/>
              <a:ext cx="2520280" cy="1277356"/>
              <a:chOff x="885226" y="3491602"/>
              <a:chExt cx="2520280" cy="1277356"/>
            </a:xfrm>
          </p:grpSpPr>
          <p:sp>
            <p:nvSpPr>
              <p:cNvPr id="26" name="Oval 25"/>
              <p:cNvSpPr/>
              <p:nvPr/>
            </p:nvSpPr>
            <p:spPr bwMode="auto">
              <a:xfrm>
                <a:off x="885226" y="3491602"/>
                <a:ext cx="2520280" cy="1277356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479615" y="4331617"/>
                <a:ext cx="13276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smtClean="0">
                    <a:solidFill>
                      <a:schemeClr val="bg1"/>
                    </a:solidFill>
                    <a:latin typeface="+mn-lt"/>
                  </a:rPr>
                  <a:t>Generic tools</a:t>
                </a:r>
                <a:endParaRPr lang="en-GB" sz="1400" b="1" dirty="0" err="1" smtClean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1425286" y="2993652"/>
            <a:ext cx="4976488" cy="1362044"/>
            <a:chOff x="1425286" y="2993652"/>
            <a:chExt cx="4976488" cy="1362044"/>
          </a:xfrm>
        </p:grpSpPr>
        <p:sp>
          <p:nvSpPr>
            <p:cNvPr id="36" name="TextBox 35"/>
            <p:cNvSpPr txBox="1"/>
            <p:nvPr/>
          </p:nvSpPr>
          <p:spPr>
            <a:xfrm>
              <a:off x="3566524" y="2993652"/>
              <a:ext cx="28352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008000"/>
                  </a:solidFill>
                  <a:latin typeface="+mn-lt"/>
                </a:rPr>
                <a:t>Set of machine-independent IDSs defining the IMAS standard</a:t>
              </a:r>
              <a:endParaRPr lang="en-GB" sz="1400" dirty="0" err="1" smtClean="0">
                <a:solidFill>
                  <a:srgbClr val="008000"/>
                </a:solidFill>
                <a:latin typeface="+mn-lt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425286" y="3779632"/>
              <a:ext cx="1440160" cy="576064"/>
              <a:chOff x="1425286" y="3779632"/>
              <a:chExt cx="1440160" cy="576064"/>
            </a:xfrm>
          </p:grpSpPr>
          <p:sp>
            <p:nvSpPr>
              <p:cNvPr id="28" name="Oval 27"/>
              <p:cNvSpPr/>
              <p:nvPr/>
            </p:nvSpPr>
            <p:spPr bwMode="auto">
              <a:xfrm>
                <a:off x="1425286" y="3779632"/>
                <a:ext cx="1440160" cy="576064"/>
              </a:xfrm>
              <a:prstGeom prst="ellipse">
                <a:avLst/>
              </a:prstGeom>
              <a:solidFill>
                <a:srgbClr val="008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585541" y="3898387"/>
                <a:ext cx="11496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smtClean="0">
                    <a:solidFill>
                      <a:schemeClr val="bg1"/>
                    </a:solidFill>
                    <a:latin typeface="+mn-lt"/>
                  </a:rPr>
                  <a:t>Data model</a:t>
                </a:r>
                <a:endParaRPr lang="en-GB" sz="1400" b="1" dirty="0" err="1" smtClean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113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58" y="23676609"/>
            <a:ext cx="14598250" cy="76479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58" y="23829009"/>
            <a:ext cx="14598250" cy="76479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056205" y="3593842"/>
            <a:ext cx="1151277" cy="73866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cryostat</a:t>
            </a:r>
          </a:p>
          <a:p>
            <a:pPr algn="r"/>
            <a:r>
              <a:rPr lang="en-US" sz="1400" b="1" dirty="0" err="1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divertors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wall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757979" y="3694710"/>
            <a:ext cx="2332690" cy="160043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distribution_sources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distributions</a:t>
            </a:r>
          </a:p>
          <a:p>
            <a:pPr algn="r"/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ec_launchers</a:t>
            </a:r>
            <a:endParaRPr lang="en-US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ic_antennas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lh_antennas</a:t>
            </a:r>
            <a:endParaRPr lang="en-US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nbi</a:t>
            </a:r>
            <a:endParaRPr lang="en-US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waves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62405" y="4565760"/>
            <a:ext cx="162245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GB" sz="1400" b="1" dirty="0" err="1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gas_injection</a:t>
            </a:r>
            <a:endParaRPr lang="en-GB" sz="1400" b="1" dirty="0">
              <a:solidFill>
                <a:srgbClr val="FF99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gas_pumping</a:t>
            </a:r>
            <a:endParaRPr lang="en-GB" sz="1400" b="1" dirty="0">
              <a:solidFill>
                <a:srgbClr val="FF99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pellets</a:t>
            </a:r>
            <a:r>
              <a:rPr lang="en-GB" sz="1400" b="1" dirty="0">
                <a:solidFill>
                  <a:srgbClr val="FF33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552900" y="3001516"/>
            <a:ext cx="2547492" cy="160043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GB" sz="1400" b="1" dirty="0" err="1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coils_non_axisymmetric</a:t>
            </a:r>
            <a:r>
              <a:rPr lang="en-GB" sz="1400" b="1" dirty="0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sz="1400" b="1" dirty="0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dirty="0" err="1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em_coupling</a:t>
            </a:r>
            <a:endParaRPr lang="en-GB" sz="1400" b="1" dirty="0">
              <a:solidFill>
                <a:srgbClr val="9966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equilibrium</a:t>
            </a:r>
          </a:p>
          <a:p>
            <a:r>
              <a:rPr lang="en-US" sz="1400" b="1" dirty="0" err="1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iron_core</a:t>
            </a:r>
            <a:endParaRPr lang="en-US" sz="1400" b="1" dirty="0">
              <a:solidFill>
                <a:srgbClr val="9966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pf_active</a:t>
            </a:r>
            <a:endParaRPr lang="en-US" sz="1400" b="1" dirty="0">
              <a:solidFill>
                <a:srgbClr val="9966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pf_passive</a:t>
            </a:r>
            <a:endParaRPr lang="en-US" sz="1400" b="1" dirty="0">
              <a:solidFill>
                <a:srgbClr val="9966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99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tf</a:t>
            </a:r>
            <a:endParaRPr lang="en-GB" sz="1400" b="1" dirty="0">
              <a:solidFill>
                <a:srgbClr val="9966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2" name="Picture 51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30" y="977162"/>
            <a:ext cx="2261264" cy="385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3695087" y="2965475"/>
            <a:ext cx="995785" cy="48628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lvl="0" algn="ctr">
              <a:lnSpc>
                <a:spcPct val="80000"/>
              </a:lnSpc>
            </a:pPr>
            <a:r>
              <a:rPr lang="en-US" sz="1600" dirty="0">
                <a:solidFill>
                  <a:srgbClr val="008000"/>
                </a:solidFill>
                <a:latin typeface="Arial"/>
              </a:rPr>
              <a:t>Core</a:t>
            </a:r>
          </a:p>
          <a:p>
            <a:pPr lvl="0" algn="ctr">
              <a:lnSpc>
                <a:spcPct val="80000"/>
              </a:lnSpc>
            </a:pPr>
            <a:r>
              <a:rPr lang="en-US" sz="1600" dirty="0">
                <a:solidFill>
                  <a:srgbClr val="008000"/>
                </a:solidFill>
                <a:latin typeface="Arial"/>
              </a:rPr>
              <a:t>transport</a:t>
            </a:r>
            <a:endParaRPr lang="en-GB" sz="1600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184824" y="1498712"/>
            <a:ext cx="995785" cy="48628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lvl="0">
              <a:lnSpc>
                <a:spcPct val="80000"/>
              </a:lnSpc>
            </a:pPr>
            <a:r>
              <a:rPr lang="en-US" sz="1600" dirty="0">
                <a:solidFill>
                  <a:srgbClr val="CC00CC"/>
                </a:solidFill>
                <a:latin typeface="Arial"/>
              </a:rPr>
              <a:t>Edge </a:t>
            </a:r>
          </a:p>
          <a:p>
            <a:pPr lvl="0">
              <a:lnSpc>
                <a:spcPct val="80000"/>
              </a:lnSpc>
            </a:pPr>
            <a:r>
              <a:rPr lang="en-US" sz="1600" dirty="0">
                <a:solidFill>
                  <a:srgbClr val="CC00CC"/>
                </a:solidFill>
                <a:latin typeface="Arial"/>
              </a:rPr>
              <a:t>transport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572001" y="3721596"/>
            <a:ext cx="1119217" cy="58477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996600"/>
                </a:solidFill>
                <a:latin typeface="Arial"/>
              </a:rPr>
              <a:t>Electro-</a:t>
            </a:r>
          </a:p>
          <a:p>
            <a:r>
              <a:rPr lang="en-US" sz="1600" dirty="0">
                <a:solidFill>
                  <a:srgbClr val="996600"/>
                </a:solidFill>
                <a:latin typeface="Arial"/>
              </a:rPr>
              <a:t>Magnetics</a:t>
            </a:r>
            <a:endParaRPr lang="en-GB" sz="2800" dirty="0">
              <a:solidFill>
                <a:srgbClr val="9966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522703" y="2202241"/>
            <a:ext cx="1441232" cy="48628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lvl="0" algn="ctr">
              <a:lnSpc>
                <a:spcPct val="80000"/>
              </a:lnSpc>
            </a:pPr>
            <a:r>
              <a:rPr lang="en-US" sz="1600" dirty="0">
                <a:solidFill>
                  <a:srgbClr val="0C86F4"/>
                </a:solidFill>
                <a:latin typeface="Arial"/>
              </a:rPr>
              <a:t>Physics phenomena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076057" y="2446938"/>
            <a:ext cx="899605" cy="338554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US" sz="1600" dirty="0" err="1">
                <a:solidFill>
                  <a:srgbClr val="FF9900"/>
                </a:solidFill>
                <a:latin typeface="Arial"/>
              </a:rPr>
              <a:t>Fuelling</a:t>
            </a:r>
            <a:endParaRPr lang="en-GB" sz="3200" dirty="0">
              <a:solidFill>
                <a:srgbClr val="FF99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116529" y="2751714"/>
            <a:ext cx="763351" cy="338554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lvl="0"/>
            <a:r>
              <a:rPr lang="en-US" sz="1600" dirty="0">
                <a:solidFill>
                  <a:srgbClr val="FF0000"/>
                </a:solidFill>
                <a:latin typeface="Arial"/>
              </a:rPr>
              <a:t>H&amp;CD</a:t>
            </a:r>
            <a:endParaRPr lang="en-US" sz="18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054598" y="4765815"/>
            <a:ext cx="2012089" cy="338554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lvl="0"/>
            <a:r>
              <a:rPr lang="en-US" sz="1600" dirty="0">
                <a:solidFill>
                  <a:srgbClr val="2D2D8A">
                    <a:lumMod val="75000"/>
                  </a:srgbClr>
                </a:solidFill>
                <a:latin typeface="Arial"/>
              </a:rPr>
              <a:t>Other plant systems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257345" y="841276"/>
            <a:ext cx="1242648" cy="338554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00CC"/>
                </a:solidFill>
                <a:latin typeface="Arial"/>
              </a:rPr>
              <a:t>Diagnostics</a:t>
            </a:r>
            <a:endParaRPr lang="en-GB" sz="1600" dirty="0"/>
          </a:p>
        </p:txBody>
      </p:sp>
      <p:sp>
        <p:nvSpPr>
          <p:cNvPr id="63" name="Rectangle 62"/>
          <p:cNvSpPr/>
          <p:nvPr/>
        </p:nvSpPr>
        <p:spPr>
          <a:xfrm>
            <a:off x="1662012" y="1537443"/>
            <a:ext cx="1543690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disruption</a:t>
            </a:r>
          </a:p>
          <a:p>
            <a:pPr algn="r"/>
            <a:r>
              <a:rPr lang="en-GB" sz="1400" b="1" dirty="0" err="1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gyrokinetics</a:t>
            </a:r>
            <a:endParaRPr lang="en-GB" sz="1400" b="1" dirty="0">
              <a:solidFill>
                <a:srgbClr val="0C86F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GB" sz="1400" b="1" dirty="0" err="1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mhd</a:t>
            </a:r>
            <a:endParaRPr lang="en-GB" sz="1400" b="1" dirty="0">
              <a:solidFill>
                <a:srgbClr val="0C86F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GB" sz="1400" b="1" dirty="0" err="1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mhd_linear</a:t>
            </a:r>
            <a:endParaRPr lang="en-GB" sz="1400" b="1" dirty="0">
              <a:solidFill>
                <a:srgbClr val="0C86F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GB" sz="1400" b="1" dirty="0" err="1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ntms</a:t>
            </a:r>
            <a:endParaRPr lang="en-GB" sz="1400" b="1" dirty="0">
              <a:solidFill>
                <a:srgbClr val="0C86F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GB" sz="1400" b="1" dirty="0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radiation</a:t>
            </a:r>
          </a:p>
          <a:p>
            <a:pPr algn="r"/>
            <a:r>
              <a:rPr lang="en-GB" sz="1400" b="1" dirty="0" err="1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sawteeth</a:t>
            </a:r>
            <a:endParaRPr lang="en-GB" sz="1400" b="1" dirty="0">
              <a:solidFill>
                <a:srgbClr val="0C86F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GB" sz="1400" b="1" dirty="0">
                <a:solidFill>
                  <a:srgbClr val="0C86F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turbulence</a:t>
            </a:r>
          </a:p>
        </p:txBody>
      </p:sp>
      <p:sp>
        <p:nvSpPr>
          <p:cNvPr id="80" name="Rectangle 79"/>
          <p:cNvSpPr/>
          <p:nvPr/>
        </p:nvSpPr>
        <p:spPr>
          <a:xfrm>
            <a:off x="6270702" y="754748"/>
            <a:ext cx="2869696" cy="224676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amns_data</a:t>
            </a:r>
            <a:endParaRPr lang="en-GB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controllers</a:t>
            </a:r>
          </a:p>
          <a:p>
            <a:pPr algn="r"/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dataset_description</a:t>
            </a: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dataset_fair</a:t>
            </a: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numerics</a:t>
            </a: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pulse_schedule</a:t>
            </a: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sdn</a:t>
            </a: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r"/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summary</a:t>
            </a:r>
          </a:p>
          <a:p>
            <a:pPr algn="r"/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temporary</a:t>
            </a:r>
          </a:p>
          <a:p>
            <a:pPr algn="r"/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transport_solver_numerics</a:t>
            </a: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551678" y="1615362"/>
            <a:ext cx="2332690" cy="95410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GB" sz="1400" b="1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core_instant_changes</a:t>
            </a:r>
            <a:endParaRPr lang="en-GB" sz="1400" b="1" dirty="0">
              <a:solidFill>
                <a:srgbClr val="008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core_profiles</a:t>
            </a:r>
            <a:endParaRPr lang="en-US" sz="1400" b="1" dirty="0">
              <a:solidFill>
                <a:srgbClr val="008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core_sources</a:t>
            </a:r>
            <a:endParaRPr lang="en-US" sz="1400" b="1" dirty="0">
              <a:solidFill>
                <a:srgbClr val="008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core_transport</a:t>
            </a:r>
            <a:endParaRPr lang="en-GB" sz="1400" b="1" dirty="0">
              <a:solidFill>
                <a:srgbClr val="008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5497" y="481236"/>
            <a:ext cx="2977097" cy="461664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barometry</a:t>
            </a:r>
            <a:br>
              <a:rPr lang="en-GB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bolometer</a:t>
            </a: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bremsstrahlung_visible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calorimetry</a:t>
            </a: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camera_ir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camera_visible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ece</a:t>
            </a:r>
            <a:r>
              <a:rPr lang="en-US" sz="14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endParaRPr lang="en-US" sz="1400" b="1" smtClean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hard_x_rays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interferometer</a:t>
            </a: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langmuir_probes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magnetics</a:t>
            </a: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neutron_diagnostic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polarimeter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reflectometer_profile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refractometer</a:t>
            </a: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soft_x_rays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spectrometer_mass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spectrometer_uv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spectrometer_visible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spectrometer_x_ray_crystal</a:t>
            </a:r>
            <a:endParaRPr lang="en-US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thomson_scattering</a:t>
            </a:r>
            <a:endParaRPr lang="en-GB" sz="14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20073" y="822692"/>
            <a:ext cx="1688283" cy="73866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r>
              <a:rPr lang="en-GB" sz="1400" b="1" dirty="0" err="1">
                <a:solidFill>
                  <a:srgbClr val="CC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edge_profiles</a:t>
            </a:r>
            <a:r>
              <a:rPr lang="en-GB" sz="1400" b="1" dirty="0">
                <a:solidFill>
                  <a:srgbClr val="CC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400" b="1" dirty="0" err="1">
                <a:solidFill>
                  <a:srgbClr val="CC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edge_sources</a:t>
            </a:r>
            <a:endParaRPr lang="en-US" sz="1400" b="1" dirty="0">
              <a:solidFill>
                <a:srgbClr val="CC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rgbClr val="CC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edge_transport</a:t>
            </a:r>
            <a:endParaRPr lang="en-GB" sz="1400" b="1" dirty="0">
              <a:solidFill>
                <a:srgbClr val="CC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07408" y="-51093"/>
            <a:ext cx="3929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The IMAS Data Dictionary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50316" y="5034572"/>
            <a:ext cx="18726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smtClean="0">
                <a:solidFill>
                  <a:srgbClr val="008080"/>
                </a:solidFill>
                <a:latin typeface="+mj-lt"/>
                <a:cs typeface="Courier New" panose="02070309020205020404" pitchFamily="49" charset="0"/>
              </a:rPr>
              <a:t>Data management</a:t>
            </a:r>
            <a:endParaRPr lang="en-GB" sz="1600" dirty="0">
              <a:solidFill>
                <a:srgbClr val="008080"/>
              </a:solidFill>
              <a:latin typeface="+mj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82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0" grpId="0"/>
      <p:bldP spid="32" grpId="0"/>
      <p:bldP spid="40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3" grpId="0"/>
      <p:bldP spid="80" grpId="0"/>
      <p:bldP spid="48" grpId="0"/>
      <p:bldP spid="82" grpId="0"/>
      <p:bldP spid="3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lowchart: Process 91"/>
          <p:cNvSpPr/>
          <p:nvPr/>
        </p:nvSpPr>
        <p:spPr bwMode="auto">
          <a:xfrm>
            <a:off x="6040144" y="4433132"/>
            <a:ext cx="1403858" cy="841325"/>
          </a:xfrm>
          <a:prstGeom prst="flowChartProcess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1" name="Flowchart: Process 40"/>
          <p:cNvSpPr/>
          <p:nvPr/>
        </p:nvSpPr>
        <p:spPr bwMode="auto">
          <a:xfrm>
            <a:off x="576499" y="2593524"/>
            <a:ext cx="1271967" cy="1726117"/>
          </a:xfrm>
          <a:prstGeom prst="flowChartProcess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4" name="Flowchart: Process 33"/>
          <p:cNvSpPr/>
          <p:nvPr/>
        </p:nvSpPr>
        <p:spPr bwMode="auto">
          <a:xfrm>
            <a:off x="4535870" y="2782396"/>
            <a:ext cx="1247307" cy="1573062"/>
          </a:xfrm>
          <a:prstGeom prst="flowChartProcess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8" name="Flowchart: Process 7"/>
          <p:cNvSpPr/>
          <p:nvPr/>
        </p:nvSpPr>
        <p:spPr bwMode="auto">
          <a:xfrm>
            <a:off x="4702739" y="3881886"/>
            <a:ext cx="865840" cy="307777"/>
          </a:xfrm>
          <a:prstGeom prst="flowChartProcess">
            <a:avLst/>
          </a:prstGeom>
          <a:solidFill>
            <a:srgbClr val="FFFFE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actuators</a:t>
            </a: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" name="Flowchart: Process 8"/>
          <p:cNvSpPr/>
          <p:nvPr/>
        </p:nvSpPr>
        <p:spPr bwMode="auto">
          <a:xfrm>
            <a:off x="4634148" y="2946912"/>
            <a:ext cx="1016631" cy="307777"/>
          </a:xfrm>
          <a:prstGeom prst="flowChartProcess">
            <a:avLst/>
          </a:prstGeom>
          <a:solidFill>
            <a:srgbClr val="FFFFE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diagnostics</a:t>
            </a: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535485" y="1865896"/>
            <a:ext cx="1728192" cy="1152128"/>
            <a:chOff x="1469414" y="900758"/>
            <a:chExt cx="1472164" cy="1152128"/>
          </a:xfrm>
        </p:grpSpPr>
        <p:sp>
          <p:nvSpPr>
            <p:cNvPr id="27" name="Flowchart: Process 26"/>
            <p:cNvSpPr/>
            <p:nvPr/>
          </p:nvSpPr>
          <p:spPr bwMode="auto">
            <a:xfrm>
              <a:off x="1469414" y="900758"/>
              <a:ext cx="1472164" cy="1152128"/>
            </a:xfrm>
            <a:prstGeom prst="flowChartProcess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2" name="Flowchart: Process 1"/>
            <p:cNvSpPr/>
            <p:nvPr/>
          </p:nvSpPr>
          <p:spPr bwMode="auto">
            <a:xfrm>
              <a:off x="1773778" y="1047186"/>
              <a:ext cx="794424" cy="307777"/>
            </a:xfrm>
            <a:prstGeom prst="flowChartProcess">
              <a:avLst/>
            </a:prstGeom>
            <a:solidFill>
              <a:srgbClr val="FFFFE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transport</a:t>
              </a: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" name="Flowchart: Process 2"/>
            <p:cNvSpPr/>
            <p:nvPr/>
          </p:nvSpPr>
          <p:spPr bwMode="auto">
            <a:xfrm>
              <a:off x="1773778" y="1592133"/>
              <a:ext cx="855763" cy="307777"/>
            </a:xfrm>
            <a:prstGeom prst="flowChartProcess">
              <a:avLst/>
            </a:prstGeom>
            <a:solidFill>
              <a:srgbClr val="FFFFE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equilibrium</a:t>
              </a: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cxnSp>
        <p:nvCxnSpPr>
          <p:cNvPr id="30" name="Elbow Connector 29"/>
          <p:cNvCxnSpPr>
            <a:stCxn id="27" idx="3"/>
            <a:endCxn id="9" idx="0"/>
          </p:cNvCxnSpPr>
          <p:nvPr/>
        </p:nvCxnSpPr>
        <p:spPr bwMode="auto">
          <a:xfrm>
            <a:off x="4263677" y="2441960"/>
            <a:ext cx="878787" cy="504952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 rot="5400000">
            <a:off x="4989104" y="3411005"/>
            <a:ext cx="190223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b="1" smtClean="0">
                <a:latin typeface="+mn-lt"/>
              </a:rPr>
              <a:t>Plasma Control System Simulation Platform</a:t>
            </a:r>
            <a:endParaRPr lang="en-GB" sz="1100" b="1" dirty="0" err="1" smtClean="0">
              <a:latin typeface="+mn-lt"/>
            </a:endParaRPr>
          </a:p>
        </p:txBody>
      </p:sp>
      <p:sp>
        <p:nvSpPr>
          <p:cNvPr id="39" name="Flowchart: Process 38"/>
          <p:cNvSpPr/>
          <p:nvPr/>
        </p:nvSpPr>
        <p:spPr bwMode="auto">
          <a:xfrm>
            <a:off x="751148" y="3610390"/>
            <a:ext cx="864843" cy="523220"/>
          </a:xfrm>
          <a:prstGeom prst="flowChartProcess">
            <a:avLst/>
          </a:prstGeom>
          <a:solidFill>
            <a:srgbClr val="FFFFE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+mj-lt"/>
              </a:rPr>
              <a:t>pulse schedule</a:t>
            </a:r>
            <a:endParaRPr lang="en-GB" sz="1400">
              <a:latin typeface="+mj-lt"/>
            </a:endParaRPr>
          </a:p>
        </p:txBody>
      </p:sp>
      <p:sp>
        <p:nvSpPr>
          <p:cNvPr id="40" name="Flowchart: Process 39"/>
          <p:cNvSpPr/>
          <p:nvPr/>
        </p:nvSpPr>
        <p:spPr bwMode="auto">
          <a:xfrm>
            <a:off x="704009" y="2751149"/>
            <a:ext cx="982354" cy="738664"/>
          </a:xfrm>
          <a:prstGeom prst="flowChartProcess">
            <a:avLst/>
          </a:prstGeom>
          <a:solidFill>
            <a:srgbClr val="FFFFE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+mj-lt"/>
              </a:rPr>
              <a:t>Machine Description Database</a:t>
            </a:r>
            <a:endParaRPr lang="en-GB" sz="1400">
              <a:latin typeface="+mj-lt"/>
            </a:endParaRPr>
          </a:p>
        </p:txBody>
      </p:sp>
      <p:sp>
        <p:nvSpPr>
          <p:cNvPr id="42" name="Flowchart: Process 41"/>
          <p:cNvSpPr/>
          <p:nvPr/>
        </p:nvSpPr>
        <p:spPr bwMode="auto">
          <a:xfrm>
            <a:off x="6226674" y="4618850"/>
            <a:ext cx="989865" cy="523220"/>
          </a:xfrm>
          <a:prstGeom prst="flowChartProcess">
            <a:avLst/>
          </a:prstGeom>
          <a:solidFill>
            <a:srgbClr val="FFFFE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+mj-lt"/>
              </a:rPr>
              <a:t>Scenario Database</a:t>
            </a:r>
            <a:endParaRPr lang="en-GB" sz="1400">
              <a:latin typeface="+mj-lt"/>
            </a:endParaRPr>
          </a:p>
        </p:txBody>
      </p:sp>
      <p:sp>
        <p:nvSpPr>
          <p:cNvPr id="43" name="Flowchart: Terminator 42"/>
          <p:cNvSpPr/>
          <p:nvPr/>
        </p:nvSpPr>
        <p:spPr bwMode="auto">
          <a:xfrm>
            <a:off x="3051975" y="3789413"/>
            <a:ext cx="713119" cy="323401"/>
          </a:xfrm>
          <a:prstGeom prst="flowChartTerminator">
            <a:avLst/>
          </a:prstGeom>
          <a:solidFill>
            <a:srgbClr val="00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45720" tIns="7200" rIns="45720" bIns="72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+mj-lt"/>
              </a:rPr>
              <a:t>t = t</a:t>
            </a:r>
            <a:r>
              <a:rPr lang="en-US" sz="1400" b="1" baseline="-25000">
                <a:solidFill>
                  <a:schemeClr val="bg1"/>
                </a:solidFill>
                <a:latin typeface="+mj-lt"/>
              </a:rPr>
              <a:t>init</a:t>
            </a:r>
            <a:endParaRPr lang="en-GB" sz="1400" b="1" baseline="-25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Flowchart: Terminator 43"/>
          <p:cNvSpPr/>
          <p:nvPr/>
        </p:nvSpPr>
        <p:spPr bwMode="auto">
          <a:xfrm>
            <a:off x="4718115" y="4688758"/>
            <a:ext cx="852507" cy="323401"/>
          </a:xfrm>
          <a:prstGeom prst="flowChartTerminator">
            <a:avLst/>
          </a:prstGeom>
          <a:solidFill>
            <a:srgbClr val="00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45720" tIns="7200" rIns="45720" bIns="72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+mj-lt"/>
              </a:rPr>
              <a:t>t &lt; t</a:t>
            </a:r>
            <a:r>
              <a:rPr lang="en-US" sz="1400" b="1" baseline="-25000">
                <a:solidFill>
                  <a:schemeClr val="bg1"/>
                </a:solidFill>
                <a:latin typeface="+mj-lt"/>
              </a:rPr>
              <a:t>end</a:t>
            </a:r>
            <a:r>
              <a:rPr lang="en-US" sz="1400" b="1">
                <a:solidFill>
                  <a:schemeClr val="bg1"/>
                </a:solidFill>
                <a:latin typeface="+mj-lt"/>
              </a:rPr>
              <a:t>?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Flowchart: Terminator 44"/>
          <p:cNvSpPr/>
          <p:nvPr/>
        </p:nvSpPr>
        <p:spPr bwMode="auto">
          <a:xfrm>
            <a:off x="3556830" y="4695730"/>
            <a:ext cx="846042" cy="323401"/>
          </a:xfrm>
          <a:prstGeom prst="flowChartTerminator">
            <a:avLst/>
          </a:prstGeom>
          <a:solidFill>
            <a:srgbClr val="00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45720" tIns="7200" rIns="45720" bIns="72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+mj-lt"/>
              </a:rPr>
              <a:t>t = t+∆t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50" name="Straight Arrow Connector 49"/>
          <p:cNvCxnSpPr>
            <a:stCxn id="44" idx="3"/>
            <a:endCxn id="92" idx="1"/>
          </p:cNvCxnSpPr>
          <p:nvPr/>
        </p:nvCxnSpPr>
        <p:spPr bwMode="auto">
          <a:xfrm>
            <a:off x="5570622" y="4850459"/>
            <a:ext cx="469522" cy="333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Elbow Connector 68"/>
          <p:cNvCxnSpPr>
            <a:stCxn id="2" idx="3"/>
            <a:endCxn id="3" idx="3"/>
          </p:cNvCxnSpPr>
          <p:nvPr/>
        </p:nvCxnSpPr>
        <p:spPr bwMode="auto">
          <a:xfrm>
            <a:off x="3825367" y="2166213"/>
            <a:ext cx="72006" cy="544947"/>
          </a:xfrm>
          <a:prstGeom prst="bentConnector3">
            <a:avLst>
              <a:gd name="adj1" fmla="val 417474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Elbow Connector 70"/>
          <p:cNvCxnSpPr>
            <a:stCxn id="3" idx="1"/>
            <a:endCxn id="2" idx="1"/>
          </p:cNvCxnSpPr>
          <p:nvPr/>
        </p:nvCxnSpPr>
        <p:spPr bwMode="auto">
          <a:xfrm rot="10800000">
            <a:off x="2892782" y="2166214"/>
            <a:ext cx="12700" cy="544947"/>
          </a:xfrm>
          <a:prstGeom prst="bentConnector3">
            <a:avLst>
              <a:gd name="adj1" fmla="val 1800000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Arrow Connector 84"/>
          <p:cNvCxnSpPr>
            <a:stCxn id="44" idx="1"/>
            <a:endCxn id="45" idx="3"/>
          </p:cNvCxnSpPr>
          <p:nvPr/>
        </p:nvCxnSpPr>
        <p:spPr bwMode="auto">
          <a:xfrm flipH="1">
            <a:off x="4402872" y="4850459"/>
            <a:ext cx="315243" cy="69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518384" y="-51093"/>
            <a:ext cx="6107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Towards a high-fidelity plasma simulator</a:t>
            </a:r>
            <a:endParaRPr lang="en-GB" b="1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102" name="Straight Arrow Connector 101"/>
          <p:cNvCxnSpPr/>
          <p:nvPr/>
        </p:nvCxnSpPr>
        <p:spPr bwMode="auto">
          <a:xfrm>
            <a:off x="1867278" y="3966654"/>
            <a:ext cx="118469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" name="TextBox 122"/>
          <p:cNvSpPr txBox="1"/>
          <p:nvPr/>
        </p:nvSpPr>
        <p:spPr>
          <a:xfrm>
            <a:off x="4485433" y="4549654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latin typeface="+mn-lt"/>
              </a:rPr>
              <a:t>Y</a:t>
            </a:r>
            <a:endParaRPr lang="en-GB" sz="1400" b="1" dirty="0" err="1" smtClean="0">
              <a:latin typeface="+mn-l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522125" y="454184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+mn-lt"/>
              </a:rPr>
              <a:t>N</a:t>
            </a:r>
            <a:endParaRPr lang="en-GB" sz="1400" b="1" dirty="0" err="1" smtClean="0">
              <a:latin typeface="+mn-lt"/>
            </a:endParaRPr>
          </a:p>
        </p:txBody>
      </p:sp>
      <p:sp>
        <p:nvSpPr>
          <p:cNvPr id="46" name="Flowchart: Process 45"/>
          <p:cNvSpPr/>
          <p:nvPr/>
        </p:nvSpPr>
        <p:spPr bwMode="auto">
          <a:xfrm>
            <a:off x="4657933" y="3409417"/>
            <a:ext cx="957070" cy="307777"/>
          </a:xfrm>
          <a:prstGeom prst="flowChartProcess">
            <a:avLst/>
          </a:prstGeom>
          <a:solidFill>
            <a:srgbClr val="FFFFE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controllers</a:t>
            </a: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25" name="Straight Arrow Connector 24"/>
          <p:cNvCxnSpPr>
            <a:stCxn id="9" idx="2"/>
            <a:endCxn id="46" idx="0"/>
          </p:cNvCxnSpPr>
          <p:nvPr/>
        </p:nvCxnSpPr>
        <p:spPr bwMode="auto">
          <a:xfrm flipH="1">
            <a:off x="5136468" y="3254689"/>
            <a:ext cx="5996" cy="15472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>
            <a:stCxn id="8" idx="2"/>
            <a:endCxn id="44" idx="0"/>
          </p:cNvCxnSpPr>
          <p:nvPr/>
        </p:nvCxnSpPr>
        <p:spPr bwMode="auto">
          <a:xfrm>
            <a:off x="5135659" y="4189663"/>
            <a:ext cx="8710" cy="4990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Arrow Connector 48"/>
          <p:cNvCxnSpPr>
            <a:stCxn id="46" idx="2"/>
            <a:endCxn id="8" idx="0"/>
          </p:cNvCxnSpPr>
          <p:nvPr/>
        </p:nvCxnSpPr>
        <p:spPr bwMode="auto">
          <a:xfrm flipH="1">
            <a:off x="5135659" y="3717194"/>
            <a:ext cx="809" cy="1646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Elbow Connector 78"/>
          <p:cNvCxnSpPr>
            <a:stCxn id="45" idx="1"/>
            <a:endCxn id="43" idx="2"/>
          </p:cNvCxnSpPr>
          <p:nvPr/>
        </p:nvCxnSpPr>
        <p:spPr bwMode="auto">
          <a:xfrm rot="10800000">
            <a:off x="3408536" y="4112815"/>
            <a:ext cx="148295" cy="744617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" name="Group 10"/>
          <p:cNvGrpSpPr/>
          <p:nvPr/>
        </p:nvGrpSpPr>
        <p:grpSpPr>
          <a:xfrm>
            <a:off x="6226674" y="3268731"/>
            <a:ext cx="2665806" cy="982050"/>
            <a:chOff x="5730633" y="3236703"/>
            <a:chExt cx="2665806" cy="982050"/>
          </a:xfrm>
        </p:grpSpPr>
        <p:sp>
          <p:nvSpPr>
            <p:cNvPr id="67" name="TextBox 66"/>
            <p:cNvSpPr txBox="1"/>
            <p:nvPr/>
          </p:nvSpPr>
          <p:spPr>
            <a:xfrm>
              <a:off x="5730633" y="3565822"/>
              <a:ext cx="8338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TORBEAM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598416" y="3240302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NEMO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854906" y="3809332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RISK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3990" y="3853783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SPOT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90193" y="3236703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CYRANO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315772" y="3970777"/>
              <a:ext cx="734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TOMCAT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018462" y="3768241"/>
              <a:ext cx="7328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GENRAY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76991" y="3449142"/>
              <a:ext cx="9380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STIXREDIST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661943" y="3597907"/>
              <a:ext cx="734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TOMCAT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831829" y="3972532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GRAY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981458" y="3370500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ASCOT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59323" y="3622071"/>
              <a:ext cx="5918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BBNBI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690925" y="3622704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AFSI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328633" y="3829501"/>
              <a:ext cx="6190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FOPLA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436241" y="3404608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LION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799698" y="3320553"/>
              <a:ext cx="497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>
                  <a:solidFill>
                    <a:srgbClr val="C00000"/>
                  </a:solidFill>
                  <a:latin typeface="+mn-lt"/>
                </a:rPr>
                <a:t>P</a:t>
              </a:r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ION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9712" y="1581428"/>
            <a:ext cx="2726960" cy="869301"/>
            <a:chOff x="372725" y="1581428"/>
            <a:chExt cx="2726960" cy="869301"/>
          </a:xfrm>
        </p:grpSpPr>
        <p:sp>
          <p:nvSpPr>
            <p:cNvPr id="77" name="TextBox 76"/>
            <p:cNvSpPr txBox="1"/>
            <p:nvPr/>
          </p:nvSpPr>
          <p:spPr>
            <a:xfrm>
              <a:off x="372725" y="2080356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JINTRAC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323510" y="1620302"/>
              <a:ext cx="7761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CORSICA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915619" y="1687976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ASTRA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601003" y="2174461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METIS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92856" y="1976872"/>
              <a:ext cx="944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SOLPS-ITER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667861" y="1581428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RAPTOR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90770" y="2204508"/>
              <a:ext cx="6254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DIVIMP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80079" y="1850493"/>
              <a:ext cx="6687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SMITER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444490" y="1774309"/>
              <a:ext cx="7120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NCLASS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</p:grpSp>
      <p:cxnSp>
        <p:nvCxnSpPr>
          <p:cNvPr id="51" name="Straight Arrow Connector 50"/>
          <p:cNvCxnSpPr>
            <a:stCxn id="43" idx="0"/>
            <a:endCxn id="27" idx="2"/>
          </p:cNvCxnSpPr>
          <p:nvPr/>
        </p:nvCxnSpPr>
        <p:spPr bwMode="auto">
          <a:xfrm flipH="1" flipV="1">
            <a:off x="3399581" y="3018024"/>
            <a:ext cx="8954" cy="7713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oup 13"/>
          <p:cNvGrpSpPr/>
          <p:nvPr/>
        </p:nvGrpSpPr>
        <p:grpSpPr>
          <a:xfrm>
            <a:off x="1867278" y="2720065"/>
            <a:ext cx="1543829" cy="794887"/>
            <a:chOff x="1470291" y="2720065"/>
            <a:chExt cx="1543829" cy="794887"/>
          </a:xfrm>
        </p:grpSpPr>
        <p:sp>
          <p:nvSpPr>
            <p:cNvPr id="89" name="TextBox 88"/>
            <p:cNvSpPr txBox="1"/>
            <p:nvPr/>
          </p:nvSpPr>
          <p:spPr>
            <a:xfrm>
              <a:off x="1633179" y="2720065"/>
              <a:ext cx="4988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DINA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470291" y="2952493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CHEASE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74370" y="3268731"/>
              <a:ext cx="6607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SPIDER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302066" y="3055297"/>
              <a:ext cx="7120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HELENA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619771" y="3164615"/>
              <a:ext cx="7745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EQUINOX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469332" y="1707878"/>
            <a:ext cx="2831775" cy="1005606"/>
            <a:chOff x="4913904" y="1919940"/>
            <a:chExt cx="2831775" cy="1005606"/>
          </a:xfrm>
        </p:grpSpPr>
        <p:sp>
          <p:nvSpPr>
            <p:cNvPr id="36" name="TextBox 35"/>
            <p:cNvSpPr txBox="1"/>
            <p:nvPr/>
          </p:nvSpPr>
          <p:spPr>
            <a:xfrm>
              <a:off x="5486890" y="2573798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DNFM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76797" y="2334623"/>
              <a:ext cx="10070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DIP_TIP_POP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74533" y="1919941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CASPER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13161" y="2190161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VSRS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86105" y="2563826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CXRS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04689" y="2679325"/>
              <a:ext cx="6543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XICSRT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913904" y="1985318"/>
              <a:ext cx="463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NFM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644262" y="2166086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TOFU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653073" y="1919940"/>
              <a:ext cx="420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DIM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00324" y="2362074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H_ALPHA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266942" y="2107614"/>
              <a:ext cx="13388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REFRACTOMETER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046567" y="1957246"/>
              <a:ext cx="6415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ECRAD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624874" y="2430038"/>
              <a:ext cx="10166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solidFill>
                    <a:srgbClr val="C00000"/>
                  </a:solidFill>
                  <a:latin typeface="+mn-lt"/>
                </a:rPr>
                <a:t>SPECTRASIM</a:t>
              </a:r>
              <a:endParaRPr lang="en-GB" sz="1000" b="1" dirty="0" err="1" smtClean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100" name="Rectangle 99"/>
          <p:cNvSpPr/>
          <p:nvPr/>
        </p:nvSpPr>
        <p:spPr>
          <a:xfrm>
            <a:off x="0" y="403570"/>
            <a:ext cx="9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IMAS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will integrate </a:t>
            </a:r>
            <a:r>
              <a:rPr lang="en-US" sz="1600">
                <a:solidFill>
                  <a:srgbClr val="0033CC"/>
                </a:solidFill>
                <a:latin typeface="Arial"/>
              </a:rPr>
              <a:t>free-boundary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 evolution, </a:t>
            </a:r>
            <a:r>
              <a:rPr lang="en-US" sz="1600">
                <a:solidFill>
                  <a:srgbClr val="0033CC"/>
                </a:solidFill>
                <a:latin typeface="Arial"/>
              </a:rPr>
              <a:t>core-edge-SOL transport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600">
                <a:solidFill>
                  <a:srgbClr val="0033CC"/>
                </a:solidFill>
                <a:latin typeface="Arial"/>
              </a:rPr>
              <a:t>divertor physics</a:t>
            </a:r>
            <a:r>
              <a:rPr lang="en-US" sz="160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and </a:t>
            </a:r>
            <a:r>
              <a:rPr lang="en-US" sz="1600">
                <a:solidFill>
                  <a:srgbClr val="0033CC"/>
                </a:solidFill>
                <a:latin typeface="Arial"/>
              </a:rPr>
              <a:t>PFC models </a:t>
            </a:r>
            <a:r>
              <a:rPr lang="en-US" sz="1600">
                <a:solidFill>
                  <a:srgbClr val="000000"/>
                </a:solidFill>
                <a:latin typeface="Arial"/>
              </a:rPr>
              <a:t>to allow high fidelity physics 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simulations.</a:t>
            </a: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endParaRPr lang="en-US" sz="800" smtClean="0">
              <a:solidFill>
                <a:srgbClr val="000000"/>
              </a:solidFill>
              <a:latin typeface="Arial"/>
            </a:endParaRPr>
          </a:p>
          <a:p>
            <a:pPr marL="185738" lvl="1" indent="-185738">
              <a:buSzPct val="50000"/>
              <a:buBlip>
                <a:blip r:embed="rId2"/>
              </a:buBlip>
              <a:tabLst>
                <a:tab pos="177800" algn="l"/>
                <a:tab pos="631825" algn="l"/>
              </a:tabLst>
            </a:pPr>
            <a:r>
              <a:rPr lang="en-US" sz="1600" smtClean="0">
                <a:solidFill>
                  <a:srgbClr val="0033CC"/>
                </a:solidFill>
                <a:latin typeface="Arial"/>
              </a:rPr>
              <a:t>Diagnostic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 and </a:t>
            </a:r>
            <a:r>
              <a:rPr lang="en-US" sz="1600" smtClean="0">
                <a:solidFill>
                  <a:srgbClr val="0033CC"/>
                </a:solidFill>
                <a:latin typeface="Arial"/>
              </a:rPr>
              <a:t>actuator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> models will be used together with control algorithms to simulate the behaviour of the </a:t>
            </a:r>
            <a:r>
              <a:rPr lang="en-US" sz="1600" smtClean="0">
                <a:solidFill>
                  <a:srgbClr val="0033CC"/>
                </a:solidFill>
                <a:latin typeface="Arial"/>
              </a:rPr>
              <a:t>Plasma Control System.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713708" y="3005058"/>
            <a:ext cx="4178772" cy="1260322"/>
            <a:chOff x="4316721" y="3005058"/>
            <a:chExt cx="4178772" cy="1260322"/>
          </a:xfrm>
        </p:grpSpPr>
        <p:sp>
          <p:nvSpPr>
            <p:cNvPr id="104" name="Rectangle 103"/>
            <p:cNvSpPr/>
            <p:nvPr/>
          </p:nvSpPr>
          <p:spPr bwMode="auto">
            <a:xfrm>
              <a:off x="5885689" y="3254345"/>
              <a:ext cx="2609804" cy="1011035"/>
            </a:xfrm>
            <a:prstGeom prst="rect">
              <a:avLst/>
            </a:prstGeom>
            <a:solidFill>
              <a:srgbClr val="C00000">
                <a:alpha val="7000"/>
              </a:srgbClr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4316721" y="3884858"/>
              <a:ext cx="854872" cy="304806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588224" y="3005058"/>
              <a:ext cx="11464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latin typeface="+mn-lt"/>
                </a:rPr>
                <a:t>H&amp;CD workflow</a:t>
              </a:r>
              <a:endParaRPr lang="en-GB" sz="1000" b="1" dirty="0" err="1" smtClean="0">
                <a:latin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45146" y="1423588"/>
            <a:ext cx="3655961" cy="1845143"/>
            <a:chOff x="4248159" y="1423588"/>
            <a:chExt cx="3655961" cy="1845143"/>
          </a:xfrm>
        </p:grpSpPr>
        <p:sp>
          <p:nvSpPr>
            <p:cNvPr id="103" name="Rectangle 102"/>
            <p:cNvSpPr/>
            <p:nvPr/>
          </p:nvSpPr>
          <p:spPr bwMode="auto">
            <a:xfrm>
              <a:off x="5113062" y="1672967"/>
              <a:ext cx="2791058" cy="1011035"/>
            </a:xfrm>
            <a:prstGeom prst="rect">
              <a:avLst/>
            </a:prstGeom>
            <a:solidFill>
              <a:srgbClr val="C00000">
                <a:alpha val="7000"/>
              </a:srgbClr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248159" y="2941108"/>
              <a:ext cx="1005633" cy="327623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511365" y="1423588"/>
              <a:ext cx="21098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smtClean="0">
                  <a:latin typeface="+mn-lt"/>
                </a:rPr>
                <a:t>Synthetic Diagnostics workflow</a:t>
              </a:r>
              <a:endParaRPr lang="en-GB" sz="1000" b="1" dirty="0" err="1" smtClean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99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O_template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IO_template</Template>
  <TotalTime>239914</TotalTime>
  <Words>3527</Words>
  <Application>Microsoft Office PowerPoint</Application>
  <PresentationFormat>On-screen Show (16:10)</PresentationFormat>
  <Paragraphs>649</Paragraphs>
  <Slides>30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 Math</vt:lpstr>
      <vt:lpstr>Century Gothic</vt:lpstr>
      <vt:lpstr>Consolas</vt:lpstr>
      <vt:lpstr>Courier New</vt:lpstr>
      <vt:lpstr>黑体</vt:lpstr>
      <vt:lpstr>Times New Roman</vt:lpstr>
      <vt:lpstr>Wingdings</vt:lpstr>
      <vt:lpstr>IO_template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Mireille</dc:creator>
  <cp:lastModifiedBy>Schneider Mireille</cp:lastModifiedBy>
  <cp:revision>8608</cp:revision>
  <cp:lastPrinted>2018-10-02T08:16:01Z</cp:lastPrinted>
  <dcterms:created xsi:type="dcterms:W3CDTF">2016-09-03T14:16:47Z</dcterms:created>
  <dcterms:modified xsi:type="dcterms:W3CDTF">2021-10-09T14:48:53Z</dcterms:modified>
</cp:coreProperties>
</file>