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4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</p:sldIdLst>
  <p:sldSz cy="5143500" cx="9144000"/>
  <p:notesSz cx="6858000" cy="9144000"/>
  <p:embeddedFontLst>
    <p:embeddedFont>
      <p:font typeface="EB Garamond Medium"/>
      <p:regular r:id="rId29"/>
      <p:bold r:id="rId30"/>
      <p:italic r:id="rId31"/>
      <p:boldItalic r:id="rId32"/>
    </p:embeddedFont>
    <p:embeddedFont>
      <p:font typeface="EB Garamond"/>
      <p:regular r:id="rId33"/>
      <p:bold r:id="rId34"/>
      <p:italic r:id="rId35"/>
      <p:boldItalic r:id="rId36"/>
    </p:embeddedFont>
    <p:embeddedFont>
      <p:font typeface="Open Sans"/>
      <p:regular r:id="rId37"/>
      <p:bold r:id="rId38"/>
      <p:italic r:id="rId39"/>
      <p:boldItalic r:id="rId4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OpenSans-boldItalic.fntdata"/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font" Target="fonts/EBGaramondMedium-regular.fntdata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font" Target="fonts/EBGaramondMedium-italic.fntdata"/><Relationship Id="rId30" Type="http://schemas.openxmlformats.org/officeDocument/2006/relationships/font" Target="fonts/EBGaramondMedium-bold.fntdata"/><Relationship Id="rId11" Type="http://schemas.openxmlformats.org/officeDocument/2006/relationships/slide" Target="slides/slide7.xml"/><Relationship Id="rId33" Type="http://schemas.openxmlformats.org/officeDocument/2006/relationships/font" Target="fonts/EBGaramond-regular.fntdata"/><Relationship Id="rId10" Type="http://schemas.openxmlformats.org/officeDocument/2006/relationships/slide" Target="slides/slide6.xml"/><Relationship Id="rId32" Type="http://schemas.openxmlformats.org/officeDocument/2006/relationships/font" Target="fonts/EBGaramondMedium-boldItalic.fntdata"/><Relationship Id="rId13" Type="http://schemas.openxmlformats.org/officeDocument/2006/relationships/slide" Target="slides/slide9.xml"/><Relationship Id="rId35" Type="http://schemas.openxmlformats.org/officeDocument/2006/relationships/font" Target="fonts/EBGaramond-italic.fntdata"/><Relationship Id="rId12" Type="http://schemas.openxmlformats.org/officeDocument/2006/relationships/slide" Target="slides/slide8.xml"/><Relationship Id="rId34" Type="http://schemas.openxmlformats.org/officeDocument/2006/relationships/font" Target="fonts/EBGaramond-bold.fntdata"/><Relationship Id="rId15" Type="http://schemas.openxmlformats.org/officeDocument/2006/relationships/slide" Target="slides/slide11.xml"/><Relationship Id="rId37" Type="http://schemas.openxmlformats.org/officeDocument/2006/relationships/font" Target="fonts/OpenSans-regular.fntdata"/><Relationship Id="rId14" Type="http://schemas.openxmlformats.org/officeDocument/2006/relationships/slide" Target="slides/slide10.xml"/><Relationship Id="rId36" Type="http://schemas.openxmlformats.org/officeDocument/2006/relationships/font" Target="fonts/EBGaramond-boldItalic.fntdata"/><Relationship Id="rId17" Type="http://schemas.openxmlformats.org/officeDocument/2006/relationships/slide" Target="slides/slide13.xml"/><Relationship Id="rId39" Type="http://schemas.openxmlformats.org/officeDocument/2006/relationships/font" Target="fonts/OpenSans-italic.fntdata"/><Relationship Id="rId16" Type="http://schemas.openxmlformats.org/officeDocument/2006/relationships/slide" Target="slides/slide12.xml"/><Relationship Id="rId38" Type="http://schemas.openxmlformats.org/officeDocument/2006/relationships/font" Target="fonts/OpenSans-bold.fntdata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g1131fd41646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" name="Google Shape;44;g1131fd4164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1132fd9533a_0_13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1132fd9533a_0_1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ea770d0c42_0_7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ea770d0c42_0_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ea770d0c42_0_9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ea770d0c42_0_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1132fd9533a_0_14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Google Shape;176;g1132fd9533a_0_1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ea770d0c42_0_11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ea770d0c42_0_1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10e2693c53e_0_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Google Shape;196;g10e2693c53e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e7710358d7_0_16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Google Shape;208;ge7710358d7_0_1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1132fd9533a_0_10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" name="Google Shape;219;g1132fd9533a_0_1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1132fd9533a_0_8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7" name="Google Shape;227;g1132fd9533a_0_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g1132fd9533a_0_9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5" name="Google Shape;235;g1132fd9533a_0_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1132fd9533a_0_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Google Shape;56;g1132fd9533a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1132fd9533a_0_6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3" name="Google Shape;243;g1132fd9533a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gea770d0c42_0_18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7" name="Google Shape;257;gea770d0c42_0_1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ge7710358d7_0_6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8" name="Google Shape;268;ge7710358d7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ge7a5f98f2a_0_2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4" name="Google Shape;284;ge7a5f98f2a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gea770d0c42_0_12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2" name="Google Shape;292;gea770d0c42_0_1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1132fd9533a_0_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1132fd9533a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eb85f9adc5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eb85f9adc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ea85c956cb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ea85c956c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1132fd9533a_0_3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1132fd9533a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1132fd9533a_0_11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1132fd9533a_0_1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ea770d0c42_0_4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ea770d0c42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10e2693c53e_0_6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10e2693c53e_0_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Title Slid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and Content">
  <p:cSld name="1_Title and Content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1"/>
          <p:cNvSpPr txBox="1"/>
          <p:nvPr>
            <p:ph idx="1" type="body"/>
          </p:nvPr>
        </p:nvSpPr>
        <p:spPr>
          <a:xfrm>
            <a:off x="1279185" y="1200151"/>
            <a:ext cx="6565570" cy="328830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1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wo Content">
  <p:cSld name="1_Two Content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2"/>
          <p:cNvSpPr txBox="1"/>
          <p:nvPr>
            <p:ph idx="1" type="body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40" name="Google Shape;40;p12"/>
          <p:cNvSpPr txBox="1"/>
          <p:nvPr>
            <p:ph idx="2" type="body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41" name="Google Shape;41;p1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/>
          <p:nvPr>
            <p:ph type="title"/>
          </p:nvPr>
        </p:nvSpPr>
        <p:spPr>
          <a:xfrm>
            <a:off x="457200" y="2039884"/>
            <a:ext cx="8229600" cy="85725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b="1" i="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ontent with Caption">
  <p:cSld name="1_Content with Caption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4"/>
          <p:cNvSpPr/>
          <p:nvPr>
            <p:ph idx="2" type="pic"/>
          </p:nvPr>
        </p:nvSpPr>
        <p:spPr>
          <a:xfrm>
            <a:off x="1785578" y="1316923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" name="Google Shape;16;p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>
  <p:cSld name="Content with Caption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5"/>
          <p:cNvSpPr txBox="1"/>
          <p:nvPr>
            <p:ph idx="1" type="body"/>
          </p:nvPr>
        </p:nvSpPr>
        <p:spPr>
          <a:xfrm>
            <a:off x="1279185" y="1297480"/>
            <a:ext cx="6565569" cy="30992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9" name="Google Shape;19;p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>
  <p:cSld name="Title and Content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"/>
          <p:cNvSpPr txBox="1"/>
          <p:nvPr>
            <p:ph idx="1" type="body"/>
          </p:nvPr>
        </p:nvSpPr>
        <p:spPr>
          <a:xfrm>
            <a:off x="1279185" y="1200151"/>
            <a:ext cx="6565570" cy="328830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2" name="Google Shape;22;p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>
  <p:cSld name="Two Content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7"/>
          <p:cNvSpPr txBox="1"/>
          <p:nvPr>
            <p:ph idx="1" type="body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25" name="Google Shape;25;p7"/>
          <p:cNvSpPr txBox="1"/>
          <p:nvPr>
            <p:ph idx="2" type="body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26" name="Google Shape;26;p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Content with Caption">
  <p:cSld name="2_Content with Caption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9"/>
          <p:cNvSpPr/>
          <p:nvPr>
            <p:ph idx="2" type="pic"/>
          </p:nvPr>
        </p:nvSpPr>
        <p:spPr>
          <a:xfrm>
            <a:off x="1785578" y="1316923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1" name="Google Shape;31;p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Content with Caption">
  <p:cSld name="3_Content with Caption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0"/>
          <p:cNvSpPr txBox="1"/>
          <p:nvPr>
            <p:ph idx="1" type="body"/>
          </p:nvPr>
        </p:nvSpPr>
        <p:spPr>
          <a:xfrm>
            <a:off x="1279185" y="1297480"/>
            <a:ext cx="6565569" cy="30992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34" name="Google Shape;34;p10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6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buNone/>
              <a:defRPr sz="1300">
                <a:solidFill>
                  <a:schemeClr val="dk1"/>
                </a:solidFill>
              </a:defRPr>
            </a:lvl1pPr>
            <a:lvl2pPr lvl="1" algn="r">
              <a:buNone/>
              <a:defRPr sz="1300">
                <a:solidFill>
                  <a:schemeClr val="dk1"/>
                </a:solidFill>
              </a:defRPr>
            </a:lvl2pPr>
            <a:lvl3pPr lvl="2" algn="r">
              <a:buNone/>
              <a:defRPr sz="1300">
                <a:solidFill>
                  <a:schemeClr val="dk1"/>
                </a:solidFill>
              </a:defRPr>
            </a:lvl3pPr>
            <a:lvl4pPr lvl="3" algn="r">
              <a:buNone/>
              <a:defRPr sz="1300">
                <a:solidFill>
                  <a:schemeClr val="dk1"/>
                </a:solidFill>
              </a:defRPr>
            </a:lvl4pPr>
            <a:lvl5pPr lvl="4" algn="r">
              <a:buNone/>
              <a:defRPr sz="1300">
                <a:solidFill>
                  <a:schemeClr val="dk1"/>
                </a:solidFill>
              </a:defRPr>
            </a:lvl5pPr>
            <a:lvl6pPr lvl="5" algn="r">
              <a:buNone/>
              <a:defRPr sz="1300">
                <a:solidFill>
                  <a:schemeClr val="dk1"/>
                </a:solidFill>
              </a:defRPr>
            </a:lvl6pPr>
            <a:lvl7pPr lvl="6" algn="r">
              <a:buNone/>
              <a:defRPr sz="1300">
                <a:solidFill>
                  <a:schemeClr val="dk1"/>
                </a:solidFill>
              </a:defRPr>
            </a:lvl7pPr>
            <a:lvl8pPr lvl="7" algn="r">
              <a:buNone/>
              <a:defRPr sz="1300">
                <a:solidFill>
                  <a:schemeClr val="dk1"/>
                </a:solidFill>
              </a:defRPr>
            </a:lvl8pPr>
            <a:lvl9pPr lvl="8" algn="r">
              <a:buNone/>
              <a:defRPr sz="1300">
                <a:solidFill>
                  <a:schemeClr val="dk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1.png"/><Relationship Id="rId4" Type="http://schemas.openxmlformats.org/officeDocument/2006/relationships/image" Target="../media/image1.png"/><Relationship Id="rId5" Type="http://schemas.openxmlformats.org/officeDocument/2006/relationships/image" Target="../media/image20.png"/><Relationship Id="rId6" Type="http://schemas.openxmlformats.org/officeDocument/2006/relationships/image" Target="../media/image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7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5.png"/><Relationship Id="rId6" Type="http://schemas.openxmlformats.org/officeDocument/2006/relationships/hyperlink" Target="https://arxiv.org/abs/2007.00068" TargetMode="Externa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1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7.png"/><Relationship Id="rId4" Type="http://schemas.openxmlformats.org/officeDocument/2006/relationships/image" Target="../media/image19.png"/><Relationship Id="rId5" Type="http://schemas.openxmlformats.org/officeDocument/2006/relationships/hyperlink" Target="https://arxiv.org/abs/1209.2710" TargetMode="Externa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3.png"/><Relationship Id="rId4" Type="http://schemas.openxmlformats.org/officeDocument/2006/relationships/image" Target="../media/image10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6.xml"/><Relationship Id="rId3" Type="http://schemas.openxmlformats.org/officeDocument/2006/relationships/hyperlink" Target="https://arxiv.org/abs/2201.03566" TargetMode="External"/><Relationship Id="rId4" Type="http://schemas.openxmlformats.org/officeDocument/2006/relationships/image" Target="../media/image22.png"/><Relationship Id="rId5" Type="http://schemas.openxmlformats.org/officeDocument/2006/relationships/image" Target="../media/image24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1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1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1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5.png"/><Relationship Id="rId4" Type="http://schemas.openxmlformats.org/officeDocument/2006/relationships/image" Target="../media/image32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1.xml"/><Relationship Id="rId3" Type="http://schemas.openxmlformats.org/officeDocument/2006/relationships/hyperlink" Target="https://arxiv.org/abs/2005.12942" TargetMode="External"/><Relationship Id="rId4" Type="http://schemas.openxmlformats.org/officeDocument/2006/relationships/image" Target="../media/image26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7.png"/><Relationship Id="rId4" Type="http://schemas.openxmlformats.org/officeDocument/2006/relationships/image" Target="../media/image30.png"/><Relationship Id="rId5" Type="http://schemas.openxmlformats.org/officeDocument/2006/relationships/image" Target="../media/image28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31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9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Relationship Id="rId3" Type="http://schemas.openxmlformats.org/officeDocument/2006/relationships/hyperlink" Target="https://arxiv.org/abs/2005.12943" TargetMode="External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6" Type="http://schemas.openxmlformats.org/officeDocument/2006/relationships/image" Target="../media/image1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8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47" name="Google Shape;47;p13"/>
          <p:cNvPicPr preferRelativeResize="0"/>
          <p:nvPr/>
        </p:nvPicPr>
        <p:blipFill>
          <a:blip r:embed="rId3">
            <a:alphaModFix amt="98000"/>
          </a:blip>
          <a:stretch>
            <a:fillRect/>
          </a:stretch>
        </p:blipFill>
        <p:spPr>
          <a:xfrm>
            <a:off x="-8107" y="1"/>
            <a:ext cx="9152105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8" name="Google Shape;48;p13"/>
          <p:cNvSpPr/>
          <p:nvPr/>
        </p:nvSpPr>
        <p:spPr>
          <a:xfrm>
            <a:off x="63000" y="601200"/>
            <a:ext cx="9009900" cy="3695100"/>
          </a:xfrm>
          <a:prstGeom prst="rect">
            <a:avLst/>
          </a:prstGeom>
          <a:solidFill>
            <a:srgbClr val="000000">
              <a:alpha val="44690"/>
            </a:srgbClr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" name="Google Shape;49;p13"/>
          <p:cNvSpPr txBox="1"/>
          <p:nvPr/>
        </p:nvSpPr>
        <p:spPr>
          <a:xfrm>
            <a:off x="152675" y="1066225"/>
            <a:ext cx="8836500" cy="345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">
              <a:solidFill>
                <a:schemeClr val="lt1"/>
              </a:solidFill>
              <a:latin typeface="EB Garamond"/>
              <a:ea typeface="EB Garamond"/>
              <a:cs typeface="EB Garamond"/>
              <a:sym typeface="EB Garamond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">
              <a:solidFill>
                <a:schemeClr val="lt1"/>
              </a:solidFill>
              <a:latin typeface="EB Garamond Medium"/>
              <a:ea typeface="EB Garamond Medium"/>
              <a:cs typeface="EB Garamond Medium"/>
              <a:sym typeface="EB Garamond Medium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>
                <a:solidFill>
                  <a:schemeClr val="lt1"/>
                </a:solidFill>
                <a:latin typeface="EB Garamond Medium"/>
                <a:ea typeface="EB Garamond Medium"/>
                <a:cs typeface="EB Garamond Medium"/>
                <a:sym typeface="EB Garamond Medium"/>
              </a:rPr>
              <a:t>Beyond-Standard-Model Neutrino Oscillations Analyses </a:t>
            </a:r>
            <a:endParaRPr sz="2600">
              <a:solidFill>
                <a:schemeClr val="lt1"/>
              </a:solidFill>
              <a:latin typeface="EB Garamond Medium"/>
              <a:ea typeface="EB Garamond Medium"/>
              <a:cs typeface="EB Garamond Medium"/>
              <a:sym typeface="EB Garamond Medium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>
                <a:solidFill>
                  <a:schemeClr val="lt1"/>
                </a:solidFill>
                <a:latin typeface="EB Garamond Medium"/>
                <a:ea typeface="EB Garamond Medium"/>
                <a:cs typeface="EB Garamond Medium"/>
                <a:sym typeface="EB Garamond Medium"/>
              </a:rPr>
              <a:t>in IceCube</a:t>
            </a:r>
            <a:r>
              <a:rPr lang="en-US" sz="2600">
                <a:solidFill>
                  <a:schemeClr val="lt1"/>
                </a:solidFill>
                <a:latin typeface="EB Garamond Medium"/>
                <a:ea typeface="EB Garamond Medium"/>
                <a:cs typeface="EB Garamond Medium"/>
                <a:sym typeface="EB Garamond Medium"/>
              </a:rPr>
              <a:t> </a:t>
            </a:r>
            <a:endParaRPr sz="2600">
              <a:solidFill>
                <a:schemeClr val="lt1"/>
              </a:solidFill>
              <a:latin typeface="EB Garamond Medium"/>
              <a:ea typeface="EB Garamond Medium"/>
              <a:cs typeface="EB Garamond Medium"/>
              <a:sym typeface="EB Garamond Medium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chemeClr val="lt1"/>
              </a:solidFill>
              <a:latin typeface="EB Garamond"/>
              <a:ea typeface="EB Garamond"/>
              <a:cs typeface="EB Garamond"/>
              <a:sym typeface="EB Garamond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500">
              <a:solidFill>
                <a:schemeClr val="lt1"/>
              </a:solidFill>
              <a:latin typeface="EB Garamond"/>
              <a:ea typeface="EB Garamond"/>
              <a:cs typeface="EB Garamond"/>
              <a:sym typeface="EB Garamond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000">
                <a:solidFill>
                  <a:schemeClr val="lt1"/>
                </a:solidFill>
                <a:latin typeface="EB Garamond Medium"/>
                <a:ea typeface="EB Garamond Medium"/>
                <a:cs typeface="EB Garamond Medium"/>
                <a:sym typeface="EB Garamond Medium"/>
              </a:rPr>
              <a:t>GRANT K. PARKER</a:t>
            </a:r>
            <a:endParaRPr sz="100">
              <a:solidFill>
                <a:schemeClr val="lt1"/>
              </a:solidFill>
              <a:latin typeface="EB Garamond Medium"/>
              <a:ea typeface="EB Garamond Medium"/>
              <a:cs typeface="EB Garamond Medium"/>
              <a:sym typeface="EB Garamond Medium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lt1"/>
                </a:solidFill>
                <a:latin typeface="EB Garamond"/>
                <a:ea typeface="EB Garamond"/>
                <a:cs typeface="EB Garamond"/>
                <a:sym typeface="EB Garamond"/>
              </a:rPr>
              <a:t>grant.parker@mavs.uta.edu</a:t>
            </a:r>
            <a:endParaRPr sz="2000">
              <a:solidFill>
                <a:schemeClr val="lt1"/>
              </a:solidFill>
              <a:latin typeface="EB Garamond"/>
              <a:ea typeface="EB Garamond"/>
              <a:cs typeface="EB Garamond"/>
              <a:sym typeface="EB Garamond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chemeClr val="lt1"/>
              </a:solidFill>
              <a:latin typeface="EB Garamond"/>
              <a:ea typeface="EB Garamond"/>
              <a:cs typeface="EB Garamond"/>
              <a:sym typeface="EB Garamond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chemeClr val="lt1"/>
                </a:solidFill>
                <a:latin typeface="EB Garamond"/>
                <a:ea typeface="EB Garamond"/>
                <a:cs typeface="EB Garamond"/>
                <a:sym typeface="EB Garamond"/>
              </a:rPr>
              <a:t>SNOWMASS JOINT WORKSHOP</a:t>
            </a:r>
            <a:endParaRPr sz="1500">
              <a:solidFill>
                <a:schemeClr val="lt1"/>
              </a:solidFill>
              <a:latin typeface="EB Garamond"/>
              <a:ea typeface="EB Garamond"/>
              <a:cs typeface="EB Garamond"/>
              <a:sym typeface="EB Garamond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chemeClr val="lt1"/>
                </a:solidFill>
                <a:latin typeface="EB Garamond"/>
                <a:ea typeface="EB Garamond"/>
                <a:cs typeface="EB Garamond"/>
                <a:sym typeface="EB Garamond"/>
              </a:rPr>
              <a:t>SPRING 2022</a:t>
            </a:r>
            <a:endParaRPr sz="1500">
              <a:solidFill>
                <a:schemeClr val="lt1"/>
              </a:solidFill>
              <a:latin typeface="EB Garamond"/>
              <a:ea typeface="EB Garamond"/>
              <a:cs typeface="EB Garamond"/>
              <a:sym typeface="EB Garamond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chemeClr val="lt1"/>
                </a:solidFill>
                <a:latin typeface="EB Garamond"/>
                <a:ea typeface="EB Garamond"/>
                <a:cs typeface="EB Garamond"/>
                <a:sym typeface="EB Garamond"/>
              </a:rPr>
              <a:t>PARALLEL SESSION 2: ASTROPHYSICAL NEUTRINOS</a:t>
            </a:r>
            <a:endParaRPr sz="1500">
              <a:solidFill>
                <a:schemeClr val="lt1"/>
              </a:solidFill>
              <a:latin typeface="EB Garamond"/>
              <a:ea typeface="EB Garamond"/>
              <a:cs typeface="EB Garamond"/>
              <a:sym typeface="EB Garamo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lt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50" name="Google Shape;50;p13"/>
          <p:cNvSpPr/>
          <p:nvPr/>
        </p:nvSpPr>
        <p:spPr>
          <a:xfrm>
            <a:off x="1146900" y="2105425"/>
            <a:ext cx="6842100" cy="14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1" name="Google Shape;51;p13"/>
          <p:cNvPicPr preferRelativeResize="0"/>
          <p:nvPr/>
        </p:nvPicPr>
        <p:blipFill rotWithShape="1">
          <a:blip r:embed="rId4">
            <a:alphaModFix/>
          </a:blip>
          <a:srcRect b="26248" l="29366" r="7" t="0"/>
          <a:stretch/>
        </p:blipFill>
        <p:spPr>
          <a:xfrm>
            <a:off x="4045263" y="628375"/>
            <a:ext cx="1230475" cy="339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2" name="Google Shape;52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645987" y="628363"/>
            <a:ext cx="1060925" cy="339297"/>
          </a:xfrm>
          <a:prstGeom prst="rect">
            <a:avLst/>
          </a:prstGeom>
          <a:noFill/>
          <a:ln>
            <a:noFill/>
          </a:ln>
        </p:spPr>
      </p:pic>
      <p:pic>
        <p:nvPicPr>
          <p:cNvPr id="53" name="Google Shape;53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479475" y="601212"/>
            <a:ext cx="759040" cy="3936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45" name="Google Shape;145;p22"/>
          <p:cNvPicPr preferRelativeResize="0"/>
          <p:nvPr/>
        </p:nvPicPr>
        <p:blipFill>
          <a:blip r:embed="rId3">
            <a:alphaModFix amt="98000"/>
          </a:blip>
          <a:stretch>
            <a:fillRect/>
          </a:stretch>
        </p:blipFill>
        <p:spPr>
          <a:xfrm>
            <a:off x="-8107" y="1"/>
            <a:ext cx="9152105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22"/>
          <p:cNvSpPr/>
          <p:nvPr/>
        </p:nvSpPr>
        <p:spPr>
          <a:xfrm>
            <a:off x="63000" y="601200"/>
            <a:ext cx="9009900" cy="3695100"/>
          </a:xfrm>
          <a:prstGeom prst="rect">
            <a:avLst/>
          </a:prstGeom>
          <a:solidFill>
            <a:srgbClr val="000000">
              <a:alpha val="44690"/>
            </a:srgbClr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p22"/>
          <p:cNvSpPr txBox="1"/>
          <p:nvPr/>
        </p:nvSpPr>
        <p:spPr>
          <a:xfrm>
            <a:off x="1885950" y="1750400"/>
            <a:ext cx="53640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chemeClr val="lt1"/>
                </a:solidFill>
                <a:latin typeface="EB Garamond Medium"/>
                <a:ea typeface="EB Garamond Medium"/>
                <a:cs typeface="EB Garamond Medium"/>
                <a:sym typeface="EB Garamond Medium"/>
              </a:rPr>
              <a:t>Oscillation Decoherence</a:t>
            </a:r>
            <a:endParaRPr sz="4000">
              <a:solidFill>
                <a:schemeClr val="lt1"/>
              </a:solidFill>
              <a:latin typeface="EB Garamond Medium"/>
              <a:ea typeface="EB Garamond Medium"/>
              <a:cs typeface="EB Garamond Medium"/>
              <a:sym typeface="EB Garamond Medium"/>
            </a:endParaRPr>
          </a:p>
        </p:txBody>
      </p:sp>
      <p:sp>
        <p:nvSpPr>
          <p:cNvPr id="148" name="Google Shape;148;p22"/>
          <p:cNvSpPr/>
          <p:nvPr/>
        </p:nvSpPr>
        <p:spPr>
          <a:xfrm>
            <a:off x="2135550" y="2388550"/>
            <a:ext cx="4872900" cy="237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4" name="Google Shape;154;p23"/>
          <p:cNvPicPr preferRelativeResize="0"/>
          <p:nvPr/>
        </p:nvPicPr>
        <p:blipFill rotWithShape="1">
          <a:blip r:embed="rId3">
            <a:alphaModFix/>
          </a:blip>
          <a:srcRect b="1117" l="0" r="3753" t="0"/>
          <a:stretch/>
        </p:blipFill>
        <p:spPr>
          <a:xfrm>
            <a:off x="140199" y="1218200"/>
            <a:ext cx="8502299" cy="3572801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p23"/>
          <p:cNvSpPr/>
          <p:nvPr/>
        </p:nvSpPr>
        <p:spPr>
          <a:xfrm>
            <a:off x="71425" y="778625"/>
            <a:ext cx="4386000" cy="13740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p23"/>
          <p:cNvSpPr/>
          <p:nvPr/>
        </p:nvSpPr>
        <p:spPr>
          <a:xfrm>
            <a:off x="5394875" y="3577225"/>
            <a:ext cx="3486300" cy="1131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p23"/>
          <p:cNvSpPr txBox="1"/>
          <p:nvPr/>
        </p:nvSpPr>
        <p:spPr>
          <a:xfrm>
            <a:off x="0" y="0"/>
            <a:ext cx="4457400" cy="189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/>
              <a:t>Oscillation Decoherence Analyses</a:t>
            </a:r>
            <a:endParaRPr b="1"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"/>
          </a:p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lang="en-US" sz="1300">
                <a:solidFill>
                  <a:schemeClr val="dk1"/>
                </a:solidFill>
              </a:rPr>
              <a:t>Spacetime fluctuations at the quantum</a:t>
            </a:r>
            <a:r>
              <a:rPr lang="en-US" sz="1300">
                <a:solidFill>
                  <a:schemeClr val="dk1"/>
                </a:solidFill>
              </a:rPr>
              <a:t> scale may allow for virtual black hole (VBH) pair production, a form of quantum foam.</a:t>
            </a:r>
            <a:endParaRPr sz="1300"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dk1"/>
              </a:solidFill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lang="en-US" sz="1300">
                <a:solidFill>
                  <a:schemeClr val="dk1"/>
                </a:solidFill>
              </a:rPr>
              <a:t>We call the subsequent loss of coherent SM oscillations </a:t>
            </a:r>
            <a:r>
              <a:rPr b="1" lang="en-US" sz="1300">
                <a:solidFill>
                  <a:schemeClr val="dk1"/>
                </a:solidFill>
              </a:rPr>
              <a:t>decoherence.</a:t>
            </a:r>
            <a:endParaRPr sz="1600"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158" name="Google Shape;158;p23"/>
          <p:cNvSpPr/>
          <p:nvPr/>
        </p:nvSpPr>
        <p:spPr>
          <a:xfrm>
            <a:off x="4872800" y="160275"/>
            <a:ext cx="4271400" cy="1560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23"/>
          <p:cNvSpPr txBox="1"/>
          <p:nvPr/>
        </p:nvSpPr>
        <p:spPr>
          <a:xfrm>
            <a:off x="4686600" y="67675"/>
            <a:ext cx="4457400" cy="10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3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3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">
              <a:solidFill>
                <a:schemeClr val="dk1"/>
              </a:solidFill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lang="en-US" sz="1300">
                <a:solidFill>
                  <a:schemeClr val="dk1"/>
                </a:solidFill>
              </a:rPr>
              <a:t>Decoherence can be introduced as an operator in the quantum system formalism below: </a:t>
            </a:r>
            <a:endParaRPr sz="1300"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chemeClr val="dk1"/>
                </a:solidFill>
              </a:rPr>
              <a:t>                             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160" name="Google Shape;160;p23"/>
          <p:cNvSpPr txBox="1"/>
          <p:nvPr/>
        </p:nvSpPr>
        <p:spPr>
          <a:xfrm>
            <a:off x="5394875" y="3615925"/>
            <a:ext cx="33549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00"/>
              <a:t>Figure</a:t>
            </a:r>
            <a:r>
              <a:rPr lang="en-US" sz="800"/>
              <a:t>:  </a:t>
            </a:r>
            <a:r>
              <a:rPr lang="en-US" sz="800">
                <a:solidFill>
                  <a:schemeClr val="dk1"/>
                </a:solidFill>
              </a:rPr>
              <a:t>(Left) Modified neutrino survival probabilities as a function of coherence length for the 3 tested decoherence scenarios.  (Center) Diagramed neutrino-VBH interactions for the 3 scenarios.  (Right) The operator matrix representation for each scenario.  Credit: T. Stuttard for the IceCube collaboration [arxiv:2007.00068].</a:t>
            </a:r>
            <a:endParaRPr sz="800"/>
          </a:p>
        </p:txBody>
      </p:sp>
      <p:sp>
        <p:nvSpPr>
          <p:cNvPr id="161" name="Google Shape;161;p23"/>
          <p:cNvSpPr txBox="1"/>
          <p:nvPr>
            <p:ph idx="12" type="sldNum"/>
          </p:nvPr>
        </p:nvSpPr>
        <p:spPr>
          <a:xfrm>
            <a:off x="4686600" y="4791000"/>
            <a:ext cx="4457400" cy="35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Grant Parker -- IceCube Collaboration -- Snowmass 2022   </a:t>
            </a:r>
            <a:fld id="{00000000-1234-1234-1234-123412341234}" type="slidenum">
              <a:rPr lang="en-US" sz="1200"/>
              <a:t>‹#›</a:t>
            </a:fld>
            <a:endParaRPr sz="1200"/>
          </a:p>
        </p:txBody>
      </p:sp>
      <p:sp>
        <p:nvSpPr>
          <p:cNvPr id="162" name="Google Shape;162;p23"/>
          <p:cNvSpPr/>
          <p:nvPr/>
        </p:nvSpPr>
        <p:spPr>
          <a:xfrm>
            <a:off x="203050" y="1982000"/>
            <a:ext cx="3354900" cy="464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p24"/>
          <p:cNvSpPr txBox="1"/>
          <p:nvPr/>
        </p:nvSpPr>
        <p:spPr>
          <a:xfrm>
            <a:off x="48350" y="38675"/>
            <a:ext cx="5008500" cy="328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/>
              <a:t>Oscillation </a:t>
            </a:r>
            <a:r>
              <a:rPr b="1" lang="en-US" sz="1800"/>
              <a:t>Decoherence Analyses</a:t>
            </a:r>
            <a:endParaRPr b="1"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9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"/>
          </a:p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lang="en-US" sz="1200">
                <a:solidFill>
                  <a:schemeClr val="dk1"/>
                </a:solidFill>
              </a:rPr>
              <a:t>Coherence length </a:t>
            </a:r>
            <a:r>
              <a:rPr i="1" lang="en-US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L</a:t>
            </a:r>
            <a:r>
              <a:rPr baseline="-25000" i="1" lang="en-US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coh</a:t>
            </a:r>
            <a:r>
              <a:rPr lang="en-US" sz="1200">
                <a:solidFill>
                  <a:schemeClr val="dk1"/>
                </a:solidFill>
              </a:rPr>
              <a:t> is the mean free path, defined as </a:t>
            </a:r>
            <a:r>
              <a:rPr lang="en-US" sz="12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1/𝚪</a:t>
            </a:r>
            <a:r>
              <a:rPr lang="en-US" sz="1200">
                <a:solidFill>
                  <a:schemeClr val="dk1"/>
                </a:solidFill>
              </a:rPr>
              <a:t> , where </a:t>
            </a:r>
            <a:r>
              <a:rPr lang="en-US" sz="12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𝚪</a:t>
            </a:r>
            <a:r>
              <a:rPr lang="en-US" sz="1200">
                <a:solidFill>
                  <a:schemeClr val="dk1"/>
                </a:solidFill>
              </a:rPr>
              <a:t> is the decoherence damping factor.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</a:rPr>
              <a:t>with             characterizing the Planck-scale coherence length.</a:t>
            </a:r>
            <a:endParaRPr sz="1200"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b="1" lang="en-US" sz="1200">
                <a:solidFill>
                  <a:schemeClr val="dk1"/>
                </a:solidFill>
              </a:rPr>
              <a:t>Two</a:t>
            </a:r>
            <a:r>
              <a:rPr lang="en-US" sz="1200">
                <a:solidFill>
                  <a:schemeClr val="dk1"/>
                </a:solidFill>
              </a:rPr>
              <a:t> analyses underway:</a:t>
            </a:r>
            <a:endParaRPr sz="1200">
              <a:solidFill>
                <a:schemeClr val="dk1"/>
              </a:solidFill>
            </a:endParaRPr>
          </a:p>
          <a:p>
            <a:pPr indent="0" lvl="0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</a:endParaRPr>
          </a:p>
          <a:p>
            <a:pPr indent="-304800" lvl="1" marL="73152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</a:pPr>
            <a:r>
              <a:rPr lang="en-US" sz="1200">
                <a:solidFill>
                  <a:schemeClr val="dk1"/>
                </a:solidFill>
              </a:rPr>
              <a:t>Low energy (~ 5 Gev - 300 GeV) with DeepCore 8-year sample of tracks + cascades.</a:t>
            </a:r>
            <a:endParaRPr sz="1200">
              <a:solidFill>
                <a:schemeClr val="dk1"/>
              </a:solidFill>
            </a:endParaRPr>
          </a:p>
          <a:p>
            <a:pPr indent="0" lvl="0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</a:endParaRPr>
          </a:p>
          <a:p>
            <a:pPr indent="-304800" lvl="1" marL="73152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</a:pPr>
            <a:r>
              <a:rPr lang="en-US" sz="1200">
                <a:solidFill>
                  <a:schemeClr val="dk1"/>
                </a:solidFill>
              </a:rPr>
              <a:t>High energy (~ 0.5 TeV - 10 TeV) using 2020 8-year sterile analysis track sample.</a:t>
            </a:r>
            <a:endParaRPr sz="1200">
              <a:solidFill>
                <a:schemeClr val="dk1"/>
              </a:solidFill>
            </a:endParaRPr>
          </a:p>
          <a:p>
            <a:pPr indent="0" lvl="0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</a:endParaRPr>
          </a:p>
          <a:p>
            <a:pPr indent="-304800" lvl="1" marL="73152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</a:pPr>
            <a:r>
              <a:rPr lang="en-US" sz="1200">
                <a:solidFill>
                  <a:schemeClr val="dk1"/>
                </a:solidFill>
              </a:rPr>
              <a:t>The complementarity of these analyses allows for a big-picture view of </a:t>
            </a:r>
            <a:r>
              <a:rPr lang="en-US" sz="12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𝚪 </a:t>
            </a:r>
            <a:r>
              <a:rPr lang="en-US" sz="1200">
                <a:solidFill>
                  <a:schemeClr val="dk1"/>
                </a:solidFill>
              </a:rPr>
              <a:t>and n-index values across a wide energy spectru.</a:t>
            </a:r>
            <a:endParaRPr sz="1200"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pic>
        <p:nvPicPr>
          <p:cNvPr id="169" name="Google Shape;169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08825" y="2062675"/>
            <a:ext cx="444750" cy="227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" name="Google Shape;170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70113" y="1271975"/>
            <a:ext cx="1964975" cy="573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1" name="Google Shape;171;p24"/>
          <p:cNvPicPr preferRelativeResize="0"/>
          <p:nvPr/>
        </p:nvPicPr>
        <p:blipFill rotWithShape="1">
          <a:blip r:embed="rId5">
            <a:alphaModFix/>
          </a:blip>
          <a:srcRect b="0" l="1516" r="0" t="0"/>
          <a:stretch/>
        </p:blipFill>
        <p:spPr>
          <a:xfrm>
            <a:off x="5270325" y="528288"/>
            <a:ext cx="3442274" cy="3386174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Google Shape;172;p24"/>
          <p:cNvSpPr txBox="1"/>
          <p:nvPr/>
        </p:nvSpPr>
        <p:spPr>
          <a:xfrm>
            <a:off x="5390663" y="3968713"/>
            <a:ext cx="32016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000"/>
              <a:t>Figure</a:t>
            </a:r>
            <a:r>
              <a:rPr lang="en-US" sz="1000"/>
              <a:t>:  IceCube </a:t>
            </a:r>
            <a:r>
              <a:rPr lang="en-US" sz="1000">
                <a:solidFill>
                  <a:schemeClr val="dk1"/>
                </a:solidFill>
              </a:rPr>
              <a:t>sensitivity to </a:t>
            </a:r>
            <a:r>
              <a:rPr lang="en-US" sz="1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𝚪</a:t>
            </a:r>
            <a:r>
              <a:rPr baseline="-25000" lang="en-US" sz="1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0</a:t>
            </a:r>
            <a:r>
              <a:rPr lang="en-US" sz="1000">
                <a:solidFill>
                  <a:schemeClr val="dk1"/>
                </a:solidFill>
              </a:rPr>
              <a:t> , L</a:t>
            </a:r>
            <a:r>
              <a:rPr baseline="-25000" lang="en-US" sz="1000">
                <a:solidFill>
                  <a:schemeClr val="dk1"/>
                </a:solidFill>
              </a:rPr>
              <a:t>coh</a:t>
            </a:r>
            <a:r>
              <a:rPr lang="en-US" sz="1000">
                <a:solidFill>
                  <a:schemeClr val="dk1"/>
                </a:solidFill>
              </a:rPr>
              <a:t>, and 𝜻</a:t>
            </a:r>
            <a:r>
              <a:rPr baseline="-25000" lang="en-US" sz="1000">
                <a:solidFill>
                  <a:schemeClr val="dk1"/>
                </a:solidFill>
              </a:rPr>
              <a:t>Planck</a:t>
            </a:r>
            <a:r>
              <a:rPr lang="en-US" sz="1000">
                <a:solidFill>
                  <a:schemeClr val="dk1"/>
                </a:solidFill>
              </a:rPr>
              <a:t> for an n=0 in the “democratic selection” scenario.  [</a:t>
            </a:r>
            <a:r>
              <a:rPr lang="en-US" sz="1000" u="sng">
                <a:solidFill>
                  <a:schemeClr val="hlink"/>
                </a:solidFill>
                <a:hlinkClick r:id="rId6"/>
              </a:rPr>
              <a:t>Stuttard T., Jensen M. 2020</a:t>
            </a:r>
            <a:r>
              <a:rPr lang="en-US" sz="1000">
                <a:solidFill>
                  <a:schemeClr val="dk1"/>
                </a:solidFill>
              </a:rPr>
              <a:t>; arxiv:2007.00068]</a:t>
            </a:r>
            <a:endParaRPr sz="1000"/>
          </a:p>
        </p:txBody>
      </p:sp>
      <p:sp>
        <p:nvSpPr>
          <p:cNvPr id="173" name="Google Shape;173;p24"/>
          <p:cNvSpPr txBox="1"/>
          <p:nvPr>
            <p:ph idx="12" type="sldNum"/>
          </p:nvPr>
        </p:nvSpPr>
        <p:spPr>
          <a:xfrm>
            <a:off x="4686600" y="4791000"/>
            <a:ext cx="4457400" cy="35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Grant Parker -- IceCube Collaboration -- Snowmass 2022   </a:t>
            </a:r>
            <a:fld id="{00000000-1234-1234-1234-123412341234}" type="slidenum">
              <a:rPr lang="en-US" sz="1200"/>
              <a:t>‹#›</a:t>
            </a:fld>
            <a:endParaRPr sz="12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79" name="Google Shape;179;p25"/>
          <p:cNvPicPr preferRelativeResize="0"/>
          <p:nvPr/>
        </p:nvPicPr>
        <p:blipFill>
          <a:blip r:embed="rId3">
            <a:alphaModFix amt="98000"/>
          </a:blip>
          <a:stretch>
            <a:fillRect/>
          </a:stretch>
        </p:blipFill>
        <p:spPr>
          <a:xfrm>
            <a:off x="-8107" y="1"/>
            <a:ext cx="9152105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80" name="Google Shape;180;p25"/>
          <p:cNvSpPr/>
          <p:nvPr/>
        </p:nvSpPr>
        <p:spPr>
          <a:xfrm>
            <a:off x="63000" y="601200"/>
            <a:ext cx="9009900" cy="3695100"/>
          </a:xfrm>
          <a:prstGeom prst="rect">
            <a:avLst/>
          </a:prstGeom>
          <a:solidFill>
            <a:srgbClr val="000000">
              <a:alpha val="44690"/>
            </a:srgbClr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1" name="Google Shape;181;p25"/>
          <p:cNvSpPr txBox="1"/>
          <p:nvPr/>
        </p:nvSpPr>
        <p:spPr>
          <a:xfrm>
            <a:off x="1713300" y="1702075"/>
            <a:ext cx="57093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chemeClr val="lt1"/>
                </a:solidFill>
                <a:latin typeface="EB Garamond Medium"/>
                <a:ea typeface="EB Garamond Medium"/>
                <a:cs typeface="EB Garamond Medium"/>
                <a:sym typeface="EB Garamond Medium"/>
              </a:rPr>
              <a:t>Nonstandard Interactions</a:t>
            </a:r>
            <a:endParaRPr sz="4000">
              <a:solidFill>
                <a:schemeClr val="lt1"/>
              </a:solidFill>
              <a:latin typeface="EB Garamond Medium"/>
              <a:ea typeface="EB Garamond Medium"/>
              <a:cs typeface="EB Garamond Medium"/>
              <a:sym typeface="EB Garamond Medium"/>
            </a:endParaRPr>
          </a:p>
        </p:txBody>
      </p:sp>
      <p:sp>
        <p:nvSpPr>
          <p:cNvPr id="182" name="Google Shape;182;p25"/>
          <p:cNvSpPr/>
          <p:nvPr/>
        </p:nvSpPr>
        <p:spPr>
          <a:xfrm>
            <a:off x="1980900" y="2359525"/>
            <a:ext cx="5182200" cy="237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6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" name="Google Shape;188;p26"/>
          <p:cNvSpPr txBox="1"/>
          <p:nvPr/>
        </p:nvSpPr>
        <p:spPr>
          <a:xfrm>
            <a:off x="77350" y="87025"/>
            <a:ext cx="4752300" cy="500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/>
              <a:t>Brief NSI Review</a:t>
            </a:r>
            <a:endParaRPr b="1" sz="18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-US">
                <a:solidFill>
                  <a:schemeClr val="dk1"/>
                </a:solidFill>
              </a:rPr>
              <a:t>Neutrino masses are a BSM phenomenon:</a:t>
            </a:r>
            <a:endParaRPr>
              <a:solidFill>
                <a:schemeClr val="dk1"/>
              </a:solidFill>
            </a:endParaRPr>
          </a:p>
          <a:p>
            <a:pPr indent="0" lvl="0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-US">
                <a:solidFill>
                  <a:schemeClr val="dk1"/>
                </a:solidFill>
              </a:rPr>
              <a:t>Neutrino masses can be added through the dim-5 Wolfenstein operator.</a:t>
            </a:r>
            <a:endParaRPr>
              <a:solidFill>
                <a:schemeClr val="dk1"/>
              </a:solidFill>
            </a:endParaRPr>
          </a:p>
          <a:p>
            <a:pPr indent="0" lvl="0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-US">
                <a:solidFill>
                  <a:schemeClr val="dk1"/>
                </a:solidFill>
              </a:rPr>
              <a:t>Dim-6 operators may contribute new interactions scaled by a characteristic energy.</a:t>
            </a:r>
            <a:endParaRPr>
              <a:solidFill>
                <a:schemeClr val="dk1"/>
              </a:solidFill>
            </a:endParaRPr>
          </a:p>
          <a:p>
            <a:pPr indent="0" lvl="0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-US">
                <a:solidFill>
                  <a:schemeClr val="dk1"/>
                </a:solidFill>
              </a:rPr>
              <a:t>IceCube is sensitive to </a:t>
            </a:r>
            <a:r>
              <a:rPr i="1" lang="en-US">
                <a:solidFill>
                  <a:schemeClr val="dk1"/>
                </a:solidFill>
              </a:rPr>
              <a:t>propagation </a:t>
            </a:r>
            <a:r>
              <a:rPr lang="en-US">
                <a:solidFill>
                  <a:schemeClr val="dk1"/>
                </a:solidFill>
              </a:rPr>
              <a:t>NSI (as opposed to </a:t>
            </a:r>
            <a:r>
              <a:rPr i="1" lang="en-US">
                <a:solidFill>
                  <a:schemeClr val="dk1"/>
                </a:solidFill>
              </a:rPr>
              <a:t>production </a:t>
            </a:r>
            <a:r>
              <a:rPr lang="en-US">
                <a:solidFill>
                  <a:schemeClr val="dk1"/>
                </a:solidFill>
              </a:rPr>
              <a:t>NSI).</a:t>
            </a:r>
            <a:endParaRPr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-US">
                <a:solidFill>
                  <a:schemeClr val="dk1"/>
                </a:solidFill>
              </a:rPr>
              <a:t>NSI are modeled by generalized coupling strengths corresponding to each flavor-violating (off-diagonal) and flavor-conserving (diagonal) instance (lower-right equation).</a:t>
            </a:r>
            <a:endParaRPr>
              <a:solidFill>
                <a:schemeClr val="dk1"/>
              </a:solidFill>
            </a:endParaRPr>
          </a:p>
          <a:p>
            <a:pPr indent="0" lvl="0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189" name="Google Shape;189;p26"/>
          <p:cNvSpPr txBox="1"/>
          <p:nvPr/>
        </p:nvSpPr>
        <p:spPr>
          <a:xfrm>
            <a:off x="5051163" y="3680665"/>
            <a:ext cx="36876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/>
              <a:t>Equation</a:t>
            </a:r>
            <a:r>
              <a:rPr lang="en-US" sz="900"/>
              <a:t>: Matter+NSI Hamiltonian.  Each </a:t>
            </a:r>
            <a:r>
              <a:rPr lang="en-US" sz="900"/>
              <a:t>epsilon</a:t>
            </a:r>
            <a:r>
              <a:rPr lang="en-US" sz="900"/>
              <a:t> </a:t>
            </a:r>
            <a:r>
              <a:rPr lang="en-US" sz="900"/>
              <a:t>parameter</a:t>
            </a:r>
            <a:r>
              <a:rPr lang="en-US" sz="900"/>
              <a:t> is a </a:t>
            </a:r>
            <a:r>
              <a:rPr lang="en-US" sz="900"/>
              <a:t>weighted</a:t>
            </a:r>
            <a:r>
              <a:rPr lang="en-US" sz="900"/>
              <a:t> sum of the NSI contributions from the individual matter constituents</a:t>
            </a:r>
            <a:r>
              <a:rPr lang="en-US" sz="900">
                <a:solidFill>
                  <a:schemeClr val="dk1"/>
                </a:solidFill>
              </a:rPr>
              <a:t>. </a:t>
            </a:r>
            <a:endParaRPr sz="900"/>
          </a:p>
        </p:txBody>
      </p:sp>
      <p:sp>
        <p:nvSpPr>
          <p:cNvPr id="190" name="Google Shape;190;p26"/>
          <p:cNvSpPr txBox="1"/>
          <p:nvPr>
            <p:ph idx="12" type="sldNum"/>
          </p:nvPr>
        </p:nvSpPr>
        <p:spPr>
          <a:xfrm>
            <a:off x="4686600" y="4791000"/>
            <a:ext cx="4457400" cy="35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Grant Parker -- IceCube Collaboration -- Snowmass 2022   </a:t>
            </a:r>
            <a:fld id="{00000000-1234-1234-1234-123412341234}" type="slidenum">
              <a:rPr lang="en-US" sz="1200"/>
              <a:t>‹#›</a:t>
            </a:fld>
            <a:endParaRPr sz="1200"/>
          </a:p>
        </p:txBody>
      </p:sp>
      <p:pic>
        <p:nvPicPr>
          <p:cNvPr id="191" name="Google Shape;191;p26"/>
          <p:cNvPicPr preferRelativeResize="0"/>
          <p:nvPr/>
        </p:nvPicPr>
        <p:blipFill rotWithShape="1">
          <a:blip r:embed="rId3">
            <a:alphaModFix/>
          </a:blip>
          <a:srcRect b="5869" l="3336" r="1325" t="8072"/>
          <a:stretch/>
        </p:blipFill>
        <p:spPr>
          <a:xfrm>
            <a:off x="5204461" y="2875688"/>
            <a:ext cx="3574949" cy="804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2" name="Google Shape;192;p26"/>
          <p:cNvPicPr preferRelativeResize="0"/>
          <p:nvPr/>
        </p:nvPicPr>
        <p:blipFill rotWithShape="1">
          <a:blip r:embed="rId4">
            <a:alphaModFix/>
          </a:blip>
          <a:srcRect b="1936" l="1502" r="946" t="6739"/>
          <a:stretch/>
        </p:blipFill>
        <p:spPr>
          <a:xfrm>
            <a:off x="4846751" y="715451"/>
            <a:ext cx="4137075" cy="1372224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Google Shape;193;p26"/>
          <p:cNvSpPr txBox="1"/>
          <p:nvPr/>
        </p:nvSpPr>
        <p:spPr>
          <a:xfrm>
            <a:off x="5245863" y="2087675"/>
            <a:ext cx="3521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/>
              <a:t>Figure: Diagramed neutrino-matter interactions for SM and NSI [Ohlsonn 2013 </a:t>
            </a:r>
            <a:r>
              <a:rPr lang="en-US" sz="900" u="sng">
                <a:solidFill>
                  <a:srgbClr val="0000FF"/>
                </a:solidFill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arXiv:1209.2710</a:t>
            </a:r>
            <a:r>
              <a:rPr lang="en-US" sz="900"/>
              <a:t>]. </a:t>
            </a:r>
            <a:endParaRPr sz="9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27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" name="Google Shape;199;p27"/>
          <p:cNvSpPr txBox="1"/>
          <p:nvPr/>
        </p:nvSpPr>
        <p:spPr>
          <a:xfrm>
            <a:off x="77350" y="87025"/>
            <a:ext cx="4752300" cy="168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/>
              <a:t>DeepCore Analyses</a:t>
            </a:r>
            <a:endParaRPr b="1" sz="18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en-US" sz="1200">
                <a:solidFill>
                  <a:schemeClr val="dk1"/>
                </a:solidFill>
              </a:rPr>
              <a:t>Recently: All-parameter constraints using 3-years of 5 - 300 GeV events [arxiv:2106.07755], a first among NSI searches.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200" name="Google Shape;200;p27"/>
          <p:cNvSpPr txBox="1"/>
          <p:nvPr>
            <p:ph idx="12" type="sldNum"/>
          </p:nvPr>
        </p:nvSpPr>
        <p:spPr>
          <a:xfrm>
            <a:off x="4686600" y="4791000"/>
            <a:ext cx="4457400" cy="35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Grant Parker -- IceCube Collaboration -- Snowmass 2022   </a:t>
            </a:r>
            <a:fld id="{00000000-1234-1234-1234-123412341234}" type="slidenum">
              <a:rPr lang="en-US" sz="1200"/>
              <a:t>‹#›</a:t>
            </a:fld>
            <a:endParaRPr sz="1200"/>
          </a:p>
        </p:txBody>
      </p:sp>
      <p:sp>
        <p:nvSpPr>
          <p:cNvPr id="201" name="Google Shape;201;p27"/>
          <p:cNvSpPr txBox="1"/>
          <p:nvPr/>
        </p:nvSpPr>
        <p:spPr>
          <a:xfrm>
            <a:off x="5239025" y="4223975"/>
            <a:ext cx="3788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/>
              <a:t>Figure: Sensitivities for the 8-year low-energy NSI analysis.  Credit: E. Lohfink for the IceCube collaboration.</a:t>
            </a:r>
            <a:endParaRPr sz="900"/>
          </a:p>
        </p:txBody>
      </p:sp>
      <p:pic>
        <p:nvPicPr>
          <p:cNvPr id="202" name="Google Shape;202;p27"/>
          <p:cNvPicPr preferRelativeResize="0"/>
          <p:nvPr/>
        </p:nvPicPr>
        <p:blipFill rotWithShape="1">
          <a:blip r:embed="rId3">
            <a:alphaModFix/>
          </a:blip>
          <a:srcRect b="0" l="953" r="2735" t="0"/>
          <a:stretch/>
        </p:blipFill>
        <p:spPr>
          <a:xfrm>
            <a:off x="372250" y="1347375"/>
            <a:ext cx="4182998" cy="2771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3" name="Google Shape;203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37150" y="1820500"/>
            <a:ext cx="3911724" cy="2298175"/>
          </a:xfrm>
          <a:prstGeom prst="rect">
            <a:avLst/>
          </a:prstGeom>
          <a:noFill/>
          <a:ln>
            <a:noFill/>
          </a:ln>
        </p:spPr>
      </p:pic>
      <p:sp>
        <p:nvSpPr>
          <p:cNvPr id="204" name="Google Shape;204;p27"/>
          <p:cNvSpPr txBox="1"/>
          <p:nvPr/>
        </p:nvSpPr>
        <p:spPr>
          <a:xfrm>
            <a:off x="4904375" y="618775"/>
            <a:ext cx="4457400" cy="131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en-US" sz="1200">
                <a:solidFill>
                  <a:schemeClr val="dk1"/>
                </a:solidFill>
              </a:rPr>
              <a:t>Upcoming</a:t>
            </a:r>
            <a:r>
              <a:rPr lang="en-US" sz="1200">
                <a:solidFill>
                  <a:schemeClr val="dk1"/>
                </a:solidFill>
              </a:rPr>
              <a:t>: All-parameter constraints with 8-years of DeepCore data (6-fold increase in sample size).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205" name="Google Shape;205;p27"/>
          <p:cNvSpPr txBox="1"/>
          <p:nvPr/>
        </p:nvSpPr>
        <p:spPr>
          <a:xfrm>
            <a:off x="569700" y="4118675"/>
            <a:ext cx="3788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/>
              <a:t>Figure: Results of the 3-year low-energy NSI analysis [</a:t>
            </a:r>
            <a:r>
              <a:rPr lang="en-US" sz="900">
                <a:solidFill>
                  <a:schemeClr val="dk1"/>
                </a:solidFill>
              </a:rPr>
              <a:t>arxiv:2106.07755].</a:t>
            </a:r>
            <a:endParaRPr sz="9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28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1" name="Google Shape;211;p28"/>
          <p:cNvSpPr txBox="1"/>
          <p:nvPr/>
        </p:nvSpPr>
        <p:spPr>
          <a:xfrm>
            <a:off x="96675" y="67675"/>
            <a:ext cx="5472300" cy="57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/>
              <a:t>TeV-Scale Analysis</a:t>
            </a:r>
            <a:endParaRPr b="1" sz="1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212" name="Google Shape;212;p28"/>
          <p:cNvSpPr txBox="1"/>
          <p:nvPr>
            <p:ph idx="12" type="sldNum"/>
          </p:nvPr>
        </p:nvSpPr>
        <p:spPr>
          <a:xfrm>
            <a:off x="4686600" y="4791000"/>
            <a:ext cx="4457400" cy="35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Grant Parker -- IceCube Collaboration -- Snowmass 2022   </a:t>
            </a:r>
            <a:fld id="{00000000-1234-1234-1234-123412341234}" type="slidenum">
              <a:rPr lang="en-US" sz="1200"/>
              <a:t>‹#›</a:t>
            </a:fld>
            <a:endParaRPr sz="1200"/>
          </a:p>
        </p:txBody>
      </p:sp>
      <p:sp>
        <p:nvSpPr>
          <p:cNvPr id="213" name="Google Shape;213;p28"/>
          <p:cNvSpPr txBox="1"/>
          <p:nvPr/>
        </p:nvSpPr>
        <p:spPr>
          <a:xfrm>
            <a:off x="96675" y="493075"/>
            <a:ext cx="6729000" cy="94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-US">
                <a:solidFill>
                  <a:schemeClr val="dk1"/>
                </a:solidFill>
              </a:rPr>
              <a:t>Uses 2020 8-year sterile sample of atmospheric neutrinos, fits only </a:t>
            </a:r>
            <a:r>
              <a:rPr b="1" lang="en-US">
                <a:solidFill>
                  <a:schemeClr val="dk1"/>
                </a:solidFill>
              </a:rPr>
              <a:t>𝜀</a:t>
            </a:r>
            <a:r>
              <a:rPr b="1" baseline="-25000" lang="en-US">
                <a:solidFill>
                  <a:schemeClr val="dk1"/>
                </a:solidFill>
              </a:rPr>
              <a:t>𝜇𝜏</a:t>
            </a:r>
            <a:r>
              <a:rPr lang="en-US">
                <a:solidFill>
                  <a:schemeClr val="dk1"/>
                </a:solidFill>
              </a:rPr>
              <a:t> .</a:t>
            </a:r>
            <a:endParaRPr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"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-US">
                <a:solidFill>
                  <a:schemeClr val="dk1"/>
                </a:solidFill>
              </a:rPr>
              <a:t>Set leading real-valued and complex constraints (</a:t>
            </a:r>
            <a:r>
              <a:rPr lang="en-US" u="sng">
                <a:solidFill>
                  <a:schemeClr val="hlink"/>
                </a:solidFill>
                <a:hlinkClick r:id="rId3"/>
              </a:rPr>
              <a:t>arxiv:2201.03566</a:t>
            </a:r>
            <a:r>
              <a:rPr lang="en-US">
                <a:solidFill>
                  <a:schemeClr val="dk1"/>
                </a:solidFill>
              </a:rPr>
              <a:t>)</a:t>
            </a:r>
            <a:endParaRPr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pic>
        <p:nvPicPr>
          <p:cNvPr id="214" name="Google Shape;214;p28"/>
          <p:cNvPicPr preferRelativeResize="0"/>
          <p:nvPr/>
        </p:nvPicPr>
        <p:blipFill rotWithShape="1">
          <a:blip r:embed="rId4">
            <a:alphaModFix/>
          </a:blip>
          <a:srcRect b="1693" l="0" r="6803" t="2069"/>
          <a:stretch/>
        </p:blipFill>
        <p:spPr>
          <a:xfrm>
            <a:off x="6071838" y="1300688"/>
            <a:ext cx="2811912" cy="3336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5" name="Google Shape;215;p28"/>
          <p:cNvPicPr preferRelativeResize="0"/>
          <p:nvPr/>
        </p:nvPicPr>
        <p:blipFill rotWithShape="1">
          <a:blip r:embed="rId5">
            <a:alphaModFix/>
          </a:blip>
          <a:srcRect b="0" l="2780" r="0" t="0"/>
          <a:stretch/>
        </p:blipFill>
        <p:spPr>
          <a:xfrm>
            <a:off x="2784500" y="1323512"/>
            <a:ext cx="3246200" cy="3291000"/>
          </a:xfrm>
          <a:prstGeom prst="rect">
            <a:avLst/>
          </a:prstGeom>
          <a:noFill/>
          <a:ln>
            <a:noFill/>
          </a:ln>
        </p:spPr>
      </p:pic>
      <p:sp>
        <p:nvSpPr>
          <p:cNvPr id="216" name="Google Shape;216;p28"/>
          <p:cNvSpPr txBox="1"/>
          <p:nvPr/>
        </p:nvSpPr>
        <p:spPr>
          <a:xfrm>
            <a:off x="96675" y="1505950"/>
            <a:ext cx="2552400" cy="284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-US">
                <a:solidFill>
                  <a:schemeClr val="dk1"/>
                </a:solidFill>
              </a:rPr>
              <a:t>Left figure displays the fit to real-valued NSI in the top panel, while the </a:t>
            </a:r>
            <a:r>
              <a:rPr lang="en-US">
                <a:solidFill>
                  <a:schemeClr val="dk1"/>
                </a:solidFill>
              </a:rPr>
              <a:t>lower</a:t>
            </a:r>
            <a:r>
              <a:rPr lang="en-US">
                <a:solidFill>
                  <a:schemeClr val="dk1"/>
                </a:solidFill>
              </a:rPr>
              <a:t> panel demonstrates the improvement in 90% CL limits.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"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-US">
                <a:solidFill>
                  <a:schemeClr val="dk1"/>
                </a:solidFill>
              </a:rPr>
              <a:t>Right figure shows the complex 90% CL result compared to the DeepCore 3-year complex result.</a:t>
            </a:r>
            <a:endParaRPr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2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22" name="Google Shape;222;p29"/>
          <p:cNvPicPr preferRelativeResize="0"/>
          <p:nvPr/>
        </p:nvPicPr>
        <p:blipFill>
          <a:blip r:embed="rId3">
            <a:alphaModFix amt="98000"/>
          </a:blip>
          <a:stretch>
            <a:fillRect/>
          </a:stretch>
        </p:blipFill>
        <p:spPr>
          <a:xfrm>
            <a:off x="-8107" y="1"/>
            <a:ext cx="9152105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23" name="Google Shape;223;p29"/>
          <p:cNvSpPr/>
          <p:nvPr/>
        </p:nvSpPr>
        <p:spPr>
          <a:xfrm>
            <a:off x="63000" y="193375"/>
            <a:ext cx="9009900" cy="4556400"/>
          </a:xfrm>
          <a:prstGeom prst="rect">
            <a:avLst/>
          </a:prstGeom>
          <a:solidFill>
            <a:srgbClr val="000000">
              <a:alpha val="44690"/>
            </a:srgbClr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4" name="Google Shape;224;p29"/>
          <p:cNvSpPr txBox="1"/>
          <p:nvPr/>
        </p:nvSpPr>
        <p:spPr>
          <a:xfrm>
            <a:off x="63000" y="193375"/>
            <a:ext cx="9081000" cy="455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300">
                <a:solidFill>
                  <a:schemeClr val="lt1"/>
                </a:solidFill>
                <a:latin typeface="EB Garamond Medium"/>
                <a:ea typeface="EB Garamond Medium"/>
                <a:cs typeface="EB Garamond Medium"/>
                <a:sym typeface="EB Garamond Medium"/>
              </a:rPr>
              <a:t>Concluding Remarks</a:t>
            </a:r>
            <a:endParaRPr sz="2300">
              <a:solidFill>
                <a:schemeClr val="lt1"/>
              </a:solidFill>
              <a:latin typeface="EB Garamond Medium"/>
              <a:ea typeface="EB Garamond Medium"/>
              <a:cs typeface="EB Garamond Medium"/>
              <a:sym typeface="EB Garamond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100">
              <a:solidFill>
                <a:schemeClr val="lt1"/>
              </a:solidFill>
              <a:latin typeface="EB Garamond Medium"/>
              <a:ea typeface="EB Garamond Medium"/>
              <a:cs typeface="EB Garamond Medium"/>
              <a:sym typeface="EB Garamond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00">
              <a:solidFill>
                <a:schemeClr val="lt1"/>
              </a:solidFill>
              <a:latin typeface="EB Garamond Medium"/>
              <a:ea typeface="EB Garamond Medium"/>
              <a:cs typeface="EB Garamond Medium"/>
              <a:sym typeface="EB Garamond Medium"/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EB Garamond Medium"/>
              <a:buChar char="●"/>
            </a:pPr>
            <a:r>
              <a:rPr lang="en-US" sz="1600">
                <a:solidFill>
                  <a:schemeClr val="lt1"/>
                </a:solidFill>
                <a:latin typeface="EB Garamond Medium"/>
                <a:ea typeface="EB Garamond Medium"/>
                <a:cs typeface="EB Garamond Medium"/>
                <a:sym typeface="EB Garamond Medium"/>
              </a:rPr>
              <a:t>10-years of data from the full IceCube array has opened significant constraint opportunities in BSM oscillations studies.</a:t>
            </a:r>
            <a:endParaRPr sz="1600">
              <a:solidFill>
                <a:schemeClr val="lt1"/>
              </a:solidFill>
              <a:latin typeface="EB Garamond Medium"/>
              <a:ea typeface="EB Garamond Medium"/>
              <a:cs typeface="EB Garamond Medium"/>
              <a:sym typeface="EB Garamond Medium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600">
              <a:solidFill>
                <a:schemeClr val="lt1"/>
              </a:solidFill>
              <a:latin typeface="EB Garamond Medium"/>
              <a:ea typeface="EB Garamond Medium"/>
              <a:cs typeface="EB Garamond Medium"/>
              <a:sym typeface="EB Garamond Medium"/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EB Garamond Medium"/>
              <a:buChar char="●"/>
            </a:pPr>
            <a:r>
              <a:rPr lang="en-US" sz="1600">
                <a:solidFill>
                  <a:schemeClr val="lt1"/>
                </a:solidFill>
                <a:latin typeface="EB Garamond Medium"/>
                <a:ea typeface="EB Garamond Medium"/>
                <a:cs typeface="EB Garamond Medium"/>
                <a:sym typeface="EB Garamond Medium"/>
              </a:rPr>
              <a:t>With Earth as a variable matter baseline, IceCube has many opportunities to explore a vast range of BSM oscillation models and accomplish:</a:t>
            </a:r>
            <a:endParaRPr sz="1600">
              <a:solidFill>
                <a:schemeClr val="lt1"/>
              </a:solidFill>
              <a:latin typeface="EB Garamond Medium"/>
              <a:ea typeface="EB Garamond Medium"/>
              <a:cs typeface="EB Garamond Medium"/>
              <a:sym typeface="EB Garamond Medium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000">
              <a:solidFill>
                <a:schemeClr val="lt1"/>
              </a:solidFill>
              <a:latin typeface="EB Garamond Medium"/>
              <a:ea typeface="EB Garamond Medium"/>
              <a:cs typeface="EB Garamond Medium"/>
              <a:sym typeface="EB Garamond Medium"/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EB Garamond Medium"/>
              <a:buChar char="○"/>
            </a:pPr>
            <a:r>
              <a:rPr lang="en-US" sz="1600">
                <a:solidFill>
                  <a:schemeClr val="lt1"/>
                </a:solidFill>
                <a:latin typeface="EB Garamond Medium"/>
                <a:ea typeface="EB Garamond Medium"/>
                <a:cs typeface="EB Garamond Medium"/>
                <a:sym typeface="EB Garamond Medium"/>
              </a:rPr>
              <a:t>Leading measurements of sterile neutrino parameters after extensive work in data filtering, data stability, and nuisance parameter studies;</a:t>
            </a:r>
            <a:endParaRPr sz="1600">
              <a:solidFill>
                <a:schemeClr val="lt1"/>
              </a:solidFill>
              <a:latin typeface="EB Garamond Medium"/>
              <a:ea typeface="EB Garamond Medium"/>
              <a:cs typeface="EB Garamond Medium"/>
              <a:sym typeface="EB Garamond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00">
              <a:solidFill>
                <a:schemeClr val="lt1"/>
              </a:solidFill>
              <a:latin typeface="EB Garamond Medium"/>
              <a:ea typeface="EB Garamond Medium"/>
              <a:cs typeface="EB Garamond Medium"/>
              <a:sym typeface="EB Garamond Medium"/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EB Garamond Medium"/>
              <a:buChar char="○"/>
            </a:pPr>
            <a:r>
              <a:rPr lang="en-US" sz="1600">
                <a:solidFill>
                  <a:schemeClr val="lt1"/>
                </a:solidFill>
                <a:latin typeface="EB Garamond Medium"/>
                <a:ea typeface="EB Garamond Medium"/>
                <a:cs typeface="EB Garamond Medium"/>
                <a:sym typeface="EB Garamond Medium"/>
              </a:rPr>
              <a:t>New sterile decay parameter constraints;</a:t>
            </a:r>
            <a:endParaRPr sz="1600">
              <a:solidFill>
                <a:schemeClr val="lt1"/>
              </a:solidFill>
              <a:latin typeface="EB Garamond Medium"/>
              <a:ea typeface="EB Garamond Medium"/>
              <a:cs typeface="EB Garamond Medium"/>
              <a:sym typeface="EB Garamond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00">
              <a:solidFill>
                <a:schemeClr val="lt1"/>
              </a:solidFill>
              <a:latin typeface="EB Garamond Medium"/>
              <a:ea typeface="EB Garamond Medium"/>
              <a:cs typeface="EB Garamond Medium"/>
              <a:sym typeface="EB Garamond Medium"/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EB Garamond Medium"/>
              <a:buChar char="○"/>
            </a:pPr>
            <a:r>
              <a:rPr lang="en-US" sz="1600">
                <a:solidFill>
                  <a:schemeClr val="lt1"/>
                </a:solidFill>
                <a:latin typeface="EB Garamond Medium"/>
                <a:ea typeface="EB Garamond Medium"/>
                <a:cs typeface="EB Garamond Medium"/>
                <a:sym typeface="EB Garamond Medium"/>
              </a:rPr>
              <a:t>A new probe of quantum foam models;</a:t>
            </a:r>
            <a:endParaRPr sz="1600">
              <a:solidFill>
                <a:schemeClr val="lt1"/>
              </a:solidFill>
              <a:latin typeface="EB Garamond Medium"/>
              <a:ea typeface="EB Garamond Medium"/>
              <a:cs typeface="EB Garamond Medium"/>
              <a:sym typeface="EB Garamond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00">
              <a:solidFill>
                <a:schemeClr val="lt1"/>
              </a:solidFill>
              <a:latin typeface="EB Garamond Medium"/>
              <a:ea typeface="EB Garamond Medium"/>
              <a:cs typeface="EB Garamond Medium"/>
              <a:sym typeface="EB Garamond Medium"/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EB Garamond Medium"/>
              <a:buChar char="○"/>
            </a:pPr>
            <a:r>
              <a:rPr lang="en-US" sz="1600">
                <a:solidFill>
                  <a:schemeClr val="lt1"/>
                </a:solidFill>
                <a:latin typeface="EB Garamond Medium"/>
                <a:ea typeface="EB Garamond Medium"/>
                <a:cs typeface="EB Garamond Medium"/>
                <a:sym typeface="EB Garamond Medium"/>
              </a:rPr>
              <a:t>World-leading NSI parameter constraints.</a:t>
            </a:r>
            <a:endParaRPr sz="1600">
              <a:solidFill>
                <a:schemeClr val="lt1"/>
              </a:solidFill>
              <a:latin typeface="EB Garamond Medium"/>
              <a:ea typeface="EB Garamond Medium"/>
              <a:cs typeface="EB Garamond Medium"/>
              <a:sym typeface="EB Garamond Medium"/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600">
              <a:solidFill>
                <a:schemeClr val="lt1"/>
              </a:solidFill>
              <a:latin typeface="EB Garamond Medium"/>
              <a:ea typeface="EB Garamond Medium"/>
              <a:cs typeface="EB Garamond Medium"/>
              <a:sym typeface="EB Garamond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500">
              <a:solidFill>
                <a:schemeClr val="lt1"/>
              </a:solidFill>
              <a:latin typeface="EB Garamond Medium"/>
              <a:ea typeface="EB Garamond Medium"/>
              <a:cs typeface="EB Garamond Medium"/>
              <a:sym typeface="EB Garamond Medium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lt1"/>
              </a:solidFill>
              <a:latin typeface="EB Garamond Medium"/>
              <a:ea typeface="EB Garamond Medium"/>
              <a:cs typeface="EB Garamond Medium"/>
              <a:sym typeface="EB Garamond Medium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30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30" name="Google Shape;230;p30"/>
          <p:cNvPicPr preferRelativeResize="0"/>
          <p:nvPr/>
        </p:nvPicPr>
        <p:blipFill>
          <a:blip r:embed="rId3">
            <a:alphaModFix amt="98000"/>
          </a:blip>
          <a:stretch>
            <a:fillRect/>
          </a:stretch>
        </p:blipFill>
        <p:spPr>
          <a:xfrm>
            <a:off x="-8107" y="1"/>
            <a:ext cx="9152105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31" name="Google Shape;231;p30"/>
          <p:cNvSpPr/>
          <p:nvPr/>
        </p:nvSpPr>
        <p:spPr>
          <a:xfrm>
            <a:off x="1841550" y="1740750"/>
            <a:ext cx="5452800" cy="1198500"/>
          </a:xfrm>
          <a:prstGeom prst="rect">
            <a:avLst/>
          </a:prstGeom>
          <a:solidFill>
            <a:srgbClr val="000000">
              <a:alpha val="44690"/>
            </a:srgbClr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2" name="Google Shape;232;p30"/>
          <p:cNvSpPr txBox="1"/>
          <p:nvPr/>
        </p:nvSpPr>
        <p:spPr>
          <a:xfrm>
            <a:off x="1890000" y="1740750"/>
            <a:ext cx="5364000" cy="109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900">
                <a:solidFill>
                  <a:schemeClr val="lt1"/>
                </a:solidFill>
                <a:latin typeface="EB Garamond Medium"/>
                <a:ea typeface="EB Garamond Medium"/>
                <a:cs typeface="EB Garamond Medium"/>
                <a:sym typeface="EB Garamond Medium"/>
              </a:rPr>
              <a:t>Thank You</a:t>
            </a:r>
            <a:endParaRPr sz="5900">
              <a:solidFill>
                <a:schemeClr val="lt1"/>
              </a:solidFill>
              <a:latin typeface="EB Garamond Medium"/>
              <a:ea typeface="EB Garamond Medium"/>
              <a:cs typeface="EB Garamond Medium"/>
              <a:sym typeface="EB Garamond Medium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3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38" name="Google Shape;238;p31"/>
          <p:cNvPicPr preferRelativeResize="0"/>
          <p:nvPr/>
        </p:nvPicPr>
        <p:blipFill>
          <a:blip r:embed="rId3">
            <a:alphaModFix amt="98000"/>
          </a:blip>
          <a:stretch>
            <a:fillRect/>
          </a:stretch>
        </p:blipFill>
        <p:spPr>
          <a:xfrm>
            <a:off x="-8107" y="1"/>
            <a:ext cx="9152105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39" name="Google Shape;239;p31"/>
          <p:cNvSpPr/>
          <p:nvPr/>
        </p:nvSpPr>
        <p:spPr>
          <a:xfrm>
            <a:off x="646650" y="1261725"/>
            <a:ext cx="7850700" cy="1575900"/>
          </a:xfrm>
          <a:prstGeom prst="rect">
            <a:avLst/>
          </a:prstGeom>
          <a:solidFill>
            <a:srgbClr val="000000">
              <a:alpha val="44690"/>
            </a:srgbClr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0" name="Google Shape;240;p31"/>
          <p:cNvSpPr txBox="1"/>
          <p:nvPr/>
        </p:nvSpPr>
        <p:spPr>
          <a:xfrm>
            <a:off x="1707750" y="1587050"/>
            <a:ext cx="5728500" cy="95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000">
                <a:solidFill>
                  <a:schemeClr val="lt1"/>
                </a:solidFill>
                <a:latin typeface="EB Garamond Medium"/>
                <a:ea typeface="EB Garamond Medium"/>
                <a:cs typeface="EB Garamond Medium"/>
                <a:sym typeface="EB Garamond Medium"/>
              </a:rPr>
              <a:t>Additional Material</a:t>
            </a:r>
            <a:endParaRPr sz="5000">
              <a:solidFill>
                <a:schemeClr val="lt1"/>
              </a:solidFill>
              <a:latin typeface="EB Garamond Medium"/>
              <a:ea typeface="EB Garamond Medium"/>
              <a:cs typeface="EB Garamond Medium"/>
              <a:sym typeface="EB Garamond Medium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59" name="Google Shape;59;p14"/>
          <p:cNvPicPr preferRelativeResize="0"/>
          <p:nvPr/>
        </p:nvPicPr>
        <p:blipFill>
          <a:blip r:embed="rId3">
            <a:alphaModFix amt="98000"/>
          </a:blip>
          <a:stretch>
            <a:fillRect/>
          </a:stretch>
        </p:blipFill>
        <p:spPr>
          <a:xfrm>
            <a:off x="-8107" y="1"/>
            <a:ext cx="9152105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p14"/>
          <p:cNvSpPr/>
          <p:nvPr/>
        </p:nvSpPr>
        <p:spPr>
          <a:xfrm>
            <a:off x="63000" y="601200"/>
            <a:ext cx="9009900" cy="3695100"/>
          </a:xfrm>
          <a:prstGeom prst="rect">
            <a:avLst/>
          </a:prstGeom>
          <a:solidFill>
            <a:srgbClr val="000000">
              <a:alpha val="44690"/>
            </a:srgbClr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" name="Google Shape;61;p14"/>
          <p:cNvSpPr txBox="1"/>
          <p:nvPr/>
        </p:nvSpPr>
        <p:spPr>
          <a:xfrm>
            <a:off x="63000" y="601200"/>
            <a:ext cx="3108300" cy="326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>
                <a:solidFill>
                  <a:schemeClr val="lt1"/>
                </a:solidFill>
                <a:latin typeface="EB Garamond Medium"/>
                <a:ea typeface="EB Garamond Medium"/>
                <a:cs typeface="EB Garamond Medium"/>
                <a:sym typeface="EB Garamond Medium"/>
              </a:rPr>
              <a:t>Overview</a:t>
            </a:r>
            <a:endParaRPr sz="2300">
              <a:solidFill>
                <a:schemeClr val="lt1"/>
              </a:solidFill>
              <a:latin typeface="EB Garamond Medium"/>
              <a:ea typeface="EB Garamond Medium"/>
              <a:cs typeface="EB Garamond Medium"/>
              <a:sym typeface="EB Garamond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600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">
              <a:solidFill>
                <a:schemeClr val="lt1"/>
              </a:solidFill>
            </a:endParaRPr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EB Garamond Medium"/>
              <a:buAutoNum type="arabicPeriod"/>
            </a:pPr>
            <a:r>
              <a:rPr lang="en-US" sz="1700">
                <a:solidFill>
                  <a:schemeClr val="lt1"/>
                </a:solidFill>
                <a:latin typeface="EB Garamond Medium"/>
                <a:ea typeface="EB Garamond Medium"/>
                <a:cs typeface="EB Garamond Medium"/>
                <a:sym typeface="EB Garamond Medium"/>
              </a:rPr>
              <a:t>A quick introduction to IceCube</a:t>
            </a:r>
            <a:endParaRPr sz="1700">
              <a:solidFill>
                <a:schemeClr val="lt1"/>
              </a:solidFill>
              <a:latin typeface="EB Garamond Medium"/>
              <a:ea typeface="EB Garamond Medium"/>
              <a:cs typeface="EB Garamond Medium"/>
              <a:sym typeface="EB Garamond Medium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500">
              <a:solidFill>
                <a:schemeClr val="lt1"/>
              </a:solidFill>
              <a:latin typeface="EB Garamond Medium"/>
              <a:ea typeface="EB Garamond Medium"/>
              <a:cs typeface="EB Garamond Medium"/>
              <a:sym typeface="EB Garamond Medium"/>
            </a:endParaRPr>
          </a:p>
          <a:p>
            <a:pPr indent="-3365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EB Garamond Medium"/>
              <a:buChar char="○"/>
            </a:pPr>
            <a:r>
              <a:rPr lang="en-US" sz="1700">
                <a:solidFill>
                  <a:schemeClr val="lt1"/>
                </a:solidFill>
                <a:latin typeface="EB Garamond Medium"/>
                <a:ea typeface="EB Garamond Medium"/>
                <a:cs typeface="EB Garamond Medium"/>
                <a:sym typeface="EB Garamond Medium"/>
              </a:rPr>
              <a:t>Detector design</a:t>
            </a:r>
            <a:endParaRPr sz="1700">
              <a:solidFill>
                <a:schemeClr val="lt1"/>
              </a:solidFill>
              <a:latin typeface="EB Garamond Medium"/>
              <a:ea typeface="EB Garamond Medium"/>
              <a:cs typeface="EB Garamond Medium"/>
              <a:sym typeface="EB Garamond Medium"/>
            </a:endParaRPr>
          </a:p>
          <a:p>
            <a:pPr indent="0" lvl="0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500">
              <a:solidFill>
                <a:schemeClr val="lt1"/>
              </a:solidFill>
              <a:latin typeface="EB Garamond Medium"/>
              <a:ea typeface="EB Garamond Medium"/>
              <a:cs typeface="EB Garamond Medium"/>
              <a:sym typeface="EB Garamond Medium"/>
            </a:endParaRPr>
          </a:p>
          <a:p>
            <a:pPr indent="-3365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EB Garamond Medium"/>
              <a:buChar char="○"/>
            </a:pPr>
            <a:r>
              <a:rPr lang="en-US" sz="1700">
                <a:solidFill>
                  <a:schemeClr val="lt1"/>
                </a:solidFill>
                <a:latin typeface="EB Garamond Medium"/>
                <a:ea typeface="EB Garamond Medium"/>
                <a:cs typeface="EB Garamond Medium"/>
                <a:sym typeface="EB Garamond Medium"/>
              </a:rPr>
              <a:t>Signal principles</a:t>
            </a:r>
            <a:endParaRPr sz="1700">
              <a:solidFill>
                <a:schemeClr val="lt1"/>
              </a:solidFill>
              <a:latin typeface="EB Garamond Medium"/>
              <a:ea typeface="EB Garamond Medium"/>
              <a:cs typeface="EB Garamond Medium"/>
              <a:sym typeface="EB Garamond Medium"/>
            </a:endParaRPr>
          </a:p>
          <a:p>
            <a:pPr indent="0" lvl="0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500">
              <a:solidFill>
                <a:schemeClr val="lt1"/>
              </a:solidFill>
              <a:latin typeface="EB Garamond Medium"/>
              <a:ea typeface="EB Garamond Medium"/>
              <a:cs typeface="EB Garamond Medium"/>
              <a:sym typeface="EB Garamond Medium"/>
            </a:endParaRPr>
          </a:p>
          <a:p>
            <a:pPr indent="-3365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EB Garamond Medium"/>
              <a:buChar char="○"/>
            </a:pPr>
            <a:r>
              <a:rPr lang="en-US" sz="1700">
                <a:solidFill>
                  <a:schemeClr val="lt1"/>
                </a:solidFill>
                <a:latin typeface="EB Garamond Medium"/>
                <a:ea typeface="EB Garamond Medium"/>
                <a:cs typeface="EB Garamond Medium"/>
                <a:sym typeface="EB Garamond Medium"/>
              </a:rPr>
              <a:t>Atmospheric neutrinos</a:t>
            </a:r>
            <a:endParaRPr sz="1700">
              <a:solidFill>
                <a:schemeClr val="lt1"/>
              </a:solidFill>
              <a:latin typeface="EB Garamond Medium"/>
              <a:ea typeface="EB Garamond Medium"/>
              <a:cs typeface="EB Garamond Medium"/>
              <a:sym typeface="EB Garamond Medium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62" name="Google Shape;62;p14"/>
          <p:cNvSpPr txBox="1"/>
          <p:nvPr/>
        </p:nvSpPr>
        <p:spPr>
          <a:xfrm>
            <a:off x="3171300" y="1092500"/>
            <a:ext cx="3528900" cy="277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00">
                <a:solidFill>
                  <a:schemeClr val="lt1"/>
                </a:solidFill>
                <a:latin typeface="EB Garamond Medium"/>
                <a:ea typeface="EB Garamond Medium"/>
                <a:cs typeface="EB Garamond Medium"/>
                <a:sym typeface="EB Garamond Medium"/>
              </a:rPr>
              <a:t>2.	</a:t>
            </a:r>
            <a:r>
              <a:rPr lang="en-US" sz="1700">
                <a:solidFill>
                  <a:schemeClr val="lt1"/>
                </a:solidFill>
                <a:latin typeface="EB Garamond Medium"/>
                <a:ea typeface="EB Garamond Medium"/>
                <a:cs typeface="EB Garamond Medium"/>
                <a:sym typeface="EB Garamond Medium"/>
              </a:rPr>
              <a:t>BSM oscillations studies</a:t>
            </a:r>
            <a:endParaRPr sz="1700">
              <a:solidFill>
                <a:schemeClr val="lt1"/>
              </a:solidFill>
              <a:latin typeface="EB Garamond Medium"/>
              <a:ea typeface="EB Garamond Medium"/>
              <a:cs typeface="EB Garamond Medium"/>
              <a:sym typeface="EB Garamond Medium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500">
              <a:solidFill>
                <a:schemeClr val="lt1"/>
              </a:solidFill>
              <a:latin typeface="EB Garamond Medium"/>
              <a:ea typeface="EB Garamond Medium"/>
              <a:cs typeface="EB Garamond Medium"/>
              <a:sym typeface="EB Garamond Medium"/>
            </a:endParaRPr>
          </a:p>
          <a:p>
            <a:pPr indent="-3365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EB Garamond Medium"/>
              <a:buChar char="○"/>
            </a:pPr>
            <a:r>
              <a:rPr lang="en-US" sz="1700">
                <a:solidFill>
                  <a:schemeClr val="lt1"/>
                </a:solidFill>
                <a:latin typeface="EB Garamond Medium"/>
                <a:ea typeface="EB Garamond Medium"/>
                <a:cs typeface="EB Garamond Medium"/>
                <a:sym typeface="EB Garamond Medium"/>
              </a:rPr>
              <a:t>Heavy neutral leptons</a:t>
            </a:r>
            <a:endParaRPr sz="1700">
              <a:solidFill>
                <a:schemeClr val="lt1"/>
              </a:solidFill>
              <a:latin typeface="EB Garamond Medium"/>
              <a:ea typeface="EB Garamond Medium"/>
              <a:cs typeface="EB Garamond Medium"/>
              <a:sym typeface="EB Garamond Medium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500">
              <a:solidFill>
                <a:schemeClr val="lt1"/>
              </a:solidFill>
              <a:latin typeface="EB Garamond Medium"/>
              <a:ea typeface="EB Garamond Medium"/>
              <a:cs typeface="EB Garamond Medium"/>
              <a:sym typeface="EB Garamond Medium"/>
            </a:endParaRPr>
          </a:p>
          <a:p>
            <a:pPr indent="-3365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EB Garamond Medium"/>
              <a:buChar char="○"/>
            </a:pPr>
            <a:r>
              <a:rPr lang="en-US" sz="1700">
                <a:solidFill>
                  <a:schemeClr val="lt1"/>
                </a:solidFill>
                <a:latin typeface="EB Garamond Medium"/>
                <a:ea typeface="EB Garamond Medium"/>
                <a:cs typeface="EB Garamond Medium"/>
                <a:sym typeface="EB Garamond Medium"/>
              </a:rPr>
              <a:t>Neutrino decoherence</a:t>
            </a:r>
            <a:endParaRPr sz="1700">
              <a:solidFill>
                <a:schemeClr val="lt1"/>
              </a:solidFill>
              <a:latin typeface="EB Garamond Medium"/>
              <a:ea typeface="EB Garamond Medium"/>
              <a:cs typeface="EB Garamond Medium"/>
              <a:sym typeface="EB Garamond Medium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500">
              <a:solidFill>
                <a:schemeClr val="lt1"/>
              </a:solidFill>
              <a:latin typeface="EB Garamond Medium"/>
              <a:ea typeface="EB Garamond Medium"/>
              <a:cs typeface="EB Garamond Medium"/>
              <a:sym typeface="EB Garamond Medium"/>
            </a:endParaRPr>
          </a:p>
          <a:p>
            <a:pPr indent="-3365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EB Garamond Medium"/>
              <a:buChar char="○"/>
            </a:pPr>
            <a:r>
              <a:rPr lang="en-US" sz="1700">
                <a:solidFill>
                  <a:schemeClr val="lt1"/>
                </a:solidFill>
                <a:latin typeface="EB Garamond Medium"/>
                <a:ea typeface="EB Garamond Medium"/>
                <a:cs typeface="EB Garamond Medium"/>
                <a:sym typeface="EB Garamond Medium"/>
              </a:rPr>
              <a:t>Neutrino-matter non-standard interactions</a:t>
            </a:r>
            <a:endParaRPr sz="1700">
              <a:solidFill>
                <a:schemeClr val="lt1"/>
              </a:solidFill>
              <a:latin typeface="EB Garamond Medium"/>
              <a:ea typeface="EB Garamond Medium"/>
              <a:cs typeface="EB Garamond Medium"/>
              <a:sym typeface="EB Garamond Medium"/>
            </a:endParaRPr>
          </a:p>
          <a:p>
            <a:pPr indent="0" lvl="0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500">
              <a:solidFill>
                <a:schemeClr val="lt1"/>
              </a:solidFill>
              <a:latin typeface="EB Garamond Medium"/>
              <a:ea typeface="EB Garamond Medium"/>
              <a:cs typeface="EB Garamond Medium"/>
              <a:sym typeface="EB Garamond Medium"/>
            </a:endParaRPr>
          </a:p>
          <a:p>
            <a:pPr indent="0" lvl="0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500">
              <a:solidFill>
                <a:schemeClr val="lt1"/>
              </a:solidFill>
              <a:latin typeface="EB Garamond Medium"/>
              <a:ea typeface="EB Garamond Medium"/>
              <a:cs typeface="EB Garamond Medium"/>
              <a:sym typeface="EB Garamond Medium"/>
            </a:endParaRPr>
          </a:p>
          <a:p>
            <a:pPr indent="-33655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EB Garamond Medium"/>
              <a:buChar char="■"/>
            </a:pPr>
            <a:r>
              <a:rPr lang="en-US" sz="1700">
                <a:solidFill>
                  <a:schemeClr val="lt1"/>
                </a:solidFill>
                <a:latin typeface="EB Garamond Medium"/>
                <a:ea typeface="EB Garamond Medium"/>
                <a:cs typeface="EB Garamond Medium"/>
                <a:sym typeface="EB Garamond Medium"/>
              </a:rPr>
              <a:t>High-Energy</a:t>
            </a:r>
            <a:endParaRPr sz="1700">
              <a:solidFill>
                <a:schemeClr val="lt1"/>
              </a:solidFill>
              <a:latin typeface="EB Garamond Medium"/>
              <a:ea typeface="EB Garamond Medium"/>
              <a:cs typeface="EB Garamond Medium"/>
              <a:sym typeface="EB Garamond Medium"/>
            </a:endParaRPr>
          </a:p>
          <a:p>
            <a:pPr indent="0" lvl="0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500">
              <a:solidFill>
                <a:schemeClr val="lt1"/>
              </a:solidFill>
              <a:latin typeface="EB Garamond Medium"/>
              <a:ea typeface="EB Garamond Medium"/>
              <a:cs typeface="EB Garamond Medium"/>
              <a:sym typeface="EB Garamond Medium"/>
            </a:endParaRPr>
          </a:p>
          <a:p>
            <a:pPr indent="-33655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EB Garamond Medium"/>
              <a:buChar char="■"/>
            </a:pPr>
            <a:r>
              <a:rPr lang="en-US" sz="1700">
                <a:solidFill>
                  <a:schemeClr val="lt1"/>
                </a:solidFill>
                <a:latin typeface="EB Garamond Medium"/>
                <a:ea typeface="EB Garamond Medium"/>
                <a:cs typeface="EB Garamond Medium"/>
                <a:sym typeface="EB Garamond Medium"/>
              </a:rPr>
              <a:t>Low-Energy</a:t>
            </a:r>
            <a:endParaRPr sz="1700">
              <a:solidFill>
                <a:schemeClr val="lt1"/>
              </a:solidFill>
              <a:latin typeface="EB Garamond Medium"/>
              <a:ea typeface="EB Garamond Medium"/>
              <a:cs typeface="EB Garamond Medium"/>
              <a:sym typeface="EB Garamond Medium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63" name="Google Shape;63;p14"/>
          <p:cNvSpPr txBox="1"/>
          <p:nvPr/>
        </p:nvSpPr>
        <p:spPr>
          <a:xfrm>
            <a:off x="6448700" y="1092600"/>
            <a:ext cx="2320500" cy="277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00">
                <a:solidFill>
                  <a:schemeClr val="lt1"/>
                </a:solidFill>
                <a:latin typeface="EB Garamond Medium"/>
                <a:ea typeface="EB Garamond Medium"/>
                <a:cs typeface="EB Garamond Medium"/>
                <a:sym typeface="EB Garamond Medium"/>
              </a:rPr>
              <a:t>3</a:t>
            </a:r>
            <a:r>
              <a:rPr lang="en-US" sz="1700">
                <a:solidFill>
                  <a:schemeClr val="lt1"/>
                </a:solidFill>
                <a:latin typeface="EB Garamond Medium"/>
                <a:ea typeface="EB Garamond Medium"/>
                <a:cs typeface="EB Garamond Medium"/>
                <a:sym typeface="EB Garamond Medium"/>
              </a:rPr>
              <a:t>.	Concluding</a:t>
            </a:r>
            <a:endParaRPr sz="1700">
              <a:solidFill>
                <a:schemeClr val="lt1"/>
              </a:solidFill>
              <a:latin typeface="EB Garamond Medium"/>
              <a:ea typeface="EB Garamond Medium"/>
              <a:cs typeface="EB Garamond Medium"/>
              <a:sym typeface="EB Garamond Medium"/>
            </a:endParaRPr>
          </a:p>
          <a:p>
            <a:pPr indent="45720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00">
                <a:solidFill>
                  <a:schemeClr val="lt1"/>
                </a:solidFill>
                <a:latin typeface="EB Garamond Medium"/>
                <a:ea typeface="EB Garamond Medium"/>
                <a:cs typeface="EB Garamond Medium"/>
                <a:sym typeface="EB Garamond Medium"/>
              </a:rPr>
              <a:t>Remarks</a:t>
            </a:r>
            <a:endParaRPr sz="1700">
              <a:solidFill>
                <a:schemeClr val="lt1"/>
              </a:solidFill>
              <a:latin typeface="EB Garamond Medium"/>
              <a:ea typeface="EB Garamond Medium"/>
              <a:cs typeface="EB Garamond Medium"/>
              <a:sym typeface="EB Garamond Medium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64" name="Google Shape;64;p14"/>
          <p:cNvSpPr txBox="1"/>
          <p:nvPr>
            <p:ph idx="12" type="sldNum"/>
          </p:nvPr>
        </p:nvSpPr>
        <p:spPr>
          <a:xfrm>
            <a:off x="4686600" y="4791000"/>
            <a:ext cx="4457400" cy="35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lt1"/>
                </a:solidFill>
              </a:rPr>
              <a:t>Grant Parker -- IceCube Collaboration -- Snowmass 2022   </a:t>
            </a:r>
            <a:fld id="{00000000-1234-1234-1234-123412341234}" type="slidenum">
              <a:rPr lang="en-US" sz="1200">
                <a:solidFill>
                  <a:schemeClr val="lt1"/>
                </a:solidFill>
              </a:rPr>
              <a:t>‹#›</a:t>
            </a:fld>
            <a:endParaRPr sz="12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32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6" name="Google Shape;246;p32"/>
          <p:cNvSpPr txBox="1"/>
          <p:nvPr>
            <p:ph idx="12" type="sldNum"/>
          </p:nvPr>
        </p:nvSpPr>
        <p:spPr>
          <a:xfrm>
            <a:off x="4686600" y="4791000"/>
            <a:ext cx="4457400" cy="35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Grant Parker -- IceCube Collaboration -- Snowmass 2022   </a:t>
            </a:r>
            <a:fld id="{00000000-1234-1234-1234-123412341234}" type="slidenum">
              <a:rPr lang="en-US" sz="1200"/>
              <a:t>‹#›</a:t>
            </a:fld>
            <a:endParaRPr sz="1200"/>
          </a:p>
        </p:txBody>
      </p:sp>
      <p:pic>
        <p:nvPicPr>
          <p:cNvPr id="247" name="Google Shape;247;p32"/>
          <p:cNvPicPr preferRelativeResize="0"/>
          <p:nvPr/>
        </p:nvPicPr>
        <p:blipFill rotWithShape="1">
          <a:blip r:embed="rId3">
            <a:alphaModFix/>
          </a:blip>
          <a:srcRect b="1202" l="16135" r="0" t="2588"/>
          <a:stretch/>
        </p:blipFill>
        <p:spPr>
          <a:xfrm>
            <a:off x="2911325" y="352899"/>
            <a:ext cx="2440875" cy="4437725"/>
          </a:xfrm>
          <a:prstGeom prst="rect">
            <a:avLst/>
          </a:prstGeom>
          <a:noFill/>
          <a:ln>
            <a:noFill/>
          </a:ln>
        </p:spPr>
      </p:pic>
      <p:sp>
        <p:nvSpPr>
          <p:cNvPr id="248" name="Google Shape;248;p32"/>
          <p:cNvSpPr txBox="1"/>
          <p:nvPr/>
        </p:nvSpPr>
        <p:spPr>
          <a:xfrm>
            <a:off x="5609513" y="2955175"/>
            <a:ext cx="2837400" cy="818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latin typeface="Open Sans"/>
                <a:ea typeface="Open Sans"/>
                <a:cs typeface="Open Sans"/>
                <a:sym typeface="Open Sans"/>
              </a:rPr>
              <a:t>“High Quantum Efficiency” DOMs have ~40% improvement in optical sensitivity</a:t>
            </a:r>
            <a:endParaRPr sz="1200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49" name="Google Shape;249;p32"/>
          <p:cNvSpPr txBox="1"/>
          <p:nvPr/>
        </p:nvSpPr>
        <p:spPr>
          <a:xfrm>
            <a:off x="117950" y="3228288"/>
            <a:ext cx="2837400" cy="1267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latin typeface="Open Sans"/>
                <a:ea typeface="Open Sans"/>
                <a:cs typeface="Open Sans"/>
                <a:sym typeface="Open Sans"/>
              </a:rPr>
              <a:t>The dust layer (2000 - 2100m) presents unknown absorption and scattering parameters for detected event light.  This adds a systematic that is accounted for in IceCube analyses.</a:t>
            </a:r>
            <a:endParaRPr sz="1200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0" name="Google Shape;250;p32"/>
          <p:cNvSpPr txBox="1"/>
          <p:nvPr/>
        </p:nvSpPr>
        <p:spPr>
          <a:xfrm>
            <a:off x="5609513" y="3798950"/>
            <a:ext cx="2837400" cy="818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latin typeface="Open Sans"/>
                <a:ea typeface="Open Sans"/>
                <a:cs typeface="Open Sans"/>
                <a:sym typeface="Open Sans"/>
              </a:rPr>
              <a:t>DeepCore lowers the event energy threshold to ~10 GeV.  </a:t>
            </a:r>
            <a:endParaRPr sz="1200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1" name="Google Shape;251;p32"/>
          <p:cNvSpPr txBox="1"/>
          <p:nvPr/>
        </p:nvSpPr>
        <p:spPr>
          <a:xfrm>
            <a:off x="64250" y="45000"/>
            <a:ext cx="24408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chemeClr val="dk1"/>
                </a:solidFill>
              </a:rPr>
              <a:t>DeepCore Design</a:t>
            </a:r>
            <a:endParaRPr b="1" sz="2100">
              <a:solidFill>
                <a:schemeClr val="dk1"/>
              </a:solidFill>
            </a:endParaRPr>
          </a:p>
        </p:txBody>
      </p:sp>
      <p:sp>
        <p:nvSpPr>
          <p:cNvPr id="252" name="Google Shape;252;p32"/>
          <p:cNvSpPr txBox="1"/>
          <p:nvPr/>
        </p:nvSpPr>
        <p:spPr>
          <a:xfrm>
            <a:off x="64250" y="982938"/>
            <a:ext cx="2837400" cy="1267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latin typeface="Open Sans"/>
                <a:ea typeface="Open Sans"/>
                <a:cs typeface="Open Sans"/>
                <a:sym typeface="Open Sans"/>
              </a:rPr>
              <a:t>DeepCore consists of 8 additional strings (red stars) of specialized DOMs placed within the center of the array.</a:t>
            </a:r>
            <a:endParaRPr sz="1200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53" name="Google Shape;253;p32"/>
          <p:cNvPicPr preferRelativeResize="0"/>
          <p:nvPr/>
        </p:nvPicPr>
        <p:blipFill rotWithShape="1">
          <a:blip r:embed="rId4">
            <a:alphaModFix/>
          </a:blip>
          <a:srcRect b="9556" l="60935" r="1685" t="13744"/>
          <a:stretch/>
        </p:blipFill>
        <p:spPr>
          <a:xfrm>
            <a:off x="5785800" y="201425"/>
            <a:ext cx="1416975" cy="2187428"/>
          </a:xfrm>
          <a:prstGeom prst="rect">
            <a:avLst/>
          </a:prstGeom>
          <a:noFill/>
          <a:ln>
            <a:noFill/>
          </a:ln>
        </p:spPr>
      </p:pic>
      <p:pic>
        <p:nvPicPr>
          <p:cNvPr id="254" name="Google Shape;254;p32"/>
          <p:cNvPicPr preferRelativeResize="0"/>
          <p:nvPr/>
        </p:nvPicPr>
        <p:blipFill rotWithShape="1">
          <a:blip r:embed="rId4">
            <a:alphaModFix/>
          </a:blip>
          <a:srcRect b="9556" l="943" r="40108" t="13744"/>
          <a:stretch/>
        </p:blipFill>
        <p:spPr>
          <a:xfrm>
            <a:off x="7202775" y="240150"/>
            <a:ext cx="1799174" cy="17611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3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0" name="Google Shape;260;p33"/>
          <p:cNvSpPr txBox="1"/>
          <p:nvPr/>
        </p:nvSpPr>
        <p:spPr>
          <a:xfrm>
            <a:off x="0" y="0"/>
            <a:ext cx="4572000" cy="55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000">
                <a:solidFill>
                  <a:schemeClr val="dk1"/>
                </a:solidFill>
              </a:rPr>
              <a:t>Studies of Nuisance Parameters</a:t>
            </a:r>
            <a:endParaRPr b="1" sz="20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300">
              <a:solidFill>
                <a:schemeClr val="dk1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</p:txBody>
      </p:sp>
      <p:sp>
        <p:nvSpPr>
          <p:cNvPr id="261" name="Google Shape;261;p33"/>
          <p:cNvSpPr txBox="1"/>
          <p:nvPr/>
        </p:nvSpPr>
        <p:spPr>
          <a:xfrm>
            <a:off x="0" y="447675"/>
            <a:ext cx="4905300" cy="42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121920" lvl="0" marL="27432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b="1" lang="en-US" sz="1100">
                <a:solidFill>
                  <a:srgbClr val="38761D"/>
                </a:solidFill>
              </a:rPr>
              <a:t>Bulk Ice</a:t>
            </a:r>
            <a:r>
              <a:rPr lang="en-US" sz="1100">
                <a:solidFill>
                  <a:schemeClr val="dk1"/>
                </a:solidFill>
              </a:rPr>
              <a:t>: Scattering and absorption of glacial ice at different depths has wide uncertainty.</a:t>
            </a:r>
            <a:endParaRPr sz="1100"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">
              <a:solidFill>
                <a:schemeClr val="dk1"/>
              </a:solidFill>
            </a:endParaRPr>
          </a:p>
          <a:p>
            <a:pPr indent="-102869" lvl="1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Char char="○"/>
            </a:pPr>
            <a:r>
              <a:rPr b="1" lang="en-US" sz="900">
                <a:solidFill>
                  <a:schemeClr val="dk1"/>
                </a:solidFill>
              </a:rPr>
              <a:t>New </a:t>
            </a:r>
            <a:r>
              <a:rPr b="1" lang="en-US" sz="900">
                <a:solidFill>
                  <a:schemeClr val="dk1"/>
                </a:solidFill>
              </a:rPr>
              <a:t>method developed to study correlation effects via perturbed central MC</a:t>
            </a:r>
            <a:endParaRPr b="1" sz="9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dk1"/>
              </a:solidFill>
            </a:endParaRPr>
          </a:p>
          <a:p>
            <a:pPr indent="-115570" lvl="0" marL="27432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b="1" lang="en-US" sz="1100">
                <a:solidFill>
                  <a:srgbClr val="38761D"/>
                </a:solidFill>
              </a:rPr>
              <a:t>Hole Ice</a:t>
            </a:r>
            <a:r>
              <a:rPr lang="en-US" sz="1100">
                <a:solidFill>
                  <a:schemeClr val="dk1"/>
                </a:solidFill>
              </a:rPr>
              <a:t>: Ice in sensor column has different scattering and absorption.</a:t>
            </a:r>
            <a:endParaRPr sz="1100"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">
              <a:solidFill>
                <a:schemeClr val="dk1"/>
              </a:solidFill>
            </a:endParaRPr>
          </a:p>
          <a:p>
            <a:pPr indent="-102869" lvl="1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Char char="○"/>
            </a:pPr>
            <a:r>
              <a:rPr b="1" lang="en-US" sz="900">
                <a:solidFill>
                  <a:schemeClr val="dk1"/>
                </a:solidFill>
              </a:rPr>
              <a:t>Broken into two parameters-- central MC selected after testing different parameter values on angular acceptance</a:t>
            </a:r>
            <a:endParaRPr b="1" sz="900">
              <a:solidFill>
                <a:schemeClr val="dk1"/>
              </a:solidFill>
            </a:endParaRPr>
          </a:p>
          <a:p>
            <a:pPr indent="0" lvl="0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dk1"/>
              </a:solidFill>
            </a:endParaRPr>
          </a:p>
          <a:p>
            <a:pPr indent="-115570" lvl="0" marL="27432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b="1" lang="en-US" sz="1100">
                <a:solidFill>
                  <a:srgbClr val="38761D"/>
                </a:solidFill>
              </a:rPr>
              <a:t>DOM Efficiency</a:t>
            </a:r>
            <a:r>
              <a:rPr lang="en-US" sz="1100">
                <a:solidFill>
                  <a:schemeClr val="dk1"/>
                </a:solidFill>
              </a:rPr>
              <a:t>: Optimal module photon detection efficiency.</a:t>
            </a:r>
            <a:endParaRPr sz="1100"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">
              <a:solidFill>
                <a:schemeClr val="dk1"/>
              </a:solidFill>
            </a:endParaRPr>
          </a:p>
          <a:p>
            <a:pPr indent="-102869" lvl="1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Char char="○"/>
            </a:pPr>
            <a:r>
              <a:rPr b="1" lang="en-US" sz="900">
                <a:solidFill>
                  <a:schemeClr val="dk1"/>
                </a:solidFill>
              </a:rPr>
              <a:t>5 distinct DOM efficiency sets were used to create a splined continuous parameterization fit to zenith and energy reconstructions</a:t>
            </a:r>
            <a:endParaRPr b="1" sz="900"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dk1"/>
              </a:solidFill>
            </a:endParaRPr>
          </a:p>
          <a:p>
            <a:pPr indent="-115570" lvl="0" marL="27432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b="1" lang="en-US" sz="1100">
                <a:solidFill>
                  <a:srgbClr val="0000FF"/>
                </a:solidFill>
              </a:rPr>
              <a:t>Atmospheric Neutrino Flux</a:t>
            </a:r>
            <a:r>
              <a:rPr lang="en-US" sz="1100">
                <a:solidFill>
                  <a:schemeClr val="dk1"/>
                </a:solidFill>
              </a:rPr>
              <a:t>: Neutrino production factors and uncertainties.</a:t>
            </a:r>
            <a:endParaRPr sz="1100"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">
              <a:solidFill>
                <a:schemeClr val="dk1"/>
              </a:solidFill>
            </a:endParaRPr>
          </a:p>
          <a:p>
            <a:pPr indent="-115569" lvl="1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</a:pPr>
            <a:r>
              <a:rPr b="1" lang="en-US" sz="900">
                <a:solidFill>
                  <a:schemeClr val="dk1"/>
                </a:solidFill>
              </a:rPr>
              <a:t>Switched from discrete CR + hadronic models to continuous parameterizations of physically-motivated variables (Barr hadronic parameterization, CR spectral slope, conventional normalization, kaon-nuclei x-section, atmospheric density)</a:t>
            </a:r>
            <a:endParaRPr sz="1000"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dk1"/>
              </a:solidFill>
            </a:endParaRPr>
          </a:p>
          <a:p>
            <a:pPr indent="-115570" lvl="0" marL="27432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b="1" lang="en-US" sz="1100">
                <a:solidFill>
                  <a:srgbClr val="FF00FF"/>
                </a:solidFill>
              </a:rPr>
              <a:t>Cosmic Ray and Neutrino Flux</a:t>
            </a:r>
            <a:r>
              <a:rPr lang="en-US" sz="1100">
                <a:solidFill>
                  <a:schemeClr val="dk1"/>
                </a:solidFill>
              </a:rPr>
              <a:t>: The cosmic ray spectral index and neutrino flux normalization have parameterized uncertainties. </a:t>
            </a:r>
            <a:endParaRPr sz="1100"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">
              <a:solidFill>
                <a:schemeClr val="dk1"/>
              </a:solidFill>
            </a:endParaRPr>
          </a:p>
          <a:p>
            <a:pPr indent="-102869" lvl="1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Char char="○"/>
            </a:pPr>
            <a:r>
              <a:rPr b="1" lang="en-US" sz="900">
                <a:solidFill>
                  <a:schemeClr val="dk1"/>
                </a:solidFill>
              </a:rPr>
              <a:t>Normalization and spectral index with correlated uncertainties to fit IceCube’s measurements</a:t>
            </a:r>
            <a:endParaRPr b="1" sz="9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0"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</p:txBody>
      </p:sp>
      <p:sp>
        <p:nvSpPr>
          <p:cNvPr id="262" name="Google Shape;262;p33"/>
          <p:cNvSpPr txBox="1"/>
          <p:nvPr/>
        </p:nvSpPr>
        <p:spPr>
          <a:xfrm>
            <a:off x="5162550" y="2926625"/>
            <a:ext cx="3838800" cy="8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100"/>
              <a:t>Figure</a:t>
            </a:r>
            <a:r>
              <a:rPr lang="en-US" sz="1100"/>
              <a:t>:  90% CL sensitivities for analyses I and II of the 8-year sterile analysis with individual nuisance parameter groups removed.  Grey is the original sensitivity [</a:t>
            </a:r>
            <a:r>
              <a:rPr lang="en-US" sz="1100" u="sng">
                <a:solidFill>
                  <a:schemeClr val="hlink"/>
                </a:solidFill>
                <a:hlinkClick r:id="rId3"/>
              </a:rPr>
              <a:t>Aartsen et al 2020</a:t>
            </a:r>
            <a:r>
              <a:rPr lang="en-US" sz="1100"/>
              <a:t>]</a:t>
            </a:r>
            <a:endParaRPr sz="1100"/>
          </a:p>
        </p:txBody>
      </p:sp>
      <p:pic>
        <p:nvPicPr>
          <p:cNvPr id="263" name="Google Shape;263;p33"/>
          <p:cNvPicPr preferRelativeResize="0"/>
          <p:nvPr/>
        </p:nvPicPr>
        <p:blipFill rotWithShape="1">
          <a:blip r:embed="rId4">
            <a:alphaModFix/>
          </a:blip>
          <a:srcRect b="1314" l="5016" r="8042" t="50181"/>
          <a:stretch/>
        </p:blipFill>
        <p:spPr>
          <a:xfrm>
            <a:off x="7038900" y="529425"/>
            <a:ext cx="2105100" cy="2397206"/>
          </a:xfrm>
          <a:prstGeom prst="rect">
            <a:avLst/>
          </a:prstGeom>
          <a:noFill/>
          <a:ln>
            <a:noFill/>
          </a:ln>
        </p:spPr>
      </p:pic>
      <p:pic>
        <p:nvPicPr>
          <p:cNvPr id="264" name="Google Shape;264;p33"/>
          <p:cNvPicPr preferRelativeResize="0"/>
          <p:nvPr/>
        </p:nvPicPr>
        <p:blipFill rotWithShape="1">
          <a:blip r:embed="rId4">
            <a:alphaModFix/>
          </a:blip>
          <a:srcRect b="51111" l="5016" r="8042" t="464"/>
          <a:stretch/>
        </p:blipFill>
        <p:spPr>
          <a:xfrm>
            <a:off x="4905300" y="531250"/>
            <a:ext cx="2105100" cy="2393401"/>
          </a:xfrm>
          <a:prstGeom prst="rect">
            <a:avLst/>
          </a:prstGeom>
          <a:noFill/>
          <a:ln>
            <a:noFill/>
          </a:ln>
        </p:spPr>
      </p:pic>
      <p:sp>
        <p:nvSpPr>
          <p:cNvPr id="265" name="Google Shape;265;p33"/>
          <p:cNvSpPr txBox="1"/>
          <p:nvPr>
            <p:ph idx="12" type="sldNum"/>
          </p:nvPr>
        </p:nvSpPr>
        <p:spPr>
          <a:xfrm>
            <a:off x="4686600" y="4791000"/>
            <a:ext cx="4457400" cy="35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Grant Parker -- IceCube Collaboration -- Snowmass 2022   </a:t>
            </a:r>
            <a:fld id="{00000000-1234-1234-1234-123412341234}" type="slidenum">
              <a:rPr lang="en-US" sz="1200"/>
              <a:t>‹#›</a:t>
            </a:fld>
            <a:endParaRPr sz="120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3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1" name="Google Shape;271;p34"/>
          <p:cNvSpPr txBox="1"/>
          <p:nvPr/>
        </p:nvSpPr>
        <p:spPr>
          <a:xfrm>
            <a:off x="0" y="0"/>
            <a:ext cx="3000300" cy="509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500"/>
              <a:t> </a:t>
            </a:r>
            <a:r>
              <a:rPr b="1" lang="en-US" sz="2100"/>
              <a:t>NSI Formalism</a:t>
            </a:r>
            <a:endParaRPr b="1" sz="21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7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"/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en-US" sz="1200">
                <a:solidFill>
                  <a:schemeClr val="dk1"/>
                </a:solidFill>
              </a:rPr>
              <a:t>NSI’s come in two types:</a:t>
            </a:r>
            <a:endParaRPr sz="1200"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">
              <a:solidFill>
                <a:schemeClr val="dk1"/>
              </a:solidFill>
            </a:endParaRPr>
          </a:p>
          <a:p>
            <a:pPr indent="-3048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</a:pPr>
            <a:r>
              <a:rPr lang="en-US" sz="1200">
                <a:solidFill>
                  <a:schemeClr val="dk1"/>
                </a:solidFill>
              </a:rPr>
              <a:t>Neutral-Current (NC) </a:t>
            </a:r>
            <a:endParaRPr sz="1200">
              <a:solidFill>
                <a:schemeClr val="dk1"/>
              </a:solidFill>
            </a:endParaRPr>
          </a:p>
          <a:p>
            <a:pPr indent="0" lvl="0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">
              <a:solidFill>
                <a:schemeClr val="dk1"/>
              </a:solidFill>
            </a:endParaRPr>
          </a:p>
          <a:p>
            <a:pPr indent="-3048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</a:pPr>
            <a:r>
              <a:rPr lang="en-US" sz="1200">
                <a:solidFill>
                  <a:schemeClr val="dk1"/>
                </a:solidFill>
              </a:rPr>
              <a:t>Charged-Current (CC) </a:t>
            </a:r>
            <a:endParaRPr sz="1200"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dk1"/>
              </a:solidFill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lang="en-US" sz="1200">
                <a:solidFill>
                  <a:schemeClr val="dk1"/>
                </a:solidFill>
              </a:rPr>
              <a:t>In IceCube we only look for NC NSI:</a:t>
            </a:r>
            <a:endParaRPr sz="1200"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dk1"/>
              </a:solidFill>
            </a:endParaRPr>
          </a:p>
          <a:p>
            <a:pPr indent="-3048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</a:pPr>
            <a:r>
              <a:rPr lang="en-US" sz="1200">
                <a:solidFill>
                  <a:schemeClr val="dk1"/>
                </a:solidFill>
              </a:rPr>
              <a:t>NC affect propagation, so we use the Earth as a large matter filter to search for NSI signals from “upgoing” atmospheric neutrinos that reach IceCube.</a:t>
            </a:r>
            <a:endParaRPr sz="1200">
              <a:solidFill>
                <a:schemeClr val="dk1"/>
              </a:solidFill>
            </a:endParaRPr>
          </a:p>
          <a:p>
            <a:pPr indent="0" lvl="0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500"/>
          </a:p>
        </p:txBody>
      </p:sp>
      <p:pic>
        <p:nvPicPr>
          <p:cNvPr id="272" name="Google Shape;272;p34"/>
          <p:cNvPicPr preferRelativeResize="0"/>
          <p:nvPr/>
        </p:nvPicPr>
        <p:blipFill rotWithShape="1">
          <a:blip r:embed="rId3">
            <a:alphaModFix/>
          </a:blip>
          <a:srcRect b="5838" l="4949" r="1496" t="18928"/>
          <a:stretch/>
        </p:blipFill>
        <p:spPr>
          <a:xfrm>
            <a:off x="3495600" y="815425"/>
            <a:ext cx="5117301" cy="643283"/>
          </a:xfrm>
          <a:prstGeom prst="rect">
            <a:avLst/>
          </a:prstGeom>
          <a:noFill/>
          <a:ln>
            <a:noFill/>
          </a:ln>
        </p:spPr>
      </p:pic>
      <p:pic>
        <p:nvPicPr>
          <p:cNvPr id="273" name="Google Shape;273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95600" y="3238150"/>
            <a:ext cx="5117299" cy="1102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4" name="Google Shape;274;p34"/>
          <p:cNvPicPr preferRelativeResize="0"/>
          <p:nvPr/>
        </p:nvPicPr>
        <p:blipFill rotWithShape="1">
          <a:blip r:embed="rId5">
            <a:alphaModFix/>
          </a:blip>
          <a:srcRect b="9488" l="7425" r="4383" t="19810"/>
          <a:stretch/>
        </p:blipFill>
        <p:spPr>
          <a:xfrm>
            <a:off x="4925963" y="1914976"/>
            <a:ext cx="2256563" cy="866900"/>
          </a:xfrm>
          <a:prstGeom prst="rect">
            <a:avLst/>
          </a:prstGeom>
          <a:noFill/>
          <a:ln>
            <a:noFill/>
          </a:ln>
        </p:spPr>
      </p:pic>
      <p:sp>
        <p:nvSpPr>
          <p:cNvPr id="275" name="Google Shape;275;p34"/>
          <p:cNvSpPr txBox="1"/>
          <p:nvPr/>
        </p:nvSpPr>
        <p:spPr>
          <a:xfrm>
            <a:off x="3495600" y="436775"/>
            <a:ext cx="24717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/>
              <a:t>Start with the NC NSI Lagrangian</a:t>
            </a:r>
            <a:endParaRPr sz="1100"/>
          </a:p>
        </p:txBody>
      </p:sp>
      <p:sp>
        <p:nvSpPr>
          <p:cNvPr id="276" name="Google Shape;276;p34"/>
          <p:cNvSpPr txBox="1"/>
          <p:nvPr/>
        </p:nvSpPr>
        <p:spPr>
          <a:xfrm>
            <a:off x="3495600" y="1640988"/>
            <a:ext cx="24717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/>
              <a:t>Generalize the parameters</a:t>
            </a:r>
            <a:endParaRPr sz="1100"/>
          </a:p>
        </p:txBody>
      </p:sp>
      <p:sp>
        <p:nvSpPr>
          <p:cNvPr id="277" name="Google Shape;277;p34"/>
          <p:cNvSpPr txBox="1"/>
          <p:nvPr/>
        </p:nvSpPr>
        <p:spPr>
          <a:xfrm>
            <a:off x="3449000" y="2845225"/>
            <a:ext cx="20469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/>
              <a:t>Add the NSI Hamiltonian to the matter Hamiltonian.</a:t>
            </a:r>
            <a:endParaRPr sz="1100"/>
          </a:p>
        </p:txBody>
      </p:sp>
      <p:sp>
        <p:nvSpPr>
          <p:cNvPr id="278" name="Google Shape;278;p34"/>
          <p:cNvSpPr/>
          <p:nvPr/>
        </p:nvSpPr>
        <p:spPr>
          <a:xfrm>
            <a:off x="5944750" y="1620863"/>
            <a:ext cx="219000" cy="3309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24D32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9" name="Google Shape;279;p34"/>
          <p:cNvSpPr/>
          <p:nvPr/>
        </p:nvSpPr>
        <p:spPr>
          <a:xfrm>
            <a:off x="5944750" y="2781863"/>
            <a:ext cx="219000" cy="3309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24D32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0" name="Google Shape;280;p34"/>
          <p:cNvSpPr/>
          <p:nvPr/>
        </p:nvSpPr>
        <p:spPr>
          <a:xfrm>
            <a:off x="3132500" y="0"/>
            <a:ext cx="31200" cy="51435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1" name="Google Shape;281;p34"/>
          <p:cNvSpPr txBox="1"/>
          <p:nvPr>
            <p:ph idx="12" type="sldNum"/>
          </p:nvPr>
        </p:nvSpPr>
        <p:spPr>
          <a:xfrm>
            <a:off x="4686600" y="4791000"/>
            <a:ext cx="4457400" cy="35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Grant Parker -- IceCube Collaboration -- Snowmass 2022   </a:t>
            </a:r>
            <a:fld id="{00000000-1234-1234-1234-123412341234}" type="slidenum">
              <a:rPr lang="en-US" sz="1200"/>
              <a:t>‹#›</a:t>
            </a:fld>
            <a:endParaRPr sz="120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35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7" name="Google Shape;287;p35"/>
          <p:cNvSpPr txBox="1"/>
          <p:nvPr/>
        </p:nvSpPr>
        <p:spPr>
          <a:xfrm>
            <a:off x="78675" y="0"/>
            <a:ext cx="3633900" cy="45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/>
              <a:t>Symmetry Between +Im(NSI) and -Im(NSI </a:t>
            </a:r>
            <a:endParaRPr b="1" sz="2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00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-US" sz="1300"/>
              <a:t>For a given Re, +Im and -Im are identical in the two-neutrino calculation (right) </a:t>
            </a:r>
            <a:endParaRPr sz="13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-US" sz="1300"/>
              <a:t>Therefore, we can:</a:t>
            </a:r>
            <a:endParaRPr sz="13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  <a:p>
            <a:pPr indent="-311150" lvl="1" marL="914400" rtl="0" algn="l"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-US" sz="1300"/>
              <a:t>1:  Scan only the Re axis to get all the information</a:t>
            </a:r>
            <a:endParaRPr sz="13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  <a:p>
            <a:pPr indent="-311150" lvl="1" marL="914400" rtl="0" algn="l"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-US" sz="1300"/>
              <a:t>2:  Calculate statistics object for 1 DoF</a:t>
            </a:r>
            <a:endParaRPr sz="1300"/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/>
          </a:p>
          <a:p>
            <a:pPr indent="0" lvl="0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3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7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000000"/>
              </a:solidFill>
            </a:endParaRPr>
          </a:p>
        </p:txBody>
      </p:sp>
      <p:pic>
        <p:nvPicPr>
          <p:cNvPr id="288" name="Google Shape;288;p35"/>
          <p:cNvPicPr preferRelativeResize="0"/>
          <p:nvPr/>
        </p:nvPicPr>
        <p:blipFill rotWithShape="1">
          <a:blip r:embed="rId3">
            <a:alphaModFix/>
          </a:blip>
          <a:srcRect b="0" l="1689" r="1785" t="3147"/>
          <a:stretch/>
        </p:blipFill>
        <p:spPr>
          <a:xfrm>
            <a:off x="3943800" y="541425"/>
            <a:ext cx="4629650" cy="3776899"/>
          </a:xfrm>
          <a:prstGeom prst="rect">
            <a:avLst/>
          </a:prstGeom>
          <a:noFill/>
          <a:ln>
            <a:noFill/>
          </a:ln>
        </p:spPr>
      </p:pic>
      <p:sp>
        <p:nvSpPr>
          <p:cNvPr id="289" name="Google Shape;289;p35"/>
          <p:cNvSpPr txBox="1"/>
          <p:nvPr>
            <p:ph idx="12" type="sldNum"/>
          </p:nvPr>
        </p:nvSpPr>
        <p:spPr>
          <a:xfrm>
            <a:off x="4686600" y="4791000"/>
            <a:ext cx="4457400" cy="35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Grant Parker -- IceCube Collaboration -- Snowmass 2022   </a:t>
            </a:r>
            <a:fld id="{00000000-1234-1234-1234-123412341234}" type="slidenum">
              <a:rPr lang="en-US" sz="1200"/>
              <a:t>‹#›</a:t>
            </a:fld>
            <a:endParaRPr sz="120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36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95" name="Google Shape;295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06662" y="1694750"/>
            <a:ext cx="6905376" cy="3053326"/>
          </a:xfrm>
          <a:prstGeom prst="rect">
            <a:avLst/>
          </a:prstGeom>
          <a:noFill/>
          <a:ln>
            <a:noFill/>
          </a:ln>
        </p:spPr>
      </p:pic>
      <p:sp>
        <p:nvSpPr>
          <p:cNvPr id="296" name="Google Shape;296;p36"/>
          <p:cNvSpPr txBox="1"/>
          <p:nvPr/>
        </p:nvSpPr>
        <p:spPr>
          <a:xfrm>
            <a:off x="58000" y="87025"/>
            <a:ext cx="9002700" cy="156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/>
              <a:t>NSI LLH Offset</a:t>
            </a:r>
            <a:endParaRPr b="1" sz="2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7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"/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500"/>
          </a:p>
        </p:txBody>
      </p:sp>
      <p:sp>
        <p:nvSpPr>
          <p:cNvPr id="297" name="Google Shape;297;p36"/>
          <p:cNvSpPr txBox="1"/>
          <p:nvPr/>
        </p:nvSpPr>
        <p:spPr>
          <a:xfrm>
            <a:off x="58000" y="493075"/>
            <a:ext cx="8883900" cy="164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"/>
          </a:p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lang="en-US" sz="1300">
                <a:solidFill>
                  <a:schemeClr val="dk1"/>
                </a:solidFill>
              </a:rPr>
              <a:t>At sample energies, the electron flavor state decouples from atmospheric oscillation.</a:t>
            </a:r>
            <a:endParaRPr sz="1300"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lang="en-US" sz="1300">
                <a:solidFill>
                  <a:schemeClr val="dk1"/>
                </a:solidFill>
              </a:rPr>
              <a:t>Below is the approximate calculation of the difference in probabilities for NSI values with equal imaginary components, opposite-sign real components.</a:t>
            </a:r>
            <a:endParaRPr sz="2000"/>
          </a:p>
        </p:txBody>
      </p:sp>
      <p:sp>
        <p:nvSpPr>
          <p:cNvPr id="298" name="Google Shape;298;p36"/>
          <p:cNvSpPr txBox="1"/>
          <p:nvPr>
            <p:ph idx="12" type="sldNum"/>
          </p:nvPr>
        </p:nvSpPr>
        <p:spPr>
          <a:xfrm>
            <a:off x="4686600" y="4791000"/>
            <a:ext cx="4457400" cy="35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Grant Parker -- IceCube Collaboration -- Snowmass 2022   </a:t>
            </a:r>
            <a:fld id="{00000000-1234-1234-1234-123412341234}" type="slidenum">
              <a:rPr lang="en-US" sz="1200"/>
              <a:t>‹#›</a:t>
            </a:fld>
            <a:endParaRPr sz="12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70" name="Google Shape;70;p15"/>
          <p:cNvPicPr preferRelativeResize="0"/>
          <p:nvPr/>
        </p:nvPicPr>
        <p:blipFill>
          <a:blip r:embed="rId3">
            <a:alphaModFix amt="98000"/>
          </a:blip>
          <a:stretch>
            <a:fillRect/>
          </a:stretch>
        </p:blipFill>
        <p:spPr>
          <a:xfrm>
            <a:off x="-8107" y="1"/>
            <a:ext cx="9152105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15"/>
          <p:cNvSpPr/>
          <p:nvPr/>
        </p:nvSpPr>
        <p:spPr>
          <a:xfrm>
            <a:off x="63000" y="601200"/>
            <a:ext cx="9009900" cy="3695100"/>
          </a:xfrm>
          <a:prstGeom prst="rect">
            <a:avLst/>
          </a:prstGeom>
          <a:solidFill>
            <a:srgbClr val="000000">
              <a:alpha val="44690"/>
            </a:srgbClr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15"/>
          <p:cNvSpPr txBox="1"/>
          <p:nvPr/>
        </p:nvSpPr>
        <p:spPr>
          <a:xfrm>
            <a:off x="2370600" y="1749950"/>
            <a:ext cx="43947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chemeClr val="lt1"/>
                </a:solidFill>
                <a:latin typeface="EB Garamond Medium"/>
                <a:ea typeface="EB Garamond Medium"/>
                <a:cs typeface="EB Garamond Medium"/>
                <a:sym typeface="EB Garamond Medium"/>
              </a:rPr>
              <a:t>Detector</a:t>
            </a:r>
            <a:r>
              <a:rPr lang="en-US" sz="4000">
                <a:solidFill>
                  <a:schemeClr val="lt1"/>
                </a:solidFill>
                <a:latin typeface="EB Garamond Medium"/>
                <a:ea typeface="EB Garamond Medium"/>
                <a:cs typeface="EB Garamond Medium"/>
                <a:sym typeface="EB Garamond Medium"/>
              </a:rPr>
              <a:t> Principles</a:t>
            </a:r>
            <a:endParaRPr sz="4000">
              <a:solidFill>
                <a:schemeClr val="lt1"/>
              </a:solidFill>
              <a:latin typeface="EB Garamond Medium"/>
              <a:ea typeface="EB Garamond Medium"/>
              <a:cs typeface="EB Garamond Medium"/>
              <a:sym typeface="EB Garamond Medium"/>
            </a:endParaRPr>
          </a:p>
        </p:txBody>
      </p:sp>
      <p:sp>
        <p:nvSpPr>
          <p:cNvPr id="73" name="Google Shape;73;p15"/>
          <p:cNvSpPr/>
          <p:nvPr/>
        </p:nvSpPr>
        <p:spPr>
          <a:xfrm>
            <a:off x="2532750" y="2398225"/>
            <a:ext cx="4070400" cy="237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9" name="Google Shape;79;p16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80" name="Google Shape;80;p16"/>
          <p:cNvPicPr preferRelativeResize="0"/>
          <p:nvPr/>
        </p:nvPicPr>
        <p:blipFill rotWithShape="1">
          <a:blip r:embed="rId3">
            <a:alphaModFix/>
          </a:blip>
          <a:srcRect b="0" l="15304" r="0" t="0"/>
          <a:stretch/>
        </p:blipFill>
        <p:spPr>
          <a:xfrm>
            <a:off x="225050" y="585000"/>
            <a:ext cx="4632426" cy="3743158"/>
          </a:xfrm>
          <a:prstGeom prst="rect">
            <a:avLst/>
          </a:prstGeom>
          <a:noFill/>
          <a:ln cap="flat" cmpd="sng" w="9525">
            <a:solidFill>
              <a:srgbClr val="44546A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81" name="Google Shape;81;p16"/>
          <p:cNvSpPr txBox="1"/>
          <p:nvPr/>
        </p:nvSpPr>
        <p:spPr>
          <a:xfrm>
            <a:off x="145025" y="145025"/>
            <a:ext cx="72213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45700" spcFirstLastPara="1" rIns="91425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chemeClr val="dk1"/>
                </a:solidFill>
              </a:rPr>
              <a:t>The IceCube Neutrino Observatory</a:t>
            </a:r>
            <a:endParaRPr sz="100"/>
          </a:p>
        </p:txBody>
      </p:sp>
      <p:sp>
        <p:nvSpPr>
          <p:cNvPr id="82" name="Google Shape;82;p16"/>
          <p:cNvSpPr txBox="1"/>
          <p:nvPr/>
        </p:nvSpPr>
        <p:spPr>
          <a:xfrm>
            <a:off x="4868325" y="251375"/>
            <a:ext cx="4130400" cy="463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121919" lvl="0" marL="18288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en-US" sz="1200">
                <a:solidFill>
                  <a:schemeClr val="dk1"/>
                </a:solidFill>
              </a:rPr>
              <a:t>Gigaton-scale, 1 km</a:t>
            </a:r>
            <a:r>
              <a:rPr baseline="30000" lang="en-US" sz="1200">
                <a:solidFill>
                  <a:schemeClr val="dk1"/>
                </a:solidFill>
              </a:rPr>
              <a:t>3</a:t>
            </a:r>
            <a:r>
              <a:rPr lang="en-US" sz="1200">
                <a:solidFill>
                  <a:schemeClr val="dk1"/>
                </a:solidFill>
              </a:rPr>
              <a:t> volume Cherenkov</a:t>
            </a:r>
            <a:r>
              <a:rPr lang="en-US" sz="1200">
                <a:solidFill>
                  <a:schemeClr val="dk1"/>
                </a:solidFill>
              </a:rPr>
              <a:t> detector and telescope, located within the South Pole glacial ice.</a:t>
            </a:r>
            <a:endParaRPr sz="1200"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</a:endParaRPr>
          </a:p>
          <a:p>
            <a:pPr indent="-304800" lvl="1" marL="73152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</a:pPr>
            <a:r>
              <a:rPr lang="en-US" sz="1200">
                <a:solidFill>
                  <a:schemeClr val="dk1"/>
                </a:solidFill>
              </a:rPr>
              <a:t>78 main detector strings (125 m string spacing) with 60 digital optical modules (DOMs) each (17 m DOM spacing)</a:t>
            </a:r>
            <a:endParaRPr sz="1200">
              <a:solidFill>
                <a:schemeClr val="dk1"/>
              </a:solidFill>
            </a:endParaRPr>
          </a:p>
          <a:p>
            <a:pPr indent="0" lvl="0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</a:endParaRPr>
          </a:p>
          <a:p>
            <a:pPr indent="-304800" lvl="1" marL="73152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</a:pPr>
            <a:r>
              <a:rPr lang="en-US" sz="1200">
                <a:solidFill>
                  <a:schemeClr val="dk1"/>
                </a:solidFill>
              </a:rPr>
              <a:t>8 additional center strings of higher efficiency DOMs (~40% improvement), 7 m DOM spacing</a:t>
            </a:r>
            <a:endParaRPr sz="1200"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</a:endParaRPr>
          </a:p>
          <a:p>
            <a:pPr indent="-121919" lvl="0" marL="18288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en-US" sz="1200">
                <a:solidFill>
                  <a:schemeClr val="dk1"/>
                </a:solidFill>
              </a:rPr>
              <a:t>Detection principle:</a:t>
            </a:r>
            <a:endParaRPr sz="1200"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</a:endParaRPr>
          </a:p>
          <a:p>
            <a:pPr indent="-304800" lvl="1" marL="73152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</a:pPr>
            <a:r>
              <a:rPr lang="en-US" sz="1200">
                <a:solidFill>
                  <a:schemeClr val="dk1"/>
                </a:solidFill>
              </a:rPr>
              <a:t>Neutrino-matter interaction products with sufficient energy produce Cherenkov (photon) radiation. Light collected by DOMs allows for neutrino direction and energy reconstruction.</a:t>
            </a:r>
            <a:endParaRPr sz="1200">
              <a:solidFill>
                <a:schemeClr val="dk1"/>
              </a:solidFill>
            </a:endParaRPr>
          </a:p>
          <a:p>
            <a:pPr indent="0" lvl="0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</a:endParaRPr>
          </a:p>
          <a:p>
            <a:pPr indent="-121919" lvl="0" marL="18288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en-US" sz="1150">
                <a:solidFill>
                  <a:schemeClr val="dk1"/>
                </a:solidFill>
                <a:highlight>
                  <a:schemeClr val="lt1"/>
                </a:highlight>
              </a:rPr>
              <a:t>Oscillation analyses study energy and zenith dependence of both tracks (muons, linear trajectories) and cascades (EM/hadronic, blob-like signal).</a:t>
            </a:r>
            <a:endParaRPr sz="1200">
              <a:solidFill>
                <a:schemeClr val="dk1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" name="Google Shape;83;p16"/>
          <p:cNvSpPr txBox="1"/>
          <p:nvPr/>
        </p:nvSpPr>
        <p:spPr>
          <a:xfrm>
            <a:off x="352763" y="4328150"/>
            <a:ext cx="43770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000"/>
              <a:t>Figure</a:t>
            </a:r>
            <a:r>
              <a:rPr lang="en-US" sz="1000"/>
              <a:t>:  The IceCube neutrino observatory.  DeepCore is an additional collection of center strings that allow for signals as low as 5 GeV.  Credit: IceCube Collaboration gallery.</a:t>
            </a:r>
            <a:endParaRPr sz="1000"/>
          </a:p>
        </p:txBody>
      </p:sp>
      <p:sp>
        <p:nvSpPr>
          <p:cNvPr id="84" name="Google Shape;84;p16"/>
          <p:cNvSpPr txBox="1"/>
          <p:nvPr>
            <p:ph idx="12" type="sldNum"/>
          </p:nvPr>
        </p:nvSpPr>
        <p:spPr>
          <a:xfrm>
            <a:off x="4686600" y="4791000"/>
            <a:ext cx="4457400" cy="35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Grant Parker -- IceCube Collaboration -- Snowmass 2022   </a:t>
            </a:r>
            <a:fld id="{00000000-1234-1234-1234-123412341234}" type="slidenum">
              <a:rPr lang="en-US" sz="1200"/>
              <a:t>‹#›</a:t>
            </a:fld>
            <a:endParaRPr sz="12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0" name="Google Shape;90;p17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17"/>
          <p:cNvSpPr txBox="1"/>
          <p:nvPr/>
        </p:nvSpPr>
        <p:spPr>
          <a:xfrm>
            <a:off x="145025" y="152950"/>
            <a:ext cx="4650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45700" spcFirstLastPara="1" rIns="91425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</a:rPr>
              <a:t>Atmospheric</a:t>
            </a:r>
            <a:r>
              <a:rPr b="1" lang="en-US" sz="1800">
                <a:solidFill>
                  <a:schemeClr val="dk1"/>
                </a:solidFill>
              </a:rPr>
              <a:t> Neutrinos as Data</a:t>
            </a:r>
            <a:endParaRPr sz="100"/>
          </a:p>
        </p:txBody>
      </p:sp>
      <p:sp>
        <p:nvSpPr>
          <p:cNvPr id="92" name="Google Shape;92;p17"/>
          <p:cNvSpPr txBox="1"/>
          <p:nvPr/>
        </p:nvSpPr>
        <p:spPr>
          <a:xfrm>
            <a:off x="251375" y="522238"/>
            <a:ext cx="5810100" cy="229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109219" lvl="0" marL="18288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●"/>
            </a:pPr>
            <a:r>
              <a:rPr lang="en-US" sz="1100">
                <a:solidFill>
                  <a:schemeClr val="dk1"/>
                </a:solidFill>
              </a:rPr>
              <a:t>Oscillations studies often require large baselines and high statistics.  </a:t>
            </a:r>
            <a:r>
              <a:rPr lang="en-US" sz="1100">
                <a:solidFill>
                  <a:schemeClr val="dk1"/>
                </a:solidFill>
              </a:rPr>
              <a:t>IceCube meets both of these requirements by detecting atmospheric neutrinos generated across Earth’s surface.</a:t>
            </a:r>
            <a:endParaRPr sz="1100"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dk1"/>
              </a:solidFill>
            </a:endParaRPr>
          </a:p>
          <a:p>
            <a:pPr indent="-115569" lvl="0" marL="18288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-US" sz="1100">
                <a:solidFill>
                  <a:schemeClr val="dk1"/>
                </a:solidFill>
              </a:rPr>
              <a:t>BSM signals often rely on matter effects, in which case the Earth provides a suitably large target medium.  </a:t>
            </a:r>
            <a:r>
              <a:rPr lang="en-US" sz="1100">
                <a:solidFill>
                  <a:schemeClr val="dk1"/>
                </a:solidFill>
              </a:rPr>
              <a:t>IceCube atmospheric neutrino samples frequently</a:t>
            </a:r>
            <a:r>
              <a:rPr lang="en-US" sz="1100">
                <a:solidFill>
                  <a:schemeClr val="dk1"/>
                </a:solidFill>
              </a:rPr>
              <a:t> consist of “upgoing” signals.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</a:endParaRPr>
          </a:p>
          <a:p>
            <a:pPr indent="-115569" lvl="0" marL="18288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-US" sz="1100">
                <a:solidFill>
                  <a:schemeClr val="dk1"/>
                </a:solidFill>
              </a:rPr>
              <a:t>Additional IceCube advantages </a:t>
            </a:r>
            <a:r>
              <a:rPr lang="en-US" sz="1100">
                <a:solidFill>
                  <a:schemeClr val="dk1"/>
                </a:solidFill>
              </a:rPr>
              <a:t>are</a:t>
            </a:r>
            <a:r>
              <a:rPr lang="en-US" sz="1100">
                <a:solidFill>
                  <a:schemeClr val="dk1"/>
                </a:solidFill>
              </a:rPr>
              <a:t> the sensitivity to high event energies and possible access to tau </a:t>
            </a:r>
            <a:r>
              <a:rPr lang="en-US" sz="1100">
                <a:solidFill>
                  <a:schemeClr val="dk1"/>
                </a:solidFill>
              </a:rPr>
              <a:t>appearance</a:t>
            </a:r>
            <a:r>
              <a:rPr lang="en-US" sz="1100">
                <a:solidFill>
                  <a:schemeClr val="dk1"/>
                </a:solidFill>
              </a:rPr>
              <a:t>. 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93" name="Google Shape;93;p17"/>
          <p:cNvSpPr txBox="1"/>
          <p:nvPr/>
        </p:nvSpPr>
        <p:spPr>
          <a:xfrm>
            <a:off x="356750" y="2709425"/>
            <a:ext cx="16794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00"/>
              <a:t>Figure</a:t>
            </a:r>
            <a:r>
              <a:rPr lang="en-US" sz="800"/>
              <a:t>:  (Bottom) Signal and background d</a:t>
            </a:r>
            <a:r>
              <a:rPr lang="en-US" sz="800"/>
              <a:t>istributions </a:t>
            </a:r>
            <a:r>
              <a:rPr lang="en-US" sz="800"/>
              <a:t>at IceCube binned in muon energy (left) and zenith (right) </a:t>
            </a:r>
            <a:r>
              <a:rPr lang="en-US" sz="800">
                <a:solidFill>
                  <a:schemeClr val="dk1"/>
                </a:solidFill>
              </a:rPr>
              <a:t>[</a:t>
            </a:r>
            <a:r>
              <a:rPr lang="en-US" sz="800" u="sng">
                <a:solidFill>
                  <a:schemeClr val="hlink"/>
                </a:solidFill>
                <a:hlinkClick r:id="rId3"/>
              </a:rPr>
              <a:t>Aartsen et al 2020</a:t>
            </a:r>
            <a:r>
              <a:rPr lang="en-US" sz="800">
                <a:solidFill>
                  <a:schemeClr val="dk1"/>
                </a:solidFill>
              </a:rPr>
              <a:t>]. (Top Right) Diagram demonstrating how atmospheric neutrinos can travel to IceCube. Credit: E. Lohfink for the IceCube collaboration.</a:t>
            </a:r>
            <a:endParaRPr sz="800"/>
          </a:p>
        </p:txBody>
      </p:sp>
      <p:pic>
        <p:nvPicPr>
          <p:cNvPr id="94" name="Google Shape;94;p17"/>
          <p:cNvPicPr preferRelativeResize="0"/>
          <p:nvPr/>
        </p:nvPicPr>
        <p:blipFill rotWithShape="1">
          <a:blip r:embed="rId4">
            <a:alphaModFix/>
          </a:blip>
          <a:srcRect b="3372" l="3264" r="5553" t="3204"/>
          <a:stretch/>
        </p:blipFill>
        <p:spPr>
          <a:xfrm>
            <a:off x="5484500" y="2585446"/>
            <a:ext cx="3252925" cy="2272778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17"/>
          <p:cNvSpPr/>
          <p:nvPr/>
        </p:nvSpPr>
        <p:spPr>
          <a:xfrm>
            <a:off x="5484500" y="2305325"/>
            <a:ext cx="473400" cy="2272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96" name="Google Shape;96;p17"/>
          <p:cNvPicPr preferRelativeResize="0"/>
          <p:nvPr/>
        </p:nvPicPr>
        <p:blipFill rotWithShape="1">
          <a:blip r:embed="rId5">
            <a:alphaModFix/>
          </a:blip>
          <a:srcRect b="4790" l="3187" r="2783" t="4817"/>
          <a:stretch/>
        </p:blipFill>
        <p:spPr>
          <a:xfrm>
            <a:off x="2114476" y="2585450"/>
            <a:ext cx="3291698" cy="2272774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204950" y="386300"/>
            <a:ext cx="2351826" cy="2033199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7"/>
          <p:cNvSpPr txBox="1"/>
          <p:nvPr>
            <p:ph idx="12" type="sldNum"/>
          </p:nvPr>
        </p:nvSpPr>
        <p:spPr>
          <a:xfrm>
            <a:off x="4686600" y="4791000"/>
            <a:ext cx="4457400" cy="35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Grant Parker -- IceCube Collaboration -- Snowmass 2022   </a:t>
            </a:r>
            <a:fld id="{00000000-1234-1234-1234-123412341234}" type="slidenum">
              <a:rPr lang="en-US" sz="1200"/>
              <a:t>‹#›</a:t>
            </a:fld>
            <a:endParaRPr sz="12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04" name="Google Shape;104;p18"/>
          <p:cNvPicPr preferRelativeResize="0"/>
          <p:nvPr/>
        </p:nvPicPr>
        <p:blipFill>
          <a:blip r:embed="rId3">
            <a:alphaModFix amt="98000"/>
          </a:blip>
          <a:stretch>
            <a:fillRect/>
          </a:stretch>
        </p:blipFill>
        <p:spPr>
          <a:xfrm>
            <a:off x="-8107" y="1"/>
            <a:ext cx="9152105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18"/>
          <p:cNvSpPr/>
          <p:nvPr/>
        </p:nvSpPr>
        <p:spPr>
          <a:xfrm>
            <a:off x="63000" y="601200"/>
            <a:ext cx="9009900" cy="3695100"/>
          </a:xfrm>
          <a:prstGeom prst="rect">
            <a:avLst/>
          </a:prstGeom>
          <a:solidFill>
            <a:srgbClr val="000000">
              <a:alpha val="44690"/>
            </a:srgbClr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18"/>
          <p:cNvSpPr txBox="1"/>
          <p:nvPr/>
        </p:nvSpPr>
        <p:spPr>
          <a:xfrm>
            <a:off x="1890000" y="1740750"/>
            <a:ext cx="5364000" cy="14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chemeClr val="lt1"/>
                </a:solidFill>
                <a:latin typeface="EB Garamond Medium"/>
                <a:ea typeface="EB Garamond Medium"/>
                <a:cs typeface="EB Garamond Medium"/>
                <a:sym typeface="EB Garamond Medium"/>
              </a:rPr>
              <a:t>Beyond-Standard-Model Analyses</a:t>
            </a:r>
            <a:endParaRPr sz="4000">
              <a:solidFill>
                <a:schemeClr val="lt1"/>
              </a:solidFill>
              <a:latin typeface="EB Garamond Medium"/>
              <a:ea typeface="EB Garamond Medium"/>
              <a:cs typeface="EB Garamond Medium"/>
              <a:sym typeface="EB Garamond Medium"/>
            </a:endParaRPr>
          </a:p>
        </p:txBody>
      </p:sp>
      <p:sp>
        <p:nvSpPr>
          <p:cNvPr id="107" name="Google Shape;107;p18"/>
          <p:cNvSpPr/>
          <p:nvPr/>
        </p:nvSpPr>
        <p:spPr>
          <a:xfrm>
            <a:off x="2135550" y="2388550"/>
            <a:ext cx="4872900" cy="237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p18"/>
          <p:cNvSpPr/>
          <p:nvPr/>
        </p:nvSpPr>
        <p:spPr>
          <a:xfrm>
            <a:off x="3735750" y="2995375"/>
            <a:ext cx="1672500" cy="237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14" name="Google Shape;114;p19"/>
          <p:cNvPicPr preferRelativeResize="0"/>
          <p:nvPr/>
        </p:nvPicPr>
        <p:blipFill>
          <a:blip r:embed="rId3">
            <a:alphaModFix amt="98000"/>
          </a:blip>
          <a:stretch>
            <a:fillRect/>
          </a:stretch>
        </p:blipFill>
        <p:spPr>
          <a:xfrm>
            <a:off x="-8107" y="1"/>
            <a:ext cx="9152105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Google Shape;115;p19"/>
          <p:cNvSpPr/>
          <p:nvPr/>
        </p:nvSpPr>
        <p:spPr>
          <a:xfrm>
            <a:off x="63000" y="601200"/>
            <a:ext cx="9009900" cy="3695100"/>
          </a:xfrm>
          <a:prstGeom prst="rect">
            <a:avLst/>
          </a:prstGeom>
          <a:solidFill>
            <a:srgbClr val="000000">
              <a:alpha val="44690"/>
            </a:srgbClr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p19"/>
          <p:cNvSpPr txBox="1"/>
          <p:nvPr/>
        </p:nvSpPr>
        <p:spPr>
          <a:xfrm>
            <a:off x="1890000" y="1740750"/>
            <a:ext cx="5364000" cy="14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chemeClr val="lt1"/>
                </a:solidFill>
                <a:latin typeface="EB Garamond Medium"/>
                <a:ea typeface="EB Garamond Medium"/>
                <a:cs typeface="EB Garamond Medium"/>
                <a:sym typeface="EB Garamond Medium"/>
              </a:rPr>
              <a:t>Heavy Neutral</a:t>
            </a:r>
            <a:endParaRPr sz="4000">
              <a:solidFill>
                <a:schemeClr val="lt1"/>
              </a:solidFill>
              <a:latin typeface="EB Garamond Medium"/>
              <a:ea typeface="EB Garamond Medium"/>
              <a:cs typeface="EB Garamond Medium"/>
              <a:sym typeface="EB Garamond Medium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chemeClr val="lt1"/>
                </a:solidFill>
                <a:latin typeface="EB Garamond Medium"/>
                <a:ea typeface="EB Garamond Medium"/>
                <a:cs typeface="EB Garamond Medium"/>
                <a:sym typeface="EB Garamond Medium"/>
              </a:rPr>
              <a:t>Leptons</a:t>
            </a:r>
            <a:endParaRPr sz="4000">
              <a:solidFill>
                <a:schemeClr val="lt1"/>
              </a:solidFill>
              <a:latin typeface="EB Garamond Medium"/>
              <a:ea typeface="EB Garamond Medium"/>
              <a:cs typeface="EB Garamond Medium"/>
              <a:sym typeface="EB Garamond Medium"/>
            </a:endParaRPr>
          </a:p>
        </p:txBody>
      </p:sp>
      <p:sp>
        <p:nvSpPr>
          <p:cNvPr id="117" name="Google Shape;117;p19"/>
          <p:cNvSpPr/>
          <p:nvPr/>
        </p:nvSpPr>
        <p:spPr>
          <a:xfrm>
            <a:off x="3015450" y="2388550"/>
            <a:ext cx="3113100" cy="237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p19"/>
          <p:cNvSpPr/>
          <p:nvPr/>
        </p:nvSpPr>
        <p:spPr>
          <a:xfrm>
            <a:off x="3735750" y="2995375"/>
            <a:ext cx="1672500" cy="237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0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p20"/>
          <p:cNvSpPr txBox="1"/>
          <p:nvPr/>
        </p:nvSpPr>
        <p:spPr>
          <a:xfrm>
            <a:off x="87025" y="135350"/>
            <a:ext cx="4756800" cy="495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900"/>
              <a:t>Heavy Neutral Leptons </a:t>
            </a:r>
            <a:endParaRPr b="1" sz="19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lang="en-US" sz="1300">
                <a:solidFill>
                  <a:schemeClr val="dk1"/>
                </a:solidFill>
              </a:rPr>
              <a:t>Previous IceCube sterile searches have assumed light-masses, leading to strong constraints in U</a:t>
            </a:r>
            <a:r>
              <a:rPr baseline="-25000" lang="en-US" sz="1300">
                <a:solidFill>
                  <a:schemeClr val="dk1"/>
                </a:solidFill>
              </a:rPr>
              <a:t>e4</a:t>
            </a:r>
            <a:r>
              <a:rPr lang="en-US" sz="1300">
                <a:solidFill>
                  <a:schemeClr val="dk1"/>
                </a:solidFill>
              </a:rPr>
              <a:t> and U</a:t>
            </a:r>
            <a:r>
              <a:rPr baseline="-25000" lang="en-US" sz="1300">
                <a:solidFill>
                  <a:schemeClr val="dk1"/>
                </a:solidFill>
              </a:rPr>
              <a:t>𝜇4</a:t>
            </a:r>
            <a:r>
              <a:rPr lang="en-US" sz="1300">
                <a:solidFill>
                  <a:schemeClr val="dk1"/>
                </a:solidFill>
              </a:rPr>
              <a:t>.</a:t>
            </a:r>
            <a:endParaRPr sz="1300"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lang="en-US" sz="1300">
                <a:solidFill>
                  <a:schemeClr val="dk1"/>
                </a:solidFill>
              </a:rPr>
              <a:t>Lacking constraints on tau-sterile mixing (U</a:t>
            </a:r>
            <a:r>
              <a:rPr baseline="-25000" lang="en-US" sz="1300">
                <a:solidFill>
                  <a:schemeClr val="dk1"/>
                </a:solidFill>
              </a:rPr>
              <a:t>𝛕4</a:t>
            </a:r>
            <a:r>
              <a:rPr lang="en-US" sz="1300">
                <a:solidFill>
                  <a:schemeClr val="dk1"/>
                </a:solidFill>
              </a:rPr>
              <a:t>) allows for a larger sterile (heavy neutral lepton, HNL) </a:t>
            </a:r>
            <a:endParaRPr sz="1300"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lang="en-US" sz="1300">
                <a:solidFill>
                  <a:schemeClr val="dk1"/>
                </a:solidFill>
              </a:rPr>
              <a:t>A possible signature of a heavy neutral lepton decay would appear similar to the double-bang cascade signal of 𝛎</a:t>
            </a:r>
            <a:r>
              <a:rPr baseline="-25000" lang="en-US" sz="1300">
                <a:solidFill>
                  <a:schemeClr val="dk1"/>
                </a:solidFill>
              </a:rPr>
              <a:t>𝛕</a:t>
            </a:r>
            <a:r>
              <a:rPr lang="en-US" sz="1300">
                <a:solidFill>
                  <a:schemeClr val="dk1"/>
                </a:solidFill>
              </a:rPr>
              <a:t>-CC interactions.</a:t>
            </a:r>
            <a:endParaRPr sz="1300"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lang="en-US" sz="1300">
                <a:solidFill>
                  <a:schemeClr val="dk1"/>
                </a:solidFill>
              </a:rPr>
              <a:t>Depending on the HNL mass, the HNL lifetime may be longer than that of the tau lepton, allowing for topological discrimination of signals.</a:t>
            </a:r>
            <a:endParaRPr sz="1300"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125" name="Google Shape;125;p20"/>
          <p:cNvSpPr txBox="1"/>
          <p:nvPr>
            <p:ph idx="12" type="sldNum"/>
          </p:nvPr>
        </p:nvSpPr>
        <p:spPr>
          <a:xfrm>
            <a:off x="4686600" y="4791000"/>
            <a:ext cx="4457400" cy="35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Grant Parker -- IceCube Collaboration -- Snowmass 2022   </a:t>
            </a:r>
            <a:fld id="{00000000-1234-1234-1234-123412341234}" type="slidenum">
              <a:rPr lang="en-US" sz="1200"/>
              <a:t>‹#›</a:t>
            </a:fld>
            <a:endParaRPr sz="1200"/>
          </a:p>
        </p:txBody>
      </p:sp>
      <p:pic>
        <p:nvPicPr>
          <p:cNvPr id="126" name="Google Shape;126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05150" y="716525"/>
            <a:ext cx="4032299" cy="31199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p21"/>
          <p:cNvSpPr txBox="1"/>
          <p:nvPr/>
        </p:nvSpPr>
        <p:spPr>
          <a:xfrm>
            <a:off x="87025" y="96675"/>
            <a:ext cx="5559300" cy="499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/>
              <a:t>Heavy Neutral Leptons </a:t>
            </a:r>
            <a:endParaRPr b="1"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"/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-US" sz="1100">
                <a:solidFill>
                  <a:schemeClr val="dk1"/>
                </a:solidFill>
              </a:rPr>
              <a:t>Recently, a low-energy event selection was paired with a boosted decision tree (BDT) discriminator to determine the a sensitivity.</a:t>
            </a:r>
            <a:endParaRPr sz="1100"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600"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-US" sz="1100">
                <a:solidFill>
                  <a:schemeClr val="dk1"/>
                </a:solidFill>
              </a:rPr>
              <a:t>Simulation found that current IC array is not sensitive to HNL decay due to heavy backgrounds and poor low-energy cascade reconstruction (right figure).</a:t>
            </a:r>
            <a:endParaRPr sz="1100"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600"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-US" sz="1100">
                <a:solidFill>
                  <a:schemeClr val="dk1"/>
                </a:solidFill>
              </a:rPr>
              <a:t>IceCube Upgrade (additional 7 strings of specialized DOMs) will push us into HNL sensitivity from improved low-energy cascade reconstruction (below figure):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133" name="Google Shape;133;p21"/>
          <p:cNvSpPr txBox="1"/>
          <p:nvPr>
            <p:ph idx="12" type="sldNum"/>
          </p:nvPr>
        </p:nvSpPr>
        <p:spPr>
          <a:xfrm>
            <a:off x="4686600" y="4791000"/>
            <a:ext cx="4457400" cy="35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Grant Parker -- IceCube Collaboration -- Snowmass 2022   </a:t>
            </a:r>
            <a:fld id="{00000000-1234-1234-1234-123412341234}" type="slidenum">
              <a:rPr lang="en-US" sz="1200"/>
              <a:t>‹#›</a:t>
            </a:fld>
            <a:endParaRPr sz="1200"/>
          </a:p>
        </p:txBody>
      </p:sp>
      <p:pic>
        <p:nvPicPr>
          <p:cNvPr id="134" name="Google Shape;134;p21"/>
          <p:cNvPicPr preferRelativeResize="0"/>
          <p:nvPr/>
        </p:nvPicPr>
        <p:blipFill rotWithShape="1">
          <a:blip r:embed="rId3">
            <a:alphaModFix/>
          </a:blip>
          <a:srcRect b="0" l="0" r="0" t="1351"/>
          <a:stretch/>
        </p:blipFill>
        <p:spPr>
          <a:xfrm>
            <a:off x="5741575" y="1146962"/>
            <a:ext cx="3162799" cy="2937375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21"/>
          <p:cNvSpPr txBox="1"/>
          <p:nvPr/>
        </p:nvSpPr>
        <p:spPr>
          <a:xfrm>
            <a:off x="5722163" y="4084325"/>
            <a:ext cx="32016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000"/>
              <a:t>Figure</a:t>
            </a:r>
            <a:r>
              <a:rPr lang="en-US" sz="1000"/>
              <a:t>: Comparison of simulated HNL decay event rate to IceCube backgrounds. Credit: David Vannerom for the IceCube Collaboration.</a:t>
            </a:r>
            <a:endParaRPr sz="1000"/>
          </a:p>
        </p:txBody>
      </p:sp>
      <p:pic>
        <p:nvPicPr>
          <p:cNvPr id="136" name="Google Shape;136;p21"/>
          <p:cNvPicPr preferRelativeResize="0"/>
          <p:nvPr/>
        </p:nvPicPr>
        <p:blipFill rotWithShape="1">
          <a:blip r:embed="rId4">
            <a:alphaModFix/>
          </a:blip>
          <a:srcRect b="0" l="0" r="0" t="2695"/>
          <a:stretch/>
        </p:blipFill>
        <p:spPr>
          <a:xfrm>
            <a:off x="1284200" y="2121700"/>
            <a:ext cx="3759900" cy="1962624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p21"/>
          <p:cNvSpPr/>
          <p:nvPr/>
        </p:nvSpPr>
        <p:spPr>
          <a:xfrm>
            <a:off x="2225150" y="3905950"/>
            <a:ext cx="1878000" cy="1077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p21"/>
          <p:cNvSpPr txBox="1"/>
          <p:nvPr/>
        </p:nvSpPr>
        <p:spPr>
          <a:xfrm>
            <a:off x="1563350" y="4084326"/>
            <a:ext cx="32016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000"/>
              <a:t>Figure</a:t>
            </a:r>
            <a:r>
              <a:rPr lang="en-US" sz="1000"/>
              <a:t>: Comparison of a tau neutrino event in DeepCore (left) vs DeepCore+Upgrade (right).  Credit: Summer Blot for the IceCube Collaboration</a:t>
            </a:r>
            <a:endParaRPr sz="1000"/>
          </a:p>
        </p:txBody>
      </p:sp>
      <p:sp>
        <p:nvSpPr>
          <p:cNvPr id="139" name="Google Shape;139;p21"/>
          <p:cNvSpPr/>
          <p:nvPr/>
        </p:nvSpPr>
        <p:spPr>
          <a:xfrm>
            <a:off x="4030825" y="2121700"/>
            <a:ext cx="1470300" cy="1794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