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603" r:id="rId2"/>
    <p:sldId id="802" r:id="rId3"/>
    <p:sldId id="820" r:id="rId4"/>
    <p:sldId id="821" r:id="rId5"/>
    <p:sldId id="814" r:id="rId6"/>
    <p:sldId id="746" r:id="rId7"/>
    <p:sldId id="826" r:id="rId8"/>
    <p:sldId id="825" r:id="rId9"/>
    <p:sldId id="808" r:id="rId10"/>
    <p:sldId id="809" r:id="rId11"/>
    <p:sldId id="790" r:id="rId12"/>
    <p:sldId id="810" r:id="rId13"/>
    <p:sldId id="811" r:id="rId14"/>
    <p:sldId id="823" r:id="rId15"/>
    <p:sldId id="824" r:id="rId16"/>
    <p:sldId id="828" r:id="rId17"/>
    <p:sldId id="829" r:id="rId18"/>
    <p:sldId id="827" r:id="rId19"/>
    <p:sldId id="606" r:id="rId20"/>
    <p:sldId id="830" r:id="rId21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it Bashyal" initials="A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browse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00CC"/>
    <a:srgbClr val="660066"/>
    <a:srgbClr val="99FFCC"/>
    <a:srgbClr val="CC6600"/>
    <a:srgbClr val="FF0066"/>
    <a:srgbClr val="0033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104"/>
    <p:restoredTop sz="97581" autoAdjust="0"/>
  </p:normalViewPr>
  <p:slideViewPr>
    <p:cSldViewPr>
      <p:cViewPr varScale="1">
        <p:scale>
          <a:sx n="67" d="100"/>
          <a:sy n="67" d="100"/>
        </p:scale>
        <p:origin x="176" y="1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AE953198-04A7-524E-8D93-1320209F0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377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296F35C5-9D58-1444-80A5-B79410259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932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34483E-5B5B-BD45-A08D-10B8C52212D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728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85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240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42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99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079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70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944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50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97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45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241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45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6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38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E248-B536-0340-A251-776DD6555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85B1A5-C4B8-B14B-9978-F463056FBA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248400"/>
            <a:ext cx="440436" cy="3888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C0C4-C82A-7945-8BC5-FB3BC926D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56C65-8EC1-4445-8A2F-4A71F0272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08FAB-ED17-0C4A-B8F2-2F1A0AE8F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58E5-F186-8448-8915-9CBFB0232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25B6-753E-D146-9FE8-D2CA064EB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416A3-8464-454A-B151-4EF4C5B3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878B-9281-EB4C-B10E-3E6480B7F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33896-855B-7B4D-A097-2D12E2068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D456A-AC27-D043-BC72-1A49498E4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8B2E5-B0A7-F346-BBB5-5622F5608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42362-E3C2-C542-89D6-C9F58F176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00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A50021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9EFAF5A8-B3EC-174C-BB51-2F85AA858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F5B408-8855-7B42-A663-EC5AFAAC7B6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64" y="6248400"/>
            <a:ext cx="440436" cy="3888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kf/7w56wv9j72sbd7w75hl0rb200000gn/T/com.microsoft.Powerpoint/converted_emf.em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7442/timetabl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file:////var/folders/kf/7w56wv9j72sbd7w75hl0rb200000gn/T/com.microsoft.Powerpoint/converted_emf.emf" TargetMode="External"/><Relationship Id="rId2" Type="http://schemas.openxmlformats.org/officeDocument/2006/relationships/hyperlink" Target="https://www.snowmass21.org/neutrino/bsm/star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file:////var/folders/kf/7w56wv9j72sbd7w75hl0rb200000gn/T/com.microsoft.Powerpoint/converted_emf.em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361-6633/ab9d1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%2Fepjc%2Fs10052-021-09007-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C23817-5806-2141-9717-FC2BAB7F5A0D}"/>
              </a:ext>
            </a:extLst>
          </p:cNvPr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4518025" y="2147256"/>
            <a:ext cx="63500" cy="76200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58EF6AFF-AA00-F14D-814E-AC24A4E4B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09118"/>
            <a:ext cx="8382000" cy="1638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9pPr>
          </a:lstStyle>
          <a:p>
            <a:pPr eaLnBrk="1" hangingPunct="1"/>
            <a:r>
              <a:rPr lang="en-US" sz="4800" b="1" kern="0" dirty="0">
                <a:ea typeface="ＭＳ Ｐゴシック" pitchFamily="-84" charset="-128"/>
                <a:cs typeface="ＭＳ Ｐゴシック" pitchFamily="-84" charset="-128"/>
              </a:rPr>
              <a:t>Joint </a:t>
            </a:r>
            <a:r>
              <a:rPr lang="en-US" sz="4800" b="1" kern="0" dirty="0" err="1">
                <a:ea typeface="ＭＳ Ｐゴシック" pitchFamily="-84" charset="-128"/>
                <a:cs typeface="ＭＳ Ｐゴシック" pitchFamily="-84" charset="-128"/>
              </a:rPr>
              <a:t>BSM@</a:t>
            </a:r>
            <a:r>
              <a:rPr lang="en-US" sz="4800" b="1" kern="0" dirty="0" err="1">
                <a:latin typeface="Symbol" pitchFamily="2" charset="2"/>
                <a:ea typeface="ＭＳ Ｐゴシック" pitchFamily="-84" charset="-128"/>
                <a:cs typeface="ＭＳ Ｐゴシック" pitchFamily="-84" charset="-128"/>
              </a:rPr>
              <a:t>n</a:t>
            </a:r>
            <a:r>
              <a:rPr lang="en-US" sz="4800" b="1" kern="0" dirty="0">
                <a:ea typeface="ＭＳ Ｐゴシック" pitchFamily="-84" charset="-128"/>
                <a:cs typeface="ＭＳ Ｐゴシック" pitchFamily="-84" charset="-128"/>
              </a:rPr>
              <a:t> Workshop Overview</a:t>
            </a: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9340406C-C3A3-7C4B-BE69-463E61CFC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777" y="1447800"/>
            <a:ext cx="480131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2"/>
                </a:solidFill>
                <a:latin typeface="Monotype Corsiva" pitchFamily="-84" charset="0"/>
              </a:rPr>
              <a:t>Feb. 10, 2022</a:t>
            </a:r>
          </a:p>
          <a:p>
            <a:pPr algn="ct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Snowmass </a:t>
            </a:r>
            <a:r>
              <a:rPr lang="en-US" sz="2800" b="1" dirty="0" err="1">
                <a:solidFill>
                  <a:schemeClr val="accent2"/>
                </a:solidFill>
                <a:latin typeface="Monotype Corsiva" pitchFamily="-84" charset="0"/>
              </a:rPr>
              <a:t>BSM@</a:t>
            </a:r>
            <a:r>
              <a:rPr lang="en-US" sz="2800" b="1" dirty="0" err="1">
                <a:solidFill>
                  <a:schemeClr val="accent2"/>
                </a:solidFill>
                <a:latin typeface="Symbol" pitchFamily="2" charset="2"/>
              </a:rPr>
              <a:t>n</a:t>
            </a:r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 Joint Workshop</a:t>
            </a:r>
            <a:endParaRPr lang="en-US" sz="2800" b="1" dirty="0">
              <a:solidFill>
                <a:srgbClr val="FF0066"/>
              </a:solidFill>
              <a:latin typeface="Monotype Corsiva" pitchFamily="-84" charset="0"/>
            </a:endParaRPr>
          </a:p>
          <a:p>
            <a:pPr algn="ct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Jaehoon Yu*</a:t>
            </a:r>
          </a:p>
          <a:p>
            <a:pPr algn="r"/>
            <a:r>
              <a:rPr lang="en-US" sz="28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7053A3-54F7-954B-8AA4-0B8727595822}"/>
              </a:ext>
            </a:extLst>
          </p:cNvPr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4518025" y="2237112"/>
            <a:ext cx="63500" cy="762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39946F2-F494-7D42-BE0C-4095B2F70B90}"/>
              </a:ext>
            </a:extLst>
          </p:cNvPr>
          <p:cNvSpPr txBox="1">
            <a:spLocks/>
          </p:cNvSpPr>
          <p:nvPr/>
        </p:nvSpPr>
        <p:spPr bwMode="auto">
          <a:xfrm>
            <a:off x="2021305" y="3352800"/>
            <a:ext cx="5406189" cy="315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kern="0" dirty="0">
                <a:solidFill>
                  <a:srgbClr val="A50021"/>
                </a:solidFill>
                <a:latin typeface="Matura MT Script Capitals"/>
                <a:cs typeface="Matura MT Script Capitals"/>
              </a:rPr>
              <a:t>Outline</a:t>
            </a:r>
            <a:endParaRPr lang="en-US" kern="0" dirty="0">
              <a:latin typeface="Arial Narrow" charset="0"/>
            </a:endParaRPr>
          </a:p>
          <a:p>
            <a:pPr algn="l"/>
            <a:r>
              <a:rPr lang="en-US" sz="2800" kern="0" dirty="0" err="1">
                <a:latin typeface="Arial Narrow" charset="0"/>
              </a:rPr>
              <a:t>BSM@</a:t>
            </a:r>
            <a:r>
              <a:rPr lang="en-US" sz="2800" kern="0" dirty="0" err="1">
                <a:latin typeface="Symbol" pitchFamily="2" charset="2"/>
              </a:rPr>
              <a:t>n</a:t>
            </a:r>
            <a:r>
              <a:rPr lang="en-US" sz="2800" kern="0" dirty="0">
                <a:latin typeface="Arial Narrow" charset="0"/>
              </a:rPr>
              <a:t> the Genesis &amp; Strategy</a:t>
            </a:r>
          </a:p>
          <a:p>
            <a:pPr algn="l"/>
            <a:r>
              <a:rPr lang="en-US" sz="2800" kern="0" dirty="0" err="1">
                <a:latin typeface="Arial Narrow" charset="0"/>
              </a:rPr>
              <a:t>BSM@</a:t>
            </a:r>
            <a:r>
              <a:rPr lang="en-US" sz="2800" kern="0" dirty="0" err="1">
                <a:latin typeface="Symbol" pitchFamily="2" charset="2"/>
              </a:rPr>
              <a:t>n</a:t>
            </a:r>
            <a:r>
              <a:rPr lang="en-US" sz="2800" kern="0" dirty="0">
                <a:latin typeface="Arial Narrow" charset="0"/>
              </a:rPr>
              <a:t> focus for Snowmass</a:t>
            </a:r>
          </a:p>
          <a:p>
            <a:pPr algn="l"/>
            <a:r>
              <a:rPr lang="en-US" sz="2800" kern="0" dirty="0">
                <a:latin typeface="Arial Narrow" charset="0"/>
              </a:rPr>
              <a:t>Workshop Goals</a:t>
            </a:r>
          </a:p>
          <a:p>
            <a:pPr algn="l"/>
            <a:r>
              <a:rPr lang="en-US" sz="2800" kern="0" dirty="0">
                <a:latin typeface="Arial Narrow" charset="0"/>
              </a:rPr>
              <a:t>Snowmass Report Timeline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32387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1603" cy="1559260"/>
          </a:xfrm>
        </p:spPr>
        <p:txBody>
          <a:bodyPr/>
          <a:lstStyle/>
          <a:p>
            <a:r>
              <a:rPr lang="en-US" sz="2400" dirty="0"/>
              <a:t>QE and RES dominate 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dirty="0"/>
              <a:t>-N interactions in DUNE </a:t>
            </a:r>
            <a:r>
              <a:rPr lang="en-US" sz="2400" dirty="0" err="1"/>
              <a:t>E</a:t>
            </a:r>
            <a:r>
              <a:rPr lang="en-US" sz="2400" baseline="-25000" dirty="0" err="1">
                <a:latin typeface="Symbol" pitchFamily="2" charset="2"/>
              </a:rPr>
              <a:t>n</a:t>
            </a:r>
            <a:r>
              <a:rPr lang="en-US" sz="2400" dirty="0"/>
              <a:t> range where the two oscillation maxima reside</a:t>
            </a:r>
          </a:p>
          <a:p>
            <a:r>
              <a:rPr lang="en-US" sz="2400" dirty="0"/>
              <a:t>QE &amp; RES critical to understanding background to BSM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83596" y="-76200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Low Energy </a:t>
            </a:r>
            <a:r>
              <a:rPr lang="en-US" sz="4000" b="1" kern="0" dirty="0">
                <a:latin typeface="Symbol" pitchFamily="2" charset="2"/>
              </a:rPr>
              <a:t>n </a:t>
            </a:r>
            <a:r>
              <a:rPr lang="en-US" sz="4000" b="1" kern="0" dirty="0"/>
              <a:t>Interactions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F0076D8-0CF2-D44C-B88E-9BFF849F56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566"/>
          <a:stretch/>
        </p:blipFill>
        <p:spPr bwMode="auto">
          <a:xfrm>
            <a:off x="3796932" y="2286001"/>
            <a:ext cx="5270868" cy="373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84D7BB5-4CFF-9347-B34B-5F9DFDD363EA}"/>
              </a:ext>
            </a:extLst>
          </p:cNvPr>
          <p:cNvSpPr/>
          <p:nvPr/>
        </p:nvSpPr>
        <p:spPr>
          <a:xfrm>
            <a:off x="5475208" y="2286001"/>
            <a:ext cx="1243449" cy="3157738"/>
          </a:xfrm>
          <a:prstGeom prst="rect">
            <a:avLst/>
          </a:prstGeom>
          <a:solidFill>
            <a:srgbClr val="3494BA">
              <a:alpha val="3411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Shape 127">
            <a:extLst>
              <a:ext uri="{FF2B5EF4-FFF2-40B4-BE49-F238E27FC236}">
                <a16:creationId xmlns:a16="http://schemas.microsoft.com/office/drawing/2014/main" id="{C1C46CC9-AB78-BB42-A591-5C796F30EB19}"/>
              </a:ext>
            </a:extLst>
          </p:cNvPr>
          <p:cNvSpPr/>
          <p:nvPr/>
        </p:nvSpPr>
        <p:spPr>
          <a:xfrm flipH="1" flipV="1">
            <a:off x="5638800" y="2383839"/>
            <a:ext cx="0" cy="876223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5" name="Shape 127">
            <a:extLst>
              <a:ext uri="{FF2B5EF4-FFF2-40B4-BE49-F238E27FC236}">
                <a16:creationId xmlns:a16="http://schemas.microsoft.com/office/drawing/2014/main" id="{A78D382B-CCB7-2A4D-B05A-2B5B97B7A578}"/>
              </a:ext>
            </a:extLst>
          </p:cNvPr>
          <p:cNvSpPr/>
          <p:nvPr/>
        </p:nvSpPr>
        <p:spPr>
          <a:xfrm flipH="1" flipV="1">
            <a:off x="6248400" y="3314778"/>
            <a:ext cx="0" cy="876223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C7DB401-CC8D-B74E-BA46-8D95334D627B}"/>
              </a:ext>
            </a:extLst>
          </p:cNvPr>
          <p:cNvSpPr txBox="1">
            <a:spLocks/>
          </p:cNvSpPr>
          <p:nvPr/>
        </p:nvSpPr>
        <p:spPr bwMode="auto">
          <a:xfrm>
            <a:off x="228600" y="1676400"/>
            <a:ext cx="3733801" cy="419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400" kern="0" dirty="0">
                <a:sym typeface="Wingdings" pitchFamily="2" charset="2"/>
              </a:rPr>
              <a:t>Large uncertainties for </a:t>
            </a:r>
            <a:r>
              <a:rPr lang="en-US" sz="2400" kern="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400" kern="0" dirty="0">
                <a:sym typeface="Wingdings" pitchFamily="2" charset="2"/>
              </a:rPr>
              <a:t>-N x-sec calculations in the critical region</a:t>
            </a:r>
          </a:p>
          <a:p>
            <a:pPr lvl="1"/>
            <a:r>
              <a:rPr lang="en-US" sz="1800" kern="0" dirty="0">
                <a:sym typeface="Wingdings" pitchFamily="2" charset="2"/>
              </a:rPr>
              <a:t>Precision calculations w/ improved nuclear models and event generations essential for oscillation physics</a:t>
            </a:r>
          </a:p>
          <a:p>
            <a:pPr lvl="1"/>
            <a:r>
              <a:rPr lang="en-US" sz="1800" kern="0" dirty="0">
                <a:sym typeface="Wingdings" pitchFamily="2" charset="2"/>
              </a:rPr>
              <a:t>Planned measurement, such as at e4</a:t>
            </a:r>
            <a:r>
              <a:rPr lang="en-US" sz="1800" kern="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1800" kern="0" dirty="0">
                <a:sym typeface="Wingdings" pitchFamily="2" charset="2"/>
              </a:rPr>
              <a:t> collaboration could provide critical missing info</a:t>
            </a:r>
          </a:p>
          <a:p>
            <a:pPr lvl="1"/>
            <a:r>
              <a:rPr lang="en-US" sz="1800" kern="0" dirty="0">
                <a:latin typeface="+mj-lt"/>
                <a:sym typeface="Wingdings" pitchFamily="2" charset="2"/>
              </a:rPr>
              <a:t>Need to clearly identify the list of measurements that can help improving calculations and prioritize them to target low hanging fruits first</a:t>
            </a:r>
            <a:endParaRPr lang="en-US" sz="1800" kern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5922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811" y="712357"/>
            <a:ext cx="8524010" cy="5484085"/>
          </a:xfrm>
        </p:spPr>
        <p:txBody>
          <a:bodyPr/>
          <a:lstStyle/>
          <a:p>
            <a:r>
              <a:rPr lang="en-US" sz="2800" dirty="0"/>
              <a:t>BSM effects extremely rare and are in the tail ends of the SM processes </a:t>
            </a:r>
            <a:r>
              <a:rPr lang="en-US" sz="2800" dirty="0">
                <a:sym typeface="Wingdings" pitchFamily="2" charset="2"/>
              </a:rPr>
              <a:t> can easily be masked by SM fluctuations</a:t>
            </a:r>
            <a:endParaRPr lang="en-US" sz="2800" dirty="0"/>
          </a:p>
          <a:p>
            <a:r>
              <a:rPr lang="en-US" sz="2800" dirty="0"/>
              <a:t>Many theoretical predictions and generators for </a:t>
            </a:r>
            <a:r>
              <a:rPr lang="en-US" sz="2800" dirty="0">
                <a:latin typeface="Symbol" pitchFamily="2" charset="2"/>
              </a:rPr>
              <a:t>n</a:t>
            </a:r>
            <a:r>
              <a:rPr lang="en-US" sz="2800" dirty="0"/>
              <a:t>–N interactions have been in existence and continue making remarkable improvements </a:t>
            </a:r>
            <a:r>
              <a:rPr lang="en-US" sz="2800" dirty="0">
                <a:sym typeface="Wingdings" pitchFamily="2" charset="2"/>
              </a:rPr>
              <a:t> but they still have </a:t>
            </a:r>
            <a:r>
              <a:rPr lang="en-US" sz="2800" dirty="0"/>
              <a:t>sizeable uncertainties within each and between themselves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3547" y="51957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Tails, tails, tails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2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12239" y="-12500"/>
            <a:ext cx="8603161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kern="0" dirty="0"/>
              <a:t>At the </a:t>
            </a:r>
            <a:r>
              <a:rPr lang="en-US" sz="4000" kern="0" dirty="0">
                <a:hlinkClick r:id="rId3"/>
              </a:rPr>
              <a:t>CERN </a:t>
            </a:r>
            <a:r>
              <a:rPr lang="en-US" sz="4000" kern="0" dirty="0">
                <a:latin typeface="Symbol" pitchFamily="2" charset="2"/>
                <a:hlinkClick r:id="rId3"/>
              </a:rPr>
              <a:t>n</a:t>
            </a:r>
            <a:r>
              <a:rPr lang="en-US" sz="4000" kern="0" dirty="0">
                <a:hlinkClick r:id="rId3"/>
              </a:rPr>
              <a:t>-N Interactions workshop</a:t>
            </a:r>
            <a:r>
              <a:rPr lang="en-US" sz="4000" kern="0" dirty="0"/>
              <a:t>..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C29226-4D84-5D4B-91C8-C32F9E72F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336976"/>
            <a:ext cx="8691289" cy="29876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01231B-56AF-184A-AF1C-F0093BDB420D}"/>
              </a:ext>
            </a:extLst>
          </p:cNvPr>
          <p:cNvSpPr txBox="1"/>
          <p:nvPr/>
        </p:nvSpPr>
        <p:spPr>
          <a:xfrm>
            <a:off x="7441739" y="5912181"/>
            <a:ext cx="170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2"/>
                </a:solidFill>
                <a:latin typeface="+mj-lt"/>
              </a:rPr>
              <a:t>C. </a:t>
            </a:r>
            <a:r>
              <a:rPr lang="en-US" sz="1800" b="1" dirty="0" err="1">
                <a:solidFill>
                  <a:schemeClr val="accent2"/>
                </a:solidFill>
                <a:latin typeface="+mj-lt"/>
              </a:rPr>
              <a:t>Andreopoulos</a:t>
            </a:r>
            <a:endParaRPr lang="en-US" sz="1800" b="1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15B16BC5-0562-C440-BDDC-7D948F01CB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11" y="609600"/>
            <a:ext cx="4271689" cy="2717402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5990FC91-36DC-F244-8C98-7233D54E6C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510" y="635398"/>
            <a:ext cx="4271690" cy="27174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A23751D-53D0-D141-807B-711BE8DCFBAE}"/>
              </a:ext>
            </a:extLst>
          </p:cNvPr>
          <p:cNvSpPr txBox="1"/>
          <p:nvPr/>
        </p:nvSpPr>
        <p:spPr>
          <a:xfrm>
            <a:off x="7635024" y="3059668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2"/>
                </a:solidFill>
                <a:latin typeface="+mj-lt"/>
              </a:rPr>
              <a:t>A. </a:t>
            </a:r>
            <a:r>
              <a:rPr lang="en-US" sz="1800" b="1" dirty="0" err="1">
                <a:solidFill>
                  <a:schemeClr val="accent2"/>
                </a:solidFill>
                <a:latin typeface="+mj-lt"/>
              </a:rPr>
              <a:t>Kronfeld</a:t>
            </a:r>
            <a:endParaRPr lang="en-US" sz="1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6BD4B1-C343-2C4C-B9C6-A9F752D3FEA8}"/>
              </a:ext>
            </a:extLst>
          </p:cNvPr>
          <p:cNvSpPr txBox="1"/>
          <p:nvPr/>
        </p:nvSpPr>
        <p:spPr>
          <a:xfrm>
            <a:off x="1066800" y="3618674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+mj-lt"/>
              </a:rPr>
              <a:t>2GeV </a:t>
            </a:r>
            <a:r>
              <a:rPr lang="en-US" sz="1800" dirty="0" err="1">
                <a:solidFill>
                  <a:srgbClr val="C00000"/>
                </a:solidFill>
                <a:latin typeface="Symbol" pitchFamily="2" charset="2"/>
              </a:rPr>
              <a:t>n</a:t>
            </a:r>
            <a:r>
              <a:rPr lang="en-US" sz="1800" baseline="-25000" dirty="0" err="1">
                <a:solidFill>
                  <a:srgbClr val="C00000"/>
                </a:solidFill>
                <a:latin typeface="Symbol" pitchFamily="2" charset="2"/>
              </a:rPr>
              <a:t>m</a:t>
            </a:r>
            <a:r>
              <a:rPr lang="en-US" sz="1800" dirty="0" err="1">
                <a:solidFill>
                  <a:srgbClr val="C00000"/>
                </a:solidFill>
                <a:latin typeface="+mj-lt"/>
              </a:rPr>
              <a:t>+Ar</a:t>
            </a:r>
            <a:endParaRPr lang="en-US" sz="18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DF6A41-30EF-9741-8B30-10AA8EDF256A}"/>
              </a:ext>
            </a:extLst>
          </p:cNvPr>
          <p:cNvSpPr txBox="1"/>
          <p:nvPr/>
        </p:nvSpPr>
        <p:spPr>
          <a:xfrm>
            <a:off x="838200" y="791880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solidFill>
                  <a:srgbClr val="C00000"/>
                </a:solidFill>
                <a:latin typeface="Symbol" pitchFamily="2" charset="2"/>
              </a:rPr>
              <a:t>n</a:t>
            </a:r>
            <a:r>
              <a:rPr lang="en-US" sz="1800" dirty="0" err="1">
                <a:solidFill>
                  <a:srgbClr val="C00000"/>
                </a:solidFill>
                <a:latin typeface="+mj-lt"/>
              </a:rPr>
              <a:t>+n</a:t>
            </a:r>
            <a:endParaRPr lang="en-US" sz="18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A66058-66BB-B34F-B9C4-0AECAA850069}"/>
              </a:ext>
            </a:extLst>
          </p:cNvPr>
          <p:cNvSpPr txBox="1"/>
          <p:nvPr/>
        </p:nvSpPr>
        <p:spPr>
          <a:xfrm>
            <a:off x="5105400" y="3581400"/>
            <a:ext cx="1587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C00000"/>
                </a:solidFill>
                <a:latin typeface="+mj-lt"/>
              </a:rPr>
              <a:t>Resonant single </a:t>
            </a:r>
            <a:r>
              <a:rPr lang="en-US" sz="1800" dirty="0">
                <a:solidFill>
                  <a:srgbClr val="C00000"/>
                </a:solidFill>
                <a:latin typeface="Symbol" pitchFamily="2" charset="2"/>
              </a:rPr>
              <a:t>g</a:t>
            </a:r>
            <a:r>
              <a:rPr lang="en-US" sz="1800" dirty="0">
                <a:solidFill>
                  <a:srgbClr val="C00000"/>
                </a:solidFill>
                <a:latin typeface="+mj-lt"/>
              </a:rPr>
              <a:t> production</a:t>
            </a:r>
          </a:p>
        </p:txBody>
      </p:sp>
    </p:spTree>
    <p:extLst>
      <p:ext uri="{BB962C8B-B14F-4D97-AF65-F5344CB8AC3E}">
        <p14:creationId xmlns:p14="http://schemas.microsoft.com/office/powerpoint/2010/main" val="402736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811" y="712357"/>
            <a:ext cx="8524010" cy="5484085"/>
          </a:xfrm>
        </p:spPr>
        <p:txBody>
          <a:bodyPr/>
          <a:lstStyle/>
          <a:p>
            <a:r>
              <a:rPr lang="en-US" sz="2400" dirty="0"/>
              <a:t>BSM effects extremely rare and are in the tail ends of the SM processes </a:t>
            </a:r>
            <a:r>
              <a:rPr lang="en-US" sz="2400" dirty="0">
                <a:sym typeface="Wingdings" pitchFamily="2" charset="2"/>
              </a:rPr>
              <a:t> can easily be masked by SM fluctuations</a:t>
            </a:r>
            <a:endParaRPr lang="en-US" sz="2400" dirty="0"/>
          </a:p>
          <a:p>
            <a:r>
              <a:rPr lang="en-US" sz="2400" dirty="0"/>
              <a:t>Many different theoretical predictions and generators for 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dirty="0"/>
              <a:t>–N  have been in existence and continue improving </a:t>
            </a:r>
            <a:r>
              <a:rPr lang="en-US" sz="2400" dirty="0">
                <a:sym typeface="Wingdings" pitchFamily="2" charset="2"/>
              </a:rPr>
              <a:t> but they still have </a:t>
            </a:r>
            <a:r>
              <a:rPr lang="en-US" sz="2400" dirty="0"/>
              <a:t>sizeable uncertainties within each and between themselves</a:t>
            </a:r>
          </a:p>
          <a:p>
            <a:pPr lvl="1"/>
            <a:r>
              <a:rPr lang="en-US" sz="2000" dirty="0"/>
              <a:t>Significantly reducing the uncertainties critical for B&amp;B </a:t>
            </a:r>
            <a:r>
              <a:rPr lang="en-US" sz="2000" dirty="0" err="1"/>
              <a:t>osc</a:t>
            </a:r>
            <a:r>
              <a:rPr lang="en-US" sz="2000" dirty="0"/>
              <a:t>. physics</a:t>
            </a:r>
          </a:p>
          <a:p>
            <a:pPr lvl="1"/>
            <a:r>
              <a:rPr lang="en-US" sz="2000" dirty="0"/>
              <a:t>Essential for estimating backgrounds to BSM searches</a:t>
            </a:r>
          </a:p>
          <a:p>
            <a:r>
              <a:rPr lang="en-US" sz="2400" dirty="0"/>
              <a:t>Generators begin to incorporate BSM processes but could take a long time to implement </a:t>
            </a:r>
            <a:r>
              <a:rPr lang="en-US" sz="2400" dirty="0">
                <a:sym typeface="Wingdings" pitchFamily="2" charset="2"/>
              </a:rPr>
              <a:t>due to insufficient resources  need further strengthening the efforts</a:t>
            </a:r>
          </a:p>
          <a:p>
            <a:pPr lvl="1"/>
            <a:r>
              <a:rPr lang="en-US" sz="2000" dirty="0">
                <a:sym typeface="Wingdings" pitchFamily="2" charset="2"/>
              </a:rPr>
              <a:t>Strong collaborations between generator teams and experiments a way to boost</a:t>
            </a:r>
          </a:p>
          <a:p>
            <a:pPr lvl="1"/>
            <a:r>
              <a:rPr lang="en-US" sz="2000" dirty="0">
                <a:sym typeface="Wingdings" pitchFamily="2" charset="2"/>
              </a:rPr>
              <a:t>NP and HEP communities must work together to understand low E processes</a:t>
            </a:r>
          </a:p>
          <a:p>
            <a:pPr lvl="1"/>
            <a:r>
              <a:rPr lang="en-US" sz="2000" dirty="0">
                <a:sym typeface="Wingdings" pitchFamily="2" charset="2"/>
              </a:rPr>
              <a:t>In addition, we need more concerted efforts and get them done in a timely fashion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3547" y="51957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Tails, tails, tails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9352B1B-F13F-8549-9357-B28238E10AF7}"/>
              </a:ext>
            </a:extLst>
          </p:cNvPr>
          <p:cNvSpPr txBox="1">
            <a:spLocks/>
          </p:cNvSpPr>
          <p:nvPr/>
        </p:nvSpPr>
        <p:spPr bwMode="auto">
          <a:xfrm>
            <a:off x="5562600" y="37296"/>
            <a:ext cx="23518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, and tails</a:t>
            </a:r>
          </a:p>
        </p:txBody>
      </p:sp>
    </p:spTree>
    <p:extLst>
      <p:ext uri="{BB962C8B-B14F-4D97-AF65-F5344CB8AC3E}">
        <p14:creationId xmlns:p14="http://schemas.microsoft.com/office/powerpoint/2010/main" val="370834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2370"/>
            <a:ext cx="8915400" cy="5566028"/>
          </a:xfrm>
        </p:spPr>
        <p:txBody>
          <a:bodyPr/>
          <a:lstStyle/>
          <a:p>
            <a:r>
              <a:rPr lang="en-US" sz="2800" dirty="0"/>
              <a:t>The documents we work on should provide info to help making strategic plan </a:t>
            </a:r>
            <a:r>
              <a:rPr lang="en-US" sz="2800" dirty="0">
                <a:sym typeface="Wingdings" pitchFamily="2" charset="2"/>
              </a:rPr>
              <a:t> long term visions must be incorporated</a:t>
            </a:r>
          </a:p>
          <a:p>
            <a:r>
              <a:rPr lang="en-US" sz="2800" dirty="0">
                <a:sym typeface="Wingdings" pitchFamily="2" charset="2"/>
              </a:rPr>
              <a:t>What would the </a:t>
            </a:r>
            <a:r>
              <a:rPr lang="en-US" sz="280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800" dirty="0">
                <a:sym typeface="Wingdings" pitchFamily="2" charset="2"/>
              </a:rPr>
              <a:t> world be like in 2030s?</a:t>
            </a:r>
          </a:p>
          <a:p>
            <a:pPr lvl="1"/>
            <a:r>
              <a:rPr lang="en-US" sz="2400" dirty="0">
                <a:sym typeface="Wingdings" pitchFamily="2" charset="2"/>
              </a:rPr>
              <a:t>Existing experiments will have increased their exposure</a:t>
            </a:r>
          </a:p>
          <a:p>
            <a:pPr lvl="1"/>
            <a:r>
              <a:rPr lang="en-US" sz="2400" dirty="0">
                <a:sym typeface="Wingdings" pitchFamily="2" charset="2"/>
              </a:rPr>
              <a:t>Most of the experiments currently in design or in construction will be taking data</a:t>
            </a:r>
          </a:p>
          <a:p>
            <a:pPr lvl="2"/>
            <a:r>
              <a:rPr lang="en-US" sz="2000" dirty="0">
                <a:sym typeface="Wingdings" pitchFamily="2" charset="2"/>
              </a:rPr>
              <a:t>SBN experiments will have been taking data over 5 years together</a:t>
            </a:r>
          </a:p>
          <a:p>
            <a:pPr lvl="2"/>
            <a:r>
              <a:rPr lang="en-US" sz="2000" dirty="0">
                <a:sym typeface="Wingdings" pitchFamily="2" charset="2"/>
              </a:rPr>
              <a:t>DUNE (2 FD’s) and Hyper-K will have started operating</a:t>
            </a:r>
          </a:p>
          <a:p>
            <a:pPr lvl="1"/>
            <a:r>
              <a:rPr lang="en-US" sz="2400" dirty="0">
                <a:sym typeface="Wingdings" pitchFamily="2" charset="2"/>
              </a:rPr>
              <a:t>Signal simulations and 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400" dirty="0">
                <a:sym typeface="Wingdings" pitchFamily="2" charset="2"/>
              </a:rPr>
              <a:t>-N modeling would have improved</a:t>
            </a:r>
          </a:p>
          <a:p>
            <a:pPr lvl="2"/>
            <a:r>
              <a:rPr lang="en-US" sz="2000" dirty="0">
                <a:sym typeface="Wingdings" pitchFamily="2" charset="2"/>
              </a:rPr>
              <a:t>But at what level and what is missing?</a:t>
            </a:r>
          </a:p>
          <a:p>
            <a:r>
              <a:rPr lang="en-US" sz="2800" dirty="0">
                <a:sym typeface="Wingdings" pitchFamily="2" charset="2"/>
              </a:rPr>
              <a:t>What should the </a:t>
            </a:r>
            <a:r>
              <a:rPr lang="en-US" sz="280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800" dirty="0">
                <a:sym typeface="Wingdings" pitchFamily="2" charset="2"/>
              </a:rPr>
              <a:t> world be like in 2040 – 2050?</a:t>
            </a:r>
          </a:p>
          <a:p>
            <a:pPr lvl="1"/>
            <a:r>
              <a:rPr lang="en-US" sz="2400" dirty="0">
                <a:sym typeface="Wingdings" pitchFamily="2" charset="2"/>
              </a:rPr>
              <a:t>What capabilities should the experiments have to support BSM?</a:t>
            </a:r>
          </a:p>
          <a:p>
            <a:pPr lvl="2"/>
            <a:r>
              <a:rPr lang="en-US" sz="2000" dirty="0">
                <a:sym typeface="Wingdings" pitchFamily="2" charset="2"/>
              </a:rPr>
              <a:t>Accelerators and detectors</a:t>
            </a:r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91391" y="21969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Timelines to Consider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4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01861"/>
            <a:ext cx="8991600" cy="5484085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Currently running experiments looking into their data for BSM explorations  Essential for feedback </a:t>
            </a:r>
          </a:p>
          <a:p>
            <a:r>
              <a:rPr lang="en-US" dirty="0">
                <a:sym typeface="Wingdings" pitchFamily="2" charset="2"/>
              </a:rPr>
              <a:t>Most studies on BSM physics in future </a:t>
            </a:r>
            <a:r>
              <a:rPr lang="en-US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experiments thus far primarily at the phenomenological level</a:t>
            </a:r>
          </a:p>
          <a:p>
            <a:r>
              <a:rPr lang="en-US" dirty="0">
                <a:sym typeface="Wingdings" pitchFamily="2" charset="2"/>
              </a:rPr>
              <a:t>Sufficient demonstration of </a:t>
            </a:r>
            <a:r>
              <a:rPr lang="en-US" dirty="0" err="1">
                <a:sym typeface="Wingdings" pitchFamily="2" charset="2"/>
              </a:rPr>
              <a:t>BSM@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needs to be accompanied with more realistic studies</a:t>
            </a:r>
          </a:p>
          <a:p>
            <a:pPr lvl="1"/>
            <a:r>
              <a:rPr lang="en-US" dirty="0">
                <a:sym typeface="Wingdings" pitchFamily="2" charset="2"/>
              </a:rPr>
              <a:t>Signals  Tools must be able to incorporate numerous new signatures with ease, a good verifiability and cross check, and the output be easily fed into the full detector simulations</a:t>
            </a:r>
          </a:p>
          <a:p>
            <a:pPr lvl="1"/>
            <a:r>
              <a:rPr lang="en-US" dirty="0">
                <a:sym typeface="Wingdings" pitchFamily="2" charset="2"/>
              </a:rPr>
              <a:t>Backgrounds  The </a:t>
            </a:r>
            <a:r>
              <a:rPr lang="en-US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-N interaction model must be improved to reduce uncertainties in </a:t>
            </a:r>
            <a:r>
              <a:rPr lang="en-US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interaction background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Signals and Backgrounds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9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The next </a:t>
            </a:r>
            <a:r>
              <a:rPr lang="en-US" sz="4800" b="1" dirty="0" err="1">
                <a:latin typeface="Arial Narrow" charset="0"/>
                <a:ea typeface="ＭＳ Ｐゴシック" charset="0"/>
                <a:cs typeface="ＭＳ Ｐゴシック" charset="0"/>
              </a:rPr>
              <a:t>BSM@</a:t>
            </a:r>
            <a:r>
              <a:rPr lang="en-US" sz="4800" b="1" dirty="0" err="1">
                <a:latin typeface="Symbol" pitchFamily="2" charset="2"/>
                <a:ea typeface="ＭＳ Ｐゴシック" charset="0"/>
                <a:cs typeface="ＭＳ Ｐゴシック" charset="0"/>
              </a:rPr>
              <a:t>n</a:t>
            </a:r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 Strategy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50966"/>
            <a:ext cx="89154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Overarching strategic goal : To ensure the </a:t>
            </a:r>
            <a:r>
              <a:rPr lang="en-US" sz="3000" b="1" dirty="0" err="1"/>
              <a:t>BSM@</a:t>
            </a:r>
            <a:r>
              <a:rPr lang="en-US" sz="3000" b="1" dirty="0" err="1">
                <a:latin typeface="Symbol" pitchFamily="2" charset="2"/>
              </a:rPr>
              <a:t>n</a:t>
            </a:r>
            <a:r>
              <a:rPr lang="en-US" sz="3000" b="1" dirty="0"/>
              <a:t> a science driver and a primary goal of future </a:t>
            </a:r>
            <a:r>
              <a:rPr lang="en-US" sz="3000" b="1" dirty="0">
                <a:latin typeface="Symbol" pitchFamily="2" charset="2"/>
              </a:rPr>
              <a:t>n</a:t>
            </a:r>
            <a:r>
              <a:rPr lang="en-US" sz="3000" b="1" dirty="0"/>
              <a:t> experiments</a:t>
            </a:r>
          </a:p>
          <a:p>
            <a:r>
              <a:rPr lang="en-US" sz="2800" dirty="0"/>
              <a:t>Strategy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Ensure extracting a large number of quantitative BSM physics results from experiments in 2030 time scale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Further increase awareness and interests on </a:t>
            </a:r>
            <a:r>
              <a:rPr lang="en-US" sz="2400" dirty="0" err="1"/>
              <a:t>BSM@nu</a:t>
            </a:r>
            <a:r>
              <a:rPr lang="en-US" sz="2400" dirty="0"/>
              <a:t> physics within and outside the community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Ensure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topics to take an essential presence in all official documents </a:t>
            </a:r>
            <a:r>
              <a:rPr lang="en-US" sz="2400" dirty="0">
                <a:sym typeface="Wingdings" pitchFamily="2" charset="2"/>
              </a:rPr>
              <a:t> P5 strategic plan, Science book, CDR, PDR, TDR, Review reports and presentations, </a:t>
            </a:r>
            <a:r>
              <a:rPr lang="en-US" sz="2400" dirty="0" err="1">
                <a:sym typeface="Wingdings" pitchFamily="2" charset="2"/>
              </a:rPr>
              <a:t>etc</a:t>
            </a:r>
            <a:endParaRPr lang="en-US" sz="2400" dirty="0">
              <a:sym typeface="Wingdings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Further strengthen the collaborative group of experimentalists and theorists to continue developing and exploring new ideas and publish the work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</p:spTree>
    <p:extLst>
      <p:ext uri="{BB962C8B-B14F-4D97-AF65-F5344CB8AC3E}">
        <p14:creationId xmlns:p14="http://schemas.microsoft.com/office/powerpoint/2010/main" val="68336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Why are we here?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0023" y="653143"/>
            <a:ext cx="8705850" cy="5562600"/>
          </a:xfrm>
        </p:spPr>
        <p:txBody>
          <a:bodyPr/>
          <a:lstStyle/>
          <a:p>
            <a:r>
              <a:rPr lang="en-US" dirty="0"/>
              <a:t>To make sure we can do for BSM physics in neutrino experiments at present and in the future!</a:t>
            </a:r>
          </a:p>
          <a:p>
            <a:r>
              <a:rPr lang="en-US" dirty="0"/>
              <a:t>To inform the community of this incredible opportunity</a:t>
            </a:r>
          </a:p>
          <a:p>
            <a:r>
              <a:rPr lang="en-US" dirty="0"/>
              <a:t>If the necessary tools and resources are not there already then what must we do to make it happen?</a:t>
            </a:r>
          </a:p>
          <a:p>
            <a:r>
              <a:rPr lang="en-US" dirty="0"/>
              <a:t>We then document the info for strategic planning and decision making!</a:t>
            </a:r>
          </a:p>
          <a:p>
            <a:pPr lvl="1"/>
            <a:r>
              <a:rPr lang="en-US" dirty="0">
                <a:sym typeface="Wingdings" pitchFamily="2" charset="2"/>
              </a:rPr>
              <a:t>Provides essential scientific justifications for realizing the full scope of DUNE with two additional FD, 2.4MW beams and the full complement of the ND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D851503-CDD2-0848-9D23-0CA8895A54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4" y="1676400"/>
            <a:ext cx="9144000" cy="39624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CBA8378-870E-8C41-A7C1-503F4F74B6A8}"/>
              </a:ext>
            </a:extLst>
          </p:cNvPr>
          <p:cNvCxnSpPr/>
          <p:nvPr/>
        </p:nvCxnSpPr>
        <p:spPr bwMode="auto">
          <a:xfrm>
            <a:off x="2367423" y="4572000"/>
            <a:ext cx="6395577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9CC564-4C5C-F846-85FB-735BDD4AD184}"/>
              </a:ext>
            </a:extLst>
          </p:cNvPr>
          <p:cNvCxnSpPr>
            <a:cxnSpLocks/>
          </p:cNvCxnSpPr>
          <p:nvPr/>
        </p:nvCxnSpPr>
        <p:spPr bwMode="auto">
          <a:xfrm>
            <a:off x="462423" y="4953000"/>
            <a:ext cx="811868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3D3E52-5E09-B343-AB53-D48147FF4FDC}"/>
              </a:ext>
            </a:extLst>
          </p:cNvPr>
          <p:cNvCxnSpPr>
            <a:cxnSpLocks/>
          </p:cNvCxnSpPr>
          <p:nvPr/>
        </p:nvCxnSpPr>
        <p:spPr bwMode="auto">
          <a:xfrm>
            <a:off x="457200" y="5334000"/>
            <a:ext cx="60960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8550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9515"/>
            <a:ext cx="9067799" cy="5788880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This workshop is the 2</a:t>
            </a:r>
            <a:r>
              <a:rPr lang="en-US" baseline="30000" dirty="0">
                <a:sym typeface="Wingdings" pitchFamily="2" charset="2"/>
              </a:rPr>
              <a:t>nd</a:t>
            </a:r>
            <a:r>
              <a:rPr lang="en-US" dirty="0">
                <a:sym typeface="Wingdings" pitchFamily="2" charset="2"/>
              </a:rPr>
              <a:t> in the series of the </a:t>
            </a:r>
            <a:r>
              <a:rPr lang="en-US" dirty="0" err="1">
                <a:sym typeface="Wingdings" pitchFamily="2" charset="2"/>
              </a:rPr>
              <a:t>BSM@</a:t>
            </a:r>
            <a:r>
              <a:rPr lang="en-US" dirty="0" err="1">
                <a:latin typeface="Symbol" pitchFamily="2" charset="2"/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after the 2019 Arlington workshop (d%^&amp;* COVID!)</a:t>
            </a:r>
          </a:p>
          <a:p>
            <a:r>
              <a:rPr lang="en-US" dirty="0">
                <a:sym typeface="Wingdings" pitchFamily="2" charset="2"/>
              </a:rPr>
              <a:t>Goals of this workshop </a:t>
            </a:r>
          </a:p>
          <a:p>
            <a:pPr lvl="1"/>
            <a:r>
              <a:rPr lang="en-US" dirty="0"/>
              <a:t>Discuss activities and progress on Snowmass studies on new physics opportunities at neutrino experiments.</a:t>
            </a:r>
          </a:p>
          <a:p>
            <a:pPr lvl="1"/>
            <a:r>
              <a:rPr lang="en-US" dirty="0"/>
              <a:t>Provide a status update of sub-topical groups activities and remaining studies including timelines, if incomplete.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Finalize sub-topical group whitepapers!!!!!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Generate first </a:t>
            </a:r>
            <a:r>
              <a:rPr lang="en-US" b="1" dirty="0" err="1">
                <a:solidFill>
                  <a:srgbClr val="FF0000"/>
                </a:solidFill>
              </a:rPr>
              <a:t>draftsof</a:t>
            </a:r>
            <a:r>
              <a:rPr lang="en-US" b="1" dirty="0">
                <a:solidFill>
                  <a:srgbClr val="FF0000"/>
                </a:solidFill>
              </a:rPr>
              <a:t> topical frontier group reports</a:t>
            </a:r>
            <a:r>
              <a:rPr lang="en-US" dirty="0"/>
              <a:t> (NF01, NF02, NF03, RF06 &amp; TF11) on new physics opportunities.</a:t>
            </a:r>
          </a:p>
          <a:p>
            <a:pPr lvl="1"/>
            <a:r>
              <a:rPr lang="en-US" dirty="0"/>
              <a:t>Define clear timelines for completing the sub-topical group whitepapers and topical group reports. 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-50800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kern="0" dirty="0"/>
              <a:t>Workshop Goals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4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Monday, Oct. 26,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NF03 BSM@nu White Paper Lead           Jaehoon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19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09600"/>
          </a:xfrm>
        </p:spPr>
        <p:txBody>
          <a:bodyPr/>
          <a:lstStyle/>
          <a:p>
            <a:pPr eaLnBrk="1" hangingPunct="1"/>
            <a:r>
              <a:rPr lang="en-US" sz="4000" b="1" dirty="0">
                <a:ea typeface="ＭＳ Ｐゴシック" pitchFamily="-84" charset="-128"/>
                <a:cs typeface="ＭＳ Ｐゴシック" pitchFamily="-84" charset="-128"/>
              </a:rPr>
              <a:t>NF03 Sub-topical Groups and the Leads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40080"/>
            <a:ext cx="8534400" cy="5334000"/>
          </a:xfrm>
        </p:spPr>
        <p:txBody>
          <a:bodyPr/>
          <a:lstStyle/>
          <a:p>
            <a:r>
              <a:rPr lang="en-US" sz="2000" dirty="0"/>
              <a:t>Sub-topical groups formed based on submitted LOI’s @ </a:t>
            </a:r>
            <a:r>
              <a:rPr lang="en-US" sz="1800" dirty="0">
                <a:hlinkClick r:id="rId2"/>
              </a:rPr>
              <a:t>https://www.snowmass21.org/neutrino/bsm/start</a:t>
            </a:r>
            <a:r>
              <a:rPr lang="en-US" sz="1800" dirty="0"/>
              <a:t> </a:t>
            </a:r>
            <a:endParaRPr lang="en-US" sz="2000" dirty="0"/>
          </a:p>
          <a:p>
            <a:r>
              <a:rPr lang="en-US" sz="2000" dirty="0"/>
              <a:t>Heavy Neutral Leptons: I. Shoemaker, A. de </a:t>
            </a:r>
            <a:r>
              <a:rPr lang="en-US" sz="2000" dirty="0" err="1"/>
              <a:t>Roeck</a:t>
            </a:r>
            <a:endParaRPr lang="en-US" sz="2000" dirty="0"/>
          </a:p>
          <a:p>
            <a:pPr lvl="1"/>
            <a:r>
              <a:rPr lang="en-US" sz="1800" dirty="0"/>
              <a:t>Coordinate with NF02</a:t>
            </a:r>
          </a:p>
          <a:p>
            <a:r>
              <a:rPr lang="en-US" sz="2000" dirty="0"/>
              <a:t>Coherent Elastic Neutrino-Nucleus Scattering: L. </a:t>
            </a:r>
            <a:r>
              <a:rPr lang="en-US" sz="2000" dirty="0" err="1"/>
              <a:t>Strigari</a:t>
            </a:r>
            <a:r>
              <a:rPr lang="en-US" sz="2000" dirty="0"/>
              <a:t>, P. Barbeau, R. Strauss</a:t>
            </a:r>
          </a:p>
          <a:p>
            <a:r>
              <a:rPr lang="en-US" sz="2000" dirty="0"/>
              <a:t>BSM searches within neutrino oscillations: P. Coloma, D. </a:t>
            </a:r>
            <a:r>
              <a:rPr lang="en-US" sz="2000" dirty="0" err="1"/>
              <a:t>Forero</a:t>
            </a:r>
            <a:r>
              <a:rPr lang="en-US" sz="2000" dirty="0"/>
              <a:t>, T. </a:t>
            </a:r>
            <a:r>
              <a:rPr lang="en-US" sz="2000" dirty="0" err="1"/>
              <a:t>Katori</a:t>
            </a:r>
            <a:endParaRPr lang="en-US" sz="2000" dirty="0"/>
          </a:p>
          <a:p>
            <a:pPr lvl="1"/>
            <a:r>
              <a:rPr lang="en-US" sz="1800" dirty="0"/>
              <a:t>Covers Large Extra Dimension searches, Lorentz and CPT symmetry, Non-unitarity of the neutrino mixing matrix, Non-standard interactions, </a:t>
            </a:r>
            <a:r>
              <a:rPr lang="en-US" sz="1800" dirty="0" err="1"/>
              <a:t>etc</a:t>
            </a:r>
            <a:endParaRPr lang="en-US" sz="1800" dirty="0"/>
          </a:p>
          <a:p>
            <a:pPr lvl="1"/>
            <a:r>
              <a:rPr lang="en-US" sz="1800" dirty="0"/>
              <a:t>Coordinate with NF01 &amp; NF02</a:t>
            </a:r>
          </a:p>
          <a:p>
            <a:r>
              <a:rPr lang="en-US" sz="2000" dirty="0"/>
              <a:t>Baryon number violation: B. Dev, L. Koerner </a:t>
            </a:r>
          </a:p>
          <a:p>
            <a:pPr lvl="1"/>
            <a:r>
              <a:rPr lang="en-US" sz="1800" dirty="0"/>
              <a:t>Coordinate with RF04 and any related CPM groups</a:t>
            </a:r>
          </a:p>
          <a:p>
            <a:r>
              <a:rPr lang="en-US" sz="2000" dirty="0"/>
              <a:t>Cosmogenic dark matter and exotic particle searches: D. Kim, Y. Tsai</a:t>
            </a:r>
          </a:p>
          <a:p>
            <a:pPr lvl="1"/>
            <a:r>
              <a:rPr lang="en-US" sz="1800" dirty="0"/>
              <a:t>Coordinate with CPM97</a:t>
            </a:r>
          </a:p>
          <a:p>
            <a:r>
              <a:rPr lang="en-US" sz="2000" dirty="0"/>
              <a:t>Beam-originating dark matter candidate searches: B. </a:t>
            </a:r>
            <a:r>
              <a:rPr lang="en-US" sz="2000" dirty="0" err="1"/>
              <a:t>Batell</a:t>
            </a:r>
            <a:r>
              <a:rPr lang="en-US" sz="2000" dirty="0"/>
              <a:t>, J. Yu</a:t>
            </a:r>
          </a:p>
          <a:p>
            <a:pPr lvl="1"/>
            <a:r>
              <a:rPr lang="en-US" sz="1800" dirty="0"/>
              <a:t>Coordinate with CPM108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F89153-7AC1-CE49-80B9-02DF1BBB1617}"/>
              </a:ext>
            </a:extLst>
          </p:cNvPr>
          <p:cNvPicPr>
            <a:picLocks noChangeAspect="1"/>
          </p:cNvPicPr>
          <p:nvPr/>
        </p:nvPicPr>
        <p:blipFill>
          <a:blip r:link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3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16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 err="1">
                <a:latin typeface="Arial Narrow" charset="0"/>
                <a:ea typeface="ＭＳ Ｐゴシック" charset="0"/>
                <a:cs typeface="ＭＳ Ｐゴシック" charset="0"/>
              </a:rPr>
              <a:t>BSM@</a:t>
            </a:r>
            <a:r>
              <a:rPr lang="en-US" sz="4800" b="1" dirty="0" err="1">
                <a:latin typeface="Symbol" pitchFamily="2" charset="2"/>
                <a:ea typeface="ＭＳ Ｐゴシック" charset="0"/>
                <a:cs typeface="ＭＳ Ｐゴシック" charset="0"/>
              </a:rPr>
              <a:t>n</a:t>
            </a:r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, the genesis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0023" y="653143"/>
            <a:ext cx="8705850" cy="5562600"/>
          </a:xfrm>
        </p:spPr>
        <p:txBody>
          <a:bodyPr/>
          <a:lstStyle/>
          <a:p>
            <a:r>
              <a:rPr lang="en-US" sz="2800" dirty="0" err="1"/>
              <a:t>BSM@</a:t>
            </a:r>
            <a:r>
              <a:rPr lang="en-US" sz="2800" dirty="0" err="1">
                <a:latin typeface="Symbol" pitchFamily="2" charset="2"/>
              </a:rPr>
              <a:t>n</a:t>
            </a:r>
            <a:r>
              <a:rPr lang="en-US" sz="2800" dirty="0"/>
              <a:t> picked up steam after the 2013 U.S. Snowmass exercise</a:t>
            </a:r>
          </a:p>
          <a:p>
            <a:r>
              <a:rPr lang="en-US" sz="2800" dirty="0"/>
              <a:t>The P5 science drivers clearly lists strategic opportunities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</p:spTree>
    <p:extLst>
      <p:ext uri="{BB962C8B-B14F-4D97-AF65-F5344CB8AC3E}">
        <p14:creationId xmlns:p14="http://schemas.microsoft.com/office/powerpoint/2010/main" val="110240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Monday, Oct. 26, 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NF03 BSM@nu White Paper Lead           Jaehoon Yu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350146-5D12-0E44-B4F6-28409F345D49}" type="slidenum">
              <a:rPr lang="en-US">
                <a:latin typeface="Arial Narrow" pitchFamily="-84" charset="0"/>
              </a:rPr>
              <a:pPr/>
              <a:t>20</a:t>
            </a:fld>
            <a:endParaRPr lang="en-US">
              <a:latin typeface="Arial Narrow" pitchFamily="-84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609600"/>
          </a:xfrm>
        </p:spPr>
        <p:txBody>
          <a:bodyPr/>
          <a:lstStyle/>
          <a:p>
            <a:pPr eaLnBrk="1" hangingPunct="1"/>
            <a:r>
              <a:rPr lang="en-US" sz="4000" b="1" dirty="0">
                <a:ea typeface="ＭＳ Ｐゴシック" pitchFamily="-84" charset="-128"/>
                <a:cs typeface="ＭＳ Ｐゴシック" pitchFamily="-84" charset="-128"/>
              </a:rPr>
              <a:t>Snowmass Report Timeline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40080"/>
            <a:ext cx="8839200" cy="5334000"/>
          </a:xfrm>
        </p:spPr>
        <p:txBody>
          <a:bodyPr/>
          <a:lstStyle/>
          <a:p>
            <a:r>
              <a:rPr lang="en-US" sz="2800" dirty="0"/>
              <a:t>Community feedback meetings for report input: Jan-Mar</a:t>
            </a:r>
          </a:p>
          <a:p>
            <a:r>
              <a:rPr lang="en-US" sz="2800" dirty="0">
                <a:solidFill>
                  <a:srgbClr val="FF0000"/>
                </a:solidFill>
              </a:rPr>
              <a:t>Topical Group Report drafts due for community (NF): March 11</a:t>
            </a:r>
          </a:p>
          <a:p>
            <a:r>
              <a:rPr lang="en-US" sz="2800" dirty="0"/>
              <a:t>Community feedback period on first TG drafts: Mar. 11-Apr. 10</a:t>
            </a:r>
          </a:p>
          <a:p>
            <a:r>
              <a:rPr lang="en-US" sz="2800" dirty="0"/>
              <a:t>NF Workshop @ ORNL : March 16-18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Preliminary (TG &amp; Frontier) Reports due (NF): May 10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Preliminary (TG &amp; Frontier) Reports due (Snowmass): May 31</a:t>
            </a:r>
          </a:p>
          <a:p>
            <a:r>
              <a:rPr lang="en-US" sz="2800" dirty="0"/>
              <a:t>Community feedback period: June 1 – July 26</a:t>
            </a:r>
          </a:p>
          <a:p>
            <a:r>
              <a:rPr lang="en-US" sz="2800" dirty="0">
                <a:solidFill>
                  <a:srgbClr val="FF0000"/>
                </a:solidFill>
              </a:rPr>
              <a:t>Community Summer Study (Seattle): July 17-26</a:t>
            </a:r>
          </a:p>
          <a:p>
            <a:r>
              <a:rPr lang="en-US" sz="2800" dirty="0">
                <a:solidFill>
                  <a:srgbClr val="FF0000"/>
                </a:solidFill>
              </a:rPr>
              <a:t>Final (TG &amp; Frontier) Reports due (NF): Sept 9</a:t>
            </a:r>
          </a:p>
          <a:p>
            <a:r>
              <a:rPr lang="en-US" sz="2800" dirty="0">
                <a:solidFill>
                  <a:srgbClr val="FF0000"/>
                </a:solidFill>
              </a:rPr>
              <a:t>Final (TG &amp; Frontier) Reports due (Snowmass): Sept 30  </a:t>
            </a:r>
            <a:endParaRPr lang="en-US" sz="1800" dirty="0">
              <a:solidFill>
                <a:srgbClr val="FF0000"/>
              </a:solidFill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F89153-7AC1-CE49-80B9-02DF1BBB1617}"/>
              </a:ext>
            </a:extLst>
          </p:cNvPr>
          <p:cNvPicPr>
            <a:picLocks noChangeAspect="1"/>
          </p:cNvPicPr>
          <p:nvPr/>
        </p:nvPicPr>
        <p:blipFill>
          <a:blip r:link="rId2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11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53310-40A2-964C-B965-78E8066AD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2BB5C-8EF1-C142-AB96-611E7084E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pic>
        <p:nvPicPr>
          <p:cNvPr id="10" name="Picture 9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8E13F15C-6905-584B-92B0-7CFF68118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2875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8C36801-BC44-EF46-B30B-0F9DD8706D3B}"/>
              </a:ext>
            </a:extLst>
          </p:cNvPr>
          <p:cNvSpPr/>
          <p:nvPr/>
        </p:nvSpPr>
        <p:spPr bwMode="auto">
          <a:xfrm>
            <a:off x="457200" y="1447800"/>
            <a:ext cx="6248400" cy="320040"/>
          </a:xfrm>
          <a:prstGeom prst="rect">
            <a:avLst/>
          </a:prstGeom>
          <a:solidFill>
            <a:srgbClr val="FFFFCC">
              <a:alpha val="32617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439157-01E0-DD4C-A15A-10B272DE03C2}"/>
              </a:ext>
            </a:extLst>
          </p:cNvPr>
          <p:cNvSpPr/>
          <p:nvPr/>
        </p:nvSpPr>
        <p:spPr bwMode="auto">
          <a:xfrm>
            <a:off x="457200" y="2346960"/>
            <a:ext cx="6248400" cy="320040"/>
          </a:xfrm>
          <a:prstGeom prst="rect">
            <a:avLst/>
          </a:prstGeom>
          <a:solidFill>
            <a:srgbClr val="FFFFCC">
              <a:alpha val="32617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9D4E1B-9AA4-9847-8EC3-9E412DBA1F78}"/>
              </a:ext>
            </a:extLst>
          </p:cNvPr>
          <p:cNvSpPr/>
          <p:nvPr/>
        </p:nvSpPr>
        <p:spPr bwMode="auto">
          <a:xfrm>
            <a:off x="457200" y="2651760"/>
            <a:ext cx="4953000" cy="320040"/>
          </a:xfrm>
          <a:prstGeom prst="rect">
            <a:avLst/>
          </a:prstGeom>
          <a:solidFill>
            <a:srgbClr val="FFFFCC">
              <a:alpha val="32617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F54DCA-C1C1-E544-AFD7-B69E6C87A2C2}"/>
              </a:ext>
            </a:extLst>
          </p:cNvPr>
          <p:cNvSpPr/>
          <p:nvPr/>
        </p:nvSpPr>
        <p:spPr bwMode="auto">
          <a:xfrm>
            <a:off x="457200" y="3261360"/>
            <a:ext cx="7620000" cy="548640"/>
          </a:xfrm>
          <a:prstGeom prst="rect">
            <a:avLst/>
          </a:prstGeom>
          <a:solidFill>
            <a:srgbClr val="FFFFCC">
              <a:alpha val="32617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528E45-9B9C-F94B-A1A1-A880B1DD0E67}"/>
              </a:ext>
            </a:extLst>
          </p:cNvPr>
          <p:cNvSpPr/>
          <p:nvPr/>
        </p:nvSpPr>
        <p:spPr bwMode="auto">
          <a:xfrm>
            <a:off x="457200" y="2042160"/>
            <a:ext cx="6096000" cy="320040"/>
          </a:xfrm>
          <a:prstGeom prst="rect">
            <a:avLst/>
          </a:prstGeom>
          <a:solidFill>
            <a:srgbClr val="FFFFCC">
              <a:alpha val="32617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354DF0-6634-3242-8783-295A5E81D33E}"/>
              </a:ext>
            </a:extLst>
          </p:cNvPr>
          <p:cNvSpPr/>
          <p:nvPr/>
        </p:nvSpPr>
        <p:spPr bwMode="auto">
          <a:xfrm>
            <a:off x="457200" y="2964180"/>
            <a:ext cx="7162800" cy="320040"/>
          </a:xfrm>
          <a:prstGeom prst="rect">
            <a:avLst/>
          </a:prstGeom>
          <a:solidFill>
            <a:srgbClr val="FFFFCC">
              <a:alpha val="32617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F94F87A-5706-B94B-9866-CDC00BA1F0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06575">
            <a:off x="0" y="2874465"/>
            <a:ext cx="9144000" cy="110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71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 err="1">
                <a:latin typeface="Arial Narrow" charset="0"/>
                <a:ea typeface="ＭＳ Ｐゴシック" charset="0"/>
                <a:cs typeface="ＭＳ Ｐゴシック" charset="0"/>
              </a:rPr>
              <a:t>BSM@</a:t>
            </a:r>
            <a:r>
              <a:rPr lang="en-US" sz="4800" b="1" dirty="0" err="1">
                <a:latin typeface="Symbol" pitchFamily="2" charset="2"/>
                <a:ea typeface="ＭＳ Ｐゴシック" charset="0"/>
                <a:cs typeface="ＭＳ Ｐゴシック" charset="0"/>
              </a:rPr>
              <a:t>n</a:t>
            </a:r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, the genesis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0023" y="653143"/>
            <a:ext cx="8705850" cy="5562600"/>
          </a:xfrm>
        </p:spPr>
        <p:txBody>
          <a:bodyPr/>
          <a:lstStyle/>
          <a:p>
            <a:r>
              <a:rPr lang="en-US" sz="2800" dirty="0" err="1"/>
              <a:t>BSM@</a:t>
            </a:r>
            <a:r>
              <a:rPr lang="en-US" sz="2800" dirty="0" err="1">
                <a:latin typeface="Symbol" pitchFamily="2" charset="2"/>
              </a:rPr>
              <a:t>n</a:t>
            </a:r>
            <a:r>
              <a:rPr lang="en-US" sz="2800" dirty="0"/>
              <a:t> picked up steam after the 2013 U.S. Snowmass exercise</a:t>
            </a:r>
          </a:p>
          <a:p>
            <a:r>
              <a:rPr lang="en-US" sz="2800" dirty="0"/>
              <a:t>The P5 science drivers clearly lists strategic opportunities</a:t>
            </a:r>
          </a:p>
          <a:p>
            <a:r>
              <a:rPr lang="en-US" sz="2800" dirty="0"/>
              <a:t>Must leverage the neutrino facility capabilities for precision oscillation measurements to the next step</a:t>
            </a:r>
          </a:p>
          <a:p>
            <a:r>
              <a:rPr lang="en-US" sz="2800" dirty="0"/>
              <a:t>Need to further increase community interests on BSM opportunities and complement those in the EF regime </a:t>
            </a:r>
          </a:p>
          <a:p>
            <a:r>
              <a:rPr lang="en-US" sz="2800" dirty="0"/>
              <a:t>Leadership needed in expanding physics opportunities</a:t>
            </a:r>
          </a:p>
          <a:p>
            <a:r>
              <a:rPr lang="en-US" sz="2800" dirty="0"/>
              <a:t>Theory and experiment groups have been working together closely and playing the necessary leadership roles!</a:t>
            </a:r>
          </a:p>
          <a:p>
            <a:r>
              <a:rPr lang="en-US" sz="2800" dirty="0"/>
              <a:t>A paper on ROP covers some of these opportunities </a:t>
            </a:r>
            <a:r>
              <a:rPr lang="en-US" sz="2400" dirty="0"/>
              <a:t>(Argüelles</a:t>
            </a:r>
            <a:r>
              <a:rPr lang="en-US" sz="1800" dirty="0"/>
              <a:t>  </a:t>
            </a:r>
            <a:r>
              <a:rPr lang="en-US" sz="2000" i="1" dirty="0"/>
              <a:t>et al</a:t>
            </a:r>
            <a:r>
              <a:rPr lang="en-US" sz="2000" dirty="0"/>
              <a:t>., </a:t>
            </a:r>
            <a:r>
              <a:rPr lang="en-US" sz="2000" dirty="0">
                <a:hlinkClick r:id="rId3"/>
              </a:rPr>
              <a:t>ROP 83, 124201, 2020</a:t>
            </a:r>
            <a:r>
              <a:rPr lang="en-US" sz="2400" dirty="0"/>
              <a:t>)</a:t>
            </a:r>
            <a:endParaRPr lang="en-US" sz="2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</p:spTree>
    <p:extLst>
      <p:ext uri="{BB962C8B-B14F-4D97-AF65-F5344CB8AC3E}">
        <p14:creationId xmlns:p14="http://schemas.microsoft.com/office/powerpoint/2010/main" val="300415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562897" y="0"/>
            <a:ext cx="8200103" cy="609600"/>
          </a:xfrm>
        </p:spPr>
        <p:txBody>
          <a:bodyPr/>
          <a:lstStyle/>
          <a:p>
            <a:r>
              <a:rPr lang="en-US" sz="4800" b="1" dirty="0" err="1">
                <a:latin typeface="Arial Narrow" charset="0"/>
                <a:ea typeface="ＭＳ Ｐゴシック" charset="0"/>
                <a:cs typeface="ＭＳ Ｐゴシック" charset="0"/>
              </a:rPr>
              <a:t>BSM@</a:t>
            </a:r>
            <a:r>
              <a:rPr lang="en-US" sz="4800" b="1" dirty="0" err="1">
                <a:latin typeface="Symbol" pitchFamily="2" charset="2"/>
                <a:ea typeface="ＭＳ Ｐゴシック" charset="0"/>
                <a:cs typeface="ＭＳ Ｐゴシック" charset="0"/>
              </a:rPr>
              <a:t>n</a:t>
            </a:r>
            <a:r>
              <a:rPr lang="en-US" sz="4800" b="1" dirty="0">
                <a:latin typeface="Arial Narrow" charset="0"/>
                <a:ea typeface="ＭＳ Ｐゴシック" charset="0"/>
                <a:cs typeface="ＭＳ Ｐゴシック" charset="0"/>
              </a:rPr>
              <a:t> Strategy, Thus far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650966"/>
            <a:ext cx="8924925" cy="55626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Overarching strategic goal : To ensure the BSM physics at neutrino experiments a solidly established area of study</a:t>
            </a:r>
          </a:p>
          <a:p>
            <a:r>
              <a:rPr lang="en-US" sz="2800" dirty="0"/>
              <a:t>Strategy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Ensure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physics to be an official topic at all subsequent future Snowmass studies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Increase awareness and interests on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physics within and outside the community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Ensure </a:t>
            </a:r>
            <a:r>
              <a:rPr lang="en-US" sz="2400" dirty="0" err="1"/>
              <a:t>BSM@</a:t>
            </a:r>
            <a:r>
              <a:rPr lang="en-US" sz="2400" dirty="0" err="1">
                <a:latin typeface="Symbol" pitchFamily="2" charset="2"/>
              </a:rPr>
              <a:t>n</a:t>
            </a:r>
            <a:r>
              <a:rPr lang="en-US" sz="2400" dirty="0"/>
              <a:t> topics to take a prominent presence in all official documents </a:t>
            </a:r>
            <a:r>
              <a:rPr lang="en-US" sz="2400" dirty="0">
                <a:sym typeface="Wingdings" pitchFamily="2" charset="2"/>
              </a:rPr>
              <a:t> P5 strategic plan, Science book, CDR, PDR, TDR, Review reports and presentations, </a:t>
            </a:r>
            <a:r>
              <a:rPr lang="en-US" sz="2400" dirty="0" err="1">
                <a:sym typeface="Wingdings" pitchFamily="2" charset="2"/>
              </a:rPr>
              <a:t>etc</a:t>
            </a:r>
            <a:endParaRPr lang="en-US" sz="2400" dirty="0">
              <a:sym typeface="Wingdings" pitchFamily="2" charset="2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/>
              <a:t>Form a strong collaborative group of experimentalists and theorists to continue developing and exploring new ideas and publish the work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D2B73A-E9E6-654E-95C6-57C70AFBF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E25BF4-F42F-684E-86C6-6F5B45474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</p:spTree>
    <p:extLst>
      <p:ext uri="{BB962C8B-B14F-4D97-AF65-F5344CB8AC3E}">
        <p14:creationId xmlns:p14="http://schemas.microsoft.com/office/powerpoint/2010/main" val="378478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27489"/>
            <a:ext cx="8153400" cy="582111"/>
          </a:xfrm>
          <a:ln/>
        </p:spPr>
        <p:txBody>
          <a:bodyPr/>
          <a:lstStyle/>
          <a:p>
            <a:r>
              <a:rPr lang="en-US" sz="4000" b="1" dirty="0"/>
              <a:t>Some </a:t>
            </a:r>
            <a:r>
              <a:rPr lang="en-US" sz="4000" b="1" dirty="0" err="1"/>
              <a:t>BSM@</a:t>
            </a:r>
            <a:r>
              <a:rPr lang="en-US" sz="4000" b="1" dirty="0" err="1">
                <a:latin typeface="Symbol" pitchFamily="2" charset="2"/>
              </a:rPr>
              <a:t>n</a:t>
            </a:r>
            <a:r>
              <a:rPr lang="en-US" sz="4000" b="1" dirty="0"/>
              <a:t> Topics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527447"/>
            <a:ext cx="8686800" cy="5873353"/>
          </a:xfrm>
          <a:ln/>
        </p:spPr>
        <p:txBody>
          <a:bodyPr anchor="t"/>
          <a:lstStyle/>
          <a:p>
            <a:pPr>
              <a:buFont typeface="Arial"/>
              <a:buChar char="•"/>
            </a:pPr>
            <a:r>
              <a:rPr lang="en-US" sz="2400" dirty="0"/>
              <a:t>High beam power, large detector mass + highly capable, precision near and far detectors with low E threshold make BSM physics viable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Signal to background ratio grows by the sqrt of the beam power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Near Detector Searches </a:t>
            </a:r>
            <a:r>
              <a:rPr lang="en-US" sz="2000" dirty="0">
                <a:sym typeface="Wingdings" pitchFamily="2" charset="2"/>
              </a:rPr>
              <a:t> Take advantage of high beam power</a:t>
            </a:r>
            <a:endParaRPr lang="en-US" sz="2000" dirty="0"/>
          </a:p>
          <a:p>
            <a:pPr lvl="2">
              <a:buFont typeface="Arial"/>
              <a:buChar char="•"/>
            </a:pPr>
            <a:r>
              <a:rPr lang="en-US" sz="1800" dirty="0"/>
              <a:t>Low mass Dark Matter (LDM)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Axion-like Particles (ALP)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Heavy Neutral Leptons (HNL)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Milli-charge Particles (</a:t>
            </a:r>
            <a:r>
              <a:rPr lang="en-US" sz="1800" dirty="0" err="1"/>
              <a:t>mCP</a:t>
            </a:r>
            <a:r>
              <a:rPr lang="en-US" sz="1800" dirty="0"/>
              <a:t>) 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Neutrino Trident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Far Detector Searches </a:t>
            </a:r>
            <a:r>
              <a:rPr lang="en-US" sz="2000" dirty="0">
                <a:sym typeface="Wingdings" pitchFamily="2" charset="2"/>
              </a:rPr>
              <a:t> Take advantage of ND, large V</a:t>
            </a:r>
            <a:r>
              <a:rPr lang="en-US" sz="2000" baseline="-25000" dirty="0">
                <a:sym typeface="Wingdings" pitchFamily="2" charset="2"/>
              </a:rPr>
              <a:t>A</a:t>
            </a:r>
            <a:r>
              <a:rPr lang="en-US" sz="2000" dirty="0">
                <a:sym typeface="Wingdings" pitchFamily="2" charset="2"/>
              </a:rPr>
              <a:t> FD and long baseline</a:t>
            </a:r>
            <a:endParaRPr lang="en-US" sz="2000" dirty="0"/>
          </a:p>
          <a:p>
            <a:pPr lvl="2">
              <a:buFont typeface="Arial"/>
              <a:buChar char="•"/>
            </a:pPr>
            <a:r>
              <a:rPr lang="en-US" sz="1800" dirty="0"/>
              <a:t>Sterile neutrino searches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Non-standard Interactions, Non-Unitarity, CPT violation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Large Extra Dimensions (LED)</a:t>
            </a:r>
          </a:p>
          <a:p>
            <a:pPr lvl="2">
              <a:buFont typeface="Arial"/>
              <a:buChar char="•"/>
            </a:pPr>
            <a:r>
              <a:rPr lang="en-US" sz="1800" dirty="0"/>
              <a:t>Boosted Dark Matter (BDM)/ Inelastic Boosted Dark Matter (</a:t>
            </a:r>
            <a:r>
              <a:rPr lang="en-US" sz="1800" dirty="0" err="1"/>
              <a:t>iBDM</a:t>
            </a:r>
            <a:r>
              <a:rPr lang="en-US" sz="1800" dirty="0"/>
              <a:t>)</a:t>
            </a:r>
          </a:p>
          <a:p>
            <a:pPr>
              <a:buFont typeface="Arial"/>
              <a:buChar char="•"/>
            </a:pPr>
            <a:r>
              <a:rPr lang="en-US" sz="2400" dirty="0"/>
              <a:t>Promote strong collaboration of theorists and experimentalists  </a:t>
            </a:r>
          </a:p>
          <a:p>
            <a:pPr>
              <a:buFont typeface="Arial"/>
              <a:buChar char="•"/>
            </a:pPr>
            <a:r>
              <a:rPr lang="en-US" sz="2400" dirty="0"/>
              <a:t>Some of these topics from DUNE covered in </a:t>
            </a:r>
            <a:r>
              <a:rPr lang="en-US" sz="2400" dirty="0">
                <a:hlinkClick r:id="rId3"/>
              </a:rPr>
              <a:t>EPJ C.81, 322</a:t>
            </a:r>
            <a:r>
              <a:rPr lang="en-US" sz="2400" dirty="0"/>
              <a:t> (2021)</a:t>
            </a:r>
            <a:endParaRPr lang="en-US" sz="2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21CFD4-F1FC-7240-A1BF-64322E35B82A}"/>
              </a:ext>
            </a:extLst>
          </p:cNvPr>
          <p:cNvSpPr/>
          <p:nvPr/>
        </p:nvSpPr>
        <p:spPr bwMode="auto">
          <a:xfrm>
            <a:off x="655454" y="1740462"/>
            <a:ext cx="7650345" cy="1993338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1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5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15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uiExpand="1" build="p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96036D3D-057F-E346-AFA3-38EC2B878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700" y="4409599"/>
            <a:ext cx="3340100" cy="18388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2023"/>
            <a:ext cx="8229600" cy="568746"/>
          </a:xfrm>
        </p:spPr>
        <p:txBody>
          <a:bodyPr/>
          <a:lstStyle/>
          <a:p>
            <a:r>
              <a:rPr lang="en-US" b="1" dirty="0" err="1"/>
              <a:t>BSM</a:t>
            </a:r>
            <a:r>
              <a:rPr lang="en-US" altLang="ko-KR" b="1" dirty="0" err="1"/>
              <a:t>@</a:t>
            </a:r>
            <a:r>
              <a:rPr lang="en-US" altLang="ko-KR" b="1" dirty="0" err="1">
                <a:latin typeface="Symbol" pitchFamily="2" charset="2"/>
              </a:rPr>
              <a:t>n</a:t>
            </a:r>
            <a:r>
              <a:rPr lang="en-US" altLang="ko-KR" b="1" dirty="0"/>
              <a:t> </a:t>
            </a:r>
            <a:r>
              <a:rPr lang="en-US" b="1" dirty="0"/>
              <a:t>Physics Signatures at 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28B17-2178-8D49-8B6B-E66D85408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B50A04-B9AE-B94E-A909-A26ABC2C1848}"/>
              </a:ext>
            </a:extLst>
          </p:cNvPr>
          <p:cNvSpPr txBox="1">
            <a:spLocks/>
          </p:cNvSpPr>
          <p:nvPr/>
        </p:nvSpPr>
        <p:spPr bwMode="auto">
          <a:xfrm>
            <a:off x="102952" y="600769"/>
            <a:ext cx="8785696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800" kern="0" dirty="0"/>
              <a:t>High intensity proton beams produce large number of photons from </a:t>
            </a:r>
            <a:r>
              <a:rPr lang="en-US" sz="2800" kern="0" dirty="0" err="1"/>
              <a:t>brem</a:t>
            </a:r>
            <a:r>
              <a:rPr lang="en-US" sz="2800" kern="0" dirty="0"/>
              <a:t>, DY or neutral mesons decays </a:t>
            </a:r>
            <a:r>
              <a:rPr lang="en-US" sz="2800" kern="0" dirty="0">
                <a:sym typeface="Wingdings" pitchFamily="2" charset="2"/>
              </a:rPr>
              <a:t> Make it possible to contemplate couplings of new U(1) gauge to the SM </a:t>
            </a:r>
            <a:r>
              <a:rPr lang="en-US" sz="2800" kern="0" dirty="0">
                <a:latin typeface="Symbol" pitchFamily="2" charset="2"/>
                <a:sym typeface="Wingdings" pitchFamily="2" charset="2"/>
              </a:rPr>
              <a:t>g</a:t>
            </a:r>
          </a:p>
          <a:p>
            <a:endParaRPr lang="en-US" sz="2800" kern="0" dirty="0">
              <a:sym typeface="Wingdings" pitchFamily="2" charset="2"/>
            </a:endParaRPr>
          </a:p>
          <a:p>
            <a:endParaRPr lang="en-US" sz="2800" kern="0" dirty="0">
              <a:sym typeface="Wingdings" pitchFamily="2" charset="2"/>
            </a:endParaRPr>
          </a:p>
          <a:p>
            <a:pPr marL="0" indent="0">
              <a:buNone/>
            </a:pPr>
            <a:endParaRPr lang="en-US" sz="2800" kern="0" dirty="0">
              <a:sym typeface="Wingdings" pitchFamily="2" charset="2"/>
            </a:endParaRPr>
          </a:p>
          <a:p>
            <a:pPr marL="0" indent="0">
              <a:buNone/>
            </a:pPr>
            <a:endParaRPr lang="en-US" sz="2800" kern="0" dirty="0">
              <a:sym typeface="Wingdings" pitchFamily="2" charset="2"/>
            </a:endParaRPr>
          </a:p>
          <a:p>
            <a:r>
              <a:rPr lang="en-US" sz="2800" kern="0" dirty="0">
                <a:sym typeface="Wingdings" pitchFamily="2" charset="2"/>
              </a:rPr>
              <a:t>Detection through an electron, </a:t>
            </a:r>
            <a:r>
              <a:rPr lang="en-US" sz="2800" kern="0" dirty="0">
                <a:latin typeface="Symbol" pitchFamily="2" charset="2"/>
                <a:sym typeface="Wingdings" pitchFamily="2" charset="2"/>
              </a:rPr>
              <a:t>m</a:t>
            </a:r>
            <a:r>
              <a:rPr lang="en-US" sz="2800" kern="0" dirty="0">
                <a:sym typeface="Wingdings" pitchFamily="2" charset="2"/>
              </a:rPr>
              <a:t>, N(n) recoil</a:t>
            </a:r>
            <a:r>
              <a:rPr lang="ko-KR" altLang="en-US" sz="2800" kern="0" dirty="0">
                <a:sym typeface="Wingdings" pitchFamily="2" charset="2"/>
              </a:rPr>
              <a:t> </a:t>
            </a:r>
            <a:r>
              <a:rPr lang="en-US" altLang="ko-KR" sz="2800" kern="0" dirty="0">
                <a:sym typeface="Wingdings" pitchFamily="2" charset="2"/>
              </a:rPr>
              <a:t>or 1, 2 </a:t>
            </a:r>
            <a:r>
              <a:rPr lang="en-US" altLang="ko-KR" sz="2800" kern="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altLang="ko-KR" sz="2800" kern="0" dirty="0">
                <a:sym typeface="Wingdings" pitchFamily="2" charset="2"/>
              </a:rPr>
              <a:t> final states</a:t>
            </a:r>
            <a:endParaRPr lang="en-US" sz="2400" kern="0" dirty="0"/>
          </a:p>
        </p:txBody>
      </p:sp>
      <p:pic>
        <p:nvPicPr>
          <p:cNvPr id="20" name="Picture 19" descr="A picture containing clock, watch, antenna&#10;&#10;Description automatically generated">
            <a:extLst>
              <a:ext uri="{FF2B5EF4-FFF2-40B4-BE49-F238E27FC236}">
                <a16:creationId xmlns:a16="http://schemas.microsoft.com/office/drawing/2014/main" id="{84380D22-9ECA-AE4B-BED6-2A63CC32B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50" y="2065734"/>
            <a:ext cx="2578100" cy="1662045"/>
          </a:xfrm>
          <a:prstGeom prst="rect">
            <a:avLst/>
          </a:prstGeom>
        </p:spPr>
      </p:pic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461A45EE-AEBD-7147-8477-94E2F1D84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354" y="1994805"/>
            <a:ext cx="2938212" cy="1742308"/>
          </a:xfrm>
          <a:prstGeom prst="rect">
            <a:avLst/>
          </a:prstGeom>
        </p:spPr>
      </p:pic>
      <p:pic>
        <p:nvPicPr>
          <p:cNvPr id="26" name="Picture 25" descr="A picture containing text, opener, tool&#10;&#10;Description automatically generated">
            <a:extLst>
              <a:ext uri="{FF2B5EF4-FFF2-40B4-BE49-F238E27FC236}">
                <a16:creationId xmlns:a16="http://schemas.microsoft.com/office/drawing/2014/main" id="{93954A5C-27FB-6F41-AA2B-F8BFE465B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4648200"/>
            <a:ext cx="3101887" cy="1506291"/>
          </a:xfrm>
          <a:prstGeom prst="rect">
            <a:avLst/>
          </a:prstGeom>
        </p:spPr>
      </p:pic>
      <p:pic>
        <p:nvPicPr>
          <p:cNvPr id="28" name="Picture 27" descr="A picture containing text, opener, tool, tripod&#10;&#10;Description automatically generated">
            <a:extLst>
              <a:ext uri="{FF2B5EF4-FFF2-40B4-BE49-F238E27FC236}">
                <a16:creationId xmlns:a16="http://schemas.microsoft.com/office/drawing/2014/main" id="{D994D3B0-CEC0-2649-BE3C-8C11E8A850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9575" y="2082167"/>
            <a:ext cx="2331109" cy="148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654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811" y="533400"/>
            <a:ext cx="8469389" cy="5714999"/>
          </a:xfrm>
        </p:spPr>
        <p:txBody>
          <a:bodyPr/>
          <a:lstStyle/>
          <a:p>
            <a:r>
              <a:rPr lang="en-US" dirty="0">
                <a:sym typeface="Wingdings" pitchFamily="2" charset="2"/>
              </a:rPr>
              <a:t>Direct Observation Signatures</a:t>
            </a:r>
          </a:p>
          <a:p>
            <a:pPr lvl="1"/>
            <a:r>
              <a:rPr lang="en-US" dirty="0">
                <a:sym typeface="Wingdings" pitchFamily="2" charset="2"/>
              </a:rPr>
              <a:t>Requires high beam flux</a:t>
            </a:r>
          </a:p>
          <a:p>
            <a:pPr lvl="1"/>
            <a:r>
              <a:rPr lang="en-US" dirty="0">
                <a:sym typeface="Wingdings" pitchFamily="2" charset="2"/>
              </a:rPr>
              <a:t>Sufficiently large mass for interaction signatures</a:t>
            </a:r>
          </a:p>
          <a:p>
            <a:pPr lvl="1"/>
            <a:r>
              <a:rPr lang="en-US" dirty="0">
                <a:sym typeface="Wingdings" pitchFamily="2" charset="2"/>
              </a:rPr>
              <a:t>Sufficiently large volume for decay signatures</a:t>
            </a:r>
          </a:p>
          <a:p>
            <a:r>
              <a:rPr lang="en-US" dirty="0">
                <a:sym typeface="Wingdings" pitchFamily="2" charset="2"/>
              </a:rPr>
              <a:t>Inferred Observation Signatures from both beam and cosmogenic sources</a:t>
            </a:r>
          </a:p>
          <a:p>
            <a:pPr lvl="1"/>
            <a:r>
              <a:rPr lang="en-US" dirty="0">
                <a:sym typeface="Wingdings" pitchFamily="2" charset="2"/>
              </a:rPr>
              <a:t>Leverage oscillatory behaviors</a:t>
            </a:r>
          </a:p>
          <a:p>
            <a:pPr lvl="1"/>
            <a:r>
              <a:rPr lang="en-US" dirty="0">
                <a:sym typeface="Wingdings" pitchFamily="2" charset="2"/>
              </a:rPr>
              <a:t>Large target mass FD for interactions</a:t>
            </a:r>
          </a:p>
          <a:p>
            <a:r>
              <a:rPr lang="en-US" dirty="0">
                <a:sym typeface="Wingdings" pitchFamily="2" charset="2"/>
              </a:rPr>
              <a:t>What do we need to know?</a:t>
            </a:r>
          </a:p>
          <a:p>
            <a:pPr lvl="1"/>
            <a:r>
              <a:rPr lang="en-US" dirty="0">
                <a:sym typeface="Wingdings" pitchFamily="2" charset="2"/>
              </a:rPr>
              <a:t>Signal flux</a:t>
            </a:r>
          </a:p>
          <a:p>
            <a:pPr lvl="1"/>
            <a:r>
              <a:rPr lang="en-US" dirty="0">
                <a:sym typeface="Wingdings" pitchFamily="2" charset="2"/>
              </a:rPr>
              <a:t>Neutrino flux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238991" y="25978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kern="0" dirty="0"/>
              <a:t>BSM Signature Categories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19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195" y="660400"/>
            <a:ext cx="8610600" cy="83058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BSM signal final states include charged leptons (e+/-, </a:t>
            </a:r>
            <a:r>
              <a:rPr lang="en-US" sz="2400" dirty="0">
                <a:latin typeface="Symbol" pitchFamily="2" charset="2"/>
              </a:rPr>
              <a:t>m</a:t>
            </a:r>
            <a:r>
              <a:rPr lang="en-US" sz="2400" dirty="0"/>
              <a:t>+/-), photons and nucleus (nucleon) recoil </a:t>
            </a:r>
            <a:r>
              <a:rPr lang="en-US" sz="2400" dirty="0">
                <a:sym typeface="Wingdings" pitchFamily="2" charset="2"/>
              </a:rPr>
              <a:t> 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n</a:t>
            </a:r>
            <a:r>
              <a:rPr lang="en-US" sz="2400" dirty="0">
                <a:sym typeface="Wingdings" pitchFamily="2" charset="2"/>
              </a:rPr>
              <a:t>-N interactions the primary background </a:t>
            </a:r>
            <a:endParaRPr lang="en-US" sz="2400" dirty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February 10,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BSM@nu Workshop Overview                                         Jaehoon Yu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386195" y="0"/>
            <a:ext cx="8371609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800" b="1" kern="0" dirty="0"/>
              <a:t>Some BSM Signatures &amp; BCK</a:t>
            </a:r>
            <a:endParaRPr lang="en-US" sz="4800" b="1" kern="0" dirty="0">
              <a:latin typeface="Symbol" pitchFamily="2" charset="2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C5E4A47-C51B-CE49-A0BD-E6A0A4378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9">
            <a:extLst>
              <a:ext uri="{FF2B5EF4-FFF2-40B4-BE49-F238E27FC236}">
                <a16:creationId xmlns:a16="http://schemas.microsoft.com/office/drawing/2014/main" id="{9253475A-AEDD-E64A-9AB0-87326B03E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792368"/>
              </p:ext>
            </p:extLst>
          </p:nvPr>
        </p:nvGraphicFramePr>
        <p:xfrm>
          <a:off x="457200" y="1592580"/>
          <a:ext cx="8305800" cy="4457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302607251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180988052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736129729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C00000"/>
                          </a:solidFill>
                        </a:rPr>
                        <a:t>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C00000"/>
                          </a:solidFill>
                        </a:rPr>
                        <a:t>Signatures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rgbClr val="C00000"/>
                          </a:solidFill>
                        </a:rPr>
                        <a:t>Background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9656368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/>
                          </a:solidFill>
                        </a:rPr>
                        <a:t>ALP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  <a:latin typeface="+mj-lt"/>
                        </a:rPr>
                        <a:t>Scattering: 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g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</a:rPr>
                        <a:t>+e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/ 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g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</a:rPr>
                        <a:t>+N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(n)  </a:t>
                      </a:r>
                    </a:p>
                    <a:p>
                      <a:pPr algn="ctr"/>
                      <a:r>
                        <a:rPr lang="en-US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Decay in flight :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gg</a:t>
                      </a:r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coherent, NC w/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,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en-US" sz="1800" baseline="-25000" dirty="0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CC w/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</a:rPr>
                        <a:t>etc</a:t>
                      </a:r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2922514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/>
                          </a:solidFill>
                        </a:rPr>
                        <a:t>LDM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c</a:t>
                      </a:r>
                      <a:r>
                        <a:rPr lang="en-US" sz="180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e</a:t>
                      </a:r>
                      <a:r>
                        <a:rPr lang="en-US" sz="1800" kern="1200" baseline="300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-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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c</a:t>
                      </a:r>
                      <a:r>
                        <a:rPr lang="en-US" sz="180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e</a:t>
                      </a:r>
                      <a:r>
                        <a:rPr lang="en-US" sz="1800" kern="1200" baseline="300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-</a:t>
                      </a:r>
                      <a:r>
                        <a:rPr lang="en-US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c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n-lt"/>
                        </a:rPr>
                        <a:t>N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</a:t>
                      </a:r>
                      <a:r>
                        <a:rPr lang="en-US" sz="180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N’n</a:t>
                      </a:r>
                      <a:endParaRPr lang="en-US" sz="18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NC w/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0,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en-US" sz="1800" baseline="-25000" dirty="0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CC, QE, RES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1954112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accent2"/>
                          </a:solidFill>
                        </a:rPr>
                        <a:t>mCP</a:t>
                      </a:r>
                      <a:endParaRPr lang="en-US" sz="20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Multiple e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-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scatterings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en-US" sz="1800" baseline="-25000" dirty="0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CC w/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0</a:t>
                      </a:r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2641665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/>
                          </a:solidFill>
                        </a:rPr>
                        <a:t>Dark Photon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2"/>
                          </a:solidFill>
                        </a:rPr>
                        <a:t>A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sym typeface="Wingdings" pitchFamily="2" charset="2"/>
                        </a:rPr>
                        <a:t>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800" baseline="30000" dirty="0" err="1">
                          <a:solidFill>
                            <a:schemeClr val="accent2"/>
                          </a:solidFill>
                        </a:rPr>
                        <a:t>-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+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,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-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CC + mis-ID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p,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+mj-lt"/>
                        </a:rPr>
                        <a:t>Accidental overlap of CC</a:t>
                      </a:r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4903911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/>
                          </a:solidFill>
                        </a:rPr>
                        <a:t>HNL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accent2"/>
                          </a:solidFill>
                          <a:effectLst/>
                          <a:latin typeface="Symbol" pitchFamily="2" charset="2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800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→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n</a:t>
                      </a:r>
                      <a:r>
                        <a:rPr lang="en-US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e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-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+mn-lt"/>
                          <a:sym typeface="Wingdings" pitchFamily="2" charset="2"/>
                        </a:rPr>
                        <a:t>e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+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, nm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-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m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+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n</a:t>
                      </a:r>
                      <a:r>
                        <a:rPr lang="en-US" sz="1800" kern="120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e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m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, np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0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, </a:t>
                      </a:r>
                      <a:r>
                        <a:rPr lang="en-US" sz="1800" kern="120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  <a:sym typeface="Wingdings" pitchFamily="2" charset="2"/>
                        </a:rPr>
                        <a:t>e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p, 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mp</a:t>
                      </a:r>
                      <a:endParaRPr lang="el-GR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CC + mis-ID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p, n</a:t>
                      </a:r>
                      <a:r>
                        <a:rPr lang="en-US" sz="1800" baseline="-25000" dirty="0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CC w/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0</a:t>
                      </a:r>
                      <a:endParaRPr lang="en-US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9983629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en-US" sz="2000" dirty="0">
                          <a:solidFill>
                            <a:schemeClr val="accent2"/>
                          </a:solidFill>
                        </a:rPr>
                        <a:t> trident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n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sym typeface="Wingdings" pitchFamily="2" charset="2"/>
                        </a:rPr>
                        <a:t>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n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e</a:t>
                      </a:r>
                      <a:r>
                        <a:rPr lang="en-US" sz="1800" baseline="300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-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n-lt"/>
                          <a:sym typeface="Wingdings" pitchFamily="2" charset="2"/>
                        </a:rPr>
                        <a:t>e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+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, nm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-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m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+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n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e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m</a:t>
                      </a:r>
                      <a:endParaRPr lang="en-US" sz="1800" baseline="30000" dirty="0">
                        <a:solidFill>
                          <a:schemeClr val="accent2"/>
                        </a:solidFill>
                        <a:latin typeface="Symbol" pitchFamily="2" charset="2"/>
                        <a:sym typeface="Wingdings" pitchFamily="2" charset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n</a:t>
                      </a:r>
                      <a:r>
                        <a:rPr lang="en-US" sz="1800" baseline="-250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m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N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n</a:t>
                      </a:r>
                      <a:r>
                        <a:rPr lang="en-US" sz="1800" baseline="-250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m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p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N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’ (n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CC)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6029749"/>
                  </a:ext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accent2"/>
                          </a:solidFill>
                        </a:rPr>
                        <a:t>BDM/ </a:t>
                      </a:r>
                      <a:r>
                        <a:rPr lang="en-US" sz="2000" dirty="0" err="1">
                          <a:solidFill>
                            <a:schemeClr val="accent2"/>
                          </a:solidFill>
                        </a:rPr>
                        <a:t>iBDM</a:t>
                      </a:r>
                      <a:endParaRPr lang="en-US" sz="20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c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n-lt"/>
                        </a:rPr>
                        <a:t>N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Symbol" pitchFamily="2" charset="2"/>
                          <a:sym typeface="Wingdings" pitchFamily="2" charset="2"/>
                        </a:rPr>
                        <a:t>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e</a:t>
                      </a:r>
                      <a:r>
                        <a:rPr lang="en-US" sz="1800" baseline="30000" dirty="0" err="1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-</a:t>
                      </a:r>
                      <a:r>
                        <a:rPr lang="en-US" sz="1800" dirty="0" err="1">
                          <a:solidFill>
                            <a:schemeClr val="accent2"/>
                          </a:solidFill>
                          <a:latin typeface="+mj-lt"/>
                          <a:sym typeface="Wingdings" pitchFamily="2" charset="2"/>
                        </a:rPr>
                        <a:t>N</a:t>
                      </a:r>
                      <a:endParaRPr lang="en-US" sz="1800" dirty="0">
                        <a:solidFill>
                          <a:schemeClr val="accent2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coherent, NC w/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p</a:t>
                      </a:r>
                      <a:r>
                        <a:rPr lang="en-US" sz="1800" baseline="30000" dirty="0">
                          <a:solidFill>
                            <a:schemeClr val="accent2"/>
                          </a:solidFill>
                        </a:rPr>
                        <a:t>0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, 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  <a:latin typeface="Symbol" pitchFamily="2" charset="2"/>
                        </a:rPr>
                        <a:t>n</a:t>
                      </a:r>
                      <a:r>
                        <a:rPr lang="en-US" sz="1800" baseline="-25000" dirty="0">
                          <a:solidFill>
                            <a:schemeClr val="accent2"/>
                          </a:solidFill>
                        </a:rPr>
                        <a:t>e</a:t>
                      </a:r>
                      <a:r>
                        <a:rPr lang="en-US" sz="1800" dirty="0">
                          <a:solidFill>
                            <a:schemeClr val="accent2"/>
                          </a:solidFill>
                        </a:rPr>
                        <a:t> CC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1153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566931"/>
      </p:ext>
    </p:extLst>
  </p:cSld>
  <p:clrMapOvr>
    <a:masterClrMapping/>
  </p:clrMapOvr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4108</TotalTime>
  <Words>2044</Words>
  <Application>Microsoft Macintosh PowerPoint</Application>
  <PresentationFormat>On-screen Show (4:3)</PresentationFormat>
  <Paragraphs>235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 Narrow</vt:lpstr>
      <vt:lpstr>Matura MT Script Capitals</vt:lpstr>
      <vt:lpstr>Monotype Corsiva</vt:lpstr>
      <vt:lpstr>Symbol</vt:lpstr>
      <vt:lpstr>Times New Roman</vt:lpstr>
      <vt:lpstr>Wingdings</vt:lpstr>
      <vt:lpstr>phys1443-spring02</vt:lpstr>
      <vt:lpstr>PowerPoint Presentation</vt:lpstr>
      <vt:lpstr>BSM@n, the genesis</vt:lpstr>
      <vt:lpstr>PowerPoint Presentation</vt:lpstr>
      <vt:lpstr>BSM@n, the genesis</vt:lpstr>
      <vt:lpstr>BSM@n Strategy, Thus far</vt:lpstr>
      <vt:lpstr>Some BSM@n Topics</vt:lpstr>
      <vt:lpstr>BSM@n Physics Signatures at 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next BSM@n Strategy</vt:lpstr>
      <vt:lpstr>Why are we here?</vt:lpstr>
      <vt:lpstr>PowerPoint Presentation</vt:lpstr>
      <vt:lpstr>NF03 Sub-topical Groups and the Leads</vt:lpstr>
      <vt:lpstr>Snowmass Report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BSM/Pheno Group Workshop Summary</dc:title>
  <dc:creator>Yu, Jaehoon</dc:creator>
  <cp:lastModifiedBy>Yu, Jaehoon</cp:lastModifiedBy>
  <cp:revision>537</cp:revision>
  <cp:lastPrinted>2020-06-18T13:59:51Z</cp:lastPrinted>
  <dcterms:created xsi:type="dcterms:W3CDTF">2020-06-12T15:28:20Z</dcterms:created>
  <dcterms:modified xsi:type="dcterms:W3CDTF">2022-02-10T14:50:09Z</dcterms:modified>
</cp:coreProperties>
</file>