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603" r:id="rId2"/>
    <p:sldId id="814" r:id="rId3"/>
    <p:sldId id="825" r:id="rId4"/>
    <p:sldId id="832" r:id="rId5"/>
    <p:sldId id="836" r:id="rId6"/>
    <p:sldId id="840" r:id="rId7"/>
    <p:sldId id="837" r:id="rId8"/>
    <p:sldId id="833" r:id="rId9"/>
    <p:sldId id="835" r:id="rId10"/>
    <p:sldId id="834" r:id="rId11"/>
    <p:sldId id="838" r:id="rId12"/>
    <p:sldId id="841" r:id="rId13"/>
    <p:sldId id="839" r:id="rId14"/>
    <p:sldId id="823" r:id="rId15"/>
    <p:sldId id="844" r:id="rId16"/>
    <p:sldId id="824" r:id="rId17"/>
    <p:sldId id="842" r:id="rId18"/>
    <p:sldId id="830" r:id="rId19"/>
    <p:sldId id="828" r:id="rId20"/>
    <p:sldId id="843" r:id="rId21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it Bashyal" initials="A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FFC000"/>
    <a:srgbClr val="FFFFCC"/>
    <a:srgbClr val="CC00CC"/>
    <a:srgbClr val="660066"/>
    <a:srgbClr val="CC6600"/>
    <a:srgbClr val="FF0066"/>
    <a:srgbClr val="00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113"/>
    <p:restoredTop sz="97581" autoAdjust="0"/>
  </p:normalViewPr>
  <p:slideViewPr>
    <p:cSldViewPr>
      <p:cViewPr varScale="1">
        <p:scale>
          <a:sx n="107" d="100"/>
          <a:sy n="107" d="100"/>
        </p:scale>
        <p:origin x="176" y="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AE953198-04A7-524E-8D93-1320209F0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77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296F35C5-9D58-1444-80A5-B79410259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93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34483E-5B5B-BD45-A08D-10B8C52212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28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112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73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75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02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68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08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42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12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998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84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97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41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0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99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43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98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56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77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E248-B536-0340-A251-776DD6555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85B1A5-C4B8-B14B-9978-F463056FBA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248400"/>
            <a:ext cx="440436" cy="3888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C0C4-C82A-7945-8BC5-FB3BC926D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56C65-8EC1-4445-8A2F-4A71F0272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08FAB-ED17-0C4A-B8F2-2F1A0AE8F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58E5-F186-8448-8915-9CBFB0232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25B6-753E-D146-9FE8-D2CA064EB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416A3-8464-454A-B151-4EF4C5B3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878B-9281-EB4C-B10E-3E6480B7F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3896-855B-7B4D-A097-2D12E2068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D456A-AC27-D043-BC72-1A49498E4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8B2E5-B0A7-F346-BBB5-5622F5608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42362-E3C2-C542-89D6-C9F58F17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00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A50021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9EFAF5A8-B3EC-174C-BB51-2F85AA858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F5B408-8855-7B42-A663-EC5AFAAC7B6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64" y="6248400"/>
            <a:ext cx="440436" cy="3888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kf/7w56wv9j72sbd7w75hl0rb200000gn/T/com.microsoft.Powerpoint/converted_emf.em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file:////var/folders/kf/7w56wv9j72sbd7w75hl0rb200000gn/T/com.microsoft.Powerpoint/converted_emf.em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C23817-5806-2141-9717-FC2BAB7F5A0D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4518025" y="2147256"/>
            <a:ext cx="63500" cy="76200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58EF6AFF-AA00-F14D-814E-AC24A4E4B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" y="152889"/>
            <a:ext cx="8458200" cy="132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9pPr>
          </a:lstStyle>
          <a:p>
            <a:pPr eaLnBrk="1" hangingPunct="1"/>
            <a:r>
              <a:rPr lang="en-US" sz="4800" b="1" kern="0" dirty="0">
                <a:ea typeface="ＭＳ Ｐゴシック" pitchFamily="-84" charset="-128"/>
                <a:cs typeface="ＭＳ Ｐゴシック" pitchFamily="-84" charset="-128"/>
              </a:rPr>
              <a:t>Joint </a:t>
            </a:r>
            <a:r>
              <a:rPr lang="en-US" sz="4800" b="1" kern="0" dirty="0" err="1">
                <a:ea typeface="ＭＳ Ｐゴシック" pitchFamily="-84" charset="-128"/>
                <a:cs typeface="ＭＳ Ｐゴシック" pitchFamily="-84" charset="-128"/>
              </a:rPr>
              <a:t>BSM@</a:t>
            </a:r>
            <a:r>
              <a:rPr lang="en-US" sz="4800" b="1" kern="0" dirty="0" err="1">
                <a:latin typeface="Symbol" pitchFamily="2" charset="2"/>
                <a:ea typeface="ＭＳ Ｐゴシック" pitchFamily="-84" charset="-128"/>
                <a:cs typeface="ＭＳ Ｐゴシック" pitchFamily="-84" charset="-128"/>
              </a:rPr>
              <a:t>n</a:t>
            </a:r>
            <a:r>
              <a:rPr lang="en-US" sz="4800" b="1" kern="0" dirty="0">
                <a:ea typeface="ＭＳ Ｐゴシック" pitchFamily="-84" charset="-128"/>
                <a:cs typeface="ＭＳ Ｐゴシック" pitchFamily="-84" charset="-128"/>
              </a:rPr>
              <a:t> Workshop Summary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9340406C-C3A3-7C4B-BE69-463E61CFC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3780" y="1478875"/>
            <a:ext cx="48237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latin typeface="Monotype Corsiva" pitchFamily="-84" charset="0"/>
              </a:rPr>
              <a:t>Feb. 12, 2022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Snowmass </a:t>
            </a:r>
            <a:r>
              <a:rPr lang="en-US" sz="2800" b="1" dirty="0" err="1">
                <a:solidFill>
                  <a:schemeClr val="accent2"/>
                </a:solidFill>
                <a:latin typeface="Monotype Corsiva" pitchFamily="-84" charset="0"/>
              </a:rPr>
              <a:t>BSM@</a:t>
            </a:r>
            <a:r>
              <a:rPr lang="en-US" sz="2800" b="1" dirty="0" err="1">
                <a:solidFill>
                  <a:schemeClr val="accent2"/>
                </a:solidFill>
                <a:latin typeface="Symbol" pitchFamily="2" charset="2"/>
              </a:rPr>
              <a:t>n</a:t>
            </a:r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 Joint Workshop</a:t>
            </a:r>
            <a:endParaRPr lang="en-US" sz="2800" b="1" dirty="0">
              <a:solidFill>
                <a:srgbClr val="FF0066"/>
              </a:solidFill>
              <a:latin typeface="Monotype Corsiva" pitchFamily="-8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7053A3-54F7-954B-8AA4-0B8727595822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4518025" y="2237112"/>
            <a:ext cx="63500" cy="76200"/>
          </a:xfrm>
          <a:prstGeom prst="rect">
            <a:avLst/>
          </a:prstGeom>
        </p:spPr>
      </p:pic>
      <p:sp>
        <p:nvSpPr>
          <p:cNvPr id="6" name="Text Box 4">
            <a:extLst>
              <a:ext uri="{FF2B5EF4-FFF2-40B4-BE49-F238E27FC236}">
                <a16:creationId xmlns:a16="http://schemas.microsoft.com/office/drawing/2014/main" id="{2A0EB7EC-E529-764B-911A-C3C8A8CA1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1825" y="2624309"/>
            <a:ext cx="434766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Jaehoon Yu*</a:t>
            </a:r>
          </a:p>
          <a:p>
            <a:pPr algn="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</p:spTree>
    <p:extLst>
      <p:ext uri="{BB962C8B-B14F-4D97-AF65-F5344CB8AC3E}">
        <p14:creationId xmlns:p14="http://schemas.microsoft.com/office/powerpoint/2010/main" val="3323878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Cosmogenic BSM Particles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43DB70-241A-B546-9E87-83CD30A74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609600"/>
            <a:ext cx="7772400" cy="457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Lead editors: Yun-</a:t>
            </a:r>
            <a:r>
              <a:rPr lang="en-US" dirty="0" err="1"/>
              <a:t>tse</a:t>
            </a:r>
            <a:r>
              <a:rPr lang="en-US" dirty="0"/>
              <a:t> Tsai and </a:t>
            </a:r>
            <a:r>
              <a:rPr lang="en-US" dirty="0" err="1"/>
              <a:t>Doojin</a:t>
            </a:r>
            <a:r>
              <a:rPr lang="en-US" dirty="0"/>
              <a:t> Kim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D2C248A-81FD-D54E-9E12-7E9A804B329B}"/>
              </a:ext>
            </a:extLst>
          </p:cNvPr>
          <p:cNvSpPr txBox="1">
            <a:spLocks/>
          </p:cNvSpPr>
          <p:nvPr/>
        </p:nvSpPr>
        <p:spPr bwMode="auto">
          <a:xfrm>
            <a:off x="76200" y="1117020"/>
            <a:ext cx="8915400" cy="284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r>
              <a:rPr lang="en-US" dirty="0"/>
              <a:t>New opportunities on probing cosmogenic BSM particles (BDM, </a:t>
            </a:r>
            <a:r>
              <a:rPr lang="en-US" dirty="0" err="1"/>
              <a:t>iBDM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) with the operating and future neutrino experiments, leveraging the large detector mass</a:t>
            </a:r>
          </a:p>
          <a:p>
            <a:r>
              <a:rPr lang="en-US" dirty="0"/>
              <a:t>Discuss consistency and complementarity among different detection technologies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843635-5EB4-664A-AA24-7A8B1606B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633" y="3224401"/>
            <a:ext cx="3933284" cy="347922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10FF8B3-6122-494C-88C6-57F3FA5BCCA6}"/>
              </a:ext>
            </a:extLst>
          </p:cNvPr>
          <p:cNvSpPr txBox="1">
            <a:spLocks/>
          </p:cNvSpPr>
          <p:nvPr/>
        </p:nvSpPr>
        <p:spPr bwMode="auto">
          <a:xfrm>
            <a:off x="76200" y="3733801"/>
            <a:ext cx="5486400" cy="232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r>
              <a:rPr lang="en-US" dirty="0"/>
              <a:t>Describe techniques developed for new detection technologies (e.g. </a:t>
            </a:r>
            <a:r>
              <a:rPr lang="en-US" dirty="0" err="1"/>
              <a:t>LArTPCs</a:t>
            </a:r>
            <a:r>
              <a:rPr lang="en-US" dirty="0"/>
              <a:t>) </a:t>
            </a:r>
          </a:p>
          <a:p>
            <a:r>
              <a:rPr lang="en-US" dirty="0"/>
              <a:t>Summarize analysis strategies </a:t>
            </a:r>
          </a:p>
        </p:txBody>
      </p:sp>
    </p:spTree>
    <p:extLst>
      <p:ext uri="{BB962C8B-B14F-4D97-AF65-F5344CB8AC3E}">
        <p14:creationId xmlns:p14="http://schemas.microsoft.com/office/powerpoint/2010/main" val="2066198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35DA0379-677C-A946-B78B-E846F68DF9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573" y="497963"/>
            <a:ext cx="3098627" cy="3292291"/>
          </a:xfrm>
          <a:prstGeom prst="rect">
            <a:avLst/>
          </a:prstGeom>
        </p:spPr>
      </p:pic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CE5B91CE-0064-6D4D-A5AF-F064A6C87F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943" y="2209800"/>
            <a:ext cx="3618857" cy="415498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02548" y="0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Dark Sector Particles in the Beam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43DB70-241A-B546-9E87-83CD30A74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Lead editors : Brian Batell and Jae Yu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6E827-E4E6-504D-9ABD-C22E2FE7FCF6}"/>
              </a:ext>
            </a:extLst>
          </p:cNvPr>
          <p:cNvSpPr txBox="1"/>
          <p:nvPr/>
        </p:nvSpPr>
        <p:spPr>
          <a:xfrm>
            <a:off x="202548" y="943779"/>
            <a:ext cx="5871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Set of new particles which do not experience the known forces; Weakly coupled to visible sector through a mediator or “portal” </a:t>
            </a:r>
            <a:endParaRPr lang="en-US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409B0CA-F48A-2E49-8A23-EC801E87FB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256" y="3751088"/>
            <a:ext cx="3816293" cy="31069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C469E1-8439-7345-940B-E2A15BD3401E}"/>
              </a:ext>
            </a:extLst>
          </p:cNvPr>
          <p:cNvSpPr txBox="1"/>
          <p:nvPr/>
        </p:nvSpPr>
        <p:spPr>
          <a:xfrm>
            <a:off x="224825" y="2066188"/>
            <a:ext cx="19849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Numerous opportunities to create dark sector particles, thanks to high intensity proton beams 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  <a:sym typeface="Wingdings" pitchFamily="2" charset="2"/>
              </a:rPr>
              <a:t> Toward the beams of DSP</a:t>
            </a:r>
            <a:endParaRPr lang="en-US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70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Shared Interests with Other TG’s &amp; TF’s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43DB70-241A-B546-9E87-83CD30A74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609600"/>
            <a:ext cx="7772400" cy="457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Joint TG’s and TF’s : NF01, NF02, RF06 and TH11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D2C248A-81FD-D54E-9E12-7E9A804B329B}"/>
              </a:ext>
            </a:extLst>
          </p:cNvPr>
          <p:cNvSpPr txBox="1">
            <a:spLocks/>
          </p:cNvSpPr>
          <p:nvPr/>
        </p:nvSpPr>
        <p:spPr bwMode="auto">
          <a:xfrm>
            <a:off x="391390" y="1219200"/>
            <a:ext cx="8371609" cy="464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r>
              <a:rPr lang="en-US" sz="2800" dirty="0"/>
              <a:t>Natural to have many shared interests across different TG’s within NF and with other TF’s</a:t>
            </a:r>
          </a:p>
          <a:p>
            <a:r>
              <a:rPr lang="en-US" sz="2800" dirty="0"/>
              <a:t>Want to avoid duplicate efforts that could distract the focus and attention</a:t>
            </a:r>
          </a:p>
          <a:p>
            <a:r>
              <a:rPr lang="en-US" sz="2800" dirty="0"/>
              <a:t>We have much clearer distinctions between these groups to ensure the focus of WP’s and reports</a:t>
            </a:r>
          </a:p>
          <a:p>
            <a:pPr lvl="1"/>
            <a:r>
              <a:rPr lang="en-US" sz="2400" dirty="0"/>
              <a:t>Still some overlapping topics but at the level of directing attention to the relevant WP’s</a:t>
            </a:r>
          </a:p>
          <a:p>
            <a:r>
              <a:rPr lang="en-US" sz="2800" dirty="0"/>
              <a:t>Joint TG’s and TF’s at this workshop ensures capturing all physics topics and contributions of all interested members</a:t>
            </a:r>
          </a:p>
        </p:txBody>
      </p:sp>
    </p:spTree>
    <p:extLst>
      <p:ext uri="{BB962C8B-B14F-4D97-AF65-F5344CB8AC3E}">
        <p14:creationId xmlns:p14="http://schemas.microsoft.com/office/powerpoint/2010/main" val="1658412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90500" y="25980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Contributed Talks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D2C248A-81FD-D54E-9E12-7E9A804B329B}"/>
              </a:ext>
            </a:extLst>
          </p:cNvPr>
          <p:cNvSpPr txBox="1">
            <a:spLocks/>
          </p:cNvSpPr>
          <p:nvPr/>
        </p:nvSpPr>
        <p:spPr bwMode="auto">
          <a:xfrm>
            <a:off x="190500" y="533400"/>
            <a:ext cx="8763000" cy="240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r>
              <a:rPr lang="en-US" dirty="0"/>
              <a:t>Total of 19 contributed talks by </a:t>
            </a:r>
            <a:r>
              <a:rPr lang="en-US" b="1" u="sng" dirty="0">
                <a:solidFill>
                  <a:srgbClr val="C00000"/>
                </a:solidFill>
              </a:rPr>
              <a:t>junior colleagues</a:t>
            </a:r>
          </a:p>
          <a:p>
            <a:r>
              <a:rPr lang="en-US" dirty="0"/>
              <a:t>A healthy mixture of experiment and theory talks</a:t>
            </a:r>
          </a:p>
          <a:p>
            <a:r>
              <a:rPr lang="en-US" dirty="0"/>
              <a:t>Five talks on BSM search analyses using existing data</a:t>
            </a:r>
          </a:p>
          <a:p>
            <a:r>
              <a:rPr lang="en-US" dirty="0"/>
              <a:t>Several new ideas on upcoming and future experiments</a:t>
            </a:r>
          </a:p>
        </p:txBody>
      </p:sp>
      <p:pic>
        <p:nvPicPr>
          <p:cNvPr id="12" name="Picture 1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26A57E1-C113-D647-BC02-5F29F6540E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56209"/>
            <a:ext cx="7620000" cy="374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614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2370"/>
            <a:ext cx="8915400" cy="5566028"/>
          </a:xfrm>
        </p:spPr>
        <p:txBody>
          <a:bodyPr/>
          <a:lstStyle/>
          <a:p>
            <a:r>
              <a:rPr lang="en-US" sz="2800" dirty="0"/>
              <a:t>The documents we work on should provide info to help making strategic plan </a:t>
            </a:r>
            <a:r>
              <a:rPr lang="en-US" sz="2800" dirty="0">
                <a:sym typeface="Wingdings" pitchFamily="2" charset="2"/>
              </a:rPr>
              <a:t> long term visions must be incorporated</a:t>
            </a:r>
          </a:p>
          <a:p>
            <a:r>
              <a:rPr lang="en-US" sz="2800" dirty="0">
                <a:sym typeface="Wingdings" pitchFamily="2" charset="2"/>
              </a:rPr>
              <a:t>What would the 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800" dirty="0">
                <a:sym typeface="Wingdings" pitchFamily="2" charset="2"/>
              </a:rPr>
              <a:t> world be like in 2030s?</a:t>
            </a:r>
          </a:p>
          <a:p>
            <a:pPr lvl="1"/>
            <a:r>
              <a:rPr lang="en-US" sz="2400" dirty="0">
                <a:sym typeface="Wingdings" pitchFamily="2" charset="2"/>
              </a:rPr>
              <a:t>Existing experiments will have increased their exposure</a:t>
            </a:r>
          </a:p>
          <a:p>
            <a:pPr lvl="1"/>
            <a:r>
              <a:rPr lang="en-US" sz="2400" dirty="0">
                <a:sym typeface="Wingdings" pitchFamily="2" charset="2"/>
              </a:rPr>
              <a:t>Most of the experiments currently in design or in construction will be taking data</a:t>
            </a:r>
          </a:p>
          <a:p>
            <a:pPr lvl="2"/>
            <a:r>
              <a:rPr lang="en-US" sz="2000" dirty="0">
                <a:sym typeface="Wingdings" pitchFamily="2" charset="2"/>
              </a:rPr>
              <a:t>SBN experiments will have been taking data over 5 years together</a:t>
            </a:r>
          </a:p>
          <a:p>
            <a:pPr lvl="2"/>
            <a:r>
              <a:rPr lang="en-US" sz="2000" dirty="0">
                <a:sym typeface="Wingdings" pitchFamily="2" charset="2"/>
              </a:rPr>
              <a:t>DUNE (2 FD’s) and Hyper-K will have started operating</a:t>
            </a:r>
          </a:p>
          <a:p>
            <a:pPr lvl="1"/>
            <a:r>
              <a:rPr lang="en-US" sz="2400" dirty="0">
                <a:sym typeface="Wingdings" pitchFamily="2" charset="2"/>
              </a:rPr>
              <a:t>Signal simulations and 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400" dirty="0">
                <a:sym typeface="Wingdings" pitchFamily="2" charset="2"/>
              </a:rPr>
              <a:t>-N modeling would have improved</a:t>
            </a:r>
          </a:p>
          <a:p>
            <a:pPr lvl="2"/>
            <a:r>
              <a:rPr lang="en-US" sz="2000" dirty="0">
                <a:sym typeface="Wingdings" pitchFamily="2" charset="2"/>
              </a:rPr>
              <a:t>But at what level and what is missing?</a:t>
            </a:r>
          </a:p>
          <a:p>
            <a:r>
              <a:rPr lang="en-US" sz="2800" dirty="0">
                <a:sym typeface="Wingdings" pitchFamily="2" charset="2"/>
              </a:rPr>
              <a:t>What should the 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800" dirty="0">
                <a:sym typeface="Wingdings" pitchFamily="2" charset="2"/>
              </a:rPr>
              <a:t> world be like in 2040 – 2050?</a:t>
            </a:r>
          </a:p>
          <a:p>
            <a:pPr lvl="1"/>
            <a:r>
              <a:rPr lang="en-US" sz="2400" dirty="0">
                <a:sym typeface="Wingdings" pitchFamily="2" charset="2"/>
              </a:rPr>
              <a:t>What capabilities should the experiments have to support BSM?</a:t>
            </a:r>
          </a:p>
          <a:p>
            <a:pPr lvl="2"/>
            <a:r>
              <a:rPr lang="en-US" sz="2000" dirty="0">
                <a:sym typeface="Wingdings" pitchFamily="2" charset="2"/>
              </a:rPr>
              <a:t>Accelerators and detectors</a:t>
            </a:r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91391" y="21969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Timelines to Consider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06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01861"/>
            <a:ext cx="8686800" cy="5484085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Impressive progress have been made</a:t>
            </a:r>
          </a:p>
          <a:p>
            <a:r>
              <a:rPr lang="en-US" dirty="0">
                <a:sym typeface="Wingdings" pitchFamily="2" charset="2"/>
              </a:rPr>
              <a:t>All six white papers are in excellent shape</a:t>
            </a:r>
          </a:p>
          <a:p>
            <a:pPr lvl="1"/>
            <a:r>
              <a:rPr lang="en-US" dirty="0">
                <a:sym typeface="Wingdings" pitchFamily="2" charset="2"/>
              </a:rPr>
              <a:t>Generating large interests</a:t>
            </a:r>
          </a:p>
          <a:p>
            <a:pPr lvl="1"/>
            <a:r>
              <a:rPr lang="en-US" dirty="0">
                <a:sym typeface="Wingdings" pitchFamily="2" charset="2"/>
              </a:rPr>
              <a:t>Working closely with other Topical groups and frontiers</a:t>
            </a:r>
          </a:p>
          <a:p>
            <a:r>
              <a:rPr lang="en-US" dirty="0">
                <a:sym typeface="Wingdings" pitchFamily="2" charset="2"/>
              </a:rPr>
              <a:t>Many new contributors have joined in at this workshop, helping to finalize the papers</a:t>
            </a:r>
          </a:p>
          <a:p>
            <a:r>
              <a:rPr lang="en-US" dirty="0">
                <a:sym typeface="Wingdings" pitchFamily="2" charset="2"/>
              </a:rPr>
              <a:t>Need to be cleaned up to be in a releasable shape in the archives</a:t>
            </a:r>
          </a:p>
          <a:p>
            <a:r>
              <a:rPr lang="en-US" dirty="0">
                <a:sym typeface="Wingdings" pitchFamily="2" charset="2"/>
              </a:rPr>
              <a:t>Executive summaries (~ 2 pages each) still needed for topical group report draft due </a:t>
            </a:r>
            <a:r>
              <a:rPr lang="en-US" b="1" u="sng" dirty="0">
                <a:sym typeface="Wingdings" pitchFamily="2" charset="2"/>
              </a:rPr>
              <a:t>March 11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Sub-topical White Papers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5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01861"/>
            <a:ext cx="8991600" cy="5484085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Currently running experiments looking into their data for BSM physics  essential for </a:t>
            </a:r>
            <a:r>
              <a:rPr lang="en-US" dirty="0" err="1">
                <a:sym typeface="Wingdings" pitchFamily="2" charset="2"/>
              </a:rPr>
              <a:t>quanttiative</a:t>
            </a:r>
            <a:r>
              <a:rPr lang="en-US" dirty="0">
                <a:sym typeface="Wingdings" pitchFamily="2" charset="2"/>
              </a:rPr>
              <a:t> feedback</a:t>
            </a:r>
          </a:p>
          <a:p>
            <a:r>
              <a:rPr lang="en-US" dirty="0">
                <a:sym typeface="Wingdings" pitchFamily="2" charset="2"/>
              </a:rPr>
              <a:t>Most studies on BSM physics in future </a:t>
            </a:r>
            <a:r>
              <a:rPr lang="en-US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experiments thus far primarily at the phenomenological level</a:t>
            </a:r>
          </a:p>
          <a:p>
            <a:r>
              <a:rPr lang="en-US" dirty="0">
                <a:sym typeface="Wingdings" pitchFamily="2" charset="2"/>
              </a:rPr>
              <a:t>Sufficient demonstration of </a:t>
            </a:r>
            <a:r>
              <a:rPr lang="en-US" dirty="0" err="1">
                <a:sym typeface="Wingdings" pitchFamily="2" charset="2"/>
              </a:rPr>
              <a:t>BSM@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needs to be accompanied with more realistic studies</a:t>
            </a:r>
          </a:p>
          <a:p>
            <a:pPr lvl="1"/>
            <a:r>
              <a:rPr lang="en-US" dirty="0">
                <a:sym typeface="Wingdings" pitchFamily="2" charset="2"/>
              </a:rPr>
              <a:t>Signals  Tools must be able to incorporate numerous new signatures with ease, a good verifiability and cross check, and the output be easily fed into the full detector simulations</a:t>
            </a:r>
          </a:p>
          <a:p>
            <a:pPr lvl="1"/>
            <a:r>
              <a:rPr lang="en-US" dirty="0">
                <a:sym typeface="Wingdings" pitchFamily="2" charset="2"/>
              </a:rPr>
              <a:t>Backgrounds  The </a:t>
            </a:r>
            <a:r>
              <a:rPr lang="en-US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-N interaction model must be improved to reduce uncertainties in </a:t>
            </a:r>
            <a:r>
              <a:rPr lang="en-US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interaction background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Signals and Backgrounds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99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b="1" dirty="0">
                <a:latin typeface="Arial Narrow" charset="0"/>
                <a:ea typeface="ＭＳ Ｐゴシック" charset="0"/>
                <a:cs typeface="ＭＳ Ｐゴシック" charset="0"/>
              </a:rPr>
              <a:t>Workshop Goals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650966"/>
            <a:ext cx="8924925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ym typeface="Wingdings" pitchFamily="2" charset="2"/>
              </a:rPr>
              <a:t>This workshop was the 2</a:t>
            </a:r>
            <a:r>
              <a:rPr lang="en-US" sz="2800" baseline="30000" dirty="0">
                <a:sym typeface="Wingdings" pitchFamily="2" charset="2"/>
              </a:rPr>
              <a:t>nd</a:t>
            </a:r>
            <a:r>
              <a:rPr lang="en-US" sz="2800" dirty="0">
                <a:sym typeface="Wingdings" pitchFamily="2" charset="2"/>
              </a:rPr>
              <a:t> in the series of the </a:t>
            </a:r>
            <a:r>
              <a:rPr lang="en-US" sz="2800" dirty="0" err="1">
                <a:sym typeface="Wingdings" pitchFamily="2" charset="2"/>
              </a:rPr>
              <a:t>BSM@</a:t>
            </a:r>
            <a:r>
              <a:rPr lang="en-US" sz="2800" dirty="0" err="1">
                <a:latin typeface="Symbol" pitchFamily="2" charset="2"/>
                <a:sym typeface="Wingdings" pitchFamily="2" charset="2"/>
              </a:rPr>
              <a:t>n</a:t>
            </a:r>
            <a:r>
              <a:rPr lang="en-US" sz="2800" dirty="0">
                <a:sym typeface="Wingdings" pitchFamily="2" charset="2"/>
              </a:rPr>
              <a:t> after the 2019 Arlington workshop (d%^&amp;* COVID!)</a:t>
            </a:r>
            <a:endParaRPr lang="en-US" sz="3000" b="1" dirty="0"/>
          </a:p>
          <a:p>
            <a:r>
              <a:rPr lang="en-US" sz="2800" dirty="0"/>
              <a:t>Goals of this workshop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Discuss activities and progress on Snowmass studies on new physics opportunities at neutrino experiments 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Provide a status update of sub-topical groups activities and remaining studies including timelines, if incomplete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</a:rPr>
              <a:t>Finalize sub-topical group whitepapers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  <a:sym typeface="Wingdings" pitchFamily="2" charset="2"/>
              </a:rPr>
              <a:t>Generate </a:t>
            </a:r>
            <a:r>
              <a:rPr lang="en-US" sz="2400" b="1" dirty="0">
                <a:solidFill>
                  <a:srgbClr val="FF0000"/>
                </a:solidFill>
              </a:rPr>
              <a:t>first drafts of topical frontier group reports</a:t>
            </a:r>
            <a:r>
              <a:rPr lang="en-US" sz="2400" dirty="0"/>
              <a:t> (NF01, NF02, NF03, RF06 &amp; TF11) on new physics opportunities</a:t>
            </a:r>
            <a:endParaRPr lang="en-US" sz="2400" dirty="0"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Ensure capturing and integrating all BSM physics opportunities 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Define clear timelines for completing the sub-topical group whitepapers and topical group reports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</a:p>
        </p:txBody>
      </p:sp>
    </p:spTree>
    <p:extLst>
      <p:ext uri="{BB962C8B-B14F-4D97-AF65-F5344CB8AC3E}">
        <p14:creationId xmlns:p14="http://schemas.microsoft.com/office/powerpoint/2010/main" val="2142945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09600"/>
          </a:xfrm>
        </p:spPr>
        <p:txBody>
          <a:bodyPr/>
          <a:lstStyle/>
          <a:p>
            <a:pPr eaLnBrk="1" hangingPunct="1"/>
            <a:r>
              <a:rPr lang="en-US" sz="4000" b="1" dirty="0">
                <a:ea typeface="ＭＳ Ｐゴシック" pitchFamily="-84" charset="-128"/>
                <a:cs typeface="ＭＳ Ｐゴシック" pitchFamily="-84" charset="-128"/>
              </a:rPr>
              <a:t>Snowmass Dates to Keep in Mind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40080"/>
            <a:ext cx="8839200" cy="5334000"/>
          </a:xfrm>
        </p:spPr>
        <p:txBody>
          <a:bodyPr/>
          <a:lstStyle/>
          <a:p>
            <a:r>
              <a:rPr lang="en-US" sz="2800" dirty="0"/>
              <a:t>Community feedback meetings for report input: Jan-Mar</a:t>
            </a:r>
          </a:p>
          <a:p>
            <a:r>
              <a:rPr lang="en-US" sz="2800" dirty="0">
                <a:solidFill>
                  <a:srgbClr val="FF0000"/>
                </a:solidFill>
              </a:rPr>
              <a:t>Topical Group Report drafts due for community (NF): </a:t>
            </a:r>
            <a:r>
              <a:rPr lang="en-US" sz="2800" b="1" u="sng" dirty="0">
                <a:solidFill>
                  <a:srgbClr val="FF0000"/>
                </a:solidFill>
              </a:rPr>
              <a:t>March 11</a:t>
            </a:r>
          </a:p>
          <a:p>
            <a:r>
              <a:rPr lang="en-US" sz="2800" dirty="0"/>
              <a:t>Community feedback period on first TG drafts: Mar. 11-Apr. 10</a:t>
            </a:r>
          </a:p>
          <a:p>
            <a:r>
              <a:rPr lang="en-US" sz="2800" dirty="0"/>
              <a:t>NF Workshop @ ORNL : March 16-18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Preliminary (TG &amp; Frontier) Reports due (NF): </a:t>
            </a:r>
            <a:r>
              <a:rPr lang="en-US" sz="2800" b="1" u="sng" dirty="0">
                <a:solidFill>
                  <a:srgbClr val="FF0000"/>
                </a:solidFill>
              </a:rPr>
              <a:t>May 10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Preliminary (TG &amp; Frontier) Reports due (Snowmass): May 31</a:t>
            </a:r>
          </a:p>
          <a:p>
            <a:r>
              <a:rPr lang="en-US" sz="2800" dirty="0"/>
              <a:t>Community feedback period: June 1 – July 26</a:t>
            </a:r>
          </a:p>
          <a:p>
            <a:r>
              <a:rPr lang="en-US" sz="2800" dirty="0">
                <a:solidFill>
                  <a:srgbClr val="FF0000"/>
                </a:solidFill>
              </a:rPr>
              <a:t>Community Summer Study (Seattle): </a:t>
            </a:r>
            <a:r>
              <a:rPr lang="en-US" sz="2800" b="1" u="sng" dirty="0">
                <a:solidFill>
                  <a:srgbClr val="FF0000"/>
                </a:solidFill>
              </a:rPr>
              <a:t>July 17-26</a:t>
            </a:r>
          </a:p>
          <a:p>
            <a:r>
              <a:rPr lang="en-US" sz="2800" dirty="0">
                <a:solidFill>
                  <a:srgbClr val="FF0000"/>
                </a:solidFill>
              </a:rPr>
              <a:t>Final (TG &amp; Frontier) Reports due (NF): </a:t>
            </a:r>
            <a:r>
              <a:rPr lang="en-US" sz="2800" b="1" u="sng" dirty="0">
                <a:solidFill>
                  <a:srgbClr val="FF0000"/>
                </a:solidFill>
              </a:rPr>
              <a:t>Sept 9</a:t>
            </a:r>
          </a:p>
          <a:p>
            <a:r>
              <a:rPr lang="en-US" sz="2800" dirty="0">
                <a:solidFill>
                  <a:srgbClr val="FF0000"/>
                </a:solidFill>
              </a:rPr>
              <a:t>Final (TG &amp; Frontier) Reports due (Snowmass): Sept 30  </a:t>
            </a:r>
            <a:endParaRPr lang="en-US" sz="1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F89153-7AC1-CE49-80B9-02DF1BBB1617}"/>
              </a:ext>
            </a:extLst>
          </p:cNvPr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12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The next </a:t>
            </a:r>
            <a:r>
              <a:rPr lang="en-US" sz="4800" b="1" dirty="0" err="1">
                <a:latin typeface="Arial Narrow" charset="0"/>
                <a:ea typeface="ＭＳ Ｐゴシック" charset="0"/>
                <a:cs typeface="ＭＳ Ｐゴシック" charset="0"/>
              </a:rPr>
              <a:t>BSM@</a:t>
            </a:r>
            <a:r>
              <a:rPr lang="en-US" sz="4800" b="1" dirty="0" err="1">
                <a:latin typeface="Symbol" pitchFamily="2" charset="2"/>
                <a:ea typeface="ＭＳ Ｐゴシック" charset="0"/>
                <a:cs typeface="ＭＳ Ｐゴシック" charset="0"/>
              </a:rPr>
              <a:t>n</a:t>
            </a:r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 Strategy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4157"/>
            <a:ext cx="8862552" cy="5562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Overarching strategic goal : To ensure the </a:t>
            </a:r>
            <a:r>
              <a:rPr lang="en-US" sz="3000" b="1" dirty="0" err="1"/>
              <a:t>BSM@</a:t>
            </a:r>
            <a:r>
              <a:rPr lang="en-US" sz="3000" b="1" dirty="0" err="1">
                <a:latin typeface="Symbol" pitchFamily="2" charset="2"/>
              </a:rPr>
              <a:t>n</a:t>
            </a:r>
            <a:r>
              <a:rPr lang="en-US" sz="3000" b="1" dirty="0"/>
              <a:t> a science driver and a primary goal of future </a:t>
            </a:r>
            <a:r>
              <a:rPr lang="en-US" sz="3000" b="1" dirty="0">
                <a:latin typeface="Symbol" pitchFamily="2" charset="2"/>
              </a:rPr>
              <a:t>n</a:t>
            </a:r>
            <a:r>
              <a:rPr lang="en-US" sz="3000" b="1" dirty="0"/>
              <a:t> experiments</a:t>
            </a:r>
          </a:p>
          <a:p>
            <a:r>
              <a:rPr lang="en-US" sz="2800" dirty="0"/>
              <a:t>Strategy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Ensure extracting large number of quantitative BSM physics results from experiments based on data prior to the start of next Snowmass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Further increase and strengthen awareness and interests on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physics within and outside the community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Ensure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topics to take an essential presence in all official documents </a:t>
            </a:r>
            <a:r>
              <a:rPr lang="en-US" sz="2400" dirty="0">
                <a:sym typeface="Wingdings" pitchFamily="2" charset="2"/>
              </a:rPr>
              <a:t> P5 strategic plan, CDR, PDR, TDR, Review reports and presentations, </a:t>
            </a:r>
            <a:r>
              <a:rPr lang="en-US" sz="2400" dirty="0" err="1">
                <a:sym typeface="Wingdings" pitchFamily="2" charset="2"/>
              </a:rPr>
              <a:t>etc</a:t>
            </a:r>
            <a:endParaRPr lang="en-US" sz="2400" dirty="0">
              <a:sym typeface="Wingdings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Enhance collaboration of experimentalists and theorists, with the NP community, to continue developing and exploring new ideas, improve tools and publish the work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</a:p>
        </p:txBody>
      </p:sp>
    </p:spTree>
    <p:extLst>
      <p:ext uri="{BB962C8B-B14F-4D97-AF65-F5344CB8AC3E}">
        <p14:creationId xmlns:p14="http://schemas.microsoft.com/office/powerpoint/2010/main" val="683360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 err="1">
                <a:latin typeface="Arial Narrow" charset="0"/>
                <a:ea typeface="ＭＳ Ｐゴシック" charset="0"/>
                <a:cs typeface="ＭＳ Ｐゴシック" charset="0"/>
              </a:rPr>
              <a:t>BSM@</a:t>
            </a:r>
            <a:r>
              <a:rPr lang="en-US" sz="4800" b="1" dirty="0" err="1">
                <a:latin typeface="Symbol" pitchFamily="2" charset="2"/>
                <a:ea typeface="ＭＳ Ｐゴシック" charset="0"/>
                <a:cs typeface="ＭＳ Ｐゴシック" charset="0"/>
              </a:rPr>
              <a:t>n</a:t>
            </a:r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 Strategy, Thus far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650966"/>
            <a:ext cx="8924925" cy="5562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Overarching strategic goal : To ensure the BSM physics at neutrino experiments </a:t>
            </a:r>
            <a:r>
              <a:rPr lang="en-US" sz="3000" b="1" u="sng" dirty="0">
                <a:solidFill>
                  <a:srgbClr val="C00000"/>
                </a:solidFill>
              </a:rPr>
              <a:t>a solidly established area of study</a:t>
            </a:r>
            <a:r>
              <a:rPr lang="en-US" sz="3000" b="1" u="sng" dirty="0"/>
              <a:t> </a:t>
            </a:r>
            <a:r>
              <a:rPr lang="en-US" sz="3000" b="1" dirty="0">
                <a:sym typeface="Wingdings" pitchFamily="2" charset="2"/>
              </a:rPr>
              <a:t> Accomplished!</a:t>
            </a:r>
            <a:endParaRPr lang="en-US" sz="3000" b="1" dirty="0"/>
          </a:p>
          <a:p>
            <a:r>
              <a:rPr lang="en-US" sz="2800" dirty="0"/>
              <a:t>Strategy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Ensure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physics to be an official topic at all subsequent future Snowmass studies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Increase awareness and interests on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physics within and outside the community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Ensure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topics to take a prominent presence in all official documents </a:t>
            </a:r>
            <a:r>
              <a:rPr lang="en-US" sz="2400" dirty="0">
                <a:sym typeface="Wingdings" pitchFamily="2" charset="2"/>
              </a:rPr>
              <a:t> P5 strategic plan, Science book, CDR, PDR, TDR, Review reports and presentations, </a:t>
            </a:r>
            <a:r>
              <a:rPr lang="en-US" sz="2400" dirty="0" err="1">
                <a:sym typeface="Wingdings" pitchFamily="2" charset="2"/>
              </a:rPr>
              <a:t>etc</a:t>
            </a:r>
            <a:endParaRPr lang="en-US" sz="2400" dirty="0"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/>
              <a:t>Form a strong collaborative group of experimentalists and theorists to continue developing and exploring new ideas and publish the work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</a:p>
        </p:txBody>
      </p:sp>
    </p:spTree>
    <p:extLst>
      <p:ext uri="{BB962C8B-B14F-4D97-AF65-F5344CB8AC3E}">
        <p14:creationId xmlns:p14="http://schemas.microsoft.com/office/powerpoint/2010/main" val="3784781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248" y="533400"/>
            <a:ext cx="8786352" cy="5562600"/>
          </a:xfrm>
        </p:spPr>
        <p:txBody>
          <a:bodyPr/>
          <a:lstStyle/>
          <a:p>
            <a:r>
              <a:rPr lang="en-US" dirty="0"/>
              <a:t>The joint workshop was a smashing success!</a:t>
            </a:r>
          </a:p>
          <a:p>
            <a:r>
              <a:rPr lang="en-US" dirty="0"/>
              <a:t>It clearly demonstrated an explosive growth of interests in the community (44</a:t>
            </a:r>
            <a:r>
              <a:rPr lang="en-US" dirty="0">
                <a:sym typeface="Wingdings" pitchFamily="2" charset="2"/>
              </a:rPr>
              <a:t>141 participants)</a:t>
            </a:r>
          </a:p>
          <a:p>
            <a:pPr lvl="1"/>
            <a:r>
              <a:rPr lang="en-US" dirty="0">
                <a:sym typeface="Wingdings" pitchFamily="2" charset="2"/>
              </a:rPr>
              <a:t>The large number of junior participants shows a clear path for continued growth</a:t>
            </a:r>
          </a:p>
          <a:p>
            <a:r>
              <a:rPr lang="en-US" dirty="0"/>
              <a:t>To produce quantitative results, the tools for the signal studies and improved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dirty="0"/>
              <a:t>-N interaction modelling for background studies are essential</a:t>
            </a:r>
          </a:p>
          <a:p>
            <a:pPr lvl="1"/>
            <a:r>
              <a:rPr lang="en-US" dirty="0"/>
              <a:t>Collaboration with NP community critical</a:t>
            </a:r>
          </a:p>
          <a:p>
            <a:pPr lvl="1"/>
            <a:r>
              <a:rPr lang="en-US" dirty="0"/>
              <a:t>The insufficient resource issues for tools development must be addressed ASAP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</a:p>
        </p:txBody>
      </p:sp>
    </p:spTree>
    <p:extLst>
      <p:ext uri="{BB962C8B-B14F-4D97-AF65-F5344CB8AC3E}">
        <p14:creationId xmlns:p14="http://schemas.microsoft.com/office/powerpoint/2010/main" val="197921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811" y="533400"/>
            <a:ext cx="8469389" cy="5714999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Direct Observation Signatures</a:t>
            </a:r>
          </a:p>
          <a:p>
            <a:pPr lvl="1"/>
            <a:r>
              <a:rPr lang="en-US" dirty="0">
                <a:sym typeface="Wingdings" pitchFamily="2" charset="2"/>
              </a:rPr>
              <a:t>Requires high beam flux</a:t>
            </a:r>
          </a:p>
          <a:p>
            <a:pPr lvl="1"/>
            <a:r>
              <a:rPr lang="en-US" dirty="0">
                <a:sym typeface="Wingdings" pitchFamily="2" charset="2"/>
              </a:rPr>
              <a:t>Sufficiently large mass for interaction signatures</a:t>
            </a:r>
          </a:p>
          <a:p>
            <a:pPr lvl="1"/>
            <a:r>
              <a:rPr lang="en-US" dirty="0">
                <a:sym typeface="Wingdings" pitchFamily="2" charset="2"/>
              </a:rPr>
              <a:t>Sufficiently large volume for decay signatures</a:t>
            </a:r>
          </a:p>
          <a:p>
            <a:r>
              <a:rPr lang="en-US" dirty="0">
                <a:sym typeface="Wingdings" pitchFamily="2" charset="2"/>
              </a:rPr>
              <a:t>Inferred Observation Signatures from both beam and cosmogenic sources</a:t>
            </a:r>
          </a:p>
          <a:p>
            <a:pPr lvl="1"/>
            <a:r>
              <a:rPr lang="en-US" dirty="0">
                <a:sym typeface="Wingdings" pitchFamily="2" charset="2"/>
              </a:rPr>
              <a:t>Leverage oscillatory behaviors</a:t>
            </a:r>
          </a:p>
          <a:p>
            <a:pPr lvl="1"/>
            <a:r>
              <a:rPr lang="en-US" dirty="0">
                <a:sym typeface="Wingdings" pitchFamily="2" charset="2"/>
              </a:rPr>
              <a:t>Large target mass FD for interactions</a:t>
            </a:r>
          </a:p>
          <a:p>
            <a:r>
              <a:rPr lang="en-US" dirty="0">
                <a:sym typeface="Wingdings" pitchFamily="2" charset="2"/>
              </a:rPr>
              <a:t>What do we need to know?</a:t>
            </a:r>
          </a:p>
          <a:p>
            <a:pPr lvl="1"/>
            <a:r>
              <a:rPr lang="en-US" dirty="0">
                <a:sym typeface="Wingdings" pitchFamily="2" charset="2"/>
              </a:rPr>
              <a:t>Signal flux and realistic behaviors in the detector</a:t>
            </a:r>
          </a:p>
          <a:p>
            <a:pPr lvl="1"/>
            <a:r>
              <a:rPr lang="en-US" dirty="0">
                <a:sym typeface="Wingdings" pitchFamily="2" charset="2"/>
              </a:rPr>
              <a:t>Neutrino flux and their interactions in the detector as </a:t>
            </a:r>
            <a:r>
              <a:rPr lang="en-US" dirty="0" err="1">
                <a:sym typeface="Wingdings" pitchFamily="2" charset="2"/>
              </a:rPr>
              <a:t>bck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BSM Signature Categories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19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01861"/>
            <a:ext cx="8686800" cy="5484085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Impressive progress have been made</a:t>
            </a:r>
          </a:p>
          <a:p>
            <a:r>
              <a:rPr lang="en-US" dirty="0">
                <a:sym typeface="Wingdings" pitchFamily="2" charset="2"/>
              </a:rPr>
              <a:t>All six white papers are in excellent shape</a:t>
            </a:r>
          </a:p>
          <a:p>
            <a:pPr lvl="1"/>
            <a:r>
              <a:rPr lang="en-US" dirty="0">
                <a:sym typeface="Wingdings" pitchFamily="2" charset="2"/>
              </a:rPr>
              <a:t>Generating large interests</a:t>
            </a:r>
          </a:p>
          <a:p>
            <a:pPr lvl="1"/>
            <a:r>
              <a:rPr lang="en-US" dirty="0">
                <a:sym typeface="Wingdings" pitchFamily="2" charset="2"/>
              </a:rPr>
              <a:t>Working closely with other topical groups and frontiers</a:t>
            </a:r>
          </a:p>
          <a:p>
            <a:r>
              <a:rPr lang="en-US" dirty="0">
                <a:sym typeface="Wingdings" pitchFamily="2" charset="2"/>
              </a:rPr>
              <a:t>Many new contributors have joined in at this workshop, helping to finalize the papers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Sub-topical White Papers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02548" y="0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BSM Effects on </a:t>
            </a:r>
            <a:r>
              <a:rPr lang="en-US" sz="4000" b="1" kern="0" dirty="0">
                <a:latin typeface="Symbol" pitchFamily="2" charset="2"/>
              </a:rPr>
              <a:t>n</a:t>
            </a:r>
            <a:r>
              <a:rPr lang="en-US" sz="4000" b="1" kern="0" dirty="0"/>
              <a:t>-flavor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6E827-E4E6-504D-9ABD-C22E2FE7FCF6}"/>
              </a:ext>
            </a:extLst>
          </p:cNvPr>
          <p:cNvSpPr txBox="1"/>
          <p:nvPr/>
        </p:nvSpPr>
        <p:spPr>
          <a:xfrm>
            <a:off x="228600" y="1002695"/>
            <a:ext cx="8833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Rich BSM physic topics in neutrino behaviors that can be explored in broad kinematic phase space</a:t>
            </a: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675A6093-D540-EC4E-9168-845CC6308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Lead editors : Pilar Coloma, David </a:t>
            </a:r>
            <a:r>
              <a:rPr lang="en-US" sz="2800" dirty="0" err="1"/>
              <a:t>Forero</a:t>
            </a:r>
            <a:r>
              <a:rPr lang="en-US" sz="2800" dirty="0"/>
              <a:t> and </a:t>
            </a:r>
            <a:r>
              <a:rPr lang="en-US" sz="2800" dirty="0" err="1"/>
              <a:t>Teppei</a:t>
            </a:r>
            <a:r>
              <a:rPr lang="en-US" sz="2800" dirty="0"/>
              <a:t> </a:t>
            </a:r>
            <a:r>
              <a:rPr lang="en-US" sz="2800" dirty="0" err="1"/>
              <a:t>Katori</a:t>
            </a:r>
            <a:endParaRPr lang="en-US" sz="2800" dirty="0"/>
          </a:p>
        </p:txBody>
      </p:sp>
      <p:pic>
        <p:nvPicPr>
          <p:cNvPr id="20" name="Picture 1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B3EBCA6-8BEB-E74C-84B2-0B809F2667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5" y="1812910"/>
            <a:ext cx="7281315" cy="506064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B5E6D4C-B2F2-3D42-A02E-116DA3977798}"/>
              </a:ext>
            </a:extLst>
          </p:cNvPr>
          <p:cNvSpPr/>
          <p:nvPr/>
        </p:nvSpPr>
        <p:spPr bwMode="auto">
          <a:xfrm rot="5400000">
            <a:off x="3807680" y="3500650"/>
            <a:ext cx="4274072" cy="1373832"/>
          </a:xfrm>
          <a:prstGeom prst="rect">
            <a:avLst/>
          </a:prstGeom>
          <a:solidFill>
            <a:srgbClr val="FFC000">
              <a:alpha val="14118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18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02548" y="0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BSM Effects on </a:t>
            </a:r>
            <a:r>
              <a:rPr lang="en-US" sz="4000" b="1" kern="0" dirty="0">
                <a:latin typeface="Symbol" pitchFamily="2" charset="2"/>
              </a:rPr>
              <a:t>n</a:t>
            </a:r>
            <a:r>
              <a:rPr lang="en-US" sz="4000" b="1" kern="0" dirty="0"/>
              <a:t>-flavor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6E827-E4E6-504D-9ABD-C22E2FE7FCF6}"/>
              </a:ext>
            </a:extLst>
          </p:cNvPr>
          <p:cNvSpPr txBox="1"/>
          <p:nvPr/>
        </p:nvSpPr>
        <p:spPr>
          <a:xfrm>
            <a:off x="212444" y="673296"/>
            <a:ext cx="5426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Test of fundamental symmetry</a:t>
            </a:r>
          </a:p>
        </p:txBody>
      </p:sp>
      <p:pic>
        <p:nvPicPr>
          <p:cNvPr id="17" name="Picture 16" descr="Chart&#10;&#10;Description automatically generated with medium confidence">
            <a:extLst>
              <a:ext uri="{FF2B5EF4-FFF2-40B4-BE49-F238E27FC236}">
                <a16:creationId xmlns:a16="http://schemas.microsoft.com/office/drawing/2014/main" id="{5CEA3AC4-7CAA-F641-800A-464319B8A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4637"/>
            <a:ext cx="9144000" cy="511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530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02548" y="0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 err="1"/>
              <a:t>CE</a:t>
            </a:r>
            <a:r>
              <a:rPr lang="en-US" sz="4000" b="1" kern="0" dirty="0" err="1">
                <a:latin typeface="Symbol" pitchFamily="2" charset="2"/>
              </a:rPr>
              <a:t>n</a:t>
            </a:r>
            <a:r>
              <a:rPr lang="en-US" sz="4000" b="1" kern="0" dirty="0" err="1"/>
              <a:t>NS</a:t>
            </a:r>
            <a:endParaRPr lang="en-US" sz="4000" b="1" kern="0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43DB70-241A-B546-9E87-83CD30A74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Lead editors : Louis </a:t>
            </a:r>
            <a:r>
              <a:rPr lang="en-US" sz="2800" dirty="0" err="1"/>
              <a:t>Strigari</a:t>
            </a:r>
            <a:r>
              <a:rPr lang="en-US" sz="2800" dirty="0"/>
              <a:t>, Phil Barbeau and </a:t>
            </a:r>
            <a:r>
              <a:rPr lang="en-US" sz="2800" dirty="0" err="1"/>
              <a:t>Raimund</a:t>
            </a:r>
            <a:r>
              <a:rPr lang="en-US" sz="2800" dirty="0"/>
              <a:t> Strauss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6E827-E4E6-504D-9ABD-C22E2FE7FCF6}"/>
              </a:ext>
            </a:extLst>
          </p:cNvPr>
          <p:cNvSpPr txBox="1"/>
          <p:nvPr/>
        </p:nvSpPr>
        <p:spPr>
          <a:xfrm>
            <a:off x="381000" y="990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  <a:latin typeface="Cambria" panose="02040503050406030204" pitchFamily="18" charset="0"/>
              </a:rPr>
              <a:t>CE</a:t>
            </a:r>
            <a:r>
              <a:rPr lang="en-US" dirty="0" err="1">
                <a:solidFill>
                  <a:srgbClr val="C00000"/>
                </a:solidFill>
                <a:latin typeface="Symbol" pitchFamily="2" charset="2"/>
              </a:rPr>
              <a:t>n</a:t>
            </a:r>
            <a:r>
              <a:rPr lang="en-US" dirty="0" err="1">
                <a:solidFill>
                  <a:srgbClr val="C00000"/>
                </a:solidFill>
                <a:latin typeface="Cambria" panose="02040503050406030204" pitchFamily="18" charset="0"/>
              </a:rPr>
              <a:t>NS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 is important physics and an essential testing ground for BSM at as low E as possible in many nuclei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87A02818-85B6-F246-86F4-0E57C0437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26" y="1843011"/>
            <a:ext cx="7247052" cy="476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78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344DF664-B18F-C345-A0DB-6931823EF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831047"/>
            <a:ext cx="6858000" cy="488780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15191" y="25978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Heavy Neutral Leptons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43DB70-241A-B546-9E87-83CD30A74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77724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Lead editors: Ian Shoemaker and Albert de </a:t>
            </a:r>
            <a:r>
              <a:rPr lang="en-US" sz="2800" dirty="0" err="1"/>
              <a:t>Roeck</a:t>
            </a:r>
            <a:endParaRPr lang="en-US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6E827-E4E6-504D-9ABD-C22E2FE7FCF6}"/>
              </a:ext>
            </a:extLst>
          </p:cNvPr>
          <p:cNvSpPr txBox="1"/>
          <p:nvPr/>
        </p:nvSpPr>
        <p:spPr>
          <a:xfrm>
            <a:off x="462395" y="990600"/>
            <a:ext cx="8371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Collider and fixed target experiments – DUNE, NA62, </a:t>
            </a:r>
            <a:r>
              <a:rPr lang="en-US" dirty="0" err="1">
                <a:solidFill>
                  <a:srgbClr val="C00000"/>
                </a:solidFill>
                <a:latin typeface="Cambria" panose="02040503050406030204" pitchFamily="18" charset="0"/>
              </a:rPr>
              <a:t>SHiP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 &amp; SHADOWS -   compliment each other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9E1C2C6-32B2-6043-BC8A-72CF5FB6B398}"/>
              </a:ext>
            </a:extLst>
          </p:cNvPr>
          <p:cNvSpPr/>
          <p:nvPr/>
        </p:nvSpPr>
        <p:spPr bwMode="auto">
          <a:xfrm>
            <a:off x="4495800" y="2205335"/>
            <a:ext cx="3352800" cy="1528465"/>
          </a:xfrm>
          <a:prstGeom prst="rect">
            <a:avLst/>
          </a:prstGeom>
          <a:solidFill>
            <a:srgbClr val="FFC000">
              <a:alpha val="14118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B8BF0DA-2347-7D44-9C58-272C3A47B121}"/>
              </a:ext>
            </a:extLst>
          </p:cNvPr>
          <p:cNvSpPr/>
          <p:nvPr/>
        </p:nvSpPr>
        <p:spPr bwMode="auto">
          <a:xfrm>
            <a:off x="2133600" y="3352800"/>
            <a:ext cx="4800600" cy="2209800"/>
          </a:xfrm>
          <a:prstGeom prst="rect">
            <a:avLst/>
          </a:prstGeom>
          <a:solidFill>
            <a:srgbClr val="99FFCC">
              <a:alpha val="14118"/>
            </a:srgbClr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34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12,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Summary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58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Baryon Number Violation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43DB70-241A-B546-9E87-83CD30A74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7772400" cy="457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Lead editors: Lisa Koerner and </a:t>
            </a:r>
            <a:r>
              <a:rPr lang="en-US" sz="2800" dirty="0" err="1"/>
              <a:t>Bhupal</a:t>
            </a:r>
            <a:r>
              <a:rPr lang="en-US" sz="2800" dirty="0"/>
              <a:t> Dev</a:t>
            </a:r>
          </a:p>
        </p:txBody>
      </p:sp>
      <p:pic>
        <p:nvPicPr>
          <p:cNvPr id="10" name="Picture 9" descr="Timeline&#10;&#10;Description automatically generated">
            <a:extLst>
              <a:ext uri="{FF2B5EF4-FFF2-40B4-BE49-F238E27FC236}">
                <a16:creationId xmlns:a16="http://schemas.microsoft.com/office/drawing/2014/main" id="{208BF991-5A93-8A43-87AA-8C023836D5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54" y="3810000"/>
            <a:ext cx="7269046" cy="2948839"/>
          </a:xfrm>
          <a:prstGeom prst="rect">
            <a:avLst/>
          </a:prstGeom>
        </p:spPr>
      </p:pic>
      <p:pic>
        <p:nvPicPr>
          <p:cNvPr id="14" name="Picture 13" descr="Timeline&#10;&#10;Description automatically generated">
            <a:extLst>
              <a:ext uri="{FF2B5EF4-FFF2-40B4-BE49-F238E27FC236}">
                <a16:creationId xmlns:a16="http://schemas.microsoft.com/office/drawing/2014/main" id="{53BE743A-BFAD-C546-917E-791A370A1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30" y="990600"/>
            <a:ext cx="7241663" cy="28482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C6E827-E4E6-504D-9ABD-C22E2FE7FCF6}"/>
              </a:ext>
            </a:extLst>
          </p:cNvPr>
          <p:cNvSpPr txBox="1"/>
          <p:nvPr/>
        </p:nvSpPr>
        <p:spPr>
          <a:xfrm>
            <a:off x="73831" y="1919897"/>
            <a:ext cx="2135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Non-SUSY GUT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3B5978-A98A-0549-B36D-38E99163CA88}"/>
              </a:ext>
            </a:extLst>
          </p:cNvPr>
          <p:cNvSpPr txBox="1"/>
          <p:nvPr/>
        </p:nvSpPr>
        <p:spPr>
          <a:xfrm>
            <a:off x="152400" y="4724400"/>
            <a:ext cx="1497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SUSY GUT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027FE3-4533-1C44-9844-61890F9D205B}"/>
              </a:ext>
            </a:extLst>
          </p:cNvPr>
          <p:cNvSpPr txBox="1"/>
          <p:nvPr/>
        </p:nvSpPr>
        <p:spPr>
          <a:xfrm>
            <a:off x="6676726" y="3048000"/>
            <a:ext cx="1933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Experiments complement each other</a:t>
            </a:r>
          </a:p>
        </p:txBody>
      </p:sp>
    </p:spTree>
    <p:extLst>
      <p:ext uri="{BB962C8B-B14F-4D97-AF65-F5344CB8AC3E}">
        <p14:creationId xmlns:p14="http://schemas.microsoft.com/office/powerpoint/2010/main" val="1812338068"/>
      </p:ext>
    </p:extLst>
  </p:cSld>
  <p:clrMapOvr>
    <a:masterClrMapping/>
  </p:clrMapOvr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5108</TotalTime>
  <Words>1537</Words>
  <Application>Microsoft Macintosh PowerPoint</Application>
  <PresentationFormat>On-screen Show (4:3)</PresentationFormat>
  <Paragraphs>182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 Narrow</vt:lpstr>
      <vt:lpstr>Cambria</vt:lpstr>
      <vt:lpstr>Monotype Corsiva</vt:lpstr>
      <vt:lpstr>Symbol</vt:lpstr>
      <vt:lpstr>Times New Roman</vt:lpstr>
      <vt:lpstr>Wingdings</vt:lpstr>
      <vt:lpstr>phys1443-spring02</vt:lpstr>
      <vt:lpstr>PowerPoint Presentation</vt:lpstr>
      <vt:lpstr>BSM@n Strategy, Thus far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Workshop Goals</vt:lpstr>
      <vt:lpstr>Snowmass Dates to Keep in Mind</vt:lpstr>
      <vt:lpstr>The next BSM@n Strategy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BSM/Pheno Group Workshop Summary</dc:title>
  <dc:creator>Yu, Jaehoon</dc:creator>
  <cp:lastModifiedBy>Yu, Jaehoon</cp:lastModifiedBy>
  <cp:revision>657</cp:revision>
  <cp:lastPrinted>2020-06-18T13:59:51Z</cp:lastPrinted>
  <dcterms:created xsi:type="dcterms:W3CDTF">2020-06-12T15:28:20Z</dcterms:created>
  <dcterms:modified xsi:type="dcterms:W3CDTF">2022-02-12T14:53:41Z</dcterms:modified>
</cp:coreProperties>
</file>