
<file path=[Content_Types].xml><?xml version="1.0" encoding="utf-8"?>
<Types xmlns="http://schemas.openxmlformats.org/package/2006/content-types">
  <Default Extension="emf" ContentType="image/x-emf"/>
  <Default Extension="mov" ContentType="video/quicktime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30"/>
  </p:notesMasterIdLst>
  <p:sldIdLst>
    <p:sldId id="266" r:id="rId2"/>
    <p:sldId id="269" r:id="rId3"/>
    <p:sldId id="297" r:id="rId4"/>
    <p:sldId id="296" r:id="rId5"/>
    <p:sldId id="270" r:id="rId6"/>
    <p:sldId id="271" r:id="rId7"/>
    <p:sldId id="272" r:id="rId8"/>
    <p:sldId id="273" r:id="rId9"/>
    <p:sldId id="308" r:id="rId10"/>
    <p:sldId id="275" r:id="rId11"/>
    <p:sldId id="274" r:id="rId12"/>
    <p:sldId id="276" r:id="rId13"/>
    <p:sldId id="310" r:id="rId14"/>
    <p:sldId id="311" r:id="rId15"/>
    <p:sldId id="312" r:id="rId16"/>
    <p:sldId id="313" r:id="rId17"/>
    <p:sldId id="298" r:id="rId18"/>
    <p:sldId id="286" r:id="rId19"/>
    <p:sldId id="306" r:id="rId20"/>
    <p:sldId id="300" r:id="rId21"/>
    <p:sldId id="314" r:id="rId22"/>
    <p:sldId id="315" r:id="rId23"/>
    <p:sldId id="309" r:id="rId24"/>
    <p:sldId id="307" r:id="rId25"/>
    <p:sldId id="299" r:id="rId26"/>
    <p:sldId id="301" r:id="rId27"/>
    <p:sldId id="295" r:id="rId28"/>
    <p:sldId id="305" r:id="rId2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364"/>
    <p:restoredTop sz="93613"/>
  </p:normalViewPr>
  <p:slideViewPr>
    <p:cSldViewPr snapToGrid="0" snapToObjects="1">
      <p:cViewPr varScale="1">
        <p:scale>
          <a:sx n="143" d="100"/>
          <a:sy n="143" d="100"/>
        </p:scale>
        <p:origin x="1256" y="19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FAB1FE4-71F9-6548-95AD-6E613337B12D}" type="datetimeFigureOut">
              <a:rPr lang="en-US" smtClean="0"/>
              <a:t>5/10/22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0117635-E605-9D4A-A249-69B9565BB5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27178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117635-E605-9D4A-A249-69B9565BB570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930467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117635-E605-9D4A-A249-69B9565BB570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692526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117635-E605-9D4A-A249-69B9565BB570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336813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117635-E605-9D4A-A249-69B9565BB570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4695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210439-7948-2B4E-85C6-D303AE352D9A}" type="datetime1">
              <a:rPr lang="en-US" smtClean="0"/>
              <a:t>5/10/22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Walker - Sam Houston State - CDMN 2018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9E964-ED52-DB43-AEA6-2AB9479712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86364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0197DD-FCDF-0D45-9291-7731E7DD3FEA}" type="datetime1">
              <a:rPr lang="en-US" smtClean="0"/>
              <a:t>5/10/22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Walker - Sam Houston State - CDMN 2018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9E964-ED52-DB43-AEA6-2AB9479712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28545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D52081-28AD-DE4B-A7F4-8C1E56407AF0}" type="datetime1">
              <a:rPr lang="en-US" smtClean="0"/>
              <a:t>5/10/22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Walker - Sam Houston State - CDMN 2018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9E964-ED52-DB43-AEA6-2AB9479712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72944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5A9DC1-6EC6-994A-B912-61867C5DDC33}" type="datetime1">
              <a:rPr lang="en-US" smtClean="0"/>
              <a:t>5/10/22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Walker - Sam Houston State - CDMN 2018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9E964-ED52-DB43-AEA6-2AB9479712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0384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938C92-510C-F446-8F28-481336DB06E8}" type="datetime1">
              <a:rPr lang="en-US" smtClean="0"/>
              <a:t>5/10/22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Walker - Sam Houston State - CDMN 2018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9E964-ED52-DB43-AEA6-2AB9479712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58690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FD357-77A9-7643-B3E6-464E7D18945B}" type="datetime1">
              <a:rPr lang="en-US" smtClean="0"/>
              <a:t>5/10/22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Walker - Sam Houston State - CDMN 2018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9E964-ED52-DB43-AEA6-2AB9479712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55655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FE9B2B-74AA-7847-9FC6-6FAE6B49D34F}" type="datetime1">
              <a:rPr lang="en-US" smtClean="0"/>
              <a:t>5/10/22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Walker - Sam Houston State - CDMN 2018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9E964-ED52-DB43-AEA6-2AB9479712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0044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2BF7C4-A1D3-5C4C-93A1-952E80EEB430}" type="datetime1">
              <a:rPr lang="en-US" smtClean="0"/>
              <a:t>5/10/22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Walker - Sam Houston State - CDMN 2018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9E964-ED52-DB43-AEA6-2AB9479712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43852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60255-2FF7-714D-8F4B-1A1E546D7398}" type="datetime1">
              <a:rPr lang="en-US" smtClean="0"/>
              <a:t>5/10/22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Walker - Sam Houston State - CDMN 2018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9E964-ED52-DB43-AEA6-2AB9479712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28840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F72189-526A-BD4C-9694-0DC4899BA8B9}" type="datetime1">
              <a:rPr lang="en-US" smtClean="0"/>
              <a:t>5/10/22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Walker - Sam Houston State - CDMN 2018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9E964-ED52-DB43-AEA6-2AB9479712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85747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CB8E1-B332-6847-9ECA-111399270279}" type="datetime1">
              <a:rPr lang="en-US" smtClean="0"/>
              <a:t>5/10/22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Walker - Sam Houston State - CDMN 2018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9E964-ED52-DB43-AEA6-2AB9479712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18987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F88ECB-49E6-4041-96B7-B2A78D783F7E}" type="datetime1">
              <a:rPr lang="en-US" smtClean="0"/>
              <a:t>5/10/22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Walker - Sam Houston State - CDMN 2018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19E964-ED52-DB43-AEA6-2AB9479712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14279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emf"/><Relationship Id="rId4" Type="http://schemas.openxmlformats.org/officeDocument/2006/relationships/image" Target="../media/image20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4.png"/><Relationship Id="rId4" Type="http://schemas.openxmlformats.org/officeDocument/2006/relationships/image" Target="../media/image34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2.mov"/><Relationship Id="rId1" Type="http://schemas.microsoft.com/office/2007/relationships/media" Target="../media/media2.mov"/><Relationship Id="rId4" Type="http://schemas.openxmlformats.org/officeDocument/2006/relationships/image" Target="../media/image36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3.mov"/><Relationship Id="rId1" Type="http://schemas.microsoft.com/office/2007/relationships/media" Target="../media/media3.mov"/><Relationship Id="rId5" Type="http://schemas.openxmlformats.org/officeDocument/2006/relationships/image" Target="../media/image37.png"/><Relationship Id="rId4" Type="http://schemas.openxmlformats.org/officeDocument/2006/relationships/notesSlide" Target="../notesSlides/notesSlide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0.png"/><Relationship Id="rId2" Type="http://schemas.openxmlformats.org/officeDocument/2006/relationships/image" Target="../media/image23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0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0.png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5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4.mov"/><Relationship Id="rId1" Type="http://schemas.microsoft.com/office/2007/relationships/media" Target="../media/media4.mov"/><Relationship Id="rId4" Type="http://schemas.openxmlformats.org/officeDocument/2006/relationships/image" Target="../media/image14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5.mov"/><Relationship Id="rId1" Type="http://schemas.microsoft.com/office/2007/relationships/media" Target="../media/media5.mov"/><Relationship Id="rId4" Type="http://schemas.openxmlformats.org/officeDocument/2006/relationships/image" Target="../media/image46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0.png"/><Relationship Id="rId2" Type="http://schemas.openxmlformats.org/officeDocument/2006/relationships/image" Target="../media/image28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0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0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mov"/><Relationship Id="rId1" Type="http://schemas.microsoft.com/office/2007/relationships/media" Target="../media/media1.mov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554465" y="5219932"/>
            <a:ext cx="592153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/>
              <a:t>PHENO</a:t>
            </a:r>
          </a:p>
          <a:p>
            <a:pPr algn="ctr"/>
            <a:r>
              <a:rPr lang="en-US" dirty="0"/>
              <a:t>University of Pittsburgh</a:t>
            </a:r>
          </a:p>
          <a:p>
            <a:pPr algn="ctr"/>
            <a:r>
              <a:rPr lang="en-US" dirty="0"/>
              <a:t>May 9-11, 2022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0" y="1109609"/>
            <a:ext cx="903046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rgbClr val="00B050"/>
                </a:solidFill>
              </a:rPr>
              <a:t>Jet SIFT-</a:t>
            </a:r>
            <a:r>
              <a:rPr lang="en-US" sz="4000" dirty="0" err="1">
                <a:solidFill>
                  <a:srgbClr val="00B050"/>
                </a:solidFill>
              </a:rPr>
              <a:t>ing</a:t>
            </a:r>
            <a:endParaRPr lang="en-US" sz="4000" dirty="0">
              <a:solidFill>
                <a:srgbClr val="00B050"/>
              </a:solidFill>
            </a:endParaRPr>
          </a:p>
          <a:p>
            <a:pPr algn="ctr"/>
            <a:r>
              <a:rPr lang="en-US" sz="2400" dirty="0"/>
              <a:t>A Scale-Invariant Jet Clustering Algorithm for the Substructure Era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005172" y="2701789"/>
            <a:ext cx="302012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Joel W. Walker</a:t>
            </a:r>
          </a:p>
          <a:p>
            <a:pPr algn="ctr"/>
            <a:r>
              <a:rPr lang="en-US" b="1" dirty="0">
                <a:solidFill>
                  <a:schemeClr val="accent6"/>
                </a:solidFill>
              </a:rPr>
              <a:t>Sam Houston State University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24767" y="3786137"/>
            <a:ext cx="698095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with special thanks:</a:t>
            </a:r>
          </a:p>
          <a:p>
            <a:pPr algn="ctr"/>
            <a:r>
              <a:rPr lang="en-US" dirty="0"/>
              <a:t>Andrew </a:t>
            </a:r>
            <a:r>
              <a:rPr lang="en-US" dirty="0" err="1"/>
              <a:t>Larkoski</a:t>
            </a:r>
            <a:r>
              <a:rPr lang="en-US" dirty="0"/>
              <a:t> (SLAC), Denis </a:t>
            </a:r>
            <a:r>
              <a:rPr lang="en-US" dirty="0" err="1"/>
              <a:t>Rathjens</a:t>
            </a:r>
            <a:r>
              <a:rPr lang="en-US" dirty="0"/>
              <a:t> (CMS), and Jason Veatch (ATLAS)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Walker - Sam Houston State – PHENO 2022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9E964-ED52-DB43-AEA6-2AB9479712B8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744415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8834" y="333004"/>
            <a:ext cx="8433881" cy="604593"/>
          </a:xfrm>
        </p:spPr>
        <p:txBody>
          <a:bodyPr>
            <a:normAutofit/>
          </a:bodyPr>
          <a:lstStyle/>
          <a:p>
            <a:r>
              <a:rPr lang="en-US" sz="3200" dirty="0"/>
              <a:t>Test of Pre/Post Merger Statistic for Di-jets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435" y="925292"/>
            <a:ext cx="4107843" cy="273856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435" y="3640821"/>
            <a:ext cx="4107842" cy="273856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746172" y="3267451"/>
            <a:ext cx="408654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US" dirty="0"/>
              <a:t>95% of pairs reconstructed prior to 0.1</a:t>
            </a:r>
          </a:p>
          <a:p>
            <a:pPr marL="285750" indent="-285750">
              <a:buFont typeface="Arial" charset="0"/>
              <a:buChar char="•"/>
            </a:pPr>
            <a:r>
              <a:rPr lang="en-US" dirty="0"/>
              <a:t>95% of final final mergers are after 2.0</a:t>
            </a:r>
          </a:p>
          <a:p>
            <a:pPr marL="285750" indent="-285750">
              <a:buFont typeface="Arial" charset="0"/>
              <a:buChar char="•"/>
            </a:pPr>
            <a:r>
              <a:rPr lang="en-US" dirty="0"/>
              <a:t>Results are invariant </a:t>
            </a:r>
            <a:r>
              <a:rPr lang="en-US" dirty="0" err="1"/>
              <a:t>wrt</a:t>
            </a:r>
            <a:r>
              <a:rPr lang="en-US" dirty="0"/>
              <a:t> beam energy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Walker - Sam Houston State – PHENO 2022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9E964-ED52-DB43-AEA6-2AB9479712B8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478293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2966" y="428798"/>
            <a:ext cx="8433881" cy="604593"/>
          </a:xfrm>
        </p:spPr>
        <p:txBody>
          <a:bodyPr>
            <a:normAutofit/>
          </a:bodyPr>
          <a:lstStyle/>
          <a:p>
            <a:r>
              <a:rPr lang="en-US" sz="3200" dirty="0"/>
              <a:t>Visualization of Statistic Jump at Clustering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8767" y="1151021"/>
            <a:ext cx="7663543" cy="4599823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808134" y="5868475"/>
            <a:ext cx="74557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US" dirty="0"/>
              <a:t>The event </a:t>
            </a:r>
            <a:r>
              <a:rPr lang="en-US" dirty="0" err="1"/>
              <a:t>jettiness</a:t>
            </a:r>
            <a:r>
              <a:rPr lang="en-US" dirty="0"/>
              <a:t> count is intrinsically imprinted on the clustering history 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Walker - Sam Houston State – PHENO 2022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9E964-ED52-DB43-AEA6-2AB9479712B8}" type="slidenum">
              <a:rPr lang="en-US" smtClean="0"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243005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8834" y="333004"/>
            <a:ext cx="8433881" cy="604593"/>
          </a:xfrm>
        </p:spPr>
        <p:txBody>
          <a:bodyPr>
            <a:normAutofit fontScale="90000"/>
          </a:bodyPr>
          <a:lstStyle/>
          <a:p>
            <a:r>
              <a:rPr lang="en-US" sz="3200" dirty="0">
                <a:solidFill>
                  <a:prstClr val="black"/>
                </a:solidFill>
              </a:rPr>
              <a:t>Matching of final 6 objects with Truth-Level Quarks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6896" y="1080505"/>
            <a:ext cx="3336408" cy="256646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5024" y="1080505"/>
            <a:ext cx="3389291" cy="260714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9954" y="3687651"/>
            <a:ext cx="3322621" cy="255586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1694" y="3687651"/>
            <a:ext cx="3322621" cy="2555862"/>
          </a:xfrm>
          <a:prstGeom prst="rect">
            <a:avLst/>
          </a:prstGeo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Walker - Sam Houston State – PHENO 2022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9E964-ED52-DB43-AEA6-2AB9479712B8}" type="slidenum">
              <a:rPr lang="en-US" smtClean="0"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661948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8834" y="333004"/>
            <a:ext cx="8433881" cy="604593"/>
          </a:xfrm>
        </p:spPr>
        <p:txBody>
          <a:bodyPr>
            <a:normAutofit fontScale="90000"/>
          </a:bodyPr>
          <a:lstStyle/>
          <a:p>
            <a:r>
              <a:rPr lang="en-US" dirty="0"/>
              <a:t>Moving Toward a Geometric Measure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398834" y="1147274"/>
                <a:ext cx="8433881" cy="179241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42900" indent="-342900">
                  <a:buFont typeface="Arial" charset="0"/>
                  <a:buChar char="•"/>
                </a:pPr>
                <a:r>
                  <a:rPr lang="en-US" dirty="0"/>
                  <a:t>An efficient algorithm needs something like a “GEOMETRIC” neighbor finding</a:t>
                </a:r>
              </a:p>
              <a:p>
                <a:pPr marL="342900" indent="-342900">
                  <a:buFont typeface="Arial" charset="0"/>
                  <a:buChar char="•"/>
                </a:pPr>
                <a:r>
                  <a:rPr lang="en-US" dirty="0"/>
                  <a:t>As originally expressed, the metric is not even written in terms of coordinates</a:t>
                </a:r>
              </a:p>
              <a:p>
                <a:pPr marL="342900" indent="-342900">
                  <a:buFont typeface="Arial" charset="0"/>
                  <a:buChar char="•"/>
                </a:pPr>
                <a:r>
                  <a:rPr lang="en-US" dirty="0"/>
                  <a:t>For massless </a:t>
                </a:r>
                <a:r>
                  <a:rPr lang="en-US" i="1" dirty="0"/>
                  <a:t>A</a:t>
                </a:r>
                <a:r>
                  <a:rPr lang="en-US" dirty="0"/>
                  <a:t> &amp; </a:t>
                </a:r>
                <a:r>
                  <a:rPr lang="en-US" i="1" dirty="0"/>
                  <a:t>B</a:t>
                </a:r>
                <a:r>
                  <a:rPr lang="en-US" dirty="0"/>
                  <a:t>,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charset="0"/>
                        <a:ea typeface="Cambria Math" charset="0"/>
                        <a:cs typeface="Cambria Math" charset="0"/>
                      </a:rPr>
                      <m:t>∆</m:t>
                    </m:r>
                    <m:sSubSup>
                      <m:sSubSupPr>
                        <m:ctrlPr>
                          <a:rPr lang="en-US" i="1" smtClean="0">
                            <a:latin typeface="Cambria Math" panose="02040503050406030204" pitchFamily="18" charset="0"/>
                            <a:ea typeface="Cambria Math" charset="0"/>
                            <a:cs typeface="Cambria Math" charset="0"/>
                          </a:rPr>
                        </m:ctrlPr>
                      </m:sSubSupPr>
                      <m:e>
                        <m:r>
                          <a:rPr lang="en-US" b="0" i="1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𝑀</m:t>
                        </m:r>
                      </m:e>
                      <m:sub>
                        <m:r>
                          <a:rPr lang="en-US" b="0" i="1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𝐴𝐵</m:t>
                        </m:r>
                      </m:sub>
                      <m:sup>
                        <m:r>
                          <a:rPr lang="en-US" b="0" i="1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2</m:t>
                        </m:r>
                      </m:sup>
                    </m:sSubSup>
                    <m:r>
                      <a:rPr lang="en-US" b="0" i="1" smtClean="0">
                        <a:latin typeface="Cambria Math" charset="0"/>
                        <a:ea typeface="Cambria Math" charset="0"/>
                        <a:cs typeface="Cambria Math" charset="0"/>
                      </a:rPr>
                      <m:t>=2</m:t>
                    </m:r>
                    <m:sSubSup>
                      <m:sSubSup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charset="0"/>
                            <a:cs typeface="Cambria Math" charset="0"/>
                          </a:rPr>
                        </m:ctrlPr>
                      </m:sSubSupPr>
                      <m:e>
                        <m:r>
                          <a:rPr lang="en-US" b="0" i="1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𝑃</m:t>
                        </m:r>
                      </m:e>
                      <m:sub>
                        <m:r>
                          <a:rPr lang="en-US" b="0" i="1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𝐴</m:t>
                        </m:r>
                      </m:sub>
                      <m:sup>
                        <m:r>
                          <a:rPr lang="en-US" b="0" i="1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𝜇</m:t>
                        </m:r>
                      </m:sup>
                    </m:sSubSup>
                    <m:sSubSup>
                      <m:sSubSupPr>
                        <m:ctrlPr>
                          <a:rPr lang="en-US" i="1">
                            <a:latin typeface="Cambria Math" panose="02040503050406030204" pitchFamily="18" charset="0"/>
                            <a:ea typeface="Cambria Math" charset="0"/>
                            <a:cs typeface="Cambria Math" charset="0"/>
                          </a:rPr>
                        </m:ctrlPr>
                      </m:sSubSupPr>
                      <m:e>
                        <m:r>
                          <a:rPr lang="en-US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𝑃</m:t>
                        </m:r>
                      </m:e>
                      <m:sub>
                        <m:r>
                          <a:rPr lang="it-IT" i="1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𝜇</m:t>
                        </m:r>
                      </m:sub>
                      <m:sup>
                        <m:r>
                          <a:rPr lang="en-US" b="0" i="1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𝐵</m:t>
                        </m:r>
                      </m:sup>
                    </m:sSubSup>
                    <m:r>
                      <a:rPr lang="en-US" i="1" smtClean="0">
                        <a:latin typeface="Cambria Math" charset="0"/>
                        <a:ea typeface="Cambria Math" charset="0"/>
                        <a:cs typeface="Cambria Math" charset="0"/>
                      </a:rPr>
                      <m:t>⇒</m:t>
                    </m:r>
                    <m:r>
                      <a:rPr lang="en-US" b="0" i="1" smtClean="0">
                        <a:latin typeface="Cambria Math" charset="0"/>
                        <a:ea typeface="Cambria Math" charset="0"/>
                        <a:cs typeface="Cambria Math" charset="0"/>
                      </a:rPr>
                      <m:t>2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charset="0"/>
                            <a:cs typeface="Cambria Math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𝑃</m:t>
                        </m:r>
                      </m:e>
                      <m:sub>
                        <m:r>
                          <a:rPr lang="en-US" b="0" i="1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𝐴</m:t>
                        </m:r>
                      </m:sub>
                    </m:sSub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charset="0"/>
                            <a:cs typeface="Cambria Math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𝑃</m:t>
                        </m:r>
                      </m:e>
                      <m:sub>
                        <m:r>
                          <a:rPr lang="en-US" b="0" i="1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𝐵</m:t>
                        </m:r>
                      </m:sub>
                    </m:sSub>
                    <m:r>
                      <a:rPr lang="en-US" b="0" i="1" smtClean="0">
                        <a:latin typeface="Cambria Math" charset="0"/>
                        <a:ea typeface="Cambria Math" charset="0"/>
                        <a:cs typeface="Cambria Math" charset="0"/>
                      </a:rPr>
                      <m:t>(1−</m:t>
                    </m:r>
                    <m:r>
                      <m:rPr>
                        <m:sty m:val="p"/>
                      </m:rPr>
                      <a:rPr lang="en-US" b="0" i="0" smtClean="0">
                        <a:latin typeface="Cambria Math" charset="0"/>
                        <a:ea typeface="Cambria Math" charset="0"/>
                        <a:cs typeface="Cambria Math" charset="0"/>
                      </a:rPr>
                      <m:t>cos</m:t>
                    </m:r>
                    <m:r>
                      <a:rPr lang="en-US" b="0" i="1" smtClean="0">
                        <a:latin typeface="Cambria Math" charset="0"/>
                        <a:ea typeface="Cambria Math" charset="0"/>
                        <a:cs typeface="Cambria Math" charset="0"/>
                      </a:rPr>
                      <m:t>∆</m:t>
                    </m:r>
                    <m:r>
                      <a:rPr lang="en-US" b="0" i="1" smtClean="0">
                        <a:latin typeface="Cambria Math" charset="0"/>
                        <a:ea typeface="Cambria Math" charset="0"/>
                        <a:cs typeface="Cambria Math" charset="0"/>
                      </a:rPr>
                      <m:t>𝜃</m:t>
                    </m:r>
                    <m:r>
                      <a:rPr lang="en-US" b="0" i="1" smtClean="0">
                        <a:latin typeface="Cambria Math" charset="0"/>
                        <a:ea typeface="Cambria Math" charset="0"/>
                        <a:cs typeface="Cambria Math" charset="0"/>
                      </a:rPr>
                      <m:t>)≈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  <a:ea typeface="Cambria Math" charset="0"/>
                            <a:cs typeface="Cambria Math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𝑃</m:t>
                        </m:r>
                      </m:e>
                      <m:sub>
                        <m:r>
                          <a:rPr lang="en-US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𝐴</m:t>
                        </m:r>
                      </m:sub>
                    </m:sSub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  <a:ea typeface="Cambria Math" charset="0"/>
                            <a:cs typeface="Cambria Math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𝑃</m:t>
                        </m:r>
                      </m:e>
                      <m:sub>
                        <m:r>
                          <a:rPr lang="en-US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𝐵</m:t>
                        </m:r>
                      </m:sub>
                    </m:sSub>
                    <m:r>
                      <a:rPr lang="en-US" b="0" i="0" smtClean="0">
                        <a:latin typeface="Cambria Math" charset="0"/>
                        <a:ea typeface="Cambria Math" charset="0"/>
                        <a:cs typeface="Cambria Math" charset="0"/>
                      </a:rPr>
                      <m:t>(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charset="0"/>
                            <a:cs typeface="Cambria Math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∆</m:t>
                        </m:r>
                        <m:r>
                          <a:rPr lang="en-US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𝜃</m:t>
                        </m:r>
                      </m:e>
                      <m:sup>
                        <m:r>
                          <a:rPr lang="en-US" b="0" i="1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2</m:t>
                        </m:r>
                      </m:sup>
                    </m:sSup>
                    <m:r>
                      <a:rPr lang="en-US" b="0" i="1" smtClean="0">
                        <a:latin typeface="Cambria Math" charset="0"/>
                        <a:ea typeface="Cambria Math" charset="0"/>
                        <a:cs typeface="Cambria Math" charset="0"/>
                      </a:rPr>
                      <m:t>−</m:t>
                    </m:r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  <a:ea typeface="Cambria Math" charset="0"/>
                            <a:cs typeface="Cambria Math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∆</m:t>
                        </m:r>
                        <m:r>
                          <a:rPr lang="en-US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𝜃</m:t>
                        </m:r>
                      </m:e>
                      <m:sup>
                        <m:r>
                          <a:rPr lang="en-US" b="0" i="1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4</m:t>
                        </m:r>
                      </m:sup>
                    </m:sSup>
                    <m:r>
                      <a:rPr lang="en-US" b="0" i="0" smtClean="0">
                        <a:latin typeface="Cambria Math" charset="0"/>
                        <a:ea typeface="Cambria Math" charset="0"/>
                        <a:cs typeface="Cambria Math" charset="0"/>
                      </a:rPr>
                      <m:t>/12)</m:t>
                    </m:r>
                  </m:oMath>
                </a14:m>
                <a:endParaRPr lang="en-US" dirty="0"/>
              </a:p>
              <a:p>
                <a:pPr marL="342900" indent="-342900">
                  <a:buFont typeface="Arial" charset="0"/>
                  <a:buChar char="•"/>
                </a:pPr>
                <a:r>
                  <a:rPr lang="en-US" dirty="0"/>
                  <a:t>But, we need to refer to the collider coordinates of </a:t>
                </a:r>
                <a:r>
                  <a:rPr lang="en-US" i="1" dirty="0"/>
                  <a:t>A</a:t>
                </a:r>
                <a:r>
                  <a:rPr lang="en-US" dirty="0"/>
                  <a:t> &amp; </a:t>
                </a:r>
                <a:r>
                  <a:rPr lang="en-US" i="1" dirty="0"/>
                  <a:t>B</a:t>
                </a:r>
                <a:r>
                  <a:rPr lang="en-US" dirty="0"/>
                  <a:t> directly (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charset="0"/>
                        <a:ea typeface="Cambria Math" charset="0"/>
                        <a:cs typeface="Cambria Math" charset="0"/>
                      </a:rPr>
                      <m:t>∆</m:t>
                    </m:r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  <a:ea typeface="Cambria Math" charset="0"/>
                            <a:cs typeface="Cambria Math" charset="0"/>
                          </a:rPr>
                        </m:ctrlPr>
                      </m:sSubPr>
                      <m:e>
                        <m:r>
                          <a:rPr lang="en-US" i="1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𝜂</m:t>
                        </m:r>
                      </m:e>
                      <m:sub>
                        <m:r>
                          <a:rPr lang="en-US" b="0" i="1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𝐴𝐵</m:t>
                        </m:r>
                      </m:sub>
                    </m:sSub>
                    <m:r>
                      <a:rPr lang="en-US" b="0" i="0" smtClean="0">
                        <a:latin typeface="Cambria Math" charset="0"/>
                        <a:ea typeface="Cambria Math" charset="0"/>
                        <a:cs typeface="Cambria Math" charset="0"/>
                      </a:rPr>
                      <m:t>,</m:t>
                    </m:r>
                    <m:r>
                      <a:rPr lang="en-US" i="1">
                        <a:latin typeface="Cambria Math" charset="0"/>
                        <a:ea typeface="Cambria Math" charset="0"/>
                        <a:cs typeface="Cambria Math" charset="0"/>
                      </a:rPr>
                      <m:t>∆</m:t>
                    </m:r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  <a:ea typeface="Cambria Math" charset="0"/>
                            <a:cs typeface="Cambria Math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𝜙</m:t>
                        </m:r>
                      </m:e>
                      <m:sub>
                        <m:r>
                          <a:rPr lang="en-US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𝐴𝐵</m:t>
                        </m:r>
                      </m:sub>
                    </m:sSub>
                  </m:oMath>
                </a14:m>
                <a:r>
                  <a:rPr lang="en-US" dirty="0"/>
                  <a:t>, etc.)</a:t>
                </a:r>
              </a:p>
              <a:p>
                <a:pPr marL="342900" indent="-342900">
                  <a:buFont typeface="Arial" charset="0"/>
                  <a:buChar char="•"/>
                </a:pPr>
                <a:r>
                  <a:rPr lang="en-US" dirty="0"/>
                  <a:t>Conjecture: for massive </a:t>
                </a:r>
                <a:r>
                  <a:rPr lang="en-US" i="1" dirty="0"/>
                  <a:t>A</a:t>
                </a:r>
                <a:r>
                  <a:rPr lang="en-US" dirty="0"/>
                  <a:t> &amp; </a:t>
                </a:r>
                <a:r>
                  <a:rPr lang="en-US" i="1" dirty="0"/>
                  <a:t>B</a:t>
                </a:r>
                <a:r>
                  <a:rPr lang="en-US" dirty="0"/>
                  <a:t>, it will actually be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charset="0"/>
                        <a:ea typeface="Cambria Math" charset="0"/>
                        <a:cs typeface="Cambria Math" charset="0"/>
                      </a:rPr>
                      <m:t>∆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  <a:ea typeface="Cambria Math" charset="0"/>
                            <a:cs typeface="Cambria Math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𝑦</m:t>
                        </m:r>
                      </m:e>
                      <m:sub>
                        <m:r>
                          <a:rPr lang="en-US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𝐴𝐵</m:t>
                        </m:r>
                      </m:sub>
                    </m:sSub>
                  </m:oMath>
                </a14:m>
                <a:r>
                  <a:rPr lang="en-US" dirty="0"/>
                  <a:t> that is relevant</a:t>
                </a:r>
              </a:p>
              <a:p>
                <a:pPr marL="342900" indent="-342900">
                  <a:buFont typeface="Arial" charset="0"/>
                  <a:buChar char="•"/>
                </a:pPr>
                <a:r>
                  <a:rPr lang="en-US" dirty="0"/>
                  <a:t>Boost from the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charset="0"/>
                          </a:rPr>
                          <m:t>𝑃</m:t>
                        </m:r>
                      </m:e>
                      <m:sub>
                        <m:r>
                          <a:rPr lang="en-US" b="0" i="1" smtClean="0">
                            <a:latin typeface="Cambria Math" charset="0"/>
                          </a:rPr>
                          <m:t>𝑧</m:t>
                        </m:r>
                      </m:sub>
                    </m:sSub>
                    <m:r>
                      <a:rPr lang="en-US" b="0" i="1" smtClean="0">
                        <a:latin typeface="Cambria Math" charset="0"/>
                      </a:rPr>
                      <m:t>=0</m:t>
                    </m:r>
                  </m:oMath>
                </a14:m>
                <a:r>
                  <a:rPr lang="en-US" dirty="0"/>
                  <a:t> frame into the lab:</a:t>
                </a:r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8834" y="1147274"/>
                <a:ext cx="8433881" cy="1792414"/>
              </a:xfrm>
              <a:prstGeom prst="rect">
                <a:avLst/>
              </a:prstGeom>
              <a:blipFill>
                <a:blip r:embed="rId2"/>
                <a:stretch>
                  <a:fillRect l="-451" t="-1408" b="-493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Rectangle 2"/>
              <p:cNvSpPr/>
              <p:nvPr/>
            </p:nvSpPr>
            <p:spPr>
              <a:xfrm>
                <a:off x="2052273" y="3297882"/>
                <a:ext cx="4718471" cy="63677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mr-IN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mr-IN" i="1" smtClean="0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en-US" b="0" i="1" smtClean="0">
                                    <a:latin typeface="Cambria Math" charset="0"/>
                                  </a:rPr>
                                  <m:t>𝐸</m:t>
                                </m:r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en-US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charset="0"/>
                                      </a:rPr>
                                      <m:t>𝑃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charset="0"/>
                                      </a:rPr>
                                      <m:t>𝑧</m:t>
                                    </m:r>
                                  </m:sub>
                                </m:sSub>
                              </m:e>
                            </m:mr>
                          </m:m>
                        </m:e>
                      </m:d>
                      <m:r>
                        <a:rPr lang="en-US" b="0" i="1" smtClean="0">
                          <a:latin typeface="Cambria Math" charset="0"/>
                        </a:rPr>
                        <m:t>=</m:t>
                      </m:r>
                      <m:d>
                        <m:dPr>
                          <m:ctrlPr>
                            <a:rPr lang="mr-IN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2"/>
                                    <m:mcJc m:val="center"/>
                                  </m:mcPr>
                                </m:mc>
                              </m:mcs>
                              <m:ctrlPr>
                                <a:rPr lang="mr-IN" b="0" i="1" smtClean="0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func>
                                  <m:func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uncPr>
                                  <m:fName>
                                    <m:r>
                                      <m:rPr>
                                        <m:sty m:val="p"/>
                                        <m:brk m:alnAt="7"/>
                                      </m:rPr>
                                      <a:rPr lang="en-US" b="0" i="0" smtClean="0">
                                        <a:latin typeface="Cambria Math" charset="0"/>
                                      </a:rPr>
                                      <m:t>c</m:t>
                                    </m:r>
                                    <m:r>
                                      <m:rPr>
                                        <m:sty m:val="p"/>
                                      </m:rPr>
                                      <a:rPr lang="en-US" b="0" i="0" smtClean="0">
                                        <a:latin typeface="Cambria Math" charset="0"/>
                                      </a:rPr>
                                      <m:t>osh</m:t>
                                    </m:r>
                                  </m:fName>
                                  <m:e>
                                    <m:r>
                                      <a:rPr lang="en-US" b="0" i="1" smtClean="0">
                                        <a:latin typeface="Cambria Math" charset="0"/>
                                      </a:rPr>
                                      <m:t>𝑦</m:t>
                                    </m:r>
                                  </m:e>
                                </m:func>
                              </m:e>
                              <m:e>
                                <m:func>
                                  <m:func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uncPr>
                                  <m:fName>
                                    <m:r>
                                      <m:rPr>
                                        <m:sty m:val="p"/>
                                      </m:rPr>
                                      <a:rPr lang="en-US" b="0" i="0" smtClean="0">
                                        <a:latin typeface="Cambria Math" charset="0"/>
                                      </a:rPr>
                                      <m:t>sinh</m:t>
                                    </m:r>
                                  </m:fName>
                                  <m:e>
                                    <m:r>
                                      <a:rPr lang="en-US" b="0" i="1" smtClean="0">
                                        <a:latin typeface="Cambria Math" charset="0"/>
                                      </a:rPr>
                                      <m:t>𝑦</m:t>
                                    </m:r>
                                  </m:e>
                                </m:func>
                              </m:e>
                            </m:mr>
                            <m:mr>
                              <m:e>
                                <m:func>
                                  <m:func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uncPr>
                                  <m:fName>
                                    <m:r>
                                      <m:rPr>
                                        <m:sty m:val="p"/>
                                      </m:rPr>
                                      <a:rPr lang="en-US" b="0" i="0" smtClean="0">
                                        <a:latin typeface="Cambria Math" charset="0"/>
                                      </a:rPr>
                                      <m:t>sinh</m:t>
                                    </m:r>
                                  </m:fName>
                                  <m:e>
                                    <m:r>
                                      <a:rPr lang="en-US" b="0" i="1" smtClean="0">
                                        <a:latin typeface="Cambria Math" charset="0"/>
                                      </a:rPr>
                                      <m:t>𝑦</m:t>
                                    </m:r>
                                  </m:e>
                                </m:func>
                              </m:e>
                              <m:e>
                                <m:func>
                                  <m:func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uncPr>
                                  <m:fName>
                                    <m:r>
                                      <m:rPr>
                                        <m:sty m:val="p"/>
                                      </m:rPr>
                                      <a:rPr lang="en-US" b="0" i="0" smtClean="0">
                                        <a:latin typeface="Cambria Math" charset="0"/>
                                      </a:rPr>
                                      <m:t>cosh</m:t>
                                    </m:r>
                                  </m:fName>
                                  <m:e>
                                    <m:r>
                                      <a:rPr lang="en-US" b="0" i="1" smtClean="0">
                                        <a:latin typeface="Cambria Math" charset="0"/>
                                      </a:rPr>
                                      <m:t>𝑦</m:t>
                                    </m:r>
                                  </m:e>
                                </m:func>
                              </m:e>
                            </m:mr>
                          </m:m>
                        </m:e>
                      </m:d>
                      <m:d>
                        <m:dPr>
                          <m:ctrlPr>
                            <a:rPr lang="mr-IN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mr-IN" b="0" i="1" smtClean="0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charset="0"/>
                                      </a:rPr>
                                      <m:t>𝐸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charset="0"/>
                                      </a:rPr>
                                      <m:t>𝑇</m:t>
                                    </m:r>
                                  </m:sub>
                                </m:sSub>
                              </m:e>
                            </m:mr>
                            <m:mr>
                              <m:e>
                                <m:r>
                                  <a:rPr lang="en-US" b="0" i="1" smtClean="0">
                                    <a:latin typeface="Cambria Math" charset="0"/>
                                  </a:rPr>
                                  <m:t>0</m:t>
                                </m:r>
                              </m:e>
                            </m:mr>
                          </m:m>
                        </m:e>
                      </m:d>
                      <m:r>
                        <a:rPr lang="en-US" b="0" i="1" smtClean="0">
                          <a:latin typeface="Cambria Math" charset="0"/>
                        </a:rPr>
                        <m:t>=</m:t>
                      </m:r>
                      <m:d>
                        <m:dPr>
                          <m:ctrlPr>
                            <a:rPr lang="mr-IN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mr-IN" b="0" i="1" smtClean="0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sSub>
                                  <m:sSub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latin typeface="Cambria Math" charset="0"/>
                                      </a:rPr>
                                      <m:t>𝐸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latin typeface="Cambria Math" charset="0"/>
                                      </a:rPr>
                                      <m:t>𝑇</m:t>
                                    </m:r>
                                  </m:sub>
                                </m:sSub>
                                <m:func>
                                  <m:func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uncPr>
                                  <m:fName>
                                    <m:r>
                                      <m:rPr>
                                        <m:sty m:val="p"/>
                                      </m:rPr>
                                      <a:rPr lang="en-US" b="0" i="0" smtClean="0">
                                        <a:latin typeface="Cambria Math" charset="0"/>
                                      </a:rPr>
                                      <m:t>cosh</m:t>
                                    </m:r>
                                  </m:fName>
                                  <m:e>
                                    <m:r>
                                      <a:rPr lang="en-US" b="0" i="1" smtClean="0">
                                        <a:latin typeface="Cambria Math" charset="0"/>
                                      </a:rPr>
                                      <m:t>𝑦</m:t>
                                    </m:r>
                                  </m:e>
                                </m:func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latin typeface="Cambria Math" charset="0"/>
                                      </a:rPr>
                                      <m:t>𝐸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latin typeface="Cambria Math" charset="0"/>
                                      </a:rPr>
                                      <m:t>𝑇</m:t>
                                    </m:r>
                                  </m:sub>
                                </m:sSub>
                                <m:func>
                                  <m:func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uncPr>
                                  <m:fName>
                                    <m:r>
                                      <m:rPr>
                                        <m:sty m:val="p"/>
                                      </m:rPr>
                                      <a:rPr lang="en-US" b="0" i="0" smtClean="0">
                                        <a:latin typeface="Cambria Math" charset="0"/>
                                      </a:rPr>
                                      <m:t>sinh</m:t>
                                    </m:r>
                                  </m:fName>
                                  <m:e>
                                    <m:r>
                                      <a:rPr lang="en-US" b="0" i="1" smtClean="0">
                                        <a:latin typeface="Cambria Math" charset="0"/>
                                      </a:rPr>
                                      <m:t>𝑦</m:t>
                                    </m:r>
                                  </m:e>
                                </m:func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" name="Rectangle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52273" y="3297882"/>
                <a:ext cx="4718471" cy="636777"/>
              </a:xfrm>
              <a:prstGeom prst="rect">
                <a:avLst/>
              </a:prstGeom>
              <a:blipFill>
                <a:blip r:embed="rId3"/>
                <a:stretch>
                  <a:fillRect b="-39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1129332" y="4336344"/>
                <a:ext cx="4535281" cy="31508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latin typeface="Cambria Math" charset="0"/>
                          <a:ea typeface="Cambria Math" charset="0"/>
                          <a:cs typeface="Cambria Math" charset="0"/>
                        </a:rPr>
                        <m:t>2</m:t>
                      </m:r>
                      <m:sSubSup>
                        <m:sSubSupPr>
                          <m:ctrlPr>
                            <a:rPr lang="en-US" i="1">
                              <a:latin typeface="Cambria Math" panose="02040503050406030204" pitchFamily="18" charset="0"/>
                              <a:ea typeface="Cambria Math" charset="0"/>
                              <a:cs typeface="Cambria Math" charset="0"/>
                            </a:rPr>
                          </m:ctrlPr>
                        </m:sSubSupPr>
                        <m:e>
                          <m:r>
                            <a:rPr lang="en-US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𝑃</m:t>
                          </m:r>
                        </m:e>
                        <m:sub>
                          <m:r>
                            <a:rPr lang="en-US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𝐴</m:t>
                          </m:r>
                        </m:sub>
                        <m:sup>
                          <m:r>
                            <a:rPr lang="en-US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𝜇</m:t>
                          </m:r>
                        </m:sup>
                      </m:sSubSup>
                      <m:sSubSup>
                        <m:sSubSupPr>
                          <m:ctrlPr>
                            <a:rPr lang="en-US" i="1">
                              <a:latin typeface="Cambria Math" panose="02040503050406030204" pitchFamily="18" charset="0"/>
                              <a:ea typeface="Cambria Math" charset="0"/>
                              <a:cs typeface="Cambria Math" charset="0"/>
                            </a:rPr>
                          </m:ctrlPr>
                        </m:sSubSupPr>
                        <m:e>
                          <m:r>
                            <a:rPr lang="en-US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𝑃</m:t>
                          </m:r>
                        </m:e>
                        <m:sub>
                          <m:r>
                            <a:rPr lang="it-IT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𝜇</m:t>
                          </m:r>
                        </m:sub>
                        <m:sup>
                          <m:r>
                            <a:rPr lang="en-US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𝐵</m:t>
                          </m:r>
                        </m:sup>
                      </m:sSubSup>
                      <m:r>
                        <a:rPr lang="en-US" b="0" i="0" smtClean="0">
                          <a:latin typeface="Cambria Math" charset="0"/>
                          <a:ea typeface="Cambria Math" charset="0"/>
                          <a:cs typeface="Cambria Math" charset="0"/>
                        </a:rPr>
                        <m:t>=2(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charset="0"/>
                              <a:cs typeface="Cambria Math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𝐸</m:t>
                          </m:r>
                        </m:e>
                        <m:sub>
                          <m:r>
                            <a:rPr lang="en-US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𝐴</m:t>
                          </m:r>
                        </m:sub>
                      </m:sSub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charset="0"/>
                              <a:cs typeface="Cambria Math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𝐸</m:t>
                          </m:r>
                        </m:e>
                        <m:sub>
                          <m:r>
                            <a:rPr lang="en-US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𝐵</m:t>
                          </m:r>
                        </m:sub>
                      </m:sSub>
                      <m:r>
                        <a:rPr lang="en-US" b="0" i="1" smtClean="0">
                          <a:latin typeface="Cambria Math" charset="0"/>
                          <a:ea typeface="Cambria Math" charset="0"/>
                          <a:cs typeface="Cambria Math" charset="0"/>
                        </a:rPr>
                        <m:t>−</m:t>
                      </m:r>
                      <m:sSubSup>
                        <m:sSubSup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charset="0"/>
                              <a:cs typeface="Cambria Math" charset="0"/>
                            </a:rPr>
                          </m:ctrlPr>
                        </m:sSubSupPr>
                        <m:e>
                          <m:r>
                            <a:rPr lang="en-US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𝑃</m:t>
                          </m:r>
                        </m:e>
                        <m:sub>
                          <m:r>
                            <a:rPr lang="en-US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𝑧</m:t>
                          </m:r>
                        </m:sub>
                        <m:sup>
                          <m:r>
                            <a:rPr lang="en-US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𝐴</m:t>
                          </m:r>
                        </m:sup>
                      </m:sSubSup>
                      <m:sSubSup>
                        <m:sSubSup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charset="0"/>
                              <a:cs typeface="Cambria Math" charset="0"/>
                            </a:rPr>
                          </m:ctrlPr>
                        </m:sSubSupPr>
                        <m:e>
                          <m:r>
                            <a:rPr lang="en-US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𝑃</m:t>
                          </m:r>
                        </m:e>
                        <m:sub>
                          <m:r>
                            <a:rPr lang="en-US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𝑧</m:t>
                          </m:r>
                        </m:sub>
                        <m:sup>
                          <m:r>
                            <a:rPr lang="en-US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𝐵</m:t>
                          </m:r>
                        </m:sup>
                      </m:sSubSup>
                      <m:r>
                        <a:rPr lang="en-US" b="0" i="1" smtClean="0">
                          <a:latin typeface="Cambria Math" charset="0"/>
                          <a:ea typeface="Cambria Math" charset="0"/>
                          <a:cs typeface="Cambria Math" charset="0"/>
                        </a:rPr>
                        <m:t>−</m:t>
                      </m:r>
                      <m:sSubSup>
                        <m:sSubSupPr>
                          <m:ctrlPr>
                            <a:rPr lang="en-US" i="1">
                              <a:latin typeface="Cambria Math" panose="02040503050406030204" pitchFamily="18" charset="0"/>
                              <a:ea typeface="Cambria Math" charset="0"/>
                              <a:cs typeface="Cambria Math" charset="0"/>
                            </a:rPr>
                          </m:ctrlPr>
                        </m:sSubSupPr>
                        <m:e>
                          <m:r>
                            <a:rPr lang="en-US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𝑃</m:t>
                          </m:r>
                        </m:e>
                        <m:sub>
                          <m:r>
                            <a:rPr lang="en-US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𝑇</m:t>
                          </m:r>
                        </m:sub>
                        <m:sup>
                          <m:r>
                            <a:rPr lang="en-US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𝐴</m:t>
                          </m:r>
                        </m:sup>
                      </m:sSubSup>
                      <m:sSubSup>
                        <m:sSubSupPr>
                          <m:ctrlPr>
                            <a:rPr lang="en-US" i="1">
                              <a:latin typeface="Cambria Math" panose="02040503050406030204" pitchFamily="18" charset="0"/>
                              <a:ea typeface="Cambria Math" charset="0"/>
                              <a:cs typeface="Cambria Math" charset="0"/>
                            </a:rPr>
                          </m:ctrlPr>
                        </m:sSubSupPr>
                        <m:e>
                          <m:r>
                            <a:rPr lang="en-US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𝑃</m:t>
                          </m:r>
                        </m:e>
                        <m:sub>
                          <m:r>
                            <a:rPr lang="en-US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𝑇</m:t>
                          </m:r>
                        </m:sub>
                        <m:sup>
                          <m:r>
                            <a:rPr lang="en-US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𝐵</m:t>
                          </m:r>
                        </m:sup>
                      </m:sSubSup>
                      <m:func>
                        <m:func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charset="0"/>
                              <a:cs typeface="Cambria Math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cos</m:t>
                          </m:r>
                        </m:fName>
                        <m:e>
                          <m:r>
                            <a:rPr lang="en-US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∆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𝜙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𝐴𝐵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)</m:t>
                          </m:r>
                        </m:e>
                      </m:func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29332" y="4336344"/>
                <a:ext cx="4535281" cy="315086"/>
              </a:xfrm>
              <a:prstGeom prst="rect">
                <a:avLst/>
              </a:prstGeom>
              <a:blipFill>
                <a:blip r:embed="rId4"/>
                <a:stretch>
                  <a:fillRect r="-559" b="-1923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1764218" y="4720734"/>
                <a:ext cx="6483121" cy="28245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charset="0"/>
                        </a:rPr>
                        <m:t>=</m:t>
                      </m:r>
                      <m:r>
                        <a:rPr lang="en-US">
                          <a:latin typeface="Cambria Math" charset="0"/>
                          <a:ea typeface="Cambria Math" charset="0"/>
                          <a:cs typeface="Cambria Math" charset="0"/>
                        </a:rPr>
                        <m:t>2</m:t>
                      </m:r>
                      <m:r>
                        <a:rPr lang="en-US" b="0" i="0" smtClean="0">
                          <a:latin typeface="Cambria Math" charset="0"/>
                          <a:ea typeface="Cambria Math" charset="0"/>
                          <a:cs typeface="Cambria Math" charset="0"/>
                        </a:rPr>
                        <m:t>(</m:t>
                      </m:r>
                      <m:sSubSup>
                        <m:sSubSupPr>
                          <m:ctrlPr>
                            <a:rPr lang="en-US" i="1">
                              <a:latin typeface="Cambria Math" panose="02040503050406030204" pitchFamily="18" charset="0"/>
                              <a:ea typeface="Cambria Math" charset="0"/>
                              <a:cs typeface="Cambria Math" charset="0"/>
                            </a:rPr>
                          </m:ctrlPr>
                        </m:sSubSupPr>
                        <m:e>
                          <m:r>
                            <a:rPr lang="en-US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𝐸</m:t>
                          </m:r>
                        </m:e>
                        <m:sub>
                          <m:r>
                            <a:rPr lang="en-US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𝑇</m:t>
                          </m:r>
                        </m:sub>
                        <m:sup>
                          <m:r>
                            <a:rPr lang="en-US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𝐴</m:t>
                          </m:r>
                        </m:sup>
                      </m:sSubSup>
                      <m:sSubSup>
                        <m:sSubSupPr>
                          <m:ctrlPr>
                            <a:rPr lang="en-US" i="1">
                              <a:latin typeface="Cambria Math" panose="02040503050406030204" pitchFamily="18" charset="0"/>
                              <a:ea typeface="Cambria Math" charset="0"/>
                              <a:cs typeface="Cambria Math" charset="0"/>
                            </a:rPr>
                          </m:ctrlPr>
                        </m:sSubSupPr>
                        <m:e>
                          <m:r>
                            <a:rPr lang="en-US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𝐸</m:t>
                          </m:r>
                        </m:e>
                        <m:sub>
                          <m:r>
                            <a:rPr lang="en-US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𝑇</m:t>
                          </m:r>
                        </m:sub>
                        <m:sup>
                          <m:r>
                            <a:rPr lang="en-US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𝐵</m:t>
                          </m:r>
                        </m:sup>
                      </m:sSubSup>
                      <m:r>
                        <a:rPr lang="en-US" b="0" i="1" smtClean="0">
                          <a:latin typeface="Cambria Math" charset="0"/>
                          <a:ea typeface="Cambria Math" charset="0"/>
                          <a:cs typeface="Cambria Math" charset="0"/>
                        </a:rPr>
                        <m:t>[</m:t>
                      </m:r>
                      <m:func>
                        <m:func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  <m:brk m:alnAt="7"/>
                            </m:rPr>
                            <a:rPr lang="en-US">
                              <a:latin typeface="Cambria Math" charset="0"/>
                            </a:rPr>
                            <m:t>c</m:t>
                          </m:r>
                          <m:r>
                            <m:rPr>
                              <m:sty m:val="p"/>
                            </m:rPr>
                            <a:rPr lang="en-US">
                              <a:latin typeface="Cambria Math" charset="0"/>
                            </a:rPr>
                            <m:t>osh</m:t>
                          </m:r>
                        </m:fName>
                        <m:e>
                          <m:sSup>
                            <m:sSupPr>
                              <m:ctrlPr>
                                <a:rPr lang="en-US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charset="0"/>
                                </a:rPr>
                                <m:t>𝑦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charset="0"/>
                                </a:rPr>
                                <m:t>𝐴</m:t>
                              </m:r>
                            </m:sup>
                          </m:sSup>
                        </m:e>
                      </m:func>
                      <m:func>
                        <m:func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  <m:brk m:alnAt="7"/>
                            </m:rPr>
                            <a:rPr lang="en-US">
                              <a:latin typeface="Cambria Math" charset="0"/>
                            </a:rPr>
                            <m:t>c</m:t>
                          </m:r>
                          <m:r>
                            <m:rPr>
                              <m:sty m:val="p"/>
                            </m:rPr>
                            <a:rPr lang="en-US">
                              <a:latin typeface="Cambria Math" charset="0"/>
                            </a:rPr>
                            <m:t>osh</m:t>
                          </m:r>
                        </m:fName>
                        <m:e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 charset="0"/>
                                </a:rPr>
                                <m:t>𝑦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charset="0"/>
                                </a:rPr>
                                <m:t>𝐵</m:t>
                              </m:r>
                            </m:sup>
                          </m:sSup>
                        </m:e>
                      </m:func>
                      <m:func>
                        <m:func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a:rPr lang="en-US" b="0" i="0" smtClean="0">
                              <a:latin typeface="Cambria Math" charset="0"/>
                            </a:rPr>
                            <m:t>−</m:t>
                          </m:r>
                          <m:r>
                            <m:rPr>
                              <m:sty m:val="p"/>
                            </m:rPr>
                            <a:rPr lang="en-US">
                              <a:latin typeface="Cambria Math" charset="0"/>
                            </a:rPr>
                            <m:t>s</m:t>
                          </m:r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charset="0"/>
                            </a:rPr>
                            <m:t>in</m:t>
                          </m:r>
                          <m:r>
                            <m:rPr>
                              <m:sty m:val="p"/>
                            </m:rPr>
                            <a:rPr lang="en-US">
                              <a:latin typeface="Cambria Math" charset="0"/>
                            </a:rPr>
                            <m:t>h</m:t>
                          </m:r>
                        </m:fName>
                        <m:e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 charset="0"/>
                                </a:rPr>
                                <m:t>𝑦</m:t>
                              </m:r>
                            </m:e>
                            <m:sup>
                              <m:r>
                                <a:rPr lang="en-US" i="1">
                                  <a:latin typeface="Cambria Math" charset="0"/>
                                </a:rPr>
                                <m:t>𝐴</m:t>
                              </m:r>
                            </m:sup>
                          </m:sSup>
                        </m:e>
                      </m:func>
                      <m:func>
                        <m:func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>
                              <a:latin typeface="Cambria Math" charset="0"/>
                            </a:rPr>
                            <m:t>s</m:t>
                          </m:r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charset="0"/>
                            </a:rPr>
                            <m:t>in</m:t>
                          </m:r>
                          <m:r>
                            <m:rPr>
                              <m:sty m:val="p"/>
                            </m:rPr>
                            <a:rPr lang="en-US">
                              <a:latin typeface="Cambria Math" charset="0"/>
                            </a:rPr>
                            <m:t>h</m:t>
                          </m:r>
                        </m:fName>
                        <m:e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 charset="0"/>
                                </a:rPr>
                                <m:t>𝑦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charset="0"/>
                                </a:rPr>
                                <m:t>𝐵</m:t>
                              </m:r>
                            </m:sup>
                          </m:sSup>
                          <m:r>
                            <a:rPr lang="en-US" b="0" i="1" smtClean="0">
                              <a:latin typeface="Cambria Math" charset="0"/>
                            </a:rPr>
                            <m:t>]</m:t>
                          </m:r>
                        </m:e>
                      </m:func>
                      <m:r>
                        <a:rPr lang="en-US" b="0" i="1" smtClean="0">
                          <a:latin typeface="Cambria Math" charset="0"/>
                        </a:rPr>
                        <m:t>−</m:t>
                      </m:r>
                      <m:sSubSup>
                        <m:sSubSupPr>
                          <m:ctrlPr>
                            <a:rPr lang="en-US" i="1">
                              <a:latin typeface="Cambria Math" panose="02040503050406030204" pitchFamily="18" charset="0"/>
                              <a:ea typeface="Cambria Math" charset="0"/>
                              <a:cs typeface="Cambria Math" charset="0"/>
                            </a:rPr>
                          </m:ctrlPr>
                        </m:sSubSupPr>
                        <m:e>
                          <m:r>
                            <a:rPr lang="en-US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𝑃</m:t>
                          </m:r>
                        </m:e>
                        <m:sub>
                          <m:r>
                            <a:rPr lang="en-US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𝑇</m:t>
                          </m:r>
                        </m:sub>
                        <m:sup>
                          <m:r>
                            <a:rPr lang="en-US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𝐴</m:t>
                          </m:r>
                        </m:sup>
                      </m:sSubSup>
                      <m:sSubSup>
                        <m:sSubSupPr>
                          <m:ctrlPr>
                            <a:rPr lang="en-US" i="1">
                              <a:latin typeface="Cambria Math" panose="02040503050406030204" pitchFamily="18" charset="0"/>
                              <a:ea typeface="Cambria Math" charset="0"/>
                              <a:cs typeface="Cambria Math" charset="0"/>
                            </a:rPr>
                          </m:ctrlPr>
                        </m:sSubSupPr>
                        <m:e>
                          <m:r>
                            <a:rPr lang="en-US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𝑃</m:t>
                          </m:r>
                        </m:e>
                        <m:sub>
                          <m:r>
                            <a:rPr lang="en-US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𝑇</m:t>
                          </m:r>
                        </m:sub>
                        <m:sup>
                          <m:r>
                            <a:rPr lang="en-US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𝐵</m:t>
                          </m:r>
                        </m:sup>
                      </m:sSubSup>
                      <m:func>
                        <m:funcPr>
                          <m:ctrlPr>
                            <a:rPr lang="en-US" i="1">
                              <a:latin typeface="Cambria Math" panose="02040503050406030204" pitchFamily="18" charset="0"/>
                              <a:ea typeface="Cambria Math" charset="0"/>
                              <a:cs typeface="Cambria Math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cos</m:t>
                          </m:r>
                        </m:fName>
                        <m:e>
                          <m:r>
                            <a:rPr lang="en-US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∆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𝜙</m:t>
                              </m:r>
                            </m:e>
                            <m:sub>
                              <m:r>
                                <a:rPr lang="en-US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𝐴𝐵</m:t>
                              </m:r>
                            </m:sub>
                          </m:sSub>
                          <m:r>
                            <a:rPr lang="en-US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)</m:t>
                          </m:r>
                        </m:e>
                      </m:func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64218" y="4720734"/>
                <a:ext cx="6483121" cy="282450"/>
              </a:xfrm>
              <a:prstGeom prst="rect">
                <a:avLst/>
              </a:prstGeom>
              <a:blipFill>
                <a:blip r:embed="rId5"/>
                <a:stretch>
                  <a:fillRect t="-4167" b="-291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ctangle 5"/>
              <p:cNvSpPr/>
              <p:nvPr/>
            </p:nvSpPr>
            <p:spPr>
              <a:xfrm>
                <a:off x="99994" y="5077839"/>
                <a:ext cx="7464490" cy="37478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latin typeface="Cambria Math" charset="0"/>
                        </a:rPr>
                        <m:t>=</m:t>
                      </m:r>
                      <m:r>
                        <a:rPr lang="en-US">
                          <a:latin typeface="Cambria Math" charset="0"/>
                          <a:ea typeface="Cambria Math" charset="0"/>
                          <a:cs typeface="Cambria Math" charset="0"/>
                        </a:rPr>
                        <m:t>2(</m:t>
                      </m:r>
                      <m:sSubSup>
                        <m:sSubSupPr>
                          <m:ctrlPr>
                            <a:rPr lang="en-US" i="1">
                              <a:latin typeface="Cambria Math" panose="02040503050406030204" pitchFamily="18" charset="0"/>
                              <a:ea typeface="Cambria Math" charset="0"/>
                              <a:cs typeface="Cambria Math" charset="0"/>
                            </a:rPr>
                          </m:ctrlPr>
                        </m:sSubSupPr>
                        <m:e>
                          <m:r>
                            <a:rPr lang="en-US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𝐸</m:t>
                          </m:r>
                        </m:e>
                        <m:sub>
                          <m:r>
                            <a:rPr lang="en-US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𝑇</m:t>
                          </m:r>
                        </m:sub>
                        <m:sup>
                          <m:r>
                            <a:rPr lang="en-US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𝐴</m:t>
                          </m:r>
                        </m:sup>
                      </m:sSubSup>
                      <m:sSubSup>
                        <m:sSubSupPr>
                          <m:ctrlPr>
                            <a:rPr lang="en-US" i="1">
                              <a:latin typeface="Cambria Math" panose="02040503050406030204" pitchFamily="18" charset="0"/>
                              <a:ea typeface="Cambria Math" charset="0"/>
                              <a:cs typeface="Cambria Math" charset="0"/>
                            </a:rPr>
                          </m:ctrlPr>
                        </m:sSubSupPr>
                        <m:e>
                          <m:r>
                            <a:rPr lang="en-US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𝐸</m:t>
                          </m:r>
                        </m:e>
                        <m:sub>
                          <m:r>
                            <a:rPr lang="en-US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𝑇</m:t>
                          </m:r>
                        </m:sub>
                        <m:sup>
                          <m:r>
                            <a:rPr lang="en-US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𝐵</m:t>
                          </m:r>
                        </m:sup>
                      </m:sSubSup>
                      <m:func>
                        <m:func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  <m:brk m:alnAt="7"/>
                            </m:rPr>
                            <a:rPr lang="en-US">
                              <a:latin typeface="Cambria Math" charset="0"/>
                            </a:rPr>
                            <m:t>c</m:t>
                          </m:r>
                          <m:r>
                            <m:rPr>
                              <m:sty m:val="p"/>
                            </m:rPr>
                            <a:rPr lang="en-US">
                              <a:latin typeface="Cambria Math" charset="0"/>
                            </a:rPr>
                            <m:t>osh</m:t>
                          </m:r>
                        </m:fName>
                        <m:e>
                          <m:r>
                            <a:rPr lang="en-US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∆</m:t>
                          </m:r>
                          <m:sSup>
                            <m:sSupPr>
                              <m:ctrlPr>
                                <a:rPr lang="en-US" i="1" smtClean="0">
                                  <a:latin typeface="Cambria Math" panose="02040503050406030204" pitchFamily="18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𝑦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𝐴𝐵</m:t>
                              </m:r>
                            </m:sup>
                          </m:sSup>
                        </m:e>
                      </m:func>
                      <m:r>
                        <a:rPr lang="en-US" b="0" i="1" smtClean="0">
                          <a:latin typeface="Cambria Math" charset="0"/>
                        </a:rPr>
                        <m:t>−</m:t>
                      </m:r>
                      <m:sSubSup>
                        <m:sSubSupPr>
                          <m:ctrlPr>
                            <a:rPr lang="en-US" i="1">
                              <a:latin typeface="Cambria Math" panose="02040503050406030204" pitchFamily="18" charset="0"/>
                              <a:ea typeface="Cambria Math" charset="0"/>
                              <a:cs typeface="Cambria Math" charset="0"/>
                            </a:rPr>
                          </m:ctrlPr>
                        </m:sSubSupPr>
                        <m:e>
                          <m:r>
                            <a:rPr lang="en-US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𝑃</m:t>
                          </m:r>
                        </m:e>
                        <m:sub>
                          <m:r>
                            <a:rPr lang="en-US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𝑇</m:t>
                          </m:r>
                        </m:sub>
                        <m:sup>
                          <m:r>
                            <a:rPr lang="en-US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𝐴</m:t>
                          </m:r>
                        </m:sup>
                      </m:sSubSup>
                      <m:sSubSup>
                        <m:sSubSupPr>
                          <m:ctrlPr>
                            <a:rPr lang="en-US" i="1">
                              <a:latin typeface="Cambria Math" panose="02040503050406030204" pitchFamily="18" charset="0"/>
                              <a:ea typeface="Cambria Math" charset="0"/>
                              <a:cs typeface="Cambria Math" charset="0"/>
                            </a:rPr>
                          </m:ctrlPr>
                        </m:sSubSupPr>
                        <m:e>
                          <m:r>
                            <a:rPr lang="en-US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𝑃</m:t>
                          </m:r>
                        </m:e>
                        <m:sub>
                          <m:r>
                            <a:rPr lang="en-US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𝑇</m:t>
                          </m:r>
                        </m:sub>
                        <m:sup>
                          <m:r>
                            <a:rPr lang="en-US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𝐵</m:t>
                          </m:r>
                        </m:sup>
                      </m:sSubSup>
                      <m:func>
                        <m:funcPr>
                          <m:ctrlPr>
                            <a:rPr lang="en-US" i="1">
                              <a:latin typeface="Cambria Math" panose="02040503050406030204" pitchFamily="18" charset="0"/>
                              <a:ea typeface="Cambria Math" charset="0"/>
                              <a:cs typeface="Cambria Math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cos</m:t>
                          </m:r>
                        </m:fName>
                        <m:e>
                          <m:r>
                            <a:rPr lang="en-US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∆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𝜙</m:t>
                              </m:r>
                            </m:e>
                            <m:sub>
                              <m:r>
                                <a:rPr lang="en-US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𝐴𝐵</m:t>
                              </m:r>
                            </m:sub>
                          </m:sSub>
                          <m:r>
                            <a:rPr lang="en-US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)</m:t>
                          </m:r>
                        </m:e>
                      </m:func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6" name="Rectangle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9994" y="5077839"/>
                <a:ext cx="7464490" cy="374783"/>
              </a:xfrm>
              <a:prstGeom prst="rect">
                <a:avLst/>
              </a:prstGeom>
              <a:blipFill>
                <a:blip r:embed="rId6"/>
                <a:stretch>
                  <a:fillRect b="-967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Walker - Sam Houston State – PHENO 2022</a:t>
            </a:r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9E964-ED52-DB43-AEA6-2AB9479712B8}" type="slidenum">
              <a:rPr lang="en-US" smtClean="0"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666324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8834" y="333004"/>
            <a:ext cx="8433881" cy="604593"/>
          </a:xfrm>
        </p:spPr>
        <p:txBody>
          <a:bodyPr>
            <a:normAutofit fontScale="90000"/>
          </a:bodyPr>
          <a:lstStyle/>
          <a:p>
            <a:r>
              <a:rPr lang="en-US" dirty="0"/>
              <a:t>More Geometric Interpretation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Rectangle 9"/>
              <p:cNvSpPr/>
              <p:nvPr/>
            </p:nvSpPr>
            <p:spPr>
              <a:xfrm>
                <a:off x="546436" y="2635502"/>
                <a:ext cx="8433880" cy="175432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342900" indent="-342900">
                  <a:buFont typeface="Arial" charset="0"/>
                  <a:buChar char="•"/>
                </a:pPr>
                <a:r>
                  <a:rPr lang="en-US" dirty="0"/>
                  <a:t>The difference between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charset="0"/>
                          </a:rPr>
                          <m:t>𝐸</m:t>
                        </m:r>
                      </m:e>
                      <m:sub>
                        <m:r>
                          <a:rPr lang="en-US" i="1">
                            <a:latin typeface="Cambria Math" charset="0"/>
                          </a:rPr>
                          <m:t>𝑇</m:t>
                        </m:r>
                      </m:sub>
                    </m:sSub>
                    <m:r>
                      <a:rPr lang="en-US" i="1">
                        <a:latin typeface="Cambria Math" charset="0"/>
                      </a:rPr>
                      <m:t> &amp;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charset="0"/>
                          </a:rPr>
                          <m:t> </m:t>
                        </m:r>
                        <m:r>
                          <a:rPr lang="en-US" i="1">
                            <a:latin typeface="Cambria Math" charset="0"/>
                          </a:rPr>
                          <m:t>𝑃</m:t>
                        </m:r>
                      </m:e>
                      <m:sub>
                        <m:r>
                          <a:rPr lang="en-US" i="1">
                            <a:latin typeface="Cambria Math" charset="0"/>
                          </a:rPr>
                          <m:t>𝑇</m:t>
                        </m:r>
                      </m:sub>
                    </m:sSub>
                  </m:oMath>
                </a14:m>
                <a:r>
                  <a:rPr lang="en-US" dirty="0"/>
                  <a:t> (i.e. MASS) means that we CANNOT perfectly factorize kinematics from geometrics</a:t>
                </a:r>
              </a:p>
              <a:p>
                <a:pPr marL="342900" indent="-342900">
                  <a:buFont typeface="Arial" charset="0"/>
                  <a:buChar char="•"/>
                </a:pPr>
                <a:r>
                  <a:rPr lang="en-US" dirty="0"/>
                  <a:t>The role of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𝜉</m:t>
                    </m:r>
                  </m:oMath>
                </a14:m>
                <a:r>
                  <a:rPr lang="en-US" dirty="0"/>
                  <a:t> is to deemphasize azimuthal differences in the non-relativistic limit</a:t>
                </a:r>
              </a:p>
              <a:p>
                <a:pPr marL="342900" indent="-342900">
                  <a:buFont typeface="Arial" charset="0"/>
                  <a:buChar char="•"/>
                </a:pPr>
                <a:r>
                  <a:rPr lang="en-US" dirty="0"/>
                  <a:t>One option is to define a modified algorithm by choosing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𝜉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≡1</m:t>
                    </m:r>
                  </m:oMath>
                </a14:m>
                <a:endParaRPr lang="en-US" dirty="0"/>
              </a:p>
              <a:p>
                <a:pPr marL="342900" indent="-342900">
                  <a:buFont typeface="Arial" charset="0"/>
                  <a:buChar char="•"/>
                </a:pPr>
                <a:r>
                  <a:rPr lang="en-US" dirty="0"/>
                  <a:t>NOTE: Hyperbolic cosine differs from cosine in that all Taylor terms are POSITIVE</a:t>
                </a:r>
              </a:p>
              <a:p>
                <a:pPr marL="342900" indent="-342900">
                  <a:buFont typeface="Arial" charset="0"/>
                  <a:buChar char="•"/>
                </a:pPr>
                <a:r>
                  <a:rPr lang="en-US" dirty="0"/>
                  <a:t>The traditional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Δ</m:t>
                    </m:r>
                    <m:sSup>
                      <m:sSupPr>
                        <m:ctrlPr>
                          <a:rPr lang="el-GR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𝑅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dirty="0"/>
                  <a:t> measure is recovered for zero mass &amp; small angular separations </a:t>
                </a:r>
              </a:p>
            </p:txBody>
          </p:sp>
        </mc:Choice>
        <mc:Fallback xmlns="">
          <p:sp>
            <p:nvSpPr>
              <p:cNvPr id="10" name="Rectangle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6436" y="2635502"/>
                <a:ext cx="8433880" cy="1754326"/>
              </a:xfrm>
              <a:prstGeom prst="rect">
                <a:avLst/>
              </a:prstGeom>
              <a:blipFill>
                <a:blip r:embed="rId2"/>
                <a:stretch>
                  <a:fillRect l="-602" t="-1439" b="-503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Walker - Sam Houston State – PHENO 2022</a:t>
            </a:r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9E964-ED52-DB43-AEA6-2AB9479712B8}" type="slidenum">
              <a:rPr lang="en-US" smtClean="0"/>
              <a:t>14</a:t>
            </a:fld>
            <a:endParaRPr lang="en-US" dirty="0"/>
          </a:p>
        </p:txBody>
      </p:sp>
      <p:pic>
        <p:nvPicPr>
          <p:cNvPr id="4" name="Picture 3" descr="Text&#10;&#10;Description automatically generated with medium confidence">
            <a:extLst>
              <a:ext uri="{FF2B5EF4-FFF2-40B4-BE49-F238E27FC236}">
                <a16:creationId xmlns:a16="http://schemas.microsoft.com/office/drawing/2014/main" id="{2B117B3B-A8FE-D911-07BE-57B468D2C85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16424" y="1108030"/>
            <a:ext cx="6483910" cy="1485301"/>
          </a:xfrm>
          <a:prstGeom prst="rect">
            <a:avLst/>
          </a:prstGeom>
        </p:spPr>
      </p:pic>
      <p:pic>
        <p:nvPicPr>
          <p:cNvPr id="6" name="Picture 5" descr="Text&#10;&#10;Description automatically generated with medium confidence">
            <a:extLst>
              <a:ext uri="{FF2B5EF4-FFF2-40B4-BE49-F238E27FC236}">
                <a16:creationId xmlns:a16="http://schemas.microsoft.com/office/drawing/2014/main" id="{9796871F-4DB0-0A62-DB6A-18916079CC7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2535" y="4368770"/>
            <a:ext cx="4067215" cy="19875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139510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8834" y="333004"/>
            <a:ext cx="8433881" cy="604593"/>
          </a:xfrm>
        </p:spPr>
        <p:txBody>
          <a:bodyPr>
            <a:normAutofit fontScale="90000"/>
          </a:bodyPr>
          <a:lstStyle/>
          <a:p>
            <a:r>
              <a:rPr lang="en-US" dirty="0"/>
              <a:t>Asymptotic Recovery of KT </a:t>
            </a:r>
            <a:r>
              <a:rPr lang="en-US" i="1" dirty="0"/>
              <a:t>and</a:t>
            </a:r>
            <a:r>
              <a:rPr lang="en-US" dirty="0"/>
              <a:t> ANTI-KT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Rectangle 9"/>
              <p:cNvSpPr/>
              <p:nvPr/>
            </p:nvSpPr>
            <p:spPr>
              <a:xfrm>
                <a:off x="546436" y="1042327"/>
                <a:ext cx="8138676" cy="175432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342900" indent="-342900">
                  <a:buFont typeface="Arial" charset="0"/>
                  <a:buChar char="•"/>
                </a:pPr>
                <a:r>
                  <a:rPr lang="en-US" dirty="0"/>
                  <a:t>The remainder of the metric refers only to transverse energy</a:t>
                </a:r>
              </a:p>
              <a:p>
                <a:pPr marL="342900" indent="-342900">
                  <a:buFont typeface="Arial" charset="0"/>
                  <a:buChar char="•"/>
                </a:pPr>
                <a:r>
                  <a:rPr lang="en-US" dirty="0"/>
                  <a:t>This factor has a curious symmetry under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charset="0"/>
                          </a:rPr>
                          <m:t>𝐸</m:t>
                        </m:r>
                      </m:e>
                      <m:sub>
                        <m:r>
                          <a:rPr lang="en-US" i="1">
                            <a:latin typeface="Cambria Math" charset="0"/>
                          </a:rPr>
                          <m:t>𝑇</m:t>
                        </m:r>
                      </m:sub>
                    </m:sSub>
                    <m:r>
                      <a:rPr lang="is-IS" i="1">
                        <a:latin typeface="Cambria Math" charset="0"/>
                        <a:ea typeface="Cambria Math" charset="0"/>
                        <a:cs typeface="Cambria Math" charset="0"/>
                      </a:rPr>
                      <m:t>→</m:t>
                    </m:r>
                    <m:r>
                      <a:rPr lang="en-US" i="1">
                        <a:latin typeface="Cambria Math" charset="0"/>
                        <a:ea typeface="Cambria Math" charset="0"/>
                        <a:cs typeface="Cambria Math" charset="0"/>
                      </a:rPr>
                      <m:t>1/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  <a:ea typeface="Cambria Math" charset="0"/>
                            <a:cs typeface="Cambria Math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𝐸</m:t>
                        </m:r>
                      </m:e>
                      <m:sub>
                        <m:r>
                          <a:rPr lang="en-US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𝑇</m:t>
                        </m:r>
                      </m:sub>
                    </m:sSub>
                  </m:oMath>
                </a14:m>
                <a:endParaRPr lang="en-US" dirty="0"/>
              </a:p>
              <a:p>
                <a:pPr marL="342900" indent="-342900">
                  <a:buFont typeface="Arial" charset="0"/>
                  <a:buChar char="•"/>
                </a:pPr>
                <a:r>
                  <a:rPr lang="en-US" dirty="0"/>
                  <a:t>It asymptotically mimics features of BOTH kt and anti-kt clustering, preferencing the clustering of pairs with DISSIMILAR transverse scales</a:t>
                </a:r>
              </a:p>
              <a:p>
                <a:pPr marL="342900" indent="-342900">
                  <a:buFont typeface="Arial" charset="0"/>
                  <a:buChar char="•"/>
                </a:pPr>
                <a:r>
                  <a:rPr lang="en-US" dirty="0"/>
                  <a:t>It has the benefit of being ANALYTIC</a:t>
                </a:r>
              </a:p>
              <a:p>
                <a:pPr marL="342900" indent="-342900">
                  <a:buFont typeface="Arial" charset="0"/>
                  <a:buChar char="•"/>
                </a:pPr>
                <a:endParaRPr lang="en-US" dirty="0"/>
              </a:p>
            </p:txBody>
          </p:sp>
        </mc:Choice>
        <mc:Fallback xmlns="">
          <p:sp>
            <p:nvSpPr>
              <p:cNvPr id="10" name="Rectangle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6436" y="1042327"/>
                <a:ext cx="8138676" cy="1754326"/>
              </a:xfrm>
              <a:prstGeom prst="rect">
                <a:avLst/>
              </a:prstGeom>
              <a:blipFill>
                <a:blip r:embed="rId2"/>
                <a:stretch>
                  <a:fillRect l="-624" t="-143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Walker - Sam Houston State – PHENO 2022</a:t>
            </a:r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9E964-ED52-DB43-AEA6-2AB9479712B8}" type="slidenum">
              <a:rPr lang="en-US" smtClean="0"/>
              <a:t>15</a:t>
            </a:fld>
            <a:endParaRPr lang="en-US" dirty="0"/>
          </a:p>
        </p:txBody>
      </p:sp>
      <p:pic>
        <p:nvPicPr>
          <p:cNvPr id="4" name="Picture 3" descr="Text, whiteboard&#10;&#10;Description automatically generated">
            <a:extLst>
              <a:ext uri="{FF2B5EF4-FFF2-40B4-BE49-F238E27FC236}">
                <a16:creationId xmlns:a16="http://schemas.microsoft.com/office/drawing/2014/main" id="{65C0FDB2-98DA-5E5D-32FF-E5D16E604BE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8833" y="2659158"/>
            <a:ext cx="3816382" cy="1917343"/>
          </a:xfrm>
          <a:prstGeom prst="rect">
            <a:avLst/>
          </a:prstGeom>
        </p:spPr>
      </p:pic>
      <p:pic>
        <p:nvPicPr>
          <p:cNvPr id="6" name="Picture 5" descr="Diagram, text, whiteboard&#10;&#10;Description automatically generated">
            <a:extLst>
              <a:ext uri="{FF2B5EF4-FFF2-40B4-BE49-F238E27FC236}">
                <a16:creationId xmlns:a16="http://schemas.microsoft.com/office/drawing/2014/main" id="{ABD7A5B0-CC83-8CA6-43CB-45967CC4B5C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79303" y="2587365"/>
            <a:ext cx="4547794" cy="36892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338828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8834" y="333004"/>
            <a:ext cx="8433881" cy="604593"/>
          </a:xfrm>
        </p:spPr>
        <p:txBody>
          <a:bodyPr>
            <a:normAutofit fontScale="90000"/>
          </a:bodyPr>
          <a:lstStyle/>
          <a:p>
            <a:r>
              <a:rPr lang="en-US" dirty="0"/>
              <a:t>Geometrizing the Denominator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Rectangle 9"/>
              <p:cNvSpPr/>
              <p:nvPr/>
            </p:nvSpPr>
            <p:spPr>
              <a:xfrm>
                <a:off x="546436" y="1042327"/>
                <a:ext cx="8138676" cy="64633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342900" indent="-342900">
                  <a:buFont typeface="Arial" charset="0"/>
                  <a:buChar char="•"/>
                </a:pPr>
                <a:r>
                  <a:rPr lang="en-US" dirty="0"/>
                  <a:t>The ratio of scales is bounded by 0 and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∞</m:t>
                    </m:r>
                  </m:oMath>
                </a14:m>
                <a:endParaRPr lang="en-US" dirty="0"/>
              </a:p>
              <a:p>
                <a:pPr marL="342900" indent="-342900">
                  <a:buFont typeface="Arial" charset="0"/>
                  <a:buChar char="•"/>
                </a:pPr>
                <a:r>
                  <a:rPr lang="en-US" dirty="0"/>
                  <a:t>It can be made more symmetric with a logarithmic transformation</a:t>
                </a:r>
              </a:p>
            </p:txBody>
          </p:sp>
        </mc:Choice>
        <mc:Fallback xmlns="">
          <p:sp>
            <p:nvSpPr>
              <p:cNvPr id="10" name="Rectangle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6436" y="1042327"/>
                <a:ext cx="8138676" cy="646331"/>
              </a:xfrm>
              <a:prstGeom prst="rect">
                <a:avLst/>
              </a:prstGeom>
              <a:blipFill>
                <a:blip r:embed="rId2"/>
                <a:stretch>
                  <a:fillRect l="-624" t="-3922" b="-1372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Walker - Sam Houston State – PHENO 2022</a:t>
            </a:r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9E964-ED52-DB43-AEA6-2AB9479712B8}" type="slidenum">
              <a:rPr lang="en-US" smtClean="0"/>
              <a:t>16</a:t>
            </a:fld>
            <a:endParaRPr lang="en-US" dirty="0"/>
          </a:p>
        </p:txBody>
      </p:sp>
      <p:pic>
        <p:nvPicPr>
          <p:cNvPr id="7" name="Picture 6" descr="Chart&#10;&#10;Description automatically generated with medium confidence">
            <a:extLst>
              <a:ext uri="{FF2B5EF4-FFF2-40B4-BE49-F238E27FC236}">
                <a16:creationId xmlns:a16="http://schemas.microsoft.com/office/drawing/2014/main" id="{096F9C8B-8E3D-D8CB-5EF3-0B566EA57B6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62100" y="1736466"/>
            <a:ext cx="6019800" cy="1508238"/>
          </a:xfrm>
          <a:prstGeom prst="rect">
            <a:avLst/>
          </a:prstGeom>
        </p:spPr>
      </p:pic>
      <p:pic>
        <p:nvPicPr>
          <p:cNvPr id="9" name="Picture 8" descr="Text, letter&#10;&#10;Description automatically generated">
            <a:extLst>
              <a:ext uri="{FF2B5EF4-FFF2-40B4-BE49-F238E27FC236}">
                <a16:creationId xmlns:a16="http://schemas.microsoft.com/office/drawing/2014/main" id="{5BA20242-79BB-7261-6116-2B395868FCB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61647" y="4744141"/>
            <a:ext cx="4620706" cy="1356026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D6710C74-95DB-4A20-6458-0102CBFC80D7}"/>
                  </a:ext>
                </a:extLst>
              </p:cNvPr>
              <p:cNvSpPr txBox="1"/>
              <p:nvPr/>
            </p:nvSpPr>
            <p:spPr>
              <a:xfrm>
                <a:off x="546436" y="3349434"/>
                <a:ext cx="8138675" cy="120032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342900" indent="-342900">
                  <a:buFont typeface="Arial" charset="0"/>
                  <a:buChar char="•"/>
                </a:pPr>
                <a:r>
                  <a:rPr lang="en-US" dirty="0"/>
                  <a:t>The metric is expressed almost completely in coordinate differences</a:t>
                </a:r>
              </a:p>
              <a:p>
                <a:pPr marL="342900" indent="-342900">
                  <a:buFont typeface="Arial" charset="0"/>
                  <a:buChar char="•"/>
                </a:pPr>
                <a:r>
                  <a:rPr lang="en-US" dirty="0"/>
                  <a:t>BUT, we must seek neighbors in a 3D space &amp; deal with the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𝜉</m:t>
                    </m:r>
                  </m:oMath>
                </a14:m>
                <a:r>
                  <a:rPr lang="en-US" dirty="0"/>
                  <a:t> factors (or set to 1)</a:t>
                </a:r>
              </a:p>
              <a:p>
                <a:pPr marL="342900" indent="-342900">
                  <a:buFont typeface="Arial" charset="0"/>
                  <a:buChar char="•"/>
                </a:pPr>
                <a:r>
                  <a:rPr lang="en-US" dirty="0"/>
                  <a:t>Also, the coordinate u is “</a:t>
                </a:r>
                <a:r>
                  <a:rPr lang="en-US" dirty="0" err="1"/>
                  <a:t>sociophobic</a:t>
                </a:r>
                <a:r>
                  <a:rPr lang="en-US" dirty="0"/>
                  <a:t>”, preferencing large separation</a:t>
                </a:r>
              </a:p>
              <a:p>
                <a:pPr marL="342900" indent="-342900">
                  <a:buFont typeface="Arial" charset="0"/>
                  <a:buChar char="•"/>
                </a:pPr>
                <a:r>
                  <a:rPr lang="en-US" dirty="0"/>
                  <a:t>The </a:t>
                </a:r>
                <a:r>
                  <a:rPr lang="en-US" dirty="0" err="1"/>
                  <a:t>FastJet</a:t>
                </a:r>
                <a:r>
                  <a:rPr lang="en-US" dirty="0"/>
                  <a:t> engine (Voronoi </a:t>
                </a:r>
                <a:r>
                  <a:rPr lang="en-US" dirty="0" err="1"/>
                  <a:t>Tesselation</a:t>
                </a:r>
                <a:r>
                  <a:rPr lang="en-US" dirty="0"/>
                  <a:t>) is 2D:  We need a custom engine</a:t>
                </a:r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D6710C74-95DB-4A20-6458-0102CBFC80D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6436" y="3349434"/>
                <a:ext cx="8138675" cy="1200329"/>
              </a:xfrm>
              <a:prstGeom prst="rect">
                <a:avLst/>
              </a:prstGeom>
              <a:blipFill>
                <a:blip r:embed="rId5"/>
                <a:stretch>
                  <a:fillRect l="-624" t="-2083" b="-729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86685499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8834" y="333004"/>
            <a:ext cx="8433881" cy="604593"/>
          </a:xfrm>
        </p:spPr>
        <p:txBody>
          <a:bodyPr>
            <a:normAutofit fontScale="90000"/>
          </a:bodyPr>
          <a:lstStyle/>
          <a:p>
            <a:r>
              <a:rPr lang="en-US" dirty="0"/>
              <a:t>Conjugate Coordinates</a:t>
            </a:r>
          </a:p>
        </p:txBody>
      </p:sp>
      <p:sp>
        <p:nvSpPr>
          <p:cNvPr id="10" name="Rectangle 9"/>
          <p:cNvSpPr/>
          <p:nvPr/>
        </p:nvSpPr>
        <p:spPr>
          <a:xfrm>
            <a:off x="548124" y="1252798"/>
            <a:ext cx="813867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charset="0"/>
              <a:buChar char="•"/>
            </a:pPr>
            <a:r>
              <a:rPr lang="en-US" dirty="0"/>
              <a:t>There is a fascinating relationship between the rapidity and scale coordinates</a:t>
            </a:r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Walker - Sam Houston State – PHENO 2022</a:t>
            </a:r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9E964-ED52-DB43-AEA6-2AB9479712B8}" type="slidenum">
              <a:rPr lang="en-US" smtClean="0"/>
              <a:t>17</a:t>
            </a:fld>
            <a:endParaRPr lang="en-US" dirty="0"/>
          </a:p>
        </p:txBody>
      </p:sp>
      <p:pic>
        <p:nvPicPr>
          <p:cNvPr id="8" name="Picture 7" descr="Text&#10;&#10;Description automatically generated">
            <a:extLst>
              <a:ext uri="{FF2B5EF4-FFF2-40B4-BE49-F238E27FC236}">
                <a16:creationId xmlns:a16="http://schemas.microsoft.com/office/drawing/2014/main" id="{28FED18F-9372-1D22-2247-C5373CF638E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79629" y="1870717"/>
            <a:ext cx="4952214" cy="31165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943113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Walker - Sam Houston State – PHENO 2022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9E964-ED52-DB43-AEA6-2AB9479712B8}" type="slidenum">
              <a:rPr lang="en-US" smtClean="0"/>
              <a:t>18</a:t>
            </a:fld>
            <a:endParaRPr lang="en-US"/>
          </a:p>
        </p:txBody>
      </p:sp>
      <p:pic>
        <p:nvPicPr>
          <p:cNvPr id="6" name="LEP_TTB_2500_AK5_GST.mov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620064" y="1698061"/>
            <a:ext cx="5438659" cy="423333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68941" y="520591"/>
            <a:ext cx="860611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/>
              <a:t>Comparison: Lepton to </a:t>
            </a:r>
            <a:r>
              <a:rPr lang="en-US" sz="2400" b="1" dirty="0" err="1"/>
              <a:t>TTbar</a:t>
            </a:r>
            <a:r>
              <a:rPr lang="en-US" sz="2400" b="1" dirty="0"/>
              <a:t> 2.5 </a:t>
            </a:r>
            <a:r>
              <a:rPr lang="en-US" sz="2400" b="1" dirty="0" err="1"/>
              <a:t>TeV</a:t>
            </a:r>
            <a:r>
              <a:rPr lang="en-US" sz="2400" b="1" dirty="0"/>
              <a:t> Anti-KT 0.5 with Ghosts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86CFD4C-3C73-5BFD-A866-233A2473E672}"/>
              </a:ext>
            </a:extLst>
          </p:cNvPr>
          <p:cNvSpPr txBox="1"/>
          <p:nvPr/>
        </p:nvSpPr>
        <p:spPr>
          <a:xfrm>
            <a:off x="1210236" y="1116252"/>
            <a:ext cx="710901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US" dirty="0"/>
              <a:t>Boosted structure is lost early and stray radiation is collected last</a:t>
            </a:r>
          </a:p>
        </p:txBody>
      </p:sp>
    </p:spTree>
    <p:extLst>
      <p:ext uri="{BB962C8B-B14F-4D97-AF65-F5344CB8AC3E}">
        <p14:creationId xmlns:p14="http://schemas.microsoft.com/office/powerpoint/2010/main" val="7872322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Walker - Sam Houston State – PHENO 2022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9E964-ED52-DB43-AEA6-2AB9479712B8}" type="slidenum">
              <a:rPr lang="en-US" smtClean="0"/>
              <a:t>19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267630" y="447705"/>
            <a:ext cx="86087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/>
              <a:t>Lepton to </a:t>
            </a:r>
            <a:r>
              <a:rPr lang="en-US" sz="2400" b="1" dirty="0" err="1"/>
              <a:t>TTbar</a:t>
            </a:r>
            <a:r>
              <a:rPr lang="en-US" sz="2400" b="1" dirty="0"/>
              <a:t> 2.5 </a:t>
            </a:r>
            <a:r>
              <a:rPr lang="en-US" sz="2400" b="1" dirty="0" err="1"/>
              <a:t>TeV</a:t>
            </a:r>
            <a:r>
              <a:rPr lang="en-US" sz="2400" b="1" dirty="0"/>
              <a:t> Scale Invariant Clustering with Ghosts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01E0EC2-6176-97D8-ED3B-83A949C1765A}"/>
              </a:ext>
            </a:extLst>
          </p:cNvPr>
          <p:cNvSpPr txBox="1"/>
          <p:nvPr/>
        </p:nvSpPr>
        <p:spPr>
          <a:xfrm>
            <a:off x="946336" y="895375"/>
            <a:ext cx="7251327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US" dirty="0"/>
              <a:t>Structure is retained until the end, but when should we stop clustering?</a:t>
            </a:r>
          </a:p>
          <a:p>
            <a:pPr marL="285750" indent="-285750">
              <a:buFont typeface="Arial" charset="0"/>
              <a:buChar char="•"/>
            </a:pPr>
            <a:r>
              <a:rPr lang="en-US" dirty="0"/>
              <a:t>Extraneous soft radiation is assimilated early – can we fix that?</a:t>
            </a:r>
          </a:p>
        </p:txBody>
      </p:sp>
      <p:pic>
        <p:nvPicPr>
          <p:cNvPr id="5" name="3_LEP_TTB_2500_GST" descr="3_LEP_TTB_2500_GST">
            <a:hlinkClick r:id="" action="ppaction://media"/>
            <a:extLst>
              <a:ext uri="{FF2B5EF4-FFF2-40B4-BE49-F238E27FC236}">
                <a16:creationId xmlns:a16="http://schemas.microsoft.com/office/drawing/2014/main" id="{9F17AFAA-627D-EBE3-DCEA-A47CE506B65A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581244" y="1631353"/>
            <a:ext cx="5689134" cy="44282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42026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1360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8833" y="986147"/>
            <a:ext cx="8433881" cy="604593"/>
          </a:xfrm>
        </p:spPr>
        <p:txBody>
          <a:bodyPr>
            <a:normAutofit fontScale="90000"/>
          </a:bodyPr>
          <a:lstStyle/>
          <a:p>
            <a:r>
              <a:rPr lang="en-US" dirty="0"/>
              <a:t>SIFT: Scale-Invariant Filter Tree</a:t>
            </a:r>
            <a:br>
              <a:rPr lang="en-US" dirty="0"/>
            </a:br>
            <a:r>
              <a:rPr lang="en-US" sz="3600" dirty="0"/>
              <a:t>Outline of Presentation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382184" y="2202252"/>
            <a:ext cx="4854957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US" sz="2400" dirty="0">
                <a:solidFill>
                  <a:srgbClr val="00B050"/>
                </a:solidFill>
              </a:rPr>
              <a:t>SCALE INVARIANT</a:t>
            </a:r>
          </a:p>
          <a:p>
            <a:pPr marL="742950" lvl="1" indent="-285750">
              <a:buFont typeface="Courier New" charset="0"/>
              <a:buChar char="o"/>
            </a:pPr>
            <a:r>
              <a:rPr lang="en-US" dirty="0"/>
              <a:t>Jet Clustering Background</a:t>
            </a:r>
          </a:p>
          <a:p>
            <a:pPr marL="742950" lvl="1" indent="-285750">
              <a:buFont typeface="Courier New" charset="0"/>
              <a:buChar char="o"/>
            </a:pPr>
            <a:r>
              <a:rPr lang="en-US" dirty="0"/>
              <a:t>Motivation for Scale Invariance</a:t>
            </a:r>
          </a:p>
          <a:p>
            <a:pPr marL="742950" lvl="1" indent="-285750">
              <a:buFont typeface="Courier New" charset="0"/>
              <a:buChar char="o"/>
            </a:pPr>
            <a:r>
              <a:rPr lang="en-US" dirty="0"/>
              <a:t>Algorithm Implementation</a:t>
            </a:r>
          </a:p>
          <a:p>
            <a:pPr marL="742950" lvl="1" indent="-285750">
              <a:buFont typeface="Courier New" charset="0"/>
              <a:buChar char="o"/>
            </a:pPr>
            <a:r>
              <a:rPr lang="en-US" dirty="0"/>
              <a:t>Algorithm Visualization</a:t>
            </a:r>
          </a:p>
          <a:p>
            <a:pPr marL="742950" lvl="1" indent="-285750">
              <a:buFont typeface="Courier New" charset="0"/>
              <a:buChar char="o"/>
            </a:pPr>
            <a:r>
              <a:rPr lang="en-US" dirty="0"/>
              <a:t>Algorithm Testing</a:t>
            </a:r>
          </a:p>
          <a:p>
            <a:pPr marL="285750" indent="-285750">
              <a:buFont typeface="Arial" charset="0"/>
              <a:buChar char="•"/>
            </a:pPr>
            <a:r>
              <a:rPr lang="en-US" sz="2400" dirty="0">
                <a:solidFill>
                  <a:srgbClr val="00B050"/>
                </a:solidFill>
              </a:rPr>
              <a:t>FILTER</a:t>
            </a:r>
          </a:p>
          <a:p>
            <a:pPr marL="742950" lvl="1" indent="-285750">
              <a:buFont typeface="Courier New" charset="0"/>
              <a:buChar char="o"/>
            </a:pPr>
            <a:r>
              <a:rPr lang="en-US" dirty="0"/>
              <a:t>Integrated Grooming</a:t>
            </a:r>
          </a:p>
          <a:p>
            <a:pPr marL="742950" lvl="1" indent="-285750">
              <a:buFont typeface="Courier New" charset="0"/>
              <a:buChar char="o"/>
            </a:pPr>
            <a:r>
              <a:rPr lang="en-US" dirty="0"/>
              <a:t>Remove Soft Wide-Angle Radiation</a:t>
            </a:r>
          </a:p>
          <a:p>
            <a:pPr marL="742950" lvl="1" indent="-285750">
              <a:buFont typeface="Courier New" charset="0"/>
              <a:buChar char="o"/>
            </a:pPr>
            <a:r>
              <a:rPr lang="en-US" dirty="0"/>
              <a:t>A Natural Halting Condition</a:t>
            </a:r>
          </a:p>
          <a:p>
            <a:pPr marL="285750" indent="-285750">
              <a:buFont typeface="Arial" charset="0"/>
              <a:buChar char="•"/>
            </a:pPr>
            <a:r>
              <a:rPr lang="en-US" sz="2400" dirty="0">
                <a:solidFill>
                  <a:srgbClr val="00B050"/>
                </a:solidFill>
              </a:rPr>
              <a:t>TREE</a:t>
            </a:r>
          </a:p>
          <a:p>
            <a:pPr marL="742950" lvl="1" indent="-285750">
              <a:buFont typeface="Courier New" charset="0"/>
              <a:buChar char="o"/>
            </a:pPr>
            <a:r>
              <a:rPr lang="en-US" dirty="0"/>
              <a:t>Fast Algorithms</a:t>
            </a:r>
          </a:p>
          <a:p>
            <a:pPr marL="742950" lvl="1" indent="-285750">
              <a:buFont typeface="Courier New" charset="0"/>
              <a:buChar char="o"/>
            </a:pPr>
            <a:r>
              <a:rPr lang="en-US" dirty="0"/>
              <a:t>Multidimensional Trees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Walker - Sam Houston State – PHENO 2022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9E964-ED52-DB43-AEA6-2AB9479712B8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006092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8834" y="333004"/>
            <a:ext cx="8433881" cy="604593"/>
          </a:xfrm>
        </p:spPr>
        <p:txBody>
          <a:bodyPr>
            <a:normAutofit fontScale="90000"/>
          </a:bodyPr>
          <a:lstStyle/>
          <a:p>
            <a:r>
              <a:rPr lang="en-US" dirty="0"/>
              <a:t>SIFT: Scale-Invariant </a:t>
            </a:r>
            <a:r>
              <a:rPr lang="en-US" dirty="0">
                <a:solidFill>
                  <a:srgbClr val="00B050"/>
                </a:solidFill>
              </a:rPr>
              <a:t>FILTER</a:t>
            </a:r>
            <a:r>
              <a:rPr lang="en-US" dirty="0"/>
              <a:t> Tree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29401" y="1007646"/>
            <a:ext cx="79727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charset="0"/>
              <a:buChar char="•"/>
            </a:pP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1045029" y="1240971"/>
            <a:ext cx="716591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US" dirty="0"/>
              <a:t>Take a cue from “Soft Drop” (2014 </a:t>
            </a:r>
            <a:r>
              <a:rPr lang="en-US" dirty="0" err="1"/>
              <a:t>Larkoski</a:t>
            </a:r>
            <a:r>
              <a:rPr lang="en-US" dirty="0"/>
              <a:t>, </a:t>
            </a:r>
            <a:r>
              <a:rPr lang="en-US" dirty="0" err="1"/>
              <a:t>Marzani</a:t>
            </a:r>
            <a:r>
              <a:rPr lang="en-US" dirty="0"/>
              <a:t>, </a:t>
            </a:r>
            <a:r>
              <a:rPr lang="en-US" dirty="0" err="1"/>
              <a:t>Soyez</a:t>
            </a:r>
            <a:r>
              <a:rPr lang="en-US" dirty="0"/>
              <a:t>, Thaler)</a:t>
            </a:r>
          </a:p>
          <a:p>
            <a:pPr marL="285750" indent="-285750">
              <a:buFont typeface="Arial" charset="0"/>
              <a:buChar char="•"/>
            </a:pPr>
            <a:r>
              <a:rPr lang="en-US" dirty="0"/>
              <a:t>This procedure “Grooms” a jet by removing soft, wide-angle radiation to mitigate contamination from ISR, UE, and pileup</a:t>
            </a:r>
          </a:p>
          <a:p>
            <a:pPr marL="285750" indent="-285750">
              <a:buFont typeface="Arial" charset="0"/>
              <a:buChar char="•"/>
            </a:pPr>
            <a:r>
              <a:rPr lang="en-US" dirty="0"/>
              <a:t>SD iteratively DECLUSTERS C/A, dropping softer object unless &amp; until: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3103467" y="2820084"/>
                <a:ext cx="3024611" cy="63421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mr-IN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charset="0"/>
                            </a:rPr>
                            <m:t>min</m:t>
                          </m:r>
                          <m:r>
                            <a:rPr lang="en-US" b="0" i="1" smtClean="0">
                              <a:latin typeface="Cambria Math" charset="0"/>
                            </a:rPr>
                            <m:t>⁡(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charset="0"/>
                                </a:rPr>
                                <m:t>𝑃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charset="0"/>
                                </a:rPr>
                                <m:t>𝑇𝐴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charset="0"/>
                                </a:rPr>
                                <m:t>𝑃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charset="0"/>
                                </a:rPr>
                                <m:t>𝑇𝐵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 charset="0"/>
                            </a:rPr>
                            <m:t>)</m:t>
                          </m:r>
                        </m:num>
                        <m:den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charset="0"/>
                                </a:rPr>
                                <m:t>𝑃</m:t>
                              </m:r>
                            </m:e>
                            <m:sub>
                              <m:r>
                                <a:rPr lang="en-US" i="1">
                                  <a:latin typeface="Cambria Math" charset="0"/>
                                </a:rPr>
                                <m:t>𝑇𝐴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charset="0"/>
                                </a:rPr>
                                <m:t>𝑃</m:t>
                              </m:r>
                            </m:e>
                            <m:sub>
                              <m:r>
                                <a:rPr lang="en-US" i="1">
                                  <a:latin typeface="Cambria Math" charset="0"/>
                                </a:rPr>
                                <m:t>𝑇</m:t>
                              </m:r>
                              <m:r>
                                <a:rPr lang="en-US" b="0" i="1" smtClean="0">
                                  <a:latin typeface="Cambria Math" charset="0"/>
                                </a:rPr>
                                <m:t>𝐵</m:t>
                              </m:r>
                            </m:sub>
                          </m:sSub>
                        </m:den>
                      </m:f>
                      <m:r>
                        <a:rPr lang="en-US" b="0" i="1" smtClean="0">
                          <a:latin typeface="Cambria Math" charset="0"/>
                        </a:rPr>
                        <m:t>&gt;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charset="0"/>
                            </a:rPr>
                            <m:t>𝑧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charset="0"/>
                            </a:rPr>
                            <m:t>cut</m:t>
                          </m:r>
                        </m:sub>
                      </m:sSub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mr-IN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mr-IN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m:rPr>
                                      <m:sty m:val="p"/>
                                    </m:rPr>
                                    <a:rPr lang="el-GR" b="0" i="1" smtClean="0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Δ</m:t>
                                  </m:r>
                                  <m:sSub>
                                    <m:sSubPr>
                                      <m:ctrlPr>
                                        <a:rPr lang="en-US" b="0" i="1" smtClean="0">
                                          <a:latin typeface="Cambria Math" panose="02040503050406030204" pitchFamily="18" charset="0"/>
                                          <a:ea typeface="Cambria Math" charset="0"/>
                                          <a:cs typeface="Cambria Math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b="0" i="1" smtClean="0"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𝑅</m:t>
                                      </m:r>
                                    </m:e>
                                    <m:sub>
                                      <m:r>
                                        <a:rPr lang="en-US" b="0" i="1" smtClean="0"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𝐴𝐵</m:t>
                                      </m:r>
                                    </m:sub>
                                  </m:sSub>
                                </m:num>
                                <m:den>
                                  <m:sSub>
                                    <m:sSubPr>
                                      <m:ctrlP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b="0" i="1" smtClean="0">
                                          <a:latin typeface="Cambria Math" charset="0"/>
                                        </a:rPr>
                                        <m:t>𝑅</m:t>
                                      </m:r>
                                    </m:e>
                                    <m:sub>
                                      <m:r>
                                        <a:rPr lang="en-US" b="0" i="1" smtClean="0">
                                          <a:latin typeface="Cambria Math" charset="0"/>
                                        </a:rPr>
                                        <m:t>0</m:t>
                                      </m:r>
                                    </m:sub>
                                  </m:sSub>
                                </m:den>
                              </m:f>
                            </m:e>
                          </m:d>
                        </m:e>
                        <m:sup>
                          <m:r>
                            <a:rPr lang="en-US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𝛽</m:t>
                          </m:r>
                        </m:sup>
                      </m:sSup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03467" y="2820084"/>
                <a:ext cx="3024611" cy="634213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4"/>
              <p:cNvSpPr/>
              <p:nvPr/>
            </p:nvSpPr>
            <p:spPr>
              <a:xfrm>
                <a:off x="1045029" y="3603609"/>
                <a:ext cx="6811346" cy="92333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285750" indent="-285750">
                  <a:buFont typeface="Arial" charset="0"/>
                  <a:buChar char="•"/>
                </a:pPr>
                <a:r>
                  <a:rPr lang="en-US" dirty="0"/>
                  <a:t>Typically,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charset="0"/>
                          </a:rPr>
                          <m:t>𝑧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>
                            <a:latin typeface="Cambria Math" charset="0"/>
                          </a:rPr>
                          <m:t>cut</m:t>
                        </m:r>
                      </m:sub>
                    </m:sSub>
                  </m:oMath>
                </a14:m>
                <a:r>
                  <a:rPr lang="en-US" dirty="0"/>
                  <a:t> is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charset="0"/>
                        <a:ea typeface="Cambria Math" charset="0"/>
                        <a:cs typeface="Cambria Math" charset="0"/>
                      </a:rPr>
                      <m:t>𝒪</m:t>
                    </m:r>
                  </m:oMath>
                </a14:m>
                <a:r>
                  <a:rPr lang="en-US" dirty="0"/>
                  <a:t>(0.1), and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charset="0"/>
                        <a:ea typeface="Cambria Math" charset="0"/>
                        <a:cs typeface="Cambria Math" charset="0"/>
                      </a:rPr>
                      <m:t>𝛽</m:t>
                    </m:r>
                    <m:r>
                      <a:rPr lang="en-US" b="0" i="1" smtClean="0">
                        <a:latin typeface="Cambria Math" charset="0"/>
                        <a:ea typeface="Cambria Math" charset="0"/>
                        <a:cs typeface="Cambria Math" charset="0"/>
                      </a:rPr>
                      <m:t>&gt;0</m:t>
                    </m:r>
                  </m:oMath>
                </a14:m>
                <a:r>
                  <a:rPr lang="en-US" b="0" dirty="0">
                    <a:ea typeface="Cambria Math" charset="0"/>
                    <a:cs typeface="Cambria Math" charset="0"/>
                  </a:rPr>
                  <a:t> for grooming</a:t>
                </a:r>
              </a:p>
              <a:p>
                <a:pPr marL="285750" indent="-285750">
                  <a:buFont typeface="Arial" charset="0"/>
                  <a:buChar char="•"/>
                </a:pPr>
                <a:r>
                  <a:rPr lang="en-US" dirty="0"/>
                  <a:t>We propose a scale-invariant analog which is applied within the original clustering itself.</a:t>
                </a:r>
              </a:p>
            </p:txBody>
          </p:sp>
        </mc:Choice>
        <mc:Fallback xmlns="">
          <p:sp>
            <p:nvSpPr>
              <p:cNvPr id="5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45029" y="3603609"/>
                <a:ext cx="6811346" cy="923330"/>
              </a:xfrm>
              <a:prstGeom prst="rect">
                <a:avLst/>
              </a:prstGeom>
              <a:blipFill rotWithShape="0">
                <a:blip r:embed="rId3"/>
                <a:stretch>
                  <a:fillRect l="-537" t="-3289" b="-921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Rectangle 7"/>
              <p:cNvSpPr/>
              <p:nvPr/>
            </p:nvSpPr>
            <p:spPr>
              <a:xfrm>
                <a:off x="1538356" y="4576208"/>
                <a:ext cx="6179256" cy="72064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mr-IN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n-US" i="1">
                                  <a:latin typeface="Cambria Math" charset="0"/>
                                </a:rPr>
                                <m:t>𝑇𝐴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n-US" i="1">
                                  <a:latin typeface="Cambria Math" charset="0"/>
                                </a:rPr>
                                <m:t>𝑇𝐵</m:t>
                              </m:r>
                            </m:sub>
                          </m:sSub>
                        </m:num>
                        <m:den>
                          <m:sSubSup>
                            <m:sSub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i="1">
                                  <a:latin typeface="Cambria Math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n-US" i="1">
                                  <a:latin typeface="Cambria Math" charset="0"/>
                                </a:rPr>
                                <m:t>𝑇𝐴</m:t>
                              </m:r>
                            </m:sub>
                            <m:sup>
                              <m:r>
                                <a:rPr lang="en-US" i="1">
                                  <a:latin typeface="Cambria Math" charset="0"/>
                                </a:rPr>
                                <m:t>2</m:t>
                              </m:r>
                            </m:sup>
                          </m:sSubSup>
                          <m:r>
                            <a:rPr lang="en-US" i="1">
                              <a:latin typeface="Cambria Math" charset="0"/>
                            </a:rPr>
                            <m:t>+</m:t>
                          </m:r>
                          <m:sSubSup>
                            <m:sSub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i="1">
                                  <a:latin typeface="Cambria Math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n-US" i="1">
                                  <a:latin typeface="Cambria Math" charset="0"/>
                                </a:rPr>
                                <m:t>𝑇𝐵</m:t>
                              </m:r>
                            </m:sub>
                            <m:sup>
                              <m:r>
                                <a:rPr lang="en-US" i="1">
                                  <a:latin typeface="Cambria Math" charset="0"/>
                                </a:rPr>
                                <m:t>2</m:t>
                              </m:r>
                            </m:sup>
                          </m:sSubSup>
                        </m:den>
                      </m:f>
                      <m:r>
                        <a:rPr lang="mr-IN" i="1">
                          <a:latin typeface="Cambria Math" charset="0"/>
                          <a:ea typeface="Cambria Math" charset="0"/>
                          <a:cs typeface="Cambria Math" charset="0"/>
                        </a:rPr>
                        <m:t>&gt;</m:t>
                      </m:r>
                      <m:f>
                        <m:fPr>
                          <m:ctrlPr>
                            <a:rPr lang="mr-IN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mr-IN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∆</m:t>
                          </m:r>
                          <m:sSubSup>
                            <m:sSubSupPr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sSubSupPr>
                            <m:e>
                              <m:r>
                                <a:rPr lang="en-US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𝑀</m:t>
                              </m:r>
                            </m:e>
                            <m:sub>
                              <m:r>
                                <a:rPr lang="en-US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𝐴𝐵</m:t>
                              </m:r>
                            </m:sub>
                            <m:sup>
                              <m:r>
                                <a:rPr lang="en-US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2</m:t>
                              </m:r>
                            </m:sup>
                          </m:sSubSup>
                        </m:num>
                        <m:den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charset="0"/>
                                </a:rPr>
                                <m:t>2</m:t>
                              </m:r>
                              <m:r>
                                <a:rPr lang="en-US" i="1">
                                  <a:latin typeface="Cambria Math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n-US" i="1">
                                  <a:latin typeface="Cambria Math" charset="0"/>
                                </a:rPr>
                                <m:t>𝑇𝐴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n-US" i="1">
                                  <a:latin typeface="Cambria Math" charset="0"/>
                                </a:rPr>
                                <m:t>𝑇𝐵</m:t>
                              </m:r>
                            </m:sub>
                          </m:sSub>
                        </m:den>
                      </m:f>
                      <m:r>
                        <a:rPr lang="en-US" b="0" i="1" smtClean="0">
                          <a:latin typeface="Cambria Math" charset="0"/>
                        </a:rPr>
                        <m:t>  </m:t>
                      </m:r>
                      <m:r>
                        <a:rPr lang="en-US" i="1" smtClean="0">
                          <a:latin typeface="Cambria Math" charset="0"/>
                          <a:ea typeface="Cambria Math" charset="0"/>
                          <a:cs typeface="Cambria Math" charset="0"/>
                        </a:rPr>
                        <m:t>⟹</m:t>
                      </m:r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  <a:ea typeface="Cambria Math" charset="0"/>
                              <a:cs typeface="Cambria Math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   </m:t>
                          </m:r>
                          <m:r>
                            <a:rPr lang="en-US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𝛿</m:t>
                          </m:r>
                        </m:e>
                        <m:sub>
                          <m:r>
                            <a:rPr lang="en-US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𝐴𝐵</m:t>
                          </m:r>
                        </m:sub>
                      </m:sSub>
                      <m:r>
                        <a:rPr lang="en-US" b="0" i="1" smtClean="0">
                          <a:latin typeface="Cambria Math" charset="0"/>
                          <a:ea typeface="Cambria Math" charset="0"/>
                          <a:cs typeface="Cambria Math" charset="0"/>
                        </a:rPr>
                        <m:t> </m:t>
                      </m:r>
                      <m:r>
                        <a:rPr lang="en-US" i="1" smtClean="0">
                          <a:latin typeface="Cambria Math" charset="0"/>
                          <a:ea typeface="Cambria Math" charset="0"/>
                          <a:cs typeface="Cambria Math" charset="0"/>
                        </a:rPr>
                        <m:t>≡</m:t>
                      </m:r>
                      <m:f>
                        <m:fPr>
                          <m:ctrlPr>
                            <a:rPr lang="mr-IN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mr-IN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∆</m:t>
                          </m:r>
                          <m:sSubSup>
                            <m:sSubSupPr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sSubSupPr>
                            <m:e>
                              <m:r>
                                <a:rPr lang="en-US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𝑀</m:t>
                              </m:r>
                            </m:e>
                            <m:sub>
                              <m:r>
                                <a:rPr lang="en-US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𝐴𝐵</m:t>
                              </m:r>
                            </m:sub>
                            <m:sup>
                              <m:r>
                                <a:rPr lang="en-US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2</m:t>
                              </m:r>
                            </m:sup>
                          </m:sSubSup>
                        </m:num>
                        <m:den>
                          <m:sSubSup>
                            <m:sSub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i="1">
                                  <a:latin typeface="Cambria Math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n-US" i="1">
                                  <a:latin typeface="Cambria Math" charset="0"/>
                                </a:rPr>
                                <m:t>𝑇𝐴</m:t>
                              </m:r>
                            </m:sub>
                            <m:sup>
                              <m:r>
                                <a:rPr lang="en-US" i="1">
                                  <a:latin typeface="Cambria Math" charset="0"/>
                                </a:rPr>
                                <m:t>2</m:t>
                              </m:r>
                            </m:sup>
                          </m:sSubSup>
                          <m:r>
                            <a:rPr lang="en-US" i="1">
                              <a:latin typeface="Cambria Math" charset="0"/>
                            </a:rPr>
                            <m:t>+</m:t>
                          </m:r>
                          <m:sSubSup>
                            <m:sSub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i="1">
                                  <a:latin typeface="Cambria Math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n-US" i="1">
                                  <a:latin typeface="Cambria Math" charset="0"/>
                                </a:rPr>
                                <m:t>𝑇𝐵</m:t>
                              </m:r>
                            </m:sub>
                            <m:sup>
                              <m:r>
                                <a:rPr lang="en-US" i="1">
                                  <a:latin typeface="Cambria Math" charset="0"/>
                                </a:rPr>
                                <m:t>2</m:t>
                              </m:r>
                            </m:sup>
                          </m:sSubSup>
                        </m:den>
                      </m:f>
                      <m:r>
                        <a:rPr lang="mr-IN" i="1" smtClean="0">
                          <a:latin typeface="Cambria Math" charset="0"/>
                          <a:ea typeface="Cambria Math" charset="0"/>
                          <a:cs typeface="Cambria Math" charset="0"/>
                        </a:rPr>
                        <m:t>&lt;</m:t>
                      </m:r>
                      <m:f>
                        <m:fPr>
                          <m:ctrlPr>
                            <a:rPr lang="mr-IN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Sup>
                            <m:sSub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i="1">
                                  <a:latin typeface="Cambria Math" charset="0"/>
                                </a:rPr>
                                <m:t>2</m:t>
                              </m:r>
                              <m:r>
                                <a:rPr lang="en-US" i="1">
                                  <a:latin typeface="Cambria Math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n-US" i="1">
                                  <a:latin typeface="Cambria Math" charset="0"/>
                                </a:rPr>
                                <m:t>𝑇𝐴</m:t>
                              </m:r>
                            </m:sub>
                            <m:sup>
                              <m:r>
                                <a:rPr lang="en-US" i="1">
                                  <a:latin typeface="Cambria Math" charset="0"/>
                                </a:rPr>
                                <m:t>2</m:t>
                              </m:r>
                            </m:sup>
                          </m:sSubSup>
                          <m:sSubSup>
                            <m:sSub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i="1">
                                  <a:latin typeface="Cambria Math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n-US" i="1">
                                  <a:latin typeface="Cambria Math" charset="0"/>
                                </a:rPr>
                                <m:t>𝑇𝐵</m:t>
                              </m:r>
                            </m:sub>
                            <m:sup>
                              <m:r>
                                <a:rPr lang="en-US" i="1">
                                  <a:latin typeface="Cambria Math" charset="0"/>
                                </a:rPr>
                                <m:t>2</m:t>
                              </m:r>
                            </m:sup>
                          </m:sSubSup>
                        </m:num>
                        <m:den>
                          <m:sSup>
                            <m:sSupPr>
                              <m:ctrlPr>
                                <a:rPr lang="en-US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sSubSup>
                                <m:sSubSup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i="1">
                                      <a:latin typeface="Cambria Math" charset="0"/>
                                    </a:rPr>
                                    <m:t>(</m:t>
                                  </m:r>
                                  <m:r>
                                    <a:rPr lang="en-US" i="1">
                                      <a:latin typeface="Cambria Math" charset="0"/>
                                    </a:rPr>
                                    <m:t>𝐸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charset="0"/>
                                    </a:rPr>
                                    <m:t>𝑇𝐴</m:t>
                                  </m:r>
                                </m:sub>
                                <m:sup>
                                  <m:r>
                                    <a:rPr lang="en-US" i="1">
                                      <a:latin typeface="Cambria Math" charset="0"/>
                                    </a:rPr>
                                    <m:t>2</m:t>
                                  </m:r>
                                </m:sup>
                              </m:sSubSup>
                              <m:r>
                                <a:rPr lang="en-US" i="1">
                                  <a:latin typeface="Cambria Math" charset="0"/>
                                </a:rPr>
                                <m:t>+</m:t>
                              </m:r>
                              <m:sSubSup>
                                <m:sSubSup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i="1">
                                      <a:latin typeface="Cambria Math" charset="0"/>
                                    </a:rPr>
                                    <m:t>𝐸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charset="0"/>
                                    </a:rPr>
                                    <m:t>𝑇𝐵</m:t>
                                  </m:r>
                                </m:sub>
                                <m:sup>
                                  <m:r>
                                    <a:rPr lang="en-US" i="1">
                                      <a:latin typeface="Cambria Math" charset="0"/>
                                    </a:rPr>
                                    <m:t>2</m:t>
                                  </m:r>
                                </m:sup>
                              </m:sSubSup>
                              <m:r>
                                <a:rPr lang="en-US" b="0" i="1" smtClean="0">
                                  <a:latin typeface="Cambria Math" charset="0"/>
                                </a:rPr>
                                <m:t>)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8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38356" y="4576208"/>
                <a:ext cx="6179256" cy="720647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TextBox 9"/>
          <p:cNvSpPr txBox="1"/>
          <p:nvPr/>
        </p:nvSpPr>
        <p:spPr>
          <a:xfrm>
            <a:off x="1045029" y="5466453"/>
            <a:ext cx="691465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US" dirty="0"/>
              <a:t>The softer object is considered isolated unless it passes this </a:t>
            </a:r>
            <a:r>
              <a:rPr lang="en-US" dirty="0">
                <a:solidFill>
                  <a:srgbClr val="00B050"/>
                </a:solidFill>
              </a:rPr>
              <a:t>FILTER</a:t>
            </a:r>
            <a:endParaRPr lang="en-US" dirty="0"/>
          </a:p>
          <a:p>
            <a:pPr marL="285750" indent="-285750">
              <a:buFont typeface="Arial" charset="0"/>
              <a:buChar char="•"/>
            </a:pPr>
            <a:r>
              <a:rPr lang="en-US" dirty="0"/>
              <a:t>This provides a natural halting condition to prevent total assimilation</a:t>
            </a:r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Walker - Sam Houston State – PHENO 2022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9E964-ED52-DB43-AEA6-2AB9479712B8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761833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8834" y="333004"/>
            <a:ext cx="8433881" cy="604593"/>
          </a:xfrm>
        </p:spPr>
        <p:txBody>
          <a:bodyPr>
            <a:normAutofit fontScale="90000"/>
          </a:bodyPr>
          <a:lstStyle/>
          <a:p>
            <a:r>
              <a:rPr lang="en-US" dirty="0" err="1"/>
              <a:t>Reexpressing</a:t>
            </a:r>
            <a:r>
              <a:rPr lang="en-US" dirty="0"/>
              <a:t> the Filtering Criterion</a:t>
            </a:r>
          </a:p>
        </p:txBody>
      </p:sp>
      <p:sp>
        <p:nvSpPr>
          <p:cNvPr id="10" name="Rectangle 9"/>
          <p:cNvSpPr/>
          <p:nvPr/>
        </p:nvSpPr>
        <p:spPr>
          <a:xfrm>
            <a:off x="546436" y="1042327"/>
            <a:ext cx="813867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charset="0"/>
              <a:buChar char="•"/>
            </a:pPr>
            <a:r>
              <a:rPr lang="en-US" dirty="0"/>
              <a:t>Our analog of the soft-drop criterion is also expressible in this new language</a:t>
            </a:r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Walker - Sam Houston State – PHENO 2022</a:t>
            </a:r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9E964-ED52-DB43-AEA6-2AB9479712B8}" type="slidenum">
              <a:rPr lang="en-US" smtClean="0"/>
              <a:t>21</a:t>
            </a:fld>
            <a:endParaRPr lang="en-US" dirty="0"/>
          </a:p>
        </p:txBody>
      </p:sp>
      <p:pic>
        <p:nvPicPr>
          <p:cNvPr id="4" name="Picture 3" descr="A picture containing diagram&#10;&#10;Description automatically generated">
            <a:extLst>
              <a:ext uri="{FF2B5EF4-FFF2-40B4-BE49-F238E27FC236}">
                <a16:creationId xmlns:a16="http://schemas.microsoft.com/office/drawing/2014/main" id="{3C7A6315-CC87-D8BC-8B23-7F01A631171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42593" y="1411659"/>
            <a:ext cx="4210607" cy="1305933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A751A776-1F13-5C80-2713-2A077022EC3F}"/>
                  </a:ext>
                </a:extLst>
              </p:cNvPr>
              <p:cNvSpPr txBox="1"/>
              <p:nvPr/>
            </p:nvSpPr>
            <p:spPr>
              <a:xfrm>
                <a:off x="3841423" y="2717592"/>
                <a:ext cx="862553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⟹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A751A776-1F13-5C80-2713-2A077022EC3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41423" y="2717592"/>
                <a:ext cx="862553" cy="276999"/>
              </a:xfrm>
              <a:prstGeom prst="rect">
                <a:avLst/>
              </a:prstGeom>
              <a:blipFill>
                <a:blip r:embed="rId3"/>
                <a:stretch>
                  <a:fillRect b="-454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Picture 6" descr="Text&#10;&#10;Description automatically generated">
            <a:extLst>
              <a:ext uri="{FF2B5EF4-FFF2-40B4-BE49-F238E27FC236}">
                <a16:creationId xmlns:a16="http://schemas.microsoft.com/office/drawing/2014/main" id="{24CC5BC4-CC6E-DD32-8F06-1A76AF26A5D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67058" y="2986681"/>
            <a:ext cx="4713401" cy="1096140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5E529C82-10CB-7BA6-E911-D73838F282DA}"/>
              </a:ext>
            </a:extLst>
          </p:cNvPr>
          <p:cNvSpPr txBox="1"/>
          <p:nvPr/>
        </p:nvSpPr>
        <p:spPr>
          <a:xfrm>
            <a:off x="4028796" y="4015754"/>
            <a:ext cx="8382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OR</a:t>
            </a:r>
          </a:p>
        </p:txBody>
      </p:sp>
      <p:pic>
        <p:nvPicPr>
          <p:cNvPr id="15" name="Picture 14" descr="Text&#10;&#10;Description automatically generated with medium confidence">
            <a:extLst>
              <a:ext uri="{FF2B5EF4-FFF2-40B4-BE49-F238E27FC236}">
                <a16:creationId xmlns:a16="http://schemas.microsoft.com/office/drawing/2014/main" id="{A005AC47-A334-B7E7-6373-A47151A4BFB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009477" y="4346825"/>
            <a:ext cx="4628561" cy="833024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352C1A02-2ABD-F061-556D-9403FA42946C}"/>
                  </a:ext>
                </a:extLst>
              </p:cNvPr>
              <p:cNvSpPr/>
              <p:nvPr/>
            </p:nvSpPr>
            <p:spPr>
              <a:xfrm>
                <a:off x="546435" y="5196842"/>
                <a:ext cx="8433881" cy="67332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342900" indent="-342900">
                  <a:buFont typeface="Arial" charset="0"/>
                  <a:buChar char="•"/>
                </a:pPr>
                <a:r>
                  <a:rPr lang="en-US" dirty="0"/>
                  <a:t>With factors of 2 in their “natural” places the maximal effective cone size is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e>
                    </m:rad>
                  </m:oMath>
                </a14:m>
                <a:endParaRPr lang="en-US" dirty="0"/>
              </a:p>
              <a:p>
                <a:pPr marL="342900" indent="-342900">
                  <a:buFont typeface="Arial" charset="0"/>
                  <a:buChar char="•"/>
                </a:pPr>
                <a:r>
                  <a:rPr lang="en-US" dirty="0"/>
                  <a:t>This is a soft DYNAMIC boundary, and the angular size reduces for imbalanced scales </a:t>
                </a:r>
              </a:p>
            </p:txBody>
          </p:sp>
        </mc:Choice>
        <mc:Fallback xmlns=""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352C1A02-2ABD-F061-556D-9403FA42946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6435" y="5196842"/>
                <a:ext cx="8433881" cy="673326"/>
              </a:xfrm>
              <a:prstGeom prst="rect">
                <a:avLst/>
              </a:prstGeom>
              <a:blipFill>
                <a:blip r:embed="rId6"/>
                <a:stretch>
                  <a:fillRect l="-602" t="-1852" r="-150" b="-1296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68895468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8834" y="333004"/>
            <a:ext cx="8433881" cy="604593"/>
          </a:xfrm>
        </p:spPr>
        <p:txBody>
          <a:bodyPr>
            <a:normAutofit fontScale="90000"/>
          </a:bodyPr>
          <a:lstStyle/>
          <a:p>
            <a:r>
              <a:rPr lang="en-US" dirty="0"/>
              <a:t>Dropping vs. Isolating</a:t>
            </a:r>
          </a:p>
        </p:txBody>
      </p:sp>
      <p:sp>
        <p:nvSpPr>
          <p:cNvPr id="10" name="Rectangle 9"/>
          <p:cNvSpPr/>
          <p:nvPr/>
        </p:nvSpPr>
        <p:spPr>
          <a:xfrm>
            <a:off x="546436" y="1042327"/>
            <a:ext cx="8138676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charset="0"/>
              <a:buChar char="•"/>
            </a:pPr>
            <a:r>
              <a:rPr lang="en-US" dirty="0"/>
              <a:t>There are two distinct ways to fail the filtering criterion, to be handled differently</a:t>
            </a:r>
          </a:p>
          <a:p>
            <a:pPr marL="342900" indent="-342900">
              <a:buFont typeface="Arial" charset="0"/>
              <a:buChar char="•"/>
            </a:pPr>
            <a:r>
              <a:rPr lang="en-US" dirty="0"/>
              <a:t>The scale disparity can be too extreme (soft radiation) at O(1) angular separation</a:t>
            </a:r>
          </a:p>
          <a:p>
            <a:pPr marL="342900" indent="-342900">
              <a:buFont typeface="Arial" charset="0"/>
              <a:buChar char="•"/>
            </a:pPr>
            <a:endParaRPr lang="en-US" dirty="0"/>
          </a:p>
          <a:p>
            <a:pPr marL="342900" indent="-342900">
              <a:buFont typeface="Arial" charset="0"/>
              <a:buChar char="•"/>
            </a:pPr>
            <a:endParaRPr lang="en-US" dirty="0"/>
          </a:p>
          <a:p>
            <a:pPr marL="342900" indent="-342900">
              <a:buFont typeface="Arial" charset="0"/>
              <a:buChar char="•"/>
            </a:pPr>
            <a:r>
              <a:rPr lang="en-US" dirty="0"/>
              <a:t>In this case the metric product is small … DROP</a:t>
            </a:r>
          </a:p>
          <a:p>
            <a:pPr marL="342900" indent="-342900">
              <a:buFont typeface="Arial" charset="0"/>
              <a:buChar char="•"/>
            </a:pPr>
            <a:r>
              <a:rPr lang="en-US" dirty="0"/>
              <a:t>Or, the angular separation can be too large (wide angle) with comparable scales</a:t>
            </a:r>
          </a:p>
          <a:p>
            <a:pPr marL="342900" indent="-342900">
              <a:buFont typeface="Arial" charset="0"/>
              <a:buChar char="•"/>
            </a:pPr>
            <a:endParaRPr lang="en-US" dirty="0"/>
          </a:p>
          <a:p>
            <a:pPr marL="342900" indent="-342900">
              <a:buFont typeface="Arial" charset="0"/>
              <a:buChar char="•"/>
            </a:pPr>
            <a:endParaRPr lang="en-US" dirty="0"/>
          </a:p>
          <a:p>
            <a:pPr marL="342900" indent="-342900">
              <a:buFont typeface="Arial" charset="0"/>
              <a:buChar char="•"/>
            </a:pPr>
            <a:r>
              <a:rPr lang="en-US" dirty="0"/>
              <a:t>In this case the metric product is large … ISOLATE</a:t>
            </a:r>
          </a:p>
          <a:p>
            <a:pPr marL="342900" indent="-342900">
              <a:buFont typeface="Arial" charset="0"/>
              <a:buChar char="•"/>
            </a:pPr>
            <a:endParaRPr lang="en-US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Walker - Sam Houston State – PHENO 2022</a:t>
            </a:r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9E964-ED52-DB43-AEA6-2AB9479712B8}" type="slidenum">
              <a:rPr lang="en-US" smtClean="0"/>
              <a:t>22</a:t>
            </a:fld>
            <a:endParaRPr lang="en-US" dirty="0"/>
          </a:p>
        </p:txBody>
      </p:sp>
      <p:pic>
        <p:nvPicPr>
          <p:cNvPr id="17" name="Picture 16" descr="Text&#10;&#10;Description automatically generated with medium confidence">
            <a:extLst>
              <a:ext uri="{FF2B5EF4-FFF2-40B4-BE49-F238E27FC236}">
                <a16:creationId xmlns:a16="http://schemas.microsoft.com/office/drawing/2014/main" id="{5C3E75D0-0E7B-C655-14F8-7034D190D4C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03196" y="3858988"/>
            <a:ext cx="5137608" cy="1234215"/>
          </a:xfrm>
          <a:prstGeom prst="rect">
            <a:avLst/>
          </a:prstGeom>
        </p:spPr>
      </p:pic>
      <p:pic>
        <p:nvPicPr>
          <p:cNvPr id="7" name="Picture 6" descr="Logo&#10;&#10;Description automatically generated with medium confidence">
            <a:extLst>
              <a:ext uri="{FF2B5EF4-FFF2-40B4-BE49-F238E27FC236}">
                <a16:creationId xmlns:a16="http://schemas.microsoft.com/office/drawing/2014/main" id="{0420D849-6987-0969-2335-A4D31AA8AA3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87835" y="1780991"/>
            <a:ext cx="2990998" cy="38155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3E727205-B713-4392-3C57-56CC92B1BD0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87835" y="2873252"/>
            <a:ext cx="2759676" cy="315993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544A01AD-D830-6F8D-BE9E-A64214D73A2B}"/>
              </a:ext>
            </a:extLst>
          </p:cNvPr>
          <p:cNvSpPr txBox="1"/>
          <p:nvPr/>
        </p:nvSpPr>
        <p:spPr>
          <a:xfrm>
            <a:off x="546435" y="5138572"/>
            <a:ext cx="8138675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Arial" charset="0"/>
              <a:buChar char="•"/>
            </a:pPr>
            <a:r>
              <a:rPr lang="en-US" dirty="0"/>
              <a:t>This formalizes the intuition that substructure can be isolated by transitions across absolute numerical boundaries in the measure</a:t>
            </a:r>
          </a:p>
        </p:txBody>
      </p:sp>
    </p:spTree>
    <p:extLst>
      <p:ext uri="{BB962C8B-B14F-4D97-AF65-F5344CB8AC3E}">
        <p14:creationId xmlns:p14="http://schemas.microsoft.com/office/powerpoint/2010/main" val="246267451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Walker - Sam Houston State – PHENO 2022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9E964-ED52-DB43-AEA6-2AB9479712B8}" type="slidenum">
              <a:rPr lang="en-US" smtClean="0"/>
              <a:t>23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847494" y="568712"/>
            <a:ext cx="74713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/>
              <a:t>Hadronic </a:t>
            </a:r>
            <a:r>
              <a:rPr lang="en-US" sz="2400" b="1" dirty="0" err="1"/>
              <a:t>TTbar</a:t>
            </a:r>
            <a:r>
              <a:rPr lang="en-US" sz="2400" b="1" dirty="0"/>
              <a:t> Scale-Invariant Clustering with Filtering</a:t>
            </a:r>
          </a:p>
        </p:txBody>
      </p:sp>
      <p:pic>
        <p:nvPicPr>
          <p:cNvPr id="5" name="PP_TTB_P0_SIFT.mov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680225" y="1547871"/>
            <a:ext cx="7415561" cy="40914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85671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Walker - Sam Houston State – PHENO 2022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9E964-ED52-DB43-AEA6-2AB9479712B8}" type="slidenum">
              <a:rPr lang="en-US" smtClean="0"/>
              <a:t>24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01805" y="568712"/>
            <a:ext cx="818499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/>
              <a:t>Lepton to </a:t>
            </a:r>
            <a:r>
              <a:rPr lang="en-US" sz="2400" b="1" dirty="0" err="1"/>
              <a:t>TTbar</a:t>
            </a:r>
            <a:r>
              <a:rPr lang="en-US" sz="2400" b="1" dirty="0"/>
              <a:t> 2.5 </a:t>
            </a:r>
            <a:r>
              <a:rPr lang="en-US" sz="2400" b="1" dirty="0" err="1"/>
              <a:t>TeV</a:t>
            </a:r>
            <a:r>
              <a:rPr lang="en-US" sz="2400" b="1" dirty="0"/>
              <a:t> SIFT Filtered Clustering with Ghosts</a:t>
            </a:r>
          </a:p>
        </p:txBody>
      </p:sp>
      <p:pic>
        <p:nvPicPr>
          <p:cNvPr id="2" name="LEP_TTB_2500_GST_SIFT.mov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591014" y="1538868"/>
            <a:ext cx="7633990" cy="42119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82682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8834" y="333004"/>
            <a:ext cx="8433881" cy="604593"/>
          </a:xfrm>
        </p:spPr>
        <p:txBody>
          <a:bodyPr>
            <a:normAutofit fontScale="90000"/>
          </a:bodyPr>
          <a:lstStyle/>
          <a:p>
            <a:r>
              <a:rPr lang="en-US"/>
              <a:t>SIFT: Scale-Invariant </a:t>
            </a:r>
            <a:r>
              <a:rPr lang="en-US" dirty="0"/>
              <a:t>Filter </a:t>
            </a:r>
            <a:r>
              <a:rPr lang="en-US" dirty="0">
                <a:solidFill>
                  <a:srgbClr val="00B050"/>
                </a:solidFill>
              </a:rPr>
              <a:t>TREE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29401" y="1007646"/>
            <a:ext cx="79727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charset="0"/>
              <a:buChar char="•"/>
            </a:pP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989046" y="1192313"/>
                <a:ext cx="7408505" cy="230832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charset="0"/>
                  <a:buChar char="•"/>
                </a:pPr>
                <a:r>
                  <a:rPr lang="en-US" dirty="0"/>
                  <a:t>A jet clustering algorithm is USELESS practically unless it is FAST</a:t>
                </a:r>
              </a:p>
              <a:p>
                <a:pPr marL="285750" indent="-285750">
                  <a:buFont typeface="Arial" charset="0"/>
                  <a:buChar char="•"/>
                </a:pPr>
                <a:r>
                  <a:rPr lang="en-US" dirty="0"/>
                  <a:t>Critical issue is the scaling dimension with number </a:t>
                </a:r>
                <a:r>
                  <a:rPr lang="en-US" i="1" dirty="0"/>
                  <a:t>N</a:t>
                </a:r>
                <a:r>
                  <a:rPr lang="en-US" dirty="0"/>
                  <a:t> of constituents</a:t>
                </a:r>
              </a:p>
              <a:p>
                <a:pPr marL="285750" indent="-285750">
                  <a:buFont typeface="Arial" charset="0"/>
                  <a:buChar char="•"/>
                </a:pPr>
                <a:r>
                  <a:rPr lang="en-US" dirty="0"/>
                  <a:t>A naïve implementation is CUBIC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charset="0"/>
                        <a:ea typeface="Cambria Math" charset="0"/>
                        <a:cs typeface="Cambria Math" charset="0"/>
                      </a:rPr>
                      <m:t>𝒪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charset="0"/>
                            <a:cs typeface="Cambria Math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b="0" i="1" smtClean="0">
                                <a:latin typeface="Cambria Math" panose="02040503050406030204" pitchFamily="18" charset="0"/>
                                <a:ea typeface="Cambria Math" charset="0"/>
                                <a:cs typeface="Cambria Math" charset="0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𝑁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3</m:t>
                            </m:r>
                          </m:sup>
                        </m:sSup>
                      </m:e>
                    </m:d>
                  </m:oMath>
                </a14:m>
                <a:r>
                  <a:rPr lang="en-US" dirty="0"/>
                  <a:t> because there are </a:t>
                </a:r>
                <a:r>
                  <a:rPr lang="en-US" i="1" dirty="0"/>
                  <a:t>N</a:t>
                </a:r>
                <a:r>
                  <a:rPr lang="en-US" dirty="0"/>
                  <a:t> mergers with a scan over </a:t>
                </a:r>
                <a:r>
                  <a:rPr lang="en-US" i="1" dirty="0"/>
                  <a:t>N </a:t>
                </a:r>
                <a:r>
                  <a:rPr lang="en-US" dirty="0"/>
                  <a:t>x </a:t>
                </a:r>
                <a:r>
                  <a:rPr lang="en-US" i="1" dirty="0"/>
                  <a:t>N</a:t>
                </a:r>
                <a:r>
                  <a:rPr lang="en-US" dirty="0"/>
                  <a:t> possible pairings at each stage.  TOO SLOW!</a:t>
                </a:r>
                <a:endParaRPr lang="en-US" i="1" dirty="0"/>
              </a:p>
              <a:p>
                <a:pPr marL="285750" indent="-285750">
                  <a:buFont typeface="Arial" charset="0"/>
                  <a:buChar char="•"/>
                </a:pPr>
                <a:r>
                  <a:rPr lang="en-US" dirty="0"/>
                  <a:t>Why is </a:t>
                </a:r>
                <a:r>
                  <a:rPr lang="en-US" dirty="0" err="1"/>
                  <a:t>FastJet</a:t>
                </a:r>
                <a:r>
                  <a:rPr lang="en-US" dirty="0"/>
                  <a:t> (</a:t>
                </a:r>
                <a:r>
                  <a:rPr lang="en-US" dirty="0" err="1"/>
                  <a:t>Cacciari</a:t>
                </a:r>
                <a:r>
                  <a:rPr lang="en-US" dirty="0"/>
                  <a:t>, Salam, </a:t>
                </a:r>
                <a:r>
                  <a:rPr lang="en-US" dirty="0" err="1"/>
                  <a:t>Soyez</a:t>
                </a:r>
                <a:r>
                  <a:rPr lang="en-US" dirty="0"/>
                  <a:t>) FAST?</a:t>
                </a:r>
              </a:p>
              <a:p>
                <a:pPr marL="285750" indent="-285750">
                  <a:buFont typeface="Arial" charset="0"/>
                  <a:buChar char="•"/>
                </a:pPr>
                <a:r>
                  <a:rPr lang="en-US" dirty="0"/>
                  <a:t>FJ Lemma trims to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charset="0"/>
                        <a:ea typeface="Cambria Math" charset="0"/>
                        <a:cs typeface="Cambria Math" charset="0"/>
                      </a:rPr>
                      <m:t>𝒪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  <a:ea typeface="Cambria Math" charset="0"/>
                            <a:cs typeface="Cambria Math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i="1">
                                <a:latin typeface="Cambria Math" panose="02040503050406030204" pitchFamily="18" charset="0"/>
                                <a:ea typeface="Cambria Math" charset="0"/>
                                <a:cs typeface="Cambria Math" charset="0"/>
                              </a:rPr>
                            </m:ctrlPr>
                          </m:sSupPr>
                          <m:e>
                            <m:r>
                              <a:rPr lang="en-US" i="1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𝑁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2</m:t>
                            </m:r>
                          </m:sup>
                        </m:sSup>
                      </m:e>
                    </m:d>
                  </m:oMath>
                </a14:m>
                <a:r>
                  <a:rPr lang="en-US" dirty="0"/>
                  <a:t> by scanning only GEOMETRIC nearest neighbors</a:t>
                </a:r>
              </a:p>
              <a:p>
                <a:pPr marL="285750" indent="-285750">
                  <a:buFont typeface="Arial" charset="0"/>
                  <a:buChar char="•"/>
                </a:pPr>
                <a:r>
                  <a:rPr lang="en-US" dirty="0"/>
                  <a:t>How? The magic of “min of a min” facilitates factorization</a:t>
                </a:r>
              </a:p>
              <a:p>
                <a:pPr marL="285750" indent="-285750">
                  <a:buFont typeface="Arial" charset="0"/>
                  <a:buChar char="•"/>
                </a:pPr>
                <a:r>
                  <a:rPr lang="en-US" dirty="0"/>
                  <a:t>GLOBAL min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𝛿</m:t>
                        </m:r>
                      </m:e>
                      <m:sub>
                        <m:r>
                          <a:rPr lang="en-US" b="0" i="1" smtClean="0">
                            <a:latin typeface="Cambria Math" charset="0"/>
                          </a:rPr>
                          <m:t>𝐴𝐵</m:t>
                        </m:r>
                      </m:sub>
                    </m:sSub>
                  </m:oMath>
                </a14:m>
                <a:r>
                  <a:rPr lang="en-US" dirty="0"/>
                  <a:t> has the property that </a:t>
                </a:r>
                <a:r>
                  <a:rPr lang="en-US" i="1" dirty="0"/>
                  <a:t>B</a:t>
                </a:r>
                <a:r>
                  <a:rPr lang="en-US" dirty="0"/>
                  <a:t> minimizes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i="1" dirty="0">
                        <a:latin typeface="Cambria Math" charset="0"/>
                        <a:ea typeface="Cambria Math" charset="0"/>
                        <a:cs typeface="Cambria Math" charset="0"/>
                      </a:rPr>
                      <m:t>Δ</m:t>
                    </m:r>
                    <m:sSub>
                      <m:sSubPr>
                        <m:ctrlPr>
                          <a:rPr lang="en-US" i="1" dirty="0">
                            <a:latin typeface="Cambria Math" panose="02040503050406030204" pitchFamily="18" charset="0"/>
                            <a:ea typeface="Cambria Math" charset="0"/>
                            <a:cs typeface="Cambria Math" charset="0"/>
                          </a:rPr>
                        </m:ctrlPr>
                      </m:sSubPr>
                      <m:e>
                        <m:r>
                          <a:rPr lang="en-US" i="1" dirty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𝑅</m:t>
                        </m:r>
                      </m:e>
                      <m:sub>
                        <m:r>
                          <a:rPr lang="en-US" i="1" dirty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𝐴𝐵</m:t>
                        </m:r>
                      </m:sub>
                    </m:sSub>
                  </m:oMath>
                </a14:m>
                <a:r>
                  <a:rPr lang="en-US" dirty="0"/>
                  <a:t> if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i="1">
                            <a:latin typeface="Cambria Math" charset="0"/>
                          </a:rPr>
                          <m:t>𝑃</m:t>
                        </m:r>
                      </m:e>
                      <m:sub>
                        <m:r>
                          <a:rPr lang="en-US" i="1">
                            <a:latin typeface="Cambria Math" charset="0"/>
                          </a:rPr>
                          <m:t>𝑇𝐴</m:t>
                        </m:r>
                      </m:sub>
                      <m:sup>
                        <m:r>
                          <a:rPr lang="en-US" i="1">
                            <a:latin typeface="Cambria Math" charset="0"/>
                          </a:rPr>
                          <m:t>2</m:t>
                        </m:r>
                        <m:r>
                          <a:rPr lang="en-US" i="1">
                            <a:latin typeface="Cambria Math" charset="0"/>
                          </a:rPr>
                          <m:t>𝑛</m:t>
                        </m:r>
                      </m:sup>
                    </m:sSubSup>
                    <m:r>
                      <a:rPr lang="en-US" b="0" i="1" smtClean="0">
                        <a:latin typeface="Cambria Math" charset="0"/>
                      </a:rPr>
                      <m:t>&lt;</m:t>
                    </m:r>
                    <m:sSubSup>
                      <m:sSub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i="1">
                            <a:latin typeface="Cambria Math" charset="0"/>
                          </a:rPr>
                          <m:t>𝑃</m:t>
                        </m:r>
                      </m:e>
                      <m:sub>
                        <m:r>
                          <a:rPr lang="en-US" i="1">
                            <a:latin typeface="Cambria Math" charset="0"/>
                          </a:rPr>
                          <m:t>𝑇𝐵</m:t>
                        </m:r>
                      </m:sub>
                      <m:sup>
                        <m:r>
                          <a:rPr lang="en-US" i="1">
                            <a:latin typeface="Cambria Math" charset="0"/>
                          </a:rPr>
                          <m:t>2</m:t>
                        </m:r>
                        <m:r>
                          <a:rPr lang="en-US" i="1">
                            <a:latin typeface="Cambria Math" charset="0"/>
                          </a:rPr>
                          <m:t>𝑛</m:t>
                        </m:r>
                      </m:sup>
                    </m:sSubSup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89046" y="1192313"/>
                <a:ext cx="7408505" cy="2308324"/>
              </a:xfrm>
              <a:prstGeom prst="rect">
                <a:avLst/>
              </a:prstGeom>
              <a:blipFill rotWithShape="0">
                <a:blip r:embed="rId2"/>
                <a:stretch>
                  <a:fillRect l="-493" t="-1587" r="-1234" b="-370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3243909" y="3556340"/>
                <a:ext cx="3141373" cy="49673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charset="0"/>
                            <a:cs typeface="Cambria Math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𝛿</m:t>
                        </m:r>
                      </m:e>
                      <m:sub>
                        <m:r>
                          <a:rPr lang="en-US" b="0" i="1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𝐴𝐵</m:t>
                        </m:r>
                      </m:sub>
                    </m:sSub>
                    <m:r>
                      <a:rPr lang="en-US" b="0" i="1" smtClean="0">
                        <a:latin typeface="Cambria Math" charset="0"/>
                        <a:ea typeface="Cambria Math" charset="0"/>
                        <a:cs typeface="Cambria Math" charset="0"/>
                      </a:rPr>
                      <m:t>≡</m:t>
                    </m:r>
                    <m:r>
                      <m:rPr>
                        <m:sty m:val="p"/>
                      </m:rPr>
                      <a:rPr lang="en-US" b="0" i="0" smtClean="0">
                        <a:latin typeface="Cambria Math" charset="0"/>
                      </a:rPr>
                      <m:t>min</m:t>
                    </m:r>
                    <m:r>
                      <a:rPr lang="en-US" b="0" i="1" smtClean="0">
                        <a:latin typeface="Cambria Math" charset="0"/>
                      </a:rPr>
                      <m:t>⁡(</m:t>
                    </m:r>
                    <m:sSubSup>
                      <m:sSub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b="0" i="1" smtClean="0">
                            <a:latin typeface="Cambria Math" charset="0"/>
                          </a:rPr>
                          <m:t>𝑃</m:t>
                        </m:r>
                      </m:e>
                      <m:sub>
                        <m:r>
                          <a:rPr lang="en-US" b="0" i="1" smtClean="0">
                            <a:latin typeface="Cambria Math" charset="0"/>
                          </a:rPr>
                          <m:t>𝑇𝐴</m:t>
                        </m:r>
                      </m:sub>
                      <m:sup>
                        <m:r>
                          <a:rPr lang="en-US" b="0" i="1" smtClean="0">
                            <a:latin typeface="Cambria Math" charset="0"/>
                          </a:rPr>
                          <m:t>2</m:t>
                        </m:r>
                        <m:r>
                          <a:rPr lang="en-US" b="0" i="1" smtClean="0">
                            <a:latin typeface="Cambria Math" charset="0"/>
                          </a:rPr>
                          <m:t>𝑛</m:t>
                        </m:r>
                      </m:sup>
                    </m:sSubSup>
                    <m:r>
                      <a:rPr lang="en-US" b="0" i="1" smtClean="0">
                        <a:latin typeface="Cambria Math" charset="0"/>
                      </a:rPr>
                      <m:t>,</m:t>
                    </m:r>
                    <m:sSubSup>
                      <m:sSub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i="1">
                            <a:latin typeface="Cambria Math" charset="0"/>
                          </a:rPr>
                          <m:t>𝑃</m:t>
                        </m:r>
                      </m:e>
                      <m:sub>
                        <m:r>
                          <a:rPr lang="en-US" i="1">
                            <a:latin typeface="Cambria Math" charset="0"/>
                          </a:rPr>
                          <m:t>𝑇</m:t>
                        </m:r>
                        <m:r>
                          <a:rPr lang="en-US" b="0" i="1" smtClean="0">
                            <a:latin typeface="Cambria Math" charset="0"/>
                          </a:rPr>
                          <m:t>𝐵</m:t>
                        </m:r>
                      </m:sub>
                      <m:sup>
                        <m:r>
                          <a:rPr lang="en-US" i="1">
                            <a:latin typeface="Cambria Math" charset="0"/>
                          </a:rPr>
                          <m:t>2</m:t>
                        </m:r>
                        <m:r>
                          <a:rPr lang="en-US" i="1">
                            <a:latin typeface="Cambria Math" charset="0"/>
                          </a:rPr>
                          <m:t>𝑛</m:t>
                        </m:r>
                      </m:sup>
                    </m:sSubSup>
                  </m:oMath>
                </a14:m>
                <a:r>
                  <a:rPr lang="en-US" dirty="0"/>
                  <a:t>)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charset="0"/>
                        <a:ea typeface="Cambria Math" charset="0"/>
                        <a:cs typeface="Cambria Math" charset="0"/>
                      </a:rPr>
                      <m:t>×</m:t>
                    </m:r>
                    <m:sSup>
                      <m:sSupPr>
                        <m:ctrlPr>
                          <a:rPr lang="en-US" i="1" dirty="0" smtClean="0">
                            <a:latin typeface="Cambria Math" panose="02040503050406030204" pitchFamily="18" charset="0"/>
                            <a:ea typeface="Cambria Math" charset="0"/>
                            <a:cs typeface="Cambria Math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mr-IN" i="1" dirty="0" smtClean="0">
                                <a:latin typeface="Cambria Math" panose="02040503050406030204" pitchFamily="18" charset="0"/>
                                <a:ea typeface="Cambria Math" charset="0"/>
                                <a:cs typeface="Cambria Math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mr-IN" i="1" dirty="0" smtClean="0">
                                    <a:latin typeface="Cambria Math" panose="02040503050406030204" pitchFamily="18" charset="0"/>
                                    <a:ea typeface="Cambria Math" charset="0"/>
                                    <a:cs typeface="Cambria Math" charset="0"/>
                                  </a:rPr>
                                </m:ctrlPr>
                              </m:fPr>
                              <m:num>
                                <m:r>
                                  <m:rPr>
                                    <m:sty m:val="p"/>
                                  </m:rPr>
                                  <a:rPr lang="el-GR" i="1" dirty="0" smtClean="0"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  <m:t>Δ</m:t>
                                </m:r>
                                <m:sSub>
                                  <m:sSubPr>
                                    <m:ctrlPr>
                                      <a:rPr lang="en-US" i="1" dirty="0" smtClean="0">
                                        <a:latin typeface="Cambria Math" panose="02040503050406030204" pitchFamily="18" charset="0"/>
                                        <a:ea typeface="Cambria Math" charset="0"/>
                                        <a:cs typeface="Cambria Math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dirty="0" smtClean="0">
                                        <a:latin typeface="Cambria Math" charset="0"/>
                                        <a:ea typeface="Cambria Math" charset="0"/>
                                        <a:cs typeface="Cambria Math" charset="0"/>
                                      </a:rPr>
                                      <m:t>𝑅</m:t>
                                    </m:r>
                                  </m:e>
                                  <m:sub>
                                    <m:r>
                                      <a:rPr lang="en-US" b="0" i="1" dirty="0" smtClean="0">
                                        <a:latin typeface="Cambria Math" charset="0"/>
                                        <a:ea typeface="Cambria Math" charset="0"/>
                                        <a:cs typeface="Cambria Math" charset="0"/>
                                      </a:rPr>
                                      <m:t>𝐴𝐵</m:t>
                                    </m:r>
                                  </m:sub>
                                </m:sSub>
                              </m:num>
                              <m:den>
                                <m:sSub>
                                  <m:sSubPr>
                                    <m:ctrlPr>
                                      <a:rPr lang="en-US" i="1" dirty="0" smtClean="0">
                                        <a:latin typeface="Cambria Math" panose="02040503050406030204" pitchFamily="18" charset="0"/>
                                        <a:ea typeface="Cambria Math" charset="0"/>
                                        <a:cs typeface="Cambria Math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dirty="0" smtClean="0">
                                        <a:latin typeface="Cambria Math" charset="0"/>
                                        <a:ea typeface="Cambria Math" charset="0"/>
                                        <a:cs typeface="Cambria Math" charset="0"/>
                                      </a:rPr>
                                      <m:t>𝑅</m:t>
                                    </m:r>
                                  </m:e>
                                  <m:sub>
                                    <m:r>
                                      <a:rPr lang="en-US" b="0" i="1" dirty="0" smtClean="0">
                                        <a:latin typeface="Cambria Math" charset="0"/>
                                        <a:ea typeface="Cambria Math" charset="0"/>
                                        <a:cs typeface="Cambria Math" charset="0"/>
                                      </a:rPr>
                                      <m:t>0</m:t>
                                    </m:r>
                                  </m:sub>
                                </m:sSub>
                              </m:den>
                            </m:f>
                          </m:e>
                        </m:d>
                      </m:e>
                      <m:sup>
                        <m:r>
                          <a:rPr lang="en-US" b="0" i="1" dirty="0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2</m:t>
                        </m:r>
                      </m:sup>
                    </m:sSup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43909" y="3556340"/>
                <a:ext cx="3141373" cy="496739"/>
              </a:xfrm>
              <a:prstGeom prst="rect">
                <a:avLst/>
              </a:prstGeom>
              <a:blipFill rotWithShape="0">
                <a:blip r:embed="rId3"/>
                <a:stretch>
                  <a:fillRect b="-975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989046" y="4105468"/>
                <a:ext cx="7408505" cy="14773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charset="0"/>
                  <a:buChar char="•"/>
                </a:pPr>
                <a:r>
                  <a:rPr lang="en-US" dirty="0"/>
                  <a:t>Then, with a FAST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charset="0"/>
                        <a:ea typeface="Cambria Math" charset="0"/>
                        <a:cs typeface="Cambria Math" charset="0"/>
                      </a:rPr>
                      <m:t>𝒪</m:t>
                    </m:r>
                    <m:r>
                      <a:rPr lang="en-US" b="0" i="1" smtClean="0">
                        <a:latin typeface="Cambria Math" charset="0"/>
                        <a:ea typeface="Cambria Math" charset="0"/>
                        <a:cs typeface="Cambria Math" charset="0"/>
                      </a:rPr>
                      <m:t>(</m:t>
                    </m:r>
                    <m:func>
                      <m:func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charset="0"/>
                            <a:cs typeface="Cambria Math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log</m:t>
                        </m:r>
                      </m:fName>
                      <m:e>
                        <m:r>
                          <a:rPr lang="en-US" b="0" i="1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𝑁</m:t>
                        </m:r>
                        <m:r>
                          <a:rPr lang="en-US" b="0" i="1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)</m:t>
                        </m:r>
                      </m:e>
                    </m:func>
                  </m:oMath>
                </a14:m>
                <a:r>
                  <a:rPr lang="en-US" dirty="0"/>
                  <a:t> algorithm for caching neighbors, the combined runtime can be “</a:t>
                </a:r>
                <a:r>
                  <a:rPr lang="en-US" dirty="0" err="1"/>
                  <a:t>linearithmic</a:t>
                </a:r>
                <a:r>
                  <a:rPr lang="en-US" dirty="0"/>
                  <a:t>”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charset="0"/>
                        <a:ea typeface="Cambria Math" charset="0"/>
                        <a:cs typeface="Cambria Math" charset="0"/>
                      </a:rPr>
                      <m:t>𝒪</m:t>
                    </m:r>
                    <m:r>
                      <a:rPr lang="en-US" i="1">
                        <a:latin typeface="Cambria Math" charset="0"/>
                        <a:ea typeface="Cambria Math" charset="0"/>
                        <a:cs typeface="Cambria Math" charset="0"/>
                      </a:rPr>
                      <m:t>(</m:t>
                    </m:r>
                    <m:func>
                      <m:funcPr>
                        <m:ctrlPr>
                          <a:rPr lang="en-US" i="1">
                            <a:latin typeface="Cambria Math" panose="02040503050406030204" pitchFamily="18" charset="0"/>
                            <a:ea typeface="Cambria Math" charset="0"/>
                            <a:cs typeface="Cambria Math" charset="0"/>
                          </a:rPr>
                        </m:ctrlPr>
                      </m:funcPr>
                      <m:fName>
                        <m:r>
                          <a:rPr lang="en-US" b="0" i="1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𝑁</m:t>
                        </m:r>
                        <m:r>
                          <a:rPr lang="en-US" b="0" i="0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log</m:t>
                        </m:r>
                      </m:fName>
                      <m:e>
                        <m:r>
                          <a:rPr lang="en-US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𝑁</m:t>
                        </m:r>
                        <m:r>
                          <a:rPr lang="en-US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)</m:t>
                        </m:r>
                      </m:e>
                    </m:func>
                  </m:oMath>
                </a14:m>
                <a:r>
                  <a:rPr lang="en-US" dirty="0"/>
                  <a:t>.  GOLD STANDARD!</a:t>
                </a:r>
              </a:p>
              <a:p>
                <a:pPr marL="285750" indent="-285750">
                  <a:buFont typeface="Arial" charset="0"/>
                  <a:buChar char="•"/>
                </a:pPr>
                <a:r>
                  <a:rPr lang="en-US" dirty="0"/>
                  <a:t>Signature of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charset="0"/>
                        <a:ea typeface="Cambria Math" charset="0"/>
                        <a:cs typeface="Cambria Math" charset="0"/>
                      </a:rPr>
                      <m:t>𝒪</m:t>
                    </m:r>
                    <m:r>
                      <a:rPr lang="en-US" i="1">
                        <a:latin typeface="Cambria Math" charset="0"/>
                        <a:ea typeface="Cambria Math" charset="0"/>
                        <a:cs typeface="Cambria Math" charset="0"/>
                      </a:rPr>
                      <m:t>(</m:t>
                    </m:r>
                    <m:func>
                      <m:funcPr>
                        <m:ctrlPr>
                          <a:rPr lang="en-US" i="1">
                            <a:latin typeface="Cambria Math" panose="02040503050406030204" pitchFamily="18" charset="0"/>
                            <a:ea typeface="Cambria Math" charset="0"/>
                            <a:cs typeface="Cambria Math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log</m:t>
                        </m:r>
                      </m:fName>
                      <m:e>
                        <m:r>
                          <a:rPr lang="en-US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𝑁</m:t>
                        </m:r>
                        <m:r>
                          <a:rPr lang="en-US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)</m:t>
                        </m:r>
                      </m:e>
                    </m:func>
                  </m:oMath>
                </a14:m>
                <a:r>
                  <a:rPr lang="en-US" dirty="0"/>
                  <a:t> algorithms is halving of problem size with each cycle</a:t>
                </a:r>
              </a:p>
              <a:p>
                <a:pPr marL="285750" indent="-285750">
                  <a:buFont typeface="Arial" charset="0"/>
                  <a:buChar char="•"/>
                </a:pPr>
                <a:r>
                  <a:rPr lang="en-US" dirty="0"/>
                  <a:t>Example is “bisection” method of traversing a sorted list</a:t>
                </a:r>
              </a:p>
              <a:p>
                <a:pPr marL="285750" indent="-285750">
                  <a:buFont typeface="Arial" charset="0"/>
                  <a:buChar char="•"/>
                </a:pPr>
                <a:r>
                  <a:rPr lang="en-US" dirty="0"/>
                  <a:t>The FAST approach to finding nearest neighbors can use a </a:t>
                </a:r>
                <a:r>
                  <a:rPr lang="en-US" dirty="0">
                    <a:solidFill>
                      <a:srgbClr val="00B050"/>
                    </a:solidFill>
                  </a:rPr>
                  <a:t>TREE</a:t>
                </a:r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89046" y="4105468"/>
                <a:ext cx="7408505" cy="1477328"/>
              </a:xfrm>
              <a:prstGeom prst="rect">
                <a:avLst/>
              </a:prstGeom>
              <a:blipFill rotWithShape="0">
                <a:blip r:embed="rId4"/>
                <a:stretch>
                  <a:fillRect l="-493" t="-5350" r="-658" b="-535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Walker - Sam Houston State – PHENO 2022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9E964-ED52-DB43-AEA6-2AB9479712B8}" type="slidenum">
              <a:rPr lang="en-US" smtClean="0"/>
              <a:t>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65459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8834" y="678237"/>
            <a:ext cx="8433881" cy="604593"/>
          </a:xfrm>
        </p:spPr>
        <p:txBody>
          <a:bodyPr>
            <a:normAutofit fontScale="90000"/>
          </a:bodyPr>
          <a:lstStyle/>
          <a:p>
            <a:r>
              <a:rPr lang="en-US" dirty="0"/>
              <a:t>Building an D-Dimensional Tree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398834" y="1950037"/>
                <a:ext cx="8433881" cy="348313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42900" indent="-342900">
                  <a:buFont typeface="Arial" charset="0"/>
                  <a:buChar char="•"/>
                </a:pPr>
                <a:r>
                  <a:rPr lang="en-US" dirty="0"/>
                  <a:t>“Balanced KD-Tree” framework (2003 </a:t>
                </a:r>
                <a:r>
                  <a:rPr lang="en-US" dirty="0" err="1"/>
                  <a:t>Procopiuc</a:t>
                </a:r>
                <a:r>
                  <a:rPr lang="en-US" dirty="0"/>
                  <a:t>, Agarwal, </a:t>
                </a:r>
                <a:r>
                  <a:rPr lang="en-US" dirty="0" err="1"/>
                  <a:t>Arge</a:t>
                </a:r>
                <a:r>
                  <a:rPr lang="en-US" dirty="0"/>
                  <a:t>, Vitter) is suitable</a:t>
                </a:r>
              </a:p>
              <a:p>
                <a:pPr marL="342900" indent="-342900">
                  <a:buFont typeface="Arial" charset="0"/>
                  <a:buChar char="•"/>
                </a:pPr>
                <a:r>
                  <a:rPr lang="en-US" dirty="0"/>
                  <a:t>The forking property of a tree allows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charset="0"/>
                        <a:ea typeface="Cambria Math" charset="0"/>
                        <a:cs typeface="Cambria Math" charset="0"/>
                      </a:rPr>
                      <m:t>𝒪</m:t>
                    </m:r>
                    <m:r>
                      <a:rPr lang="en-US" i="1">
                        <a:latin typeface="Cambria Math" charset="0"/>
                        <a:ea typeface="Cambria Math" charset="0"/>
                        <a:cs typeface="Cambria Math" charset="0"/>
                      </a:rPr>
                      <m:t>(</m:t>
                    </m:r>
                    <m:func>
                      <m:funcPr>
                        <m:ctrlPr>
                          <a:rPr lang="en-US" i="1">
                            <a:latin typeface="Cambria Math" panose="02040503050406030204" pitchFamily="18" charset="0"/>
                            <a:ea typeface="Cambria Math" charset="0"/>
                            <a:cs typeface="Cambria Math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log</m:t>
                        </m:r>
                      </m:fName>
                      <m:e>
                        <m:r>
                          <a:rPr lang="en-US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𝑁</m:t>
                        </m:r>
                        <m:r>
                          <a:rPr lang="en-US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)</m:t>
                        </m:r>
                      </m:e>
                    </m:func>
                  </m:oMath>
                </a14:m>
                <a:r>
                  <a:rPr lang="en-US" dirty="0"/>
                  <a:t> traversal</a:t>
                </a:r>
              </a:p>
              <a:p>
                <a:pPr marL="342900" indent="-342900">
                  <a:buFont typeface="Arial" charset="0"/>
                  <a:buChar char="•"/>
                </a:pPr>
                <a:r>
                  <a:rPr lang="en-US" dirty="0"/>
                  <a:t>Each descending “row” of the tree sorts on the next cyclic coordinate index</a:t>
                </a:r>
              </a:p>
              <a:p>
                <a:pPr marL="342900" indent="-342900">
                  <a:buFont typeface="Arial" charset="0"/>
                  <a:buChar char="•"/>
                </a:pPr>
                <a:r>
                  <a:rPr lang="en-US" dirty="0"/>
                  <a:t>To stay “balanced” we never add objects to a tree after initial construction</a:t>
                </a:r>
              </a:p>
              <a:p>
                <a:pPr marL="342900" indent="-342900">
                  <a:buFont typeface="Arial" charset="0"/>
                  <a:buChar char="•"/>
                </a:pPr>
                <a:r>
                  <a:rPr lang="en-US" dirty="0"/>
                  <a:t>We maintain a “forest” of trees of doubling size, as needed</a:t>
                </a:r>
              </a:p>
              <a:p>
                <a:pPr marL="342900" indent="-342900">
                  <a:buFont typeface="Arial" charset="0"/>
                  <a:buChar char="•"/>
                </a:pPr>
                <a:r>
                  <a:rPr lang="en-US" dirty="0"/>
                  <a:t>Protocols for pruning, grafting, and merging leaves must be built in</a:t>
                </a:r>
              </a:p>
              <a:p>
                <a:pPr marL="342900" indent="-342900">
                  <a:buFont typeface="Arial" charset="0"/>
                  <a:buChar char="•"/>
                </a:pPr>
                <a:r>
                  <a:rPr lang="en-US" dirty="0"/>
                  <a:t>Be sure to not reinject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charset="0"/>
                        <a:ea typeface="Cambria Math" charset="0"/>
                        <a:cs typeface="Cambria Math" charset="0"/>
                      </a:rPr>
                      <m:t>𝒪</m:t>
                    </m:r>
                    <m:d>
                      <m:dPr>
                        <m:ctrlPr>
                          <a:rPr lang="en-US" i="1" smtClean="0">
                            <a:latin typeface="Cambria Math" panose="02040503050406030204" pitchFamily="18" charset="0"/>
                            <a:ea typeface="Cambria Math" charset="0"/>
                            <a:cs typeface="Cambria Math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i="1" smtClean="0">
                                <a:latin typeface="Cambria Math" panose="02040503050406030204" pitchFamily="18" charset="0"/>
                                <a:ea typeface="Cambria Math" charset="0"/>
                                <a:cs typeface="Cambria Math" charset="0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𝑁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2</m:t>
                            </m:r>
                          </m:sup>
                        </m:sSup>
                      </m:e>
                    </m:d>
                  </m:oMath>
                </a14:m>
                <a:r>
                  <a:rPr lang="en-US" dirty="0"/>
                  <a:t> scaling in these updates.  Non-Trivial!</a:t>
                </a:r>
              </a:p>
              <a:p>
                <a:pPr marL="342900" indent="-342900">
                  <a:buFont typeface="Arial" charset="0"/>
                  <a:buChar char="•"/>
                </a:pPr>
                <a:r>
                  <a:rPr lang="en-US" dirty="0"/>
                  <a:t>Protocols for neighbor finding under a user defined metric must be built in</a:t>
                </a:r>
              </a:p>
              <a:p>
                <a:pPr marL="342900" indent="-342900">
                  <a:buFont typeface="Arial" charset="0"/>
                  <a:buChar char="•"/>
                </a:pPr>
                <a:r>
                  <a:rPr lang="en-US" dirty="0"/>
                  <a:t>Use “templating” to allow input from user-defined data structures</a:t>
                </a:r>
              </a:p>
              <a:p>
                <a:pPr marL="342900" indent="-342900">
                  <a:buFont typeface="Arial" charset="0"/>
                  <a:buChar char="•"/>
                </a:pPr>
                <a:r>
                  <a:rPr lang="en-US" dirty="0"/>
                  <a:t>Cyclic indices: extend by half principal domain either way &amp; build “image” leaves</a:t>
                </a:r>
              </a:p>
              <a:p>
                <a:pPr marL="342900" indent="-342900">
                  <a:buFont typeface="Arial" charset="0"/>
                  <a:buChar char="•"/>
                </a:pPr>
                <a:r>
                  <a:rPr lang="en-US" dirty="0"/>
                  <a:t>Status: working D-dimensional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charset="0"/>
                        <a:ea typeface="Cambria Math" charset="0"/>
                        <a:cs typeface="Cambria Math" charset="0"/>
                      </a:rPr>
                      <m:t>𝒪</m:t>
                    </m:r>
                    <m:r>
                      <a:rPr lang="en-US" i="1">
                        <a:latin typeface="Cambria Math" charset="0"/>
                        <a:ea typeface="Cambria Math" charset="0"/>
                        <a:cs typeface="Cambria Math" charset="0"/>
                      </a:rPr>
                      <m:t>(</m:t>
                    </m:r>
                    <m:func>
                      <m:funcPr>
                        <m:ctrlPr>
                          <a:rPr lang="en-US" i="1">
                            <a:latin typeface="Cambria Math" panose="02040503050406030204" pitchFamily="18" charset="0"/>
                            <a:ea typeface="Cambria Math" charset="0"/>
                            <a:cs typeface="Cambria Math" charset="0"/>
                          </a:rPr>
                        </m:ctrlPr>
                      </m:funcPr>
                      <m:fName>
                        <m:r>
                          <a:rPr lang="en-US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𝑁</m:t>
                        </m:r>
                        <m:r>
                          <a:rPr lang="en-US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log</m:t>
                        </m:r>
                      </m:fName>
                      <m:e>
                        <m:r>
                          <a:rPr lang="en-US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𝑁</m:t>
                        </m:r>
                        <m:r>
                          <a:rPr lang="en-US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)</m:t>
                        </m:r>
                      </m:e>
                    </m:func>
                  </m:oMath>
                </a14:m>
                <a:r>
                  <a:rPr lang="en-US" dirty="0"/>
                  <a:t> implementation exists / tested on Anti-</a:t>
                </a:r>
                <a:r>
                  <a:rPr lang="en-US" dirty="0" err="1"/>
                  <a:t>kt</a:t>
                </a:r>
                <a:endParaRPr lang="en-US" dirty="0"/>
              </a:p>
              <a:p>
                <a:pPr marL="342900" indent="-342900">
                  <a:buFont typeface="Arial" charset="0"/>
                  <a:buChar char="•"/>
                </a:pPr>
                <a:r>
                  <a:rPr lang="en-US" dirty="0"/>
                  <a:t>Currently, this is being ported to C++ for increased speed in the “coefficient”</a:t>
                </a:r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8834" y="1950037"/>
                <a:ext cx="8433881" cy="3483133"/>
              </a:xfrm>
              <a:prstGeom prst="rect">
                <a:avLst/>
              </a:prstGeom>
              <a:blipFill rotWithShape="0">
                <a:blip r:embed="rId2"/>
                <a:stretch>
                  <a:fillRect l="-434" t="-1051" b="-227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Walker - Sam Houston State – PHENO 2022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9E964-ED52-DB43-AEA6-2AB9479712B8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718628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8834" y="333004"/>
            <a:ext cx="8433881" cy="604593"/>
          </a:xfrm>
        </p:spPr>
        <p:txBody>
          <a:bodyPr>
            <a:normAutofit fontScale="90000"/>
          </a:bodyPr>
          <a:lstStyle/>
          <a:p>
            <a:r>
              <a:rPr lang="en-US" dirty="0"/>
              <a:t>Conclusions and Ongoing Work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98833" y="1628604"/>
            <a:ext cx="8433881" cy="42627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600"/>
              </a:spcAft>
              <a:buFont typeface="Arial" charset="0"/>
              <a:buChar char="•"/>
            </a:pPr>
            <a:r>
              <a:rPr lang="en-US" dirty="0"/>
              <a:t>SIFT is a </a:t>
            </a:r>
            <a:r>
              <a:rPr lang="en-US" dirty="0">
                <a:solidFill>
                  <a:srgbClr val="00B050"/>
                </a:solidFill>
              </a:rPr>
              <a:t>SCALE INVARIANT </a:t>
            </a:r>
            <a:r>
              <a:rPr lang="en-US" dirty="0"/>
              <a:t>clustering algorithm designed specifically for substructure</a:t>
            </a:r>
          </a:p>
          <a:p>
            <a:pPr marL="285750" indent="-285750">
              <a:spcAft>
                <a:spcPts val="600"/>
              </a:spcAft>
              <a:buFont typeface="Arial" charset="0"/>
              <a:buChar char="•"/>
            </a:pPr>
            <a:r>
              <a:rPr lang="en-US" dirty="0">
                <a:solidFill>
                  <a:srgbClr val="00B050"/>
                </a:solidFill>
              </a:rPr>
              <a:t>FILTER-</a:t>
            </a:r>
            <a:r>
              <a:rPr lang="en-US" dirty="0" err="1"/>
              <a:t>ing</a:t>
            </a:r>
            <a:r>
              <a:rPr lang="en-US" dirty="0"/>
              <a:t> of soft and wide-angle radiation can be done as the jet is clustered</a:t>
            </a:r>
          </a:p>
          <a:p>
            <a:pPr marL="285750" indent="-285750">
              <a:spcAft>
                <a:spcPts val="600"/>
              </a:spcAft>
              <a:buFont typeface="Arial" charset="0"/>
              <a:buChar char="•"/>
            </a:pPr>
            <a:r>
              <a:rPr lang="en-US" dirty="0"/>
              <a:t>Organization of the data structure in a balanced </a:t>
            </a:r>
            <a:r>
              <a:rPr lang="en-US" dirty="0">
                <a:solidFill>
                  <a:srgbClr val="00B050"/>
                </a:solidFill>
              </a:rPr>
              <a:t>TREE</a:t>
            </a:r>
            <a:r>
              <a:rPr lang="en-US" dirty="0"/>
              <a:t> can make clustering fast</a:t>
            </a:r>
          </a:p>
          <a:p>
            <a:pPr marL="285750" indent="-285750">
              <a:spcAft>
                <a:spcPts val="600"/>
              </a:spcAft>
              <a:buFont typeface="Arial" charset="0"/>
              <a:buChar char="•"/>
            </a:pPr>
            <a:endParaRPr lang="en-US" dirty="0"/>
          </a:p>
          <a:p>
            <a:pPr marL="285750" indent="-285750">
              <a:spcAft>
                <a:spcPts val="600"/>
              </a:spcAft>
              <a:buFont typeface="Arial" charset="0"/>
              <a:buChar char="•"/>
            </a:pPr>
            <a:r>
              <a:rPr lang="en-US" dirty="0"/>
              <a:t>The clustering history holds </a:t>
            </a:r>
            <a:r>
              <a:rPr lang="en-US" i="1" dirty="0"/>
              <a:t>information</a:t>
            </a:r>
            <a:r>
              <a:rPr lang="en-US" dirty="0"/>
              <a:t> </a:t>
            </a:r>
            <a:r>
              <a:rPr lang="mr-IN" dirty="0"/>
              <a:t>–</a:t>
            </a:r>
            <a:r>
              <a:rPr lang="en-US" dirty="0"/>
              <a:t> it may be better to not halt at all.</a:t>
            </a:r>
          </a:p>
          <a:p>
            <a:pPr marL="285750" indent="-285750">
              <a:spcAft>
                <a:spcPts val="600"/>
              </a:spcAft>
              <a:buFont typeface="Arial" charset="0"/>
              <a:buChar char="•"/>
            </a:pPr>
            <a:r>
              <a:rPr lang="en-US" dirty="0"/>
              <a:t>Could the algorithm be useful with existing fat jets for exclusive clustering?</a:t>
            </a:r>
          </a:p>
          <a:p>
            <a:pPr marL="285750" indent="-285750">
              <a:spcAft>
                <a:spcPts val="600"/>
              </a:spcAft>
              <a:buFont typeface="Arial" charset="0"/>
              <a:buChar char="•"/>
            </a:pPr>
            <a:r>
              <a:rPr lang="en-US" dirty="0"/>
              <a:t>What is the jet-energy resolution width, and does it vary with P</a:t>
            </a:r>
            <a:r>
              <a:rPr lang="en-US" baseline="-25000" dirty="0"/>
              <a:t>T</a:t>
            </a:r>
            <a:r>
              <a:rPr lang="en-US" dirty="0"/>
              <a:t>?</a:t>
            </a:r>
          </a:p>
          <a:p>
            <a:pPr marL="285750" indent="-285750">
              <a:spcAft>
                <a:spcPts val="600"/>
              </a:spcAft>
              <a:buFont typeface="Arial" charset="0"/>
              <a:buChar char="•"/>
            </a:pPr>
            <a:r>
              <a:rPr lang="en-US" dirty="0"/>
              <a:t>How does SIFT fare with resiliency to heavy pileup?</a:t>
            </a:r>
          </a:p>
          <a:p>
            <a:pPr marL="285750" indent="-285750">
              <a:spcAft>
                <a:spcPts val="600"/>
              </a:spcAft>
              <a:buFont typeface="Arial" charset="0"/>
              <a:buChar char="•"/>
            </a:pPr>
            <a:r>
              <a:rPr lang="en-US" dirty="0"/>
              <a:t>What is the mass resolution of reconstructed particles?</a:t>
            </a:r>
          </a:p>
          <a:p>
            <a:pPr marL="285750" indent="-285750">
              <a:spcAft>
                <a:spcPts val="600"/>
              </a:spcAft>
              <a:buFont typeface="Arial" charset="0"/>
              <a:buChar char="•"/>
            </a:pPr>
            <a:r>
              <a:rPr lang="en-US" dirty="0"/>
              <a:t>Is the distilled clustering history amenable to machine learning applications?</a:t>
            </a:r>
          </a:p>
          <a:p>
            <a:pPr marL="285750" indent="-285750">
              <a:spcAft>
                <a:spcPts val="600"/>
              </a:spcAft>
              <a:buFont typeface="Arial" charset="0"/>
              <a:buChar char="•"/>
            </a:pPr>
            <a:r>
              <a:rPr lang="en-US" dirty="0"/>
              <a:t>Can SIFT intrinsically confront the problem of tagging boosted objects?</a:t>
            </a:r>
          </a:p>
          <a:p>
            <a:pPr marL="285750" indent="-285750">
              <a:spcAft>
                <a:spcPts val="600"/>
              </a:spcAft>
              <a:buFont typeface="Arial" charset="0"/>
              <a:buChar char="•"/>
            </a:pPr>
            <a:r>
              <a:rPr lang="en-US" dirty="0"/>
              <a:t>Does SIFT smoothly navigate the TRANSITION into the Boosted Regime?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Walker - Sam Houston State – PHENO 2022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9E964-ED52-DB43-AEA6-2AB9479712B8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001135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8491" y="2449604"/>
            <a:ext cx="8229600" cy="2911066"/>
          </a:xfrm>
        </p:spPr>
        <p:txBody>
          <a:bodyPr>
            <a:normAutofit/>
          </a:bodyPr>
          <a:lstStyle/>
          <a:p>
            <a:r>
              <a:rPr lang="en-US" sz="4800" dirty="0"/>
              <a:t>Thank You</a:t>
            </a:r>
            <a:br>
              <a:rPr lang="en-US" dirty="0"/>
            </a:br>
            <a:br>
              <a:rPr lang="en-US" dirty="0"/>
            </a:br>
            <a:br>
              <a:rPr lang="en-US" sz="1400" dirty="0"/>
            </a:br>
            <a:r>
              <a:rPr lang="en-US" sz="1400" dirty="0"/>
              <a:t>Full resolution videos are zipped up on Indico</a:t>
            </a:r>
            <a:br>
              <a:rPr lang="en-US" sz="1400" dirty="0"/>
            </a:br>
            <a:r>
              <a:rPr lang="en-US" sz="1400" dirty="0"/>
              <a:t>Mathematica movie-generating notebook is available by request to </a:t>
            </a:r>
            <a:r>
              <a:rPr lang="en-US" sz="1400" dirty="0" err="1"/>
              <a:t>jwalker@shsu.edu</a:t>
            </a:r>
            <a:endParaRPr lang="en-US" sz="140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Walker - Sam Houston State – PHENO 2022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9E964-ED52-DB43-AEA6-2AB9479712B8}" type="slidenum">
              <a:rPr lang="en-US" smtClean="0"/>
              <a:t>28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50536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4185" y="403052"/>
            <a:ext cx="8433881" cy="604593"/>
          </a:xfrm>
        </p:spPr>
        <p:txBody>
          <a:bodyPr>
            <a:normAutofit fontScale="90000"/>
          </a:bodyPr>
          <a:lstStyle/>
          <a:p>
            <a:r>
              <a:rPr lang="en-US" dirty="0"/>
              <a:t>SIFT: </a:t>
            </a:r>
            <a:r>
              <a:rPr lang="en-US" dirty="0">
                <a:solidFill>
                  <a:srgbClr val="00B050"/>
                </a:solidFill>
              </a:rPr>
              <a:t>SCALE-INVARIANT</a:t>
            </a:r>
            <a:r>
              <a:rPr lang="en-US" dirty="0"/>
              <a:t> Filter Tree</a:t>
            </a:r>
            <a:endParaRPr lang="en-US" sz="3600" dirty="0">
              <a:solidFill>
                <a:srgbClr val="00B05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54754" y="520683"/>
            <a:ext cx="79727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charset="0"/>
              <a:buChar char="•"/>
            </a:pP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554754" y="1278294"/>
            <a:ext cx="8203312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US" dirty="0"/>
              <a:t>Traditional Jet Clustering imposes a fixed cone size, and thus a fixed scale on events</a:t>
            </a:r>
          </a:p>
          <a:p>
            <a:pPr marL="285750" indent="-285750">
              <a:buFont typeface="Arial" charset="0"/>
              <a:buChar char="•"/>
            </a:pPr>
            <a:r>
              <a:rPr lang="en-US" dirty="0"/>
              <a:t>Boosted objects tend to collimate and fall into a single jet radius</a:t>
            </a:r>
          </a:p>
          <a:p>
            <a:pPr marL="285750" indent="-285750">
              <a:buFont typeface="Arial" charset="0"/>
              <a:buChar char="•"/>
            </a:pPr>
            <a:r>
              <a:rPr lang="en-US" dirty="0"/>
              <a:t>Substructure techniques are essential for recovering information inside the jet</a:t>
            </a:r>
          </a:p>
          <a:p>
            <a:pPr marL="285750" indent="-285750">
              <a:buFont typeface="Arial" charset="0"/>
              <a:buChar char="•"/>
            </a:pPr>
            <a:r>
              <a:rPr lang="en-US" dirty="0"/>
              <a:t>However, these techniques are often complicated, with de- and re-clustering</a:t>
            </a:r>
          </a:p>
          <a:p>
            <a:pPr marL="285750" indent="-285750">
              <a:buFont typeface="Arial" charset="0"/>
              <a:buChar char="•"/>
            </a:pPr>
            <a:endParaRPr lang="en-US" dirty="0"/>
          </a:p>
          <a:p>
            <a:pPr marL="285750" indent="-285750">
              <a:buFont typeface="Arial" charset="0"/>
              <a:buChar char="•"/>
            </a:pPr>
            <a:r>
              <a:rPr lang="en-US" dirty="0"/>
              <a:t>We propose as </a:t>
            </a:r>
            <a:r>
              <a:rPr lang="en-US" dirty="0">
                <a:solidFill>
                  <a:srgbClr val="00B050"/>
                </a:solidFill>
              </a:rPr>
              <a:t>SCALE INVARIANT </a:t>
            </a:r>
            <a:r>
              <a:rPr lang="en-US" dirty="0"/>
              <a:t>approach which is intrinsically suitable for tagging substructure AS the jet is being assembled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Walker - Sam Houston State – PHENO 2022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9E964-ED52-DB43-AEA6-2AB9479712B8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4296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8834" y="333004"/>
            <a:ext cx="8433881" cy="604593"/>
          </a:xfrm>
        </p:spPr>
        <p:txBody>
          <a:bodyPr>
            <a:normAutofit fontScale="90000"/>
          </a:bodyPr>
          <a:lstStyle/>
          <a:p>
            <a:r>
              <a:rPr lang="en-US" dirty="0"/>
              <a:t>Collider Variables &amp; Coordinates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29401" y="1007646"/>
            <a:ext cx="7972745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charset="0"/>
              <a:buChar char="•"/>
            </a:pPr>
            <a:r>
              <a:rPr lang="en-US" dirty="0"/>
              <a:t>Transverse components (perpendicular to the beam) are very important (invariant under longitudinal boosts, </a:t>
            </a:r>
            <a:r>
              <a:rPr lang="en-US" i="1" dirty="0"/>
              <a:t>P</a:t>
            </a:r>
            <a:r>
              <a:rPr lang="en-US" i="1" baseline="-25000" dirty="0"/>
              <a:t>T</a:t>
            </a:r>
            <a:r>
              <a:rPr lang="en-US" dirty="0"/>
              <a:t> total is zero)</a:t>
            </a:r>
          </a:p>
          <a:p>
            <a:pPr marL="342900" indent="-342900">
              <a:buFont typeface="Arial" charset="0"/>
              <a:buChar char="•"/>
            </a:pPr>
            <a:r>
              <a:rPr lang="en-US" dirty="0"/>
              <a:t>Differences in orientation characterized by </a:t>
            </a:r>
            <a:r>
              <a:rPr lang="en-US" dirty="0">
                <a:latin typeface="Symbol" charset="2"/>
                <a:ea typeface="Symbol" charset="2"/>
                <a:cs typeface="Symbol" charset="2"/>
              </a:rPr>
              <a:t>D</a:t>
            </a:r>
            <a:r>
              <a:rPr lang="en-US" i="1" dirty="0"/>
              <a:t>R</a:t>
            </a:r>
            <a:r>
              <a:rPr lang="en-US" dirty="0"/>
              <a:t>, referring also to azimuth angle </a:t>
            </a:r>
            <a:r>
              <a:rPr lang="en-US" i="1" dirty="0">
                <a:latin typeface="Symbol" charset="2"/>
                <a:ea typeface="Symbol" charset="2"/>
                <a:cs typeface="Symbol" charset="2"/>
              </a:rPr>
              <a:t>f</a:t>
            </a:r>
          </a:p>
          <a:p>
            <a:pPr marL="342900" indent="-342900">
              <a:buFont typeface="Arial" charset="0"/>
              <a:buChar char="•"/>
            </a:pPr>
            <a:r>
              <a:rPr lang="en-US" dirty="0"/>
              <a:t>The </a:t>
            </a:r>
            <a:r>
              <a:rPr lang="en-US" dirty="0" err="1"/>
              <a:t>pseudorapidity</a:t>
            </a:r>
            <a:r>
              <a:rPr lang="en-US" dirty="0"/>
              <a:t> </a:t>
            </a:r>
            <a:r>
              <a:rPr lang="en-US" i="1" dirty="0">
                <a:latin typeface="Symbol" charset="2"/>
                <a:ea typeface="Symbol" charset="2"/>
                <a:cs typeface="Symbol" charset="2"/>
              </a:rPr>
              <a:t>h</a:t>
            </a:r>
            <a:r>
              <a:rPr lang="en-US" dirty="0">
                <a:latin typeface="Symbol" charset="2"/>
                <a:ea typeface="Symbol" charset="2"/>
                <a:cs typeface="Symbol" charset="2"/>
              </a:rPr>
              <a:t> </a:t>
            </a:r>
            <a:r>
              <a:rPr lang="en-US" dirty="0"/>
              <a:t>is a proxy for the polar (beam) angle </a:t>
            </a:r>
            <a:r>
              <a:rPr lang="en-US" i="1" dirty="0">
                <a:latin typeface="Symbol" charset="2"/>
                <a:ea typeface="Symbol" charset="2"/>
                <a:cs typeface="Symbol" charset="2"/>
              </a:rPr>
              <a:t>q</a:t>
            </a:r>
            <a:r>
              <a:rPr lang="en-US" dirty="0"/>
              <a:t>, defined such that differences </a:t>
            </a:r>
            <a:r>
              <a:rPr lang="en-US" i="1" dirty="0">
                <a:latin typeface="Symbol" charset="2"/>
                <a:ea typeface="Symbol" charset="2"/>
                <a:cs typeface="Symbol" charset="2"/>
              </a:rPr>
              <a:t>Dh</a:t>
            </a:r>
            <a:r>
              <a:rPr lang="en-US" dirty="0"/>
              <a:t> are (almost) invariant under longitudinal boosts</a:t>
            </a:r>
          </a:p>
          <a:p>
            <a:pPr marL="342900" indent="-342900">
              <a:buFont typeface="Arial" charset="0"/>
              <a:buChar char="•"/>
            </a:pPr>
            <a:r>
              <a:rPr lang="en-US" dirty="0"/>
              <a:t>This invariance is exact for the rapidity </a:t>
            </a:r>
            <a:r>
              <a:rPr lang="en-US" i="1" dirty="0"/>
              <a:t>y</a:t>
            </a:r>
            <a:r>
              <a:rPr lang="en-US" dirty="0"/>
              <a:t> (difference is handling of MASS)</a:t>
            </a:r>
            <a:endParaRPr lang="en-US" i="1" dirty="0">
              <a:latin typeface="Symbol" charset="2"/>
              <a:ea typeface="Symbol" charset="2"/>
              <a:cs typeface="Symbol" charset="2"/>
            </a:endParaRPr>
          </a:p>
          <a:p>
            <a:pPr marL="342900" indent="-342900">
              <a:buFont typeface="Arial" charset="0"/>
              <a:buChar char="•"/>
            </a:pP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247" y="2959087"/>
            <a:ext cx="4419208" cy="247615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58798" y="2809797"/>
            <a:ext cx="3273440" cy="3568049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587" y="5605526"/>
            <a:ext cx="4522868" cy="772320"/>
          </a:xfrm>
          <a:prstGeom prst="rect">
            <a:avLst/>
          </a:prstGeo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Walker - Sam Houston State – PHENO 2022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9E964-ED52-DB43-AEA6-2AB9479712B8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54893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8834" y="333004"/>
            <a:ext cx="8433881" cy="604593"/>
          </a:xfrm>
        </p:spPr>
        <p:txBody>
          <a:bodyPr>
            <a:normAutofit fontScale="90000"/>
          </a:bodyPr>
          <a:lstStyle/>
          <a:p>
            <a:r>
              <a:rPr lang="en-US" dirty="0"/>
              <a:t>Formation of Hadronic Jets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29401" y="1216651"/>
            <a:ext cx="7972745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charset="0"/>
              <a:buChar char="•"/>
            </a:pPr>
            <a:r>
              <a:rPr lang="en-US" dirty="0"/>
              <a:t>The hard partonic event may result in the production of objects with color           (at Feynman diagram level, e.g. </a:t>
            </a:r>
            <a:r>
              <a:rPr lang="en-US" dirty="0" err="1"/>
              <a:t>MadGraph</a:t>
            </a:r>
            <a:r>
              <a:rPr lang="en-US" dirty="0"/>
              <a:t>)</a:t>
            </a:r>
          </a:p>
          <a:p>
            <a:pPr marL="342900" indent="-342900">
              <a:buFont typeface="Arial" charset="0"/>
              <a:buChar char="•"/>
            </a:pPr>
            <a:r>
              <a:rPr lang="en-US" dirty="0"/>
              <a:t>These objects rapidly ”shower”, radiating quarks &amp; gluons (e.g. Pythia)</a:t>
            </a:r>
          </a:p>
          <a:p>
            <a:pPr marL="342900" indent="-342900">
              <a:buFont typeface="Arial" charset="0"/>
              <a:buChar char="•"/>
            </a:pPr>
            <a:r>
              <a:rPr lang="en-US" dirty="0"/>
              <a:t>QCD confinement implies that strongly charged particles cannot exist as free objects at large separations; they must convert “</a:t>
            </a:r>
            <a:r>
              <a:rPr lang="en-US" dirty="0" err="1"/>
              <a:t>hadronize</a:t>
            </a:r>
            <a:r>
              <a:rPr lang="en-US" dirty="0"/>
              <a:t>” (e.g. Lund color strings in Pythia) into color-neutral particles such as </a:t>
            </a:r>
            <a:r>
              <a:rPr lang="en-US" dirty="0" err="1"/>
              <a:t>pions</a:t>
            </a:r>
            <a:r>
              <a:rPr lang="en-US" dirty="0"/>
              <a:t>, K mesons, etc.</a:t>
            </a:r>
          </a:p>
          <a:p>
            <a:pPr marL="342900" indent="-342900">
              <a:buFont typeface="Arial" charset="0"/>
              <a:buChar char="•"/>
            </a:pPr>
            <a:r>
              <a:rPr lang="en-US" dirty="0"/>
              <a:t>Color strings may convolve descendants of </a:t>
            </a:r>
            <a:r>
              <a:rPr lang="en-US" dirty="0" err="1"/>
              <a:t>partonic</a:t>
            </a:r>
            <a:r>
              <a:rPr lang="en-US" dirty="0"/>
              <a:t> objects with each other and even with the underlying beam; this is partially mitigated in a lepton collider</a:t>
            </a:r>
          </a:p>
          <a:p>
            <a:pPr marL="342900" indent="-342900">
              <a:buFont typeface="Arial" charset="0"/>
              <a:buChar char="•"/>
            </a:pPr>
            <a:endParaRPr lang="en-US" dirty="0"/>
          </a:p>
          <a:p>
            <a:pPr marL="342900" indent="-342900">
              <a:buFont typeface="Arial" charset="0"/>
              <a:buChar char="•"/>
            </a:pP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1166947" y="6472743"/>
            <a:ext cx="14891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Image: Stefan </a:t>
            </a:r>
            <a:r>
              <a:rPr lang="en-US" sz="1200" dirty="0" err="1"/>
              <a:t>Höche</a:t>
            </a:r>
            <a:endParaRPr lang="en-US" sz="12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221" y="3594560"/>
            <a:ext cx="3159963" cy="2878183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501877" y="6231889"/>
            <a:ext cx="14891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Image: CMS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65819" y="3649268"/>
            <a:ext cx="5007050" cy="2538296"/>
          </a:xfrm>
          <a:prstGeom prst="rect">
            <a:avLst/>
          </a:prstGeom>
        </p:spPr>
      </p:pic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Walker - Sam Houston State – PHENO 2022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9E964-ED52-DB43-AEA6-2AB9479712B8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137811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8834" y="333004"/>
            <a:ext cx="8433881" cy="604593"/>
          </a:xfrm>
        </p:spPr>
        <p:txBody>
          <a:bodyPr>
            <a:normAutofit fontScale="90000"/>
          </a:bodyPr>
          <a:lstStyle/>
          <a:p>
            <a:r>
              <a:rPr lang="en-US" dirty="0"/>
              <a:t>Standard Jet Clustering Algorithms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629401" y="1411434"/>
                <a:ext cx="7972745" cy="286232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42900" indent="-342900">
                  <a:buFont typeface="Arial" charset="0"/>
                  <a:buChar char="•"/>
                </a:pPr>
                <a:r>
                  <a:rPr lang="en-US" dirty="0"/>
                  <a:t>Hadronized objects need to be recombined in a manner that preserves correlation with the underlying hard (</a:t>
                </a:r>
                <a:r>
                  <a:rPr lang="en-US" dirty="0" err="1"/>
                  <a:t>partonic</a:t>
                </a:r>
                <a:r>
                  <a:rPr lang="en-US" dirty="0"/>
                  <a:t>) event</a:t>
                </a:r>
              </a:p>
              <a:p>
                <a:pPr marL="342900" indent="-342900">
                  <a:buFont typeface="Arial" charset="0"/>
                  <a:buChar char="•"/>
                </a:pPr>
                <a:r>
                  <a:rPr lang="en-US" dirty="0"/>
                  <a:t>3 related algorithms reference an input angular width R</a:t>
                </a:r>
                <a:r>
                  <a:rPr lang="en-US" baseline="-25000" dirty="0"/>
                  <a:t>0</a:t>
                </a:r>
                <a:r>
                  <a:rPr lang="en-US" dirty="0"/>
                  <a:t> &amp; differ by an index n</a:t>
                </a:r>
              </a:p>
              <a:p>
                <a:pPr marL="342900" indent="-342900">
                  <a:buFont typeface="Arial" charset="0"/>
                  <a:buChar char="•"/>
                </a:pPr>
                <a:r>
                  <a:rPr lang="en-US" dirty="0"/>
                  <a:t>Objects more widely separated than R</a:t>
                </a:r>
                <a:r>
                  <a:rPr lang="en-US" baseline="-25000" dirty="0"/>
                  <a:t>0</a:t>
                </a:r>
                <a:r>
                  <a:rPr lang="en-US" dirty="0"/>
                  <a:t> will never be clustered</a:t>
                </a:r>
              </a:p>
              <a:p>
                <a:pPr marL="342900" indent="-342900">
                  <a:buFont typeface="Arial" charset="0"/>
                  <a:buChar char="•"/>
                </a:pPr>
                <a14:m>
                  <m:oMath xmlns:m="http://schemas.openxmlformats.org/officeDocument/2006/math">
                    <m:r>
                      <a:rPr lang="en-US" i="1" dirty="0" smtClean="0">
                        <a:latin typeface="Cambria Math" charset="0"/>
                      </a:rPr>
                      <m:t>𝑛</m:t>
                    </m:r>
                    <m:r>
                      <a:rPr lang="en-US" i="1" dirty="0" smtClean="0">
                        <a:latin typeface="Cambria Math" charset="0"/>
                      </a:rPr>
                      <m:t> = 0</m:t>
                    </m:r>
                  </m:oMath>
                </a14:m>
                <a:r>
                  <a:rPr lang="en-US" dirty="0"/>
                  <a:t>, or “Cambridge/Aachen” clusters objects with high angular adjacency</a:t>
                </a:r>
              </a:p>
              <a:p>
                <a:pPr marL="342900" indent="-342900">
                  <a:buFont typeface="Arial" charset="0"/>
                  <a:buChar char="•"/>
                </a:pPr>
                <a14:m>
                  <m:oMath xmlns:m="http://schemas.openxmlformats.org/officeDocument/2006/math">
                    <m:r>
                      <a:rPr lang="en-US" i="1" dirty="0" smtClean="0">
                        <a:latin typeface="Cambria Math" charset="0"/>
                      </a:rPr>
                      <m:t>𝑛</m:t>
                    </m:r>
                    <m:r>
                      <a:rPr lang="en-US" i="1" dirty="0" smtClean="0">
                        <a:latin typeface="Cambria Math" charset="0"/>
                      </a:rPr>
                      <m:t> = +1</m:t>
                    </m:r>
                  </m:oMath>
                </a14:m>
                <a:r>
                  <a:rPr lang="en-US" dirty="0"/>
                  <a:t>, or “</a:t>
                </a:r>
                <a:r>
                  <a:rPr lang="en-US" dirty="0" err="1"/>
                  <a:t>kT</a:t>
                </a:r>
                <a:r>
                  <a:rPr lang="en-US" dirty="0"/>
                  <a:t>” additionally favors clustering where one of the pair is soft</a:t>
                </a:r>
              </a:p>
              <a:p>
                <a:pPr marL="342900" indent="-342900">
                  <a:buFont typeface="Arial" charset="0"/>
                  <a:buChar char="•"/>
                </a:pPr>
                <a14:m>
                  <m:oMath xmlns:m="http://schemas.openxmlformats.org/officeDocument/2006/math">
                    <m:r>
                      <a:rPr lang="en-US" i="1" dirty="0" smtClean="0">
                        <a:latin typeface="Cambria Math" charset="0"/>
                      </a:rPr>
                      <m:t>𝑛</m:t>
                    </m:r>
                    <m:r>
                      <a:rPr lang="en-US" i="1" dirty="0" smtClean="0">
                        <a:latin typeface="Cambria Math" charset="0"/>
                      </a:rPr>
                      <m:t> = −1</m:t>
                    </m:r>
                  </m:oMath>
                </a14:m>
                <a:r>
                  <a:rPr lang="en-US" dirty="0"/>
                  <a:t>, or “Anti-</a:t>
                </a:r>
                <a:r>
                  <a:rPr lang="en-US" dirty="0" err="1"/>
                  <a:t>kT</a:t>
                </a:r>
                <a:r>
                  <a:rPr lang="en-US" dirty="0"/>
                  <a:t>” prioritizes clustering where one of the pair is hard</a:t>
                </a:r>
              </a:p>
              <a:p>
                <a:pPr marL="342900" indent="-342900">
                  <a:buFont typeface="Arial" charset="0"/>
                  <a:buChar char="•"/>
                </a:pPr>
                <a:r>
                  <a:rPr lang="en-US" dirty="0"/>
                  <a:t>Anti-</a:t>
                </a:r>
                <a:r>
                  <a:rPr lang="en-US" dirty="0" err="1"/>
                  <a:t>kT</a:t>
                </a:r>
                <a:r>
                  <a:rPr lang="en-US" dirty="0"/>
                  <a:t> is now the default jet clustering tool at LHC, with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charset="0"/>
                      </a:rPr>
                      <m:t>𝑅</m:t>
                    </m:r>
                    <m:r>
                      <a:rPr lang="en-US" i="1" baseline="-25000" dirty="0" smtClean="0">
                        <a:latin typeface="Cambria Math" charset="0"/>
                      </a:rPr>
                      <m:t>0</m:t>
                    </m:r>
                    <m:r>
                      <a:rPr lang="en-US" i="1" dirty="0" smtClean="0">
                        <a:latin typeface="Cambria Math" charset="0"/>
                      </a:rPr>
                      <m:t> </m:t>
                    </m:r>
                    <m:r>
                      <a:rPr lang="en-US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  <m:r>
                      <a:rPr lang="en-US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0.5</m:t>
                    </m:r>
                  </m:oMath>
                </a14:m>
                <a:endParaRPr lang="en-US" dirty="0"/>
              </a:p>
              <a:p>
                <a:pPr marL="342900" indent="-342900">
                  <a:buFont typeface="Arial" charset="0"/>
                  <a:buChar char="•"/>
                </a:pPr>
                <a:r>
                  <a:rPr lang="en-US" dirty="0"/>
                  <a:t>It is robust against “soft” and “</a:t>
                </a:r>
                <a:r>
                  <a:rPr lang="en-US" dirty="0" err="1"/>
                  <a:t>colinear</a:t>
                </a:r>
                <a:r>
                  <a:rPr lang="en-US" dirty="0"/>
                  <a:t>” jet perturbations and has regular jet shapes which are favorable for calibration against pileup, etc.</a:t>
                </a:r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9401" y="1411434"/>
                <a:ext cx="7972745" cy="2862322"/>
              </a:xfrm>
              <a:prstGeom prst="rect">
                <a:avLst/>
              </a:prstGeom>
              <a:blipFill>
                <a:blip r:embed="rId2"/>
                <a:stretch>
                  <a:fillRect l="-477" t="-1327" b="-221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0152" y="4997743"/>
            <a:ext cx="4631871" cy="930007"/>
          </a:xfrm>
          <a:prstGeom prst="rect">
            <a:avLst/>
          </a:prstGeo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Walker - Sam Houston State – PHENO 2022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9E964-ED52-DB43-AEA6-2AB9479712B8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194145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8834" y="333004"/>
            <a:ext cx="8433881" cy="604593"/>
          </a:xfrm>
        </p:spPr>
        <p:txBody>
          <a:bodyPr>
            <a:normAutofit fontScale="90000"/>
          </a:bodyPr>
          <a:lstStyle/>
          <a:p>
            <a:r>
              <a:rPr lang="en-US" dirty="0"/>
              <a:t>Jet Substructure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629401" y="1411434"/>
                <a:ext cx="7972745" cy="258532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42900" indent="-342900">
                  <a:buFont typeface="Arial" charset="0"/>
                  <a:buChar char="•"/>
                </a:pPr>
                <a:r>
                  <a:rPr lang="en-US" dirty="0"/>
                  <a:t>Highly boosted mothers will tend to yield very collimated daughters</a:t>
                </a:r>
              </a:p>
              <a:p>
                <a:pPr marL="342900" indent="-342900">
                  <a:buFont typeface="Arial" charset="0"/>
                  <a:buChar char="•"/>
                </a:pPr>
                <a:r>
                  <a:rPr lang="en-US" dirty="0"/>
                  <a:t>In hadronic top quark decays t ⇒ W/b ⇒ u/d/b with COM energy above a </a:t>
                </a:r>
                <a:r>
                  <a:rPr lang="en-US" dirty="0" err="1"/>
                  <a:t>TeV</a:t>
                </a:r>
                <a:r>
                  <a:rPr lang="en-US" dirty="0"/>
                  <a:t>, the likelihood of resolving only 2 or even 1 discrete object increases</a:t>
                </a:r>
              </a:p>
              <a:p>
                <a:pPr marL="342900" indent="-342900">
                  <a:buFont typeface="Arial" charset="0"/>
                  <a:buChar char="•"/>
                </a:pPr>
                <a:r>
                  <a:rPr lang="en-US" dirty="0"/>
                  <a:t>For example, within, a “fat” (large R</a:t>
                </a:r>
                <a:r>
                  <a:rPr lang="en-US" baseline="-25000" dirty="0"/>
                  <a:t>0</a:t>
                </a:r>
                <a:r>
                  <a:rPr lang="en-US" dirty="0"/>
                  <a:t>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charset="0"/>
                        <a:ea typeface="Cambria Math" charset="0"/>
                        <a:cs typeface="Cambria Math" charset="0"/>
                      </a:rPr>
                      <m:t>≳</m:t>
                    </m:r>
                  </m:oMath>
                </a14:m>
                <a:r>
                  <a:rPr lang="en-US" dirty="0"/>
                  <a:t> 1), N-</a:t>
                </a:r>
                <a:r>
                  <a:rPr lang="en-US" dirty="0" err="1"/>
                  <a:t>Subjettiness</a:t>
                </a:r>
                <a:r>
                  <a:rPr lang="en-US" dirty="0"/>
                  <a:t> </a:t>
                </a:r>
                <a:r>
                  <a:rPr lang="en-US" dirty="0" err="1">
                    <a:latin typeface="Symbol" charset="2"/>
                    <a:ea typeface="Symbol" charset="2"/>
                    <a:cs typeface="Symbol" charset="2"/>
                  </a:rPr>
                  <a:t>t</a:t>
                </a:r>
                <a:r>
                  <a:rPr lang="en-US" baseline="-25000" dirty="0" err="1"/>
                  <a:t>N</a:t>
                </a:r>
                <a:r>
                  <a:rPr lang="en-US" dirty="0"/>
                  <a:t> can characterize how well the event matches an N-prong hypothesis (axes chosen separately)</a:t>
                </a:r>
              </a:p>
              <a:p>
                <a:pPr marL="342900" indent="-342900">
                  <a:buFont typeface="Arial" charset="0"/>
                  <a:buChar char="•"/>
                </a:pPr>
                <a:r>
                  <a:rPr lang="en-US" dirty="0"/>
                  <a:t>The best discrimination comes from the ratio </a:t>
                </a:r>
                <a:r>
                  <a:rPr lang="en-US" dirty="0" err="1"/>
                  <a:t>r</a:t>
                </a:r>
                <a:r>
                  <a:rPr lang="en-US" baseline="-25000" dirty="0" err="1"/>
                  <a:t>N</a:t>
                </a:r>
                <a:r>
                  <a:rPr lang="en-US" dirty="0"/>
                  <a:t>, e.g. how much more 3-prong-like is the event than 2-prong like</a:t>
                </a:r>
              </a:p>
              <a:p>
                <a:pPr marL="342900" indent="-342900">
                  <a:buFont typeface="Arial" charset="0"/>
                  <a:buChar char="•"/>
                </a:pPr>
                <a:r>
                  <a:rPr lang="en-US" dirty="0"/>
                  <a:t>Variable cone sizes have also been considered to cope with loss of structure</a:t>
                </a:r>
              </a:p>
              <a:p>
                <a:pPr marL="342900" indent="-342900">
                  <a:buFont typeface="Arial" charset="0"/>
                  <a:buChar char="•"/>
                </a:pPr>
                <a:endParaRPr lang="en-US" dirty="0"/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9401" y="1411434"/>
                <a:ext cx="7972745" cy="2585323"/>
              </a:xfrm>
              <a:prstGeom prst="rect">
                <a:avLst/>
              </a:prstGeom>
              <a:blipFill rotWithShape="0">
                <a:blip r:embed="rId2"/>
                <a:stretch>
                  <a:fillRect l="-459" t="-141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626" y="4116278"/>
            <a:ext cx="6751113" cy="99217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10840" y="5295309"/>
            <a:ext cx="1688948" cy="882286"/>
          </a:xfrm>
          <a:prstGeom prst="rect">
            <a:avLst/>
          </a:prstGeom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Walker - Sam Houston State – PHENO 2022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9E964-ED52-DB43-AEA6-2AB9479712B8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50185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8834" y="333004"/>
            <a:ext cx="8433881" cy="604593"/>
          </a:xfrm>
        </p:spPr>
        <p:txBody>
          <a:bodyPr>
            <a:normAutofit fontScale="90000"/>
          </a:bodyPr>
          <a:lstStyle/>
          <a:p>
            <a:r>
              <a:rPr lang="en-US" dirty="0"/>
              <a:t>A Scale-Invariant Jet Algorithm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629401" y="1293198"/>
                <a:ext cx="7972745" cy="209813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42900" indent="-342900">
                  <a:buFont typeface="Arial" charset="0"/>
                  <a:buChar char="•"/>
                </a:pPr>
                <a:r>
                  <a:rPr lang="en-US" dirty="0"/>
                  <a:t>It may be worth asking whether alternative techniques could provide intrinsic resiliency to boosted event structure; this requires dropping the input scale R</a:t>
                </a:r>
                <a:r>
                  <a:rPr lang="en-US" baseline="-25000" dirty="0"/>
                  <a:t>0</a:t>
                </a:r>
              </a:p>
              <a:p>
                <a:pPr marL="342900" indent="-342900">
                  <a:buFont typeface="Arial" charset="0"/>
                  <a:buChar char="•"/>
                </a:pPr>
                <a:r>
                  <a:rPr lang="en-US" dirty="0"/>
                  <a:t>It would be good to “asymptotically” recover the favorable behavior of Anti-</a:t>
                </a:r>
                <a:r>
                  <a:rPr lang="en-US" dirty="0" err="1"/>
                  <a:t>kT</a:t>
                </a:r>
                <a:endParaRPr lang="en-US" dirty="0"/>
              </a:p>
              <a:p>
                <a:pPr marL="342900" indent="-342900">
                  <a:buFont typeface="Arial" charset="0"/>
                  <a:buChar char="•"/>
                </a:pPr>
                <a:r>
                  <a:rPr lang="en-US" dirty="0"/>
                  <a:t>Numerator should favor angular collimation;  we propose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charset="0"/>
                        <a:ea typeface="Cambria Math" charset="0"/>
                        <a:cs typeface="Cambria Math" charset="0"/>
                      </a:rPr>
                      <m:t>∆</m:t>
                    </m:r>
                    <m:r>
                      <a:rPr lang="en-US" i="1" dirty="0" smtClean="0">
                        <a:latin typeface="Cambria Math" charset="0"/>
                      </a:rPr>
                      <m:t>𝑀</m:t>
                    </m:r>
                    <m:r>
                      <a:rPr lang="en-US" i="1" baseline="30000" dirty="0" smtClean="0">
                        <a:latin typeface="Cambria Math" charset="0"/>
                      </a:rPr>
                      <m:t>2</m:t>
                    </m:r>
                  </m:oMath>
                </a14:m>
                <a:r>
                  <a:rPr lang="en-US" dirty="0"/>
                  <a:t>, similar to JADE</a:t>
                </a:r>
              </a:p>
              <a:p>
                <a:pPr marL="342900" indent="-342900">
                  <a:buFont typeface="Arial" charset="0"/>
                  <a:buChar char="•"/>
                </a:pPr>
                <a:r>
                  <a:rPr lang="en-US" dirty="0"/>
                  <a:t>Denominator should suppress soft pair clustering; we propose a sum of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sub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bSup>
                  </m:oMath>
                </a14:m>
                <a:endParaRPr lang="en-US" baseline="-25000" dirty="0"/>
              </a:p>
              <a:p>
                <a:pPr marL="342900" indent="-342900">
                  <a:buFont typeface="Arial" charset="0"/>
                  <a:buChar char="•"/>
                </a:pPr>
                <a:r>
                  <a:rPr lang="en-US" dirty="0"/>
                  <a:t>Result is dimensionless, Lorentz invariant (longitudinally in the denominator), and free from references to external / arbitrary scales</a:t>
                </a:r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9401" y="1293198"/>
                <a:ext cx="7972745" cy="2098138"/>
              </a:xfrm>
              <a:prstGeom prst="rect">
                <a:avLst/>
              </a:prstGeom>
              <a:blipFill>
                <a:blip r:embed="rId3"/>
                <a:stretch>
                  <a:fillRect l="-477" t="-1205" b="-120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4143" y="4450375"/>
            <a:ext cx="2816135" cy="89089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5996" y="3450092"/>
            <a:ext cx="4674408" cy="166777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5064" y="5296501"/>
            <a:ext cx="4056272" cy="959456"/>
          </a:xfrm>
          <a:prstGeom prst="rect">
            <a:avLst/>
          </a:prstGeo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Walker - Sam Houston State – PHENO 2022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9E964-ED52-DB43-AEA6-2AB9479712B8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091745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Walker - Sam Houston State – PHENO 2022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9E964-ED52-DB43-AEA6-2AB9479712B8}" type="slidenum">
              <a:rPr lang="en-US" smtClean="0"/>
              <a:t>9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847494" y="568712"/>
            <a:ext cx="74713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/>
              <a:t>Hadronic </a:t>
            </a:r>
            <a:r>
              <a:rPr lang="en-US" sz="2400" b="1" dirty="0" err="1"/>
              <a:t>TTbar</a:t>
            </a:r>
            <a:r>
              <a:rPr lang="en-US" sz="2400" b="1" dirty="0"/>
              <a:t> Scale-Invariant Clustering</a:t>
            </a:r>
          </a:p>
        </p:txBody>
      </p:sp>
      <p:pic>
        <p:nvPicPr>
          <p:cNvPr id="2" name="PP_TTB_P0_ORIG.mov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713679" y="1642444"/>
            <a:ext cx="7315199" cy="40360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3316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3592</TotalTime>
  <Words>2283</Words>
  <Application>Microsoft Macintosh PowerPoint</Application>
  <PresentationFormat>On-screen Show (4:3)</PresentationFormat>
  <Paragraphs>236</Paragraphs>
  <Slides>28</Slides>
  <Notes>4</Notes>
  <HiddenSlides>0</HiddenSlides>
  <MMClips>5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4" baseType="lpstr">
      <vt:lpstr>Arial</vt:lpstr>
      <vt:lpstr>Calibri</vt:lpstr>
      <vt:lpstr>Cambria Math</vt:lpstr>
      <vt:lpstr>Courier New</vt:lpstr>
      <vt:lpstr>Symbol</vt:lpstr>
      <vt:lpstr>Office Theme</vt:lpstr>
      <vt:lpstr>PowerPoint Presentation</vt:lpstr>
      <vt:lpstr>SIFT: Scale-Invariant Filter Tree Outline of Presentation</vt:lpstr>
      <vt:lpstr>SIFT: SCALE-INVARIANT Filter Tree</vt:lpstr>
      <vt:lpstr>Collider Variables &amp; Coordinates</vt:lpstr>
      <vt:lpstr>Formation of Hadronic Jets</vt:lpstr>
      <vt:lpstr>Standard Jet Clustering Algorithms</vt:lpstr>
      <vt:lpstr>Jet Substructure</vt:lpstr>
      <vt:lpstr>A Scale-Invariant Jet Algorithm</vt:lpstr>
      <vt:lpstr>PowerPoint Presentation</vt:lpstr>
      <vt:lpstr>Test of Pre/Post Merger Statistic for Di-jets</vt:lpstr>
      <vt:lpstr>Visualization of Statistic Jump at Clustering</vt:lpstr>
      <vt:lpstr>Matching of final 6 objects with Truth-Level Quarks</vt:lpstr>
      <vt:lpstr>Moving Toward a Geometric Measure</vt:lpstr>
      <vt:lpstr>More Geometric Interpretation</vt:lpstr>
      <vt:lpstr>Asymptotic Recovery of KT and ANTI-KT</vt:lpstr>
      <vt:lpstr>Geometrizing the Denominator</vt:lpstr>
      <vt:lpstr>Conjugate Coordinates</vt:lpstr>
      <vt:lpstr>PowerPoint Presentation</vt:lpstr>
      <vt:lpstr>PowerPoint Presentation</vt:lpstr>
      <vt:lpstr>SIFT: Scale-Invariant FILTER Tree</vt:lpstr>
      <vt:lpstr>Reexpressing the Filtering Criterion</vt:lpstr>
      <vt:lpstr>Dropping vs. Isolating</vt:lpstr>
      <vt:lpstr>PowerPoint Presentation</vt:lpstr>
      <vt:lpstr>PowerPoint Presentation</vt:lpstr>
      <vt:lpstr>SIFT: Scale-Invariant Filter TREE</vt:lpstr>
      <vt:lpstr>Building an D-Dimensional Tree</vt:lpstr>
      <vt:lpstr>Conclusions and Ongoing Work</vt:lpstr>
      <vt:lpstr>Thank You   Full resolution videos are zipped up on Indico Mathematica movie-generating notebook is available by request to jwalker@shsu.edu</vt:lpstr>
    </vt:vector>
  </TitlesOfParts>
  <Company>SHSU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Joel Walker</dc:creator>
  <cp:lastModifiedBy>Walker, Joel</cp:lastModifiedBy>
  <cp:revision>184</cp:revision>
  <cp:lastPrinted>2018-07-19T05:56:00Z</cp:lastPrinted>
  <dcterms:created xsi:type="dcterms:W3CDTF">2015-09-03T15:19:25Z</dcterms:created>
  <dcterms:modified xsi:type="dcterms:W3CDTF">2022-05-10T15:33:24Z</dcterms:modified>
</cp:coreProperties>
</file>