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0"/>
  </p:notesMasterIdLst>
  <p:sldIdLst>
    <p:sldId id="256" r:id="rId2"/>
    <p:sldId id="273" r:id="rId3"/>
    <p:sldId id="267" r:id="rId4"/>
    <p:sldId id="274" r:id="rId5"/>
    <p:sldId id="257" r:id="rId6"/>
    <p:sldId id="275" r:id="rId7"/>
    <p:sldId id="276" r:id="rId8"/>
    <p:sldId id="277" r:id="rId9"/>
    <p:sldId id="258" r:id="rId10"/>
    <p:sldId id="278" r:id="rId11"/>
    <p:sldId id="279" r:id="rId12"/>
    <p:sldId id="280" r:id="rId13"/>
    <p:sldId id="259" r:id="rId14"/>
    <p:sldId id="281" r:id="rId15"/>
    <p:sldId id="282" r:id="rId16"/>
    <p:sldId id="264" r:id="rId17"/>
    <p:sldId id="283" r:id="rId18"/>
    <p:sldId id="268" r:id="rId19"/>
    <p:sldId id="285" r:id="rId20"/>
    <p:sldId id="284" r:id="rId21"/>
    <p:sldId id="266" r:id="rId22"/>
    <p:sldId id="262" r:id="rId23"/>
    <p:sldId id="263" r:id="rId24"/>
    <p:sldId id="269" r:id="rId25"/>
    <p:sldId id="270" r:id="rId26"/>
    <p:sldId id="271" r:id="rId27"/>
    <p:sldId id="272" r:id="rId28"/>
    <p:sldId id="286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4646"/>
    <a:srgbClr val="0070C0"/>
    <a:srgbClr val="373737"/>
    <a:srgbClr val="E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3" d="100"/>
          <a:sy n="63" d="100"/>
        </p:scale>
        <p:origin x="2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6A9BC-A692-4A59-A229-A1D482652CB6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F44BA2-3B7A-47DC-B864-B4A211C85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094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1BC3-DA49-4785-87F7-D2A0D105ACA0}" type="datetime1">
              <a:rPr lang="en-US" smtClean="0"/>
              <a:t>5/6/2022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FA12-9BCE-43A4-AC37-899EB0D55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48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C51BD-87E8-4179-A284-7C9D8B2028B7}" type="datetime1">
              <a:rPr lang="en-US" smtClean="0"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FA12-9BCE-43A4-AC37-899EB0D55C1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02163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2C3A7-2FDD-4CAE-A9DD-AC9A32E2E3FB}" type="datetime1">
              <a:rPr lang="en-US" smtClean="0"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FA12-9BCE-43A4-AC37-899EB0D55C1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21876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B45EB-EFB4-4B9E-A355-6035B84F8A63}" type="datetime1">
              <a:rPr lang="en-US" smtClean="0"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FA12-9BCE-43A4-AC37-899EB0D55C1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85294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5039D-E5F4-4572-AB27-57922DEE13A4}" type="datetime1">
              <a:rPr lang="en-US" smtClean="0"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FA12-9BCE-43A4-AC37-899EB0D55C1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5124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9B8D-C71B-44D8-8ADA-C402B4838742}" type="datetime1">
              <a:rPr lang="en-US" smtClean="0"/>
              <a:t>5/6/2022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FA12-9BCE-43A4-AC37-899EB0D55C1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47669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CC45D-0F67-4F00-BBEA-7429A1CB9E4D}" type="datetime1">
              <a:rPr lang="en-US" smtClean="0"/>
              <a:t>5/6/2022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FA12-9BCE-43A4-AC37-899EB0D55C1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51528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0C3B-14B0-46A3-B99A-37C15C3D528E}" type="datetime1">
              <a:rPr lang="en-US" smtClean="0"/>
              <a:t>5/6/2022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FA12-9BCE-43A4-AC37-899EB0D55C1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55560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0620E-AA49-471D-872C-35ECE587F044}" type="datetime1">
              <a:rPr lang="en-US" smtClean="0"/>
              <a:t>5/6/2022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FA12-9BCE-43A4-AC37-899EB0D55C1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69042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2800" b="1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C457-36FE-4014-B04C-745806889ACC}" type="datetime1">
              <a:rPr lang="en-US" smtClean="0"/>
              <a:t>5/6/2022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FA12-9BCE-43A4-AC37-899EB0D55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404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C768-0B80-4E2F-A54F-BF399971A997}" type="datetime1">
              <a:rPr lang="en-US" smtClean="0"/>
              <a:t>5/6/2022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FA12-9BCE-43A4-AC37-899EB0D55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37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397124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24E8A343-52C0-47C2-9706-A71AE1528481}" type="datetime1">
              <a:rPr lang="en-US" smtClean="0"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C7CEFA12-9BCE-43A4-AC37-899EB0D55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8444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3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3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52.png"/><Relationship Id="rId1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25.png"/><Relationship Id="rId7" Type="http://schemas.openxmlformats.org/officeDocument/2006/relationships/image" Target="../media/image47.png"/><Relationship Id="rId1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54.png"/><Relationship Id="rId10" Type="http://schemas.openxmlformats.org/officeDocument/2006/relationships/image" Target="../media/image49.png"/><Relationship Id="rId9" Type="http://schemas.openxmlformats.org/officeDocument/2006/relationships/image" Target="../media/image53.png"/><Relationship Id="rId1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7.svg"/><Relationship Id="rId18" Type="http://schemas.openxmlformats.org/officeDocument/2006/relationships/image" Target="../media/image61.png"/><Relationship Id="rId3" Type="http://schemas.openxmlformats.org/officeDocument/2006/relationships/image" Target="../media/image41.png"/><Relationship Id="rId7" Type="http://schemas.openxmlformats.org/officeDocument/2006/relationships/image" Target="../media/image47.png"/><Relationship Id="rId12" Type="http://schemas.openxmlformats.org/officeDocument/2006/relationships/image" Target="../media/image6.png"/><Relationship Id="rId17" Type="http://schemas.openxmlformats.org/officeDocument/2006/relationships/image" Target="../media/image60.png"/><Relationship Id="rId2" Type="http://schemas.openxmlformats.org/officeDocument/2006/relationships/image" Target="../media/image42.png"/><Relationship Id="rId16" Type="http://schemas.openxmlformats.org/officeDocument/2006/relationships/image" Target="../media/image59.png"/><Relationship Id="rId20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54.png"/><Relationship Id="rId5" Type="http://schemas.openxmlformats.org/officeDocument/2006/relationships/image" Target="../media/image56.png"/><Relationship Id="rId15" Type="http://schemas.openxmlformats.org/officeDocument/2006/relationships/image" Target="../media/image58.png"/><Relationship Id="rId10" Type="http://schemas.openxmlformats.org/officeDocument/2006/relationships/image" Target="../media/image49.png"/><Relationship Id="rId19" Type="http://schemas.openxmlformats.org/officeDocument/2006/relationships/image" Target="../media/image62.png"/><Relationship Id="rId4" Type="http://schemas.openxmlformats.org/officeDocument/2006/relationships/image" Target="../media/image55.png"/><Relationship Id="rId9" Type="http://schemas.openxmlformats.org/officeDocument/2006/relationships/image" Target="../media/image53.png"/><Relationship Id="rId1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8" Type="http://schemas.openxmlformats.org/officeDocument/2006/relationships/image" Target="../media/image61.png"/><Relationship Id="rId3" Type="http://schemas.openxmlformats.org/officeDocument/2006/relationships/image" Target="../media/image41.png"/><Relationship Id="rId21" Type="http://schemas.openxmlformats.org/officeDocument/2006/relationships/image" Target="../media/image64.png"/><Relationship Id="rId7" Type="http://schemas.openxmlformats.org/officeDocument/2006/relationships/image" Target="../media/image47.png"/><Relationship Id="rId12" Type="http://schemas.openxmlformats.org/officeDocument/2006/relationships/image" Target="../media/image7.svg"/><Relationship Id="rId17" Type="http://schemas.openxmlformats.org/officeDocument/2006/relationships/image" Target="../media/image60.png"/><Relationship Id="rId2" Type="http://schemas.openxmlformats.org/officeDocument/2006/relationships/image" Target="../media/image42.png"/><Relationship Id="rId16" Type="http://schemas.openxmlformats.org/officeDocument/2006/relationships/image" Target="../media/image59.png"/><Relationship Id="rId20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6.png"/><Relationship Id="rId5" Type="http://schemas.openxmlformats.org/officeDocument/2006/relationships/image" Target="../media/image56.png"/><Relationship Id="rId15" Type="http://schemas.openxmlformats.org/officeDocument/2006/relationships/image" Target="../media/image58.png"/><Relationship Id="rId23" Type="http://schemas.openxmlformats.org/officeDocument/2006/relationships/image" Target="../media/image66.png"/><Relationship Id="rId10" Type="http://schemas.openxmlformats.org/officeDocument/2006/relationships/image" Target="../media/image49.png"/><Relationship Id="rId19" Type="http://schemas.openxmlformats.org/officeDocument/2006/relationships/image" Target="../media/image62.png"/><Relationship Id="rId4" Type="http://schemas.openxmlformats.org/officeDocument/2006/relationships/image" Target="../media/image55.png"/><Relationship Id="rId9" Type="http://schemas.openxmlformats.org/officeDocument/2006/relationships/image" Target="../media/image53.png"/><Relationship Id="rId14" Type="http://schemas.openxmlformats.org/officeDocument/2006/relationships/image" Target="../media/image57.png"/><Relationship Id="rId22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png"/><Relationship Id="rId18" Type="http://schemas.openxmlformats.org/officeDocument/2006/relationships/image" Target="../media/image84.png"/><Relationship Id="rId3" Type="http://schemas.openxmlformats.org/officeDocument/2006/relationships/image" Target="../media/image6.png"/><Relationship Id="rId21" Type="http://schemas.openxmlformats.org/officeDocument/2006/relationships/image" Target="../media/image87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83.png"/><Relationship Id="rId2" Type="http://schemas.openxmlformats.org/officeDocument/2006/relationships/image" Target="../media/image70.png"/><Relationship Id="rId16" Type="http://schemas.openxmlformats.org/officeDocument/2006/relationships/image" Target="../media/image82.png"/><Relationship Id="rId20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5" Type="http://schemas.openxmlformats.org/officeDocument/2006/relationships/image" Target="../media/image81.png"/><Relationship Id="rId10" Type="http://schemas.openxmlformats.org/officeDocument/2006/relationships/image" Target="../media/image76.png"/><Relationship Id="rId19" Type="http://schemas.openxmlformats.org/officeDocument/2006/relationships/image" Target="../media/image85.png"/><Relationship Id="rId4" Type="http://schemas.openxmlformats.org/officeDocument/2006/relationships/image" Target="../media/image7.svg"/><Relationship Id="rId9" Type="http://schemas.openxmlformats.org/officeDocument/2006/relationships/image" Target="../media/image75.png"/><Relationship Id="rId14" Type="http://schemas.openxmlformats.org/officeDocument/2006/relationships/image" Target="../media/image6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Relationship Id="rId9" Type="http://schemas.openxmlformats.org/officeDocument/2006/relationships/image" Target="../media/image9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0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sv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8" Type="http://schemas.openxmlformats.org/officeDocument/2006/relationships/image" Target="../media/image30.png"/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19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8" Type="http://schemas.openxmlformats.org/officeDocument/2006/relationships/image" Target="../media/image30.png"/><Relationship Id="rId3" Type="http://schemas.openxmlformats.org/officeDocument/2006/relationships/image" Target="../media/image7.svg"/><Relationship Id="rId7" Type="http://schemas.openxmlformats.org/officeDocument/2006/relationships/image" Target="../media/image19.png"/><Relationship Id="rId2" Type="http://schemas.openxmlformats.org/officeDocument/2006/relationships/image" Target="../media/image6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19" Type="http://schemas.openxmlformats.org/officeDocument/2006/relationships/image" Target="../media/image31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18.png"/><Relationship Id="rId18" Type="http://schemas.openxmlformats.org/officeDocument/2006/relationships/image" Target="../media/image30.png"/><Relationship Id="rId3" Type="http://schemas.openxmlformats.org/officeDocument/2006/relationships/image" Target="../media/image6.png"/><Relationship Id="rId7" Type="http://schemas.openxmlformats.org/officeDocument/2006/relationships/image" Target="../media/image19.png"/><Relationship Id="rId12" Type="http://schemas.openxmlformats.org/officeDocument/2006/relationships/image" Target="../media/image17.png"/><Relationship Id="rId17" Type="http://schemas.openxmlformats.org/officeDocument/2006/relationships/image" Target="../media/image29.png"/><Relationship Id="rId2" Type="http://schemas.openxmlformats.org/officeDocument/2006/relationships/image" Target="../media/image16.png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5.svg"/><Relationship Id="rId15" Type="http://schemas.openxmlformats.org/officeDocument/2006/relationships/image" Target="../media/image23.svg"/><Relationship Id="rId10" Type="http://schemas.openxmlformats.org/officeDocument/2006/relationships/image" Target="../media/image14.png"/><Relationship Id="rId19" Type="http://schemas.openxmlformats.org/officeDocument/2006/relationships/image" Target="../media/image31.png"/><Relationship Id="rId4" Type="http://schemas.openxmlformats.org/officeDocument/2006/relationships/image" Target="../media/image7.svg"/><Relationship Id="rId9" Type="http://schemas.openxmlformats.org/officeDocument/2006/relationships/image" Target="../media/image21.png"/><Relationship Id="rId1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3.svg"/><Relationship Id="rId18" Type="http://schemas.openxmlformats.org/officeDocument/2006/relationships/image" Target="../media/image30.png"/><Relationship Id="rId3" Type="http://schemas.openxmlformats.org/officeDocument/2006/relationships/image" Target="../media/image170.png"/><Relationship Id="rId7" Type="http://schemas.openxmlformats.org/officeDocument/2006/relationships/image" Target="../media/image19.png"/><Relationship Id="rId12" Type="http://schemas.openxmlformats.org/officeDocument/2006/relationships/image" Target="../media/image22.png"/><Relationship Id="rId17" Type="http://schemas.openxmlformats.org/officeDocument/2006/relationships/image" Target="../media/image29.png"/><Relationship Id="rId2" Type="http://schemas.openxmlformats.org/officeDocument/2006/relationships/image" Target="../media/image16.png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15.svg"/><Relationship Id="rId5" Type="http://schemas.openxmlformats.org/officeDocument/2006/relationships/image" Target="../media/image6.png"/><Relationship Id="rId10" Type="http://schemas.openxmlformats.org/officeDocument/2006/relationships/image" Target="../media/image14.png"/><Relationship Id="rId19" Type="http://schemas.openxmlformats.org/officeDocument/2006/relationships/image" Target="../media/image31.png"/><Relationship Id="rId4" Type="http://schemas.openxmlformats.org/officeDocument/2006/relationships/image" Target="../media/image180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95AE5-3A1B-4EB9-8F7E-AFB48D0208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CMB Distortions From an Axion-Dark Photon-Photon Interaction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B6A5AC-3302-43A4-A070-272195CC03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Clayton Ristow</a:t>
            </a:r>
          </a:p>
          <a:p>
            <a:r>
              <a:rPr lang="en-US" dirty="0"/>
              <a:t>Collaborators: Anson Hook and Gustavo Marques-Tavares	</a:t>
            </a:r>
          </a:p>
          <a:p>
            <a:r>
              <a:rPr lang="en-US" dirty="0"/>
              <a:t>Email: cristow@umd.edu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9F14D0-962E-16BA-320B-8EBECD6B7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C7CEFA12-9BCE-43A4-AC37-899EB0D55C19}" type="slidenum">
              <a:rPr lang="en-US" smtClean="0"/>
              <a:t>1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BE7AB5-0568-B583-FC9B-D2A0F2A2781F}"/>
              </a:ext>
            </a:extLst>
          </p:cNvPr>
          <p:cNvSpPr/>
          <p:nvPr/>
        </p:nvSpPr>
        <p:spPr>
          <a:xfrm>
            <a:off x="1399223" y="1002792"/>
            <a:ext cx="6322377" cy="1598486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2016 CU²MiP">
            <a:extLst>
              <a:ext uri="{FF2B5EF4-FFF2-40B4-BE49-F238E27FC236}">
                <a16:creationId xmlns:a16="http://schemas.microsoft.com/office/drawing/2014/main" id="{6DE1EAA8-4EAB-3EF1-FF87-9FDE84AA2C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480" y="1089424"/>
            <a:ext cx="5719889" cy="1425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816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E0A71-F02C-42F6-B905-B89B70B1D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9222" y="69916"/>
            <a:ext cx="6017593" cy="775612"/>
          </a:xfrm>
        </p:spPr>
        <p:txBody>
          <a:bodyPr/>
          <a:lstStyle/>
          <a:p>
            <a:r>
              <a:rPr lang="en-US" dirty="0"/>
              <a:t>Equations of Motion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C617662-5959-4E7F-9997-F68302708486}"/>
                  </a:ext>
                </a:extLst>
              </p:cNvPr>
              <p:cNvSpPr txBox="1"/>
              <p:nvPr/>
            </p:nvSpPr>
            <p:spPr>
              <a:xfrm>
                <a:off x="1026377" y="790126"/>
                <a:ext cx="100121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FRLW Expanding Universe: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C617662-5959-4E7F-9997-F683027084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6377" y="790126"/>
                <a:ext cx="10012100" cy="461665"/>
              </a:xfrm>
              <a:prstGeom prst="rect">
                <a:avLst/>
              </a:prstGeom>
              <a:blipFill>
                <a:blip r:embed="rId2"/>
                <a:stretch>
                  <a:fillRect l="-913"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33FCF7-1CCE-9288-32EB-4B7A501DA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C7CEFA12-9BCE-43A4-AC37-899EB0D55C1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925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E0A71-F02C-42F6-B905-B89B70B1D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9222" y="69916"/>
            <a:ext cx="6017593" cy="775612"/>
          </a:xfrm>
        </p:spPr>
        <p:txBody>
          <a:bodyPr/>
          <a:lstStyle/>
          <a:p>
            <a:r>
              <a:rPr lang="en-US" dirty="0"/>
              <a:t>Equations of Motion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C617662-5959-4E7F-9997-F68302708486}"/>
                  </a:ext>
                </a:extLst>
              </p:cNvPr>
              <p:cNvSpPr txBox="1"/>
              <p:nvPr/>
            </p:nvSpPr>
            <p:spPr>
              <a:xfrm>
                <a:off x="1026377" y="790126"/>
                <a:ext cx="100121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FRLW Expanding Universe: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C617662-5959-4E7F-9997-F683027084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6377" y="790126"/>
                <a:ext cx="10012100" cy="461665"/>
              </a:xfrm>
              <a:prstGeom prst="rect">
                <a:avLst/>
              </a:prstGeom>
              <a:blipFill>
                <a:blip r:embed="rId2"/>
                <a:stretch>
                  <a:fillRect l="-913"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36B855C-E262-48AB-BE2A-56581D6576DD}"/>
                  </a:ext>
                </a:extLst>
              </p:cNvPr>
              <p:cNvSpPr txBox="1"/>
              <p:nvPr/>
            </p:nvSpPr>
            <p:spPr>
              <a:xfrm>
                <a:off x="545741" y="1565738"/>
                <a:ext cx="6875097" cy="2368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𝜙</m:t>
                      </m:r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</m:oMath>
                  </m:oMathPara>
                </a14:m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𝜙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36B855C-E262-48AB-BE2A-56581D6576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741" y="1565738"/>
                <a:ext cx="6875097" cy="236814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33FCF7-1CCE-9288-32EB-4B7A501DA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53130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E0A71-F02C-42F6-B905-B89B70B1D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9222" y="69916"/>
            <a:ext cx="6017593" cy="775612"/>
          </a:xfrm>
        </p:spPr>
        <p:txBody>
          <a:bodyPr/>
          <a:lstStyle/>
          <a:p>
            <a:r>
              <a:rPr lang="en-US" dirty="0"/>
              <a:t>Equations of Motion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C617662-5959-4E7F-9997-F68302708486}"/>
                  </a:ext>
                </a:extLst>
              </p:cNvPr>
              <p:cNvSpPr txBox="1"/>
              <p:nvPr/>
            </p:nvSpPr>
            <p:spPr>
              <a:xfrm>
                <a:off x="1026377" y="790126"/>
                <a:ext cx="100121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FRLW Expanding Universe: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C617662-5959-4E7F-9997-F683027084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6377" y="790126"/>
                <a:ext cx="10012100" cy="461665"/>
              </a:xfrm>
              <a:prstGeom prst="rect">
                <a:avLst/>
              </a:prstGeom>
              <a:blipFill>
                <a:blip r:embed="rId2"/>
                <a:stretch>
                  <a:fillRect l="-913"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36B855C-E262-48AB-BE2A-56581D6576DD}"/>
                  </a:ext>
                </a:extLst>
              </p:cNvPr>
              <p:cNvSpPr txBox="1"/>
              <p:nvPr/>
            </p:nvSpPr>
            <p:spPr>
              <a:xfrm>
                <a:off x="545741" y="1565738"/>
                <a:ext cx="6875097" cy="2368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𝜙</m:t>
                      </m:r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</m:oMath>
                  </m:oMathPara>
                </a14:m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𝜙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36B855C-E262-48AB-BE2A-56581D6576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741" y="1565738"/>
                <a:ext cx="6875097" cy="236814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33FCF7-1CCE-9288-32EB-4B7A501DA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6DB7CF1-4B61-4F2F-A2CF-F91E58891D57}"/>
                  </a:ext>
                </a:extLst>
              </p:cNvPr>
              <p:cNvSpPr txBox="1"/>
              <p:nvPr/>
            </p:nvSpPr>
            <p:spPr>
              <a:xfrm>
                <a:off x="7546230" y="2656891"/>
                <a:ext cx="3314879" cy="10309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0" dirty="0"/>
                  <a:t>Changes 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400" dirty="0"/>
                  <a:t> are second order in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6DB7CF1-4B61-4F2F-A2CF-F91E58891D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6230" y="2656891"/>
                <a:ext cx="3314879" cy="1030923"/>
              </a:xfrm>
              <a:prstGeom prst="rect">
                <a:avLst/>
              </a:prstGeom>
              <a:blipFill>
                <a:blip r:embed="rId6"/>
                <a:stretch>
                  <a:fillRect l="-735" t="-47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A908992-56D9-4C72-B04A-11E08C4BF2E7}"/>
                  </a:ext>
                </a:extLst>
              </p:cNvPr>
              <p:cNvSpPr txBox="1"/>
              <p:nvPr/>
            </p:nvSpPr>
            <p:spPr>
              <a:xfrm>
                <a:off x="7546230" y="1662944"/>
                <a:ext cx="3492247" cy="6615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sz="2400" dirty="0"/>
                  <a:t> is first order in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A908992-56D9-4C72-B04A-11E08C4BF2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6230" y="1662944"/>
                <a:ext cx="3492247" cy="661591"/>
              </a:xfrm>
              <a:prstGeom prst="rect">
                <a:avLst/>
              </a:prstGeom>
              <a:blipFill>
                <a:blip r:embed="rId7"/>
                <a:stretch>
                  <a:fillRect b="-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21335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64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E0A71-F02C-42F6-B905-B89B70B1D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9222" y="69916"/>
            <a:ext cx="6017593" cy="775612"/>
          </a:xfrm>
        </p:spPr>
        <p:txBody>
          <a:bodyPr/>
          <a:lstStyle/>
          <a:p>
            <a:r>
              <a:rPr lang="en-US" dirty="0"/>
              <a:t>Equations of Motion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C617662-5959-4E7F-9997-F68302708486}"/>
                  </a:ext>
                </a:extLst>
              </p:cNvPr>
              <p:cNvSpPr txBox="1"/>
              <p:nvPr/>
            </p:nvSpPr>
            <p:spPr>
              <a:xfrm>
                <a:off x="1026377" y="790126"/>
                <a:ext cx="100121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FRLW Expanding Universe: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C617662-5959-4E7F-9997-F683027084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6377" y="790126"/>
                <a:ext cx="10012100" cy="461665"/>
              </a:xfrm>
              <a:prstGeom prst="rect">
                <a:avLst/>
              </a:prstGeom>
              <a:blipFill>
                <a:blip r:embed="rId2"/>
                <a:stretch>
                  <a:fillRect l="-913"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36B855C-E262-48AB-BE2A-56581D6576DD}"/>
                  </a:ext>
                </a:extLst>
              </p:cNvPr>
              <p:cNvSpPr txBox="1"/>
              <p:nvPr/>
            </p:nvSpPr>
            <p:spPr>
              <a:xfrm>
                <a:off x="545741" y="1565738"/>
                <a:ext cx="6875097" cy="2368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𝜙</m:t>
                      </m:r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</m:oMath>
                  </m:oMathPara>
                </a14:m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𝜙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36B855C-E262-48AB-BE2A-56581D6576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741" y="1565738"/>
                <a:ext cx="6875097" cy="236814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734B6A70-4008-4D1E-BAA5-B7468F610748}"/>
              </a:ext>
            </a:extLst>
          </p:cNvPr>
          <p:cNvSpPr txBox="1"/>
          <p:nvPr/>
        </p:nvSpPr>
        <p:spPr>
          <a:xfrm>
            <a:off x="781675" y="4472664"/>
            <a:ext cx="5499463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dirty="0"/>
              <a:t>Treat the photon and axion as static backgrounds</a:t>
            </a:r>
            <a:endParaRPr lang="en-US" sz="2400" dirty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EA11FC4-1C69-4B92-84B8-7B8F6159530A}"/>
                  </a:ext>
                </a:extLst>
              </p:cNvPr>
              <p:cNvSpPr txBox="1"/>
              <p:nvPr/>
            </p:nvSpPr>
            <p:spPr>
              <a:xfrm>
                <a:off x="2018102" y="5495438"/>
                <a:ext cx="8526073" cy="998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𝜖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̅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  <m:t>𝐴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𝐷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|</m:t>
                                        </m:r>
                                        <m:r>
                                          <a:rPr lang="en-US" sz="2400" b="1" i="1" smtClean="0">
                                            <a:latin typeface="Cambria Math" panose="02040503050406030204" pitchFamily="18" charset="0"/>
                                          </a:rPr>
                                          <m:t>𝒌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|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acc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acc>
                          <m:accPr>
                            <m:chr m:val="̅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̃"/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acc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|</m:t>
                                        </m:r>
                                        <m:r>
                                          <a:rPr lang="en-US" sz="2400" b="1" i="1" smtClean="0">
                                            <a:latin typeface="Cambria Math" panose="02040503050406030204" pitchFamily="18" charset="0"/>
                                          </a:rPr>
                                          <m:t>𝒌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|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acc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bSup>
                          <m:sSub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nary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nary>
                                  <m:nary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sSub>
                                      <m:sSub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b>
                                  <m:sup>
                                    <m:sSup>
                                      <m:sSup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p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acc>
                                      <m:accPr>
                                        <m:chr m:val="̃"/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</m:acc>
                                  </m:e>
                                </m:nary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𝐷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acc>
                                      </m:e>
                                    </m:d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</m:d>
                              </m:sup>
                            </m:sSup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𝜙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EA11FC4-1C69-4B92-84B8-7B8F615953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8102" y="5495438"/>
                <a:ext cx="8526073" cy="9988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A91BA19-AC6E-46A6-90B5-ABE147515432}"/>
                  </a:ext>
                </a:extLst>
              </p:cNvPr>
              <p:cNvSpPr txBox="1"/>
              <p:nvPr/>
            </p:nvSpPr>
            <p:spPr>
              <a:xfrm>
                <a:off x="6918895" y="4472664"/>
                <a:ext cx="3996097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S</a:t>
                </a:r>
                <a:r>
                  <a:rPr lang="en-US" sz="2400" b="0" dirty="0"/>
                  <a:t>olve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sz="2400" b="0" dirty="0"/>
                  <a:t> using Greens functions </a:t>
                </a:r>
                <a:endParaRPr lang="en-US" sz="2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A91BA19-AC6E-46A6-90B5-ABE1475154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8895" y="4472664"/>
                <a:ext cx="3996097" cy="830997"/>
              </a:xfrm>
              <a:prstGeom prst="rect">
                <a:avLst/>
              </a:prstGeom>
              <a:blipFill>
                <a:blip r:embed="rId5"/>
                <a:stretch>
                  <a:fillRect l="-2439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A901D8B6-BEF7-45C1-9ECC-9FC4BB5481E7}"/>
              </a:ext>
            </a:extLst>
          </p:cNvPr>
          <p:cNvSpPr/>
          <p:nvPr/>
        </p:nvSpPr>
        <p:spPr>
          <a:xfrm>
            <a:off x="545741" y="3130282"/>
            <a:ext cx="6875097" cy="830996"/>
          </a:xfrm>
          <a:prstGeom prst="rect">
            <a:avLst/>
          </a:prstGeom>
          <a:solidFill>
            <a:srgbClr val="4646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3685635-E07B-4357-9C23-CEBDCF2BA4CF}"/>
              </a:ext>
            </a:extLst>
          </p:cNvPr>
          <p:cNvSpPr/>
          <p:nvPr/>
        </p:nvSpPr>
        <p:spPr>
          <a:xfrm>
            <a:off x="1026377" y="1493166"/>
            <a:ext cx="5772468" cy="895111"/>
          </a:xfrm>
          <a:prstGeom prst="rect">
            <a:avLst/>
          </a:prstGeom>
          <a:solidFill>
            <a:srgbClr val="4646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33FCF7-1CCE-9288-32EB-4B7A501DA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6DB7CF1-4B61-4F2F-A2CF-F91E58891D57}"/>
                  </a:ext>
                </a:extLst>
              </p:cNvPr>
              <p:cNvSpPr txBox="1"/>
              <p:nvPr/>
            </p:nvSpPr>
            <p:spPr>
              <a:xfrm>
                <a:off x="7546230" y="2656891"/>
                <a:ext cx="3314879" cy="10309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0" dirty="0"/>
                  <a:t>Changes 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400" dirty="0"/>
                  <a:t> are second order in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6DB7CF1-4B61-4F2F-A2CF-F91E58891D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6230" y="2656891"/>
                <a:ext cx="3314879" cy="1030923"/>
              </a:xfrm>
              <a:prstGeom prst="rect">
                <a:avLst/>
              </a:prstGeom>
              <a:blipFill>
                <a:blip r:embed="rId6"/>
                <a:stretch>
                  <a:fillRect l="-735" t="-47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A908992-56D9-4C72-B04A-11E08C4BF2E7}"/>
                  </a:ext>
                </a:extLst>
              </p:cNvPr>
              <p:cNvSpPr txBox="1"/>
              <p:nvPr/>
            </p:nvSpPr>
            <p:spPr>
              <a:xfrm>
                <a:off x="7546230" y="1662944"/>
                <a:ext cx="3492247" cy="6615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sz="2400" dirty="0"/>
                  <a:t> is first order in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A908992-56D9-4C72-B04A-11E08C4BF2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6230" y="1662944"/>
                <a:ext cx="3492247" cy="661591"/>
              </a:xfrm>
              <a:prstGeom prst="rect">
                <a:avLst/>
              </a:prstGeom>
              <a:blipFill>
                <a:blip r:embed="rId7"/>
                <a:stretch>
                  <a:fillRect b="-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7946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9AAB3-7F9E-4C6B-9374-5F7BD99FC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13" y="-492613"/>
            <a:ext cx="9692640" cy="1397124"/>
          </a:xfrm>
        </p:spPr>
        <p:txBody>
          <a:bodyPr/>
          <a:lstStyle/>
          <a:p>
            <a:r>
              <a:rPr lang="en-US" dirty="0"/>
              <a:t>Limits of the distortion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C64132F-BB45-4728-B67D-EA703CD8002C}"/>
                  </a:ext>
                </a:extLst>
              </p:cNvPr>
              <p:cNvSpPr txBox="1"/>
              <p:nvPr/>
            </p:nvSpPr>
            <p:spPr>
              <a:xfrm>
                <a:off x="2740032" y="730919"/>
                <a:ext cx="7237087" cy="998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𝜖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bSup>
                          <m:sSub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nary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nary>
                                  <m:nary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sSub>
                                      <m:sSub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b>
                                  <m:sup>
                                    <m:sSup>
                                      <m:sSup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p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acc>
                                      <m:accPr>
                                        <m:chr m:val="̃"/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</m:acc>
                                  </m:e>
                                </m:nary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𝐷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acc>
                                      </m:e>
                                    </m:d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</m:d>
                              </m:sup>
                            </m:sSup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𝜙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C64132F-BB45-4728-B67D-EA703CD800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0032" y="730919"/>
                <a:ext cx="7237087" cy="998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Left Brace 22">
            <a:extLst>
              <a:ext uri="{FF2B5EF4-FFF2-40B4-BE49-F238E27FC236}">
                <a16:creationId xmlns:a16="http://schemas.microsoft.com/office/drawing/2014/main" id="{35689343-3F3D-4090-94BA-3715D17DE525}"/>
              </a:ext>
            </a:extLst>
          </p:cNvPr>
          <p:cNvSpPr/>
          <p:nvPr/>
        </p:nvSpPr>
        <p:spPr>
          <a:xfrm rot="16200000">
            <a:off x="6521702" y="388658"/>
            <a:ext cx="181918" cy="2433576"/>
          </a:xfrm>
          <a:prstGeom prst="leftBrac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A3958E82-5B63-48B6-B926-BA3DFB457904}"/>
              </a:ext>
            </a:extLst>
          </p:cNvPr>
          <p:cNvSpPr/>
          <p:nvPr/>
        </p:nvSpPr>
        <p:spPr>
          <a:xfrm rot="16200000">
            <a:off x="8293805" y="1174386"/>
            <a:ext cx="221460" cy="905378"/>
          </a:xfrm>
          <a:prstGeom prst="leftBrac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21F9424-7D5E-4886-ADE6-BD5F1A4DC4E7}"/>
                  </a:ext>
                </a:extLst>
              </p:cNvPr>
              <p:cNvSpPr txBox="1"/>
              <p:nvPr/>
            </p:nvSpPr>
            <p:spPr>
              <a:xfrm>
                <a:off x="6096000" y="1667105"/>
                <a:ext cx="1127939" cy="4246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21F9424-7D5E-4886-ADE6-BD5F1A4DC4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667105"/>
                <a:ext cx="1127939" cy="424603"/>
              </a:xfrm>
              <a:prstGeom prst="rect">
                <a:avLst/>
              </a:prstGeom>
              <a:blipFill>
                <a:blip r:embed="rId4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3C8D195-46CE-43EC-890E-6B3AEE38F894}"/>
                  </a:ext>
                </a:extLst>
              </p:cNvPr>
              <p:cNvSpPr txBox="1"/>
              <p:nvPr/>
            </p:nvSpPr>
            <p:spPr>
              <a:xfrm>
                <a:off x="7909808" y="1669293"/>
                <a:ext cx="112793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3C8D195-46CE-43EC-890E-6B3AEE38F8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9808" y="1669293"/>
                <a:ext cx="1127939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0729C6B2-8F15-426D-9D7C-E914EE95CF6E}"/>
              </a:ext>
            </a:extLst>
          </p:cNvPr>
          <p:cNvSpPr txBox="1"/>
          <p:nvPr/>
        </p:nvSpPr>
        <p:spPr>
          <a:xfrm>
            <a:off x="4091322" y="1693122"/>
            <a:ext cx="2148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Oscillates at: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35313E-3FC5-43D4-B075-37306E54C94E}"/>
              </a:ext>
            </a:extLst>
          </p:cNvPr>
          <p:cNvSpPr txBox="1"/>
          <p:nvPr/>
        </p:nvSpPr>
        <p:spPr>
          <a:xfrm>
            <a:off x="5286448" y="2195062"/>
            <a:ext cx="61030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Photon and Dark Photon are relativistic: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EE3AA8C-BB2A-40C1-9D16-AF1739FD747A}"/>
                  </a:ext>
                </a:extLst>
              </p:cNvPr>
              <p:cNvSpPr txBox="1"/>
              <p:nvPr/>
            </p:nvSpPr>
            <p:spPr>
              <a:xfrm>
                <a:off x="3933746" y="2501512"/>
                <a:ext cx="6337004" cy="7198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</m:den>
                      </m:f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EE3AA8C-BB2A-40C1-9D16-AF1739FD74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3746" y="2501512"/>
                <a:ext cx="6337004" cy="71981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702D43C-6E6C-4427-BE01-C072D4B9C215}"/>
                  </a:ext>
                </a:extLst>
              </p:cNvPr>
              <p:cNvSpPr txBox="1"/>
              <p:nvPr/>
            </p:nvSpPr>
            <p:spPr>
              <a:xfrm>
                <a:off x="984344" y="2191096"/>
                <a:ext cx="4159974" cy="10393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Axion is nonrelativistic: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702D43C-6E6C-4427-BE01-C072D4B9C2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344" y="2191096"/>
                <a:ext cx="4159974" cy="1039387"/>
              </a:xfrm>
              <a:prstGeom prst="rect">
                <a:avLst/>
              </a:prstGeom>
              <a:blipFill>
                <a:blip r:embed="rId7"/>
                <a:stretch>
                  <a:fillRect l="-1464" t="-29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98ECC-495C-EDD6-41FC-03B4068C0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165586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9AAB3-7F9E-4C6B-9374-5F7BD99FC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13" y="-492613"/>
            <a:ext cx="9692640" cy="1397124"/>
          </a:xfrm>
        </p:spPr>
        <p:txBody>
          <a:bodyPr/>
          <a:lstStyle/>
          <a:p>
            <a:r>
              <a:rPr lang="en-US" dirty="0"/>
              <a:t>Limits of the distortion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B1A93FC-E4B3-44ED-8BD2-6C6771A470BF}"/>
                  </a:ext>
                </a:extLst>
              </p:cNvPr>
              <p:cNvSpPr txBox="1"/>
              <p:nvPr/>
            </p:nvSpPr>
            <p:spPr>
              <a:xfrm>
                <a:off x="663963" y="3673998"/>
                <a:ext cx="4419539" cy="5175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Limit 1: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≫</m:t>
                    </m:r>
                    <m:d>
                      <m:dPr>
                        <m:begChr m:val="|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/>
                  <a:t>: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B1A93FC-E4B3-44ED-8BD2-6C6771A470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963" y="3673998"/>
                <a:ext cx="4419539" cy="517578"/>
              </a:xfrm>
              <a:prstGeom prst="rect">
                <a:avLst/>
              </a:prstGeom>
              <a:blipFill>
                <a:blip r:embed="rId2"/>
                <a:stretch>
                  <a:fillRect l="-2207" t="-5882" b="-1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C64132F-BB45-4728-B67D-EA703CD8002C}"/>
                  </a:ext>
                </a:extLst>
              </p:cNvPr>
              <p:cNvSpPr txBox="1"/>
              <p:nvPr/>
            </p:nvSpPr>
            <p:spPr>
              <a:xfrm>
                <a:off x="2740032" y="730919"/>
                <a:ext cx="7237087" cy="998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𝜖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bSup>
                          <m:sSub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nary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nary>
                                  <m:nary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sSub>
                                      <m:sSub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b>
                                  <m:sup>
                                    <m:sSup>
                                      <m:sSup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p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acc>
                                      <m:accPr>
                                        <m:chr m:val="̃"/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</m:acc>
                                  </m:e>
                                </m:nary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𝐷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acc>
                                      </m:e>
                                    </m:d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</m:d>
                              </m:sup>
                            </m:sSup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𝜙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C64132F-BB45-4728-B67D-EA703CD800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0032" y="730919"/>
                <a:ext cx="7237087" cy="998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Left Brace 22">
            <a:extLst>
              <a:ext uri="{FF2B5EF4-FFF2-40B4-BE49-F238E27FC236}">
                <a16:creationId xmlns:a16="http://schemas.microsoft.com/office/drawing/2014/main" id="{35689343-3F3D-4090-94BA-3715D17DE525}"/>
              </a:ext>
            </a:extLst>
          </p:cNvPr>
          <p:cNvSpPr/>
          <p:nvPr/>
        </p:nvSpPr>
        <p:spPr>
          <a:xfrm rot="16200000">
            <a:off x="6521702" y="388658"/>
            <a:ext cx="181918" cy="2433576"/>
          </a:xfrm>
          <a:prstGeom prst="leftBrac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A3958E82-5B63-48B6-B926-BA3DFB457904}"/>
              </a:ext>
            </a:extLst>
          </p:cNvPr>
          <p:cNvSpPr/>
          <p:nvPr/>
        </p:nvSpPr>
        <p:spPr>
          <a:xfrm rot="16200000">
            <a:off x="8293805" y="1174386"/>
            <a:ext cx="221460" cy="905378"/>
          </a:xfrm>
          <a:prstGeom prst="leftBrac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21F9424-7D5E-4886-ADE6-BD5F1A4DC4E7}"/>
                  </a:ext>
                </a:extLst>
              </p:cNvPr>
              <p:cNvSpPr txBox="1"/>
              <p:nvPr/>
            </p:nvSpPr>
            <p:spPr>
              <a:xfrm>
                <a:off x="6096000" y="1667105"/>
                <a:ext cx="1127939" cy="4246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21F9424-7D5E-4886-ADE6-BD5F1A4DC4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667105"/>
                <a:ext cx="1127939" cy="424603"/>
              </a:xfrm>
              <a:prstGeom prst="rect">
                <a:avLst/>
              </a:prstGeom>
              <a:blipFill>
                <a:blip r:embed="rId4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3C8D195-46CE-43EC-890E-6B3AEE38F894}"/>
                  </a:ext>
                </a:extLst>
              </p:cNvPr>
              <p:cNvSpPr txBox="1"/>
              <p:nvPr/>
            </p:nvSpPr>
            <p:spPr>
              <a:xfrm>
                <a:off x="7909808" y="1669293"/>
                <a:ext cx="112793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3C8D195-46CE-43EC-890E-6B3AEE38F8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9808" y="1669293"/>
                <a:ext cx="1127939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0729C6B2-8F15-426D-9D7C-E914EE95CF6E}"/>
              </a:ext>
            </a:extLst>
          </p:cNvPr>
          <p:cNvSpPr txBox="1"/>
          <p:nvPr/>
        </p:nvSpPr>
        <p:spPr>
          <a:xfrm>
            <a:off x="4091322" y="1693122"/>
            <a:ext cx="2148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Oscillates at: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35313E-3FC5-43D4-B075-37306E54C94E}"/>
              </a:ext>
            </a:extLst>
          </p:cNvPr>
          <p:cNvSpPr txBox="1"/>
          <p:nvPr/>
        </p:nvSpPr>
        <p:spPr>
          <a:xfrm>
            <a:off x="5286448" y="2195062"/>
            <a:ext cx="61030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Photon and Dark Photon are relativistic: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EE3AA8C-BB2A-40C1-9D16-AF1739FD747A}"/>
                  </a:ext>
                </a:extLst>
              </p:cNvPr>
              <p:cNvSpPr txBox="1"/>
              <p:nvPr/>
            </p:nvSpPr>
            <p:spPr>
              <a:xfrm>
                <a:off x="3933746" y="2501512"/>
                <a:ext cx="6337004" cy="7198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</m:den>
                      </m:f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EE3AA8C-BB2A-40C1-9D16-AF1739FD74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3746" y="2501512"/>
                <a:ext cx="6337004" cy="71981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702D43C-6E6C-4427-BE01-C072D4B9C215}"/>
                  </a:ext>
                </a:extLst>
              </p:cNvPr>
              <p:cNvSpPr txBox="1"/>
              <p:nvPr/>
            </p:nvSpPr>
            <p:spPr>
              <a:xfrm>
                <a:off x="984344" y="2191096"/>
                <a:ext cx="4159974" cy="10393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Axion is nonrelativistic: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702D43C-6E6C-4427-BE01-C072D4B9C2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344" y="2191096"/>
                <a:ext cx="4159974" cy="1039387"/>
              </a:xfrm>
              <a:prstGeom prst="rect">
                <a:avLst/>
              </a:prstGeom>
              <a:blipFill>
                <a:blip r:embed="rId7"/>
                <a:stretch>
                  <a:fillRect l="-1464" t="-29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F0D7806-67EC-4F8D-9694-1DCE28F2D4FE}"/>
                  </a:ext>
                </a:extLst>
              </p:cNvPr>
              <p:cNvSpPr txBox="1"/>
              <p:nvPr/>
            </p:nvSpPr>
            <p:spPr>
              <a:xfrm>
                <a:off x="573504" y="4792745"/>
                <a:ext cx="4981655" cy="9162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𝜖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den>
                      </m:f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𝐷𝑀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4 </m:t>
                          </m:r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F0D7806-67EC-4F8D-9694-1DCE28F2D4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504" y="4792745"/>
                <a:ext cx="4981655" cy="91627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1F6DD478-70B1-4DA0-8858-07B6D47125A8}"/>
              </a:ext>
            </a:extLst>
          </p:cNvPr>
          <p:cNvSpPr txBox="1"/>
          <p:nvPr/>
        </p:nvSpPr>
        <p:spPr>
          <a:xfrm>
            <a:off x="1224724" y="4331368"/>
            <a:ext cx="37381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Exponential is constant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07345B93-4A18-4E1A-8668-DBED7A84F4A0}"/>
                  </a:ext>
                </a:extLst>
              </p:cNvPr>
              <p:cNvSpPr txBox="1"/>
              <p:nvPr/>
            </p:nvSpPr>
            <p:spPr>
              <a:xfrm>
                <a:off x="790396" y="5822535"/>
                <a:ext cx="5869573" cy="6615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The bound 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/>
                  <a:t> will scale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07345B93-4A18-4E1A-8668-DBED7A84F4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396" y="5822535"/>
                <a:ext cx="5869573" cy="661591"/>
              </a:xfrm>
              <a:prstGeom prst="rect">
                <a:avLst/>
              </a:prstGeom>
              <a:blipFill>
                <a:blip r:embed="rId9"/>
                <a:stretch>
                  <a:fillRect l="-16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98ECC-495C-EDD6-41FC-03B4068C0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465059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9AAB3-7F9E-4C6B-9374-5F7BD99FC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13" y="-492613"/>
            <a:ext cx="9692640" cy="1397124"/>
          </a:xfrm>
        </p:spPr>
        <p:txBody>
          <a:bodyPr/>
          <a:lstStyle/>
          <a:p>
            <a:r>
              <a:rPr lang="en-US" dirty="0"/>
              <a:t>Limits of the distortion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B1A93FC-E4B3-44ED-8BD2-6C6771A470BF}"/>
                  </a:ext>
                </a:extLst>
              </p:cNvPr>
              <p:cNvSpPr txBox="1"/>
              <p:nvPr/>
            </p:nvSpPr>
            <p:spPr>
              <a:xfrm>
                <a:off x="663963" y="3673998"/>
                <a:ext cx="4419539" cy="5175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Limit 1: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≫</m:t>
                    </m:r>
                    <m:d>
                      <m:dPr>
                        <m:begChr m:val="|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/>
                  <a:t>: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B1A93FC-E4B3-44ED-8BD2-6C6771A470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963" y="3673998"/>
                <a:ext cx="4419539" cy="517578"/>
              </a:xfrm>
              <a:prstGeom prst="rect">
                <a:avLst/>
              </a:prstGeom>
              <a:blipFill>
                <a:blip r:embed="rId2"/>
                <a:stretch>
                  <a:fillRect l="-2207" t="-5882" b="-1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C64132F-BB45-4728-B67D-EA703CD8002C}"/>
                  </a:ext>
                </a:extLst>
              </p:cNvPr>
              <p:cNvSpPr txBox="1"/>
              <p:nvPr/>
            </p:nvSpPr>
            <p:spPr>
              <a:xfrm>
                <a:off x="2740032" y="730919"/>
                <a:ext cx="7237087" cy="998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𝜖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bSup>
                          <m:sSub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nary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nary>
                                  <m:nary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sSub>
                                      <m:sSub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b>
                                  <m:sup>
                                    <m:sSup>
                                      <m:sSup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p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acc>
                                      <m:accPr>
                                        <m:chr m:val="̃"/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</m:acc>
                                  </m:e>
                                </m:nary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𝐷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acc>
                                      </m:e>
                                    </m:d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</m:d>
                              </m:sup>
                            </m:sSup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𝜙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C64132F-BB45-4728-B67D-EA703CD800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0032" y="730919"/>
                <a:ext cx="7237087" cy="998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Left Brace 22">
            <a:extLst>
              <a:ext uri="{FF2B5EF4-FFF2-40B4-BE49-F238E27FC236}">
                <a16:creationId xmlns:a16="http://schemas.microsoft.com/office/drawing/2014/main" id="{35689343-3F3D-4090-94BA-3715D17DE525}"/>
              </a:ext>
            </a:extLst>
          </p:cNvPr>
          <p:cNvSpPr/>
          <p:nvPr/>
        </p:nvSpPr>
        <p:spPr>
          <a:xfrm rot="16200000">
            <a:off x="6521702" y="388658"/>
            <a:ext cx="181918" cy="2433576"/>
          </a:xfrm>
          <a:prstGeom prst="leftBrac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A3958E82-5B63-48B6-B926-BA3DFB457904}"/>
              </a:ext>
            </a:extLst>
          </p:cNvPr>
          <p:cNvSpPr/>
          <p:nvPr/>
        </p:nvSpPr>
        <p:spPr>
          <a:xfrm rot="16200000">
            <a:off x="8293805" y="1174386"/>
            <a:ext cx="221460" cy="905378"/>
          </a:xfrm>
          <a:prstGeom prst="leftBrac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21F9424-7D5E-4886-ADE6-BD5F1A4DC4E7}"/>
                  </a:ext>
                </a:extLst>
              </p:cNvPr>
              <p:cNvSpPr txBox="1"/>
              <p:nvPr/>
            </p:nvSpPr>
            <p:spPr>
              <a:xfrm>
                <a:off x="6096000" y="1667105"/>
                <a:ext cx="1127939" cy="4246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21F9424-7D5E-4886-ADE6-BD5F1A4DC4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667105"/>
                <a:ext cx="1127939" cy="424603"/>
              </a:xfrm>
              <a:prstGeom prst="rect">
                <a:avLst/>
              </a:prstGeom>
              <a:blipFill>
                <a:blip r:embed="rId4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3C8D195-46CE-43EC-890E-6B3AEE38F894}"/>
                  </a:ext>
                </a:extLst>
              </p:cNvPr>
              <p:cNvSpPr txBox="1"/>
              <p:nvPr/>
            </p:nvSpPr>
            <p:spPr>
              <a:xfrm>
                <a:off x="7909808" y="1669293"/>
                <a:ext cx="112793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3C8D195-46CE-43EC-890E-6B3AEE38F8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9808" y="1669293"/>
                <a:ext cx="1127939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0729C6B2-8F15-426D-9D7C-E914EE95CF6E}"/>
              </a:ext>
            </a:extLst>
          </p:cNvPr>
          <p:cNvSpPr txBox="1"/>
          <p:nvPr/>
        </p:nvSpPr>
        <p:spPr>
          <a:xfrm>
            <a:off x="4091322" y="1693122"/>
            <a:ext cx="2148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Oscillates at: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35313E-3FC5-43D4-B075-37306E54C94E}"/>
              </a:ext>
            </a:extLst>
          </p:cNvPr>
          <p:cNvSpPr txBox="1"/>
          <p:nvPr/>
        </p:nvSpPr>
        <p:spPr>
          <a:xfrm>
            <a:off x="5286448" y="2195062"/>
            <a:ext cx="61030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Photon and Dark Photon are relativistic: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EE3AA8C-BB2A-40C1-9D16-AF1739FD747A}"/>
                  </a:ext>
                </a:extLst>
              </p:cNvPr>
              <p:cNvSpPr txBox="1"/>
              <p:nvPr/>
            </p:nvSpPr>
            <p:spPr>
              <a:xfrm>
                <a:off x="3933746" y="2501512"/>
                <a:ext cx="6337004" cy="7198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</m:den>
                      </m:f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EE3AA8C-BB2A-40C1-9D16-AF1739FD74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3746" y="2501512"/>
                <a:ext cx="6337004" cy="71981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702D43C-6E6C-4427-BE01-C072D4B9C215}"/>
                  </a:ext>
                </a:extLst>
              </p:cNvPr>
              <p:cNvSpPr txBox="1"/>
              <p:nvPr/>
            </p:nvSpPr>
            <p:spPr>
              <a:xfrm>
                <a:off x="984344" y="2191096"/>
                <a:ext cx="4159974" cy="10393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Axion is nonrelativistic: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702D43C-6E6C-4427-BE01-C072D4B9C2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344" y="2191096"/>
                <a:ext cx="4159974" cy="1039387"/>
              </a:xfrm>
              <a:prstGeom prst="rect">
                <a:avLst/>
              </a:prstGeom>
              <a:blipFill>
                <a:blip r:embed="rId7"/>
                <a:stretch>
                  <a:fillRect l="-1464" t="-29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F0D7806-67EC-4F8D-9694-1DCE28F2D4FE}"/>
                  </a:ext>
                </a:extLst>
              </p:cNvPr>
              <p:cNvSpPr txBox="1"/>
              <p:nvPr/>
            </p:nvSpPr>
            <p:spPr>
              <a:xfrm>
                <a:off x="573504" y="4792745"/>
                <a:ext cx="4981655" cy="9162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𝜖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den>
                      </m:f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𝐷𝑀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4 </m:t>
                          </m:r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F0D7806-67EC-4F8D-9694-1DCE28F2D4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504" y="4792745"/>
                <a:ext cx="4981655" cy="91627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1F6DD478-70B1-4DA0-8858-07B6D47125A8}"/>
              </a:ext>
            </a:extLst>
          </p:cNvPr>
          <p:cNvSpPr txBox="1"/>
          <p:nvPr/>
        </p:nvSpPr>
        <p:spPr>
          <a:xfrm>
            <a:off x="1224724" y="4331368"/>
            <a:ext cx="37381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Exponential is constant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07345B93-4A18-4E1A-8668-DBED7A84F4A0}"/>
                  </a:ext>
                </a:extLst>
              </p:cNvPr>
              <p:cNvSpPr txBox="1"/>
              <p:nvPr/>
            </p:nvSpPr>
            <p:spPr>
              <a:xfrm>
                <a:off x="790396" y="5822535"/>
                <a:ext cx="5869573" cy="6615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The bound 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/>
                  <a:t> will scale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07345B93-4A18-4E1A-8668-DBED7A84F4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396" y="5822535"/>
                <a:ext cx="5869573" cy="661591"/>
              </a:xfrm>
              <a:prstGeom prst="rect">
                <a:avLst/>
              </a:prstGeom>
              <a:blipFill>
                <a:blip r:embed="rId9"/>
                <a:stretch>
                  <a:fillRect l="-16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8B624D82-CCDF-4B2A-A8AD-A53555223663}"/>
              </a:ext>
            </a:extLst>
          </p:cNvPr>
          <p:cNvSpPr/>
          <p:nvPr/>
        </p:nvSpPr>
        <p:spPr>
          <a:xfrm>
            <a:off x="6096000" y="3673998"/>
            <a:ext cx="4691605" cy="3028145"/>
          </a:xfrm>
          <a:prstGeom prst="rect">
            <a:avLst/>
          </a:prstGeom>
          <a:solidFill>
            <a:schemeClr val="tx1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EA2E652-27BF-4191-97A6-E818DF102E9D}"/>
              </a:ext>
            </a:extLst>
          </p:cNvPr>
          <p:cNvCxnSpPr>
            <a:cxnSpLocks/>
          </p:cNvCxnSpPr>
          <p:nvPr/>
        </p:nvCxnSpPr>
        <p:spPr>
          <a:xfrm>
            <a:off x="6619284" y="3934825"/>
            <a:ext cx="0" cy="260187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3B6BFE-41AA-4D95-8E72-F715658A5E44}"/>
              </a:ext>
            </a:extLst>
          </p:cNvPr>
          <p:cNvCxnSpPr>
            <a:cxnSpLocks/>
          </p:cNvCxnSpPr>
          <p:nvPr/>
        </p:nvCxnSpPr>
        <p:spPr>
          <a:xfrm flipV="1">
            <a:off x="6463273" y="6294322"/>
            <a:ext cx="4132226" cy="1958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734F150-3506-4769-A6F5-E2E838C26433}"/>
                  </a:ext>
                </a:extLst>
              </p:cNvPr>
              <p:cNvSpPr txBox="1"/>
              <p:nvPr/>
            </p:nvSpPr>
            <p:spPr>
              <a:xfrm>
                <a:off x="6045622" y="3811918"/>
                <a:ext cx="75544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734F150-3506-4769-A6F5-E2E838C264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5622" y="3811918"/>
                <a:ext cx="755442" cy="369332"/>
              </a:xfrm>
              <a:prstGeom prst="rect">
                <a:avLst/>
              </a:prstGeom>
              <a:blipFill>
                <a:blip r:embed="rId10"/>
                <a:stretch>
                  <a:fillRect b="-16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71EF8E7-D0E1-4E2C-B918-F58EA69CF40C}"/>
                  </a:ext>
                </a:extLst>
              </p:cNvPr>
              <p:cNvSpPr txBox="1"/>
              <p:nvPr/>
            </p:nvSpPr>
            <p:spPr>
              <a:xfrm>
                <a:off x="10270750" y="6291113"/>
                <a:ext cx="75544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71EF8E7-D0E1-4E2C-B918-F58EA69CF4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0750" y="6291113"/>
                <a:ext cx="755442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78D5BE5-986D-4264-B983-537BCA87D7E4}"/>
                  </a:ext>
                </a:extLst>
              </p:cNvPr>
              <p:cNvSpPr txBox="1"/>
              <p:nvPr/>
            </p:nvSpPr>
            <p:spPr>
              <a:xfrm>
                <a:off x="9081432" y="5260551"/>
                <a:ext cx="1743817" cy="3758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≫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78D5BE5-986D-4264-B983-537BCA87D7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1432" y="5260551"/>
                <a:ext cx="1743817" cy="375809"/>
              </a:xfrm>
              <a:prstGeom prst="rect">
                <a:avLst/>
              </a:prstGeom>
              <a:blipFill>
                <a:blip r:embed="rId12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D867700-259D-4A2A-80A4-3AB912271789}"/>
              </a:ext>
            </a:extLst>
          </p:cNvPr>
          <p:cNvCxnSpPr>
            <a:cxnSpLocks/>
          </p:cNvCxnSpPr>
          <p:nvPr/>
        </p:nvCxnSpPr>
        <p:spPr>
          <a:xfrm flipV="1">
            <a:off x="8917216" y="4128761"/>
            <a:ext cx="1649256" cy="1395669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98ECC-495C-EDD6-41FC-03B4068C0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303770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9AAB3-7F9E-4C6B-9374-5F7BD99FC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13" y="-492613"/>
            <a:ext cx="9692640" cy="1397124"/>
          </a:xfrm>
        </p:spPr>
        <p:txBody>
          <a:bodyPr/>
          <a:lstStyle/>
          <a:p>
            <a:r>
              <a:rPr lang="en-US" dirty="0"/>
              <a:t>Limits of the distortion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B1A93FC-E4B3-44ED-8BD2-6C6771A470BF}"/>
                  </a:ext>
                </a:extLst>
              </p:cNvPr>
              <p:cNvSpPr txBox="1"/>
              <p:nvPr/>
            </p:nvSpPr>
            <p:spPr>
              <a:xfrm>
                <a:off x="663963" y="3673998"/>
                <a:ext cx="4419539" cy="5175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Limit 2: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≪</m:t>
                    </m:r>
                    <m:d>
                      <m:dPr>
                        <m:begChr m:val="|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/>
                  <a:t>: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B1A93FC-E4B3-44ED-8BD2-6C6771A470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963" y="3673998"/>
                <a:ext cx="4419539" cy="517578"/>
              </a:xfrm>
              <a:prstGeom prst="rect">
                <a:avLst/>
              </a:prstGeom>
              <a:blipFill>
                <a:blip r:embed="rId2"/>
                <a:stretch>
                  <a:fillRect l="-2207" t="-5882" b="-1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C64132F-BB45-4728-B67D-EA703CD8002C}"/>
                  </a:ext>
                </a:extLst>
              </p:cNvPr>
              <p:cNvSpPr txBox="1"/>
              <p:nvPr/>
            </p:nvSpPr>
            <p:spPr>
              <a:xfrm>
                <a:off x="2740032" y="730919"/>
                <a:ext cx="7237087" cy="998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𝜖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bSup>
                          <m:sSub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nary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nary>
                                  <m:nary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sSub>
                                      <m:sSub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b>
                                  <m:sup>
                                    <m:sSup>
                                      <m:sSup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p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acc>
                                      <m:accPr>
                                        <m:chr m:val="̃"/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</m:acc>
                                  </m:e>
                                </m:nary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𝐷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acc>
                                      </m:e>
                                    </m:d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</m:d>
                              </m:sup>
                            </m:sSup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𝜙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C64132F-BB45-4728-B67D-EA703CD800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0032" y="730919"/>
                <a:ext cx="7237087" cy="998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Left Brace 22">
            <a:extLst>
              <a:ext uri="{FF2B5EF4-FFF2-40B4-BE49-F238E27FC236}">
                <a16:creationId xmlns:a16="http://schemas.microsoft.com/office/drawing/2014/main" id="{35689343-3F3D-4090-94BA-3715D17DE525}"/>
              </a:ext>
            </a:extLst>
          </p:cNvPr>
          <p:cNvSpPr/>
          <p:nvPr/>
        </p:nvSpPr>
        <p:spPr>
          <a:xfrm rot="16200000">
            <a:off x="6521702" y="388658"/>
            <a:ext cx="181918" cy="2433576"/>
          </a:xfrm>
          <a:prstGeom prst="leftBrac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A3958E82-5B63-48B6-B926-BA3DFB457904}"/>
              </a:ext>
            </a:extLst>
          </p:cNvPr>
          <p:cNvSpPr/>
          <p:nvPr/>
        </p:nvSpPr>
        <p:spPr>
          <a:xfrm rot="16200000">
            <a:off x="8293805" y="1174386"/>
            <a:ext cx="221460" cy="905378"/>
          </a:xfrm>
          <a:prstGeom prst="leftBrac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21F9424-7D5E-4886-ADE6-BD5F1A4DC4E7}"/>
                  </a:ext>
                </a:extLst>
              </p:cNvPr>
              <p:cNvSpPr txBox="1"/>
              <p:nvPr/>
            </p:nvSpPr>
            <p:spPr>
              <a:xfrm>
                <a:off x="6096000" y="1667105"/>
                <a:ext cx="1127939" cy="4246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21F9424-7D5E-4886-ADE6-BD5F1A4DC4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667105"/>
                <a:ext cx="1127939" cy="424603"/>
              </a:xfrm>
              <a:prstGeom prst="rect">
                <a:avLst/>
              </a:prstGeom>
              <a:blipFill>
                <a:blip r:embed="rId4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3C8D195-46CE-43EC-890E-6B3AEE38F894}"/>
                  </a:ext>
                </a:extLst>
              </p:cNvPr>
              <p:cNvSpPr txBox="1"/>
              <p:nvPr/>
            </p:nvSpPr>
            <p:spPr>
              <a:xfrm>
                <a:off x="7909808" y="1669293"/>
                <a:ext cx="112793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3C8D195-46CE-43EC-890E-6B3AEE38F8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9808" y="1669293"/>
                <a:ext cx="1127939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0729C6B2-8F15-426D-9D7C-E914EE95CF6E}"/>
              </a:ext>
            </a:extLst>
          </p:cNvPr>
          <p:cNvSpPr txBox="1"/>
          <p:nvPr/>
        </p:nvSpPr>
        <p:spPr>
          <a:xfrm>
            <a:off x="4091322" y="1693122"/>
            <a:ext cx="2148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Oscillates at: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35313E-3FC5-43D4-B075-37306E54C94E}"/>
              </a:ext>
            </a:extLst>
          </p:cNvPr>
          <p:cNvSpPr txBox="1"/>
          <p:nvPr/>
        </p:nvSpPr>
        <p:spPr>
          <a:xfrm>
            <a:off x="5286448" y="2195062"/>
            <a:ext cx="61030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Photon and Dark Photon are relativistic: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EE3AA8C-BB2A-40C1-9D16-AF1739FD747A}"/>
                  </a:ext>
                </a:extLst>
              </p:cNvPr>
              <p:cNvSpPr txBox="1"/>
              <p:nvPr/>
            </p:nvSpPr>
            <p:spPr>
              <a:xfrm>
                <a:off x="3933746" y="2501512"/>
                <a:ext cx="6337004" cy="7198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</m:den>
                      </m:f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EE3AA8C-BB2A-40C1-9D16-AF1739FD74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3746" y="2501512"/>
                <a:ext cx="6337004" cy="71981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702D43C-6E6C-4427-BE01-C072D4B9C215}"/>
                  </a:ext>
                </a:extLst>
              </p:cNvPr>
              <p:cNvSpPr txBox="1"/>
              <p:nvPr/>
            </p:nvSpPr>
            <p:spPr>
              <a:xfrm>
                <a:off x="984344" y="2191096"/>
                <a:ext cx="4159974" cy="10393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Axion is nonrelativistic: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702D43C-6E6C-4427-BE01-C072D4B9C2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344" y="2191096"/>
                <a:ext cx="4159974" cy="1039387"/>
              </a:xfrm>
              <a:prstGeom prst="rect">
                <a:avLst/>
              </a:prstGeom>
              <a:blipFill>
                <a:blip r:embed="rId7"/>
                <a:stretch>
                  <a:fillRect l="-1464" t="-29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F0D7806-67EC-4F8D-9694-1DCE28F2D4FE}"/>
                  </a:ext>
                </a:extLst>
              </p:cNvPr>
              <p:cNvSpPr txBox="1"/>
              <p:nvPr/>
            </p:nvSpPr>
            <p:spPr>
              <a:xfrm>
                <a:off x="573504" y="4792745"/>
                <a:ext cx="4981655" cy="9307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𝜖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𝐷𝑀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4 </m:t>
                          </m:r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sub>
                                  </m:s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F0D7806-67EC-4F8D-9694-1DCE28F2D4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504" y="4792745"/>
                <a:ext cx="4981655" cy="93070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1F6DD478-70B1-4DA0-8858-07B6D47125A8}"/>
              </a:ext>
            </a:extLst>
          </p:cNvPr>
          <p:cNvSpPr txBox="1"/>
          <p:nvPr/>
        </p:nvSpPr>
        <p:spPr>
          <a:xfrm>
            <a:off x="1548300" y="4330930"/>
            <a:ext cx="37381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Axion is constant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07345B93-4A18-4E1A-8668-DBED7A84F4A0}"/>
                  </a:ext>
                </a:extLst>
              </p:cNvPr>
              <p:cNvSpPr txBox="1"/>
              <p:nvPr/>
            </p:nvSpPr>
            <p:spPr>
              <a:xfrm>
                <a:off x="567932" y="5902201"/>
                <a:ext cx="5869573" cy="6615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The bound 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/>
                  <a:t> in independent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07345B93-4A18-4E1A-8668-DBED7A84F4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932" y="5902201"/>
                <a:ext cx="5869573" cy="661591"/>
              </a:xfrm>
              <a:prstGeom prst="rect">
                <a:avLst/>
              </a:prstGeom>
              <a:blipFill>
                <a:blip r:embed="rId9"/>
                <a:stretch>
                  <a:fillRect l="-1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8B624D82-CCDF-4B2A-A8AD-A53555223663}"/>
              </a:ext>
            </a:extLst>
          </p:cNvPr>
          <p:cNvSpPr/>
          <p:nvPr/>
        </p:nvSpPr>
        <p:spPr>
          <a:xfrm>
            <a:off x="6096000" y="3673998"/>
            <a:ext cx="4691605" cy="3028145"/>
          </a:xfrm>
          <a:prstGeom prst="rect">
            <a:avLst/>
          </a:prstGeom>
          <a:solidFill>
            <a:schemeClr val="tx1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EA2E652-27BF-4191-97A6-E818DF102E9D}"/>
              </a:ext>
            </a:extLst>
          </p:cNvPr>
          <p:cNvCxnSpPr>
            <a:cxnSpLocks/>
          </p:cNvCxnSpPr>
          <p:nvPr/>
        </p:nvCxnSpPr>
        <p:spPr>
          <a:xfrm>
            <a:off x="6619284" y="3934825"/>
            <a:ext cx="0" cy="260187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3B6BFE-41AA-4D95-8E72-F715658A5E44}"/>
              </a:ext>
            </a:extLst>
          </p:cNvPr>
          <p:cNvCxnSpPr>
            <a:cxnSpLocks/>
          </p:cNvCxnSpPr>
          <p:nvPr/>
        </p:nvCxnSpPr>
        <p:spPr>
          <a:xfrm flipV="1">
            <a:off x="6463273" y="6294322"/>
            <a:ext cx="4132226" cy="1958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734F150-3506-4769-A6F5-E2E838C26433}"/>
                  </a:ext>
                </a:extLst>
              </p:cNvPr>
              <p:cNvSpPr txBox="1"/>
              <p:nvPr/>
            </p:nvSpPr>
            <p:spPr>
              <a:xfrm>
                <a:off x="6045622" y="3811918"/>
                <a:ext cx="75544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734F150-3506-4769-A6F5-E2E838C264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5622" y="3811918"/>
                <a:ext cx="755442" cy="369332"/>
              </a:xfrm>
              <a:prstGeom prst="rect">
                <a:avLst/>
              </a:prstGeom>
              <a:blipFill>
                <a:blip r:embed="rId10"/>
                <a:stretch>
                  <a:fillRect b="-16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71EF8E7-D0E1-4E2C-B918-F58EA69CF40C}"/>
                  </a:ext>
                </a:extLst>
              </p:cNvPr>
              <p:cNvSpPr txBox="1"/>
              <p:nvPr/>
            </p:nvSpPr>
            <p:spPr>
              <a:xfrm>
                <a:off x="10270750" y="6291113"/>
                <a:ext cx="75544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71EF8E7-D0E1-4E2C-B918-F58EA69CF4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0750" y="6291113"/>
                <a:ext cx="755442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78D5BE5-986D-4264-B983-537BCA87D7E4}"/>
                  </a:ext>
                </a:extLst>
              </p:cNvPr>
              <p:cNvSpPr txBox="1"/>
              <p:nvPr/>
            </p:nvSpPr>
            <p:spPr>
              <a:xfrm>
                <a:off x="9081432" y="5260551"/>
                <a:ext cx="1743817" cy="3758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≫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78D5BE5-986D-4264-B983-537BCA87D7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1432" y="5260551"/>
                <a:ext cx="1743817" cy="375809"/>
              </a:xfrm>
              <a:prstGeom prst="rect">
                <a:avLst/>
              </a:prstGeom>
              <a:blipFill>
                <a:blip r:embed="rId12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D867700-259D-4A2A-80A4-3AB912271789}"/>
              </a:ext>
            </a:extLst>
          </p:cNvPr>
          <p:cNvCxnSpPr>
            <a:cxnSpLocks/>
          </p:cNvCxnSpPr>
          <p:nvPr/>
        </p:nvCxnSpPr>
        <p:spPr>
          <a:xfrm flipV="1">
            <a:off x="8917216" y="4128761"/>
            <a:ext cx="1649256" cy="1395669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98ECC-495C-EDD6-41FC-03B4068C0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7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66A71CA-2FC8-5C83-338F-59DF8F0CF2DC}"/>
              </a:ext>
            </a:extLst>
          </p:cNvPr>
          <p:cNvCxnSpPr>
            <a:cxnSpLocks/>
          </p:cNvCxnSpPr>
          <p:nvPr/>
        </p:nvCxnSpPr>
        <p:spPr>
          <a:xfrm>
            <a:off x="6619284" y="5699627"/>
            <a:ext cx="1339335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8E42102-2A32-5E08-FF06-B380E398EE5E}"/>
                  </a:ext>
                </a:extLst>
              </p:cNvPr>
              <p:cNvSpPr txBox="1"/>
              <p:nvPr/>
            </p:nvSpPr>
            <p:spPr>
              <a:xfrm>
                <a:off x="6591552" y="4654451"/>
                <a:ext cx="1787189" cy="3758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≪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8E42102-2A32-5E08-FF06-B380E398EE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1552" y="4654451"/>
                <a:ext cx="1787189" cy="375809"/>
              </a:xfrm>
              <a:prstGeom prst="rect">
                <a:avLst/>
              </a:prstGeom>
              <a:blipFill>
                <a:blip r:embed="rId13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50187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9AAB3-7F9E-4C6B-9374-5F7BD99FC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13" y="-492613"/>
            <a:ext cx="9692640" cy="1397124"/>
          </a:xfrm>
        </p:spPr>
        <p:txBody>
          <a:bodyPr/>
          <a:lstStyle/>
          <a:p>
            <a:r>
              <a:rPr lang="en-US" dirty="0"/>
              <a:t>Limits of the distortion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B1A93FC-E4B3-44ED-8BD2-6C6771A470BF}"/>
                  </a:ext>
                </a:extLst>
              </p:cNvPr>
              <p:cNvSpPr txBox="1"/>
              <p:nvPr/>
            </p:nvSpPr>
            <p:spPr>
              <a:xfrm>
                <a:off x="663963" y="3673998"/>
                <a:ext cx="4419539" cy="5175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Limit 2: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≪</m:t>
                    </m:r>
                    <m:d>
                      <m:dPr>
                        <m:begChr m:val="|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/>
                  <a:t>: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B1A93FC-E4B3-44ED-8BD2-6C6771A470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963" y="3673998"/>
                <a:ext cx="4419539" cy="517578"/>
              </a:xfrm>
              <a:prstGeom prst="rect">
                <a:avLst/>
              </a:prstGeom>
              <a:blipFill>
                <a:blip r:embed="rId2"/>
                <a:stretch>
                  <a:fillRect l="-2207" t="-5882" b="-1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C64132F-BB45-4728-B67D-EA703CD8002C}"/>
                  </a:ext>
                </a:extLst>
              </p:cNvPr>
              <p:cNvSpPr txBox="1"/>
              <p:nvPr/>
            </p:nvSpPr>
            <p:spPr>
              <a:xfrm>
                <a:off x="2740032" y="730919"/>
                <a:ext cx="7237087" cy="998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𝜖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bSup>
                          <m:sSub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nary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nary>
                                  <m:nary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sSub>
                                      <m:sSub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b>
                                  <m:sup>
                                    <m:sSup>
                                      <m:sSup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p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acc>
                                      <m:accPr>
                                        <m:chr m:val="̃"/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</m:acc>
                                  </m:e>
                                </m:nary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𝐷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acc>
                                      </m:e>
                                    </m:d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</m:d>
                              </m:sup>
                            </m:sSup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𝜙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C64132F-BB45-4728-B67D-EA703CD800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0032" y="730919"/>
                <a:ext cx="7237087" cy="998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Left Brace 22">
            <a:extLst>
              <a:ext uri="{FF2B5EF4-FFF2-40B4-BE49-F238E27FC236}">
                <a16:creationId xmlns:a16="http://schemas.microsoft.com/office/drawing/2014/main" id="{35689343-3F3D-4090-94BA-3715D17DE525}"/>
              </a:ext>
            </a:extLst>
          </p:cNvPr>
          <p:cNvSpPr/>
          <p:nvPr/>
        </p:nvSpPr>
        <p:spPr>
          <a:xfrm rot="16200000">
            <a:off x="6521702" y="388658"/>
            <a:ext cx="181918" cy="2433576"/>
          </a:xfrm>
          <a:prstGeom prst="leftBrac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A3958E82-5B63-48B6-B926-BA3DFB457904}"/>
              </a:ext>
            </a:extLst>
          </p:cNvPr>
          <p:cNvSpPr/>
          <p:nvPr/>
        </p:nvSpPr>
        <p:spPr>
          <a:xfrm rot="16200000">
            <a:off x="8293805" y="1174386"/>
            <a:ext cx="221460" cy="905378"/>
          </a:xfrm>
          <a:prstGeom prst="leftBrac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21F9424-7D5E-4886-ADE6-BD5F1A4DC4E7}"/>
                  </a:ext>
                </a:extLst>
              </p:cNvPr>
              <p:cNvSpPr txBox="1"/>
              <p:nvPr/>
            </p:nvSpPr>
            <p:spPr>
              <a:xfrm>
                <a:off x="6096000" y="1667105"/>
                <a:ext cx="1127939" cy="4246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21F9424-7D5E-4886-ADE6-BD5F1A4DC4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667105"/>
                <a:ext cx="1127939" cy="424603"/>
              </a:xfrm>
              <a:prstGeom prst="rect">
                <a:avLst/>
              </a:prstGeom>
              <a:blipFill>
                <a:blip r:embed="rId4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3C8D195-46CE-43EC-890E-6B3AEE38F894}"/>
                  </a:ext>
                </a:extLst>
              </p:cNvPr>
              <p:cNvSpPr txBox="1"/>
              <p:nvPr/>
            </p:nvSpPr>
            <p:spPr>
              <a:xfrm>
                <a:off x="7909808" y="1669293"/>
                <a:ext cx="112793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3C8D195-46CE-43EC-890E-6B3AEE38F8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9808" y="1669293"/>
                <a:ext cx="1127939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0729C6B2-8F15-426D-9D7C-E914EE95CF6E}"/>
              </a:ext>
            </a:extLst>
          </p:cNvPr>
          <p:cNvSpPr txBox="1"/>
          <p:nvPr/>
        </p:nvSpPr>
        <p:spPr>
          <a:xfrm>
            <a:off x="4091322" y="1693122"/>
            <a:ext cx="2148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Oscillates at: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35313E-3FC5-43D4-B075-37306E54C94E}"/>
              </a:ext>
            </a:extLst>
          </p:cNvPr>
          <p:cNvSpPr txBox="1"/>
          <p:nvPr/>
        </p:nvSpPr>
        <p:spPr>
          <a:xfrm>
            <a:off x="5286448" y="2195062"/>
            <a:ext cx="61030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Photon and Dark Photon are relativistic: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EE3AA8C-BB2A-40C1-9D16-AF1739FD747A}"/>
                  </a:ext>
                </a:extLst>
              </p:cNvPr>
              <p:cNvSpPr txBox="1"/>
              <p:nvPr/>
            </p:nvSpPr>
            <p:spPr>
              <a:xfrm>
                <a:off x="3933746" y="2501512"/>
                <a:ext cx="6337004" cy="7198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</m:den>
                      </m:f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EE3AA8C-BB2A-40C1-9D16-AF1739FD74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3746" y="2501512"/>
                <a:ext cx="6337004" cy="71981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702D43C-6E6C-4427-BE01-C072D4B9C215}"/>
                  </a:ext>
                </a:extLst>
              </p:cNvPr>
              <p:cNvSpPr txBox="1"/>
              <p:nvPr/>
            </p:nvSpPr>
            <p:spPr>
              <a:xfrm>
                <a:off x="984344" y="2191096"/>
                <a:ext cx="4159974" cy="10393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Axion is nonrelativistic: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702D43C-6E6C-4427-BE01-C072D4B9C2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344" y="2191096"/>
                <a:ext cx="4159974" cy="1039387"/>
              </a:xfrm>
              <a:prstGeom prst="rect">
                <a:avLst/>
              </a:prstGeom>
              <a:blipFill>
                <a:blip r:embed="rId7"/>
                <a:stretch>
                  <a:fillRect l="-1464" t="-29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F0D7806-67EC-4F8D-9694-1DCE28F2D4FE}"/>
                  </a:ext>
                </a:extLst>
              </p:cNvPr>
              <p:cNvSpPr txBox="1"/>
              <p:nvPr/>
            </p:nvSpPr>
            <p:spPr>
              <a:xfrm>
                <a:off x="573504" y="4792745"/>
                <a:ext cx="4981655" cy="9307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𝜖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𝐷𝑀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4 </m:t>
                          </m:r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sub>
                                  </m:s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F0D7806-67EC-4F8D-9694-1DCE28F2D4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504" y="4792745"/>
                <a:ext cx="4981655" cy="93070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1F6DD478-70B1-4DA0-8858-07B6D47125A8}"/>
              </a:ext>
            </a:extLst>
          </p:cNvPr>
          <p:cNvSpPr txBox="1"/>
          <p:nvPr/>
        </p:nvSpPr>
        <p:spPr>
          <a:xfrm>
            <a:off x="1548300" y="4330930"/>
            <a:ext cx="37381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Axion is constant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07345B93-4A18-4E1A-8668-DBED7A84F4A0}"/>
                  </a:ext>
                </a:extLst>
              </p:cNvPr>
              <p:cNvSpPr txBox="1"/>
              <p:nvPr/>
            </p:nvSpPr>
            <p:spPr>
              <a:xfrm>
                <a:off x="567932" y="5902201"/>
                <a:ext cx="5869573" cy="6615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The bound 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/>
                  <a:t> in independent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07345B93-4A18-4E1A-8668-DBED7A84F4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932" y="5902201"/>
                <a:ext cx="5869573" cy="661591"/>
              </a:xfrm>
              <a:prstGeom prst="rect">
                <a:avLst/>
              </a:prstGeom>
              <a:blipFill>
                <a:blip r:embed="rId9"/>
                <a:stretch>
                  <a:fillRect l="-1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8B624D82-CCDF-4B2A-A8AD-A53555223663}"/>
              </a:ext>
            </a:extLst>
          </p:cNvPr>
          <p:cNvSpPr/>
          <p:nvPr/>
        </p:nvSpPr>
        <p:spPr>
          <a:xfrm>
            <a:off x="6096000" y="3673998"/>
            <a:ext cx="4691605" cy="3028145"/>
          </a:xfrm>
          <a:prstGeom prst="rect">
            <a:avLst/>
          </a:prstGeom>
          <a:solidFill>
            <a:schemeClr val="tx1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EA2E652-27BF-4191-97A6-E818DF102E9D}"/>
              </a:ext>
            </a:extLst>
          </p:cNvPr>
          <p:cNvCxnSpPr>
            <a:cxnSpLocks/>
          </p:cNvCxnSpPr>
          <p:nvPr/>
        </p:nvCxnSpPr>
        <p:spPr>
          <a:xfrm>
            <a:off x="6619284" y="3934825"/>
            <a:ext cx="0" cy="260187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3B6BFE-41AA-4D95-8E72-F715658A5E44}"/>
              </a:ext>
            </a:extLst>
          </p:cNvPr>
          <p:cNvCxnSpPr>
            <a:cxnSpLocks/>
          </p:cNvCxnSpPr>
          <p:nvPr/>
        </p:nvCxnSpPr>
        <p:spPr>
          <a:xfrm flipV="1">
            <a:off x="6463273" y="6294322"/>
            <a:ext cx="4132226" cy="1958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734F150-3506-4769-A6F5-E2E838C26433}"/>
                  </a:ext>
                </a:extLst>
              </p:cNvPr>
              <p:cNvSpPr txBox="1"/>
              <p:nvPr/>
            </p:nvSpPr>
            <p:spPr>
              <a:xfrm>
                <a:off x="6045622" y="3811918"/>
                <a:ext cx="75544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734F150-3506-4769-A6F5-E2E838C264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5622" y="3811918"/>
                <a:ext cx="755442" cy="369332"/>
              </a:xfrm>
              <a:prstGeom prst="rect">
                <a:avLst/>
              </a:prstGeom>
              <a:blipFill>
                <a:blip r:embed="rId10"/>
                <a:stretch>
                  <a:fillRect b="-16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71EF8E7-D0E1-4E2C-B918-F58EA69CF40C}"/>
                  </a:ext>
                </a:extLst>
              </p:cNvPr>
              <p:cNvSpPr txBox="1"/>
              <p:nvPr/>
            </p:nvSpPr>
            <p:spPr>
              <a:xfrm>
                <a:off x="10270750" y="6291113"/>
                <a:ext cx="75544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71EF8E7-D0E1-4E2C-B918-F58EA69CF4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0750" y="6291113"/>
                <a:ext cx="755442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78D5BE5-986D-4264-B983-537BCA87D7E4}"/>
                  </a:ext>
                </a:extLst>
              </p:cNvPr>
              <p:cNvSpPr txBox="1"/>
              <p:nvPr/>
            </p:nvSpPr>
            <p:spPr>
              <a:xfrm>
                <a:off x="9081432" y="5260551"/>
                <a:ext cx="1743817" cy="3758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≫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78D5BE5-986D-4264-B983-537BCA87D7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1432" y="5260551"/>
                <a:ext cx="1743817" cy="375809"/>
              </a:xfrm>
              <a:prstGeom prst="rect">
                <a:avLst/>
              </a:prstGeom>
              <a:blipFill>
                <a:blip r:embed="rId12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D867700-259D-4A2A-80A4-3AB912271789}"/>
              </a:ext>
            </a:extLst>
          </p:cNvPr>
          <p:cNvCxnSpPr>
            <a:cxnSpLocks/>
          </p:cNvCxnSpPr>
          <p:nvPr/>
        </p:nvCxnSpPr>
        <p:spPr>
          <a:xfrm flipV="1">
            <a:off x="8917216" y="4128761"/>
            <a:ext cx="1649256" cy="1395669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98ECC-495C-EDD6-41FC-03B4068C0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7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66A71CA-2FC8-5C83-338F-59DF8F0CF2DC}"/>
              </a:ext>
            </a:extLst>
          </p:cNvPr>
          <p:cNvCxnSpPr>
            <a:cxnSpLocks/>
          </p:cNvCxnSpPr>
          <p:nvPr/>
        </p:nvCxnSpPr>
        <p:spPr>
          <a:xfrm>
            <a:off x="6619284" y="5699627"/>
            <a:ext cx="1339335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8E42102-2A32-5E08-FF06-B380E398EE5E}"/>
                  </a:ext>
                </a:extLst>
              </p:cNvPr>
              <p:cNvSpPr txBox="1"/>
              <p:nvPr/>
            </p:nvSpPr>
            <p:spPr>
              <a:xfrm>
                <a:off x="6591552" y="4654451"/>
                <a:ext cx="1787189" cy="3758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≪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8E42102-2A32-5E08-FF06-B380E398EE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1552" y="4654451"/>
                <a:ext cx="1787189" cy="375809"/>
              </a:xfrm>
              <a:prstGeom prst="rect">
                <a:avLst/>
              </a:prstGeom>
              <a:blipFill>
                <a:blip r:embed="rId13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 37">
            <a:extLst>
              <a:ext uri="{FF2B5EF4-FFF2-40B4-BE49-F238E27FC236}">
                <a16:creationId xmlns:a16="http://schemas.microsoft.com/office/drawing/2014/main" id="{16B3E130-3955-0359-C09E-A76D6814CFD3}"/>
              </a:ext>
            </a:extLst>
          </p:cNvPr>
          <p:cNvSpPr/>
          <p:nvPr/>
        </p:nvSpPr>
        <p:spPr>
          <a:xfrm>
            <a:off x="7958619" y="5130308"/>
            <a:ext cx="958597" cy="915725"/>
          </a:xfrm>
          <a:custGeom>
            <a:avLst/>
            <a:gdLst>
              <a:gd name="connsiteX0" fmla="*/ 0 w 958597"/>
              <a:gd name="connsiteY0" fmla="*/ 0 h 915725"/>
              <a:gd name="connsiteX1" fmla="*/ 498470 w 958597"/>
              <a:gd name="connsiteY1" fmla="*/ 0 h 915725"/>
              <a:gd name="connsiteX2" fmla="*/ 958597 w 958597"/>
              <a:gd name="connsiteY2" fmla="*/ 0 h 915725"/>
              <a:gd name="connsiteX3" fmla="*/ 958597 w 958597"/>
              <a:gd name="connsiteY3" fmla="*/ 430391 h 915725"/>
              <a:gd name="connsiteX4" fmla="*/ 958597 w 958597"/>
              <a:gd name="connsiteY4" fmla="*/ 915725 h 915725"/>
              <a:gd name="connsiteX5" fmla="*/ 498470 w 958597"/>
              <a:gd name="connsiteY5" fmla="*/ 915725 h 915725"/>
              <a:gd name="connsiteX6" fmla="*/ 0 w 958597"/>
              <a:gd name="connsiteY6" fmla="*/ 915725 h 915725"/>
              <a:gd name="connsiteX7" fmla="*/ 0 w 958597"/>
              <a:gd name="connsiteY7" fmla="*/ 467020 h 915725"/>
              <a:gd name="connsiteX8" fmla="*/ 0 w 958597"/>
              <a:gd name="connsiteY8" fmla="*/ 0 h 91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597" h="915725" fill="none" extrusionOk="0">
                <a:moveTo>
                  <a:pt x="0" y="0"/>
                </a:moveTo>
                <a:cubicBezTo>
                  <a:pt x="233189" y="6802"/>
                  <a:pt x="379519" y="3591"/>
                  <a:pt x="498470" y="0"/>
                </a:cubicBezTo>
                <a:cubicBezTo>
                  <a:pt x="617421" y="-3591"/>
                  <a:pt x="824033" y="11320"/>
                  <a:pt x="958597" y="0"/>
                </a:cubicBezTo>
                <a:cubicBezTo>
                  <a:pt x="947952" y="207482"/>
                  <a:pt x="969274" y="263788"/>
                  <a:pt x="958597" y="430391"/>
                </a:cubicBezTo>
                <a:cubicBezTo>
                  <a:pt x="947920" y="596994"/>
                  <a:pt x="978739" y="742971"/>
                  <a:pt x="958597" y="915725"/>
                </a:cubicBezTo>
                <a:cubicBezTo>
                  <a:pt x="762392" y="919511"/>
                  <a:pt x="627890" y="927188"/>
                  <a:pt x="498470" y="915725"/>
                </a:cubicBezTo>
                <a:cubicBezTo>
                  <a:pt x="369050" y="904262"/>
                  <a:pt x="248168" y="908738"/>
                  <a:pt x="0" y="915725"/>
                </a:cubicBezTo>
                <a:cubicBezTo>
                  <a:pt x="3562" y="767690"/>
                  <a:pt x="-10567" y="683178"/>
                  <a:pt x="0" y="467020"/>
                </a:cubicBezTo>
                <a:cubicBezTo>
                  <a:pt x="10567" y="250863"/>
                  <a:pt x="21752" y="148378"/>
                  <a:pt x="0" y="0"/>
                </a:cubicBezTo>
                <a:close/>
              </a:path>
              <a:path w="958597" h="915725" stroke="0" extrusionOk="0">
                <a:moveTo>
                  <a:pt x="0" y="0"/>
                </a:moveTo>
                <a:cubicBezTo>
                  <a:pt x="182063" y="1292"/>
                  <a:pt x="314157" y="7493"/>
                  <a:pt x="469713" y="0"/>
                </a:cubicBezTo>
                <a:cubicBezTo>
                  <a:pt x="625269" y="-7493"/>
                  <a:pt x="734549" y="16332"/>
                  <a:pt x="958597" y="0"/>
                </a:cubicBezTo>
                <a:cubicBezTo>
                  <a:pt x="973524" y="128954"/>
                  <a:pt x="973060" y="346393"/>
                  <a:pt x="958597" y="476177"/>
                </a:cubicBezTo>
                <a:cubicBezTo>
                  <a:pt x="944134" y="605961"/>
                  <a:pt x="936787" y="701279"/>
                  <a:pt x="958597" y="915725"/>
                </a:cubicBezTo>
                <a:cubicBezTo>
                  <a:pt x="828715" y="896459"/>
                  <a:pt x="706575" y="931042"/>
                  <a:pt x="498470" y="915725"/>
                </a:cubicBezTo>
                <a:cubicBezTo>
                  <a:pt x="290365" y="900408"/>
                  <a:pt x="183476" y="901649"/>
                  <a:pt x="0" y="915725"/>
                </a:cubicBezTo>
                <a:cubicBezTo>
                  <a:pt x="9570" y="735627"/>
                  <a:pt x="-21123" y="639636"/>
                  <a:pt x="0" y="476177"/>
                </a:cubicBezTo>
                <a:cubicBezTo>
                  <a:pt x="21123" y="312718"/>
                  <a:pt x="-19126" y="230681"/>
                  <a:pt x="0" y="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rgbClr val="C00000"/>
            </a:solidFill>
            <a:prstDash val="sysDash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BFDBCFA-AC50-C746-42E8-46387D1B290F}"/>
                  </a:ext>
                </a:extLst>
              </p:cNvPr>
              <p:cNvSpPr txBox="1"/>
              <p:nvPr/>
            </p:nvSpPr>
            <p:spPr>
              <a:xfrm>
                <a:off x="8240406" y="5444732"/>
                <a:ext cx="43441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???</m:t>
                      </m:r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BFDBCFA-AC50-C746-42E8-46387D1B29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0406" y="5444732"/>
                <a:ext cx="434414" cy="276999"/>
              </a:xfrm>
              <a:prstGeom prst="rect">
                <a:avLst/>
              </a:prstGeom>
              <a:blipFill>
                <a:blip r:embed="rId14"/>
                <a:stretch>
                  <a:fillRect l="-12676" r="-11268" b="-10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49010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9AAB3-7F9E-4C6B-9374-5F7BD99FC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12" y="-492613"/>
            <a:ext cx="10264767" cy="1397124"/>
          </a:xfrm>
        </p:spPr>
        <p:txBody>
          <a:bodyPr/>
          <a:lstStyle/>
          <a:p>
            <a:r>
              <a:rPr lang="en-US" dirty="0"/>
              <a:t>Limits of the distortion: Resonance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B624D82-CCDF-4B2A-A8AD-A53555223663}"/>
              </a:ext>
            </a:extLst>
          </p:cNvPr>
          <p:cNvSpPr/>
          <p:nvPr/>
        </p:nvSpPr>
        <p:spPr>
          <a:xfrm>
            <a:off x="6096000" y="3673998"/>
            <a:ext cx="4691605" cy="3028145"/>
          </a:xfrm>
          <a:prstGeom prst="rect">
            <a:avLst/>
          </a:prstGeom>
          <a:solidFill>
            <a:schemeClr val="tx1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EA2E652-27BF-4191-97A6-E818DF102E9D}"/>
              </a:ext>
            </a:extLst>
          </p:cNvPr>
          <p:cNvCxnSpPr>
            <a:cxnSpLocks/>
          </p:cNvCxnSpPr>
          <p:nvPr/>
        </p:nvCxnSpPr>
        <p:spPr>
          <a:xfrm>
            <a:off x="6619284" y="3934825"/>
            <a:ext cx="0" cy="260187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3B6BFE-41AA-4D95-8E72-F715658A5E44}"/>
              </a:ext>
            </a:extLst>
          </p:cNvPr>
          <p:cNvCxnSpPr>
            <a:cxnSpLocks/>
          </p:cNvCxnSpPr>
          <p:nvPr/>
        </p:nvCxnSpPr>
        <p:spPr>
          <a:xfrm flipV="1">
            <a:off x="6463273" y="6294322"/>
            <a:ext cx="4132226" cy="1958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734F150-3506-4769-A6F5-E2E838C26433}"/>
                  </a:ext>
                </a:extLst>
              </p:cNvPr>
              <p:cNvSpPr txBox="1"/>
              <p:nvPr/>
            </p:nvSpPr>
            <p:spPr>
              <a:xfrm>
                <a:off x="6045622" y="3811918"/>
                <a:ext cx="75544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734F150-3506-4769-A6F5-E2E838C264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5622" y="3811918"/>
                <a:ext cx="755442" cy="369332"/>
              </a:xfrm>
              <a:prstGeom prst="rect">
                <a:avLst/>
              </a:prstGeom>
              <a:blipFill>
                <a:blip r:embed="rId7"/>
                <a:stretch>
                  <a:fillRect b="-16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71EF8E7-D0E1-4E2C-B918-F58EA69CF40C}"/>
                  </a:ext>
                </a:extLst>
              </p:cNvPr>
              <p:cNvSpPr txBox="1"/>
              <p:nvPr/>
            </p:nvSpPr>
            <p:spPr>
              <a:xfrm>
                <a:off x="10270750" y="6291113"/>
                <a:ext cx="75544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71EF8E7-D0E1-4E2C-B918-F58EA69CF4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0750" y="6291113"/>
                <a:ext cx="75544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9FCFD2B-B9C7-4687-9466-8A823F838979}"/>
              </a:ext>
            </a:extLst>
          </p:cNvPr>
          <p:cNvCxnSpPr>
            <a:cxnSpLocks/>
          </p:cNvCxnSpPr>
          <p:nvPr/>
        </p:nvCxnSpPr>
        <p:spPr>
          <a:xfrm>
            <a:off x="6619284" y="5699627"/>
            <a:ext cx="1339335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DA8E85D-8A00-4905-8995-059AFCABBB53}"/>
                  </a:ext>
                </a:extLst>
              </p:cNvPr>
              <p:cNvSpPr txBox="1"/>
              <p:nvPr/>
            </p:nvSpPr>
            <p:spPr>
              <a:xfrm>
                <a:off x="6591552" y="4654451"/>
                <a:ext cx="1787189" cy="3758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≪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DA8E85D-8A00-4905-8995-059AFCABBB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1552" y="4654451"/>
                <a:ext cx="1787189" cy="375809"/>
              </a:xfrm>
              <a:prstGeom prst="rect">
                <a:avLst/>
              </a:prstGeom>
              <a:blipFill>
                <a:blip r:embed="rId9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78D5BE5-986D-4264-B983-537BCA87D7E4}"/>
                  </a:ext>
                </a:extLst>
              </p:cNvPr>
              <p:cNvSpPr txBox="1"/>
              <p:nvPr/>
            </p:nvSpPr>
            <p:spPr>
              <a:xfrm>
                <a:off x="9081432" y="5260551"/>
                <a:ext cx="1743817" cy="3758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≫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78D5BE5-986D-4264-B983-537BCA87D7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1432" y="5260551"/>
                <a:ext cx="1743817" cy="375809"/>
              </a:xfrm>
              <a:prstGeom prst="rect">
                <a:avLst/>
              </a:prstGeom>
              <a:blipFill>
                <a:blip r:embed="rId10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D867700-259D-4A2A-80A4-3AB912271789}"/>
              </a:ext>
            </a:extLst>
          </p:cNvPr>
          <p:cNvCxnSpPr>
            <a:cxnSpLocks/>
          </p:cNvCxnSpPr>
          <p:nvPr/>
        </p:nvCxnSpPr>
        <p:spPr>
          <a:xfrm flipV="1">
            <a:off x="8917216" y="4128761"/>
            <a:ext cx="1649256" cy="1395669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2724EFF2-D2AD-44C7-BA26-B1F5F3D2F997}"/>
              </a:ext>
            </a:extLst>
          </p:cNvPr>
          <p:cNvSpPr/>
          <p:nvPr/>
        </p:nvSpPr>
        <p:spPr>
          <a:xfrm>
            <a:off x="7958619" y="5130308"/>
            <a:ext cx="958597" cy="915725"/>
          </a:xfrm>
          <a:custGeom>
            <a:avLst/>
            <a:gdLst>
              <a:gd name="connsiteX0" fmla="*/ 0 w 958597"/>
              <a:gd name="connsiteY0" fmla="*/ 0 h 915725"/>
              <a:gd name="connsiteX1" fmla="*/ 498470 w 958597"/>
              <a:gd name="connsiteY1" fmla="*/ 0 h 915725"/>
              <a:gd name="connsiteX2" fmla="*/ 958597 w 958597"/>
              <a:gd name="connsiteY2" fmla="*/ 0 h 915725"/>
              <a:gd name="connsiteX3" fmla="*/ 958597 w 958597"/>
              <a:gd name="connsiteY3" fmla="*/ 430391 h 915725"/>
              <a:gd name="connsiteX4" fmla="*/ 958597 w 958597"/>
              <a:gd name="connsiteY4" fmla="*/ 915725 h 915725"/>
              <a:gd name="connsiteX5" fmla="*/ 498470 w 958597"/>
              <a:gd name="connsiteY5" fmla="*/ 915725 h 915725"/>
              <a:gd name="connsiteX6" fmla="*/ 0 w 958597"/>
              <a:gd name="connsiteY6" fmla="*/ 915725 h 915725"/>
              <a:gd name="connsiteX7" fmla="*/ 0 w 958597"/>
              <a:gd name="connsiteY7" fmla="*/ 467020 h 915725"/>
              <a:gd name="connsiteX8" fmla="*/ 0 w 958597"/>
              <a:gd name="connsiteY8" fmla="*/ 0 h 91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597" h="915725" fill="none" extrusionOk="0">
                <a:moveTo>
                  <a:pt x="0" y="0"/>
                </a:moveTo>
                <a:cubicBezTo>
                  <a:pt x="233189" y="6802"/>
                  <a:pt x="379519" y="3591"/>
                  <a:pt x="498470" y="0"/>
                </a:cubicBezTo>
                <a:cubicBezTo>
                  <a:pt x="617421" y="-3591"/>
                  <a:pt x="824033" y="11320"/>
                  <a:pt x="958597" y="0"/>
                </a:cubicBezTo>
                <a:cubicBezTo>
                  <a:pt x="947952" y="207482"/>
                  <a:pt x="969274" y="263788"/>
                  <a:pt x="958597" y="430391"/>
                </a:cubicBezTo>
                <a:cubicBezTo>
                  <a:pt x="947920" y="596994"/>
                  <a:pt x="978739" y="742971"/>
                  <a:pt x="958597" y="915725"/>
                </a:cubicBezTo>
                <a:cubicBezTo>
                  <a:pt x="762392" y="919511"/>
                  <a:pt x="627890" y="927188"/>
                  <a:pt x="498470" y="915725"/>
                </a:cubicBezTo>
                <a:cubicBezTo>
                  <a:pt x="369050" y="904262"/>
                  <a:pt x="248168" y="908738"/>
                  <a:pt x="0" y="915725"/>
                </a:cubicBezTo>
                <a:cubicBezTo>
                  <a:pt x="3562" y="767690"/>
                  <a:pt x="-10567" y="683178"/>
                  <a:pt x="0" y="467020"/>
                </a:cubicBezTo>
                <a:cubicBezTo>
                  <a:pt x="10567" y="250863"/>
                  <a:pt x="21752" y="148378"/>
                  <a:pt x="0" y="0"/>
                </a:cubicBezTo>
                <a:close/>
              </a:path>
              <a:path w="958597" h="915725" stroke="0" extrusionOk="0">
                <a:moveTo>
                  <a:pt x="0" y="0"/>
                </a:moveTo>
                <a:cubicBezTo>
                  <a:pt x="182063" y="1292"/>
                  <a:pt x="314157" y="7493"/>
                  <a:pt x="469713" y="0"/>
                </a:cubicBezTo>
                <a:cubicBezTo>
                  <a:pt x="625269" y="-7493"/>
                  <a:pt x="734549" y="16332"/>
                  <a:pt x="958597" y="0"/>
                </a:cubicBezTo>
                <a:cubicBezTo>
                  <a:pt x="973524" y="128954"/>
                  <a:pt x="973060" y="346393"/>
                  <a:pt x="958597" y="476177"/>
                </a:cubicBezTo>
                <a:cubicBezTo>
                  <a:pt x="944134" y="605961"/>
                  <a:pt x="936787" y="701279"/>
                  <a:pt x="958597" y="915725"/>
                </a:cubicBezTo>
                <a:cubicBezTo>
                  <a:pt x="828715" y="896459"/>
                  <a:pt x="706575" y="931042"/>
                  <a:pt x="498470" y="915725"/>
                </a:cubicBezTo>
                <a:cubicBezTo>
                  <a:pt x="290365" y="900408"/>
                  <a:pt x="183476" y="901649"/>
                  <a:pt x="0" y="915725"/>
                </a:cubicBezTo>
                <a:cubicBezTo>
                  <a:pt x="9570" y="735627"/>
                  <a:pt x="-21123" y="639636"/>
                  <a:pt x="0" y="476177"/>
                </a:cubicBezTo>
                <a:cubicBezTo>
                  <a:pt x="21123" y="312718"/>
                  <a:pt x="-19126" y="230681"/>
                  <a:pt x="0" y="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rgbClr val="C00000"/>
            </a:solidFill>
            <a:prstDash val="sysDash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795562AA-0862-4D40-8D0A-123BCC7EEE61}"/>
                  </a:ext>
                </a:extLst>
              </p:cNvPr>
              <p:cNvSpPr txBox="1"/>
              <p:nvPr/>
            </p:nvSpPr>
            <p:spPr>
              <a:xfrm>
                <a:off x="8240406" y="5444732"/>
                <a:ext cx="43441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???</m:t>
                      </m:r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795562AA-0862-4D40-8D0A-123BCC7EE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0406" y="5444732"/>
                <a:ext cx="434414" cy="276999"/>
              </a:xfrm>
              <a:prstGeom prst="rect">
                <a:avLst/>
              </a:prstGeom>
              <a:blipFill>
                <a:blip r:embed="rId11"/>
                <a:stretch>
                  <a:fillRect l="-12676" r="-11268" b="-10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98ECC-495C-EDD6-41FC-03B4068C0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7B85DA22-83DC-FF90-3B20-E90A958CAE01}"/>
                  </a:ext>
                </a:extLst>
              </p:cNvPr>
              <p:cNvSpPr txBox="1"/>
              <p:nvPr/>
            </p:nvSpPr>
            <p:spPr>
              <a:xfrm>
                <a:off x="2740032" y="730919"/>
                <a:ext cx="7237087" cy="998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𝜖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bSup>
                          <m:sSub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nary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nary>
                                  <m:nary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sSub>
                                      <m:sSub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b>
                                  <m:sup>
                                    <m:sSup>
                                      <m:sSup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p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acc>
                                      <m:accPr>
                                        <m:chr m:val="̃"/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</m:acc>
                                  </m:e>
                                </m:nary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𝐷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acc>
                                      </m:e>
                                    </m:d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</m:d>
                              </m:sup>
                            </m:sSup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𝜙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7B85DA22-83DC-FF90-3B20-E90A958CAE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0032" y="730919"/>
                <a:ext cx="7237087" cy="99880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Left Brace 53">
            <a:extLst>
              <a:ext uri="{FF2B5EF4-FFF2-40B4-BE49-F238E27FC236}">
                <a16:creationId xmlns:a16="http://schemas.microsoft.com/office/drawing/2014/main" id="{6A00D639-D51D-AACC-E188-EEB3129692A6}"/>
              </a:ext>
            </a:extLst>
          </p:cNvPr>
          <p:cNvSpPr/>
          <p:nvPr/>
        </p:nvSpPr>
        <p:spPr>
          <a:xfrm rot="16200000">
            <a:off x="6521702" y="388658"/>
            <a:ext cx="181918" cy="2433576"/>
          </a:xfrm>
          <a:prstGeom prst="leftBrac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Left Brace 54">
            <a:extLst>
              <a:ext uri="{FF2B5EF4-FFF2-40B4-BE49-F238E27FC236}">
                <a16:creationId xmlns:a16="http://schemas.microsoft.com/office/drawing/2014/main" id="{AC8FC4A1-78E5-AC55-457A-8C876152112F}"/>
              </a:ext>
            </a:extLst>
          </p:cNvPr>
          <p:cNvSpPr/>
          <p:nvPr/>
        </p:nvSpPr>
        <p:spPr>
          <a:xfrm rot="16200000">
            <a:off x="8293805" y="1174386"/>
            <a:ext cx="221460" cy="905378"/>
          </a:xfrm>
          <a:prstGeom prst="leftBrac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7D7DABC-45BB-6B87-9D8F-6CEE99B16556}"/>
                  </a:ext>
                </a:extLst>
              </p:cNvPr>
              <p:cNvSpPr txBox="1"/>
              <p:nvPr/>
            </p:nvSpPr>
            <p:spPr>
              <a:xfrm>
                <a:off x="6096000" y="1667105"/>
                <a:ext cx="1127939" cy="4246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7D7DABC-45BB-6B87-9D8F-6CEE99B165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667105"/>
                <a:ext cx="1127939" cy="424603"/>
              </a:xfrm>
              <a:prstGeom prst="rect">
                <a:avLst/>
              </a:prstGeom>
              <a:blipFill>
                <a:blip r:embed="rId13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4ABA7521-464F-3E71-F60D-09661C9435EC}"/>
                  </a:ext>
                </a:extLst>
              </p:cNvPr>
              <p:cNvSpPr txBox="1"/>
              <p:nvPr/>
            </p:nvSpPr>
            <p:spPr>
              <a:xfrm>
                <a:off x="7909808" y="1669293"/>
                <a:ext cx="112793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4ABA7521-464F-3E71-F60D-09661C9435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9808" y="1669293"/>
                <a:ext cx="1127939" cy="40011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extBox 58">
            <a:extLst>
              <a:ext uri="{FF2B5EF4-FFF2-40B4-BE49-F238E27FC236}">
                <a16:creationId xmlns:a16="http://schemas.microsoft.com/office/drawing/2014/main" id="{5BA95E75-CA44-A423-493F-08EB1936E986}"/>
              </a:ext>
            </a:extLst>
          </p:cNvPr>
          <p:cNvSpPr txBox="1"/>
          <p:nvPr/>
        </p:nvSpPr>
        <p:spPr>
          <a:xfrm>
            <a:off x="4091322" y="1693122"/>
            <a:ext cx="2148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Oscillates at: </a:t>
            </a:r>
          </a:p>
        </p:txBody>
      </p:sp>
    </p:spTree>
    <p:extLst>
      <p:ext uri="{BB962C8B-B14F-4D97-AF65-F5344CB8AC3E}">
        <p14:creationId xmlns:p14="http://schemas.microsoft.com/office/powerpoint/2010/main" val="2961450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6C8E8-7A54-50DA-5DC0-812F2E536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5424" y="-606487"/>
            <a:ext cx="9692640" cy="1397124"/>
          </a:xfrm>
        </p:spPr>
        <p:txBody>
          <a:bodyPr/>
          <a:lstStyle/>
          <a:p>
            <a:r>
              <a:rPr lang="en-US" dirty="0"/>
              <a:t>Probing Axion Dark Matter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917C18-4A35-4BC4-B601-3683DDE11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C7CEFA12-9BCE-43A4-AC37-899EB0D55C19}" type="slidenum">
              <a:rPr lang="en-US" smtClean="0"/>
              <a:t>2</a:t>
            </a:fld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9A5D729-9865-3B04-7A59-2238406DFD94}"/>
              </a:ext>
            </a:extLst>
          </p:cNvPr>
          <p:cNvSpPr/>
          <p:nvPr/>
        </p:nvSpPr>
        <p:spPr>
          <a:xfrm>
            <a:off x="1306436" y="1007289"/>
            <a:ext cx="9692640" cy="2973503"/>
          </a:xfrm>
          <a:prstGeom prst="roundRect">
            <a:avLst/>
          </a:prstGeom>
          <a:solidFill>
            <a:srgbClr val="464646"/>
          </a:solidFill>
          <a:ln w="28575">
            <a:solidFill>
              <a:schemeClr val="tx2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6F8CF6-2C03-84B7-33AC-C6E193D4376D}"/>
              </a:ext>
            </a:extLst>
          </p:cNvPr>
          <p:cNvSpPr txBox="1"/>
          <p:nvPr/>
        </p:nvSpPr>
        <p:spPr>
          <a:xfrm>
            <a:off x="1858575" y="2052202"/>
            <a:ext cx="2062657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Dark Matter: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F5F0AD-B695-7836-6C32-989E705B276F}"/>
                  </a:ext>
                </a:extLst>
              </p:cNvPr>
              <p:cNvSpPr txBox="1"/>
              <p:nvPr/>
            </p:nvSpPr>
            <p:spPr>
              <a:xfrm>
                <a:off x="3921232" y="2041925"/>
                <a:ext cx="14136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Axion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F5F0AD-B695-7836-6C32-989E705B27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1232" y="2041925"/>
                <a:ext cx="1413642" cy="461665"/>
              </a:xfrm>
              <a:prstGeom prst="rect">
                <a:avLst/>
              </a:prstGeom>
              <a:blipFill>
                <a:blip r:embed="rId2"/>
                <a:stretch>
                  <a:fillRect l="-6466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36F7246-E45A-6F77-3618-4CCC7F160BEB}"/>
                  </a:ext>
                </a:extLst>
              </p:cNvPr>
              <p:cNvSpPr txBox="1"/>
              <p:nvPr/>
            </p:nvSpPr>
            <p:spPr>
              <a:xfrm>
                <a:off x="1548719" y="2925318"/>
                <a:ext cx="385466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−22</m:t>
                        </m:r>
                      </m:sup>
                    </m:sSup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eV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−13</m:t>
                        </m:r>
                      </m:sup>
                    </m:sSup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36F7246-E45A-6F77-3618-4CCC7F160B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8719" y="2925318"/>
                <a:ext cx="3854669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90CA1E9-B5F0-CF39-802D-AEB637605F71}"/>
                  </a:ext>
                </a:extLst>
              </p:cNvPr>
              <p:cNvSpPr txBox="1"/>
              <p:nvPr/>
            </p:nvSpPr>
            <p:spPr>
              <a:xfrm>
                <a:off x="6851432" y="2031786"/>
                <a:ext cx="2536934" cy="4965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Dark Photon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90CA1E9-B5F0-CF39-802D-AEB637605F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1432" y="2031786"/>
                <a:ext cx="2536934" cy="496546"/>
              </a:xfrm>
              <a:prstGeom prst="rect">
                <a:avLst/>
              </a:prstGeom>
              <a:blipFill>
                <a:blip r:embed="rId4"/>
                <a:stretch>
                  <a:fillRect l="-3846" t="-7317" b="-21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5A1A3AF-A16B-FDAE-B206-84A2643D34C6}"/>
                  </a:ext>
                </a:extLst>
              </p:cNvPr>
              <p:cNvSpPr txBox="1"/>
              <p:nvPr/>
            </p:nvSpPr>
            <p:spPr>
              <a:xfrm>
                <a:off x="6851432" y="2893904"/>
                <a:ext cx="227023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D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sz="2400" dirty="0"/>
                  <a:t> eV </a:t>
                </a: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5A1A3AF-A16B-FDAE-B206-84A2643D34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1432" y="2893904"/>
                <a:ext cx="2270232" cy="461665"/>
              </a:xfrm>
              <a:prstGeom prst="rect">
                <a:avLst/>
              </a:prstGeom>
              <a:blipFill>
                <a:blip r:embed="rId5"/>
                <a:stretch>
                  <a:fillRect t="-10667" r="-806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919BBE9F-C996-5BD4-D69F-61657A9372A5}"/>
              </a:ext>
            </a:extLst>
          </p:cNvPr>
          <p:cNvSpPr txBox="1"/>
          <p:nvPr/>
        </p:nvSpPr>
        <p:spPr>
          <a:xfrm>
            <a:off x="4848427" y="1158181"/>
            <a:ext cx="33866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Dark Sector </a:t>
            </a:r>
          </a:p>
        </p:txBody>
      </p:sp>
    </p:spTree>
    <p:extLst>
      <p:ext uri="{BB962C8B-B14F-4D97-AF65-F5344CB8AC3E}">
        <p14:creationId xmlns:p14="http://schemas.microsoft.com/office/powerpoint/2010/main" val="3789640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Left Brace 83">
            <a:extLst>
              <a:ext uri="{FF2B5EF4-FFF2-40B4-BE49-F238E27FC236}">
                <a16:creationId xmlns:a16="http://schemas.microsoft.com/office/drawing/2014/main" id="{82E000F7-3EAF-2C6A-9444-1659162162D1}"/>
              </a:ext>
            </a:extLst>
          </p:cNvPr>
          <p:cNvSpPr/>
          <p:nvPr/>
        </p:nvSpPr>
        <p:spPr>
          <a:xfrm rot="16200000">
            <a:off x="8293805" y="1174386"/>
            <a:ext cx="221460" cy="905378"/>
          </a:xfrm>
          <a:prstGeom prst="leftBrac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C4DC66BC-386B-3A37-2042-2903B5B5B4E2}"/>
                  </a:ext>
                </a:extLst>
              </p:cNvPr>
              <p:cNvSpPr txBox="1"/>
              <p:nvPr/>
            </p:nvSpPr>
            <p:spPr>
              <a:xfrm>
                <a:off x="7909808" y="1669293"/>
                <a:ext cx="112793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C4DC66BC-386B-3A37-2042-2903B5B5B4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9808" y="1669293"/>
                <a:ext cx="1127939" cy="4001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FCD86732-A763-9E98-97E5-503CC7EB5748}"/>
                  </a:ext>
                </a:extLst>
              </p:cNvPr>
              <p:cNvSpPr txBox="1"/>
              <p:nvPr/>
            </p:nvSpPr>
            <p:spPr>
              <a:xfrm>
                <a:off x="6096000" y="1667105"/>
                <a:ext cx="1127939" cy="4246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FCD86732-A763-9E98-97E5-503CC7EB57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667105"/>
                <a:ext cx="1127939" cy="424603"/>
              </a:xfrm>
              <a:prstGeom prst="rect">
                <a:avLst/>
              </a:prstGeom>
              <a:blipFill>
                <a:blip r:embed="rId3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Left Brace 23">
            <a:extLst>
              <a:ext uri="{FF2B5EF4-FFF2-40B4-BE49-F238E27FC236}">
                <a16:creationId xmlns:a16="http://schemas.microsoft.com/office/drawing/2014/main" id="{A3958E82-5B63-48B6-B926-BA3DFB457904}"/>
              </a:ext>
            </a:extLst>
          </p:cNvPr>
          <p:cNvSpPr/>
          <p:nvPr/>
        </p:nvSpPr>
        <p:spPr>
          <a:xfrm rot="16200000">
            <a:off x="9001131" y="1243834"/>
            <a:ext cx="221460" cy="905378"/>
          </a:xfrm>
          <a:prstGeom prst="leftBrac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3C8D195-46CE-43EC-890E-6B3AEE38F894}"/>
                  </a:ext>
                </a:extLst>
              </p:cNvPr>
              <p:cNvSpPr txBox="1"/>
              <p:nvPr/>
            </p:nvSpPr>
            <p:spPr>
              <a:xfrm>
                <a:off x="8617134" y="1738741"/>
                <a:ext cx="112793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3C8D195-46CE-43EC-890E-6B3AEE38F8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7134" y="1738741"/>
                <a:ext cx="1127939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0729C6B2-8F15-426D-9D7C-E914EE95CF6E}"/>
              </a:ext>
            </a:extLst>
          </p:cNvPr>
          <p:cNvSpPr txBox="1"/>
          <p:nvPr/>
        </p:nvSpPr>
        <p:spPr>
          <a:xfrm>
            <a:off x="4091322" y="1693122"/>
            <a:ext cx="2148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Oscillates at: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21F9424-7D5E-4886-ADE6-BD5F1A4DC4E7}"/>
                  </a:ext>
                </a:extLst>
              </p:cNvPr>
              <p:cNvSpPr txBox="1"/>
              <p:nvPr/>
            </p:nvSpPr>
            <p:spPr>
              <a:xfrm>
                <a:off x="6803326" y="1736553"/>
                <a:ext cx="1127939" cy="4246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21F9424-7D5E-4886-ADE6-BD5F1A4DC4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326" y="1736553"/>
                <a:ext cx="1127939" cy="424603"/>
              </a:xfrm>
              <a:prstGeom prst="rect">
                <a:avLst/>
              </a:prstGeom>
              <a:blipFill>
                <a:blip r:embed="rId5"/>
                <a:stretch>
                  <a:fillRect b="-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Left Brace 22">
            <a:extLst>
              <a:ext uri="{FF2B5EF4-FFF2-40B4-BE49-F238E27FC236}">
                <a16:creationId xmlns:a16="http://schemas.microsoft.com/office/drawing/2014/main" id="{35689343-3F3D-4090-94BA-3715D17DE525}"/>
              </a:ext>
            </a:extLst>
          </p:cNvPr>
          <p:cNvSpPr/>
          <p:nvPr/>
        </p:nvSpPr>
        <p:spPr>
          <a:xfrm rot="16200000">
            <a:off x="6521702" y="388658"/>
            <a:ext cx="181918" cy="2433576"/>
          </a:xfrm>
          <a:prstGeom prst="leftBrac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C64132F-BB45-4728-B67D-EA703CD8002C}"/>
                  </a:ext>
                </a:extLst>
              </p:cNvPr>
              <p:cNvSpPr txBox="1"/>
              <p:nvPr/>
            </p:nvSpPr>
            <p:spPr>
              <a:xfrm>
                <a:off x="2740032" y="730919"/>
                <a:ext cx="7237087" cy="998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𝜖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bSup>
                          <m:sSub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nary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nary>
                                  <m:nary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sSub>
                                      <m:sSub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b>
                                  <m:sup>
                                    <m:sSup>
                                      <m:sSup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p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acc>
                                      <m:accPr>
                                        <m:chr m:val="̃"/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</m:acc>
                                  </m:e>
                                </m:nary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𝐷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acc>
                                      </m:e>
                                    </m:d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</m:d>
                              </m:sup>
                            </m:sSup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𝜙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C64132F-BB45-4728-B67D-EA703CD800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0032" y="730919"/>
                <a:ext cx="7237087" cy="9988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F3BF4F9B-10DD-ACDD-3320-35800891101E}"/>
              </a:ext>
            </a:extLst>
          </p:cNvPr>
          <p:cNvSpPr/>
          <p:nvPr/>
        </p:nvSpPr>
        <p:spPr>
          <a:xfrm>
            <a:off x="598526" y="791992"/>
            <a:ext cx="9219969" cy="2019497"/>
          </a:xfrm>
          <a:prstGeom prst="rect">
            <a:avLst/>
          </a:prstGeom>
          <a:solidFill>
            <a:srgbClr val="4646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E9AAB3-7F9E-4C6B-9374-5F7BD99FC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12" y="-492613"/>
            <a:ext cx="10264767" cy="1397124"/>
          </a:xfrm>
        </p:spPr>
        <p:txBody>
          <a:bodyPr/>
          <a:lstStyle/>
          <a:p>
            <a:r>
              <a:rPr lang="en-US" dirty="0"/>
              <a:t>Limits of the distortion: Resonance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B624D82-CCDF-4B2A-A8AD-A53555223663}"/>
              </a:ext>
            </a:extLst>
          </p:cNvPr>
          <p:cNvSpPr/>
          <p:nvPr/>
        </p:nvSpPr>
        <p:spPr>
          <a:xfrm>
            <a:off x="6096000" y="3673998"/>
            <a:ext cx="4691605" cy="3028145"/>
          </a:xfrm>
          <a:prstGeom prst="rect">
            <a:avLst/>
          </a:prstGeom>
          <a:solidFill>
            <a:schemeClr val="tx1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EA2E652-27BF-4191-97A6-E818DF102E9D}"/>
              </a:ext>
            </a:extLst>
          </p:cNvPr>
          <p:cNvCxnSpPr>
            <a:cxnSpLocks/>
          </p:cNvCxnSpPr>
          <p:nvPr/>
        </p:nvCxnSpPr>
        <p:spPr>
          <a:xfrm>
            <a:off x="6619284" y="3934825"/>
            <a:ext cx="0" cy="260187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3B6BFE-41AA-4D95-8E72-F715658A5E44}"/>
              </a:ext>
            </a:extLst>
          </p:cNvPr>
          <p:cNvCxnSpPr>
            <a:cxnSpLocks/>
          </p:cNvCxnSpPr>
          <p:nvPr/>
        </p:nvCxnSpPr>
        <p:spPr>
          <a:xfrm flipV="1">
            <a:off x="6463273" y="6294322"/>
            <a:ext cx="4132226" cy="1958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734F150-3506-4769-A6F5-E2E838C26433}"/>
                  </a:ext>
                </a:extLst>
              </p:cNvPr>
              <p:cNvSpPr txBox="1"/>
              <p:nvPr/>
            </p:nvSpPr>
            <p:spPr>
              <a:xfrm>
                <a:off x="6045622" y="3811918"/>
                <a:ext cx="75544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734F150-3506-4769-A6F5-E2E838C264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5622" y="3811918"/>
                <a:ext cx="755442" cy="369332"/>
              </a:xfrm>
              <a:prstGeom prst="rect">
                <a:avLst/>
              </a:prstGeom>
              <a:blipFill>
                <a:blip r:embed="rId7"/>
                <a:stretch>
                  <a:fillRect b="-16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71EF8E7-D0E1-4E2C-B918-F58EA69CF40C}"/>
                  </a:ext>
                </a:extLst>
              </p:cNvPr>
              <p:cNvSpPr txBox="1"/>
              <p:nvPr/>
            </p:nvSpPr>
            <p:spPr>
              <a:xfrm>
                <a:off x="10270750" y="6291113"/>
                <a:ext cx="75544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71EF8E7-D0E1-4E2C-B918-F58EA69CF4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0750" y="6291113"/>
                <a:ext cx="75544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9FCFD2B-B9C7-4687-9466-8A823F838979}"/>
              </a:ext>
            </a:extLst>
          </p:cNvPr>
          <p:cNvCxnSpPr>
            <a:cxnSpLocks/>
          </p:cNvCxnSpPr>
          <p:nvPr/>
        </p:nvCxnSpPr>
        <p:spPr>
          <a:xfrm>
            <a:off x="6619284" y="5699627"/>
            <a:ext cx="1339335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DA8E85D-8A00-4905-8995-059AFCABBB53}"/>
                  </a:ext>
                </a:extLst>
              </p:cNvPr>
              <p:cNvSpPr txBox="1"/>
              <p:nvPr/>
            </p:nvSpPr>
            <p:spPr>
              <a:xfrm>
                <a:off x="6591552" y="4654451"/>
                <a:ext cx="1787189" cy="3758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≪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DA8E85D-8A00-4905-8995-059AFCABBB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1552" y="4654451"/>
                <a:ext cx="1787189" cy="375809"/>
              </a:xfrm>
              <a:prstGeom prst="rect">
                <a:avLst/>
              </a:prstGeom>
              <a:blipFill>
                <a:blip r:embed="rId9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78D5BE5-986D-4264-B983-537BCA87D7E4}"/>
                  </a:ext>
                </a:extLst>
              </p:cNvPr>
              <p:cNvSpPr txBox="1"/>
              <p:nvPr/>
            </p:nvSpPr>
            <p:spPr>
              <a:xfrm>
                <a:off x="9081432" y="5260551"/>
                <a:ext cx="1743817" cy="3758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≫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78D5BE5-986D-4264-B983-537BCA87D7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1432" y="5260551"/>
                <a:ext cx="1743817" cy="375809"/>
              </a:xfrm>
              <a:prstGeom prst="rect">
                <a:avLst/>
              </a:prstGeom>
              <a:blipFill>
                <a:blip r:embed="rId10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D867700-259D-4A2A-80A4-3AB912271789}"/>
              </a:ext>
            </a:extLst>
          </p:cNvPr>
          <p:cNvCxnSpPr>
            <a:cxnSpLocks/>
          </p:cNvCxnSpPr>
          <p:nvPr/>
        </p:nvCxnSpPr>
        <p:spPr>
          <a:xfrm flipV="1">
            <a:off x="8917216" y="4128761"/>
            <a:ext cx="1649256" cy="1395669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2724EFF2-D2AD-44C7-BA26-B1F5F3D2F997}"/>
              </a:ext>
            </a:extLst>
          </p:cNvPr>
          <p:cNvSpPr/>
          <p:nvPr/>
        </p:nvSpPr>
        <p:spPr>
          <a:xfrm>
            <a:off x="7958619" y="5130308"/>
            <a:ext cx="958597" cy="915725"/>
          </a:xfrm>
          <a:custGeom>
            <a:avLst/>
            <a:gdLst>
              <a:gd name="connsiteX0" fmla="*/ 0 w 958597"/>
              <a:gd name="connsiteY0" fmla="*/ 0 h 915725"/>
              <a:gd name="connsiteX1" fmla="*/ 498470 w 958597"/>
              <a:gd name="connsiteY1" fmla="*/ 0 h 915725"/>
              <a:gd name="connsiteX2" fmla="*/ 958597 w 958597"/>
              <a:gd name="connsiteY2" fmla="*/ 0 h 915725"/>
              <a:gd name="connsiteX3" fmla="*/ 958597 w 958597"/>
              <a:gd name="connsiteY3" fmla="*/ 430391 h 915725"/>
              <a:gd name="connsiteX4" fmla="*/ 958597 w 958597"/>
              <a:gd name="connsiteY4" fmla="*/ 915725 h 915725"/>
              <a:gd name="connsiteX5" fmla="*/ 498470 w 958597"/>
              <a:gd name="connsiteY5" fmla="*/ 915725 h 915725"/>
              <a:gd name="connsiteX6" fmla="*/ 0 w 958597"/>
              <a:gd name="connsiteY6" fmla="*/ 915725 h 915725"/>
              <a:gd name="connsiteX7" fmla="*/ 0 w 958597"/>
              <a:gd name="connsiteY7" fmla="*/ 467020 h 915725"/>
              <a:gd name="connsiteX8" fmla="*/ 0 w 958597"/>
              <a:gd name="connsiteY8" fmla="*/ 0 h 91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597" h="915725" fill="none" extrusionOk="0">
                <a:moveTo>
                  <a:pt x="0" y="0"/>
                </a:moveTo>
                <a:cubicBezTo>
                  <a:pt x="233189" y="6802"/>
                  <a:pt x="379519" y="3591"/>
                  <a:pt x="498470" y="0"/>
                </a:cubicBezTo>
                <a:cubicBezTo>
                  <a:pt x="617421" y="-3591"/>
                  <a:pt x="824033" y="11320"/>
                  <a:pt x="958597" y="0"/>
                </a:cubicBezTo>
                <a:cubicBezTo>
                  <a:pt x="947952" y="207482"/>
                  <a:pt x="969274" y="263788"/>
                  <a:pt x="958597" y="430391"/>
                </a:cubicBezTo>
                <a:cubicBezTo>
                  <a:pt x="947920" y="596994"/>
                  <a:pt x="978739" y="742971"/>
                  <a:pt x="958597" y="915725"/>
                </a:cubicBezTo>
                <a:cubicBezTo>
                  <a:pt x="762392" y="919511"/>
                  <a:pt x="627890" y="927188"/>
                  <a:pt x="498470" y="915725"/>
                </a:cubicBezTo>
                <a:cubicBezTo>
                  <a:pt x="369050" y="904262"/>
                  <a:pt x="248168" y="908738"/>
                  <a:pt x="0" y="915725"/>
                </a:cubicBezTo>
                <a:cubicBezTo>
                  <a:pt x="3562" y="767690"/>
                  <a:pt x="-10567" y="683178"/>
                  <a:pt x="0" y="467020"/>
                </a:cubicBezTo>
                <a:cubicBezTo>
                  <a:pt x="10567" y="250863"/>
                  <a:pt x="21752" y="148378"/>
                  <a:pt x="0" y="0"/>
                </a:cubicBezTo>
                <a:close/>
              </a:path>
              <a:path w="958597" h="915725" stroke="0" extrusionOk="0">
                <a:moveTo>
                  <a:pt x="0" y="0"/>
                </a:moveTo>
                <a:cubicBezTo>
                  <a:pt x="182063" y="1292"/>
                  <a:pt x="314157" y="7493"/>
                  <a:pt x="469713" y="0"/>
                </a:cubicBezTo>
                <a:cubicBezTo>
                  <a:pt x="625269" y="-7493"/>
                  <a:pt x="734549" y="16332"/>
                  <a:pt x="958597" y="0"/>
                </a:cubicBezTo>
                <a:cubicBezTo>
                  <a:pt x="973524" y="128954"/>
                  <a:pt x="973060" y="346393"/>
                  <a:pt x="958597" y="476177"/>
                </a:cubicBezTo>
                <a:cubicBezTo>
                  <a:pt x="944134" y="605961"/>
                  <a:pt x="936787" y="701279"/>
                  <a:pt x="958597" y="915725"/>
                </a:cubicBezTo>
                <a:cubicBezTo>
                  <a:pt x="828715" y="896459"/>
                  <a:pt x="706575" y="931042"/>
                  <a:pt x="498470" y="915725"/>
                </a:cubicBezTo>
                <a:cubicBezTo>
                  <a:pt x="290365" y="900408"/>
                  <a:pt x="183476" y="901649"/>
                  <a:pt x="0" y="915725"/>
                </a:cubicBezTo>
                <a:cubicBezTo>
                  <a:pt x="9570" y="735627"/>
                  <a:pt x="-21123" y="639636"/>
                  <a:pt x="0" y="476177"/>
                </a:cubicBezTo>
                <a:cubicBezTo>
                  <a:pt x="21123" y="312718"/>
                  <a:pt x="-19126" y="230681"/>
                  <a:pt x="0" y="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rgbClr val="C00000"/>
            </a:solidFill>
            <a:prstDash val="sysDash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795562AA-0862-4D40-8D0A-123BCC7EEE61}"/>
                  </a:ext>
                </a:extLst>
              </p:cNvPr>
              <p:cNvSpPr txBox="1"/>
              <p:nvPr/>
            </p:nvSpPr>
            <p:spPr>
              <a:xfrm>
                <a:off x="8240406" y="5444732"/>
                <a:ext cx="43441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???</m:t>
                      </m:r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795562AA-0862-4D40-8D0A-123BCC7EE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0406" y="5444732"/>
                <a:ext cx="434414" cy="276999"/>
              </a:xfrm>
              <a:prstGeom prst="rect">
                <a:avLst/>
              </a:prstGeom>
              <a:blipFill>
                <a:blip r:embed="rId11"/>
                <a:stretch>
                  <a:fillRect l="-12676" r="-11268" b="-10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98ECC-495C-EDD6-41FC-03B4068C0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8</a:t>
            </a: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D7D5F28B-A9B2-9D66-6BE0-E39A66F5A0A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241830" y="261798"/>
            <a:ext cx="3403578" cy="2828925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E3A4145-CD40-F8FC-EDD1-E1DB36343E45}"/>
              </a:ext>
            </a:extLst>
          </p:cNvPr>
          <p:cNvCxnSpPr>
            <a:cxnSpLocks/>
            <a:stCxn id="45" idx="3"/>
            <a:endCxn id="46" idx="7"/>
          </p:cNvCxnSpPr>
          <p:nvPr/>
        </p:nvCxnSpPr>
        <p:spPr>
          <a:xfrm flipH="1">
            <a:off x="1451956" y="1723872"/>
            <a:ext cx="1295495" cy="1040950"/>
          </a:xfrm>
          <a:prstGeom prst="line">
            <a:avLst/>
          </a:prstGeom>
          <a:ln w="190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4D739CA9-1FFC-FB99-33A0-118F1C8B986B}"/>
              </a:ext>
            </a:extLst>
          </p:cNvPr>
          <p:cNvSpPr/>
          <p:nvPr/>
        </p:nvSpPr>
        <p:spPr>
          <a:xfrm>
            <a:off x="2730082" y="1621473"/>
            <a:ext cx="118604" cy="119968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DAC6146-20C9-E7F5-C439-E2175BB603E5}"/>
              </a:ext>
            </a:extLst>
          </p:cNvPr>
          <p:cNvSpPr>
            <a:spLocks noChangeAspect="1"/>
          </p:cNvSpPr>
          <p:nvPr/>
        </p:nvSpPr>
        <p:spPr>
          <a:xfrm>
            <a:off x="1295858" y="2738040"/>
            <a:ext cx="182880" cy="182880"/>
          </a:xfrm>
          <a:prstGeom prst="ellipse">
            <a:avLst/>
          </a:prstGeom>
          <a:noFill/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AE30EE8-A0DF-8094-6962-F1B71CBFF735}"/>
              </a:ext>
            </a:extLst>
          </p:cNvPr>
          <p:cNvCxnSpPr>
            <a:cxnSpLocks/>
            <a:stCxn id="46" idx="1"/>
            <a:endCxn id="46" idx="5"/>
          </p:cNvCxnSpPr>
          <p:nvPr/>
        </p:nvCxnSpPr>
        <p:spPr>
          <a:xfrm>
            <a:off x="1322640" y="2764822"/>
            <a:ext cx="129316" cy="129316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85233579-9133-F1BD-2EE8-13A4281D7B66}"/>
              </a:ext>
            </a:extLst>
          </p:cNvPr>
          <p:cNvCxnSpPr>
            <a:cxnSpLocks/>
            <a:stCxn id="46" idx="7"/>
            <a:endCxn id="46" idx="3"/>
          </p:cNvCxnSpPr>
          <p:nvPr/>
        </p:nvCxnSpPr>
        <p:spPr>
          <a:xfrm flipH="1">
            <a:off x="1322640" y="2764822"/>
            <a:ext cx="129316" cy="129316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FA4B00C-6BC9-A924-F028-61447DD76047}"/>
                  </a:ext>
                </a:extLst>
              </p:cNvPr>
              <p:cNvSpPr txBox="1"/>
              <p:nvPr/>
            </p:nvSpPr>
            <p:spPr>
              <a:xfrm>
                <a:off x="1057609" y="1756535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FA4B00C-6BC9-A924-F028-61447DD760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609" y="1756535"/>
                <a:ext cx="851230" cy="461665"/>
              </a:xfrm>
              <a:prstGeom prst="rect">
                <a:avLst/>
              </a:prstGeom>
              <a:blipFill>
                <a:blip r:embed="rId14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1E6CB1E-A025-DB20-ECC3-1B8CDA5F8CE3}"/>
                  </a:ext>
                </a:extLst>
              </p:cNvPr>
              <p:cNvSpPr txBox="1"/>
              <p:nvPr/>
            </p:nvSpPr>
            <p:spPr>
              <a:xfrm>
                <a:off x="3883213" y="1724865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1E6CB1E-A025-DB20-ECC3-1B8CDA5F8C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3213" y="1724865"/>
                <a:ext cx="851230" cy="461665"/>
              </a:xfrm>
              <a:prstGeom prst="rect">
                <a:avLst/>
              </a:prstGeom>
              <a:blipFill>
                <a:blip r:embed="rId15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D37D9E72-7678-F98A-FAA5-8668ED0EC524}"/>
                  </a:ext>
                </a:extLst>
              </p:cNvPr>
              <p:cNvSpPr txBox="1"/>
              <p:nvPr/>
            </p:nvSpPr>
            <p:spPr>
              <a:xfrm>
                <a:off x="1629621" y="2293989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D37D9E72-7678-F98A-FAA5-8668ED0EC5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9621" y="2293989"/>
                <a:ext cx="851230" cy="46166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4" name="Graphic 63">
            <a:extLst>
              <a:ext uri="{FF2B5EF4-FFF2-40B4-BE49-F238E27FC236}">
                <a16:creationId xmlns:a16="http://schemas.microsoft.com/office/drawing/2014/main" id="{6126A10E-401F-660B-E240-C48052393B5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239054" y="265239"/>
            <a:ext cx="3403578" cy="2828925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36867D1-F266-7A40-A1D9-FC70BC8D21F9}"/>
              </a:ext>
            </a:extLst>
          </p:cNvPr>
          <p:cNvCxnSpPr>
            <a:cxnSpLocks/>
            <a:stCxn id="66" idx="5"/>
            <a:endCxn id="67" idx="1"/>
          </p:cNvCxnSpPr>
          <p:nvPr/>
        </p:nvCxnSpPr>
        <p:spPr>
          <a:xfrm>
            <a:off x="8982775" y="1736469"/>
            <a:ext cx="1111545" cy="944203"/>
          </a:xfrm>
          <a:prstGeom prst="line">
            <a:avLst/>
          </a:prstGeom>
          <a:ln w="190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Oval 65">
            <a:extLst>
              <a:ext uri="{FF2B5EF4-FFF2-40B4-BE49-F238E27FC236}">
                <a16:creationId xmlns:a16="http://schemas.microsoft.com/office/drawing/2014/main" id="{3AD5F592-8411-A353-780D-65B909DFC5ED}"/>
              </a:ext>
            </a:extLst>
          </p:cNvPr>
          <p:cNvSpPr/>
          <p:nvPr/>
        </p:nvSpPr>
        <p:spPr>
          <a:xfrm>
            <a:off x="8881540" y="1634070"/>
            <a:ext cx="118604" cy="119968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7D3B933-C5AE-DB21-92A5-2DCE2DEFA49C}"/>
              </a:ext>
            </a:extLst>
          </p:cNvPr>
          <p:cNvSpPr>
            <a:spLocks noChangeAspect="1"/>
          </p:cNvSpPr>
          <p:nvPr/>
        </p:nvSpPr>
        <p:spPr>
          <a:xfrm>
            <a:off x="10067538" y="2653890"/>
            <a:ext cx="182880" cy="182880"/>
          </a:xfrm>
          <a:prstGeom prst="ellipse">
            <a:avLst/>
          </a:prstGeom>
          <a:noFill/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7DD68D90-170F-AD44-9C0E-C0BFCFF9350C}"/>
              </a:ext>
            </a:extLst>
          </p:cNvPr>
          <p:cNvCxnSpPr>
            <a:cxnSpLocks/>
            <a:stCxn id="67" idx="1"/>
            <a:endCxn id="67" idx="5"/>
          </p:cNvCxnSpPr>
          <p:nvPr/>
        </p:nvCxnSpPr>
        <p:spPr>
          <a:xfrm>
            <a:off x="10094320" y="2680672"/>
            <a:ext cx="129316" cy="129316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6FBDF2A3-1B1C-F86A-26AB-3BA38F6DCA39}"/>
              </a:ext>
            </a:extLst>
          </p:cNvPr>
          <p:cNvCxnSpPr>
            <a:cxnSpLocks/>
            <a:stCxn id="67" idx="7"/>
            <a:endCxn id="67" idx="3"/>
          </p:cNvCxnSpPr>
          <p:nvPr/>
        </p:nvCxnSpPr>
        <p:spPr>
          <a:xfrm flipH="1">
            <a:off x="10094320" y="2680672"/>
            <a:ext cx="129316" cy="129316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3C03920-FE5F-4A16-A781-9C7F2A45241F}"/>
                  </a:ext>
                </a:extLst>
              </p:cNvPr>
              <p:cNvSpPr txBox="1"/>
              <p:nvPr/>
            </p:nvSpPr>
            <p:spPr>
              <a:xfrm>
                <a:off x="7209067" y="1769132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3C03920-FE5F-4A16-A781-9C7F2A4524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9067" y="1769132"/>
                <a:ext cx="851230" cy="461665"/>
              </a:xfrm>
              <a:prstGeom prst="rect">
                <a:avLst/>
              </a:prstGeom>
              <a:blipFill>
                <a:blip r:embed="rId17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5D5076EF-98A2-3B6C-7130-963CC93C75D3}"/>
                  </a:ext>
                </a:extLst>
              </p:cNvPr>
              <p:cNvSpPr txBox="1"/>
              <p:nvPr/>
            </p:nvSpPr>
            <p:spPr>
              <a:xfrm>
                <a:off x="10034671" y="1737462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5D5076EF-98A2-3B6C-7130-963CC93C75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4671" y="1737462"/>
                <a:ext cx="851230" cy="461665"/>
              </a:xfrm>
              <a:prstGeom prst="rect">
                <a:avLst/>
              </a:prstGeom>
              <a:blipFill>
                <a:blip r:embed="rId18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7DB1892-B799-28C4-F557-10E20A8900CF}"/>
                  </a:ext>
                </a:extLst>
              </p:cNvPr>
              <p:cNvSpPr txBox="1"/>
              <p:nvPr/>
            </p:nvSpPr>
            <p:spPr>
              <a:xfrm>
                <a:off x="9068426" y="2189083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7DB1892-B799-28C4-F557-10E20A8900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8426" y="2189083"/>
                <a:ext cx="851230" cy="46166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D3C468D2-531D-697F-01AF-ADA1D7018B46}"/>
              </a:ext>
            </a:extLst>
          </p:cNvPr>
          <p:cNvSpPr txBox="1"/>
          <p:nvPr/>
        </p:nvSpPr>
        <p:spPr>
          <a:xfrm>
            <a:off x="3345908" y="2475657"/>
            <a:ext cx="5148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Single particle absorption/emission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700BB3A-09F5-232F-D210-8E2A46D61B74}"/>
                  </a:ext>
                </a:extLst>
              </p:cNvPr>
              <p:cNvSpPr txBox="1"/>
              <p:nvPr/>
            </p:nvSpPr>
            <p:spPr>
              <a:xfrm>
                <a:off x="4830163" y="963408"/>
                <a:ext cx="2224135" cy="4252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700BB3A-09F5-232F-D210-8E2A46D61B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0163" y="963408"/>
                <a:ext cx="2224135" cy="425245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TextBox 72">
            <a:extLst>
              <a:ext uri="{FF2B5EF4-FFF2-40B4-BE49-F238E27FC236}">
                <a16:creationId xmlns:a16="http://schemas.microsoft.com/office/drawing/2014/main" id="{DE364BA3-E6BF-261C-324B-EAEAE389A9B2}"/>
              </a:ext>
            </a:extLst>
          </p:cNvPr>
          <p:cNvSpPr txBox="1"/>
          <p:nvPr/>
        </p:nvSpPr>
        <p:spPr>
          <a:xfrm>
            <a:off x="762845" y="3117265"/>
            <a:ext cx="10565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Driven SHO Analogy: Axion drives conversion at the resonant frequency  </a:t>
            </a:r>
          </a:p>
        </p:txBody>
      </p:sp>
    </p:spTree>
    <p:extLst>
      <p:ext uri="{BB962C8B-B14F-4D97-AF65-F5344CB8AC3E}">
        <p14:creationId xmlns:p14="http://schemas.microsoft.com/office/powerpoint/2010/main" val="7816946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64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Left Brace 83">
            <a:extLst>
              <a:ext uri="{FF2B5EF4-FFF2-40B4-BE49-F238E27FC236}">
                <a16:creationId xmlns:a16="http://schemas.microsoft.com/office/drawing/2014/main" id="{82E000F7-3EAF-2C6A-9444-1659162162D1}"/>
              </a:ext>
            </a:extLst>
          </p:cNvPr>
          <p:cNvSpPr/>
          <p:nvPr/>
        </p:nvSpPr>
        <p:spPr>
          <a:xfrm rot="16200000">
            <a:off x="8293805" y="1174386"/>
            <a:ext cx="221460" cy="905378"/>
          </a:xfrm>
          <a:prstGeom prst="leftBrac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C4DC66BC-386B-3A37-2042-2903B5B5B4E2}"/>
                  </a:ext>
                </a:extLst>
              </p:cNvPr>
              <p:cNvSpPr txBox="1"/>
              <p:nvPr/>
            </p:nvSpPr>
            <p:spPr>
              <a:xfrm>
                <a:off x="7909808" y="1669293"/>
                <a:ext cx="112793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C4DC66BC-386B-3A37-2042-2903B5B5B4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9808" y="1669293"/>
                <a:ext cx="1127939" cy="4001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FCD86732-A763-9E98-97E5-503CC7EB5748}"/>
                  </a:ext>
                </a:extLst>
              </p:cNvPr>
              <p:cNvSpPr txBox="1"/>
              <p:nvPr/>
            </p:nvSpPr>
            <p:spPr>
              <a:xfrm>
                <a:off x="6096000" y="1667105"/>
                <a:ext cx="1127939" cy="4246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FCD86732-A763-9E98-97E5-503CC7EB57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667105"/>
                <a:ext cx="1127939" cy="424603"/>
              </a:xfrm>
              <a:prstGeom prst="rect">
                <a:avLst/>
              </a:prstGeom>
              <a:blipFill>
                <a:blip r:embed="rId3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Left Brace 23">
            <a:extLst>
              <a:ext uri="{FF2B5EF4-FFF2-40B4-BE49-F238E27FC236}">
                <a16:creationId xmlns:a16="http://schemas.microsoft.com/office/drawing/2014/main" id="{A3958E82-5B63-48B6-B926-BA3DFB457904}"/>
              </a:ext>
            </a:extLst>
          </p:cNvPr>
          <p:cNvSpPr/>
          <p:nvPr/>
        </p:nvSpPr>
        <p:spPr>
          <a:xfrm rot="16200000">
            <a:off x="9001131" y="1243834"/>
            <a:ext cx="221460" cy="905378"/>
          </a:xfrm>
          <a:prstGeom prst="leftBrac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3C8D195-46CE-43EC-890E-6B3AEE38F894}"/>
                  </a:ext>
                </a:extLst>
              </p:cNvPr>
              <p:cNvSpPr txBox="1"/>
              <p:nvPr/>
            </p:nvSpPr>
            <p:spPr>
              <a:xfrm>
                <a:off x="8617134" y="1738741"/>
                <a:ext cx="112793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3C8D195-46CE-43EC-890E-6B3AEE38F8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7134" y="1738741"/>
                <a:ext cx="1127939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0729C6B2-8F15-426D-9D7C-E914EE95CF6E}"/>
              </a:ext>
            </a:extLst>
          </p:cNvPr>
          <p:cNvSpPr txBox="1"/>
          <p:nvPr/>
        </p:nvSpPr>
        <p:spPr>
          <a:xfrm>
            <a:off x="4091322" y="1693122"/>
            <a:ext cx="2148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Oscillates at: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21F9424-7D5E-4886-ADE6-BD5F1A4DC4E7}"/>
                  </a:ext>
                </a:extLst>
              </p:cNvPr>
              <p:cNvSpPr txBox="1"/>
              <p:nvPr/>
            </p:nvSpPr>
            <p:spPr>
              <a:xfrm>
                <a:off x="6803326" y="1736553"/>
                <a:ext cx="1127939" cy="4246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21F9424-7D5E-4886-ADE6-BD5F1A4DC4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326" y="1736553"/>
                <a:ext cx="1127939" cy="424603"/>
              </a:xfrm>
              <a:prstGeom prst="rect">
                <a:avLst/>
              </a:prstGeom>
              <a:blipFill>
                <a:blip r:embed="rId5"/>
                <a:stretch>
                  <a:fillRect b="-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Left Brace 22">
            <a:extLst>
              <a:ext uri="{FF2B5EF4-FFF2-40B4-BE49-F238E27FC236}">
                <a16:creationId xmlns:a16="http://schemas.microsoft.com/office/drawing/2014/main" id="{35689343-3F3D-4090-94BA-3715D17DE525}"/>
              </a:ext>
            </a:extLst>
          </p:cNvPr>
          <p:cNvSpPr/>
          <p:nvPr/>
        </p:nvSpPr>
        <p:spPr>
          <a:xfrm rot="16200000">
            <a:off x="6521702" y="388658"/>
            <a:ext cx="181918" cy="2433576"/>
          </a:xfrm>
          <a:prstGeom prst="leftBrac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C64132F-BB45-4728-B67D-EA703CD8002C}"/>
                  </a:ext>
                </a:extLst>
              </p:cNvPr>
              <p:cNvSpPr txBox="1"/>
              <p:nvPr/>
            </p:nvSpPr>
            <p:spPr>
              <a:xfrm>
                <a:off x="2740032" y="730919"/>
                <a:ext cx="7237087" cy="998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𝜖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bSup>
                          <m:sSub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nary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nary>
                                  <m:nary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sSub>
                                      <m:sSub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b>
                                  <m:sup>
                                    <m:sSup>
                                      <m:sSup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p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acc>
                                      <m:accPr>
                                        <m:chr m:val="̃"/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</m:acc>
                                  </m:e>
                                </m:nary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𝐷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acc>
                                      </m:e>
                                    </m:d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</m:d>
                              </m:sup>
                            </m:sSup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𝜙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C64132F-BB45-4728-B67D-EA703CD800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0032" y="730919"/>
                <a:ext cx="7237087" cy="9988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F3BF4F9B-10DD-ACDD-3320-35800891101E}"/>
              </a:ext>
            </a:extLst>
          </p:cNvPr>
          <p:cNvSpPr/>
          <p:nvPr/>
        </p:nvSpPr>
        <p:spPr>
          <a:xfrm>
            <a:off x="598526" y="791992"/>
            <a:ext cx="9219969" cy="2019497"/>
          </a:xfrm>
          <a:prstGeom prst="rect">
            <a:avLst/>
          </a:prstGeom>
          <a:solidFill>
            <a:srgbClr val="4646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E9AAB3-7F9E-4C6B-9374-5F7BD99FC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12" y="-492613"/>
            <a:ext cx="10264767" cy="1397124"/>
          </a:xfrm>
        </p:spPr>
        <p:txBody>
          <a:bodyPr/>
          <a:lstStyle/>
          <a:p>
            <a:r>
              <a:rPr lang="en-US" dirty="0"/>
              <a:t>Limits of the distortion: Resonance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B624D82-CCDF-4B2A-A8AD-A53555223663}"/>
              </a:ext>
            </a:extLst>
          </p:cNvPr>
          <p:cNvSpPr/>
          <p:nvPr/>
        </p:nvSpPr>
        <p:spPr>
          <a:xfrm>
            <a:off x="6096000" y="3673998"/>
            <a:ext cx="4691605" cy="3028145"/>
          </a:xfrm>
          <a:prstGeom prst="rect">
            <a:avLst/>
          </a:prstGeom>
          <a:solidFill>
            <a:schemeClr val="tx1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EA2E652-27BF-4191-97A6-E818DF102E9D}"/>
              </a:ext>
            </a:extLst>
          </p:cNvPr>
          <p:cNvCxnSpPr>
            <a:cxnSpLocks/>
          </p:cNvCxnSpPr>
          <p:nvPr/>
        </p:nvCxnSpPr>
        <p:spPr>
          <a:xfrm>
            <a:off x="6619284" y="3934825"/>
            <a:ext cx="0" cy="260187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3B6BFE-41AA-4D95-8E72-F715658A5E44}"/>
              </a:ext>
            </a:extLst>
          </p:cNvPr>
          <p:cNvCxnSpPr>
            <a:cxnSpLocks/>
          </p:cNvCxnSpPr>
          <p:nvPr/>
        </p:nvCxnSpPr>
        <p:spPr>
          <a:xfrm flipV="1">
            <a:off x="6463273" y="6294322"/>
            <a:ext cx="4132226" cy="1958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734F150-3506-4769-A6F5-E2E838C26433}"/>
                  </a:ext>
                </a:extLst>
              </p:cNvPr>
              <p:cNvSpPr txBox="1"/>
              <p:nvPr/>
            </p:nvSpPr>
            <p:spPr>
              <a:xfrm>
                <a:off x="6045622" y="3811918"/>
                <a:ext cx="75544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734F150-3506-4769-A6F5-E2E838C264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5622" y="3811918"/>
                <a:ext cx="755442" cy="369332"/>
              </a:xfrm>
              <a:prstGeom prst="rect">
                <a:avLst/>
              </a:prstGeom>
              <a:blipFill>
                <a:blip r:embed="rId7"/>
                <a:stretch>
                  <a:fillRect b="-16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71EF8E7-D0E1-4E2C-B918-F58EA69CF40C}"/>
                  </a:ext>
                </a:extLst>
              </p:cNvPr>
              <p:cNvSpPr txBox="1"/>
              <p:nvPr/>
            </p:nvSpPr>
            <p:spPr>
              <a:xfrm>
                <a:off x="10270750" y="6291113"/>
                <a:ext cx="75544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71EF8E7-D0E1-4E2C-B918-F58EA69CF4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0750" y="6291113"/>
                <a:ext cx="75544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9FCFD2B-B9C7-4687-9466-8A823F838979}"/>
              </a:ext>
            </a:extLst>
          </p:cNvPr>
          <p:cNvCxnSpPr>
            <a:cxnSpLocks/>
          </p:cNvCxnSpPr>
          <p:nvPr/>
        </p:nvCxnSpPr>
        <p:spPr>
          <a:xfrm>
            <a:off x="6619284" y="5699627"/>
            <a:ext cx="1339335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DA8E85D-8A00-4905-8995-059AFCABBB53}"/>
                  </a:ext>
                </a:extLst>
              </p:cNvPr>
              <p:cNvSpPr txBox="1"/>
              <p:nvPr/>
            </p:nvSpPr>
            <p:spPr>
              <a:xfrm>
                <a:off x="6591552" y="4654451"/>
                <a:ext cx="1787189" cy="3758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≪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DA8E85D-8A00-4905-8995-059AFCABBB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1552" y="4654451"/>
                <a:ext cx="1787189" cy="375809"/>
              </a:xfrm>
              <a:prstGeom prst="rect">
                <a:avLst/>
              </a:prstGeom>
              <a:blipFill>
                <a:blip r:embed="rId9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78D5BE5-986D-4264-B983-537BCA87D7E4}"/>
                  </a:ext>
                </a:extLst>
              </p:cNvPr>
              <p:cNvSpPr txBox="1"/>
              <p:nvPr/>
            </p:nvSpPr>
            <p:spPr>
              <a:xfrm>
                <a:off x="9081432" y="5260551"/>
                <a:ext cx="1743817" cy="3758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≫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78D5BE5-986D-4264-B983-537BCA87D7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1432" y="5260551"/>
                <a:ext cx="1743817" cy="375809"/>
              </a:xfrm>
              <a:prstGeom prst="rect">
                <a:avLst/>
              </a:prstGeom>
              <a:blipFill>
                <a:blip r:embed="rId10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D867700-259D-4A2A-80A4-3AB912271789}"/>
              </a:ext>
            </a:extLst>
          </p:cNvPr>
          <p:cNvCxnSpPr>
            <a:cxnSpLocks/>
          </p:cNvCxnSpPr>
          <p:nvPr/>
        </p:nvCxnSpPr>
        <p:spPr>
          <a:xfrm flipV="1">
            <a:off x="8917216" y="4128761"/>
            <a:ext cx="1649256" cy="1395669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98ECC-495C-EDD6-41FC-03B4068C0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8</a:t>
            </a: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D7D5F28B-A9B2-9D66-6BE0-E39A66F5A0A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241830" y="261798"/>
            <a:ext cx="3403578" cy="2828925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E3A4145-CD40-F8FC-EDD1-E1DB36343E45}"/>
              </a:ext>
            </a:extLst>
          </p:cNvPr>
          <p:cNvCxnSpPr>
            <a:cxnSpLocks/>
            <a:stCxn id="45" idx="3"/>
            <a:endCxn id="46" idx="7"/>
          </p:cNvCxnSpPr>
          <p:nvPr/>
        </p:nvCxnSpPr>
        <p:spPr>
          <a:xfrm flipH="1">
            <a:off x="1451956" y="1723872"/>
            <a:ext cx="1295495" cy="1040950"/>
          </a:xfrm>
          <a:prstGeom prst="line">
            <a:avLst/>
          </a:prstGeom>
          <a:ln w="190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4D739CA9-1FFC-FB99-33A0-118F1C8B986B}"/>
              </a:ext>
            </a:extLst>
          </p:cNvPr>
          <p:cNvSpPr/>
          <p:nvPr/>
        </p:nvSpPr>
        <p:spPr>
          <a:xfrm>
            <a:off x="2730082" y="1621473"/>
            <a:ext cx="118604" cy="119968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DAC6146-20C9-E7F5-C439-E2175BB603E5}"/>
              </a:ext>
            </a:extLst>
          </p:cNvPr>
          <p:cNvSpPr>
            <a:spLocks noChangeAspect="1"/>
          </p:cNvSpPr>
          <p:nvPr/>
        </p:nvSpPr>
        <p:spPr>
          <a:xfrm>
            <a:off x="1295858" y="2738040"/>
            <a:ext cx="182880" cy="182880"/>
          </a:xfrm>
          <a:prstGeom prst="ellipse">
            <a:avLst/>
          </a:prstGeom>
          <a:noFill/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AE30EE8-A0DF-8094-6962-F1B71CBFF735}"/>
              </a:ext>
            </a:extLst>
          </p:cNvPr>
          <p:cNvCxnSpPr>
            <a:cxnSpLocks/>
            <a:stCxn id="46" idx="1"/>
            <a:endCxn id="46" idx="5"/>
          </p:cNvCxnSpPr>
          <p:nvPr/>
        </p:nvCxnSpPr>
        <p:spPr>
          <a:xfrm>
            <a:off x="1322640" y="2764822"/>
            <a:ext cx="129316" cy="129316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85233579-9133-F1BD-2EE8-13A4281D7B66}"/>
              </a:ext>
            </a:extLst>
          </p:cNvPr>
          <p:cNvCxnSpPr>
            <a:cxnSpLocks/>
            <a:stCxn id="46" idx="7"/>
            <a:endCxn id="46" idx="3"/>
          </p:cNvCxnSpPr>
          <p:nvPr/>
        </p:nvCxnSpPr>
        <p:spPr>
          <a:xfrm flipH="1">
            <a:off x="1322640" y="2764822"/>
            <a:ext cx="129316" cy="129316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FA4B00C-6BC9-A924-F028-61447DD76047}"/>
                  </a:ext>
                </a:extLst>
              </p:cNvPr>
              <p:cNvSpPr txBox="1"/>
              <p:nvPr/>
            </p:nvSpPr>
            <p:spPr>
              <a:xfrm>
                <a:off x="1057609" y="1756535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FA4B00C-6BC9-A924-F028-61447DD760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609" y="1756535"/>
                <a:ext cx="851230" cy="461665"/>
              </a:xfrm>
              <a:prstGeom prst="rect">
                <a:avLst/>
              </a:prstGeom>
              <a:blipFill>
                <a:blip r:embed="rId14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1E6CB1E-A025-DB20-ECC3-1B8CDA5F8CE3}"/>
                  </a:ext>
                </a:extLst>
              </p:cNvPr>
              <p:cNvSpPr txBox="1"/>
              <p:nvPr/>
            </p:nvSpPr>
            <p:spPr>
              <a:xfrm>
                <a:off x="3883213" y="1724865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1E6CB1E-A025-DB20-ECC3-1B8CDA5F8C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3213" y="1724865"/>
                <a:ext cx="851230" cy="461665"/>
              </a:xfrm>
              <a:prstGeom prst="rect">
                <a:avLst/>
              </a:prstGeom>
              <a:blipFill>
                <a:blip r:embed="rId15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D37D9E72-7678-F98A-FAA5-8668ED0EC524}"/>
                  </a:ext>
                </a:extLst>
              </p:cNvPr>
              <p:cNvSpPr txBox="1"/>
              <p:nvPr/>
            </p:nvSpPr>
            <p:spPr>
              <a:xfrm>
                <a:off x="1629621" y="2293989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D37D9E72-7678-F98A-FAA5-8668ED0EC5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9621" y="2293989"/>
                <a:ext cx="851230" cy="46166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4" name="Graphic 63">
            <a:extLst>
              <a:ext uri="{FF2B5EF4-FFF2-40B4-BE49-F238E27FC236}">
                <a16:creationId xmlns:a16="http://schemas.microsoft.com/office/drawing/2014/main" id="{6126A10E-401F-660B-E240-C48052393B5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239054" y="265239"/>
            <a:ext cx="3403578" cy="2828925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36867D1-F266-7A40-A1D9-FC70BC8D21F9}"/>
              </a:ext>
            </a:extLst>
          </p:cNvPr>
          <p:cNvCxnSpPr>
            <a:cxnSpLocks/>
            <a:stCxn id="66" idx="5"/>
            <a:endCxn id="67" idx="1"/>
          </p:cNvCxnSpPr>
          <p:nvPr/>
        </p:nvCxnSpPr>
        <p:spPr>
          <a:xfrm>
            <a:off x="8982775" y="1736469"/>
            <a:ext cx="1111545" cy="944203"/>
          </a:xfrm>
          <a:prstGeom prst="line">
            <a:avLst/>
          </a:prstGeom>
          <a:ln w="190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Oval 65">
            <a:extLst>
              <a:ext uri="{FF2B5EF4-FFF2-40B4-BE49-F238E27FC236}">
                <a16:creationId xmlns:a16="http://schemas.microsoft.com/office/drawing/2014/main" id="{3AD5F592-8411-A353-780D-65B909DFC5ED}"/>
              </a:ext>
            </a:extLst>
          </p:cNvPr>
          <p:cNvSpPr/>
          <p:nvPr/>
        </p:nvSpPr>
        <p:spPr>
          <a:xfrm>
            <a:off x="8881540" y="1634070"/>
            <a:ext cx="118604" cy="119968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7D3B933-C5AE-DB21-92A5-2DCE2DEFA49C}"/>
              </a:ext>
            </a:extLst>
          </p:cNvPr>
          <p:cNvSpPr>
            <a:spLocks noChangeAspect="1"/>
          </p:cNvSpPr>
          <p:nvPr/>
        </p:nvSpPr>
        <p:spPr>
          <a:xfrm>
            <a:off x="10067538" y="2653890"/>
            <a:ext cx="182880" cy="182880"/>
          </a:xfrm>
          <a:prstGeom prst="ellipse">
            <a:avLst/>
          </a:prstGeom>
          <a:noFill/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7DD68D90-170F-AD44-9C0E-C0BFCFF9350C}"/>
              </a:ext>
            </a:extLst>
          </p:cNvPr>
          <p:cNvCxnSpPr>
            <a:cxnSpLocks/>
            <a:stCxn id="67" idx="1"/>
            <a:endCxn id="67" idx="5"/>
          </p:cNvCxnSpPr>
          <p:nvPr/>
        </p:nvCxnSpPr>
        <p:spPr>
          <a:xfrm>
            <a:off x="10094320" y="2680672"/>
            <a:ext cx="129316" cy="129316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6FBDF2A3-1B1C-F86A-26AB-3BA38F6DCA39}"/>
              </a:ext>
            </a:extLst>
          </p:cNvPr>
          <p:cNvCxnSpPr>
            <a:cxnSpLocks/>
            <a:stCxn id="67" idx="7"/>
            <a:endCxn id="67" idx="3"/>
          </p:cNvCxnSpPr>
          <p:nvPr/>
        </p:nvCxnSpPr>
        <p:spPr>
          <a:xfrm flipH="1">
            <a:off x="10094320" y="2680672"/>
            <a:ext cx="129316" cy="129316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3C03920-FE5F-4A16-A781-9C7F2A45241F}"/>
                  </a:ext>
                </a:extLst>
              </p:cNvPr>
              <p:cNvSpPr txBox="1"/>
              <p:nvPr/>
            </p:nvSpPr>
            <p:spPr>
              <a:xfrm>
                <a:off x="7209067" y="1769132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3C03920-FE5F-4A16-A781-9C7F2A4524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9067" y="1769132"/>
                <a:ext cx="851230" cy="461665"/>
              </a:xfrm>
              <a:prstGeom prst="rect">
                <a:avLst/>
              </a:prstGeom>
              <a:blipFill>
                <a:blip r:embed="rId17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5D5076EF-98A2-3B6C-7130-963CC93C75D3}"/>
                  </a:ext>
                </a:extLst>
              </p:cNvPr>
              <p:cNvSpPr txBox="1"/>
              <p:nvPr/>
            </p:nvSpPr>
            <p:spPr>
              <a:xfrm>
                <a:off x="10034671" y="1737462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5D5076EF-98A2-3B6C-7130-963CC93C75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4671" y="1737462"/>
                <a:ext cx="851230" cy="461665"/>
              </a:xfrm>
              <a:prstGeom prst="rect">
                <a:avLst/>
              </a:prstGeom>
              <a:blipFill>
                <a:blip r:embed="rId18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7DB1892-B799-28C4-F557-10E20A8900CF}"/>
                  </a:ext>
                </a:extLst>
              </p:cNvPr>
              <p:cNvSpPr txBox="1"/>
              <p:nvPr/>
            </p:nvSpPr>
            <p:spPr>
              <a:xfrm>
                <a:off x="9068426" y="2189083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7DB1892-B799-28C4-F557-10E20A8900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8426" y="2189083"/>
                <a:ext cx="851230" cy="46166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D3C468D2-531D-697F-01AF-ADA1D7018B46}"/>
              </a:ext>
            </a:extLst>
          </p:cNvPr>
          <p:cNvSpPr txBox="1"/>
          <p:nvPr/>
        </p:nvSpPr>
        <p:spPr>
          <a:xfrm>
            <a:off x="3345908" y="2475657"/>
            <a:ext cx="5148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Single particle absorption/emission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700BB3A-09F5-232F-D210-8E2A46D61B74}"/>
                  </a:ext>
                </a:extLst>
              </p:cNvPr>
              <p:cNvSpPr txBox="1"/>
              <p:nvPr/>
            </p:nvSpPr>
            <p:spPr>
              <a:xfrm>
                <a:off x="4830163" y="963408"/>
                <a:ext cx="2224135" cy="4252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700BB3A-09F5-232F-D210-8E2A46D61B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0163" y="963408"/>
                <a:ext cx="2224135" cy="425245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TextBox 72">
            <a:extLst>
              <a:ext uri="{FF2B5EF4-FFF2-40B4-BE49-F238E27FC236}">
                <a16:creationId xmlns:a16="http://schemas.microsoft.com/office/drawing/2014/main" id="{DE364BA3-E6BF-261C-324B-EAEAE389A9B2}"/>
              </a:ext>
            </a:extLst>
          </p:cNvPr>
          <p:cNvSpPr txBox="1"/>
          <p:nvPr/>
        </p:nvSpPr>
        <p:spPr>
          <a:xfrm>
            <a:off x="762845" y="3117265"/>
            <a:ext cx="10565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Driven SHO Analogy: Axion drives conversion at the resonant frequency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ADB3D27D-D231-CA4D-B646-3F819587EA86}"/>
                  </a:ext>
                </a:extLst>
              </p:cNvPr>
              <p:cNvSpPr txBox="1"/>
              <p:nvPr/>
            </p:nvSpPr>
            <p:spPr>
              <a:xfrm>
                <a:off x="1014458" y="3792883"/>
                <a:ext cx="4289154" cy="6539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𝐷𝑀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𝐷𝑀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𝐻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ADB3D27D-D231-CA4D-B646-3F819587EA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4458" y="3792883"/>
                <a:ext cx="4289154" cy="65396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00D3633F-57D8-8B64-D48E-09D40E8E0DC6}"/>
                  </a:ext>
                </a:extLst>
              </p:cNvPr>
              <p:cNvSpPr txBox="1"/>
              <p:nvPr/>
            </p:nvSpPr>
            <p:spPr>
              <a:xfrm>
                <a:off x="1093046" y="4586067"/>
                <a:ext cx="3970795" cy="6949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𝑟𝑒𝑠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𝑛𝑜𝑛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𝑟𝑒𝑠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e>
                          </m: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≳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−19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𝑒𝑉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−29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𝑒𝑉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00D3633F-57D8-8B64-D48E-09D40E8E0D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3046" y="4586067"/>
                <a:ext cx="3970795" cy="694934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8C54C6D9-8E8C-C104-12AB-2EB7A2E1D6D4}"/>
                  </a:ext>
                </a:extLst>
              </p:cNvPr>
              <p:cNvSpPr txBox="1"/>
              <p:nvPr/>
            </p:nvSpPr>
            <p:spPr>
              <a:xfrm>
                <a:off x="598526" y="5524430"/>
                <a:ext cx="549698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Resonance can enhance conversation to dark photons by factors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sz="2400" dirty="0"/>
                  <a:t>! </a:t>
                </a:r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8C54C6D9-8E8C-C104-12AB-2EB7A2E1D6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526" y="5524430"/>
                <a:ext cx="5496981" cy="830997"/>
              </a:xfrm>
              <a:prstGeom prst="rect">
                <a:avLst/>
              </a:prstGeom>
              <a:blipFill>
                <a:blip r:embed="rId23"/>
                <a:stretch>
                  <a:fillRect l="-1663" t="-5839" r="-1109" b="-15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E148CE24-A413-D58B-2EFF-6662157AE2FD}"/>
              </a:ext>
            </a:extLst>
          </p:cNvPr>
          <p:cNvSpPr/>
          <p:nvPr/>
        </p:nvSpPr>
        <p:spPr>
          <a:xfrm>
            <a:off x="7947891" y="5509491"/>
            <a:ext cx="969818" cy="742456"/>
          </a:xfrm>
          <a:custGeom>
            <a:avLst/>
            <a:gdLst>
              <a:gd name="connsiteX0" fmla="*/ 0 w 969818"/>
              <a:gd name="connsiteY0" fmla="*/ 189345 h 777724"/>
              <a:gd name="connsiteX1" fmla="*/ 184727 w 969818"/>
              <a:gd name="connsiteY1" fmla="*/ 688109 h 777724"/>
              <a:gd name="connsiteX2" fmla="*/ 835891 w 969818"/>
              <a:gd name="connsiteY2" fmla="*/ 711200 h 777724"/>
              <a:gd name="connsiteX3" fmla="*/ 969818 w 969818"/>
              <a:gd name="connsiteY3" fmla="*/ 0 h 777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9818" h="777724">
                <a:moveTo>
                  <a:pt x="0" y="189345"/>
                </a:moveTo>
                <a:cubicBezTo>
                  <a:pt x="22706" y="395239"/>
                  <a:pt x="45412" y="601133"/>
                  <a:pt x="184727" y="688109"/>
                </a:cubicBezTo>
                <a:cubicBezTo>
                  <a:pt x="324042" y="775085"/>
                  <a:pt x="705043" y="825885"/>
                  <a:pt x="835891" y="711200"/>
                </a:cubicBezTo>
                <a:cubicBezTo>
                  <a:pt x="966740" y="596515"/>
                  <a:pt x="968279" y="298257"/>
                  <a:pt x="969818" y="0"/>
                </a:cubicBezTo>
              </a:path>
            </a:pathLst>
          </a:cu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8539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75461-4D3C-4EC4-8C0D-CC74639B2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53" y="68652"/>
            <a:ext cx="9692640" cy="738189"/>
          </a:xfrm>
        </p:spPr>
        <p:txBody>
          <a:bodyPr/>
          <a:lstStyle/>
          <a:p>
            <a:r>
              <a:rPr lang="en-US" dirty="0"/>
              <a:t>Bounds on Coupling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75D7CA-7E39-FC01-E382-CF80205A3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9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6167DC1-9817-2D5D-F08F-D42823E89BA4}"/>
              </a:ext>
            </a:extLst>
          </p:cNvPr>
          <p:cNvSpPr/>
          <p:nvPr/>
        </p:nvSpPr>
        <p:spPr>
          <a:xfrm>
            <a:off x="2019890" y="830264"/>
            <a:ext cx="8311256" cy="5386951"/>
          </a:xfrm>
          <a:prstGeom prst="rect">
            <a:avLst/>
          </a:prstGeom>
          <a:solidFill>
            <a:schemeClr val="tx1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C254BD-B880-7AC2-5343-1D709775B575}"/>
              </a:ext>
            </a:extLst>
          </p:cNvPr>
          <p:cNvSpPr txBox="1"/>
          <p:nvPr/>
        </p:nvSpPr>
        <p:spPr>
          <a:xfrm>
            <a:off x="1935283" y="6466454"/>
            <a:ext cx="956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White Dwarf Bound: A. Hook, G. Marques-Tavares and C. Ristow, JHEP 06, 167 (2021)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34B950-2334-D6DF-3047-AB8A75073C1A}"/>
              </a:ext>
            </a:extLst>
          </p:cNvPr>
          <p:cNvSpPr txBox="1"/>
          <p:nvPr/>
        </p:nvSpPr>
        <p:spPr>
          <a:xfrm rot="19535467">
            <a:off x="7278278" y="4075276"/>
            <a:ext cx="951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 Nova" panose="020B0504020202020204" pitchFamily="34" charset="0"/>
              </a:rPr>
              <a:t>CMB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BEF7C45-1204-1031-0B1F-A37D126ACD74}"/>
              </a:ext>
            </a:extLst>
          </p:cNvPr>
          <p:cNvSpPr txBox="1"/>
          <p:nvPr/>
        </p:nvSpPr>
        <p:spPr>
          <a:xfrm>
            <a:off x="8945486" y="2083564"/>
            <a:ext cx="10183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 Nova" panose="020B0504020202020204" pitchFamily="34" charset="0"/>
              </a:rPr>
              <a:t>White Dwarf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F23C01A8-1ADF-A39E-636C-F50400EC9D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17834" y="581025"/>
            <a:ext cx="8382000" cy="559117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CF253616-1EB8-630F-6560-5CDBA583DB32}"/>
              </a:ext>
            </a:extLst>
          </p:cNvPr>
          <p:cNvSpPr/>
          <p:nvPr/>
        </p:nvSpPr>
        <p:spPr>
          <a:xfrm>
            <a:off x="8187610" y="4690358"/>
            <a:ext cx="1749589" cy="479907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8209D2A-52CB-E760-10B8-96E215C58316}"/>
                  </a:ext>
                </a:extLst>
              </p:cNvPr>
              <p:cNvSpPr txBox="1"/>
              <p:nvPr/>
            </p:nvSpPr>
            <p:spPr>
              <a:xfrm>
                <a:off x="8267592" y="4749787"/>
                <a:ext cx="160460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−9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chemeClr val="bg1"/>
                    </a:solidFill>
                  </a:rPr>
                  <a:t>eV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8209D2A-52CB-E760-10B8-96E215C583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7592" y="4749787"/>
                <a:ext cx="1604606" cy="307777"/>
              </a:xfrm>
              <a:prstGeom prst="rect">
                <a:avLst/>
              </a:prstGeom>
              <a:blipFill>
                <a:blip r:embed="rId4"/>
                <a:stretch>
                  <a:fillRect l="-3802" t="-25490" r="-9125" b="-490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02896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9F885-2331-425B-BE91-BFB994AFE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8009" y="3736637"/>
            <a:ext cx="9692640" cy="797182"/>
          </a:xfrm>
        </p:spPr>
        <p:txBody>
          <a:bodyPr/>
          <a:lstStyle/>
          <a:p>
            <a:r>
              <a:rPr lang="en-US" dirty="0"/>
              <a:t>Thanks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28814-27A0-4E2F-88C1-3DD9D8860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6290" y="994670"/>
            <a:ext cx="9987456" cy="2434330"/>
          </a:xfrm>
        </p:spPr>
        <p:txBody>
          <a:bodyPr>
            <a:noAutofit/>
          </a:bodyPr>
          <a:lstStyle/>
          <a:p>
            <a:r>
              <a:rPr lang="en-US" sz="2400" dirty="0"/>
              <a:t>Interactions that couple photons to dark matter (axion) and another dark sector particle (dark photon) can be highly constrained by CMB monopole spectrum</a:t>
            </a:r>
          </a:p>
          <a:p>
            <a:r>
              <a:rPr lang="en-US" sz="2400" dirty="0"/>
              <a:t>Careful treatment of the various effects (expanding universe, plasma) is necessary and can improve naïve bounds by several orders of magnitude</a:t>
            </a:r>
          </a:p>
          <a:p>
            <a:pPr marL="0" indent="0">
              <a:buNone/>
            </a:pPr>
            <a:r>
              <a:rPr lang="en-US" sz="2400" dirty="0"/>
              <a:t>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D14D040-AB9B-4D91-B280-FB0CBB25F955}"/>
              </a:ext>
            </a:extLst>
          </p:cNvPr>
          <p:cNvSpPr txBox="1">
            <a:spLocks/>
          </p:cNvSpPr>
          <p:nvPr/>
        </p:nvSpPr>
        <p:spPr>
          <a:xfrm>
            <a:off x="908009" y="276265"/>
            <a:ext cx="9692640" cy="797182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spc="-5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Conclusion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BC5C02-0AA5-4A36-B426-47F65CD8BF3D}"/>
              </a:ext>
            </a:extLst>
          </p:cNvPr>
          <p:cNvSpPr txBox="1">
            <a:spLocks/>
          </p:cNvSpPr>
          <p:nvPr/>
        </p:nvSpPr>
        <p:spPr>
          <a:xfrm>
            <a:off x="1136609" y="4592051"/>
            <a:ext cx="9612606" cy="2163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Anson Hook and Gustavo Marques-Tavares</a:t>
            </a:r>
          </a:p>
          <a:p>
            <a:r>
              <a:rPr lang="en-US" sz="2400" dirty="0"/>
              <a:t>University of Maryland, MCFP, NSF</a:t>
            </a:r>
          </a:p>
          <a:p>
            <a:r>
              <a:rPr lang="en-US" sz="2400" dirty="0"/>
              <a:t>PHENO 2022 and the University of Pittsburgh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22A2FA-EE95-0EA6-99EE-11B91B278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3151269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CD73A-B9AA-169C-68F0-5372A622D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0696" y="2972118"/>
            <a:ext cx="4610608" cy="726122"/>
          </a:xfrm>
        </p:spPr>
        <p:txBody>
          <a:bodyPr/>
          <a:lstStyle/>
          <a:p>
            <a:r>
              <a:rPr lang="en-US" dirty="0"/>
              <a:t>Backup Slides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7C38E5-9D9D-B12B-C266-0611D6795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8406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135AC-C285-EFDD-B699-47ED2D702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622" y="222583"/>
            <a:ext cx="9692640" cy="711642"/>
          </a:xfrm>
        </p:spPr>
        <p:txBody>
          <a:bodyPr/>
          <a:lstStyle/>
          <a:p>
            <a:r>
              <a:rPr lang="en-US" dirty="0"/>
              <a:t>Coupling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523AB11-8962-FAE9-A443-DA25D008077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3392" y="1127760"/>
                <a:ext cx="10030968" cy="894799"/>
              </a:xfrm>
            </p:spPr>
            <p:txBody>
              <a:bodyPr/>
              <a:lstStyle/>
              <a:p>
                <a:r>
                  <a:rPr lang="en-US" dirty="0"/>
                  <a:t>Start with Axion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Photon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Dark Photon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and heavy Fermion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d>
                  </m:oMath>
                </a14:m>
                <a:endParaRPr lang="en-US" dirty="0"/>
              </a:p>
              <a:p>
                <a:r>
                  <a:rPr lang="en-US" dirty="0"/>
                  <a:t>Axion is CP odd: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523AB11-8962-FAE9-A443-DA25D00807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3392" y="1127760"/>
                <a:ext cx="10030968" cy="894799"/>
              </a:xfrm>
              <a:blipFill>
                <a:blip r:embed="rId2"/>
                <a:stretch>
                  <a:fillRect l="-243" t="-5442"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D5531C-1C8A-AFAE-3F86-29AF16FE7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B1</a:t>
            </a:r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8E103469-D8CB-DF95-EB76-4E6560ABD7E5}"/>
              </a:ext>
            </a:extLst>
          </p:cNvPr>
          <p:cNvSpPr/>
          <p:nvPr/>
        </p:nvSpPr>
        <p:spPr>
          <a:xfrm rot="16200000">
            <a:off x="1930400" y="2304095"/>
            <a:ext cx="1076960" cy="904240"/>
          </a:xfrm>
          <a:prstGeom prst="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4BF2EBAE-ACF0-784B-6527-8E303BF8CD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41331" r="59829" b="37480"/>
          <a:stretch/>
        </p:blipFill>
        <p:spPr>
          <a:xfrm>
            <a:off x="2847110" y="1981200"/>
            <a:ext cx="1367258" cy="59944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25CA04CB-9E1D-D9B0-3A43-93822069F90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41331" r="59829" b="37480"/>
          <a:stretch/>
        </p:blipFill>
        <p:spPr>
          <a:xfrm>
            <a:off x="2847110" y="3071174"/>
            <a:ext cx="1367258" cy="59944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F156F32-3E19-1D9D-ECB2-56AF5BFBA398}"/>
              </a:ext>
            </a:extLst>
          </p:cNvPr>
          <p:cNvCxnSpPr>
            <a:stCxn id="5" idx="0"/>
          </p:cNvCxnSpPr>
          <p:nvPr/>
        </p:nvCxnSpPr>
        <p:spPr>
          <a:xfrm flipH="1" flipV="1">
            <a:off x="1076960" y="2756214"/>
            <a:ext cx="939800" cy="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C9674F72-84B6-7790-B125-8DDD9B324FD4}"/>
              </a:ext>
            </a:extLst>
          </p:cNvPr>
          <p:cNvSpPr/>
          <p:nvPr/>
        </p:nvSpPr>
        <p:spPr>
          <a:xfrm rot="3344497">
            <a:off x="2402037" y="2429288"/>
            <a:ext cx="133684" cy="122983"/>
          </a:xfrm>
          <a:prstGeom prst="triangl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1E8B8205-2B32-BD1B-F58A-F45FC8D65393}"/>
              </a:ext>
            </a:extLst>
          </p:cNvPr>
          <p:cNvSpPr/>
          <p:nvPr/>
        </p:nvSpPr>
        <p:spPr>
          <a:xfrm rot="10800000">
            <a:off x="2854158" y="2702923"/>
            <a:ext cx="133684" cy="122983"/>
          </a:xfrm>
          <a:prstGeom prst="triangl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221D1C66-A3B8-6CB6-6547-10DBD91AB493}"/>
              </a:ext>
            </a:extLst>
          </p:cNvPr>
          <p:cNvSpPr/>
          <p:nvPr/>
        </p:nvSpPr>
        <p:spPr>
          <a:xfrm rot="18063057">
            <a:off x="2379821" y="2949047"/>
            <a:ext cx="133684" cy="122983"/>
          </a:xfrm>
          <a:prstGeom prst="triangl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41EA50D-ED73-1E5D-0749-13FB3185E384}"/>
                  </a:ext>
                </a:extLst>
              </p:cNvPr>
              <p:cNvSpPr txBox="1"/>
              <p:nvPr/>
            </p:nvSpPr>
            <p:spPr>
              <a:xfrm>
                <a:off x="1417052" y="2732078"/>
                <a:ext cx="1980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41EA50D-ED73-1E5D-0749-13FB3185E3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7052" y="2732078"/>
                <a:ext cx="198003" cy="276999"/>
              </a:xfrm>
              <a:prstGeom prst="rect">
                <a:avLst/>
              </a:prstGeom>
              <a:blipFill>
                <a:blip r:embed="rId5"/>
                <a:stretch>
                  <a:fillRect l="-15152" r="-9091" b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51D8F63-F367-EB3C-DAA3-EC9F214E12A1}"/>
                  </a:ext>
                </a:extLst>
              </p:cNvPr>
              <p:cNvSpPr txBox="1"/>
              <p:nvPr/>
            </p:nvSpPr>
            <p:spPr>
              <a:xfrm>
                <a:off x="3520708" y="2364601"/>
                <a:ext cx="19216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51D8F63-F367-EB3C-DAA3-EC9F214E12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0708" y="2364601"/>
                <a:ext cx="192168" cy="276999"/>
              </a:xfrm>
              <a:prstGeom prst="rect">
                <a:avLst/>
              </a:prstGeom>
              <a:blipFill>
                <a:blip r:embed="rId6"/>
                <a:stretch>
                  <a:fillRect l="-29032" r="-22581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40C80B6-AA5B-8961-75D5-F3EE27B1E966}"/>
                  </a:ext>
                </a:extLst>
              </p:cNvPr>
              <p:cNvSpPr txBox="1"/>
              <p:nvPr/>
            </p:nvSpPr>
            <p:spPr>
              <a:xfrm>
                <a:off x="3460724" y="3515535"/>
                <a:ext cx="19216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40C80B6-AA5B-8961-75D5-F3EE27B1E9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0724" y="3515535"/>
                <a:ext cx="192167" cy="276999"/>
              </a:xfrm>
              <a:prstGeom prst="rect">
                <a:avLst/>
              </a:prstGeom>
              <a:blipFill>
                <a:blip r:embed="rId7"/>
                <a:stretch>
                  <a:fillRect l="-29032" r="-22581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CC229012-D83D-F36E-EF45-ED3C192F413E}"/>
              </a:ext>
            </a:extLst>
          </p:cNvPr>
          <p:cNvSpPr/>
          <p:nvPr/>
        </p:nvSpPr>
        <p:spPr>
          <a:xfrm rot="16200000">
            <a:off x="5377486" y="2217560"/>
            <a:ext cx="1076960" cy="904240"/>
          </a:xfrm>
          <a:prstGeom prst="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F239CD04-95D5-534A-AB40-B7D5BE2E57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41331" r="59829" b="37480"/>
          <a:stretch/>
        </p:blipFill>
        <p:spPr>
          <a:xfrm>
            <a:off x="6294196" y="1894665"/>
            <a:ext cx="1367258" cy="599440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2519D2DE-324E-1951-E04A-DB17AF4AE5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41331" r="59829" b="37480"/>
          <a:stretch/>
        </p:blipFill>
        <p:spPr>
          <a:xfrm>
            <a:off x="6294196" y="2984639"/>
            <a:ext cx="1367258" cy="599440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3A0EF61-57A7-4C39-9CC4-FB63C9B5EA6E}"/>
              </a:ext>
            </a:extLst>
          </p:cNvPr>
          <p:cNvCxnSpPr>
            <a:stCxn id="20" idx="0"/>
          </p:cNvCxnSpPr>
          <p:nvPr/>
        </p:nvCxnSpPr>
        <p:spPr>
          <a:xfrm flipH="1" flipV="1">
            <a:off x="4524046" y="2669679"/>
            <a:ext cx="939800" cy="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969AF241-E5B2-4205-86EA-01682A3E4992}"/>
              </a:ext>
            </a:extLst>
          </p:cNvPr>
          <p:cNvSpPr/>
          <p:nvPr/>
        </p:nvSpPr>
        <p:spPr>
          <a:xfrm rot="3344497">
            <a:off x="5849123" y="2342753"/>
            <a:ext cx="133684" cy="122983"/>
          </a:xfrm>
          <a:prstGeom prst="triangl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3DEED6A0-CED0-4162-8218-5C5B105A7CF8}"/>
              </a:ext>
            </a:extLst>
          </p:cNvPr>
          <p:cNvSpPr/>
          <p:nvPr/>
        </p:nvSpPr>
        <p:spPr>
          <a:xfrm rot="10800000">
            <a:off x="6301244" y="2616388"/>
            <a:ext cx="133684" cy="122983"/>
          </a:xfrm>
          <a:prstGeom prst="triangl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D3E048A4-4785-63F4-C9F8-88B02DCF0C9E}"/>
              </a:ext>
            </a:extLst>
          </p:cNvPr>
          <p:cNvSpPr/>
          <p:nvPr/>
        </p:nvSpPr>
        <p:spPr>
          <a:xfrm rot="18063057">
            <a:off x="5826907" y="2862512"/>
            <a:ext cx="133684" cy="122983"/>
          </a:xfrm>
          <a:prstGeom prst="triangl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4E6C121-4ABC-CBF8-F545-B65CF9301444}"/>
                  </a:ext>
                </a:extLst>
              </p:cNvPr>
              <p:cNvSpPr txBox="1"/>
              <p:nvPr/>
            </p:nvSpPr>
            <p:spPr>
              <a:xfrm>
                <a:off x="4864138" y="2645543"/>
                <a:ext cx="1980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4E6C121-4ABC-CBF8-F545-B65CF93014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4138" y="2645543"/>
                <a:ext cx="198003" cy="276999"/>
              </a:xfrm>
              <a:prstGeom prst="rect">
                <a:avLst/>
              </a:prstGeom>
              <a:blipFill>
                <a:blip r:embed="rId8"/>
                <a:stretch>
                  <a:fillRect l="-15625" r="-12500" b="-4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D2458B2-515A-B64D-7262-434432F2B102}"/>
                  </a:ext>
                </a:extLst>
              </p:cNvPr>
              <p:cNvSpPr txBox="1"/>
              <p:nvPr/>
            </p:nvSpPr>
            <p:spPr>
              <a:xfrm>
                <a:off x="6967794" y="2278066"/>
                <a:ext cx="19216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D2458B2-515A-B64D-7262-434432F2B1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7794" y="2278066"/>
                <a:ext cx="192168" cy="276999"/>
              </a:xfrm>
              <a:prstGeom prst="rect">
                <a:avLst/>
              </a:prstGeom>
              <a:blipFill>
                <a:blip r:embed="rId9"/>
                <a:stretch>
                  <a:fillRect l="-25000" r="-21875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DE810FC-D1C0-04B3-A885-CB7BB27F47DD}"/>
                  </a:ext>
                </a:extLst>
              </p:cNvPr>
              <p:cNvSpPr txBox="1"/>
              <p:nvPr/>
            </p:nvSpPr>
            <p:spPr>
              <a:xfrm>
                <a:off x="6907810" y="3429000"/>
                <a:ext cx="3121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DE810FC-D1C0-04B3-A885-CB7BB27F47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7810" y="3429000"/>
                <a:ext cx="312137" cy="276999"/>
              </a:xfrm>
              <a:prstGeom prst="rect">
                <a:avLst/>
              </a:prstGeom>
              <a:blipFill>
                <a:blip r:embed="rId10"/>
                <a:stretch>
                  <a:fillRect l="-15686" r="-5882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3AE69AC3-FD85-331D-9F96-82332384552C}"/>
              </a:ext>
            </a:extLst>
          </p:cNvPr>
          <p:cNvSpPr/>
          <p:nvPr/>
        </p:nvSpPr>
        <p:spPr>
          <a:xfrm rot="16200000">
            <a:off x="8805886" y="2165595"/>
            <a:ext cx="1076960" cy="904240"/>
          </a:xfrm>
          <a:prstGeom prst="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C9826641-F4BD-E9EF-561B-D23D80EE98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41331" r="59829" b="37480"/>
          <a:stretch/>
        </p:blipFill>
        <p:spPr>
          <a:xfrm>
            <a:off x="9722596" y="1842700"/>
            <a:ext cx="1367258" cy="599440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0F9BC439-BDA0-CCBE-2C04-706F7F43BA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41331" r="59829" b="37480"/>
          <a:stretch/>
        </p:blipFill>
        <p:spPr>
          <a:xfrm>
            <a:off x="9722596" y="2932674"/>
            <a:ext cx="1367258" cy="599440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62CA52F-5187-C658-1271-3B54470C307B}"/>
              </a:ext>
            </a:extLst>
          </p:cNvPr>
          <p:cNvCxnSpPr>
            <a:stCxn id="30" idx="0"/>
          </p:cNvCxnSpPr>
          <p:nvPr/>
        </p:nvCxnSpPr>
        <p:spPr>
          <a:xfrm flipH="1" flipV="1">
            <a:off x="7952446" y="2617714"/>
            <a:ext cx="939800" cy="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003332C8-0D39-55EE-BA5D-F17A431AE1EB}"/>
              </a:ext>
            </a:extLst>
          </p:cNvPr>
          <p:cNvSpPr/>
          <p:nvPr/>
        </p:nvSpPr>
        <p:spPr>
          <a:xfrm rot="3344497">
            <a:off x="9277523" y="2290788"/>
            <a:ext cx="133684" cy="122983"/>
          </a:xfrm>
          <a:prstGeom prst="triangl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7386BFA0-A7B0-BFDE-770F-D9CC1B4571A3}"/>
              </a:ext>
            </a:extLst>
          </p:cNvPr>
          <p:cNvSpPr/>
          <p:nvPr/>
        </p:nvSpPr>
        <p:spPr>
          <a:xfrm rot="10800000">
            <a:off x="9729644" y="2564423"/>
            <a:ext cx="133684" cy="122983"/>
          </a:xfrm>
          <a:prstGeom prst="triangl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DD113CF6-BA5A-5F82-6641-FB2316072023}"/>
              </a:ext>
            </a:extLst>
          </p:cNvPr>
          <p:cNvSpPr/>
          <p:nvPr/>
        </p:nvSpPr>
        <p:spPr>
          <a:xfrm rot="18063057">
            <a:off x="9255307" y="2810547"/>
            <a:ext cx="133684" cy="122983"/>
          </a:xfrm>
          <a:prstGeom prst="triangl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2F23C4E-A401-9694-317B-95874840FC45}"/>
                  </a:ext>
                </a:extLst>
              </p:cNvPr>
              <p:cNvSpPr txBox="1"/>
              <p:nvPr/>
            </p:nvSpPr>
            <p:spPr>
              <a:xfrm>
                <a:off x="8292538" y="2593578"/>
                <a:ext cx="1980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2F23C4E-A401-9694-317B-95874840FC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2538" y="2593578"/>
                <a:ext cx="198003" cy="276999"/>
              </a:xfrm>
              <a:prstGeom prst="rect">
                <a:avLst/>
              </a:prstGeom>
              <a:blipFill>
                <a:blip r:embed="rId11"/>
                <a:stretch>
                  <a:fillRect l="-15152" r="-9091" b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3078579E-A6CF-B77B-60BE-1AFF1B573DA5}"/>
                  </a:ext>
                </a:extLst>
              </p:cNvPr>
              <p:cNvSpPr txBox="1"/>
              <p:nvPr/>
            </p:nvSpPr>
            <p:spPr>
              <a:xfrm>
                <a:off x="10396194" y="2226101"/>
                <a:ext cx="3121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3078579E-A6CF-B77B-60BE-1AFF1B573D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96194" y="2226101"/>
                <a:ext cx="312137" cy="276999"/>
              </a:xfrm>
              <a:prstGeom prst="rect">
                <a:avLst/>
              </a:prstGeom>
              <a:blipFill>
                <a:blip r:embed="rId12"/>
                <a:stretch>
                  <a:fillRect l="-15385" r="-3846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8922306-2DA9-0F60-CB1C-A2EA6A125F2B}"/>
                  </a:ext>
                </a:extLst>
              </p:cNvPr>
              <p:cNvSpPr txBox="1"/>
              <p:nvPr/>
            </p:nvSpPr>
            <p:spPr>
              <a:xfrm>
                <a:off x="10336210" y="3377035"/>
                <a:ext cx="3121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8922306-2DA9-0F60-CB1C-A2EA6A125F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36210" y="3377035"/>
                <a:ext cx="312137" cy="276999"/>
              </a:xfrm>
              <a:prstGeom prst="rect">
                <a:avLst/>
              </a:prstGeom>
              <a:blipFill>
                <a:blip r:embed="rId13"/>
                <a:stretch>
                  <a:fillRect l="-17647" r="-3922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Content Placeholder 2">
                <a:extLst>
                  <a:ext uri="{FF2B5EF4-FFF2-40B4-BE49-F238E27FC236}">
                    <a16:creationId xmlns:a16="http://schemas.microsoft.com/office/drawing/2014/main" id="{C72F52AC-1482-66D0-72C8-E43B9B2B28D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2030" y="3724269"/>
                <a:ext cx="10030968" cy="89479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182880" indent="-182880" algn="l" defTabSz="914400" rtl="0" eaLnBrk="1" latinLnBrk="0" hangingPunct="1">
                  <a:lnSpc>
                    <a:spcPct val="95000"/>
                  </a:lnSpc>
                  <a:spcBef>
                    <a:spcPts val="1400"/>
                  </a:spcBef>
                  <a:spcAft>
                    <a:spcPts val="200"/>
                  </a:spcAft>
                  <a:buClr>
                    <a:schemeClr val="accent1"/>
                  </a:buClr>
                  <a:buSzPct val="80000"/>
                  <a:buFont typeface="Arial" pitchFamily="34" charset="0"/>
                  <a:buChar char="•"/>
                  <a:defRPr sz="2000" kern="1200" spc="1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lnSpc>
                    <a:spcPct val="9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chemeClr val="accent1"/>
                  </a:buClr>
                  <a:buFont typeface="Wingdings 2" pitchFamily="18" charset="2"/>
                  <a:buChar char=""/>
                  <a:defRPr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731520" indent="-182880" algn="l" defTabSz="914400" rtl="0" eaLnBrk="1" latinLnBrk="0" hangingPunct="1">
                  <a:lnSpc>
                    <a:spcPct val="9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chemeClr val="accent1"/>
                  </a:buClr>
                  <a:buFont typeface="Wingdings 2" pitchFamily="18" charset="2"/>
                  <a:buChar char=""/>
                  <a:defRPr sz="16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005840" indent="-182880" algn="l" defTabSz="914400" rtl="0" eaLnBrk="1" latinLnBrk="0" hangingPunct="1">
                  <a:lnSpc>
                    <a:spcPct val="9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chemeClr val="accent1"/>
                  </a:buClr>
                  <a:buFont typeface="Wingdings 2" pitchFamily="18" charset="2"/>
                  <a:buChar char=""/>
                  <a:defRPr sz="1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280160" indent="-182880" algn="l" defTabSz="914400" rtl="0" eaLnBrk="1" latinLnBrk="0" hangingPunct="1">
                  <a:lnSpc>
                    <a:spcPct val="9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chemeClr val="accent1"/>
                  </a:buClr>
                  <a:buFont typeface="Wingdings 2" pitchFamily="18" charset="2"/>
                  <a:buChar char=""/>
                  <a:defRPr sz="1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600000" indent="-228600" algn="l" defTabSz="914400" rtl="0" eaLnBrk="1" latinLnBrk="0" hangingPunct="1">
                  <a:lnSpc>
                    <a:spcPct val="9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chemeClr val="accent1"/>
                  </a:buClr>
                  <a:buFont typeface="Wingdings 2" pitchFamily="18" charset="2"/>
                  <a:buChar char=""/>
                  <a:defRPr sz="1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900000" indent="-228600" algn="l" defTabSz="914400" rtl="0" eaLnBrk="1" latinLnBrk="0" hangingPunct="1">
                  <a:lnSpc>
                    <a:spcPct val="9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chemeClr val="accent1"/>
                  </a:buClr>
                  <a:buFont typeface="Wingdings 2" pitchFamily="18" charset="2"/>
                  <a:buChar char=""/>
                  <a:defRPr sz="1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2200000" indent="-228600" algn="l" defTabSz="914400" rtl="0" eaLnBrk="1" latinLnBrk="0" hangingPunct="1">
                  <a:lnSpc>
                    <a:spcPct val="9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chemeClr val="accent1"/>
                  </a:buClr>
                  <a:buFont typeface="Wingdings 2" pitchFamily="18" charset="2"/>
                  <a:buChar char=""/>
                  <a:defRPr sz="1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2500000" indent="-228600" algn="l" defTabSz="914400" rtl="0" eaLnBrk="1" latinLnBrk="0" hangingPunct="1">
                  <a:lnSpc>
                    <a:spcPct val="9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chemeClr val="accent1"/>
                  </a:buClr>
                  <a:buFont typeface="Wingdings 2" pitchFamily="18" charset="2"/>
                  <a:buChar char=""/>
                  <a:defRPr sz="1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Axion is odd under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dirty="0"/>
                  <a:t> (Dark Charge Conjugation)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b="0" dirty="0"/>
                  <a:t> only middle diagram survives and kinetic mixing is forbidden </a:t>
                </a:r>
              </a:p>
            </p:txBody>
          </p:sp>
        </mc:Choice>
        <mc:Fallback>
          <p:sp>
            <p:nvSpPr>
              <p:cNvPr id="40" name="Content Placeholder 2">
                <a:extLst>
                  <a:ext uri="{FF2B5EF4-FFF2-40B4-BE49-F238E27FC236}">
                    <a16:creationId xmlns:a16="http://schemas.microsoft.com/office/drawing/2014/main" id="{C72F52AC-1482-66D0-72C8-E43B9B2B28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030" y="3724269"/>
                <a:ext cx="10030968" cy="894799"/>
              </a:xfrm>
              <a:prstGeom prst="rect">
                <a:avLst/>
              </a:prstGeom>
              <a:blipFill>
                <a:blip r:embed="rId14"/>
                <a:stretch>
                  <a:fillRect l="-243" t="-6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Isosceles Triangle 51">
            <a:extLst>
              <a:ext uri="{FF2B5EF4-FFF2-40B4-BE49-F238E27FC236}">
                <a16:creationId xmlns:a16="http://schemas.microsoft.com/office/drawing/2014/main" id="{182F662B-BFCA-B8BF-7A75-B089967F74EA}"/>
              </a:ext>
            </a:extLst>
          </p:cNvPr>
          <p:cNvSpPr/>
          <p:nvPr/>
        </p:nvSpPr>
        <p:spPr>
          <a:xfrm rot="16200000">
            <a:off x="2065779" y="4652579"/>
            <a:ext cx="1076960" cy="904240"/>
          </a:xfrm>
          <a:prstGeom prst="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Graphic 52">
            <a:extLst>
              <a:ext uri="{FF2B5EF4-FFF2-40B4-BE49-F238E27FC236}">
                <a16:creationId xmlns:a16="http://schemas.microsoft.com/office/drawing/2014/main" id="{44F07AE0-A050-C80F-EDB0-797D5F54A8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41331" r="59829" b="37480"/>
          <a:stretch/>
        </p:blipFill>
        <p:spPr>
          <a:xfrm>
            <a:off x="2982489" y="4329684"/>
            <a:ext cx="1367258" cy="599440"/>
          </a:xfrm>
          <a:prstGeom prst="rect">
            <a:avLst/>
          </a:prstGeom>
        </p:spPr>
      </p:pic>
      <p:pic>
        <p:nvPicPr>
          <p:cNvPr id="54" name="Graphic 53">
            <a:extLst>
              <a:ext uri="{FF2B5EF4-FFF2-40B4-BE49-F238E27FC236}">
                <a16:creationId xmlns:a16="http://schemas.microsoft.com/office/drawing/2014/main" id="{3B7FE036-707B-C5D5-2804-0A3A699DAD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41331" r="59829" b="37480"/>
          <a:stretch/>
        </p:blipFill>
        <p:spPr>
          <a:xfrm>
            <a:off x="2982489" y="5419658"/>
            <a:ext cx="1367258" cy="599440"/>
          </a:xfrm>
          <a:prstGeom prst="rect">
            <a:avLst/>
          </a:prstGeom>
        </p:spPr>
      </p:pic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3183806-B5BD-4C7D-3BB3-A8E51FBD735B}"/>
              </a:ext>
            </a:extLst>
          </p:cNvPr>
          <p:cNvCxnSpPr>
            <a:cxnSpLocks/>
            <a:stCxn id="52" idx="0"/>
          </p:cNvCxnSpPr>
          <p:nvPr/>
        </p:nvCxnSpPr>
        <p:spPr>
          <a:xfrm flipH="1" flipV="1">
            <a:off x="1212339" y="5104698"/>
            <a:ext cx="939800" cy="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41240D3B-474D-BDF0-AF2D-802CC90157BA}"/>
              </a:ext>
            </a:extLst>
          </p:cNvPr>
          <p:cNvSpPr/>
          <p:nvPr/>
        </p:nvSpPr>
        <p:spPr>
          <a:xfrm rot="3344497">
            <a:off x="2537416" y="4777772"/>
            <a:ext cx="133684" cy="122983"/>
          </a:xfrm>
          <a:prstGeom prst="triangl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Isosceles Triangle 56">
            <a:extLst>
              <a:ext uri="{FF2B5EF4-FFF2-40B4-BE49-F238E27FC236}">
                <a16:creationId xmlns:a16="http://schemas.microsoft.com/office/drawing/2014/main" id="{3F95AE76-E8B4-CA3B-EFF8-5C2AD0B1F4E1}"/>
              </a:ext>
            </a:extLst>
          </p:cNvPr>
          <p:cNvSpPr/>
          <p:nvPr/>
        </p:nvSpPr>
        <p:spPr>
          <a:xfrm rot="10800000">
            <a:off x="2989537" y="5051407"/>
            <a:ext cx="133684" cy="122983"/>
          </a:xfrm>
          <a:prstGeom prst="triangl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Isosceles Triangle 57">
            <a:extLst>
              <a:ext uri="{FF2B5EF4-FFF2-40B4-BE49-F238E27FC236}">
                <a16:creationId xmlns:a16="http://schemas.microsoft.com/office/drawing/2014/main" id="{4B1467DF-2988-691F-CCE7-A87A2E23A049}"/>
              </a:ext>
            </a:extLst>
          </p:cNvPr>
          <p:cNvSpPr/>
          <p:nvPr/>
        </p:nvSpPr>
        <p:spPr>
          <a:xfrm rot="18063057">
            <a:off x="2515200" y="5297531"/>
            <a:ext cx="133684" cy="122983"/>
          </a:xfrm>
          <a:prstGeom prst="triangl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CED49E90-EB1E-5892-1D3D-047A20C2F781}"/>
                  </a:ext>
                </a:extLst>
              </p:cNvPr>
              <p:cNvSpPr txBox="1"/>
              <p:nvPr/>
            </p:nvSpPr>
            <p:spPr>
              <a:xfrm>
                <a:off x="1552431" y="5080562"/>
                <a:ext cx="1980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CED49E90-EB1E-5892-1D3D-047A20C2F7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2431" y="5080562"/>
                <a:ext cx="198003" cy="276999"/>
              </a:xfrm>
              <a:prstGeom prst="rect">
                <a:avLst/>
              </a:prstGeom>
              <a:blipFill>
                <a:blip r:embed="rId15"/>
                <a:stretch>
                  <a:fillRect l="-15625" r="-12500" b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9DF44B84-9DC3-AEB8-EBEE-47E6C94799FD}"/>
                  </a:ext>
                </a:extLst>
              </p:cNvPr>
              <p:cNvSpPr txBox="1"/>
              <p:nvPr/>
            </p:nvSpPr>
            <p:spPr>
              <a:xfrm>
                <a:off x="3656087" y="4713085"/>
                <a:ext cx="19216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9DF44B84-9DC3-AEB8-EBEE-47E6C94799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6087" y="4713085"/>
                <a:ext cx="192168" cy="276999"/>
              </a:xfrm>
              <a:prstGeom prst="rect">
                <a:avLst/>
              </a:prstGeom>
              <a:blipFill>
                <a:blip r:embed="rId16"/>
                <a:stretch>
                  <a:fillRect l="-29032" r="-22581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1DFD9170-8F1F-B007-5028-BA4A4A6A4925}"/>
                  </a:ext>
                </a:extLst>
              </p:cNvPr>
              <p:cNvSpPr txBox="1"/>
              <p:nvPr/>
            </p:nvSpPr>
            <p:spPr>
              <a:xfrm>
                <a:off x="3596103" y="5864019"/>
                <a:ext cx="3121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1DFD9170-8F1F-B007-5028-BA4A4A6A49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6103" y="5864019"/>
                <a:ext cx="312137" cy="276999"/>
              </a:xfrm>
              <a:prstGeom prst="rect">
                <a:avLst/>
              </a:prstGeom>
              <a:blipFill>
                <a:blip r:embed="rId17"/>
                <a:stretch>
                  <a:fillRect l="-17647" r="-3922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9FC5B326-2481-D589-CF31-EFBFC982AAC7}"/>
              </a:ext>
            </a:extLst>
          </p:cNvPr>
          <p:cNvCxnSpPr>
            <a:cxnSpLocks/>
          </p:cNvCxnSpPr>
          <p:nvPr/>
        </p:nvCxnSpPr>
        <p:spPr>
          <a:xfrm>
            <a:off x="4878376" y="5174390"/>
            <a:ext cx="155655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3418E61C-A4ED-D785-3E21-D4046D8AC92B}"/>
              </a:ext>
            </a:extLst>
          </p:cNvPr>
          <p:cNvSpPr txBox="1"/>
          <p:nvPr/>
        </p:nvSpPr>
        <p:spPr>
          <a:xfrm>
            <a:off x="4816041" y="4670092"/>
            <a:ext cx="1845669" cy="869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Integrate out heavy fermion</a:t>
            </a:r>
          </a:p>
        </p:txBody>
      </p:sp>
      <p:pic>
        <p:nvPicPr>
          <p:cNvPr id="69" name="Graphic 68">
            <a:extLst>
              <a:ext uri="{FF2B5EF4-FFF2-40B4-BE49-F238E27FC236}">
                <a16:creationId xmlns:a16="http://schemas.microsoft.com/office/drawing/2014/main" id="{D03300EC-10E0-9E57-F7BF-D9C6E79A7A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41331" r="59829" b="37480"/>
          <a:stretch/>
        </p:blipFill>
        <p:spPr>
          <a:xfrm rot="19735005">
            <a:off x="8009029" y="4329684"/>
            <a:ext cx="1367258" cy="599440"/>
          </a:xfrm>
          <a:prstGeom prst="rect">
            <a:avLst/>
          </a:prstGeom>
        </p:spPr>
      </p:pic>
      <p:pic>
        <p:nvPicPr>
          <p:cNvPr id="70" name="Graphic 69">
            <a:extLst>
              <a:ext uri="{FF2B5EF4-FFF2-40B4-BE49-F238E27FC236}">
                <a16:creationId xmlns:a16="http://schemas.microsoft.com/office/drawing/2014/main" id="{A5843C27-B253-11A7-4C4E-5FB19A15F56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" t="41330" r="58743" b="40024"/>
          <a:stretch/>
        </p:blipFill>
        <p:spPr>
          <a:xfrm rot="12943649" flipV="1">
            <a:off x="7955246" y="5126485"/>
            <a:ext cx="1404198" cy="462157"/>
          </a:xfrm>
          <a:prstGeom prst="rect">
            <a:avLst/>
          </a:prstGeom>
        </p:spPr>
      </p:pic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630F4C38-5D27-5765-9FA6-F1441419BFB8}"/>
              </a:ext>
            </a:extLst>
          </p:cNvPr>
          <p:cNvCxnSpPr>
            <a:cxnSpLocks/>
          </p:cNvCxnSpPr>
          <p:nvPr/>
        </p:nvCxnSpPr>
        <p:spPr>
          <a:xfrm flipH="1" flipV="1">
            <a:off x="7182763" y="4897854"/>
            <a:ext cx="939800" cy="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EA617B93-6AEC-DCF2-980C-A66AB0C95ED2}"/>
                  </a:ext>
                </a:extLst>
              </p:cNvPr>
              <p:cNvSpPr txBox="1"/>
              <p:nvPr/>
            </p:nvSpPr>
            <p:spPr>
              <a:xfrm>
                <a:off x="7522855" y="4873718"/>
                <a:ext cx="1980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EA617B93-6AEC-DCF2-980C-A66AB0C95E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855" y="4873718"/>
                <a:ext cx="198003" cy="276999"/>
              </a:xfrm>
              <a:prstGeom prst="rect">
                <a:avLst/>
              </a:prstGeom>
              <a:blipFill>
                <a:blip r:embed="rId18"/>
                <a:stretch>
                  <a:fillRect l="-15152" r="-9091" b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62D3EFC9-8A46-C841-3EFF-3F2E0E15C0C9}"/>
                  </a:ext>
                </a:extLst>
              </p:cNvPr>
              <p:cNvSpPr txBox="1"/>
              <p:nvPr/>
            </p:nvSpPr>
            <p:spPr>
              <a:xfrm>
                <a:off x="9322149" y="4167172"/>
                <a:ext cx="19216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62D3EFC9-8A46-C841-3EFF-3F2E0E15C0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2149" y="4167172"/>
                <a:ext cx="192168" cy="276999"/>
              </a:xfrm>
              <a:prstGeom prst="rect">
                <a:avLst/>
              </a:prstGeom>
              <a:blipFill>
                <a:blip r:embed="rId19"/>
                <a:stretch>
                  <a:fillRect l="-25000" r="-21875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5EC83B0C-1AE6-B52C-628E-75E172A06214}"/>
                  </a:ext>
                </a:extLst>
              </p:cNvPr>
              <p:cNvSpPr txBox="1"/>
              <p:nvPr/>
            </p:nvSpPr>
            <p:spPr>
              <a:xfrm>
                <a:off x="9276747" y="5426510"/>
                <a:ext cx="3121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5EC83B0C-1AE6-B52C-628E-75E172A062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6747" y="5426510"/>
                <a:ext cx="312137" cy="276999"/>
              </a:xfrm>
              <a:prstGeom prst="rect">
                <a:avLst/>
              </a:prstGeom>
              <a:blipFill>
                <a:blip r:embed="rId20"/>
                <a:stretch>
                  <a:fillRect l="-17647" r="-3922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45FAAB23-DF9B-30F0-21A1-AF172010F451}"/>
                  </a:ext>
                </a:extLst>
              </p:cNvPr>
              <p:cNvSpPr txBox="1"/>
              <p:nvPr/>
            </p:nvSpPr>
            <p:spPr>
              <a:xfrm>
                <a:off x="6726388" y="5806467"/>
                <a:ext cx="6140196" cy="5312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⊃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  <m:sSubSup>
                      <m:sSubSup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  <m:r>
                          <m:rPr>
                            <m:lit/>
                          </m:r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p>
                    </m:sSubSup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1800" dirty="0"/>
                  <a:t>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  <m:r>
                          <m:rPr>
                            <m:lit/>
                          </m:r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p>
                    </m:sSubSup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𝜇𝜈𝛼𝛽</m:t>
                        </m:r>
                      </m:sub>
                    </m:sSub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𝛼𝛽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800" dirty="0"/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45FAAB23-DF9B-30F0-21A1-AF172010F4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6388" y="5806467"/>
                <a:ext cx="6140196" cy="531236"/>
              </a:xfrm>
              <a:prstGeom prst="rect">
                <a:avLst/>
              </a:prstGeom>
              <a:blipFill>
                <a:blip r:embed="rId21"/>
                <a:stretch>
                  <a:fillRect b="-57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Oval 85">
            <a:extLst>
              <a:ext uri="{FF2B5EF4-FFF2-40B4-BE49-F238E27FC236}">
                <a16:creationId xmlns:a16="http://schemas.microsoft.com/office/drawing/2014/main" id="{2C778E4D-AC59-7365-772A-9747E05C00B8}"/>
              </a:ext>
            </a:extLst>
          </p:cNvPr>
          <p:cNvSpPr/>
          <p:nvPr/>
        </p:nvSpPr>
        <p:spPr>
          <a:xfrm>
            <a:off x="8042401" y="4820975"/>
            <a:ext cx="160326" cy="1632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0534BBB-AD75-C37B-AC40-3FF53F2F0F49}"/>
              </a:ext>
            </a:extLst>
          </p:cNvPr>
          <p:cNvSpPr txBox="1"/>
          <p:nvPr/>
        </p:nvSpPr>
        <p:spPr>
          <a:xfrm>
            <a:off x="475424" y="6490182"/>
            <a:ext cx="96134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b="0" i="0" dirty="0">
                <a:effectLst/>
              </a:rPr>
              <a:t>Kunio Kaneta, Hye-Sung Lee, and Seokhoon Yun </a:t>
            </a:r>
            <a:r>
              <a:rPr lang="en-US" b="0" i="1" dirty="0" err="1">
                <a:effectLst/>
              </a:rPr>
              <a:t>Phys.Rev.Lett</a:t>
            </a:r>
            <a:r>
              <a:rPr lang="en-US" b="0" i="1" dirty="0">
                <a:effectLst/>
              </a:rPr>
              <a:t>.</a:t>
            </a:r>
            <a:r>
              <a:rPr lang="en-US" b="0" i="0" dirty="0">
                <a:effectLst/>
              </a:rPr>
              <a:t> 118 (2017) 10, 101802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5231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E1E12-9B32-413A-BD77-D3B132505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552" y="172720"/>
            <a:ext cx="9692640" cy="787082"/>
          </a:xfrm>
        </p:spPr>
        <p:txBody>
          <a:bodyPr/>
          <a:lstStyle/>
          <a:p>
            <a:r>
              <a:rPr lang="en-US" dirty="0"/>
              <a:t>Plasma Effects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DD1785B-86DA-DD2C-0360-3CE6321FA4F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65632" y="1025524"/>
                <a:ext cx="10218928" cy="556291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Plasma effects change photon dispersion and polarization and give rise to a potential longitudinal polarization (plasmon)</a:t>
                </a:r>
              </a:p>
              <a:p>
                <a:pPr marL="0" indent="0">
                  <a:buNone/>
                </a:pPr>
                <a:r>
                  <a:rPr lang="en-US" dirty="0"/>
                  <a:t>Plasma effects are characterized by scale,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~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Plasma frequency is largest at recombination: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−10</m:t>
                        </m:r>
                      </m:sup>
                    </m:sSup>
                  </m:oMath>
                </a14:m>
                <a:r>
                  <a:rPr lang="en-US" dirty="0"/>
                  <a:t> eV </a:t>
                </a:r>
              </a:p>
              <a:p>
                <a:pPr marL="0" indent="0">
                  <a:buNone/>
                </a:pPr>
                <a:r>
                  <a:rPr lang="en-US" dirty="0"/>
                  <a:t>Photon momenta is smallest at the present day: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dirty="0"/>
                  <a:t> eV </a:t>
                </a:r>
              </a:p>
              <a:p>
                <a:pPr marL="0" indent="0">
                  <a:buNone/>
                </a:pPr>
                <a:r>
                  <a:rPr lang="en-US" dirty="0"/>
                  <a:t>We are always working in the limit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/>
                  <a:t>. In this limit: </a:t>
                </a:r>
              </a:p>
              <a:p>
                <a:r>
                  <a:rPr lang="en-US" dirty="0"/>
                  <a:t>Longitudinal polarizations (plasmons) are forbidden from propagating </a:t>
                </a:r>
              </a:p>
              <a:p>
                <a:r>
                  <a:rPr lang="en-US" dirty="0"/>
                  <a:t>Polarization renormalizations reduce to 1 </a:t>
                </a:r>
              </a:p>
              <a:p>
                <a:r>
                  <a:rPr lang="en-US" dirty="0"/>
                  <a:t>The effective dispersion is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where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DD1785B-86DA-DD2C-0360-3CE6321FA4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65632" y="1025524"/>
                <a:ext cx="10218928" cy="5562918"/>
              </a:xfrm>
              <a:blipFill>
                <a:blip r:embed="rId2"/>
                <a:stretch>
                  <a:fillRect l="-597" t="-7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6FA555-860B-48A2-787F-C680AB930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D9388E-40CA-939A-8B14-B29214F17F2D}"/>
              </a:ext>
            </a:extLst>
          </p:cNvPr>
          <p:cNvSpPr txBox="1"/>
          <p:nvPr/>
        </p:nvSpPr>
        <p:spPr>
          <a:xfrm>
            <a:off x="469392" y="6403776"/>
            <a:ext cx="86537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E. Braaten and D. </a:t>
            </a:r>
            <a:r>
              <a:rPr lang="en-US" dirty="0" err="1"/>
              <a:t>Segel</a:t>
            </a:r>
            <a:r>
              <a:rPr lang="en-US" dirty="0"/>
              <a:t>, Phys. Rev. D 48 (1993) 1478–1491</a:t>
            </a:r>
          </a:p>
        </p:txBody>
      </p:sp>
    </p:spTree>
    <p:extLst>
      <p:ext uri="{BB962C8B-B14F-4D97-AF65-F5344CB8AC3E}">
        <p14:creationId xmlns:p14="http://schemas.microsoft.com/office/powerpoint/2010/main" val="3184587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5335D-4063-456E-1780-2E8670C61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632" y="47943"/>
            <a:ext cx="10269728" cy="871219"/>
          </a:xfrm>
        </p:spPr>
        <p:txBody>
          <a:bodyPr>
            <a:normAutofit fontScale="90000"/>
          </a:bodyPr>
          <a:lstStyle/>
          <a:p>
            <a:r>
              <a:rPr lang="en-US" dirty="0"/>
              <a:t>Frequency dependence of distortions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6AA24D0-13A2-41FD-A266-17A1CA1B70A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3392" y="1026160"/>
                <a:ext cx="10157968" cy="3453442"/>
              </a:xfrm>
            </p:spPr>
            <p:txBody>
              <a:bodyPr/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dirty="0">
                    <a:latin typeface="Cambria Math" panose="02040503050406030204" pitchFamily="18" charset="0"/>
                  </a:rPr>
                  <a:t>How do the distortions depend on photon momentum |</a:t>
                </a:r>
                <a:r>
                  <a:rPr lang="en-US" sz="2400" b="1" dirty="0">
                    <a:latin typeface="Cambria Math" panose="02040503050406030204" pitchFamily="18" charset="0"/>
                  </a:rPr>
                  <a:t>k</a:t>
                </a:r>
                <a:r>
                  <a:rPr lang="en-US" sz="2400" dirty="0">
                    <a:latin typeface="Cambria Math" panose="02040503050406030204" pitchFamily="18" charset="0"/>
                  </a:rPr>
                  <a:t>|?</a:t>
                </a:r>
                <a:endParaRPr lang="en-US" sz="2400" b="1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  <m:r>
                      <a:rPr lang="en-US" sz="2000" b="1" i="0" smtClean="0">
                        <a:latin typeface="Cambria Math" panose="02040503050406030204" pitchFamily="18" charset="0"/>
                      </a:rPr>
                      <m:t>≫</m:t>
                    </m:r>
                    <m:d>
                      <m:dPr>
                        <m:begChr m:val="|"/>
                        <m:endChr m:val="|"/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𝝎</m:t>
                            </m:r>
                          </m:e>
                          <m:sub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𝑫</m:t>
                            </m:r>
                          </m:sub>
                        </m:sSub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𝝎</m:t>
                            </m:r>
                          </m:e>
                          <m:sub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𝜸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b="0" dirty="0"/>
                  <a:t>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:  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𝜖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𝐷𝑀</m:t>
                            </m:r>
                          </m:sub>
                        </m:sSub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4 </m:t>
                        </m:r>
                        <m:sSubSup>
                          <m:sSub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b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bSup>
                      </m:den>
                    </m:f>
                  </m:oMath>
                </a14:m>
                <a:endParaRPr lang="en-US" b="1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  <m:r>
                      <a:rPr lang="en-US" sz="2000" b="1" i="0" smtClean="0">
                        <a:latin typeface="Cambria Math" panose="02040503050406030204" pitchFamily="18" charset="0"/>
                      </a:rPr>
                      <m:t>≪</m:t>
                    </m:r>
                    <m:d>
                      <m:dPr>
                        <m:begChr m:val="|"/>
                        <m:endChr m:val="|"/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𝝎</m:t>
                            </m:r>
                          </m:e>
                          <m:sub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𝑫</m:t>
                            </m:r>
                          </m:sub>
                        </m:sSub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𝝎</m:t>
                            </m:r>
                          </m:e>
                          <m:sub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𝜸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b="0" dirty="0"/>
                  <a:t>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𝜖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𝐷𝑀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4 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b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b="1" dirty="0"/>
                  <a:t>Resonant Region: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𝜖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𝐷𝑀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𝑟𝑒𝑠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</m:oMath>
                </a14:m>
                <a:endParaRPr lang="en-US" b="1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6AA24D0-13A2-41FD-A266-17A1CA1B70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3392" y="1026160"/>
                <a:ext cx="10157968" cy="3453442"/>
              </a:xfrm>
              <a:blipFill>
                <a:blip r:embed="rId2"/>
                <a:stretch>
                  <a:fillRect l="-9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314D55-9E46-C492-0B20-83AA90DDC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B3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C3F63EE-4458-535E-EAC8-371778092BC0}"/>
              </a:ext>
            </a:extLst>
          </p:cNvPr>
          <p:cNvCxnSpPr>
            <a:cxnSpLocks/>
          </p:cNvCxnSpPr>
          <p:nvPr/>
        </p:nvCxnSpPr>
        <p:spPr>
          <a:xfrm>
            <a:off x="5745480" y="3139440"/>
            <a:ext cx="54356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B236BC1-3EF6-8B6E-C593-92542DE753A8}"/>
                  </a:ext>
                </a:extLst>
              </p:cNvPr>
              <p:cNvSpPr txBox="1"/>
              <p:nvPr/>
            </p:nvSpPr>
            <p:spPr>
              <a:xfrm>
                <a:off x="7124700" y="2050534"/>
                <a:ext cx="614172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𝜖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d>
                  </m:oMath>
                </a14:m>
                <a:r>
                  <a:rPr lang="en-US" dirty="0"/>
                  <a:t> is independent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B236BC1-3EF6-8B6E-C593-92542DE753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4700" y="2050534"/>
                <a:ext cx="6141720" cy="369332"/>
              </a:xfrm>
              <a:prstGeom prst="rect">
                <a:avLst/>
              </a:prstGeom>
              <a:blipFill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9EB5E23-5450-5478-44EA-CA2930427EC8}"/>
              </a:ext>
            </a:extLst>
          </p:cNvPr>
          <p:cNvCxnSpPr/>
          <p:nvPr/>
        </p:nvCxnSpPr>
        <p:spPr>
          <a:xfrm>
            <a:off x="5227320" y="2245360"/>
            <a:ext cx="110744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B29C88E-AB4F-5F06-A824-9D6995FAADBE}"/>
                  </a:ext>
                </a:extLst>
              </p:cNvPr>
              <p:cNvSpPr txBox="1"/>
              <p:nvPr/>
            </p:nvSpPr>
            <p:spPr>
              <a:xfrm>
                <a:off x="6421120" y="2775437"/>
                <a:ext cx="2372360" cy="6853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~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B29C88E-AB4F-5F06-A824-9D6995FAAD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1120" y="2775437"/>
                <a:ext cx="2372360" cy="68531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5A3EDFE-A1C5-71C9-1F22-45CF57703500}"/>
                  </a:ext>
                </a:extLst>
              </p:cNvPr>
              <p:cNvSpPr txBox="1"/>
              <p:nvPr/>
            </p:nvSpPr>
            <p:spPr>
              <a:xfrm>
                <a:off x="8422640" y="2933429"/>
                <a:ext cx="399542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𝜖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 ~ 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5A3EDFE-A1C5-71C9-1F22-45CF577035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640" y="2933429"/>
                <a:ext cx="3995420" cy="369332"/>
              </a:xfrm>
              <a:prstGeom prst="rect">
                <a:avLst/>
              </a:prstGeom>
              <a:blipFill>
                <a:blip r:embed="rId5"/>
                <a:stretch>
                  <a:fillRect b="-16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D896521-EF1E-96AD-056E-4D1571117A8E}"/>
              </a:ext>
            </a:extLst>
          </p:cNvPr>
          <p:cNvCxnSpPr>
            <a:cxnSpLocks/>
          </p:cNvCxnSpPr>
          <p:nvPr/>
        </p:nvCxnSpPr>
        <p:spPr>
          <a:xfrm>
            <a:off x="8793480" y="3139440"/>
            <a:ext cx="69596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184AF27-9801-0885-2E58-7D1BE09D14BE}"/>
                  </a:ext>
                </a:extLst>
              </p:cNvPr>
              <p:cNvSpPr txBox="1"/>
              <p:nvPr/>
            </p:nvSpPr>
            <p:spPr>
              <a:xfrm>
                <a:off x="1745636" y="4887873"/>
                <a:ext cx="2771400" cy="5115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𝜔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𝑟𝑒𝑠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𝑟𝑒𝑠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</m:den>
                      </m:f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184AF27-9801-0885-2E58-7D1BE09D14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5636" y="4887873"/>
                <a:ext cx="2771400" cy="51155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F8212C8-977C-5F78-1933-6F134FCD97EE}"/>
              </a:ext>
            </a:extLst>
          </p:cNvPr>
          <p:cNvCxnSpPr>
            <a:cxnSpLocks/>
          </p:cNvCxnSpPr>
          <p:nvPr/>
        </p:nvCxnSpPr>
        <p:spPr>
          <a:xfrm>
            <a:off x="4607560" y="5095558"/>
            <a:ext cx="54356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A3F5A99-E6C9-342E-1EC9-DC501D077E47}"/>
                  </a:ext>
                </a:extLst>
              </p:cNvPr>
              <p:cNvSpPr txBox="1"/>
              <p:nvPr/>
            </p:nvSpPr>
            <p:spPr>
              <a:xfrm>
                <a:off x="5332168" y="4765063"/>
                <a:ext cx="1370183" cy="5336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A3F5A99-E6C9-342E-1EC9-DC501D077E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2168" y="4765063"/>
                <a:ext cx="1370183" cy="53367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076DF83-857F-72B0-1237-695C00F2D521}"/>
                  </a:ext>
                </a:extLst>
              </p:cNvPr>
              <p:cNvSpPr txBox="1"/>
              <p:nvPr/>
            </p:nvSpPr>
            <p:spPr>
              <a:xfrm>
                <a:off x="7456170" y="4900455"/>
                <a:ext cx="3756660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Matter Domination: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−3/2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076DF83-857F-72B0-1237-695C00F2D5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6170" y="4900455"/>
                <a:ext cx="3756660" cy="379656"/>
              </a:xfrm>
              <a:prstGeom prst="rect">
                <a:avLst/>
              </a:prstGeom>
              <a:blipFill>
                <a:blip r:embed="rId8"/>
                <a:stretch>
                  <a:fillRect l="-1299" t="-8065" b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DEE3528-515C-8100-E9F4-D8F98D5E619A}"/>
                  </a:ext>
                </a:extLst>
              </p:cNvPr>
              <p:cNvSpPr txBox="1"/>
              <p:nvPr/>
            </p:nvSpPr>
            <p:spPr>
              <a:xfrm>
                <a:off x="2700020" y="5684884"/>
                <a:ext cx="6634480" cy="4248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~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𝑟𝑒𝑠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−3/2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~ 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3/2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DEE3528-515C-8100-E9F4-D8F98D5E6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0020" y="5684884"/>
                <a:ext cx="6634480" cy="424860"/>
              </a:xfrm>
              <a:prstGeom prst="rect">
                <a:avLst/>
              </a:prstGeom>
              <a:blipFill>
                <a:blip r:embed="rId9"/>
                <a:stretch>
                  <a:fillRect b="-115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97D0BCB0-3045-FB3A-680F-265AED9AF8A5}"/>
              </a:ext>
            </a:extLst>
          </p:cNvPr>
          <p:cNvSpPr txBox="1"/>
          <p:nvPr/>
        </p:nvSpPr>
        <p:spPr>
          <a:xfrm>
            <a:off x="6096000" y="3900296"/>
            <a:ext cx="4902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|</a:t>
            </a:r>
            <a:r>
              <a:rPr lang="en-US" b="1" dirty="0"/>
              <a:t>k</a:t>
            </a:r>
            <a:r>
              <a:rPr lang="en-US" dirty="0"/>
              <a:t>| dependence is found by determining where resonance happened</a:t>
            </a:r>
          </a:p>
        </p:txBody>
      </p:sp>
    </p:spTree>
    <p:extLst>
      <p:ext uri="{BB962C8B-B14F-4D97-AF65-F5344CB8AC3E}">
        <p14:creationId xmlns:p14="http://schemas.microsoft.com/office/powerpoint/2010/main" val="13721816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05890-BDB8-6CAA-A088-E22C54D0E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32" y="-447482"/>
            <a:ext cx="9692640" cy="1397124"/>
          </a:xfrm>
        </p:spPr>
        <p:txBody>
          <a:bodyPr/>
          <a:lstStyle/>
          <a:p>
            <a:r>
              <a:rPr lang="en-US" dirty="0"/>
              <a:t>Green’s Functions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CDCE2E-071B-5EA7-753E-F2143C05353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1952" y="949642"/>
                <a:ext cx="8595360" cy="1968897"/>
              </a:xfrm>
            </p:spPr>
            <p:txBody>
              <a:bodyPr/>
              <a:lstStyle/>
              <a:p>
                <a:pPr>
                  <a:lnSpc>
                    <a:spcPct val="100000"/>
                  </a:lnSpc>
                </a:pPr>
                <a:r>
                  <a:rPr lang="en-US" dirty="0"/>
                  <a:t>Fourier Transform in space,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dirty="0"/>
                  <a:t>Solve the free equations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endParaRPr lang="en-US" dirty="0"/>
              </a:p>
              <a:p>
                <a:pPr>
                  <a:lnSpc>
                    <a:spcPct val="100000"/>
                  </a:lnSpc>
                </a:pPr>
                <a:r>
                  <a:rPr lang="en-US" b="0" dirty="0">
                    <a:latin typeface="Cambria Math" panose="02040503050406030204" pitchFamily="18" charset="0"/>
                  </a:rPr>
                  <a:t>Derive Boundary matching conditions from </a:t>
                </a:r>
                <a:r>
                  <a:rPr lang="en-US" b="0" dirty="0" err="1">
                    <a:latin typeface="Cambria Math" panose="02040503050406030204" pitchFamily="18" charset="0"/>
                  </a:rPr>
                  <a:t>E.o.M.</a:t>
                </a:r>
                <a:endParaRPr lang="en-US" b="0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dirty="0"/>
                  <a:t>Do boundary matching between the two regions 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CDCE2E-071B-5EA7-753E-F2143C05353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1952" y="949642"/>
                <a:ext cx="8595360" cy="1968897"/>
              </a:xfrm>
              <a:blipFill>
                <a:blip r:embed="rId2"/>
                <a:stretch>
                  <a:fillRect l="-284" t="-1858" b="-30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3675FE-1E9E-C4AC-5B00-433EB6782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E093D7B-9928-B00C-CE0F-FF4C7EE94ABC}"/>
                  </a:ext>
                </a:extLst>
              </p:cNvPr>
              <p:cNvSpPr txBox="1"/>
              <p:nvPr/>
            </p:nvSpPr>
            <p:spPr>
              <a:xfrm>
                <a:off x="950745" y="3079978"/>
                <a:ext cx="10072694" cy="10209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=1,2,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</m:d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𝜂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𝜂</m:t>
                                      </m:r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𝜂</m:t>
                                          </m:r>
                                        </m:e>
                                        <m:sup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rad>
                            </m:den>
                          </m:f>
                        </m:e>
                      </m:nary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nary>
                            <m:nary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b>
                            <m:sup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𝜼</m:t>
                              </m:r>
                            </m:sup>
                            <m:e>
                              <m:nary>
                                <m:naryPr>
                                  <m:subHide m:val="on"/>
                                  <m:supHide m:val="on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acc>
                                    <m:accPr>
                                      <m:chr m:val="̃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𝜂</m:t>
                                      </m:r>
                                    </m:e>
                                  </m:acc>
                                </m:e>
                              </m:nary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𝜂</m:t>
                                      </m:r>
                                    </m:e>
                                  </m:acc>
                                </m:e>
                              </m:d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⋅(</m:t>
                              </m:r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E093D7B-9928-B00C-CE0F-FF4C7EE94A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745" y="3079978"/>
                <a:ext cx="10072694" cy="102092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038F5C72-D1B9-DB4E-1037-B0003399649B}"/>
              </a:ext>
            </a:extLst>
          </p:cNvPr>
          <p:cNvSpPr txBox="1"/>
          <p:nvPr/>
        </p:nvSpPr>
        <p:spPr>
          <a:xfrm>
            <a:off x="820928" y="4403754"/>
            <a:ext cx="9477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Compare with flat space Greens Function: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B1204DA-8E39-89F6-3D06-BDEC8A45B358}"/>
                  </a:ext>
                </a:extLst>
              </p:cNvPr>
              <p:cNvSpPr txBox="1"/>
              <p:nvPr/>
            </p:nvSpPr>
            <p:spPr>
              <a:xfrm>
                <a:off x="1197356" y="4773086"/>
                <a:ext cx="8993124" cy="11132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=1,2,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</m:e>
                              </m:d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𝑖𝑘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B1204DA-8E39-89F6-3D06-BDEC8A45B3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7356" y="4773086"/>
                <a:ext cx="8993124" cy="11132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468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64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6C8E8-7A54-50DA-5DC0-812F2E536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5424" y="-606487"/>
            <a:ext cx="9692640" cy="1397124"/>
          </a:xfrm>
        </p:spPr>
        <p:txBody>
          <a:bodyPr/>
          <a:lstStyle/>
          <a:p>
            <a:r>
              <a:rPr lang="en-US" dirty="0"/>
              <a:t>Probing Axion Dark Matter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917C18-4A35-4BC4-B601-3683DDE11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9A5D729-9865-3B04-7A59-2238406DFD94}"/>
              </a:ext>
            </a:extLst>
          </p:cNvPr>
          <p:cNvSpPr/>
          <p:nvPr/>
        </p:nvSpPr>
        <p:spPr>
          <a:xfrm>
            <a:off x="1306436" y="1007289"/>
            <a:ext cx="9692640" cy="2973503"/>
          </a:xfrm>
          <a:prstGeom prst="roundRect">
            <a:avLst/>
          </a:prstGeom>
          <a:solidFill>
            <a:srgbClr val="464646"/>
          </a:solidFill>
          <a:ln w="28575">
            <a:solidFill>
              <a:schemeClr val="tx2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6F8CF6-2C03-84B7-33AC-C6E193D4376D}"/>
              </a:ext>
            </a:extLst>
          </p:cNvPr>
          <p:cNvSpPr txBox="1"/>
          <p:nvPr/>
        </p:nvSpPr>
        <p:spPr>
          <a:xfrm>
            <a:off x="1858575" y="2052202"/>
            <a:ext cx="2062657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Dark Matter: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F5F0AD-B695-7836-6C32-989E705B276F}"/>
                  </a:ext>
                </a:extLst>
              </p:cNvPr>
              <p:cNvSpPr txBox="1"/>
              <p:nvPr/>
            </p:nvSpPr>
            <p:spPr>
              <a:xfrm>
                <a:off x="3921232" y="2041925"/>
                <a:ext cx="14136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Axion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F5F0AD-B695-7836-6C32-989E705B27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1232" y="2041925"/>
                <a:ext cx="1413642" cy="461665"/>
              </a:xfrm>
              <a:prstGeom prst="rect">
                <a:avLst/>
              </a:prstGeom>
              <a:blipFill>
                <a:blip r:embed="rId2"/>
                <a:stretch>
                  <a:fillRect l="-6466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36F7246-E45A-6F77-3618-4CCC7F160BEB}"/>
                  </a:ext>
                </a:extLst>
              </p:cNvPr>
              <p:cNvSpPr txBox="1"/>
              <p:nvPr/>
            </p:nvSpPr>
            <p:spPr>
              <a:xfrm>
                <a:off x="1548719" y="2925318"/>
                <a:ext cx="385466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−22</m:t>
                        </m:r>
                      </m:sup>
                    </m:sSup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eV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−13</m:t>
                        </m:r>
                      </m:sup>
                    </m:sSup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36F7246-E45A-6F77-3618-4CCC7F160B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8719" y="2925318"/>
                <a:ext cx="3854669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90CA1E9-B5F0-CF39-802D-AEB637605F71}"/>
                  </a:ext>
                </a:extLst>
              </p:cNvPr>
              <p:cNvSpPr txBox="1"/>
              <p:nvPr/>
            </p:nvSpPr>
            <p:spPr>
              <a:xfrm>
                <a:off x="6851432" y="2031786"/>
                <a:ext cx="2536934" cy="4965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Dark Photon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90CA1E9-B5F0-CF39-802D-AEB637605F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1432" y="2031786"/>
                <a:ext cx="2536934" cy="496546"/>
              </a:xfrm>
              <a:prstGeom prst="rect">
                <a:avLst/>
              </a:prstGeom>
              <a:blipFill>
                <a:blip r:embed="rId4"/>
                <a:stretch>
                  <a:fillRect l="-3846" t="-7317" b="-21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5A1A3AF-A16B-FDAE-B206-84A2643D34C6}"/>
                  </a:ext>
                </a:extLst>
              </p:cNvPr>
              <p:cNvSpPr txBox="1"/>
              <p:nvPr/>
            </p:nvSpPr>
            <p:spPr>
              <a:xfrm>
                <a:off x="6851432" y="2893904"/>
                <a:ext cx="227023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D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sz="2400" dirty="0"/>
                  <a:t> eV </a:t>
                </a: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5A1A3AF-A16B-FDAE-B206-84A2643D34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1432" y="2893904"/>
                <a:ext cx="2270232" cy="461665"/>
              </a:xfrm>
              <a:prstGeom prst="rect">
                <a:avLst/>
              </a:prstGeom>
              <a:blipFill>
                <a:blip r:embed="rId5"/>
                <a:stretch>
                  <a:fillRect t="-10667" r="-806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0F072A9-5CEF-CAB9-8578-E73EC6279068}"/>
                  </a:ext>
                </a:extLst>
              </p:cNvPr>
              <p:cNvSpPr txBox="1"/>
              <p:nvPr/>
            </p:nvSpPr>
            <p:spPr>
              <a:xfrm>
                <a:off x="908635" y="5265358"/>
                <a:ext cx="5449505" cy="5853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⊃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  <m:r>
                          <m:rPr>
                            <m:lit/>
                          </m:r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p>
                    </m:sSubSup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2400" dirty="0"/>
                  <a:t>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  <m:r>
                          <m:rPr>
                            <m:lit/>
                          </m:r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𝜇𝜈𝛼𝛽</m:t>
                        </m:r>
                      </m:sub>
                    </m:sSub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𝛼𝛽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0F072A9-5CEF-CAB9-8578-E73EC62790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635" y="5265358"/>
                <a:ext cx="5449505" cy="585353"/>
              </a:xfrm>
              <a:prstGeom prst="rect">
                <a:avLst/>
              </a:prstGeom>
              <a:blipFill>
                <a:blip r:embed="rId6"/>
                <a:stretch>
                  <a:fillRect t="-3125" b="-7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Graphic 27">
            <a:extLst>
              <a:ext uri="{FF2B5EF4-FFF2-40B4-BE49-F238E27FC236}">
                <a16:creationId xmlns:a16="http://schemas.microsoft.com/office/drawing/2014/main" id="{EA94AC2D-8E9D-FE5C-D3AA-DA2DE4FE7F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077172" y="3519641"/>
            <a:ext cx="3403578" cy="2828925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48BB825-320E-B907-173F-09B9A60EFBC4}"/>
              </a:ext>
            </a:extLst>
          </p:cNvPr>
          <p:cNvCxnSpPr>
            <a:cxnSpLocks/>
            <a:stCxn id="30" idx="4"/>
            <a:endCxn id="31" idx="0"/>
          </p:cNvCxnSpPr>
          <p:nvPr/>
        </p:nvCxnSpPr>
        <p:spPr>
          <a:xfrm flipH="1">
            <a:off x="8768846" y="5008440"/>
            <a:ext cx="10114" cy="967294"/>
          </a:xfrm>
          <a:prstGeom prst="line">
            <a:avLst/>
          </a:prstGeom>
          <a:ln w="190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F6FD82B7-FE95-06D1-F201-C2A0D9D1C469}"/>
              </a:ext>
            </a:extLst>
          </p:cNvPr>
          <p:cNvSpPr/>
          <p:nvPr/>
        </p:nvSpPr>
        <p:spPr>
          <a:xfrm>
            <a:off x="8719658" y="4888472"/>
            <a:ext cx="118604" cy="119968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1EBAF5C-52C2-8F0B-0F3E-07A38836CADE}"/>
              </a:ext>
            </a:extLst>
          </p:cNvPr>
          <p:cNvSpPr>
            <a:spLocks noChangeAspect="1"/>
          </p:cNvSpPr>
          <p:nvPr/>
        </p:nvSpPr>
        <p:spPr>
          <a:xfrm>
            <a:off x="8677406" y="5975734"/>
            <a:ext cx="182880" cy="182880"/>
          </a:xfrm>
          <a:prstGeom prst="ellipse">
            <a:avLst/>
          </a:prstGeom>
          <a:noFill/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868BD6E-F686-9695-BCBF-F277B7070043}"/>
              </a:ext>
            </a:extLst>
          </p:cNvPr>
          <p:cNvCxnSpPr>
            <a:cxnSpLocks/>
            <a:stCxn id="31" idx="1"/>
            <a:endCxn id="31" idx="5"/>
          </p:cNvCxnSpPr>
          <p:nvPr/>
        </p:nvCxnSpPr>
        <p:spPr>
          <a:xfrm>
            <a:off x="8704188" y="6002516"/>
            <a:ext cx="129316" cy="129316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8EC4A90-DC2C-30DF-5B6E-9413BD197C0F}"/>
              </a:ext>
            </a:extLst>
          </p:cNvPr>
          <p:cNvCxnSpPr>
            <a:cxnSpLocks/>
            <a:stCxn id="31" idx="7"/>
            <a:endCxn id="31" idx="3"/>
          </p:cNvCxnSpPr>
          <p:nvPr/>
        </p:nvCxnSpPr>
        <p:spPr>
          <a:xfrm flipH="1">
            <a:off x="8704188" y="6002516"/>
            <a:ext cx="129316" cy="129316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7A3C7B9C-B099-180A-0A14-91B166F1BD46}"/>
                  </a:ext>
                </a:extLst>
              </p:cNvPr>
              <p:cNvSpPr txBox="1"/>
              <p:nvPr/>
            </p:nvSpPr>
            <p:spPr>
              <a:xfrm>
                <a:off x="7047185" y="5023534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7A3C7B9C-B099-180A-0A14-91B166F1BD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7185" y="5023534"/>
                <a:ext cx="851230" cy="461665"/>
              </a:xfrm>
              <a:prstGeom prst="rect">
                <a:avLst/>
              </a:prstGeom>
              <a:blipFill>
                <a:blip r:embed="rId9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5A66A6B-A41D-7C02-DC66-CDEF6F53F293}"/>
                  </a:ext>
                </a:extLst>
              </p:cNvPr>
              <p:cNvSpPr txBox="1"/>
              <p:nvPr/>
            </p:nvSpPr>
            <p:spPr>
              <a:xfrm>
                <a:off x="9872789" y="4991864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5A66A6B-A41D-7C02-DC66-CDEF6F53F2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2789" y="4991864"/>
                <a:ext cx="851230" cy="461665"/>
              </a:xfrm>
              <a:prstGeom prst="rect">
                <a:avLst/>
              </a:prstGeom>
              <a:blipFill>
                <a:blip r:embed="rId10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3F6DF9A-6A0A-B5F2-16B6-59E19B6729D4}"/>
                  </a:ext>
                </a:extLst>
              </p:cNvPr>
              <p:cNvSpPr txBox="1"/>
              <p:nvPr/>
            </p:nvSpPr>
            <p:spPr>
              <a:xfrm>
                <a:off x="8592754" y="5466865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3F6DF9A-6A0A-B5F2-16B6-59E19B6729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2754" y="5466865"/>
                <a:ext cx="851230" cy="46166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919BBE9F-C996-5BD4-D69F-61657A9372A5}"/>
              </a:ext>
            </a:extLst>
          </p:cNvPr>
          <p:cNvSpPr txBox="1"/>
          <p:nvPr/>
        </p:nvSpPr>
        <p:spPr>
          <a:xfrm>
            <a:off x="4848427" y="1158181"/>
            <a:ext cx="33866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Dark Sector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1BC6E1-0196-D50B-9E66-FDFB5AD9DAED}"/>
              </a:ext>
            </a:extLst>
          </p:cNvPr>
          <p:cNvSpPr txBox="1"/>
          <p:nvPr/>
        </p:nvSpPr>
        <p:spPr>
          <a:xfrm>
            <a:off x="908635" y="4561869"/>
            <a:ext cx="3403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Lowest order coupling: </a:t>
            </a:r>
          </a:p>
        </p:txBody>
      </p:sp>
    </p:spTree>
    <p:extLst>
      <p:ext uri="{BB962C8B-B14F-4D97-AF65-F5344CB8AC3E}">
        <p14:creationId xmlns:p14="http://schemas.microsoft.com/office/powerpoint/2010/main" val="3946782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70070-C0C6-44AF-A90F-6A07D5619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256098"/>
            <a:ext cx="9692640" cy="1397124"/>
          </a:xfrm>
        </p:spPr>
        <p:txBody>
          <a:bodyPr/>
          <a:lstStyle/>
          <a:p>
            <a:r>
              <a:rPr lang="en-US" dirty="0"/>
              <a:t>Cosmic Microwave Background (CMB)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D95902-F910-4ACE-85C7-A52B8718C6B2}"/>
              </a:ext>
            </a:extLst>
          </p:cNvPr>
          <p:cNvSpPr/>
          <p:nvPr/>
        </p:nvSpPr>
        <p:spPr>
          <a:xfrm>
            <a:off x="4454900" y="1705669"/>
            <a:ext cx="6475228" cy="3991468"/>
          </a:xfrm>
          <a:prstGeom prst="rect">
            <a:avLst/>
          </a:prstGeom>
          <a:solidFill>
            <a:schemeClr val="tx1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0CDF73-0855-4083-A990-756EA8483DFB}"/>
              </a:ext>
            </a:extLst>
          </p:cNvPr>
          <p:cNvSpPr txBox="1"/>
          <p:nvPr/>
        </p:nvSpPr>
        <p:spPr>
          <a:xfrm>
            <a:off x="4961498" y="1140759"/>
            <a:ext cx="7200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FIRAS: CMB Monopole Spectrum 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AFB8E24A-9904-46CF-9C09-D03C014879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22473" y="1412292"/>
            <a:ext cx="6307655" cy="421679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12BE6C7-80DB-44AB-823B-5D189FB822E5}"/>
              </a:ext>
            </a:extLst>
          </p:cNvPr>
          <p:cNvSpPr txBox="1"/>
          <p:nvPr/>
        </p:nvSpPr>
        <p:spPr>
          <a:xfrm>
            <a:off x="5775008" y="6415951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/>
              <a:t>Fixsen</a:t>
            </a:r>
            <a:r>
              <a:rPr lang="fr-FR" dirty="0"/>
              <a:t> et al. 1996, </a:t>
            </a:r>
            <a:r>
              <a:rPr lang="fr-FR" dirty="0" err="1"/>
              <a:t>Astrophysical</a:t>
            </a:r>
            <a:r>
              <a:rPr lang="fr-FR" dirty="0"/>
              <a:t> Journal, 473, 576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375D15-E221-21D9-54BD-A3D75036F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721520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70070-C0C6-44AF-A90F-6A07D5619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256098"/>
            <a:ext cx="9692640" cy="1397124"/>
          </a:xfrm>
        </p:spPr>
        <p:txBody>
          <a:bodyPr/>
          <a:lstStyle/>
          <a:p>
            <a:r>
              <a:rPr lang="en-US" dirty="0"/>
              <a:t>Cosmic Microwave Background (CMB)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D95902-F910-4ACE-85C7-A52B8718C6B2}"/>
              </a:ext>
            </a:extLst>
          </p:cNvPr>
          <p:cNvSpPr/>
          <p:nvPr/>
        </p:nvSpPr>
        <p:spPr>
          <a:xfrm>
            <a:off x="4454900" y="1705669"/>
            <a:ext cx="6475228" cy="3991468"/>
          </a:xfrm>
          <a:prstGeom prst="rect">
            <a:avLst/>
          </a:prstGeom>
          <a:solidFill>
            <a:schemeClr val="tx1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F97643D-62F2-4DE1-ADCB-84D92683B2BC}"/>
                  </a:ext>
                </a:extLst>
              </p:cNvPr>
              <p:cNvSpPr txBox="1"/>
              <p:nvPr/>
            </p:nvSpPr>
            <p:spPr>
              <a:xfrm>
                <a:off x="677794" y="2455014"/>
                <a:ext cx="3315086" cy="1850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Power spectrum matches perfect blackbody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400" dirty="0"/>
                  <a:t> precission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F97643D-62F2-4DE1-ADCB-84D92683B2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794" y="2455014"/>
                <a:ext cx="3315086" cy="1850828"/>
              </a:xfrm>
              <a:prstGeom prst="rect">
                <a:avLst/>
              </a:prstGeom>
              <a:blipFill>
                <a:blip r:embed="rId2"/>
                <a:stretch>
                  <a:fillRect l="-2390" t="-26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784B8C1-5249-4FB3-B737-11E34DAA9E49}"/>
                  </a:ext>
                </a:extLst>
              </p:cNvPr>
              <p:cNvSpPr txBox="1"/>
              <p:nvPr/>
            </p:nvSpPr>
            <p:spPr>
              <a:xfrm>
                <a:off x="10844743" y="1313452"/>
                <a:ext cx="35105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∗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784B8C1-5249-4FB3-B737-11E34DAA9E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44743" y="1313452"/>
                <a:ext cx="351058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71D31BF-64B2-4DD3-A5F1-9E4EABFEB22D}"/>
                  </a:ext>
                </a:extLst>
              </p:cNvPr>
              <p:cNvSpPr txBox="1"/>
              <p:nvPr/>
            </p:nvSpPr>
            <p:spPr>
              <a:xfrm>
                <a:off x="4454900" y="5658115"/>
                <a:ext cx="7536048" cy="4705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Error</m:t>
                        </m:r>
                        <m:r>
                          <a:rPr lang="en-US" sz="28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bars</m:t>
                        </m:r>
                        <m:r>
                          <a:rPr lang="en-US" sz="28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are</m:t>
                        </m:r>
                        <m:r>
                          <a:rPr lang="en-US" sz="28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increased</m:t>
                        </m:r>
                        <m:r>
                          <a:rPr lang="en-US" sz="28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by</m:t>
                        </m:r>
                        <m:r>
                          <a:rPr lang="en-US" sz="28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en-US" sz="28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factor</m:t>
                        </m:r>
                        <m:r>
                          <a:rPr lang="en-US" sz="28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US" sz="2800" b="0" i="0" smtClean="0">
                            <a:latin typeface="Cambria Math" panose="02040503050406030204" pitchFamily="18" charset="0"/>
                          </a:rPr>
                          <m:t> 300</m:t>
                        </m:r>
                      </m:sub>
                    </m:sSub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71D31BF-64B2-4DD3-A5F1-9E4EABFEB2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4900" y="5658115"/>
                <a:ext cx="7536048" cy="470513"/>
              </a:xfrm>
              <a:prstGeom prst="rect">
                <a:avLst/>
              </a:prstGeom>
              <a:blipFill>
                <a:blip r:embed="rId4"/>
                <a:stretch>
                  <a:fillRect b="-1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5ABAED12-D874-4743-BAFE-4CFBAE8979CC}"/>
              </a:ext>
            </a:extLst>
          </p:cNvPr>
          <p:cNvSpPr txBox="1"/>
          <p:nvPr/>
        </p:nvSpPr>
        <p:spPr>
          <a:xfrm>
            <a:off x="677794" y="4323711"/>
            <a:ext cx="341668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Any effect that would cause a deviation is highly constrained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0CDF73-0855-4083-A990-756EA8483DFB}"/>
              </a:ext>
            </a:extLst>
          </p:cNvPr>
          <p:cNvSpPr txBox="1"/>
          <p:nvPr/>
        </p:nvSpPr>
        <p:spPr>
          <a:xfrm>
            <a:off x="4961498" y="1140759"/>
            <a:ext cx="7200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FIRAS: CMB Monopole Spectrum 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AFB8E24A-9904-46CF-9C09-D03C014879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22473" y="1412292"/>
            <a:ext cx="6307655" cy="421679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12BE6C7-80DB-44AB-823B-5D189FB822E5}"/>
              </a:ext>
            </a:extLst>
          </p:cNvPr>
          <p:cNvSpPr txBox="1"/>
          <p:nvPr/>
        </p:nvSpPr>
        <p:spPr>
          <a:xfrm>
            <a:off x="5775008" y="6415951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/>
              <a:t>Fixsen</a:t>
            </a:r>
            <a:r>
              <a:rPr lang="fr-FR" dirty="0"/>
              <a:t> et al. 1996, </a:t>
            </a:r>
            <a:r>
              <a:rPr lang="fr-FR" dirty="0" err="1"/>
              <a:t>Astrophysical</a:t>
            </a:r>
            <a:r>
              <a:rPr lang="fr-FR" dirty="0"/>
              <a:t> Journal, 473, 576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375D15-E221-21D9-54BD-A3D75036F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891622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0CFB3-72A3-40F7-9FFA-54E982F64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916" y="34408"/>
            <a:ext cx="10770098" cy="720982"/>
          </a:xfrm>
        </p:spPr>
        <p:txBody>
          <a:bodyPr>
            <a:normAutofit/>
          </a:bodyPr>
          <a:lstStyle/>
          <a:p>
            <a:r>
              <a:rPr lang="en-US" sz="4000" dirty="0"/>
              <a:t>CMB Distortion</a:t>
            </a:r>
          </a:p>
        </p:txBody>
      </p:sp>
      <p:pic>
        <p:nvPicPr>
          <p:cNvPr id="36" name="Graphic 35">
            <a:extLst>
              <a:ext uri="{FF2B5EF4-FFF2-40B4-BE49-F238E27FC236}">
                <a16:creationId xmlns:a16="http://schemas.microsoft.com/office/drawing/2014/main" id="{58E00B5F-31F1-4460-9D67-8480ABC8C4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59728" y="-382481"/>
            <a:ext cx="3403578" cy="2828925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32AEA55-A39A-4D68-860E-1ACF9DDB25D9}"/>
              </a:ext>
            </a:extLst>
          </p:cNvPr>
          <p:cNvCxnSpPr>
            <a:cxnSpLocks/>
            <a:stCxn id="40" idx="4"/>
            <a:endCxn id="41" idx="0"/>
          </p:cNvCxnSpPr>
          <p:nvPr/>
        </p:nvCxnSpPr>
        <p:spPr>
          <a:xfrm flipH="1">
            <a:off x="5951402" y="1106318"/>
            <a:ext cx="10114" cy="967294"/>
          </a:xfrm>
          <a:prstGeom prst="line">
            <a:avLst/>
          </a:prstGeom>
          <a:ln w="190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DC578EC4-6FC5-413D-AA25-ABE86E5DAEFA}"/>
              </a:ext>
            </a:extLst>
          </p:cNvPr>
          <p:cNvSpPr/>
          <p:nvPr/>
        </p:nvSpPr>
        <p:spPr>
          <a:xfrm>
            <a:off x="5902214" y="986350"/>
            <a:ext cx="118604" cy="119968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D1BEC72-74DA-462F-A348-5F0C9ADC45CD}"/>
              </a:ext>
            </a:extLst>
          </p:cNvPr>
          <p:cNvSpPr>
            <a:spLocks noChangeAspect="1"/>
          </p:cNvSpPr>
          <p:nvPr/>
        </p:nvSpPr>
        <p:spPr>
          <a:xfrm>
            <a:off x="5859962" y="2073612"/>
            <a:ext cx="182880" cy="182880"/>
          </a:xfrm>
          <a:prstGeom prst="ellipse">
            <a:avLst/>
          </a:prstGeom>
          <a:noFill/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D0B6D93-4330-435E-A6A5-C709F7D10AFF}"/>
              </a:ext>
            </a:extLst>
          </p:cNvPr>
          <p:cNvCxnSpPr>
            <a:cxnSpLocks/>
            <a:stCxn id="41" idx="1"/>
            <a:endCxn id="41" idx="5"/>
          </p:cNvCxnSpPr>
          <p:nvPr/>
        </p:nvCxnSpPr>
        <p:spPr>
          <a:xfrm>
            <a:off x="5886744" y="2100394"/>
            <a:ext cx="129316" cy="129316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94FA231-2D13-4E23-A86A-FC9A292A02F1}"/>
              </a:ext>
            </a:extLst>
          </p:cNvPr>
          <p:cNvCxnSpPr>
            <a:cxnSpLocks/>
            <a:stCxn id="41" idx="7"/>
            <a:endCxn id="41" idx="3"/>
          </p:cNvCxnSpPr>
          <p:nvPr/>
        </p:nvCxnSpPr>
        <p:spPr>
          <a:xfrm flipH="1">
            <a:off x="5886744" y="2100394"/>
            <a:ext cx="129316" cy="129316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08F4CC7-1863-4F61-83AC-97897E0D0A44}"/>
                  </a:ext>
                </a:extLst>
              </p:cNvPr>
              <p:cNvSpPr txBox="1"/>
              <p:nvPr/>
            </p:nvSpPr>
            <p:spPr>
              <a:xfrm>
                <a:off x="4229741" y="1121412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08F4CC7-1863-4F61-83AC-97897E0D0A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741" y="1121412"/>
                <a:ext cx="851230" cy="461665"/>
              </a:xfrm>
              <a:prstGeom prst="rect">
                <a:avLst/>
              </a:prstGeom>
              <a:blipFill>
                <a:blip r:embed="rId18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C13F996E-871D-465C-8E6D-7915B64AB0BF}"/>
                  </a:ext>
                </a:extLst>
              </p:cNvPr>
              <p:cNvSpPr txBox="1"/>
              <p:nvPr/>
            </p:nvSpPr>
            <p:spPr>
              <a:xfrm>
                <a:off x="7055345" y="1089742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C13F996E-871D-465C-8E6D-7915B64AB0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5345" y="1089742"/>
                <a:ext cx="851230" cy="461665"/>
              </a:xfrm>
              <a:prstGeom prst="rect">
                <a:avLst/>
              </a:prstGeom>
              <a:blipFill>
                <a:blip r:embed="rId19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4874CF65-710C-44F0-85C6-5C8118C46833}"/>
                  </a:ext>
                </a:extLst>
              </p:cNvPr>
              <p:cNvSpPr txBox="1"/>
              <p:nvPr/>
            </p:nvSpPr>
            <p:spPr>
              <a:xfrm>
                <a:off x="5775310" y="1564743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4874CF65-710C-44F0-85C6-5C8118C468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5310" y="1564743"/>
                <a:ext cx="851230" cy="461665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575175-6492-74DF-CC6C-5B7C6DA12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983867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0CFB3-72A3-40F7-9FFA-54E982F64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916" y="34408"/>
            <a:ext cx="10770098" cy="720982"/>
          </a:xfrm>
        </p:spPr>
        <p:txBody>
          <a:bodyPr>
            <a:normAutofit/>
          </a:bodyPr>
          <a:lstStyle/>
          <a:p>
            <a:r>
              <a:rPr lang="en-US" sz="4000" dirty="0"/>
              <a:t>CMB Distortion</a:t>
            </a:r>
          </a:p>
        </p:txBody>
      </p:sp>
      <p:pic>
        <p:nvPicPr>
          <p:cNvPr id="36" name="Graphic 35">
            <a:extLst>
              <a:ext uri="{FF2B5EF4-FFF2-40B4-BE49-F238E27FC236}">
                <a16:creationId xmlns:a16="http://schemas.microsoft.com/office/drawing/2014/main" id="{58E00B5F-31F1-4460-9D67-8480ABC8C4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59728" y="-382481"/>
            <a:ext cx="3403578" cy="2828925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32AEA55-A39A-4D68-860E-1ACF9DDB25D9}"/>
              </a:ext>
            </a:extLst>
          </p:cNvPr>
          <p:cNvCxnSpPr>
            <a:cxnSpLocks/>
            <a:stCxn id="40" idx="4"/>
            <a:endCxn id="41" idx="0"/>
          </p:cNvCxnSpPr>
          <p:nvPr/>
        </p:nvCxnSpPr>
        <p:spPr>
          <a:xfrm flipH="1">
            <a:off x="5951402" y="1106318"/>
            <a:ext cx="10114" cy="967294"/>
          </a:xfrm>
          <a:prstGeom prst="line">
            <a:avLst/>
          </a:prstGeom>
          <a:ln w="190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DC578EC4-6FC5-413D-AA25-ABE86E5DAEFA}"/>
              </a:ext>
            </a:extLst>
          </p:cNvPr>
          <p:cNvSpPr/>
          <p:nvPr/>
        </p:nvSpPr>
        <p:spPr>
          <a:xfrm>
            <a:off x="5902214" y="986350"/>
            <a:ext cx="118604" cy="119968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D1BEC72-74DA-462F-A348-5F0C9ADC45CD}"/>
              </a:ext>
            </a:extLst>
          </p:cNvPr>
          <p:cNvSpPr>
            <a:spLocks noChangeAspect="1"/>
          </p:cNvSpPr>
          <p:nvPr/>
        </p:nvSpPr>
        <p:spPr>
          <a:xfrm>
            <a:off x="5859962" y="2073612"/>
            <a:ext cx="182880" cy="182880"/>
          </a:xfrm>
          <a:prstGeom prst="ellipse">
            <a:avLst/>
          </a:prstGeom>
          <a:noFill/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D0B6D93-4330-435E-A6A5-C709F7D10AFF}"/>
              </a:ext>
            </a:extLst>
          </p:cNvPr>
          <p:cNvCxnSpPr>
            <a:cxnSpLocks/>
            <a:stCxn id="41" idx="1"/>
            <a:endCxn id="41" idx="5"/>
          </p:cNvCxnSpPr>
          <p:nvPr/>
        </p:nvCxnSpPr>
        <p:spPr>
          <a:xfrm>
            <a:off x="5886744" y="2100394"/>
            <a:ext cx="129316" cy="129316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94FA231-2D13-4E23-A86A-FC9A292A02F1}"/>
              </a:ext>
            </a:extLst>
          </p:cNvPr>
          <p:cNvCxnSpPr>
            <a:cxnSpLocks/>
            <a:stCxn id="41" idx="7"/>
            <a:endCxn id="41" idx="3"/>
          </p:cNvCxnSpPr>
          <p:nvPr/>
        </p:nvCxnSpPr>
        <p:spPr>
          <a:xfrm flipH="1">
            <a:off x="5886744" y="2100394"/>
            <a:ext cx="129316" cy="129316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3D9EB18F-F65C-4E41-983C-7E5E9FD987F5}"/>
              </a:ext>
            </a:extLst>
          </p:cNvPr>
          <p:cNvCxnSpPr>
            <a:cxnSpLocks/>
          </p:cNvCxnSpPr>
          <p:nvPr/>
        </p:nvCxnSpPr>
        <p:spPr>
          <a:xfrm flipV="1">
            <a:off x="953146" y="2762815"/>
            <a:ext cx="4389722" cy="1919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9B4862C-524B-4D7E-B883-1CD60558B2EE}"/>
              </a:ext>
            </a:extLst>
          </p:cNvPr>
          <p:cNvCxnSpPr>
            <a:cxnSpLocks/>
          </p:cNvCxnSpPr>
          <p:nvPr/>
        </p:nvCxnSpPr>
        <p:spPr>
          <a:xfrm flipV="1">
            <a:off x="953146" y="2860460"/>
            <a:ext cx="9709688" cy="35173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587D48C2-1A8F-4CD4-B610-2940C4C8D9D6}"/>
              </a:ext>
            </a:extLst>
          </p:cNvPr>
          <p:cNvCxnSpPr>
            <a:cxnSpLocks/>
          </p:cNvCxnSpPr>
          <p:nvPr/>
        </p:nvCxnSpPr>
        <p:spPr>
          <a:xfrm>
            <a:off x="953146" y="3021449"/>
            <a:ext cx="9709688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547D5CF-093B-406D-ACBF-6827371771A5}"/>
              </a:ext>
            </a:extLst>
          </p:cNvPr>
          <p:cNvCxnSpPr>
            <a:cxnSpLocks/>
          </p:cNvCxnSpPr>
          <p:nvPr/>
        </p:nvCxnSpPr>
        <p:spPr>
          <a:xfrm>
            <a:off x="953146" y="3145204"/>
            <a:ext cx="2205322" cy="1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4A86448-5374-45E9-8790-D354BC023B90}"/>
              </a:ext>
            </a:extLst>
          </p:cNvPr>
          <p:cNvCxnSpPr>
            <a:cxnSpLocks/>
          </p:cNvCxnSpPr>
          <p:nvPr/>
        </p:nvCxnSpPr>
        <p:spPr>
          <a:xfrm>
            <a:off x="953146" y="3291601"/>
            <a:ext cx="9709688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F4E060F-848D-4B1B-AA43-0981CE3D27EB}"/>
              </a:ext>
            </a:extLst>
          </p:cNvPr>
          <p:cNvCxnSpPr>
            <a:cxnSpLocks/>
          </p:cNvCxnSpPr>
          <p:nvPr/>
        </p:nvCxnSpPr>
        <p:spPr>
          <a:xfrm>
            <a:off x="953146" y="3413521"/>
            <a:ext cx="9709688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91B04C38-1B77-49A4-BF08-F985A066F9B7}"/>
              </a:ext>
            </a:extLst>
          </p:cNvPr>
          <p:cNvCxnSpPr>
            <a:cxnSpLocks/>
          </p:cNvCxnSpPr>
          <p:nvPr/>
        </p:nvCxnSpPr>
        <p:spPr>
          <a:xfrm>
            <a:off x="953146" y="3536787"/>
            <a:ext cx="6381082" cy="491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6C8C316-C4C6-4EA6-9064-510F9B15C330}"/>
              </a:ext>
            </a:extLst>
          </p:cNvPr>
          <p:cNvCxnSpPr>
            <a:cxnSpLocks/>
          </p:cNvCxnSpPr>
          <p:nvPr/>
        </p:nvCxnSpPr>
        <p:spPr>
          <a:xfrm flipV="1">
            <a:off x="5342868" y="2738698"/>
            <a:ext cx="5319966" cy="24117"/>
          </a:xfrm>
          <a:prstGeom prst="line">
            <a:avLst/>
          </a:prstGeom>
          <a:ln>
            <a:solidFill>
              <a:srgbClr val="E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C56E157D-EF5F-425D-9A19-DB6A24492267}"/>
              </a:ext>
            </a:extLst>
          </p:cNvPr>
          <p:cNvCxnSpPr>
            <a:cxnSpLocks/>
          </p:cNvCxnSpPr>
          <p:nvPr/>
        </p:nvCxnSpPr>
        <p:spPr>
          <a:xfrm flipV="1">
            <a:off x="3158468" y="3122345"/>
            <a:ext cx="7504366" cy="22860"/>
          </a:xfrm>
          <a:prstGeom prst="line">
            <a:avLst/>
          </a:prstGeom>
          <a:ln>
            <a:solidFill>
              <a:srgbClr val="E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D9628CEE-A702-4C76-8494-37994AFC79D5}"/>
              </a:ext>
            </a:extLst>
          </p:cNvPr>
          <p:cNvCxnSpPr>
            <a:cxnSpLocks/>
          </p:cNvCxnSpPr>
          <p:nvPr/>
        </p:nvCxnSpPr>
        <p:spPr>
          <a:xfrm flipV="1">
            <a:off x="7334228" y="3500963"/>
            <a:ext cx="3328606" cy="42840"/>
          </a:xfrm>
          <a:prstGeom prst="line">
            <a:avLst/>
          </a:prstGeom>
          <a:ln>
            <a:solidFill>
              <a:srgbClr val="E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Oval 93">
            <a:extLst>
              <a:ext uri="{FF2B5EF4-FFF2-40B4-BE49-F238E27FC236}">
                <a16:creationId xmlns:a16="http://schemas.microsoft.com/office/drawing/2014/main" id="{F5386C4D-7CA1-4E0E-AD6A-F4D62982E867}"/>
              </a:ext>
            </a:extLst>
          </p:cNvPr>
          <p:cNvSpPr>
            <a:spLocks noChangeAspect="1"/>
          </p:cNvSpPr>
          <p:nvPr/>
        </p:nvSpPr>
        <p:spPr>
          <a:xfrm flipV="1">
            <a:off x="5313256" y="2736293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2155025C-655F-4034-A8BD-50BBA32F6696}"/>
              </a:ext>
            </a:extLst>
          </p:cNvPr>
          <p:cNvSpPr>
            <a:spLocks noChangeAspect="1"/>
          </p:cNvSpPr>
          <p:nvPr/>
        </p:nvSpPr>
        <p:spPr>
          <a:xfrm flipV="1">
            <a:off x="3144050" y="3122345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60D02F50-35CE-4466-B216-A7AB61704C97}"/>
              </a:ext>
            </a:extLst>
          </p:cNvPr>
          <p:cNvSpPr>
            <a:spLocks noChangeAspect="1"/>
          </p:cNvSpPr>
          <p:nvPr/>
        </p:nvSpPr>
        <p:spPr>
          <a:xfrm flipV="1">
            <a:off x="7311368" y="3513928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77A87699-D688-434B-82BA-940D35C07E26}"/>
              </a:ext>
            </a:extLst>
          </p:cNvPr>
          <p:cNvCxnSpPr>
            <a:cxnSpLocks/>
          </p:cNvCxnSpPr>
          <p:nvPr/>
        </p:nvCxnSpPr>
        <p:spPr>
          <a:xfrm flipV="1">
            <a:off x="759417" y="3703743"/>
            <a:ext cx="10190827" cy="2955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ACDE92ED-1876-41D3-A3AA-2C65F6DDFB87}"/>
                  </a:ext>
                </a:extLst>
              </p:cNvPr>
              <p:cNvSpPr txBox="1"/>
              <p:nvPr/>
            </p:nvSpPr>
            <p:spPr>
              <a:xfrm>
                <a:off x="11025153" y="3559647"/>
                <a:ext cx="23929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ACDE92ED-1876-41D3-A3AA-2C65F6DDFB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25153" y="3559647"/>
                <a:ext cx="239296" cy="369332"/>
              </a:xfrm>
              <a:prstGeom prst="rect">
                <a:avLst/>
              </a:prstGeom>
              <a:blipFill>
                <a:blip r:embed="rId7"/>
                <a:stretch>
                  <a:fillRect l="-15385" r="-10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2945678E-B5CA-41D6-983F-50308556D745}"/>
              </a:ext>
            </a:extLst>
          </p:cNvPr>
          <p:cNvCxnSpPr>
            <a:cxnSpLocks/>
          </p:cNvCxnSpPr>
          <p:nvPr/>
        </p:nvCxnSpPr>
        <p:spPr>
          <a:xfrm>
            <a:off x="10662834" y="3594569"/>
            <a:ext cx="0" cy="20530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089EA805-914F-4779-9EF8-967D3C64A10F}"/>
              </a:ext>
            </a:extLst>
          </p:cNvPr>
          <p:cNvCxnSpPr>
            <a:cxnSpLocks/>
          </p:cNvCxnSpPr>
          <p:nvPr/>
        </p:nvCxnSpPr>
        <p:spPr>
          <a:xfrm>
            <a:off x="948732" y="3638760"/>
            <a:ext cx="0" cy="16111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C2DB00EA-C1BA-488E-9AA8-7AEC3498D70B}"/>
                  </a:ext>
                </a:extLst>
              </p:cNvPr>
              <p:cNvSpPr txBox="1"/>
              <p:nvPr/>
            </p:nvSpPr>
            <p:spPr>
              <a:xfrm>
                <a:off x="10542455" y="3780361"/>
                <a:ext cx="25487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C2DB00EA-C1BA-488E-9AA8-7AEC3498D7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2455" y="3780361"/>
                <a:ext cx="254878" cy="369332"/>
              </a:xfrm>
              <a:prstGeom prst="rect">
                <a:avLst/>
              </a:prstGeom>
              <a:blipFill>
                <a:blip r:embed="rId8"/>
                <a:stretch>
                  <a:fillRect l="-23810" r="-26190"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C68E4635-3ACD-416F-A9D9-831695AD33AB}"/>
                  </a:ext>
                </a:extLst>
              </p:cNvPr>
              <p:cNvSpPr txBox="1"/>
              <p:nvPr/>
            </p:nvSpPr>
            <p:spPr>
              <a:xfrm>
                <a:off x="727019" y="3836760"/>
                <a:ext cx="41278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C68E4635-3ACD-416F-A9D9-831695AD33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019" y="3836760"/>
                <a:ext cx="412787" cy="369332"/>
              </a:xfrm>
              <a:prstGeom prst="rect">
                <a:avLst/>
              </a:prstGeom>
              <a:blipFill>
                <a:blip r:embed="rId9"/>
                <a:stretch>
                  <a:fillRect l="-25000" r="-30882"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08F4CC7-1863-4F61-83AC-97897E0D0A44}"/>
                  </a:ext>
                </a:extLst>
              </p:cNvPr>
              <p:cNvSpPr txBox="1"/>
              <p:nvPr/>
            </p:nvSpPr>
            <p:spPr>
              <a:xfrm>
                <a:off x="4229741" y="1121412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08F4CC7-1863-4F61-83AC-97897E0D0A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741" y="1121412"/>
                <a:ext cx="851230" cy="461665"/>
              </a:xfrm>
              <a:prstGeom prst="rect">
                <a:avLst/>
              </a:prstGeom>
              <a:blipFill>
                <a:blip r:embed="rId18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Oval 53">
            <a:extLst>
              <a:ext uri="{FF2B5EF4-FFF2-40B4-BE49-F238E27FC236}">
                <a16:creationId xmlns:a16="http://schemas.microsoft.com/office/drawing/2014/main" id="{A6626F3A-CAED-4A23-B876-A367EE1A2590}"/>
              </a:ext>
            </a:extLst>
          </p:cNvPr>
          <p:cNvSpPr/>
          <p:nvPr/>
        </p:nvSpPr>
        <p:spPr>
          <a:xfrm>
            <a:off x="775552" y="2500388"/>
            <a:ext cx="193342" cy="1110278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101600">
              <a:srgbClr val="FFC000">
                <a:alpha val="97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AF4A1E86-26D5-4903-ADB2-0543C51AAB08}"/>
              </a:ext>
            </a:extLst>
          </p:cNvPr>
          <p:cNvCxnSpPr>
            <a:cxnSpLocks/>
          </p:cNvCxnSpPr>
          <p:nvPr/>
        </p:nvCxnSpPr>
        <p:spPr>
          <a:xfrm flipV="1">
            <a:off x="972048" y="2631800"/>
            <a:ext cx="9690786" cy="959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C13F996E-871D-465C-8E6D-7915B64AB0BF}"/>
                  </a:ext>
                </a:extLst>
              </p:cNvPr>
              <p:cNvSpPr txBox="1"/>
              <p:nvPr/>
            </p:nvSpPr>
            <p:spPr>
              <a:xfrm>
                <a:off x="7055345" y="1089742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C13F996E-871D-465C-8E6D-7915B64AB0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5345" y="1089742"/>
                <a:ext cx="851230" cy="461665"/>
              </a:xfrm>
              <a:prstGeom prst="rect">
                <a:avLst/>
              </a:prstGeom>
              <a:blipFill>
                <a:blip r:embed="rId19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4874CF65-710C-44F0-85C6-5C8118C46833}"/>
                  </a:ext>
                </a:extLst>
              </p:cNvPr>
              <p:cNvSpPr txBox="1"/>
              <p:nvPr/>
            </p:nvSpPr>
            <p:spPr>
              <a:xfrm>
                <a:off x="5775310" y="1564743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4874CF65-710C-44F0-85C6-5C8118C468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5310" y="1564743"/>
                <a:ext cx="851230" cy="461665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575175-6492-74DF-CC6C-5B7C6DA12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500320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0CFB3-72A3-40F7-9FFA-54E982F64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916" y="34408"/>
            <a:ext cx="10770098" cy="720982"/>
          </a:xfrm>
        </p:spPr>
        <p:txBody>
          <a:bodyPr>
            <a:normAutofit/>
          </a:bodyPr>
          <a:lstStyle/>
          <a:p>
            <a:r>
              <a:rPr lang="en-US" sz="4000" dirty="0"/>
              <a:t>CMB Distortion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976280E-E577-439B-84CB-1FFCE80034E0}"/>
                  </a:ext>
                </a:extLst>
              </p:cNvPr>
              <p:cNvSpPr txBox="1"/>
              <p:nvPr/>
            </p:nvSpPr>
            <p:spPr>
              <a:xfrm>
                <a:off x="1129845" y="6344667"/>
                <a:ext cx="427437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𝑟𝑒𝑑𝑢𝑐𝑒𝑑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)(1−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𝜖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976280E-E577-439B-84CB-1FFCE80034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9845" y="6344667"/>
                <a:ext cx="4274375" cy="369332"/>
              </a:xfrm>
              <a:prstGeom prst="rect">
                <a:avLst/>
              </a:prstGeom>
              <a:blipFill>
                <a:blip r:embed="rId2"/>
                <a:stretch>
                  <a:fillRect l="-997" r="-1852" b="-3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Graphic 35">
            <a:extLst>
              <a:ext uri="{FF2B5EF4-FFF2-40B4-BE49-F238E27FC236}">
                <a16:creationId xmlns:a16="http://schemas.microsoft.com/office/drawing/2014/main" id="{58E00B5F-31F1-4460-9D67-8480ABC8C4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59728" y="-382481"/>
            <a:ext cx="3403578" cy="2828925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32AEA55-A39A-4D68-860E-1ACF9DDB25D9}"/>
              </a:ext>
            </a:extLst>
          </p:cNvPr>
          <p:cNvCxnSpPr>
            <a:cxnSpLocks/>
            <a:stCxn id="40" idx="4"/>
            <a:endCxn id="41" idx="0"/>
          </p:cNvCxnSpPr>
          <p:nvPr/>
        </p:nvCxnSpPr>
        <p:spPr>
          <a:xfrm flipH="1">
            <a:off x="5951402" y="1106318"/>
            <a:ext cx="10114" cy="967294"/>
          </a:xfrm>
          <a:prstGeom prst="line">
            <a:avLst/>
          </a:prstGeom>
          <a:ln w="190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DC578EC4-6FC5-413D-AA25-ABE86E5DAEFA}"/>
              </a:ext>
            </a:extLst>
          </p:cNvPr>
          <p:cNvSpPr/>
          <p:nvPr/>
        </p:nvSpPr>
        <p:spPr>
          <a:xfrm>
            <a:off x="5902214" y="986350"/>
            <a:ext cx="118604" cy="119968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D1BEC72-74DA-462F-A348-5F0C9ADC45CD}"/>
              </a:ext>
            </a:extLst>
          </p:cNvPr>
          <p:cNvSpPr>
            <a:spLocks noChangeAspect="1"/>
          </p:cNvSpPr>
          <p:nvPr/>
        </p:nvSpPr>
        <p:spPr>
          <a:xfrm>
            <a:off x="5859962" y="2073612"/>
            <a:ext cx="182880" cy="182880"/>
          </a:xfrm>
          <a:prstGeom prst="ellipse">
            <a:avLst/>
          </a:prstGeom>
          <a:noFill/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D0B6D93-4330-435E-A6A5-C709F7D10AFF}"/>
              </a:ext>
            </a:extLst>
          </p:cNvPr>
          <p:cNvCxnSpPr>
            <a:cxnSpLocks/>
            <a:stCxn id="41" idx="1"/>
            <a:endCxn id="41" idx="5"/>
          </p:cNvCxnSpPr>
          <p:nvPr/>
        </p:nvCxnSpPr>
        <p:spPr>
          <a:xfrm>
            <a:off x="5886744" y="2100394"/>
            <a:ext cx="129316" cy="129316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94FA231-2D13-4E23-A86A-FC9A292A02F1}"/>
              </a:ext>
            </a:extLst>
          </p:cNvPr>
          <p:cNvCxnSpPr>
            <a:cxnSpLocks/>
            <a:stCxn id="41" idx="7"/>
            <a:endCxn id="41" idx="3"/>
          </p:cNvCxnSpPr>
          <p:nvPr/>
        </p:nvCxnSpPr>
        <p:spPr>
          <a:xfrm flipH="1">
            <a:off x="5886744" y="2100394"/>
            <a:ext cx="129316" cy="129316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3D9EB18F-F65C-4E41-983C-7E5E9FD987F5}"/>
              </a:ext>
            </a:extLst>
          </p:cNvPr>
          <p:cNvCxnSpPr>
            <a:cxnSpLocks/>
          </p:cNvCxnSpPr>
          <p:nvPr/>
        </p:nvCxnSpPr>
        <p:spPr>
          <a:xfrm flipV="1">
            <a:off x="953146" y="2762815"/>
            <a:ext cx="4389722" cy="1919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9B4862C-524B-4D7E-B883-1CD60558B2EE}"/>
              </a:ext>
            </a:extLst>
          </p:cNvPr>
          <p:cNvCxnSpPr>
            <a:cxnSpLocks/>
          </p:cNvCxnSpPr>
          <p:nvPr/>
        </p:nvCxnSpPr>
        <p:spPr>
          <a:xfrm flipV="1">
            <a:off x="953146" y="2860460"/>
            <a:ext cx="9709688" cy="35173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587D48C2-1A8F-4CD4-B610-2940C4C8D9D6}"/>
              </a:ext>
            </a:extLst>
          </p:cNvPr>
          <p:cNvCxnSpPr>
            <a:cxnSpLocks/>
          </p:cNvCxnSpPr>
          <p:nvPr/>
        </p:nvCxnSpPr>
        <p:spPr>
          <a:xfrm>
            <a:off x="953146" y="3021449"/>
            <a:ext cx="9709688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547D5CF-093B-406D-ACBF-6827371771A5}"/>
              </a:ext>
            </a:extLst>
          </p:cNvPr>
          <p:cNvCxnSpPr>
            <a:cxnSpLocks/>
          </p:cNvCxnSpPr>
          <p:nvPr/>
        </p:nvCxnSpPr>
        <p:spPr>
          <a:xfrm>
            <a:off x="953146" y="3145204"/>
            <a:ext cx="2205322" cy="1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4A86448-5374-45E9-8790-D354BC023B90}"/>
              </a:ext>
            </a:extLst>
          </p:cNvPr>
          <p:cNvCxnSpPr>
            <a:cxnSpLocks/>
          </p:cNvCxnSpPr>
          <p:nvPr/>
        </p:nvCxnSpPr>
        <p:spPr>
          <a:xfrm>
            <a:off x="953146" y="3291601"/>
            <a:ext cx="9709688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F4E060F-848D-4B1B-AA43-0981CE3D27EB}"/>
              </a:ext>
            </a:extLst>
          </p:cNvPr>
          <p:cNvCxnSpPr>
            <a:cxnSpLocks/>
          </p:cNvCxnSpPr>
          <p:nvPr/>
        </p:nvCxnSpPr>
        <p:spPr>
          <a:xfrm>
            <a:off x="953146" y="3413521"/>
            <a:ext cx="9709688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91B04C38-1B77-49A4-BF08-F985A066F9B7}"/>
              </a:ext>
            </a:extLst>
          </p:cNvPr>
          <p:cNvCxnSpPr>
            <a:cxnSpLocks/>
          </p:cNvCxnSpPr>
          <p:nvPr/>
        </p:nvCxnSpPr>
        <p:spPr>
          <a:xfrm>
            <a:off x="953146" y="3536787"/>
            <a:ext cx="6381082" cy="491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6C8C316-C4C6-4EA6-9064-510F9B15C330}"/>
              </a:ext>
            </a:extLst>
          </p:cNvPr>
          <p:cNvCxnSpPr>
            <a:cxnSpLocks/>
          </p:cNvCxnSpPr>
          <p:nvPr/>
        </p:nvCxnSpPr>
        <p:spPr>
          <a:xfrm flipV="1">
            <a:off x="5342868" y="2738698"/>
            <a:ext cx="5319966" cy="24117"/>
          </a:xfrm>
          <a:prstGeom prst="line">
            <a:avLst/>
          </a:prstGeom>
          <a:ln>
            <a:solidFill>
              <a:srgbClr val="E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C56E157D-EF5F-425D-9A19-DB6A24492267}"/>
              </a:ext>
            </a:extLst>
          </p:cNvPr>
          <p:cNvCxnSpPr>
            <a:cxnSpLocks/>
          </p:cNvCxnSpPr>
          <p:nvPr/>
        </p:nvCxnSpPr>
        <p:spPr>
          <a:xfrm flipV="1">
            <a:off x="3158468" y="3122345"/>
            <a:ext cx="7504366" cy="22860"/>
          </a:xfrm>
          <a:prstGeom prst="line">
            <a:avLst/>
          </a:prstGeom>
          <a:ln>
            <a:solidFill>
              <a:srgbClr val="E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D9628CEE-A702-4C76-8494-37994AFC79D5}"/>
              </a:ext>
            </a:extLst>
          </p:cNvPr>
          <p:cNvCxnSpPr>
            <a:cxnSpLocks/>
          </p:cNvCxnSpPr>
          <p:nvPr/>
        </p:nvCxnSpPr>
        <p:spPr>
          <a:xfrm flipV="1">
            <a:off x="7334228" y="3500963"/>
            <a:ext cx="3328606" cy="42840"/>
          </a:xfrm>
          <a:prstGeom prst="line">
            <a:avLst/>
          </a:prstGeom>
          <a:ln>
            <a:solidFill>
              <a:srgbClr val="E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Oval 93">
            <a:extLst>
              <a:ext uri="{FF2B5EF4-FFF2-40B4-BE49-F238E27FC236}">
                <a16:creationId xmlns:a16="http://schemas.microsoft.com/office/drawing/2014/main" id="{F5386C4D-7CA1-4E0E-AD6A-F4D62982E867}"/>
              </a:ext>
            </a:extLst>
          </p:cNvPr>
          <p:cNvSpPr>
            <a:spLocks noChangeAspect="1"/>
          </p:cNvSpPr>
          <p:nvPr/>
        </p:nvSpPr>
        <p:spPr>
          <a:xfrm flipV="1">
            <a:off x="5313256" y="2736293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2155025C-655F-4034-A8BD-50BBA32F6696}"/>
              </a:ext>
            </a:extLst>
          </p:cNvPr>
          <p:cNvSpPr>
            <a:spLocks noChangeAspect="1"/>
          </p:cNvSpPr>
          <p:nvPr/>
        </p:nvSpPr>
        <p:spPr>
          <a:xfrm flipV="1">
            <a:off x="3144050" y="3122345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60D02F50-35CE-4466-B216-A7AB61704C97}"/>
              </a:ext>
            </a:extLst>
          </p:cNvPr>
          <p:cNvSpPr>
            <a:spLocks noChangeAspect="1"/>
          </p:cNvSpPr>
          <p:nvPr/>
        </p:nvSpPr>
        <p:spPr>
          <a:xfrm flipV="1">
            <a:off x="7311368" y="3513928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77A87699-D688-434B-82BA-940D35C07E26}"/>
              </a:ext>
            </a:extLst>
          </p:cNvPr>
          <p:cNvCxnSpPr>
            <a:cxnSpLocks/>
          </p:cNvCxnSpPr>
          <p:nvPr/>
        </p:nvCxnSpPr>
        <p:spPr>
          <a:xfrm flipV="1">
            <a:off x="759417" y="3703743"/>
            <a:ext cx="10190827" cy="2955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ACDE92ED-1876-41D3-A3AA-2C65F6DDFB87}"/>
                  </a:ext>
                </a:extLst>
              </p:cNvPr>
              <p:cNvSpPr txBox="1"/>
              <p:nvPr/>
            </p:nvSpPr>
            <p:spPr>
              <a:xfrm>
                <a:off x="11025153" y="3559647"/>
                <a:ext cx="23929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ACDE92ED-1876-41D3-A3AA-2C65F6DDFB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25153" y="3559647"/>
                <a:ext cx="239296" cy="369332"/>
              </a:xfrm>
              <a:prstGeom prst="rect">
                <a:avLst/>
              </a:prstGeom>
              <a:blipFill>
                <a:blip r:embed="rId7"/>
                <a:stretch>
                  <a:fillRect l="-15385" r="-10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2945678E-B5CA-41D6-983F-50308556D745}"/>
              </a:ext>
            </a:extLst>
          </p:cNvPr>
          <p:cNvCxnSpPr>
            <a:cxnSpLocks/>
          </p:cNvCxnSpPr>
          <p:nvPr/>
        </p:nvCxnSpPr>
        <p:spPr>
          <a:xfrm>
            <a:off x="10662834" y="3594569"/>
            <a:ext cx="0" cy="20530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089EA805-914F-4779-9EF8-967D3C64A10F}"/>
              </a:ext>
            </a:extLst>
          </p:cNvPr>
          <p:cNvCxnSpPr>
            <a:cxnSpLocks/>
          </p:cNvCxnSpPr>
          <p:nvPr/>
        </p:nvCxnSpPr>
        <p:spPr>
          <a:xfrm>
            <a:off x="948732" y="3638760"/>
            <a:ext cx="0" cy="16111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C2DB00EA-C1BA-488E-9AA8-7AEC3498D70B}"/>
                  </a:ext>
                </a:extLst>
              </p:cNvPr>
              <p:cNvSpPr txBox="1"/>
              <p:nvPr/>
            </p:nvSpPr>
            <p:spPr>
              <a:xfrm>
                <a:off x="10542455" y="3780361"/>
                <a:ext cx="25487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C2DB00EA-C1BA-488E-9AA8-7AEC3498D7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2455" y="3780361"/>
                <a:ext cx="254878" cy="369332"/>
              </a:xfrm>
              <a:prstGeom prst="rect">
                <a:avLst/>
              </a:prstGeom>
              <a:blipFill>
                <a:blip r:embed="rId8"/>
                <a:stretch>
                  <a:fillRect l="-23810" r="-26190"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C68E4635-3ACD-416F-A9D9-831695AD33AB}"/>
                  </a:ext>
                </a:extLst>
              </p:cNvPr>
              <p:cNvSpPr txBox="1"/>
              <p:nvPr/>
            </p:nvSpPr>
            <p:spPr>
              <a:xfrm>
                <a:off x="727019" y="3836760"/>
                <a:ext cx="41278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C68E4635-3ACD-416F-A9D9-831695AD33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019" y="3836760"/>
                <a:ext cx="412787" cy="369332"/>
              </a:xfrm>
              <a:prstGeom prst="rect">
                <a:avLst/>
              </a:prstGeom>
              <a:blipFill>
                <a:blip r:embed="rId9"/>
                <a:stretch>
                  <a:fillRect l="-25000" r="-30882"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2" name="Rectangle 121">
            <a:extLst>
              <a:ext uri="{FF2B5EF4-FFF2-40B4-BE49-F238E27FC236}">
                <a16:creationId xmlns:a16="http://schemas.microsoft.com/office/drawing/2014/main" id="{0E5B003A-B944-4808-BE7C-739BF1F97F76}"/>
              </a:ext>
            </a:extLst>
          </p:cNvPr>
          <p:cNvSpPr/>
          <p:nvPr/>
        </p:nvSpPr>
        <p:spPr>
          <a:xfrm>
            <a:off x="1383566" y="3972532"/>
            <a:ext cx="3959301" cy="2278746"/>
          </a:xfrm>
          <a:prstGeom prst="rect">
            <a:avLst/>
          </a:prstGeom>
          <a:solidFill>
            <a:schemeClr val="tx2"/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4" name="Graphic 123">
            <a:extLst>
              <a:ext uri="{FF2B5EF4-FFF2-40B4-BE49-F238E27FC236}">
                <a16:creationId xmlns:a16="http://schemas.microsoft.com/office/drawing/2014/main" id="{14E4BEC9-275B-4E47-838F-34D8E458BDB3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12063" t="-705" r="-114" b="5346"/>
          <a:stretch/>
        </p:blipFill>
        <p:spPr>
          <a:xfrm>
            <a:off x="1762571" y="3927588"/>
            <a:ext cx="3433363" cy="220773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B472F6E-19E4-45B3-B8AD-B07AE425A7B9}"/>
                  </a:ext>
                </a:extLst>
              </p:cNvPr>
              <p:cNvSpPr txBox="1"/>
              <p:nvPr/>
            </p:nvSpPr>
            <p:spPr>
              <a:xfrm>
                <a:off x="4955901" y="6079867"/>
                <a:ext cx="178671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B472F6E-19E4-45B3-B8AD-B07AE425A7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5901" y="6079867"/>
                <a:ext cx="178671" cy="184666"/>
              </a:xfrm>
              <a:prstGeom prst="rect">
                <a:avLst/>
              </a:prstGeom>
              <a:blipFill>
                <a:blip r:embed="rId12"/>
                <a:stretch>
                  <a:fillRect l="-6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69E9753E-7919-4895-BF67-A59B8A73CFCE}"/>
                  </a:ext>
                </a:extLst>
              </p:cNvPr>
              <p:cNvSpPr txBox="1"/>
              <p:nvPr/>
            </p:nvSpPr>
            <p:spPr>
              <a:xfrm>
                <a:off x="1465613" y="4016074"/>
                <a:ext cx="279614" cy="35060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𝑑𝑃</m:t>
                          </m:r>
                        </m:num>
                        <m:den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69E9753E-7919-4895-BF67-A59B8A73CF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5613" y="4016074"/>
                <a:ext cx="279614" cy="350609"/>
              </a:xfrm>
              <a:prstGeom prst="rect">
                <a:avLst/>
              </a:prstGeom>
              <a:blipFill>
                <a:blip r:embed="rId13"/>
                <a:stretch>
                  <a:fillRect l="-6522" t="-3509" r="-4348" b="-1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8" name="Graphic 127">
            <a:extLst>
              <a:ext uri="{FF2B5EF4-FFF2-40B4-BE49-F238E27FC236}">
                <a16:creationId xmlns:a16="http://schemas.microsoft.com/office/drawing/2014/main" id="{CF31A93F-DA6F-4FC3-B84C-7A2A81BB9DBF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11853" t="483" r="273" b="5608"/>
          <a:stretch/>
        </p:blipFill>
        <p:spPr>
          <a:xfrm>
            <a:off x="1753426" y="3954703"/>
            <a:ext cx="3434309" cy="21791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9A05E5-6CC1-42B3-A9CA-36BC7F6F908A}"/>
                  </a:ext>
                </a:extLst>
              </p:cNvPr>
              <p:cNvSpPr txBox="1"/>
              <p:nvPr/>
            </p:nvSpPr>
            <p:spPr>
              <a:xfrm>
                <a:off x="2165195" y="5005553"/>
                <a:ext cx="1350209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𝑟𝑒𝑑𝑢𝑐𝑒𝑑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9A05E5-6CC1-42B3-A9CA-36BC7F6F90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5195" y="5005553"/>
                <a:ext cx="1350209" cy="461665"/>
              </a:xfrm>
              <a:prstGeom prst="rect">
                <a:avLst/>
              </a:prstGeom>
              <a:blipFill>
                <a:blip r:embed="rId16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BB22B181-D100-441C-BED9-1EFB0D9DCB9C}"/>
                  </a:ext>
                </a:extLst>
              </p:cNvPr>
              <p:cNvSpPr txBox="1"/>
              <p:nvPr/>
            </p:nvSpPr>
            <p:spPr>
              <a:xfrm>
                <a:off x="2991676" y="4206710"/>
                <a:ext cx="52372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BB22B181-D100-441C-BED9-1EFB0D9DCB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1676" y="4206710"/>
                <a:ext cx="523728" cy="461665"/>
              </a:xfrm>
              <a:prstGeom prst="rect">
                <a:avLst/>
              </a:prstGeom>
              <a:blipFill>
                <a:blip r:embed="rId17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08F4CC7-1863-4F61-83AC-97897E0D0A44}"/>
                  </a:ext>
                </a:extLst>
              </p:cNvPr>
              <p:cNvSpPr txBox="1"/>
              <p:nvPr/>
            </p:nvSpPr>
            <p:spPr>
              <a:xfrm>
                <a:off x="4229741" y="1121412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08F4CC7-1863-4F61-83AC-97897E0D0A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741" y="1121412"/>
                <a:ext cx="851230" cy="461665"/>
              </a:xfrm>
              <a:prstGeom prst="rect">
                <a:avLst/>
              </a:prstGeom>
              <a:blipFill>
                <a:blip r:embed="rId18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Oval 53">
            <a:extLst>
              <a:ext uri="{FF2B5EF4-FFF2-40B4-BE49-F238E27FC236}">
                <a16:creationId xmlns:a16="http://schemas.microsoft.com/office/drawing/2014/main" id="{A6626F3A-CAED-4A23-B876-A367EE1A2590}"/>
              </a:ext>
            </a:extLst>
          </p:cNvPr>
          <p:cNvSpPr/>
          <p:nvPr/>
        </p:nvSpPr>
        <p:spPr>
          <a:xfrm>
            <a:off x="775552" y="2500388"/>
            <a:ext cx="193342" cy="1110278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101600">
              <a:srgbClr val="FFC000">
                <a:alpha val="97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AF4A1E86-26D5-4903-ADB2-0543C51AAB08}"/>
              </a:ext>
            </a:extLst>
          </p:cNvPr>
          <p:cNvCxnSpPr>
            <a:cxnSpLocks/>
          </p:cNvCxnSpPr>
          <p:nvPr/>
        </p:nvCxnSpPr>
        <p:spPr>
          <a:xfrm flipV="1">
            <a:off x="972048" y="2631800"/>
            <a:ext cx="9690786" cy="959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C13F996E-871D-465C-8E6D-7915B64AB0BF}"/>
                  </a:ext>
                </a:extLst>
              </p:cNvPr>
              <p:cNvSpPr txBox="1"/>
              <p:nvPr/>
            </p:nvSpPr>
            <p:spPr>
              <a:xfrm>
                <a:off x="7055345" y="1089742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C13F996E-871D-465C-8E6D-7915B64AB0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5345" y="1089742"/>
                <a:ext cx="851230" cy="461665"/>
              </a:xfrm>
              <a:prstGeom prst="rect">
                <a:avLst/>
              </a:prstGeom>
              <a:blipFill>
                <a:blip r:embed="rId19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4874CF65-710C-44F0-85C6-5C8118C46833}"/>
                  </a:ext>
                </a:extLst>
              </p:cNvPr>
              <p:cNvSpPr txBox="1"/>
              <p:nvPr/>
            </p:nvSpPr>
            <p:spPr>
              <a:xfrm>
                <a:off x="5775310" y="1564743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4874CF65-710C-44F0-85C6-5C8118C468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5310" y="1564743"/>
                <a:ext cx="851230" cy="461665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575175-6492-74DF-CC6C-5B7C6DA12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06338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64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0CFB3-72A3-40F7-9FFA-54E982F64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916" y="34408"/>
            <a:ext cx="10770098" cy="720982"/>
          </a:xfrm>
        </p:spPr>
        <p:txBody>
          <a:bodyPr>
            <a:normAutofit/>
          </a:bodyPr>
          <a:lstStyle/>
          <a:p>
            <a:r>
              <a:rPr lang="en-US" sz="4000" dirty="0"/>
              <a:t>CMB Distortion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976280E-E577-439B-84CB-1FFCE80034E0}"/>
                  </a:ext>
                </a:extLst>
              </p:cNvPr>
              <p:cNvSpPr txBox="1"/>
              <p:nvPr/>
            </p:nvSpPr>
            <p:spPr>
              <a:xfrm>
                <a:off x="1129845" y="6344667"/>
                <a:ext cx="427437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𝑟𝑒𝑑𝑢𝑐𝑒𝑑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)(1−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𝜖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976280E-E577-439B-84CB-1FFCE80034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9845" y="6344667"/>
                <a:ext cx="4274375" cy="369332"/>
              </a:xfrm>
              <a:prstGeom prst="rect">
                <a:avLst/>
              </a:prstGeom>
              <a:blipFill>
                <a:blip r:embed="rId2"/>
                <a:stretch>
                  <a:fillRect l="-997" r="-1852" b="-3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3879459-DE1F-4DC3-8877-D16C5EEB95A6}"/>
                  </a:ext>
                </a:extLst>
              </p:cNvPr>
              <p:cNvSpPr txBox="1"/>
              <p:nvPr/>
            </p:nvSpPr>
            <p:spPr>
              <a:xfrm>
                <a:off x="6108669" y="4285440"/>
                <a:ext cx="509061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is the proportion of photons lost in each mode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sz="2400" dirty="0"/>
                  <a:t> 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3879459-DE1F-4DC3-8877-D16C5EEB95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8669" y="4285440"/>
                <a:ext cx="5090618" cy="830997"/>
              </a:xfrm>
              <a:prstGeom prst="rect">
                <a:avLst/>
              </a:prstGeom>
              <a:blipFill>
                <a:blip r:embed="rId3"/>
                <a:stretch>
                  <a:fillRect l="-1796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48EF29E-BA75-432E-A70F-51EC5A774154}"/>
                  </a:ext>
                </a:extLst>
              </p:cNvPr>
              <p:cNvSpPr txBox="1"/>
              <p:nvPr/>
            </p:nvSpPr>
            <p:spPr>
              <a:xfrm>
                <a:off x="5620279" y="5262411"/>
                <a:ext cx="6101254" cy="12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𝜖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̅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acc>
                                            <m:accPr>
                                              <m:chr m:val="̃"/>
                                              <m:ctrlP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𝐴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𝐷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acc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acc>
                            <m:accPr>
                              <m:chr m:val="̅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e>
                                      </m:acc>
                                      <m:d>
                                        <m:d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acc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48EF29E-BA75-432E-A70F-51EC5A7741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0279" y="5262411"/>
                <a:ext cx="6101254" cy="12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Graphic 35">
            <a:extLst>
              <a:ext uri="{FF2B5EF4-FFF2-40B4-BE49-F238E27FC236}">
                <a16:creationId xmlns:a16="http://schemas.microsoft.com/office/drawing/2014/main" id="{58E00B5F-31F1-4460-9D67-8480ABC8C4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59728" y="-382481"/>
            <a:ext cx="3403578" cy="2828925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32AEA55-A39A-4D68-860E-1ACF9DDB25D9}"/>
              </a:ext>
            </a:extLst>
          </p:cNvPr>
          <p:cNvCxnSpPr>
            <a:cxnSpLocks/>
            <a:stCxn id="40" idx="4"/>
            <a:endCxn id="41" idx="0"/>
          </p:cNvCxnSpPr>
          <p:nvPr/>
        </p:nvCxnSpPr>
        <p:spPr>
          <a:xfrm flipH="1">
            <a:off x="5951402" y="1106318"/>
            <a:ext cx="10114" cy="967294"/>
          </a:xfrm>
          <a:prstGeom prst="line">
            <a:avLst/>
          </a:prstGeom>
          <a:ln w="190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DC578EC4-6FC5-413D-AA25-ABE86E5DAEFA}"/>
              </a:ext>
            </a:extLst>
          </p:cNvPr>
          <p:cNvSpPr/>
          <p:nvPr/>
        </p:nvSpPr>
        <p:spPr>
          <a:xfrm>
            <a:off x="5902214" y="986350"/>
            <a:ext cx="118604" cy="119968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D1BEC72-74DA-462F-A348-5F0C9ADC45CD}"/>
              </a:ext>
            </a:extLst>
          </p:cNvPr>
          <p:cNvSpPr>
            <a:spLocks noChangeAspect="1"/>
          </p:cNvSpPr>
          <p:nvPr/>
        </p:nvSpPr>
        <p:spPr>
          <a:xfrm>
            <a:off x="5859962" y="2073612"/>
            <a:ext cx="182880" cy="182880"/>
          </a:xfrm>
          <a:prstGeom prst="ellipse">
            <a:avLst/>
          </a:prstGeom>
          <a:noFill/>
          <a:ln w="158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D0B6D93-4330-435E-A6A5-C709F7D10AFF}"/>
              </a:ext>
            </a:extLst>
          </p:cNvPr>
          <p:cNvCxnSpPr>
            <a:cxnSpLocks/>
            <a:stCxn id="41" idx="1"/>
            <a:endCxn id="41" idx="5"/>
          </p:cNvCxnSpPr>
          <p:nvPr/>
        </p:nvCxnSpPr>
        <p:spPr>
          <a:xfrm>
            <a:off x="5886744" y="2100394"/>
            <a:ext cx="129316" cy="129316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94FA231-2D13-4E23-A86A-FC9A292A02F1}"/>
              </a:ext>
            </a:extLst>
          </p:cNvPr>
          <p:cNvCxnSpPr>
            <a:cxnSpLocks/>
            <a:stCxn id="41" idx="7"/>
            <a:endCxn id="41" idx="3"/>
          </p:cNvCxnSpPr>
          <p:nvPr/>
        </p:nvCxnSpPr>
        <p:spPr>
          <a:xfrm flipH="1">
            <a:off x="5886744" y="2100394"/>
            <a:ext cx="129316" cy="129316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3D9EB18F-F65C-4E41-983C-7E5E9FD987F5}"/>
              </a:ext>
            </a:extLst>
          </p:cNvPr>
          <p:cNvCxnSpPr>
            <a:cxnSpLocks/>
          </p:cNvCxnSpPr>
          <p:nvPr/>
        </p:nvCxnSpPr>
        <p:spPr>
          <a:xfrm flipV="1">
            <a:off x="953146" y="2762815"/>
            <a:ext cx="4389722" cy="1919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9B4862C-524B-4D7E-B883-1CD60558B2EE}"/>
              </a:ext>
            </a:extLst>
          </p:cNvPr>
          <p:cNvCxnSpPr>
            <a:cxnSpLocks/>
          </p:cNvCxnSpPr>
          <p:nvPr/>
        </p:nvCxnSpPr>
        <p:spPr>
          <a:xfrm flipV="1">
            <a:off x="953146" y="2860460"/>
            <a:ext cx="9709688" cy="35173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587D48C2-1A8F-4CD4-B610-2940C4C8D9D6}"/>
              </a:ext>
            </a:extLst>
          </p:cNvPr>
          <p:cNvCxnSpPr>
            <a:cxnSpLocks/>
          </p:cNvCxnSpPr>
          <p:nvPr/>
        </p:nvCxnSpPr>
        <p:spPr>
          <a:xfrm>
            <a:off x="953146" y="3021449"/>
            <a:ext cx="9709688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547D5CF-093B-406D-ACBF-6827371771A5}"/>
              </a:ext>
            </a:extLst>
          </p:cNvPr>
          <p:cNvCxnSpPr>
            <a:cxnSpLocks/>
          </p:cNvCxnSpPr>
          <p:nvPr/>
        </p:nvCxnSpPr>
        <p:spPr>
          <a:xfrm>
            <a:off x="953146" y="3145204"/>
            <a:ext cx="2205322" cy="1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4A86448-5374-45E9-8790-D354BC023B90}"/>
              </a:ext>
            </a:extLst>
          </p:cNvPr>
          <p:cNvCxnSpPr>
            <a:cxnSpLocks/>
          </p:cNvCxnSpPr>
          <p:nvPr/>
        </p:nvCxnSpPr>
        <p:spPr>
          <a:xfrm>
            <a:off x="953146" y="3291601"/>
            <a:ext cx="9709688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F4E060F-848D-4B1B-AA43-0981CE3D27EB}"/>
              </a:ext>
            </a:extLst>
          </p:cNvPr>
          <p:cNvCxnSpPr>
            <a:cxnSpLocks/>
          </p:cNvCxnSpPr>
          <p:nvPr/>
        </p:nvCxnSpPr>
        <p:spPr>
          <a:xfrm>
            <a:off x="953146" y="3413521"/>
            <a:ext cx="9709688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91B04C38-1B77-49A4-BF08-F985A066F9B7}"/>
              </a:ext>
            </a:extLst>
          </p:cNvPr>
          <p:cNvCxnSpPr>
            <a:cxnSpLocks/>
          </p:cNvCxnSpPr>
          <p:nvPr/>
        </p:nvCxnSpPr>
        <p:spPr>
          <a:xfrm>
            <a:off x="953146" y="3536787"/>
            <a:ext cx="6381082" cy="491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6C8C316-C4C6-4EA6-9064-510F9B15C330}"/>
              </a:ext>
            </a:extLst>
          </p:cNvPr>
          <p:cNvCxnSpPr>
            <a:cxnSpLocks/>
          </p:cNvCxnSpPr>
          <p:nvPr/>
        </p:nvCxnSpPr>
        <p:spPr>
          <a:xfrm flipV="1">
            <a:off x="5342868" y="2738698"/>
            <a:ext cx="5319966" cy="24117"/>
          </a:xfrm>
          <a:prstGeom prst="line">
            <a:avLst/>
          </a:prstGeom>
          <a:ln>
            <a:solidFill>
              <a:srgbClr val="E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C56E157D-EF5F-425D-9A19-DB6A24492267}"/>
              </a:ext>
            </a:extLst>
          </p:cNvPr>
          <p:cNvCxnSpPr>
            <a:cxnSpLocks/>
          </p:cNvCxnSpPr>
          <p:nvPr/>
        </p:nvCxnSpPr>
        <p:spPr>
          <a:xfrm flipV="1">
            <a:off x="3158468" y="3122345"/>
            <a:ext cx="7504366" cy="22860"/>
          </a:xfrm>
          <a:prstGeom prst="line">
            <a:avLst/>
          </a:prstGeom>
          <a:ln>
            <a:solidFill>
              <a:srgbClr val="E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D9628CEE-A702-4C76-8494-37994AFC79D5}"/>
              </a:ext>
            </a:extLst>
          </p:cNvPr>
          <p:cNvCxnSpPr>
            <a:cxnSpLocks/>
          </p:cNvCxnSpPr>
          <p:nvPr/>
        </p:nvCxnSpPr>
        <p:spPr>
          <a:xfrm flipV="1">
            <a:off x="7334228" y="3500963"/>
            <a:ext cx="3328606" cy="42840"/>
          </a:xfrm>
          <a:prstGeom prst="line">
            <a:avLst/>
          </a:prstGeom>
          <a:ln>
            <a:solidFill>
              <a:srgbClr val="E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Oval 93">
            <a:extLst>
              <a:ext uri="{FF2B5EF4-FFF2-40B4-BE49-F238E27FC236}">
                <a16:creationId xmlns:a16="http://schemas.microsoft.com/office/drawing/2014/main" id="{F5386C4D-7CA1-4E0E-AD6A-F4D62982E867}"/>
              </a:ext>
            </a:extLst>
          </p:cNvPr>
          <p:cNvSpPr>
            <a:spLocks noChangeAspect="1"/>
          </p:cNvSpPr>
          <p:nvPr/>
        </p:nvSpPr>
        <p:spPr>
          <a:xfrm flipV="1">
            <a:off x="5313256" y="2736293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2155025C-655F-4034-A8BD-50BBA32F6696}"/>
              </a:ext>
            </a:extLst>
          </p:cNvPr>
          <p:cNvSpPr>
            <a:spLocks noChangeAspect="1"/>
          </p:cNvSpPr>
          <p:nvPr/>
        </p:nvSpPr>
        <p:spPr>
          <a:xfrm flipV="1">
            <a:off x="3144050" y="3122345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60D02F50-35CE-4466-B216-A7AB61704C97}"/>
              </a:ext>
            </a:extLst>
          </p:cNvPr>
          <p:cNvSpPr>
            <a:spLocks noChangeAspect="1"/>
          </p:cNvSpPr>
          <p:nvPr/>
        </p:nvSpPr>
        <p:spPr>
          <a:xfrm flipV="1">
            <a:off x="7311368" y="3513928"/>
            <a:ext cx="45719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77A87699-D688-434B-82BA-940D35C07E26}"/>
              </a:ext>
            </a:extLst>
          </p:cNvPr>
          <p:cNvCxnSpPr>
            <a:cxnSpLocks/>
          </p:cNvCxnSpPr>
          <p:nvPr/>
        </p:nvCxnSpPr>
        <p:spPr>
          <a:xfrm flipV="1">
            <a:off x="759417" y="3703743"/>
            <a:ext cx="10190827" cy="2955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ACDE92ED-1876-41D3-A3AA-2C65F6DDFB87}"/>
                  </a:ext>
                </a:extLst>
              </p:cNvPr>
              <p:cNvSpPr txBox="1"/>
              <p:nvPr/>
            </p:nvSpPr>
            <p:spPr>
              <a:xfrm>
                <a:off x="11025153" y="3559647"/>
                <a:ext cx="23929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ACDE92ED-1876-41D3-A3AA-2C65F6DDFB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25153" y="3559647"/>
                <a:ext cx="239296" cy="369332"/>
              </a:xfrm>
              <a:prstGeom prst="rect">
                <a:avLst/>
              </a:prstGeom>
              <a:blipFill>
                <a:blip r:embed="rId7"/>
                <a:stretch>
                  <a:fillRect l="-15385" r="-10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2945678E-B5CA-41D6-983F-50308556D745}"/>
              </a:ext>
            </a:extLst>
          </p:cNvPr>
          <p:cNvCxnSpPr>
            <a:cxnSpLocks/>
          </p:cNvCxnSpPr>
          <p:nvPr/>
        </p:nvCxnSpPr>
        <p:spPr>
          <a:xfrm>
            <a:off x="10662834" y="3594569"/>
            <a:ext cx="0" cy="20530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089EA805-914F-4779-9EF8-967D3C64A10F}"/>
              </a:ext>
            </a:extLst>
          </p:cNvPr>
          <p:cNvCxnSpPr>
            <a:cxnSpLocks/>
          </p:cNvCxnSpPr>
          <p:nvPr/>
        </p:nvCxnSpPr>
        <p:spPr>
          <a:xfrm>
            <a:off x="948732" y="3638760"/>
            <a:ext cx="0" cy="16111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C2DB00EA-C1BA-488E-9AA8-7AEC3498D70B}"/>
                  </a:ext>
                </a:extLst>
              </p:cNvPr>
              <p:cNvSpPr txBox="1"/>
              <p:nvPr/>
            </p:nvSpPr>
            <p:spPr>
              <a:xfrm>
                <a:off x="10542455" y="3780361"/>
                <a:ext cx="25487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C2DB00EA-C1BA-488E-9AA8-7AEC3498D7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2455" y="3780361"/>
                <a:ext cx="254878" cy="369332"/>
              </a:xfrm>
              <a:prstGeom prst="rect">
                <a:avLst/>
              </a:prstGeom>
              <a:blipFill>
                <a:blip r:embed="rId8"/>
                <a:stretch>
                  <a:fillRect l="-23810" r="-26190"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C68E4635-3ACD-416F-A9D9-831695AD33AB}"/>
                  </a:ext>
                </a:extLst>
              </p:cNvPr>
              <p:cNvSpPr txBox="1"/>
              <p:nvPr/>
            </p:nvSpPr>
            <p:spPr>
              <a:xfrm>
                <a:off x="727019" y="3836760"/>
                <a:ext cx="41278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C68E4635-3ACD-416F-A9D9-831695AD33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019" y="3836760"/>
                <a:ext cx="412787" cy="369332"/>
              </a:xfrm>
              <a:prstGeom prst="rect">
                <a:avLst/>
              </a:prstGeom>
              <a:blipFill>
                <a:blip r:embed="rId9"/>
                <a:stretch>
                  <a:fillRect l="-25000" r="-30882"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2" name="Rectangle 121">
            <a:extLst>
              <a:ext uri="{FF2B5EF4-FFF2-40B4-BE49-F238E27FC236}">
                <a16:creationId xmlns:a16="http://schemas.microsoft.com/office/drawing/2014/main" id="{0E5B003A-B944-4808-BE7C-739BF1F97F76}"/>
              </a:ext>
            </a:extLst>
          </p:cNvPr>
          <p:cNvSpPr/>
          <p:nvPr/>
        </p:nvSpPr>
        <p:spPr>
          <a:xfrm>
            <a:off x="1383566" y="3972532"/>
            <a:ext cx="3959301" cy="2278746"/>
          </a:xfrm>
          <a:prstGeom prst="rect">
            <a:avLst/>
          </a:prstGeom>
          <a:solidFill>
            <a:schemeClr val="tx2"/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4" name="Graphic 123">
            <a:extLst>
              <a:ext uri="{FF2B5EF4-FFF2-40B4-BE49-F238E27FC236}">
                <a16:creationId xmlns:a16="http://schemas.microsoft.com/office/drawing/2014/main" id="{14E4BEC9-275B-4E47-838F-34D8E458BDB3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12063" t="-705" r="-114" b="5346"/>
          <a:stretch/>
        </p:blipFill>
        <p:spPr>
          <a:xfrm>
            <a:off x="1762571" y="3927588"/>
            <a:ext cx="3433363" cy="220773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B472F6E-19E4-45B3-B8AD-B07AE425A7B9}"/>
                  </a:ext>
                </a:extLst>
              </p:cNvPr>
              <p:cNvSpPr txBox="1"/>
              <p:nvPr/>
            </p:nvSpPr>
            <p:spPr>
              <a:xfrm>
                <a:off x="4955901" y="6079867"/>
                <a:ext cx="178671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B472F6E-19E4-45B3-B8AD-B07AE425A7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5901" y="6079867"/>
                <a:ext cx="178671" cy="184666"/>
              </a:xfrm>
              <a:prstGeom prst="rect">
                <a:avLst/>
              </a:prstGeom>
              <a:blipFill>
                <a:blip r:embed="rId3"/>
                <a:stretch>
                  <a:fillRect l="-6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69E9753E-7919-4895-BF67-A59B8A73CFCE}"/>
                  </a:ext>
                </a:extLst>
              </p:cNvPr>
              <p:cNvSpPr txBox="1"/>
              <p:nvPr/>
            </p:nvSpPr>
            <p:spPr>
              <a:xfrm>
                <a:off x="1465613" y="4016074"/>
                <a:ext cx="279614" cy="35060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𝑑𝑃</m:t>
                          </m:r>
                        </m:num>
                        <m:den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69E9753E-7919-4895-BF67-A59B8A73CF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5613" y="4016074"/>
                <a:ext cx="279614" cy="350609"/>
              </a:xfrm>
              <a:prstGeom prst="rect">
                <a:avLst/>
              </a:prstGeom>
              <a:blipFill>
                <a:blip r:embed="rId4"/>
                <a:stretch>
                  <a:fillRect l="-6522" t="-3509" r="-4348" b="-1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8" name="Graphic 127">
            <a:extLst>
              <a:ext uri="{FF2B5EF4-FFF2-40B4-BE49-F238E27FC236}">
                <a16:creationId xmlns:a16="http://schemas.microsoft.com/office/drawing/2014/main" id="{CF31A93F-DA6F-4FC3-B84C-7A2A81BB9DB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11853" t="483" r="273" b="5608"/>
          <a:stretch/>
        </p:blipFill>
        <p:spPr>
          <a:xfrm>
            <a:off x="1753426" y="3954703"/>
            <a:ext cx="3434309" cy="21791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9A05E5-6CC1-42B3-A9CA-36BC7F6F908A}"/>
                  </a:ext>
                </a:extLst>
              </p:cNvPr>
              <p:cNvSpPr txBox="1"/>
              <p:nvPr/>
            </p:nvSpPr>
            <p:spPr>
              <a:xfrm>
                <a:off x="2165195" y="5005553"/>
                <a:ext cx="1350209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𝑟𝑒𝑑𝑢𝑐𝑒𝑑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9A05E5-6CC1-42B3-A9CA-36BC7F6F90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5195" y="5005553"/>
                <a:ext cx="1350209" cy="461665"/>
              </a:xfrm>
              <a:prstGeom prst="rect">
                <a:avLst/>
              </a:prstGeom>
              <a:blipFill>
                <a:blip r:embed="rId16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BB22B181-D100-441C-BED9-1EFB0D9DCB9C}"/>
                  </a:ext>
                </a:extLst>
              </p:cNvPr>
              <p:cNvSpPr txBox="1"/>
              <p:nvPr/>
            </p:nvSpPr>
            <p:spPr>
              <a:xfrm>
                <a:off x="2991676" y="4206710"/>
                <a:ext cx="52372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BB22B181-D100-441C-BED9-1EFB0D9DCB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1676" y="4206710"/>
                <a:ext cx="523728" cy="461665"/>
              </a:xfrm>
              <a:prstGeom prst="rect">
                <a:avLst/>
              </a:prstGeom>
              <a:blipFill>
                <a:blip r:embed="rId17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08F4CC7-1863-4F61-83AC-97897E0D0A44}"/>
                  </a:ext>
                </a:extLst>
              </p:cNvPr>
              <p:cNvSpPr txBox="1"/>
              <p:nvPr/>
            </p:nvSpPr>
            <p:spPr>
              <a:xfrm>
                <a:off x="4229741" y="1121412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08F4CC7-1863-4F61-83AC-97897E0D0A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741" y="1121412"/>
                <a:ext cx="851230" cy="461665"/>
              </a:xfrm>
              <a:prstGeom prst="rect">
                <a:avLst/>
              </a:prstGeom>
              <a:blipFill>
                <a:blip r:embed="rId18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Oval 53">
            <a:extLst>
              <a:ext uri="{FF2B5EF4-FFF2-40B4-BE49-F238E27FC236}">
                <a16:creationId xmlns:a16="http://schemas.microsoft.com/office/drawing/2014/main" id="{A6626F3A-CAED-4A23-B876-A367EE1A2590}"/>
              </a:ext>
            </a:extLst>
          </p:cNvPr>
          <p:cNvSpPr/>
          <p:nvPr/>
        </p:nvSpPr>
        <p:spPr>
          <a:xfrm>
            <a:off x="775552" y="2500388"/>
            <a:ext cx="193342" cy="1110278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101600">
              <a:srgbClr val="FFC000">
                <a:alpha val="97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AF4A1E86-26D5-4903-ADB2-0543C51AAB08}"/>
              </a:ext>
            </a:extLst>
          </p:cNvPr>
          <p:cNvCxnSpPr>
            <a:cxnSpLocks/>
          </p:cNvCxnSpPr>
          <p:nvPr/>
        </p:nvCxnSpPr>
        <p:spPr>
          <a:xfrm flipV="1">
            <a:off x="972048" y="2631800"/>
            <a:ext cx="9690786" cy="959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C13F996E-871D-465C-8E6D-7915B64AB0BF}"/>
                  </a:ext>
                </a:extLst>
              </p:cNvPr>
              <p:cNvSpPr txBox="1"/>
              <p:nvPr/>
            </p:nvSpPr>
            <p:spPr>
              <a:xfrm>
                <a:off x="7055345" y="1089742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C13F996E-871D-465C-8E6D-7915B64AB0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5345" y="1089742"/>
                <a:ext cx="851230" cy="461665"/>
              </a:xfrm>
              <a:prstGeom prst="rect">
                <a:avLst/>
              </a:prstGeom>
              <a:blipFill>
                <a:blip r:embed="rId19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4874CF65-710C-44F0-85C6-5C8118C46833}"/>
                  </a:ext>
                </a:extLst>
              </p:cNvPr>
              <p:cNvSpPr txBox="1"/>
              <p:nvPr/>
            </p:nvSpPr>
            <p:spPr>
              <a:xfrm>
                <a:off x="5775310" y="1564743"/>
                <a:ext cx="8512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4874CF65-710C-44F0-85C6-5C8118C468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5310" y="1564743"/>
                <a:ext cx="851230" cy="461665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575175-6492-74DF-CC6C-5B7C6DA12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579214040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Custom 5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BC7308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7B713C7F-58B7-4AE9-B361-B13EB9EC4C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14083</TotalTime>
  <Words>1531</Words>
  <Application>Microsoft Office PowerPoint</Application>
  <PresentationFormat>Widescreen</PresentationFormat>
  <Paragraphs>317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Arial Nova</vt:lpstr>
      <vt:lpstr>Calibri</vt:lpstr>
      <vt:lpstr>Cambria Math</vt:lpstr>
      <vt:lpstr>Century Schoolbook</vt:lpstr>
      <vt:lpstr>Wingdings 2</vt:lpstr>
      <vt:lpstr>View</vt:lpstr>
      <vt:lpstr>CMB Distortions From an Axion-Dark Photon-Photon Interaction</vt:lpstr>
      <vt:lpstr>Probing Axion Dark Matter</vt:lpstr>
      <vt:lpstr>Probing Axion Dark Matter</vt:lpstr>
      <vt:lpstr>Cosmic Microwave Background (CMB)</vt:lpstr>
      <vt:lpstr>Cosmic Microwave Background (CMB)</vt:lpstr>
      <vt:lpstr>CMB Distortion</vt:lpstr>
      <vt:lpstr>CMB Distortion</vt:lpstr>
      <vt:lpstr>CMB Distortion</vt:lpstr>
      <vt:lpstr>CMB Distortion</vt:lpstr>
      <vt:lpstr>Equations of Motion</vt:lpstr>
      <vt:lpstr>Equations of Motion</vt:lpstr>
      <vt:lpstr>Equations of Motion</vt:lpstr>
      <vt:lpstr>Equations of Motion</vt:lpstr>
      <vt:lpstr>Limits of the distortion</vt:lpstr>
      <vt:lpstr>Limits of the distortion</vt:lpstr>
      <vt:lpstr>Limits of the distortion</vt:lpstr>
      <vt:lpstr>Limits of the distortion</vt:lpstr>
      <vt:lpstr>Limits of the distortion</vt:lpstr>
      <vt:lpstr>Limits of the distortion: Resonance</vt:lpstr>
      <vt:lpstr>Limits of the distortion: Resonance</vt:lpstr>
      <vt:lpstr>Limits of the distortion: Resonance</vt:lpstr>
      <vt:lpstr>Bounds on Coupling</vt:lpstr>
      <vt:lpstr>Thanks</vt:lpstr>
      <vt:lpstr>Backup Slides </vt:lpstr>
      <vt:lpstr>Coupling</vt:lpstr>
      <vt:lpstr>Plasma Effects</vt:lpstr>
      <vt:lpstr>Frequency dependence of distortions </vt:lpstr>
      <vt:lpstr>Green’s Functions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CMB Distortions From an Axion-Dark Photon-Photon Interaction</dc:title>
  <dc:creator>Clayton Ristow</dc:creator>
  <cp:lastModifiedBy>Clayton Ristow</cp:lastModifiedBy>
  <cp:revision>36</cp:revision>
  <cp:lastPrinted>2022-05-07T17:32:47Z</cp:lastPrinted>
  <dcterms:created xsi:type="dcterms:W3CDTF">2022-04-22T13:02:51Z</dcterms:created>
  <dcterms:modified xsi:type="dcterms:W3CDTF">2022-05-10T01:10:27Z</dcterms:modified>
</cp:coreProperties>
</file>