
<file path=[Content_Types].xml><?xml version="1.0" encoding="utf-8"?>
<Types xmlns="http://schemas.openxmlformats.org/package/2006/content-types">
  <Default Extension="emf" ContentType="image/x-emf"/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7" r:id="rId2"/>
    <p:sldId id="291" r:id="rId3"/>
    <p:sldId id="258" r:id="rId4"/>
    <p:sldId id="284" r:id="rId5"/>
    <p:sldId id="290" r:id="rId6"/>
    <p:sldId id="283" r:id="rId7"/>
    <p:sldId id="288" r:id="rId8"/>
    <p:sldId id="292" r:id="rId9"/>
    <p:sldId id="289" r:id="rId10"/>
    <p:sldId id="282" r:id="rId11"/>
    <p:sldId id="286" r:id="rId12"/>
    <p:sldId id="287" r:id="rId13"/>
    <p:sldId id="273" r:id="rId14"/>
    <p:sldId id="279" r:id="rId15"/>
    <p:sldId id="271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680"/>
  </p:normalViewPr>
  <p:slideViewPr>
    <p:cSldViewPr snapToGrid="0" snapToObjects="1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96AF1-FEE8-444D-B121-F0FA84B051F6}" type="datetimeFigureOut">
              <a:rPr lang="en-US" smtClean="0"/>
              <a:t>5/8/22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4A606-E477-F44A-A948-B60EC1140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12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FFF37-9E49-9040-9B5F-C2429C2386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171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1E2C5-5910-532C-F85E-4D125D0FE9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96FD8-C26E-E00D-4613-FF66F6AC06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A1161-4142-CF80-CDCE-C0DC9ECEB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E3C0C-D743-6C1B-0974-74915D1D1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B6177-9CDD-36B3-DE42-8D75AC0E0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00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F4355-129A-EFD5-25C4-2A1F7BCCE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3A952E-902F-0DEB-BD41-4EE9C43BE6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FD890-B0AC-1AD0-449C-006EB2199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A1C90-362C-D438-0499-4F2D279BC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1878F-5416-094E-A732-22AB2F699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93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D5806F-F2EE-1941-C101-A5CF8FA09C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641C22-F939-C6CC-7FFB-0800FDEF7D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150923-0BAC-3CF7-39F4-8909400C7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7A7D5-1666-2D48-74D7-71449C98C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715F2-3F6F-50FA-1512-211780245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0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EEC72-A563-076B-16C3-75AB905AB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7F372-1EBB-C2CA-E77F-B0FBE35F6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675B2-C5E5-AF46-2ACF-0356F502D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1F07A-F132-F2DD-BC3C-2CE2E61A1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8EDDC-FE8A-41F1-139C-1C12271D9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2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C1AF9-85A1-B4E0-8D30-95D5745A5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4FEB8C-FBC1-E49B-4209-95A5AC83C3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2EDA6-94B9-43D1-8C1B-ECDCE5EE2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AE3F5-C614-98B2-6A9F-31641AEF1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0FE6C-125C-CA87-6F83-F50F387AD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75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A241D-0747-4C05-D29B-19EFC2DE7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DFBB0-63C6-184C-0D27-9711AF3C85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36054-3C32-1619-1B04-9BB3F7D031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E9DA7E-FE4B-9B67-6146-4C54AF781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7EDF37-6021-B512-A3AF-49F852D6D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033BC4-7CDD-35FB-98CD-50C72FFE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2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DAB20-8CDE-A07E-6CD7-FBA895C39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1DCEB-5901-FF78-D05F-9356AF43D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C1DE37-7876-3858-FF1D-B735EA54A0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5BCAFA-7DB4-CE06-952F-228E50C9D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5A393-1B0D-E556-AA04-2C6B56FCDD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93D044-40E2-C449-7A3D-7262A1023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B53B87-4499-22DA-FC82-5C841AC39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09824A-58D6-76E7-AA48-00F6EF49B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39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FA83A-EB6A-B019-E2B5-B64F30F31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2AA55A-A499-CF8A-9448-4BD67F6A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BBF97-3C62-90CE-164B-CC1AD44D6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859BE-79EE-485A-5335-A87EEA9AD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949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BD50D4-7B15-B5C9-5E5C-0EC8457D3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A5FE05-1503-28DD-A349-ED3EE0F2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2A151-70B0-4C3F-3AB4-C5DCECAE6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71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36817-6A30-C258-3D7D-509BCA92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D0D6E-0EFC-A7E4-81BC-7D7F1DF31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28B7A2-7068-A82E-D51A-98F0A486A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3C816C-34C8-15B4-77BC-EE7820C4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2456E5-800E-A364-64D3-9770F63AA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E129CD-0249-5E0F-EFC4-BA85ADCAD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21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E7347-F7D4-8B65-B113-481468CB8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0EB941-BDDD-4514-7441-9A622A8E95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69C5B6-998F-FB6A-A5A5-411DB0DFAF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E0987E-49E1-B5BB-4176-B291F8E5F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9E3750-51DD-4849-6F0A-AB90ED9E5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806DF2-0A23-8AFB-F237-EF41EE954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86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15B854-0601-022A-249E-AC670BF60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34F36-4DDE-044B-8E7F-5393A9DF4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FC153-C52F-4D30-CEA2-EA1BB3EC13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B0A33-65A8-4245-A8C1-E12C5E476CD5}" type="datetimeFigureOut">
              <a:rPr lang="en-US" smtClean="0"/>
              <a:t>5/8/22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97651-D916-3462-F28C-E016DBF5EA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17EA3-30C6-A18C-0061-7E5C9D48D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8FE3-F04B-604B-BB85-2EBCD1BFF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7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601.05471" TargetMode="Externa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5.emf"/><Relationship Id="rId7" Type="http://schemas.openxmlformats.org/officeDocument/2006/relationships/image" Target="../media/image18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17/06/relationships/model3d" Target="../media/model3d1.glb"/><Relationship Id="rId4" Type="http://schemas.openxmlformats.org/officeDocument/2006/relationships/image" Target="../media/image16.emf"/><Relationship Id="rId9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12" Type="http://schemas.openxmlformats.org/officeDocument/2006/relationships/image" Target="../media/image31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11" Type="http://schemas.openxmlformats.org/officeDocument/2006/relationships/image" Target="../media/image30.emf"/><Relationship Id="rId5" Type="http://schemas.openxmlformats.org/officeDocument/2006/relationships/image" Target="../media/image24.emf"/><Relationship Id="rId10" Type="http://schemas.openxmlformats.org/officeDocument/2006/relationships/image" Target="../media/image29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35.png"/><Relationship Id="rId7" Type="http://schemas.openxmlformats.org/officeDocument/2006/relationships/image" Target="../media/image37.emf"/><Relationship Id="rId12" Type="http://schemas.openxmlformats.org/officeDocument/2006/relationships/image" Target="../media/image41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11" Type="http://schemas.openxmlformats.org/officeDocument/2006/relationships/image" Target="../media/image40.emf"/><Relationship Id="rId5" Type="http://schemas.openxmlformats.org/officeDocument/2006/relationships/image" Target="../media/image18.emf"/><Relationship Id="rId10" Type="http://schemas.openxmlformats.org/officeDocument/2006/relationships/image" Target="../media/image39.emf"/><Relationship Id="rId4" Type="http://schemas.openxmlformats.org/officeDocument/2006/relationships/image" Target="../media/image20.emf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5547A-C197-AE4E-9986-BAD03573E5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9816" y="259561"/>
            <a:ext cx="9698182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b="1" dirty="0"/>
              <a:t>Constraining Vector Dark Matter with Neutrino Experiments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B018E6-2915-274D-8008-5B00FF195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9816" y="3106738"/>
            <a:ext cx="9358185" cy="693366"/>
          </a:xfrm>
          <a:noFill/>
        </p:spPr>
        <p:txBody>
          <a:bodyPr>
            <a:normAutofit/>
          </a:bodyPr>
          <a:lstStyle/>
          <a:p>
            <a:r>
              <a:rPr lang="en-US" sz="3600" dirty="0"/>
              <a:t>Saurav Das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B084E7-5E7E-794D-AD55-130B1EDDF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5294" y="4955051"/>
            <a:ext cx="4447227" cy="11044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5982F7-8E32-1D42-B68C-43BDFDCCF9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7070" y="7812881"/>
            <a:ext cx="5062780" cy="14224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1655DE-7CA8-2B48-A880-6396042F2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347718-1564-7740-8EB5-F8D16898C3A1}"/>
              </a:ext>
            </a:extLst>
          </p:cNvPr>
          <p:cNvSpPr txBox="1"/>
          <p:nvPr/>
        </p:nvSpPr>
        <p:spPr>
          <a:xfrm>
            <a:off x="8750718" y="6169580"/>
            <a:ext cx="338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hep-</a:t>
            </a:r>
            <a:r>
              <a:rPr lang="en-US" dirty="0" err="1">
                <a:solidFill>
                  <a:srgbClr val="0070C0"/>
                </a:solidFill>
              </a:rPr>
              <a:t>ph</a:t>
            </a:r>
            <a:r>
              <a:rPr lang="en-US" dirty="0">
                <a:solidFill>
                  <a:srgbClr val="0070C0"/>
                </a:solidFill>
              </a:rPr>
              <a:t>/2207:XXXXX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D1E5B6-1CF4-A743-88C0-DDF8ACF9A06E}"/>
              </a:ext>
            </a:extLst>
          </p:cNvPr>
          <p:cNvSpPr txBox="1"/>
          <p:nvPr/>
        </p:nvSpPr>
        <p:spPr>
          <a:xfrm>
            <a:off x="1309816" y="25949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4C8A59-18BA-9F48-8412-02426638361F}"/>
              </a:ext>
            </a:extLst>
          </p:cNvPr>
          <p:cNvSpPr txBox="1"/>
          <p:nvPr/>
        </p:nvSpPr>
        <p:spPr>
          <a:xfrm>
            <a:off x="838199" y="6169580"/>
            <a:ext cx="26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</a:rPr>
              <a:t>sauutsab</a:t>
            </a:r>
            <a:r>
              <a:rPr lang="en-US" dirty="0">
                <a:solidFill>
                  <a:srgbClr val="0070C0"/>
                </a:solidFill>
              </a:rPr>
              <a:t>[at]</a:t>
            </a:r>
            <a:r>
              <a:rPr lang="en-US" dirty="0" err="1">
                <a:solidFill>
                  <a:srgbClr val="0070C0"/>
                </a:solidFill>
              </a:rPr>
              <a:t>umd</a:t>
            </a:r>
            <a:r>
              <a:rPr lang="en-US" dirty="0">
                <a:solidFill>
                  <a:srgbClr val="0070C0"/>
                </a:solidFill>
              </a:rPr>
              <a:t>[dot]</a:t>
            </a:r>
            <a:r>
              <a:rPr lang="en-US" dirty="0" err="1">
                <a:solidFill>
                  <a:srgbClr val="0070C0"/>
                </a:solidFill>
              </a:rPr>
              <a:t>edu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17E8D1-72C7-5F2D-F9C3-8724BB95B6EB}"/>
              </a:ext>
            </a:extLst>
          </p:cNvPr>
          <p:cNvSpPr txBox="1"/>
          <p:nvPr/>
        </p:nvSpPr>
        <p:spPr>
          <a:xfrm>
            <a:off x="3044491" y="3957638"/>
            <a:ext cx="61030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 collaboration with </a:t>
            </a:r>
          </a:p>
          <a:p>
            <a:pPr algn="ctr"/>
            <a:r>
              <a:rPr lang="en-US" sz="2400" dirty="0" err="1"/>
              <a:t>Dawid</a:t>
            </a:r>
            <a:r>
              <a:rPr lang="en-US" sz="2400" dirty="0"/>
              <a:t> </a:t>
            </a:r>
            <a:r>
              <a:rPr lang="en-US" sz="2400" dirty="0" err="1"/>
              <a:t>Brzeminski</a:t>
            </a:r>
            <a:r>
              <a:rPr lang="en-US" sz="2400" b="1" dirty="0"/>
              <a:t> </a:t>
            </a:r>
            <a:r>
              <a:rPr lang="en-US" sz="2400" dirty="0"/>
              <a:t>, Anson Hook, Clayton </a:t>
            </a:r>
            <a:r>
              <a:rPr lang="en-US" sz="2400" dirty="0" err="1"/>
              <a:t>Ristow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36968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>
            <a:extLst>
              <a:ext uri="{FF2B5EF4-FFF2-40B4-BE49-F238E27FC236}">
                <a16:creationId xmlns:a16="http://schemas.microsoft.com/office/drawing/2014/main" id="{247589F9-35E3-A6D7-434B-3F3C6153A887}"/>
              </a:ext>
            </a:extLst>
          </p:cNvPr>
          <p:cNvSpPr txBox="1">
            <a:spLocks/>
          </p:cNvSpPr>
          <p:nvPr/>
        </p:nvSpPr>
        <p:spPr>
          <a:xfrm>
            <a:off x="838200" y="-34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Neutrino Experiment </a:t>
            </a:r>
          </a:p>
        </p:txBody>
      </p:sp>
      <p:pic>
        <p:nvPicPr>
          <p:cNvPr id="6" name="Picture 5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3C5DE519-9AB4-9A85-B830-44F6F26C9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309" y="1489694"/>
            <a:ext cx="8229600" cy="2260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64375C-D635-4780-31BA-A98841B0F52B}"/>
              </a:ext>
            </a:extLst>
          </p:cNvPr>
          <p:cNvSpPr txBox="1"/>
          <p:nvPr/>
        </p:nvSpPr>
        <p:spPr>
          <a:xfrm>
            <a:off x="1200294" y="4906641"/>
            <a:ext cx="9534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We want good statistics, which is hard to obtain for extragalactic neutrinos.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9031A1-612B-6852-1D20-5572611F173F}"/>
              </a:ext>
            </a:extLst>
          </p:cNvPr>
          <p:cNvSpPr txBox="1"/>
          <p:nvPr/>
        </p:nvSpPr>
        <p:spPr>
          <a:xfrm>
            <a:off x="1200294" y="5597542"/>
            <a:ext cx="9564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 best existing experiment is Super K. An exciting upcoming one is DUNE.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543826E-8640-A4AA-F381-17226CE340F1}"/>
              </a:ext>
            </a:extLst>
          </p:cNvPr>
          <p:cNvGrpSpPr/>
          <p:nvPr/>
        </p:nvGrpSpPr>
        <p:grpSpPr>
          <a:xfrm>
            <a:off x="974767" y="4106577"/>
            <a:ext cx="10379033" cy="693186"/>
            <a:chOff x="1200294" y="4094702"/>
            <a:chExt cx="10379033" cy="69318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E254BB1-4C4D-E5DC-BE8D-A57DFE66A140}"/>
                </a:ext>
              </a:extLst>
            </p:cNvPr>
            <p:cNvSpPr txBox="1"/>
            <p:nvPr/>
          </p:nvSpPr>
          <p:spPr>
            <a:xfrm>
              <a:off x="1200294" y="4215740"/>
              <a:ext cx="95755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We prefer neutrinos with higher energy to suppress the vacuum oscillation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0A965BD-62BA-BD81-BD64-CAFB96653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08866" y="4094702"/>
              <a:ext cx="970461" cy="693186"/>
            </a:xfrm>
            <a:prstGeom prst="rect">
              <a:avLst/>
            </a:prstGeom>
          </p:spPr>
        </p:pic>
      </p:grp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9E2D3CD-CF91-6198-C748-0050CAC88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47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>
            <a:extLst>
              <a:ext uri="{FF2B5EF4-FFF2-40B4-BE49-F238E27FC236}">
                <a16:creationId xmlns:a16="http://schemas.microsoft.com/office/drawing/2014/main" id="{A13A1184-F076-BA21-0FDA-AB2BEE39B23C}"/>
              </a:ext>
            </a:extLst>
          </p:cNvPr>
          <p:cNvSpPr txBox="1">
            <a:spLocks/>
          </p:cNvSpPr>
          <p:nvPr/>
        </p:nvSpPr>
        <p:spPr>
          <a:xfrm>
            <a:off x="838200" y="-34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Super </a:t>
            </a:r>
            <a:r>
              <a:rPr lang="en-US" dirty="0" err="1">
                <a:latin typeface="+mn-lt"/>
              </a:rPr>
              <a:t>Kamiokande</a:t>
            </a:r>
            <a:r>
              <a:rPr lang="en-US" dirty="0">
                <a:latin typeface="+mn-lt"/>
              </a:rPr>
              <a:t> </a:t>
            </a:r>
          </a:p>
        </p:txBody>
      </p:sp>
      <p:pic>
        <p:nvPicPr>
          <p:cNvPr id="1026" name="Picture 2" descr="Super-Kamiokande Neutrino Detector Helps Scientists Find Dying Stars">
            <a:extLst>
              <a:ext uri="{FF2B5EF4-FFF2-40B4-BE49-F238E27FC236}">
                <a16:creationId xmlns:a16="http://schemas.microsoft.com/office/drawing/2014/main" id="{54E3993F-9011-974A-E8A8-7069ADF9B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14562"/>
            <a:ext cx="369570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2C25B8E-E8ED-B337-5F18-E55D41976A16}"/>
              </a:ext>
            </a:extLst>
          </p:cNvPr>
          <p:cNvGrpSpPr/>
          <p:nvPr/>
        </p:nvGrpSpPr>
        <p:grpSpPr>
          <a:xfrm>
            <a:off x="5011388" y="2351315"/>
            <a:ext cx="6809300" cy="2872529"/>
            <a:chOff x="5035138" y="2113808"/>
            <a:chExt cx="6809300" cy="287252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BE02CCE-4E63-B38C-4151-097193D02194}"/>
                </a:ext>
              </a:extLst>
            </p:cNvPr>
            <p:cNvSpPr txBox="1"/>
            <p:nvPr/>
          </p:nvSpPr>
          <p:spPr>
            <a:xfrm>
              <a:off x="5035138" y="2113808"/>
              <a:ext cx="56053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Stainless steel tank of 50m</a:t>
              </a:r>
              <a:r>
                <a:rPr lang="en-US" sz="2400" baseline="30000" dirty="0"/>
                <a:t>3 </a:t>
              </a:r>
              <a:r>
                <a:rPr lang="en-US" sz="2400" dirty="0"/>
                <a:t>ultrapure water.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82D5ACC-CFD9-9F7F-777B-030EC9F86CC4}"/>
                </a:ext>
              </a:extLst>
            </p:cNvPr>
            <p:cNvSpPr txBox="1"/>
            <p:nvPr/>
          </p:nvSpPr>
          <p:spPr>
            <a:xfrm>
              <a:off x="5035138" y="2755075"/>
              <a:ext cx="53814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Inside the tank are mounted 13000 </a:t>
              </a:r>
              <a:r>
                <a:rPr lang="en-US" sz="2400" dirty="0" err="1"/>
                <a:t>PMTs.</a:t>
              </a:r>
              <a:endParaRPr lang="en-US" sz="24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1D957C7-560C-7112-8F36-0C62C4C3AB5A}"/>
                </a:ext>
              </a:extLst>
            </p:cNvPr>
            <p:cNvSpPr txBox="1"/>
            <p:nvPr/>
          </p:nvSpPr>
          <p:spPr>
            <a:xfrm>
              <a:off x="5035138" y="3369616"/>
              <a:ext cx="68093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Neutrinos are detected through Cherenkov radiation.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326BD34-2FEF-424C-9CC4-52C7684ED62C}"/>
                </a:ext>
              </a:extLst>
            </p:cNvPr>
            <p:cNvSpPr txBox="1"/>
            <p:nvPr/>
          </p:nvSpPr>
          <p:spPr>
            <a:xfrm>
              <a:off x="5035138" y="4016806"/>
              <a:ext cx="5856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Sensitive to a wide range of neutrino energy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31A5B28-01E0-D0C9-265F-FED526ACA7FA}"/>
                </a:ext>
              </a:extLst>
            </p:cNvPr>
            <p:cNvSpPr txBox="1"/>
            <p:nvPr/>
          </p:nvSpPr>
          <p:spPr>
            <a:xfrm>
              <a:off x="5035138" y="4524672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240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B39E7B0-AB92-54B8-07B8-47857D3E8425}"/>
              </a:ext>
            </a:extLst>
          </p:cNvPr>
          <p:cNvSpPr txBox="1"/>
          <p:nvPr/>
        </p:nvSpPr>
        <p:spPr>
          <a:xfrm>
            <a:off x="365476" y="7160820"/>
            <a:ext cx="12779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Super K can observe neutrinos with energy MeV to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hundres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of GeV, https://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link.springer.com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/article/10.1140/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epjc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/s10052-019-6796-2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F0206E-10C2-5B9C-FC39-62FE5ED7C674}"/>
              </a:ext>
            </a:extLst>
          </p:cNvPr>
          <p:cNvSpPr txBox="1"/>
          <p:nvPr/>
        </p:nvSpPr>
        <p:spPr>
          <a:xfrm>
            <a:off x="6755334" y="6221606"/>
            <a:ext cx="4826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Suzuki, Y. The Super-</a:t>
            </a:r>
            <a:r>
              <a:rPr lang="en-US" sz="1200" dirty="0" err="1"/>
              <a:t>Kamiokande</a:t>
            </a:r>
            <a:r>
              <a:rPr lang="en-US" sz="1200" dirty="0"/>
              <a:t> experiment. </a:t>
            </a:r>
            <a:r>
              <a:rPr lang="en-US" sz="1200" i="1" dirty="0"/>
              <a:t>Eur. Phys. J. C</a:t>
            </a:r>
            <a:r>
              <a:rPr lang="en-US" sz="1200" dirty="0"/>
              <a:t> </a:t>
            </a:r>
            <a:r>
              <a:rPr lang="en-US" sz="1200" b="1" dirty="0"/>
              <a:t>79, </a:t>
            </a:r>
            <a:r>
              <a:rPr lang="en-US" sz="1200" dirty="0"/>
              <a:t>298 (2019)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F9491929-A814-026D-5D12-5D304816F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60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>
            <a:extLst>
              <a:ext uri="{FF2B5EF4-FFF2-40B4-BE49-F238E27FC236}">
                <a16:creationId xmlns:a16="http://schemas.microsoft.com/office/drawing/2014/main" id="{0F247BB3-8A2B-1992-A681-87FEF795ED52}"/>
              </a:ext>
            </a:extLst>
          </p:cNvPr>
          <p:cNvSpPr txBox="1">
            <a:spLocks/>
          </p:cNvSpPr>
          <p:nvPr/>
        </p:nvSpPr>
        <p:spPr>
          <a:xfrm>
            <a:off x="838200" y="-34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DUNE </a:t>
            </a:r>
          </a:p>
        </p:txBody>
      </p:sp>
      <p:pic>
        <p:nvPicPr>
          <p:cNvPr id="2050" name="Picture 2" descr="Deep Underground Neutrino Experiment (DUNE)">
            <a:extLst>
              <a:ext uri="{FF2B5EF4-FFF2-40B4-BE49-F238E27FC236}">
                <a16:creationId xmlns:a16="http://schemas.microsoft.com/office/drawing/2014/main" id="{A663D85E-0DCC-6267-2796-45A0E553F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069" y="1291118"/>
            <a:ext cx="6519862" cy="215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2C2A305-53A3-C2A9-745B-7E19A72EE1E9}"/>
              </a:ext>
            </a:extLst>
          </p:cNvPr>
          <p:cNvGrpSpPr/>
          <p:nvPr/>
        </p:nvGrpSpPr>
        <p:grpSpPr>
          <a:xfrm>
            <a:off x="838200" y="3728852"/>
            <a:ext cx="8298810" cy="2531069"/>
            <a:chOff x="838200" y="3728852"/>
            <a:chExt cx="8298810" cy="253106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90F457B-5603-D2EA-89DD-926F256DC769}"/>
                </a:ext>
              </a:extLst>
            </p:cNvPr>
            <p:cNvSpPr txBox="1"/>
            <p:nvPr/>
          </p:nvSpPr>
          <p:spPr>
            <a:xfrm>
              <a:off x="838200" y="3728852"/>
              <a:ext cx="6582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DUNE is a neutrino experiment under construction.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AC1DE0C-87FC-886E-810C-C8FECE56B901}"/>
                </a:ext>
              </a:extLst>
            </p:cNvPr>
            <p:cNvSpPr txBox="1"/>
            <p:nvPr/>
          </p:nvSpPr>
          <p:spPr>
            <a:xfrm>
              <a:off x="838200" y="4246203"/>
              <a:ext cx="71922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At Fermilab, neutrinos are produced for decay of </a:t>
              </a:r>
              <a:r>
                <a:rPr lang="en-US" sz="2400" dirty="0" err="1"/>
                <a:t>pions</a:t>
              </a:r>
              <a:r>
                <a:rPr lang="en-US" sz="2400" dirty="0"/>
                <a:t>.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E649567-E695-8D6F-2203-DCEACAA294F6}"/>
                </a:ext>
              </a:extLst>
            </p:cNvPr>
            <p:cNvSpPr txBox="1"/>
            <p:nvPr/>
          </p:nvSpPr>
          <p:spPr>
            <a:xfrm>
              <a:off x="838200" y="4763554"/>
              <a:ext cx="75629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The far detector is located at Sanford, about 1300km away.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8538A24-9073-540B-5BAF-092101AE5720}"/>
                </a:ext>
              </a:extLst>
            </p:cNvPr>
            <p:cNvSpPr txBox="1"/>
            <p:nvPr/>
          </p:nvSpPr>
          <p:spPr>
            <a:xfrm>
              <a:off x="838200" y="5280905"/>
              <a:ext cx="82988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The far detector is sensitive to neutrinos with energy 0.5-8.0 GeV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36B37F7-7295-F62B-52E8-5A050DF2D0BA}"/>
                </a:ext>
              </a:extLst>
            </p:cNvPr>
            <p:cNvSpPr txBox="1"/>
            <p:nvPr/>
          </p:nvSpPr>
          <p:spPr>
            <a:xfrm>
              <a:off x="838200" y="5798256"/>
              <a:ext cx="62088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It will observe about 2000 events over 3.5 years.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310ABA7-BD3A-EFEC-FFCA-74F74B12C178}"/>
              </a:ext>
            </a:extLst>
          </p:cNvPr>
          <p:cNvSpPr txBox="1"/>
          <p:nvPr/>
        </p:nvSpPr>
        <p:spPr>
          <a:xfrm>
            <a:off x="8401104" y="6264039"/>
            <a:ext cx="2923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DUNE </a:t>
            </a:r>
            <a:r>
              <a:rPr lang="en-US" sz="1400" dirty="0" err="1"/>
              <a:t>Collaboraion</a:t>
            </a:r>
            <a:r>
              <a:rPr lang="en-US" sz="1400" dirty="0"/>
              <a:t>, </a:t>
            </a:r>
            <a:r>
              <a:rPr lang="en-US" sz="1400" dirty="0" err="1"/>
              <a:t>arxiv</a:t>
            </a:r>
            <a:r>
              <a:rPr lang="en-US" sz="1400" dirty="0"/>
              <a:t> </a:t>
            </a:r>
            <a:r>
              <a:rPr lang="en-US" sz="14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1601.05471</a:t>
            </a:r>
            <a:endParaRPr lang="en-US" sz="1400" u="sng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8D6DF400-61E8-0C2F-97D4-B700D1797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22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>
            <a:extLst>
              <a:ext uri="{FF2B5EF4-FFF2-40B4-BE49-F238E27FC236}">
                <a16:creationId xmlns:a16="http://schemas.microsoft.com/office/drawing/2014/main" id="{5DF839E1-F49F-944B-AE4B-A687E88D6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0866" y="62637"/>
            <a:ext cx="3556305" cy="1325563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Bound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B6C5E8-29EB-A646-A1E6-4CFEC3AE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22E3D9-8186-2C2F-92BA-E9057AF1E5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71909" y="1447340"/>
            <a:ext cx="7695953" cy="4790731"/>
          </a:xfrm>
          <a:prstGeom prst="rect">
            <a:avLst/>
          </a:prstGeom>
        </p:spPr>
      </p:pic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08995814-0909-C702-0CD2-F986941584A5}"/>
              </a:ext>
            </a:extLst>
          </p:cNvPr>
          <p:cNvSpPr txBox="1">
            <a:spLocks/>
          </p:cNvSpPr>
          <p:nvPr/>
        </p:nvSpPr>
        <p:spPr>
          <a:xfrm>
            <a:off x="9228442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97DA3B0-487A-2549-A54E-8FF8A2643587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A59CFC-75BA-59E9-8BC4-E049F250D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0451" y="539619"/>
            <a:ext cx="16383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659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E4B90AF8-A3F4-EA4E-8FBA-2F24005C8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B4114C-3F55-7EE5-FD6F-42E8F93258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25078" y="1204558"/>
            <a:ext cx="7716763" cy="4900144"/>
          </a:xfrm>
          <a:prstGeom prst="rect">
            <a:avLst/>
          </a:prstGeom>
        </p:spPr>
      </p:pic>
      <p:sp>
        <p:nvSpPr>
          <p:cNvPr id="7" name="Title 11">
            <a:extLst>
              <a:ext uri="{FF2B5EF4-FFF2-40B4-BE49-F238E27FC236}">
                <a16:creationId xmlns:a16="http://schemas.microsoft.com/office/drawing/2014/main" id="{1C6CAA9A-D09B-4493-B311-86B5B4EDE7DC}"/>
              </a:ext>
            </a:extLst>
          </p:cNvPr>
          <p:cNvSpPr txBox="1">
            <a:spLocks/>
          </p:cNvSpPr>
          <p:nvPr/>
        </p:nvSpPr>
        <p:spPr>
          <a:xfrm>
            <a:off x="4840866" y="62637"/>
            <a:ext cx="35563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latin typeface="+mn-lt"/>
              </a:rPr>
              <a:t>Bound</a:t>
            </a:r>
            <a:endParaRPr lang="en-US" dirty="0"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3096B0-0C9C-68A2-4CAC-11B2348D3A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918518" y="527744"/>
            <a:ext cx="1513416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63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>
            <a:extLst>
              <a:ext uri="{FF2B5EF4-FFF2-40B4-BE49-F238E27FC236}">
                <a16:creationId xmlns:a16="http://schemas.microsoft.com/office/drawing/2014/main" id="{3611229E-796E-3F46-B8DA-056034222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444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Summary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16143CA-6CC3-AB4C-AE1F-DDDA89F8E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1118"/>
            <a:ext cx="10515600" cy="488584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Neutrino experiment are sensitive to dark matter interacting with neutrinos.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Existing and upcoming neutrino experiments can constrain DM parameter space not accessible to other experiments and observations.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It would be interesting to observe the phase dependent DM effect.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1F89CD9-5A35-F940-94E3-AF9BFE19B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927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3AA6E-05DE-1F46-B199-E727FDDB2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8875"/>
            <a:ext cx="10515600" cy="1000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/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CC901D-528D-5041-97A0-923B07A2C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458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>
            <a:extLst>
              <a:ext uri="{FF2B5EF4-FFF2-40B4-BE49-F238E27FC236}">
                <a16:creationId xmlns:a16="http://schemas.microsoft.com/office/drawing/2014/main" id="{DB57B6A2-27B7-D661-EC3F-A97476EAD218}"/>
              </a:ext>
            </a:extLst>
          </p:cNvPr>
          <p:cNvSpPr txBox="1">
            <a:spLocks/>
          </p:cNvSpPr>
          <p:nvPr/>
        </p:nvSpPr>
        <p:spPr>
          <a:xfrm>
            <a:off x="838200" y="-34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23FC16-7CE6-74BF-383C-4212ACD2AA41}"/>
              </a:ext>
            </a:extLst>
          </p:cNvPr>
          <p:cNvSpPr txBox="1"/>
          <p:nvPr/>
        </p:nvSpPr>
        <p:spPr>
          <a:xfrm>
            <a:off x="1161492" y="1408363"/>
            <a:ext cx="94305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When we think about DM detection, we think of Table-top Experiments or</a:t>
            </a:r>
          </a:p>
          <a:p>
            <a:r>
              <a:rPr lang="en-US" sz="2400" dirty="0"/>
              <a:t>Collider.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C06C30-1E64-7E0A-9D18-29BD82C9C7A7}"/>
              </a:ext>
            </a:extLst>
          </p:cNvPr>
          <p:cNvSpPr txBox="1"/>
          <p:nvPr/>
        </p:nvSpPr>
        <p:spPr>
          <a:xfrm>
            <a:off x="1161492" y="2598003"/>
            <a:ext cx="8825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Here we will see that Neutrino experiments can be used to detect DM</a:t>
            </a:r>
          </a:p>
          <a:p>
            <a:r>
              <a:rPr lang="en-US" sz="2400" dirty="0"/>
              <a:t>if it interacts with neutrinos.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C965588-1D29-026D-3CAE-98907D14705A}"/>
              </a:ext>
            </a:extLst>
          </p:cNvPr>
          <p:cNvGrpSpPr/>
          <p:nvPr/>
        </p:nvGrpSpPr>
        <p:grpSpPr>
          <a:xfrm>
            <a:off x="1161492" y="3787643"/>
            <a:ext cx="8904225" cy="1748572"/>
            <a:chOff x="1161492" y="3787643"/>
            <a:chExt cx="8904225" cy="174857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EBC293E-AB35-6ABB-14F2-D91BE427CFC9}"/>
                </a:ext>
              </a:extLst>
            </p:cNvPr>
            <p:cNvGrpSpPr/>
            <p:nvPr/>
          </p:nvGrpSpPr>
          <p:grpSpPr>
            <a:xfrm>
              <a:off x="1161492" y="3787643"/>
              <a:ext cx="8904225" cy="472206"/>
              <a:chOff x="1161492" y="3787643"/>
              <a:chExt cx="8904225" cy="472206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D7B2371-3815-0929-AD2F-CD17AD7B59F7}"/>
                  </a:ext>
                </a:extLst>
              </p:cNvPr>
              <p:cNvSpPr txBox="1"/>
              <p:nvPr/>
            </p:nvSpPr>
            <p:spPr>
              <a:xfrm>
                <a:off x="1161492" y="3787643"/>
                <a:ext cx="58405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Flavor eigenstates are NOT mass eigenstates </a:t>
                </a:r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30AA6BD-3270-9883-FD47-A6A59AEB9D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877542" y="3986303"/>
                <a:ext cx="422730" cy="153720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11D4F8B-E0CC-84BA-2965-30FCF182BBEF}"/>
                  </a:ext>
                </a:extLst>
              </p:cNvPr>
              <p:cNvSpPr txBox="1"/>
              <p:nvPr/>
            </p:nvSpPr>
            <p:spPr>
              <a:xfrm>
                <a:off x="7386457" y="3798184"/>
                <a:ext cx="26792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Neutrino Oscillation</a:t>
                </a:r>
              </a:p>
            </p:txBody>
          </p: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4F36AFD-32D0-F067-F318-4C137522A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2922986" y="4629033"/>
              <a:ext cx="5715246" cy="907182"/>
            </a:xfrm>
            <a:prstGeom prst="rect">
              <a:avLst/>
            </a:prstGeom>
          </p:spPr>
        </p:pic>
      </p:grp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4DD05FF-2B87-952A-E7D2-BA9A7FE68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328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>
            <a:extLst>
              <a:ext uri="{FF2B5EF4-FFF2-40B4-BE49-F238E27FC236}">
                <a16:creationId xmlns:a16="http://schemas.microsoft.com/office/drawing/2014/main" id="{693EC43F-2BF0-8548-BB30-C227358C9120}"/>
              </a:ext>
            </a:extLst>
          </p:cNvPr>
          <p:cNvSpPr txBox="1">
            <a:spLocks/>
          </p:cNvSpPr>
          <p:nvPr/>
        </p:nvSpPr>
        <p:spPr>
          <a:xfrm>
            <a:off x="838200" y="-34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Introduction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80F454-8D13-0E4B-9992-900DA8EFB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7488" y="6356350"/>
            <a:ext cx="2743200" cy="365125"/>
          </a:xfrm>
        </p:spPr>
        <p:txBody>
          <a:bodyPr/>
          <a:lstStyle/>
          <a:p>
            <a:fld id="{5E1E0FE3-C0BC-E546-A9F3-C0FDF7DA2423}" type="slidenum">
              <a:rPr lang="en-US" smtClean="0"/>
              <a:t>3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5E1431B-7F4E-05BD-1DBA-501BBDD5638B}"/>
              </a:ext>
            </a:extLst>
          </p:cNvPr>
          <p:cNvGrpSpPr/>
          <p:nvPr/>
        </p:nvGrpSpPr>
        <p:grpSpPr>
          <a:xfrm>
            <a:off x="838200" y="1576126"/>
            <a:ext cx="10515600" cy="4029027"/>
            <a:chOff x="838200" y="1576126"/>
            <a:chExt cx="10515600" cy="4029027"/>
          </a:xfrm>
        </p:grpSpPr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94048BF4-7EEF-FD47-BEB2-B47773F1E5ED}"/>
                </a:ext>
              </a:extLst>
            </p:cNvPr>
            <p:cNvSpPr txBox="1">
              <a:spLocks/>
            </p:cNvSpPr>
            <p:nvPr/>
          </p:nvSpPr>
          <p:spPr>
            <a:xfrm>
              <a:off x="838200" y="1576126"/>
              <a:ext cx="10515600" cy="402902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C3C15BF-5080-1787-1212-81B1D2ACAA96}"/>
                </a:ext>
              </a:extLst>
            </p:cNvPr>
            <p:cNvSpPr txBox="1"/>
            <p:nvPr/>
          </p:nvSpPr>
          <p:spPr>
            <a:xfrm>
              <a:off x="6976585" y="200799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366875C-94E3-4819-032D-000DFAF8F8DE}"/>
              </a:ext>
            </a:extLst>
          </p:cNvPr>
          <p:cNvGrpSpPr/>
          <p:nvPr/>
        </p:nvGrpSpPr>
        <p:grpSpPr>
          <a:xfrm>
            <a:off x="1092530" y="3873693"/>
            <a:ext cx="10070526" cy="1574887"/>
            <a:chOff x="938151" y="4096986"/>
            <a:chExt cx="10070526" cy="157488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0148D99-00D0-FDA3-3D79-DF608CBB3FD8}"/>
                </a:ext>
              </a:extLst>
            </p:cNvPr>
            <p:cNvGrpSpPr/>
            <p:nvPr/>
          </p:nvGrpSpPr>
          <p:grpSpPr>
            <a:xfrm>
              <a:off x="938151" y="4096986"/>
              <a:ext cx="10070526" cy="461666"/>
              <a:chOff x="938151" y="4370118"/>
              <a:chExt cx="10070526" cy="461666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B20476E-3483-3E62-D0B8-BCDD9290CBF2}"/>
                  </a:ext>
                </a:extLst>
              </p:cNvPr>
              <p:cNvSpPr txBox="1"/>
              <p:nvPr/>
            </p:nvSpPr>
            <p:spPr>
              <a:xfrm>
                <a:off x="938151" y="4370119"/>
                <a:ext cx="83018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Propagation through matter prefers particular flavor eigenstate </a:t>
                </a: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42F1988-AFD5-43FA-8A82-C434BE49ABE0}"/>
                  </a:ext>
                </a:extLst>
              </p:cNvPr>
              <p:cNvGrpSpPr/>
              <p:nvPr/>
            </p:nvGrpSpPr>
            <p:grpSpPr>
              <a:xfrm>
                <a:off x="8929993" y="4370118"/>
                <a:ext cx="2078684" cy="461665"/>
                <a:chOff x="6972545" y="2007996"/>
                <a:chExt cx="2078684" cy="461665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A0AC0BBB-A062-F41C-6748-9734BB085F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972545" y="2161969"/>
                  <a:ext cx="422730" cy="153720"/>
                </a:xfrm>
                <a:prstGeom prst="rect">
                  <a:avLst/>
                </a:prstGeom>
              </p:spPr>
            </p:pic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53FD782-3812-74E8-14EA-5C613E23998C}"/>
                    </a:ext>
                  </a:extLst>
                </p:cNvPr>
                <p:cNvSpPr txBox="1"/>
                <p:nvPr/>
              </p:nvSpPr>
              <p:spPr>
                <a:xfrm>
                  <a:off x="7415973" y="2007996"/>
                  <a:ext cx="163525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/>
                    <a:t>MSW Effect</a:t>
                  </a:r>
                  <a:endParaRPr lang="en-US" dirty="0"/>
                </a:p>
              </p:txBody>
            </p:sp>
          </p:grp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74EB65A-D7E1-2372-7B15-299419A614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61361" y="4771473"/>
              <a:ext cx="3594676" cy="90040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89F1B0-EC8D-8E84-B44D-E3499FA7E510}"/>
              </a:ext>
            </a:extLst>
          </p:cNvPr>
          <p:cNvGrpSpPr/>
          <p:nvPr/>
        </p:nvGrpSpPr>
        <p:grpSpPr>
          <a:xfrm>
            <a:off x="3458292" y="1588894"/>
            <a:ext cx="4800813" cy="704763"/>
            <a:chOff x="1754820" y="1576126"/>
            <a:chExt cx="4800813" cy="70476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3BDBE25-A055-DD9A-DD44-B7E0C0B22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754820" y="1576126"/>
              <a:ext cx="2164037" cy="704763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64081EE-66D5-F839-F53F-C693788A63B4}"/>
                </a:ext>
              </a:extLst>
            </p:cNvPr>
            <p:cNvSpPr txBox="1"/>
            <p:nvPr/>
          </p:nvSpPr>
          <p:spPr>
            <a:xfrm>
              <a:off x="4191990" y="1662546"/>
              <a:ext cx="5908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For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7108562-188D-8167-FB85-87046BDC9E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70640" y="1768382"/>
              <a:ext cx="1484993" cy="265474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7DAD3C98-7233-7615-42EB-DBB0AFEDF528}"/>
              </a:ext>
            </a:extLst>
          </p:cNvPr>
          <p:cNvSpPr txBox="1"/>
          <p:nvPr/>
        </p:nvSpPr>
        <p:spPr>
          <a:xfrm>
            <a:off x="1092530" y="2544660"/>
            <a:ext cx="9609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Colliders are not sensitive to such low energy effects which makes neutrino </a:t>
            </a:r>
          </a:p>
          <a:p>
            <a:r>
              <a:rPr lang="en-US" sz="2400" dirty="0"/>
              <a:t>detectors so interesting.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2C8BAA-C67E-DB4F-9AA8-107630A3FC9F}"/>
              </a:ext>
            </a:extLst>
          </p:cNvPr>
          <p:cNvSpPr txBox="1"/>
          <p:nvPr/>
        </p:nvSpPr>
        <p:spPr>
          <a:xfrm>
            <a:off x="6863943" y="6175169"/>
            <a:ext cx="4812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Mikheyev</a:t>
            </a:r>
            <a:r>
              <a:rPr lang="en-US" sz="1400" dirty="0"/>
              <a:t>, S.P., Smirnov, A.Y. </a:t>
            </a:r>
            <a:r>
              <a:rPr lang="en-US" sz="1400" i="1" dirty="0"/>
              <a:t>Il Nuovo </a:t>
            </a:r>
            <a:r>
              <a:rPr lang="en-US" sz="1400" i="1" dirty="0" err="1"/>
              <a:t>Cimento</a:t>
            </a:r>
            <a:r>
              <a:rPr lang="en-US" sz="1400" i="1" dirty="0"/>
              <a:t> C</a:t>
            </a:r>
            <a:r>
              <a:rPr lang="en-US" sz="1400" dirty="0"/>
              <a:t> </a:t>
            </a:r>
            <a:r>
              <a:rPr lang="en-US" sz="1400" b="1" dirty="0"/>
              <a:t>9, </a:t>
            </a:r>
            <a:r>
              <a:rPr lang="en-US" sz="1400" dirty="0"/>
              <a:t>17–26 (1986)</a:t>
            </a:r>
          </a:p>
        </p:txBody>
      </p:sp>
    </p:spTree>
    <p:extLst>
      <p:ext uri="{BB962C8B-B14F-4D97-AF65-F5344CB8AC3E}">
        <p14:creationId xmlns:p14="http://schemas.microsoft.com/office/powerpoint/2010/main" val="25536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>
            <a:extLst>
              <a:ext uri="{FF2B5EF4-FFF2-40B4-BE49-F238E27FC236}">
                <a16:creationId xmlns:a16="http://schemas.microsoft.com/office/drawing/2014/main" id="{F1A21DAE-5FED-3BBF-BD27-5E9D8DA4787E}"/>
              </a:ext>
            </a:extLst>
          </p:cNvPr>
          <p:cNvSpPr txBox="1">
            <a:spLocks/>
          </p:cNvSpPr>
          <p:nvPr/>
        </p:nvSpPr>
        <p:spPr>
          <a:xfrm>
            <a:off x="838200" y="-34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Our Model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AA2835C-4EF0-109F-03A1-182484CCB59E}"/>
              </a:ext>
            </a:extLst>
          </p:cNvPr>
          <p:cNvGrpSpPr/>
          <p:nvPr/>
        </p:nvGrpSpPr>
        <p:grpSpPr>
          <a:xfrm>
            <a:off x="1187532" y="4425262"/>
            <a:ext cx="7203060" cy="892873"/>
            <a:chOff x="1210850" y="3199267"/>
            <a:chExt cx="7203060" cy="89287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F500C6A-99F7-00B6-B4A8-B809F8BA3259}"/>
                </a:ext>
              </a:extLst>
            </p:cNvPr>
            <p:cNvGrpSpPr/>
            <p:nvPr/>
          </p:nvGrpSpPr>
          <p:grpSpPr>
            <a:xfrm>
              <a:off x="1210850" y="3199267"/>
              <a:ext cx="4157228" cy="461665"/>
              <a:chOff x="4975761" y="4993630"/>
              <a:chExt cx="4157228" cy="46166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4F69E2EE-7F82-6B0C-E2E5-89024F7ABF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292422" y="5140047"/>
                <a:ext cx="183916" cy="190989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C381D5F-2207-9790-4487-07B5E8DE2FD5}"/>
                  </a:ext>
                </a:extLst>
              </p:cNvPr>
              <p:cNvSpPr txBox="1"/>
              <p:nvPr/>
            </p:nvSpPr>
            <p:spPr>
              <a:xfrm>
                <a:off x="4975761" y="4993630"/>
                <a:ext cx="415722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If     is cosmological Dark Matter</a:t>
                </a:r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9781F35-F9CD-AACB-FED2-88DD545AB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85057" y="3724769"/>
              <a:ext cx="4228853" cy="36737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EFAEB5-1BDA-5896-AAA4-F4F041F4FEF3}"/>
              </a:ext>
            </a:extLst>
          </p:cNvPr>
          <p:cNvGrpSpPr/>
          <p:nvPr/>
        </p:nvGrpSpPr>
        <p:grpSpPr>
          <a:xfrm>
            <a:off x="1187532" y="1539865"/>
            <a:ext cx="10441833" cy="2015519"/>
            <a:chOff x="1187532" y="1539865"/>
            <a:chExt cx="10441833" cy="201551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A6E7E96-EE71-EDF7-988A-B6B200C650B6}"/>
                </a:ext>
              </a:extLst>
            </p:cNvPr>
            <p:cNvGrpSpPr/>
            <p:nvPr/>
          </p:nvGrpSpPr>
          <p:grpSpPr>
            <a:xfrm>
              <a:off x="1361258" y="2348166"/>
              <a:ext cx="9087674" cy="1207218"/>
              <a:chOff x="1237179" y="1633537"/>
              <a:chExt cx="9087674" cy="1207218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8E4ABD7-2180-1A0F-2746-40C1D1B8AC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89465" y="1633537"/>
                <a:ext cx="4963308" cy="576585"/>
              </a:xfrm>
              <a:prstGeom prst="rect">
                <a:avLst/>
              </a:prstGeom>
            </p:spPr>
          </p:pic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6D621D16-54B6-D3B4-9ACC-AD5946C84F45}"/>
                  </a:ext>
                </a:extLst>
              </p:cNvPr>
              <p:cNvGrpSpPr/>
              <p:nvPr/>
            </p:nvGrpSpPr>
            <p:grpSpPr>
              <a:xfrm>
                <a:off x="1237179" y="2524200"/>
                <a:ext cx="9087674" cy="316555"/>
                <a:chOff x="1237179" y="2524200"/>
                <a:chExt cx="9087674" cy="316555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0E039CC9-F1D4-7753-189D-2CB6F4607B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237179" y="2556758"/>
                  <a:ext cx="3772065" cy="283997"/>
                </a:xfrm>
                <a:prstGeom prst="rect">
                  <a:avLst/>
                </a:prstGeom>
              </p:spPr>
            </p:pic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56771F8D-074B-6A7B-A897-DD30C43AEF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096000" y="2524200"/>
                  <a:ext cx="4228853" cy="316555"/>
                </a:xfrm>
                <a:prstGeom prst="rect">
                  <a:avLst/>
                </a:prstGeom>
              </p:spPr>
            </p:pic>
          </p:grp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F429306-E6F6-3E86-463E-1F24844831D9}"/>
                </a:ext>
              </a:extLst>
            </p:cNvPr>
            <p:cNvSpPr txBox="1"/>
            <p:nvPr/>
          </p:nvSpPr>
          <p:spPr>
            <a:xfrm>
              <a:off x="1187532" y="1539865"/>
              <a:ext cx="104418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We add a gauge boson which gauges either of the flavor lepton number difference</a:t>
              </a:r>
            </a:p>
          </p:txBody>
        </p:sp>
      </p:grp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274458E-7D2A-5248-4D64-624B0FF2E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3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>
            <a:extLst>
              <a:ext uri="{FF2B5EF4-FFF2-40B4-BE49-F238E27FC236}">
                <a16:creationId xmlns:a16="http://schemas.microsoft.com/office/drawing/2014/main" id="{4AFE36FC-AAFB-6A25-D5E1-7E8B3D838A52}"/>
              </a:ext>
            </a:extLst>
          </p:cNvPr>
          <p:cNvSpPr txBox="1">
            <a:spLocks/>
          </p:cNvSpPr>
          <p:nvPr/>
        </p:nvSpPr>
        <p:spPr>
          <a:xfrm>
            <a:off x="838200" y="-34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Our Model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97809A-100A-8893-23DC-D74C601E70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32635" y="1519868"/>
            <a:ext cx="3192045" cy="3673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DAF435-77FC-C847-4033-2A92941D41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710048" y="5156532"/>
            <a:ext cx="8494109" cy="9806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C19657-A389-6813-8D55-BD56A4FEC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176996"/>
            <a:ext cx="9907389" cy="1060050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423AA991-80CF-9196-9C50-FABB4A8D40F3}"/>
              </a:ext>
            </a:extLst>
          </p:cNvPr>
          <p:cNvGrpSpPr/>
          <p:nvPr/>
        </p:nvGrpSpPr>
        <p:grpSpPr>
          <a:xfrm>
            <a:off x="4421050" y="2054538"/>
            <a:ext cx="3392798" cy="3012503"/>
            <a:chOff x="4456676" y="2054538"/>
            <a:chExt cx="3392798" cy="3012503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40C524D-B97F-08DE-C349-128575F015E8}"/>
                </a:ext>
              </a:extLst>
            </p:cNvPr>
            <p:cNvGrpSpPr/>
            <p:nvPr/>
          </p:nvGrpSpPr>
          <p:grpSpPr>
            <a:xfrm rot="21045946">
              <a:off x="4456676" y="2054538"/>
              <a:ext cx="3392798" cy="3012503"/>
              <a:chOff x="270885" y="1305937"/>
              <a:chExt cx="3392798" cy="3012503"/>
            </a:xfrm>
          </p:grpSpPr>
          <mc:AlternateContent xmlns:mc="http://schemas.openxmlformats.org/markup-compatibility/2006">
            <mc:Choice xmlns:am3d="http://schemas.microsoft.com/office/drawing/2017/model3d" Requires="am3d">
              <p:graphicFrame>
                <p:nvGraphicFramePr>
                  <p:cNvPr id="13" name="3D Model 12" descr="Sphere">
                    <a:extLst>
                      <a:ext uri="{FF2B5EF4-FFF2-40B4-BE49-F238E27FC236}">
                        <a16:creationId xmlns:a16="http://schemas.microsoft.com/office/drawing/2014/main" id="{4D57EF8F-7531-FFF8-C85A-26FB0308A5D8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955352753"/>
                      </p:ext>
                    </p:extLst>
                  </p:nvPr>
                </p:nvGraphicFramePr>
                <p:xfrm>
                  <a:off x="270885" y="1305937"/>
                  <a:ext cx="2986864" cy="3012503"/>
                </p:xfrm>
                <a:graphic>
                  <a:graphicData uri="http://schemas.microsoft.com/office/drawing/2017/model3d">
                    <am3d:model3d r:embed="rId5">
                      <am3d:spPr>
                        <a:xfrm rot="21045946">
                          <a:off x="0" y="0"/>
                          <a:ext cx="2986864" cy="3012503"/>
                        </a:xfrm>
                        <a:prstGeom prst="rect">
                          <a:avLst/>
                        </a:prstGeom>
                      </am3d:spPr>
                      <am3d:camera>
                        <am3d:pos x="0" y="0" z="81469193"/>
                        <am3d:up dx="0" dy="36000000" dz="0"/>
                        <am3d:lookAt x="0" y="0" z="0"/>
                        <am3d:perspective fov="2700000"/>
                      </am3d:camera>
                      <am3d:trans>
                        <am3d:meterPerModelUnit n="1011533" d="1000000"/>
                        <am3d:preTrans dx="0" dy="0" dz="0"/>
                        <am3d:scale>
                          <am3d:sx n="1000000" d="1000000"/>
                          <am3d:sy n="1000000" d="1000000"/>
                          <am3d:sz n="1000000" d="1000000"/>
                        </am3d:scale>
                        <am3d:rot ax="-8425468" ay="-4004274" az="8567313"/>
                        <am3d:postTrans dx="0" dy="0" dz="0"/>
                      </am3d:trans>
                      <am3d:raster rName="Office3DRenderer" rVer="16.0.8326">
                        <am3d:blip r:embed="rId6"/>
                      </am3d:raster>
                      <am3d:objViewport viewportSz="5345589"/>
                      <am3d:ambientLight>
                        <am3d:clr>
                          <a:scrgbClr r="50000" g="50000" b="50000"/>
                        </am3d:clr>
                        <am3d:illuminance n="500000" d="1000000"/>
                      </am3d:ambientLight>
                      <am3d:ptLight rad="0">
                        <am3d:clr>
                          <a:scrgbClr r="100000" g="75000" b="50000"/>
                        </am3d:clr>
                        <am3d:intensity n="9765625" d="1000000"/>
                        <am3d:pos x="21959998" y="70920001" z="16344003"/>
                      </am3d:ptLight>
                      <am3d:ptLight rad="0">
                        <am3d:clr>
                          <a:scrgbClr r="40000" g="60000" b="95000"/>
                        </am3d:clr>
                        <am3d:intensity n="12250000" d="1000000"/>
                        <am3d:pos x="-37964106" y="51130435" z="57631972"/>
                      </am3d:ptLight>
                      <am3d:ptLight rad="0">
                        <am3d:clr>
                          <a:scrgbClr r="86837" g="72700" b="100000"/>
                        </am3d:clr>
                        <am3d:intensity n="3125000" d="1000000"/>
                        <am3d:pos x="-37739122" y="58056624" z="-34769649"/>
                      </am3d:ptLight>
                    </am3d:model3d>
                  </a:graphicData>
                </a:graphic>
              </p:graphicFrame>
            </mc:Choice>
            <mc:Fallback>
              <p:pic>
                <p:nvPicPr>
                  <p:cNvPr id="13" name="3D Model 12" descr="Sphere">
                    <a:extLst>
                      <a:ext uri="{FF2B5EF4-FFF2-40B4-BE49-F238E27FC236}">
                        <a16:creationId xmlns:a16="http://schemas.microsoft.com/office/drawing/2014/main" id="{4D57EF8F-7531-FFF8-C85A-26FB0308A5D8}"/>
                      </a:ext>
                    </a:extLst>
                  </p:cNvPr>
                  <p:cNvPicPr>
                    <a:picLocks noGrp="1" noRot="1" noChangeAspect="1" noMove="1" noResize="1" noEditPoints="1" noAdjustHandles="1" noChangeArrowheads="1" noChangeShapeType="1" noCrop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rot="21045946">
                    <a:off x="4423680" y="2087108"/>
                    <a:ext cx="2986864" cy="3012503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5B400C50-FF4B-CB1C-DF41-A1B9F57B2BCC}"/>
                  </a:ext>
                </a:extLst>
              </p:cNvPr>
              <p:cNvGrpSpPr/>
              <p:nvPr/>
            </p:nvGrpSpPr>
            <p:grpSpPr>
              <a:xfrm>
                <a:off x="1647430" y="1815042"/>
                <a:ext cx="2016253" cy="1900579"/>
                <a:chOff x="1256452" y="1616240"/>
                <a:chExt cx="2016253" cy="1900579"/>
              </a:xfrm>
            </p:grpSpPr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2A58051B-A2E6-1397-32CF-FB40520E280B}"/>
                    </a:ext>
                  </a:extLst>
                </p:cNvPr>
                <p:cNvCxnSpPr/>
                <p:nvPr/>
              </p:nvCxnSpPr>
              <p:spPr>
                <a:xfrm flipV="1">
                  <a:off x="1329567" y="1616240"/>
                  <a:ext cx="1686296" cy="106877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2" name="Arc 21">
                  <a:extLst>
                    <a:ext uri="{FF2B5EF4-FFF2-40B4-BE49-F238E27FC236}">
                      <a16:creationId xmlns:a16="http://schemas.microsoft.com/office/drawing/2014/main" id="{64B4544D-02BE-36E7-B9C0-4635308C01C8}"/>
                    </a:ext>
                  </a:extLst>
                </p:cNvPr>
                <p:cNvSpPr/>
                <p:nvPr/>
              </p:nvSpPr>
              <p:spPr>
                <a:xfrm>
                  <a:off x="1531453" y="2459385"/>
                  <a:ext cx="236448" cy="901815"/>
                </a:xfrm>
                <a:prstGeom prst="arc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644A5789-E076-1A91-7E70-DEFFFFF87A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54054">
                  <a:off x="1256452" y="2842428"/>
                  <a:ext cx="2016253" cy="67439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838B56E5-1130-3040-B181-326F966465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94429" y="3156214"/>
                <a:ext cx="203200" cy="203200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0BE70A3C-BC1E-4115-6028-2EE47E012D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91086" y="2773780"/>
                <a:ext cx="167027" cy="129066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5BA2CB54-7250-3F85-34E8-CC820520F0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484871" y="2004494"/>
                <a:ext cx="184150" cy="228600"/>
              </a:xfrm>
              <a:prstGeom prst="rect">
                <a:avLst/>
              </a:prstGeom>
            </p:spPr>
          </p:pic>
        </p:grp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D669CAA-00CB-89E1-4B13-F88E4C23CBBD}"/>
                </a:ext>
              </a:extLst>
            </p:cNvPr>
            <p:cNvSpPr/>
            <p:nvPr/>
          </p:nvSpPr>
          <p:spPr>
            <a:xfrm>
              <a:off x="5379901" y="2115989"/>
              <a:ext cx="1082288" cy="2919149"/>
            </a:xfrm>
            <a:prstGeom prst="ellipse">
              <a:avLst/>
            </a:prstGeom>
            <a:noFill/>
            <a:ln w="31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CC6D137-85B7-8A01-D253-9BEE2826009C}"/>
                </a:ext>
              </a:extLst>
            </p:cNvPr>
            <p:cNvSpPr/>
            <p:nvPr/>
          </p:nvSpPr>
          <p:spPr>
            <a:xfrm rot="21168">
              <a:off x="4500947" y="3486935"/>
              <a:ext cx="2885900" cy="367381"/>
            </a:xfrm>
            <a:prstGeom prst="ellipse">
              <a:avLst/>
            </a:prstGeom>
            <a:solidFill>
              <a:srgbClr val="4472C4">
                <a:alpha val="312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30D56AEF-F072-6879-117E-97FB599BC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295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>
            <a:extLst>
              <a:ext uri="{FF2B5EF4-FFF2-40B4-BE49-F238E27FC236}">
                <a16:creationId xmlns:a16="http://schemas.microsoft.com/office/drawing/2014/main" id="{69BE4D47-F9BD-CAFF-4DAF-AF7858BE92C9}"/>
              </a:ext>
            </a:extLst>
          </p:cNvPr>
          <p:cNvSpPr txBox="1">
            <a:spLocks/>
          </p:cNvSpPr>
          <p:nvPr/>
        </p:nvSpPr>
        <p:spPr>
          <a:xfrm>
            <a:off x="838200" y="-34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Time Average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EEE84B-ACEC-F0A3-BF27-637C13F26290}"/>
              </a:ext>
            </a:extLst>
          </p:cNvPr>
          <p:cNvGrpSpPr/>
          <p:nvPr/>
        </p:nvGrpSpPr>
        <p:grpSpPr>
          <a:xfrm>
            <a:off x="1691120" y="2156770"/>
            <a:ext cx="8337426" cy="1323188"/>
            <a:chOff x="1691120" y="2038019"/>
            <a:chExt cx="8337426" cy="132318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07872AC-01AF-86F3-5F4E-97B5E5EF0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98172" y="2038019"/>
              <a:ext cx="5115296" cy="40887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4A9EC69-B84B-AEE1-0767-056E47AAD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1120" y="2646832"/>
              <a:ext cx="6088063" cy="71437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926F0B4-06D3-8F88-7F70-60AE1A329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30937" y="2466883"/>
              <a:ext cx="1297609" cy="264644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774F879-2C02-EC02-CCDC-71A6EFD0C952}"/>
              </a:ext>
            </a:extLst>
          </p:cNvPr>
          <p:cNvSpPr txBox="1"/>
          <p:nvPr/>
        </p:nvSpPr>
        <p:spPr>
          <a:xfrm>
            <a:off x="956567" y="1410855"/>
            <a:ext cx="6961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 easiest effect to detect is time averaged response.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FBAA4EE-AA0E-3697-27D1-814DEE03F37B}"/>
              </a:ext>
            </a:extLst>
          </p:cNvPr>
          <p:cNvGrpSpPr/>
          <p:nvPr/>
        </p:nvGrpSpPr>
        <p:grpSpPr>
          <a:xfrm>
            <a:off x="919003" y="5522338"/>
            <a:ext cx="9539599" cy="461665"/>
            <a:chOff x="919003" y="5522338"/>
            <a:chExt cx="9539599" cy="46166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C77046E-0A3E-E72C-DFEB-2BEAAD3B6672}"/>
                </a:ext>
              </a:extLst>
            </p:cNvPr>
            <p:cNvSpPr txBox="1"/>
            <p:nvPr/>
          </p:nvSpPr>
          <p:spPr>
            <a:xfrm>
              <a:off x="919003" y="5522338"/>
              <a:ext cx="95395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For a fixed uncertainty, limits on    gets weaker for higher mass with slope 1.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B2DB9EE-584D-7884-850C-25AC47890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22509" y="5678984"/>
              <a:ext cx="150406" cy="218169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6E0F8F9-888B-0328-5CCA-B20B010DC636}"/>
              </a:ext>
            </a:extLst>
          </p:cNvPr>
          <p:cNvGrpSpPr/>
          <p:nvPr/>
        </p:nvGrpSpPr>
        <p:grpSpPr>
          <a:xfrm>
            <a:off x="1294623" y="2765583"/>
            <a:ext cx="8993127" cy="3419388"/>
            <a:chOff x="1294623" y="2765583"/>
            <a:chExt cx="8993127" cy="341938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8DAE29D-9D56-BA2B-D0E5-0E31B59FDDE8}"/>
                </a:ext>
              </a:extLst>
            </p:cNvPr>
            <p:cNvGrpSpPr/>
            <p:nvPr/>
          </p:nvGrpSpPr>
          <p:grpSpPr>
            <a:xfrm>
              <a:off x="1294623" y="2765583"/>
              <a:ext cx="8993127" cy="3419388"/>
              <a:chOff x="1294623" y="2765583"/>
              <a:chExt cx="8993127" cy="3419388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9BDE3ED4-7F8B-AF0E-F766-7139F85D1894}"/>
                  </a:ext>
                </a:extLst>
              </p:cNvPr>
              <p:cNvGrpSpPr/>
              <p:nvPr/>
            </p:nvGrpSpPr>
            <p:grpSpPr>
              <a:xfrm>
                <a:off x="1294623" y="2765583"/>
                <a:ext cx="8993127" cy="3419388"/>
                <a:chOff x="962116" y="2765583"/>
                <a:chExt cx="8993127" cy="3419388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AC35ED13-4FBA-0D30-3C15-40300694ED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62116" y="3028826"/>
                  <a:ext cx="955360" cy="2861233"/>
                </a:xfrm>
                <a:prstGeom prst="rect">
                  <a:avLst/>
                </a:prstGeom>
              </p:spPr>
            </p:pic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0EA93DA5-332B-5B69-8173-8FBEEB324D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575675" y="2765583"/>
                  <a:ext cx="885390" cy="3419388"/>
                </a:xfrm>
                <a:prstGeom prst="rect">
                  <a:avLst/>
                </a:prstGeom>
              </p:spPr>
            </p:pic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A8C39F69-F1F6-287E-90C4-79EEE04FF6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013860" y="3110283"/>
                  <a:ext cx="1191259" cy="2779776"/>
                </a:xfrm>
                <a:prstGeom prst="rect">
                  <a:avLst/>
                </a:prstGeom>
              </p:spPr>
            </p:pic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58CFD250-C9CA-80D6-EC8C-42142E714E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739185" y="3176123"/>
                  <a:ext cx="1074283" cy="2648095"/>
                </a:xfrm>
                <a:prstGeom prst="rect">
                  <a:avLst/>
                </a:prstGeom>
              </p:spPr>
            </p:pic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F6ED8B80-C6C9-41CA-4D7F-581F766691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293854" y="2869852"/>
                  <a:ext cx="1247698" cy="3262592"/>
                </a:xfrm>
                <a:prstGeom prst="rect">
                  <a:avLst/>
                </a:prstGeom>
              </p:spPr>
            </p:pic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0231E08E-BC0D-8D23-91AB-82C781B646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044910" y="3070659"/>
                  <a:ext cx="910333" cy="2819400"/>
                </a:xfrm>
                <a:prstGeom prst="rect">
                  <a:avLst/>
                </a:prstGeom>
              </p:spPr>
            </p:pic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252E9DE-20E9-DE1E-E0B4-126A1A86ADEC}"/>
                  </a:ext>
                </a:extLst>
              </p:cNvPr>
              <p:cNvSpPr txBox="1"/>
              <p:nvPr/>
            </p:nvSpPr>
            <p:spPr>
              <a:xfrm>
                <a:off x="2437248" y="4273904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323D7C7-BCBE-ED64-028D-961305C1132B}"/>
                  </a:ext>
                </a:extLst>
              </p:cNvPr>
              <p:cNvSpPr txBox="1"/>
              <p:nvPr/>
            </p:nvSpPr>
            <p:spPr>
              <a:xfrm flipH="1">
                <a:off x="3882595" y="4324727"/>
                <a:ext cx="3279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8386973-8AF0-DF7C-4ADB-AF795CED7291}"/>
                  </a:ext>
                </a:extLst>
              </p:cNvPr>
              <p:cNvSpPr txBox="1"/>
              <p:nvPr/>
            </p:nvSpPr>
            <p:spPr>
              <a:xfrm flipH="1">
                <a:off x="5686864" y="4290611"/>
                <a:ext cx="3279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6E65026-A551-F141-0DDC-D877A661D3BD}"/>
                  </a:ext>
                </a:extLst>
              </p:cNvPr>
              <p:cNvSpPr txBox="1"/>
              <p:nvPr/>
            </p:nvSpPr>
            <p:spPr>
              <a:xfrm flipH="1">
                <a:off x="7289901" y="4340340"/>
                <a:ext cx="3279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62D9EE5-CD5F-3E14-128C-80D9F9FB348E}"/>
                  </a:ext>
                </a:extLst>
              </p:cNvPr>
              <p:cNvSpPr txBox="1"/>
              <p:nvPr/>
            </p:nvSpPr>
            <p:spPr>
              <a:xfrm flipH="1">
                <a:off x="8945581" y="4307581"/>
                <a:ext cx="3279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</p:grpSp>
        <p:pic>
          <p:nvPicPr>
            <p:cNvPr id="25" name="Picture 24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6814CB84-716C-7010-F9F1-FE85D4B9A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703934" y="4368623"/>
              <a:ext cx="231230" cy="191251"/>
            </a:xfrm>
            <a:prstGeom prst="rect">
              <a:avLst/>
            </a:prstGeom>
          </p:spPr>
        </p:pic>
        <p:pic>
          <p:nvPicPr>
            <p:cNvPr id="29" name="Picture 28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DDE72280-8AF5-3B26-FB88-35FD942CE5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174492" y="4378523"/>
              <a:ext cx="231230" cy="191251"/>
            </a:xfrm>
            <a:prstGeom prst="rect">
              <a:avLst/>
            </a:prstGeom>
          </p:spPr>
        </p:pic>
        <p:pic>
          <p:nvPicPr>
            <p:cNvPr id="35" name="Picture 34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6CA264D6-3494-80CC-065F-D5B0F6D52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35158" y="4426022"/>
              <a:ext cx="231230" cy="191251"/>
            </a:xfrm>
            <a:prstGeom prst="rect">
              <a:avLst/>
            </a:prstGeom>
          </p:spPr>
        </p:pic>
        <p:pic>
          <p:nvPicPr>
            <p:cNvPr id="36" name="Picture 35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28B6EAFC-7CAE-06A2-FE0B-C28818B1D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499578" y="4402272"/>
              <a:ext cx="231230" cy="191251"/>
            </a:xfrm>
            <a:prstGeom prst="rect">
              <a:avLst/>
            </a:prstGeom>
          </p:spPr>
        </p:pic>
        <p:pic>
          <p:nvPicPr>
            <p:cNvPr id="37" name="Picture 36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562B9366-CDE2-65D0-E014-36C11AD7F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078994" y="4414148"/>
              <a:ext cx="231230" cy="191251"/>
            </a:xfrm>
            <a:prstGeom prst="rect">
              <a:avLst/>
            </a:prstGeom>
          </p:spPr>
        </p:pic>
        <p:pic>
          <p:nvPicPr>
            <p:cNvPr id="38" name="Picture 37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8F0506FA-999F-3B47-3393-D8CC3D5CD4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622784" y="4390395"/>
              <a:ext cx="231230" cy="191251"/>
            </a:xfrm>
            <a:prstGeom prst="rect">
              <a:avLst/>
            </a:prstGeom>
          </p:spPr>
        </p:pic>
      </p:grpSp>
      <p:sp>
        <p:nvSpPr>
          <p:cNvPr id="39" name="Slide Number Placeholder 3">
            <a:extLst>
              <a:ext uri="{FF2B5EF4-FFF2-40B4-BE49-F238E27FC236}">
                <a16:creationId xmlns:a16="http://schemas.microsoft.com/office/drawing/2014/main" id="{60188E44-882B-C80C-A995-131FFCDA3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48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3C99CB0-1BFE-FC21-08F2-BE84A5D0CCAC}"/>
              </a:ext>
            </a:extLst>
          </p:cNvPr>
          <p:cNvGrpSpPr/>
          <p:nvPr/>
        </p:nvGrpSpPr>
        <p:grpSpPr>
          <a:xfrm>
            <a:off x="1685368" y="1617095"/>
            <a:ext cx="8821263" cy="1811905"/>
            <a:chOff x="1293484" y="4645301"/>
            <a:chExt cx="8821263" cy="181190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7E5053B-EDC0-3670-FC71-2B17036B6E30}"/>
                </a:ext>
              </a:extLst>
            </p:cNvPr>
            <p:cNvGrpSpPr/>
            <p:nvPr/>
          </p:nvGrpSpPr>
          <p:grpSpPr>
            <a:xfrm>
              <a:off x="1293484" y="4645301"/>
              <a:ext cx="8821263" cy="737447"/>
              <a:chOff x="1293484" y="4645301"/>
              <a:chExt cx="8821263" cy="737447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DDC87FA-7DDF-2082-8369-CEFBDF0830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93484" y="4645301"/>
                <a:ext cx="6350247" cy="737447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08B4D97-60BD-7AF4-9E25-FACCBE1499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817138" y="4881702"/>
                <a:ext cx="1297609" cy="264644"/>
              </a:xfrm>
              <a:prstGeom prst="rect">
                <a:avLst/>
              </a:prstGeom>
            </p:spPr>
          </p:pic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6E3E25E-B77A-B183-AE27-F35BBA4921E1}"/>
                </a:ext>
              </a:extLst>
            </p:cNvPr>
            <p:cNvSpPr txBox="1"/>
            <p:nvPr/>
          </p:nvSpPr>
          <p:spPr>
            <a:xfrm>
              <a:off x="2395252" y="5995541"/>
              <a:ext cx="64218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For heavier mass, the limits weakens much faster.</a:t>
              </a:r>
            </a:p>
          </p:txBody>
        </p:sp>
      </p:grpSp>
      <p:sp>
        <p:nvSpPr>
          <p:cNvPr id="9" name="Title 11">
            <a:extLst>
              <a:ext uri="{FF2B5EF4-FFF2-40B4-BE49-F238E27FC236}">
                <a16:creationId xmlns:a16="http://schemas.microsoft.com/office/drawing/2014/main" id="{B97CFFC7-D50D-8ADB-172B-1EA07CEC2F8A}"/>
              </a:ext>
            </a:extLst>
          </p:cNvPr>
          <p:cNvSpPr txBox="1">
            <a:spLocks/>
          </p:cNvSpPr>
          <p:nvPr/>
        </p:nvSpPr>
        <p:spPr>
          <a:xfrm>
            <a:off x="838200" y="-34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Time Average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9E2FFA-C882-ABF2-DD92-2BC7AD742C46}"/>
              </a:ext>
            </a:extLst>
          </p:cNvPr>
          <p:cNvGrpSpPr/>
          <p:nvPr/>
        </p:nvGrpSpPr>
        <p:grpSpPr>
          <a:xfrm>
            <a:off x="2037220" y="3429000"/>
            <a:ext cx="7730006" cy="3200400"/>
            <a:chOff x="2037220" y="3429000"/>
            <a:chExt cx="7730006" cy="32004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C098988-C835-0091-2A71-888A564D0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2037220" y="3429000"/>
              <a:ext cx="7730006" cy="3200400"/>
            </a:xfrm>
            <a:prstGeom prst="rect">
              <a:avLst/>
            </a:prstGeom>
          </p:spPr>
        </p:pic>
        <p:pic>
          <p:nvPicPr>
            <p:cNvPr id="3" name="Picture 2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AA868433-E9D8-D920-91D3-2225D301F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32617" y="4925841"/>
              <a:ext cx="231230" cy="191251"/>
            </a:xfrm>
            <a:prstGeom prst="rect">
              <a:avLst/>
            </a:prstGeom>
          </p:spPr>
        </p:pic>
        <p:pic>
          <p:nvPicPr>
            <p:cNvPr id="12" name="Picture 11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804F4548-FBA2-58D9-8CFF-4A45D796F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36277" y="4935739"/>
              <a:ext cx="231230" cy="191251"/>
            </a:xfrm>
            <a:prstGeom prst="rect">
              <a:avLst/>
            </a:prstGeom>
          </p:spPr>
        </p:pic>
        <p:pic>
          <p:nvPicPr>
            <p:cNvPr id="13" name="Picture 12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40DEDAC0-EB22-5C8F-D284-605366E009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92436" y="4957513"/>
              <a:ext cx="231230" cy="191251"/>
            </a:xfrm>
            <a:prstGeom prst="rect">
              <a:avLst/>
            </a:prstGeom>
          </p:spPr>
        </p:pic>
        <p:pic>
          <p:nvPicPr>
            <p:cNvPr id="14" name="Picture 13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CFB510A5-D80D-BE99-4A03-ED93FD032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52556" y="4947614"/>
              <a:ext cx="231230" cy="191251"/>
            </a:xfrm>
            <a:prstGeom prst="rect">
              <a:avLst/>
            </a:prstGeom>
          </p:spPr>
        </p:pic>
        <p:pic>
          <p:nvPicPr>
            <p:cNvPr id="15" name="Picture 14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E4EF3F49-2F64-D245-9E58-B2EBF8148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46322" y="4935739"/>
              <a:ext cx="231230" cy="191251"/>
            </a:xfrm>
            <a:prstGeom prst="rect">
              <a:avLst/>
            </a:prstGeom>
          </p:spPr>
        </p:pic>
        <p:pic>
          <p:nvPicPr>
            <p:cNvPr id="16" name="Picture 15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27BFB249-FF20-4F08-362F-24E501912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11343" y="4935739"/>
              <a:ext cx="231230" cy="191251"/>
            </a:xfrm>
            <a:prstGeom prst="rect">
              <a:avLst/>
            </a:prstGeom>
          </p:spPr>
        </p:pic>
        <p:pic>
          <p:nvPicPr>
            <p:cNvPr id="17" name="Picture 16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93488AEE-0581-4CE2-EA1A-08DE9BF30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05105" y="4935739"/>
              <a:ext cx="231230" cy="191251"/>
            </a:xfrm>
            <a:prstGeom prst="rect">
              <a:avLst/>
            </a:prstGeom>
          </p:spPr>
        </p:pic>
        <p:pic>
          <p:nvPicPr>
            <p:cNvPr id="18" name="Picture 17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B6C5ACD7-EBBB-224E-E5A6-787F92A6C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22622" y="4935739"/>
              <a:ext cx="231230" cy="191251"/>
            </a:xfrm>
            <a:prstGeom prst="rect">
              <a:avLst/>
            </a:prstGeom>
          </p:spPr>
        </p:pic>
        <p:pic>
          <p:nvPicPr>
            <p:cNvPr id="19" name="Picture 18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EB2719EC-DC68-D420-68B6-BD34BCF9D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40137" y="4935739"/>
              <a:ext cx="231230" cy="191251"/>
            </a:xfrm>
            <a:prstGeom prst="rect">
              <a:avLst/>
            </a:prstGeom>
          </p:spPr>
        </p:pic>
        <p:pic>
          <p:nvPicPr>
            <p:cNvPr id="20" name="Picture 19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5CB8A590-87E0-9233-819B-0F4063395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81406" y="4935739"/>
              <a:ext cx="231230" cy="191251"/>
            </a:xfrm>
            <a:prstGeom prst="rect">
              <a:avLst/>
            </a:prstGeom>
          </p:spPr>
        </p:pic>
        <p:pic>
          <p:nvPicPr>
            <p:cNvPr id="21" name="Picture 20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72241C54-A625-B18D-F08D-59567D2F4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3293" y="4935739"/>
              <a:ext cx="231230" cy="191251"/>
            </a:xfrm>
            <a:prstGeom prst="rect">
              <a:avLst/>
            </a:prstGeom>
          </p:spPr>
        </p:pic>
        <p:pic>
          <p:nvPicPr>
            <p:cNvPr id="22" name="Picture 21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DCBCE432-B047-13A9-02C2-46BA43A96B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99562" y="4935739"/>
              <a:ext cx="231230" cy="191251"/>
            </a:xfrm>
            <a:prstGeom prst="rect">
              <a:avLst/>
            </a:prstGeom>
          </p:spPr>
        </p:pic>
      </p:grp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E64495AE-AEEF-BEC2-2FDD-EB14B7D0B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5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61501EC-E516-075F-2FAA-8F87705BB9AA}"/>
              </a:ext>
            </a:extLst>
          </p:cNvPr>
          <p:cNvGrpSpPr/>
          <p:nvPr/>
        </p:nvGrpSpPr>
        <p:grpSpPr>
          <a:xfrm>
            <a:off x="2243153" y="7233541"/>
            <a:ext cx="7705693" cy="3642025"/>
            <a:chOff x="2232533" y="2498380"/>
            <a:chExt cx="7705693" cy="3642025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A39F3A65-13CB-1B6C-11CA-FC37397982C7}"/>
                </a:ext>
              </a:extLst>
            </p:cNvPr>
            <p:cNvGrpSpPr/>
            <p:nvPr/>
          </p:nvGrpSpPr>
          <p:grpSpPr>
            <a:xfrm>
              <a:off x="2232533" y="2498380"/>
              <a:ext cx="7705693" cy="3642025"/>
              <a:chOff x="117974" y="2498380"/>
              <a:chExt cx="7705693" cy="3642025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F4B7E3BD-49B2-51A8-0E5E-717B6A7238E2}"/>
                  </a:ext>
                </a:extLst>
              </p:cNvPr>
              <p:cNvGrpSpPr/>
              <p:nvPr/>
            </p:nvGrpSpPr>
            <p:grpSpPr>
              <a:xfrm>
                <a:off x="117974" y="2629975"/>
                <a:ext cx="3420038" cy="3510430"/>
                <a:chOff x="31222" y="2860679"/>
                <a:chExt cx="3420038" cy="3510430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F29B6361-A29D-B18B-C742-50682CB97530}"/>
                    </a:ext>
                  </a:extLst>
                </p:cNvPr>
                <p:cNvGrpSpPr/>
                <p:nvPr/>
              </p:nvGrpSpPr>
              <p:grpSpPr>
                <a:xfrm>
                  <a:off x="31222" y="2860679"/>
                  <a:ext cx="3420038" cy="3510430"/>
                  <a:chOff x="989472" y="1701012"/>
                  <a:chExt cx="3420038" cy="3510430"/>
                </a:xfrm>
              </p:grpSpPr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5D7C19BD-DEA5-CB03-63AF-711C747B5C94}"/>
                      </a:ext>
                    </a:extLst>
                  </p:cNvPr>
                  <p:cNvGrpSpPr/>
                  <p:nvPr/>
                </p:nvGrpSpPr>
                <p:grpSpPr>
                  <a:xfrm>
                    <a:off x="989472" y="1701012"/>
                    <a:ext cx="3420038" cy="3510430"/>
                    <a:chOff x="992256" y="1701012"/>
                    <a:chExt cx="3420038" cy="3510430"/>
                  </a:xfrm>
                </p:grpSpPr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BCB159E6-6B73-CEA2-3F44-9BB1FFA0D8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92256" y="1701012"/>
                      <a:ext cx="3420038" cy="3510430"/>
                      <a:chOff x="995040" y="1937392"/>
                      <a:chExt cx="3420038" cy="3510430"/>
                    </a:xfrm>
                  </p:grpSpPr>
                  <p:grpSp>
                    <p:nvGrpSpPr>
                      <p:cNvPr id="25" name="Group 24">
                        <a:extLst>
                          <a:ext uri="{FF2B5EF4-FFF2-40B4-BE49-F238E27FC236}">
                            <a16:creationId xmlns:a16="http://schemas.microsoft.com/office/drawing/2014/main" id="{8DA39034-7652-ABE3-52DE-771426690EA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95040" y="1937392"/>
                        <a:ext cx="3420038" cy="3510430"/>
                        <a:chOff x="1149420" y="2471781"/>
                        <a:chExt cx="3420038" cy="3510430"/>
                      </a:xfrm>
                    </p:grpSpPr>
                    <p:grpSp>
                      <p:nvGrpSpPr>
                        <p:cNvPr id="28" name="Group 27">
                          <a:extLst>
                            <a:ext uri="{FF2B5EF4-FFF2-40B4-BE49-F238E27FC236}">
                              <a16:creationId xmlns:a16="http://schemas.microsoft.com/office/drawing/2014/main" id="{4D59205B-957F-DC81-6A80-134CF3FDF1B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149420" y="2471781"/>
                          <a:ext cx="3420038" cy="3510430"/>
                          <a:chOff x="1149420" y="2471781"/>
                          <a:chExt cx="3420038" cy="3510430"/>
                        </a:xfrm>
                      </p:grpSpPr>
                      <p:grpSp>
                        <p:nvGrpSpPr>
                          <p:cNvPr id="30" name="Group 29">
                            <a:extLst>
                              <a:ext uri="{FF2B5EF4-FFF2-40B4-BE49-F238E27FC236}">
                                <a16:creationId xmlns:a16="http://schemas.microsoft.com/office/drawing/2014/main" id="{00DB1C3A-97DF-52E4-8714-886FA2D5578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149420" y="2471781"/>
                            <a:ext cx="3420038" cy="3510430"/>
                            <a:chOff x="1144674" y="2445799"/>
                            <a:chExt cx="2925756" cy="2950871"/>
                          </a:xfrm>
                        </p:grpSpPr>
                        <mc:AlternateContent xmlns:mc="http://schemas.openxmlformats.org/markup-compatibility/2006">
                          <mc:Choice xmlns:am3d="http://schemas.microsoft.com/office/drawing/2017/model3d" Requires="am3d">
                            <p:graphicFrame>
                              <p:nvGraphicFramePr>
                                <p:cNvPr id="32" name="3D Model 31" descr="Sphere">
                                  <a:extLst>
                                    <a:ext uri="{FF2B5EF4-FFF2-40B4-BE49-F238E27FC236}">
                                      <a16:creationId xmlns:a16="http://schemas.microsoft.com/office/drawing/2014/main" id="{65427CD9-91F9-614E-0024-09CBF26D8F81}"/>
                                    </a:ext>
                                  </a:extLst>
                                </p:cNvPr>
                                <p:cNvGraphicFramePr>
                                  <a:graphicFrameLocks noChangeAspect="1"/>
                                </p:cNvGraphicFramePr>
                                <p:nvPr>
                                  <p:extLst>
                                    <p:ext uri="{D42A27DB-BD31-4B8C-83A1-F6EECF244321}">
                                      <p14:modId xmlns:p14="http://schemas.microsoft.com/office/powerpoint/2010/main" val="1098273603"/>
                                    </p:ext>
                                  </p:extLst>
                                </p:nvPr>
                              </p:nvGraphicFramePr>
                              <p:xfrm>
                                <a:off x="1144674" y="2445799"/>
                                <a:ext cx="2925756" cy="2950871"/>
                              </p:xfrm>
                              <a:graphic>
                                <a:graphicData uri="http://schemas.microsoft.com/office/drawing/2017/model3d">
                                  <am3d:model3d r:embed="rId2">
                                    <am3d:spPr>
                                      <a:xfrm>
                                        <a:off x="0" y="0"/>
                                        <a:ext cx="2925756" cy="2950871"/>
                                      </a:xfrm>
                                      <a:prstGeom prst="rect">
                                        <a:avLst/>
                                      </a:prstGeom>
                                    </am3d:spPr>
                                    <am3d:camera>
                                      <am3d:pos x="0" y="0" z="81469193"/>
                                      <am3d:up dx="0" dy="36000000" dz="0"/>
                                      <am3d:lookAt x="0" y="0" z="0"/>
                                      <am3d:perspective fov="2700000"/>
                                    </am3d:camera>
                                    <am3d:trans>
                                      <am3d:meterPerModelUnit n="1011533" d="1000000"/>
                                      <am3d:preTrans dx="0" dy="0" dz="0"/>
                                      <am3d:scale>
                                        <am3d:sx n="1000000" d="1000000"/>
                                        <am3d:sy n="1000000" d="1000000"/>
                                        <am3d:sz n="1000000" d="1000000"/>
                                      </am3d:scale>
                                      <am3d:rot ax="-291480" ay="29053" az="-2471"/>
                                      <am3d:postTrans dx="0" dy="0" dz="0"/>
                                    </am3d:trans>
                                    <am3d:raster rName="Office3DRenderer" rVer="16.0.8326">
                                      <am3d:blip r:embed="rId3"/>
                                    </am3d:raster>
                                    <am3d:objViewport viewportSz="6078267"/>
                                    <am3d:ambientLight>
                                      <am3d:clr>
                                        <a:scrgbClr r="50000" g="50000" b="50000"/>
                                      </am3d:clr>
                                      <am3d:illuminance n="500000" d="1000000"/>
                                    </am3d:ambientLight>
                                    <am3d:ptLight rad="0">
                                      <am3d:clr>
                                        <a:scrgbClr r="100000" g="75000" b="50000"/>
                                      </am3d:clr>
                                      <am3d:intensity n="9765625" d="1000000"/>
                                      <am3d:pos x="21959998" y="70920001" z="16344003"/>
                                    </am3d:ptLight>
                                    <am3d:ptLight rad="0">
                                      <am3d:clr>
                                        <a:scrgbClr r="40000" g="60000" b="95000"/>
                                      </am3d:clr>
                                      <am3d:intensity n="12250000" d="1000000"/>
                                      <am3d:pos x="-37964106" y="51130435" z="57631972"/>
                                    </am3d:ptLight>
                                    <am3d:ptLight rad="0">
                                      <am3d:clr>
                                        <a:scrgbClr r="86837" g="72700" b="100000"/>
                                      </am3d:clr>
                                      <am3d:intensity n="3125000" d="1000000"/>
                                      <am3d:pos x="-37739122" y="58056624" z="-34769649"/>
                                    </am3d:ptLight>
                                  </am3d:model3d>
                                </a:graphicData>
                              </a:graphic>
                            </p:graphicFrame>
                          </mc:Choice>
                          <mc:Fallback>
                            <p:pic>
                              <p:nvPicPr>
                                <p:cNvPr id="32" name="3D Model 31" descr="Sphere">
                                  <a:extLst>
                                    <a:ext uri="{FF2B5EF4-FFF2-40B4-BE49-F238E27FC236}">
                                      <a16:creationId xmlns:a16="http://schemas.microsoft.com/office/drawing/2014/main" id="{65427CD9-91F9-614E-0024-09CBF26D8F81}"/>
                                    </a:ext>
                                  </a:extLst>
                                </p:cNvPr>
                                <p:cNvPicPr>
                                  <a:picLocks noGrp="1" noRot="1" noChangeAspect="1" noMove="1" noResize="1" noEditPoints="1" noAdjustHandles="1" noChangeArrowheads="1" noChangeShapeType="1" noCrop="1"/>
                                </p:cNvPicPr>
                                <p:nvPr/>
                              </p:nvPicPr>
                              <p:blipFill>
                                <a:blip r:embed="rId3"/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2243153" y="7365136"/>
                                  <a:ext cx="3420038" cy="3510430"/>
                                </a:xfrm>
                                <a:prstGeom prst="rect">
                                  <a:avLst/>
                                </a:prstGeom>
                              </p:spPr>
                            </p:pic>
                          </mc:Fallback>
                        </mc:AlternateContent>
                        <p:sp>
                          <p:nvSpPr>
                            <p:cNvPr id="33" name="Oval 32">
                              <a:extLst>
                                <a:ext uri="{FF2B5EF4-FFF2-40B4-BE49-F238E27FC236}">
                                  <a16:creationId xmlns:a16="http://schemas.microsoft.com/office/drawing/2014/main" id="{5BEACDC8-2A19-B393-C85D-BA7A7747BAC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182476" y="3600450"/>
                              <a:ext cx="2814637" cy="514350"/>
                            </a:xfrm>
                            <a:prstGeom prst="ellipse">
                              <a:avLst/>
                            </a:prstGeom>
                            <a:solidFill>
                              <a:schemeClr val="accent1">
                                <a:alpha val="1959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cxnSp>
                          <p:nvCxnSpPr>
                            <p:cNvPr id="34" name="Straight Arrow Connector 33">
                              <a:extLst>
                                <a:ext uri="{FF2B5EF4-FFF2-40B4-BE49-F238E27FC236}">
                                  <a16:creationId xmlns:a16="http://schemas.microsoft.com/office/drawing/2014/main" id="{7C5FFF9C-8CE9-BAE2-34D3-852573E6AAF3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2593181" y="2757686"/>
                              <a:ext cx="1476606" cy="1099938"/>
                            </a:xfrm>
                            <a:prstGeom prst="straightConnector1">
                              <a:avLst/>
                            </a:prstGeom>
                            <a:ln>
                              <a:tailEnd type="triangle"/>
                            </a:ln>
                          </p:spPr>
                          <p:style>
                            <a:lnRef idx="2">
                              <a:schemeClr val="dk1"/>
                            </a:lnRef>
                            <a:fillRef idx="0">
                              <a:schemeClr val="dk1"/>
                            </a:fillRef>
                            <a:effectRef idx="1">
                              <a:schemeClr val="dk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5" name="Straight Arrow Connector 34">
                              <a:extLst>
                                <a:ext uri="{FF2B5EF4-FFF2-40B4-BE49-F238E27FC236}">
                                  <a16:creationId xmlns:a16="http://schemas.microsoft.com/office/drawing/2014/main" id="{611D7027-6223-A036-7B1A-1BB7A71AD8ED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2593180" y="3812520"/>
                              <a:ext cx="328613" cy="1279612"/>
                            </a:xfrm>
                            <a:prstGeom prst="straightConnector1">
                              <a:avLst/>
                            </a:prstGeom>
                            <a:ln>
                              <a:tailEnd type="triangle"/>
                            </a:ln>
                          </p:spPr>
                          <p:style>
                            <a:lnRef idx="2">
                              <a:schemeClr val="dk1"/>
                            </a:lnRef>
                            <a:fillRef idx="0">
                              <a:schemeClr val="dk1"/>
                            </a:fillRef>
                            <a:effectRef idx="1">
                              <a:schemeClr val="dk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pic>
                        <p:nvPicPr>
                          <p:cNvPr id="31" name="Picture 30">
                            <a:extLst>
                              <a:ext uri="{FF2B5EF4-FFF2-40B4-BE49-F238E27FC236}">
                                <a16:creationId xmlns:a16="http://schemas.microsoft.com/office/drawing/2014/main" id="{27451D39-CAF6-A941-8F3C-CF58016AC009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3678129" y="2988064"/>
                            <a:ext cx="184150" cy="2286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pic>
                      <p:nvPicPr>
                        <p:cNvPr id="29" name="Picture 28">
                          <a:extLst>
                            <a:ext uri="{FF2B5EF4-FFF2-40B4-BE49-F238E27FC236}">
                              <a16:creationId xmlns:a16="http://schemas.microsoft.com/office/drawing/2014/main" id="{3A0411D0-2E36-DD87-7561-335F5364EA6E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700543" y="4688250"/>
                          <a:ext cx="203200" cy="203200"/>
                        </a:xfrm>
                        <a:prstGeom prst="rect">
                          <a:avLst/>
                        </a:prstGeom>
                      </p:spPr>
                    </p:pic>
                  </p:grpSp>
                  <p:cxnSp>
                    <p:nvCxnSpPr>
                      <p:cNvPr id="26" name="Straight Arrow Connector 25">
                        <a:extLst>
                          <a:ext uri="{FF2B5EF4-FFF2-40B4-BE49-F238E27FC236}">
                            <a16:creationId xmlns:a16="http://schemas.microsoft.com/office/drawing/2014/main" id="{C2A6E8DB-9DD7-38EF-8663-8DCC5AEC5072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688260" y="3616932"/>
                        <a:ext cx="1726065" cy="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dk1"/>
                      </a:lnRef>
                      <a:fillRef idx="0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pic>
                    <p:nvPicPr>
                      <p:cNvPr id="27" name="Picture 26">
                        <a:extLst>
                          <a:ext uri="{FF2B5EF4-FFF2-40B4-BE49-F238E27FC236}">
                            <a16:creationId xmlns:a16="http://schemas.microsoft.com/office/drawing/2014/main" id="{41B57893-2F23-2C71-DA56-B3B45B3395F7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76287" y="2598799"/>
                        <a:ext cx="172558" cy="14236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24" name="Picture 23">
                      <a:extLst>
                        <a:ext uri="{FF2B5EF4-FFF2-40B4-BE49-F238E27FC236}">
                          <a16:creationId xmlns:a16="http://schemas.microsoft.com/office/drawing/2014/main" id="{A144E147-AFA5-6BB5-3AC2-81C0D32B00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3636804" y="3054032"/>
                      <a:ext cx="298450" cy="209550"/>
                    </a:xfrm>
                    <a:prstGeom prst="rect">
                      <a:avLst/>
                    </a:prstGeom>
                  </p:spPr>
                </p:pic>
              </p:grpSp>
              <p:cxnSp>
                <p:nvCxnSpPr>
                  <p:cNvPr id="22" name="Straight Arrow Connector 21">
                    <a:extLst>
                      <a:ext uri="{FF2B5EF4-FFF2-40B4-BE49-F238E27FC236}">
                        <a16:creationId xmlns:a16="http://schemas.microsoft.com/office/drawing/2014/main" id="{DACDF5B2-E123-5F17-7F1B-AB61AFDE395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688260" y="2057312"/>
                    <a:ext cx="0" cy="132324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40" name="Picture 39">
                  <a:extLst>
                    <a:ext uri="{FF2B5EF4-FFF2-40B4-BE49-F238E27FC236}">
                      <a16:creationId xmlns:a16="http://schemas.microsoft.com/office/drawing/2014/main" id="{C52DF184-91D4-EFA8-5714-B3A18D7B3B3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77533">
                  <a:off x="2183459" y="4643334"/>
                  <a:ext cx="173880" cy="134362"/>
                </a:xfrm>
                <a:prstGeom prst="rect">
                  <a:avLst/>
                </a:prstGeom>
              </p:spPr>
            </p:pic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47AB2460-129F-A102-BC85-B1EFAE7E72C2}"/>
                    </a:ext>
                  </a:extLst>
                </p:cNvPr>
                <p:cNvSpPr/>
                <p:nvPr/>
              </p:nvSpPr>
              <p:spPr>
                <a:xfrm>
                  <a:off x="1816925" y="4334494"/>
                  <a:ext cx="277504" cy="522514"/>
                </a:xfrm>
                <a:custGeom>
                  <a:avLst/>
                  <a:gdLst>
                    <a:gd name="connsiteX0" fmla="*/ 142504 w 277504"/>
                    <a:gd name="connsiteY0" fmla="*/ 0 h 522514"/>
                    <a:gd name="connsiteX1" fmla="*/ 273132 w 277504"/>
                    <a:gd name="connsiteY1" fmla="*/ 261257 h 522514"/>
                    <a:gd name="connsiteX2" fmla="*/ 0 w 277504"/>
                    <a:gd name="connsiteY2" fmla="*/ 522514 h 522514"/>
                    <a:gd name="connsiteX3" fmla="*/ 0 w 277504"/>
                    <a:gd name="connsiteY3" fmla="*/ 522514 h 522514"/>
                    <a:gd name="connsiteX4" fmla="*/ 0 w 277504"/>
                    <a:gd name="connsiteY4" fmla="*/ 522514 h 522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504" h="522514">
                      <a:moveTo>
                        <a:pt x="142504" y="0"/>
                      </a:moveTo>
                      <a:cubicBezTo>
                        <a:pt x="219693" y="87085"/>
                        <a:pt x="296883" y="174171"/>
                        <a:pt x="273132" y="261257"/>
                      </a:cubicBezTo>
                      <a:cubicBezTo>
                        <a:pt x="249381" y="348343"/>
                        <a:pt x="0" y="522514"/>
                        <a:pt x="0" y="522514"/>
                      </a:cubicBezTo>
                      <a:lnTo>
                        <a:pt x="0" y="522514"/>
                      </a:lnTo>
                      <a:lnTo>
                        <a:pt x="0" y="522514"/>
                      </a:lnTo>
                    </a:path>
                  </a:pathLst>
                </a:cu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0422965D-4463-1F1A-C0BE-84271C264C8B}"/>
                  </a:ext>
                </a:extLst>
              </p:cNvPr>
              <p:cNvGrpSpPr/>
              <p:nvPr/>
            </p:nvGrpSpPr>
            <p:grpSpPr>
              <a:xfrm>
                <a:off x="4337700" y="2498380"/>
                <a:ext cx="3485967" cy="3510435"/>
                <a:chOff x="4337700" y="2498380"/>
                <a:chExt cx="3485967" cy="3510435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8852187E-0581-28DB-6CD5-89B7EEA6077E}"/>
                    </a:ext>
                  </a:extLst>
                </p:cNvPr>
                <p:cNvGrpSpPr/>
                <p:nvPr/>
              </p:nvGrpSpPr>
              <p:grpSpPr>
                <a:xfrm>
                  <a:off x="4337700" y="2498380"/>
                  <a:ext cx="3485967" cy="3510435"/>
                  <a:chOff x="4337700" y="2498380"/>
                  <a:chExt cx="3485967" cy="3510435"/>
                </a:xfrm>
              </p:grpSpPr>
              <p:grpSp>
                <p:nvGrpSpPr>
                  <p:cNvPr id="15" name="Group 14">
                    <a:extLst>
                      <a:ext uri="{FF2B5EF4-FFF2-40B4-BE49-F238E27FC236}">
                        <a16:creationId xmlns:a16="http://schemas.microsoft.com/office/drawing/2014/main" id="{5E5DF5AA-FA8D-2C8B-6051-5AF014F428AE}"/>
                      </a:ext>
                    </a:extLst>
                  </p:cNvPr>
                  <p:cNvGrpSpPr/>
                  <p:nvPr/>
                </p:nvGrpSpPr>
                <p:grpSpPr>
                  <a:xfrm>
                    <a:off x="4337700" y="2498380"/>
                    <a:ext cx="3485967" cy="3510435"/>
                    <a:chOff x="7582442" y="2905854"/>
                    <a:chExt cx="2992197" cy="3005826"/>
                  </a:xfrm>
                </p:grpSpPr>
                <mc:AlternateContent xmlns:mc="http://schemas.openxmlformats.org/markup-compatibility/2006">
                  <mc:Choice xmlns:am3d="http://schemas.microsoft.com/office/drawing/2017/model3d" Requires="am3d">
                    <p:graphicFrame>
                      <p:nvGraphicFramePr>
                        <p:cNvPr id="5" name="3D Model 4" descr="Sphere">
                          <a:extLst>
                            <a:ext uri="{FF2B5EF4-FFF2-40B4-BE49-F238E27FC236}">
                              <a16:creationId xmlns:a16="http://schemas.microsoft.com/office/drawing/2014/main" id="{65381730-B752-4FC7-17CE-1B153698D4DE}"/>
                            </a:ext>
                          </a:extLst>
                        </p:cNvPr>
                        <p:cNvGraphicFramePr/>
                        <p:nvPr/>
                      </p:nvGraphicFramePr>
                      <p:xfrm>
                        <a:off x="7582444" y="2905854"/>
                        <a:ext cx="2992195" cy="3005826"/>
                      </p:xfrm>
                      <a:graphic>
                        <a:graphicData uri="http://schemas.microsoft.com/office/drawing/2017/model3d">
                          <am3d:model3d r:embed="rId2">
                            <am3d:spPr>
                              <a:xfrm>
                                <a:off x="0" y="0"/>
                                <a:ext cx="2992195" cy="3005826"/>
                              </a:xfrm>
                              <a:prstGeom prst="rect">
                                <a:avLst/>
                              </a:prstGeom>
                            </am3d:spPr>
                            <am3d:camera>
                              <am3d:pos x="0" y="0" z="81469193"/>
                              <am3d:up dx="0" dy="36000000" dz="0"/>
                              <am3d:lookAt x="0" y="0" z="0"/>
                              <am3d:perspective fov="2700000"/>
                            </am3d:camera>
                            <am3d:trans>
                              <am3d:meterPerModelUnit n="1011533" d="1000000"/>
                              <am3d:preTrans dx="0" dy="0" dz="0"/>
                              <am3d:scale>
                                <am3d:sx n="1000000" d="1000000"/>
                                <am3d:sy n="1000000" d="1000000"/>
                                <am3d:sz n="1000000" d="1000000"/>
                              </am3d:scale>
                              <am3d:rot/>
                              <am3d:postTrans dx="0" dy="0" dz="0"/>
                            </am3d:trans>
                            <am3d:raster rName="Office3DRenderer" rVer="16.0.8326">
                              <am3d:blip r:embed="rId9"/>
                            </am3d:raster>
                            <am3d:objViewport viewportSz="6212764"/>
                            <am3d:ambientLight>
                              <am3d:clr>
                                <a:scrgbClr r="50000" g="50000" b="50000"/>
                              </am3d:clr>
                              <am3d:illuminance n="500000" d="1000000"/>
                            </am3d:ambientLight>
                            <am3d:ptLight rad="0">
                              <am3d:clr>
                                <a:scrgbClr r="100000" g="75000" b="50000"/>
                              </am3d:clr>
                              <am3d:intensity n="9765625" d="1000000"/>
                              <am3d:pos x="21959998" y="70920001" z="16344003"/>
                            </am3d:ptLight>
                            <am3d:ptLight rad="0">
                              <am3d:clr>
                                <a:scrgbClr r="40000" g="60000" b="95000"/>
                              </am3d:clr>
                              <am3d:intensity n="12250000" d="1000000"/>
                              <am3d:pos x="-37964106" y="51130435" z="57631972"/>
                            </am3d:ptLight>
                            <am3d:ptLight rad="0">
                              <am3d:clr>
                                <a:scrgbClr r="86837" g="72700" b="100000"/>
                              </am3d:clr>
                              <am3d:intensity n="3125000" d="1000000"/>
                              <am3d:pos x="-37739122" y="58056624" z="-34769649"/>
                            </am3d:ptLight>
                          </am3d:model3d>
                        </a:graphicData>
                      </a:graphic>
                    </p:graphicFrame>
                  </mc:Choice>
                  <mc:Fallback>
                    <p:pic>
                      <p:nvPicPr>
                        <p:cNvPr id="5" name="3D Model 4" descr="Sphere">
                          <a:extLst>
                            <a:ext uri="{FF2B5EF4-FFF2-40B4-BE49-F238E27FC236}">
                              <a16:creationId xmlns:a16="http://schemas.microsoft.com/office/drawing/2014/main" id="{65381730-B752-4FC7-17CE-1B153698D4DE}"/>
                            </a:ext>
                          </a:extLst>
                        </p:cNvPr>
                        <p:cNvPicPr>
                          <a:picLocks noGrp="1" noRot="1" noChangeAspect="1" noMove="1" noResize="1" noEditPoints="1" noAdjustHandles="1" noChangeArrowheads="1" noChangeShapeType="1" noCrop="1"/>
                        </p:cNvPicPr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6462881" y="7233541"/>
                          <a:ext cx="3485965" cy="3510435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p:sp>
                  <p:nvSpPr>
                    <p:cNvPr id="6" name="Oval 5">
                      <a:extLst>
                        <a:ext uri="{FF2B5EF4-FFF2-40B4-BE49-F238E27FC236}">
                          <a16:creationId xmlns:a16="http://schemas.microsoft.com/office/drawing/2014/main" id="{6E0AF3B5-AA3F-7166-F0E9-BB12CA9DBD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29944" y="4227616"/>
                      <a:ext cx="2903468" cy="463137"/>
                    </a:xfrm>
                    <a:prstGeom prst="ellipse">
                      <a:avLst/>
                    </a:prstGeom>
                    <a:solidFill>
                      <a:schemeClr val="accent1">
                        <a:alpha val="26811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7" name="Straight Arrow Connector 6">
                      <a:extLst>
                        <a:ext uri="{FF2B5EF4-FFF2-40B4-BE49-F238E27FC236}">
                          <a16:creationId xmlns:a16="http://schemas.microsoft.com/office/drawing/2014/main" id="{49096A1C-3A44-3B8B-2EEC-37B5EB442B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7582442" y="3264923"/>
                      <a:ext cx="1496099" cy="119426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" name="Straight Arrow Connector 7">
                      <a:extLst>
                        <a:ext uri="{FF2B5EF4-FFF2-40B4-BE49-F238E27FC236}">
                          <a16:creationId xmlns:a16="http://schemas.microsoft.com/office/drawing/2014/main" id="{EFC31575-629C-0385-F89F-4129EFF75AE5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9078541" y="3206338"/>
                      <a:ext cx="0" cy="1252846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" name="Straight Arrow Connector 8">
                      <a:extLst>
                        <a:ext uri="{FF2B5EF4-FFF2-40B4-BE49-F238E27FC236}">
                          <a16:creationId xmlns:a16="http://schemas.microsoft.com/office/drawing/2014/main" id="{AB33C3E0-F017-6D8B-2275-C3A2E820683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582442" y="4459184"/>
                      <a:ext cx="1496099" cy="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11" name="Picture 10">
                      <a:extLst>
                        <a:ext uri="{FF2B5EF4-FFF2-40B4-BE49-F238E27FC236}">
                          <a16:creationId xmlns:a16="http://schemas.microsoft.com/office/drawing/2014/main" id="{EFDB8159-3691-E1BA-F82C-678F2ABA899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8104030" y="3357321"/>
                      <a:ext cx="184150" cy="2286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3" name="Picture 12">
                      <a:extLst>
                        <a:ext uri="{FF2B5EF4-FFF2-40B4-BE49-F238E27FC236}">
                          <a16:creationId xmlns:a16="http://schemas.microsoft.com/office/drawing/2014/main" id="{0A1CACFC-2481-6923-8D10-8C581C5D295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9117875" y="3502445"/>
                      <a:ext cx="172558" cy="14236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" name="Picture 13">
                      <a:extLst>
                        <a:ext uri="{FF2B5EF4-FFF2-40B4-BE49-F238E27FC236}">
                          <a16:creationId xmlns:a16="http://schemas.microsoft.com/office/drawing/2014/main" id="{C22ED712-05EE-BA6A-970C-5E24C51E28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8338620" y="4194058"/>
                      <a:ext cx="298450" cy="209550"/>
                    </a:xfrm>
                    <a:prstGeom prst="rect">
                      <a:avLst/>
                    </a:prstGeom>
                  </p:spPr>
                </p:pic>
              </p:grp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34027DE0-91CD-9B2C-7E7D-08CD09E3DF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80685" y="4308085"/>
                    <a:ext cx="384129" cy="1522258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7" name="Picture 36">
                    <a:extLst>
                      <a:ext uri="{FF2B5EF4-FFF2-40B4-BE49-F238E27FC236}">
                        <a16:creationId xmlns:a16="http://schemas.microsoft.com/office/drawing/2014/main" id="{7EF66D72-CE9B-4443-5477-55618874A40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5938589" y="4898671"/>
                    <a:ext cx="203200" cy="2032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9" name="Picture 48">
                  <a:extLst>
                    <a:ext uri="{FF2B5EF4-FFF2-40B4-BE49-F238E27FC236}">
                      <a16:creationId xmlns:a16="http://schemas.microsoft.com/office/drawing/2014/main" id="{4A763706-F49B-7235-9409-AFC74492A3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77533">
                  <a:off x="6378414" y="3892164"/>
                  <a:ext cx="173880" cy="134362"/>
                </a:xfrm>
                <a:prstGeom prst="rect">
                  <a:avLst/>
                </a:prstGeom>
              </p:spPr>
            </p:pic>
          </p:grpSp>
        </p:grpSp>
        <p:sp>
          <p:nvSpPr>
            <p:cNvPr id="54" name="Arc 53">
              <a:extLst>
                <a:ext uri="{FF2B5EF4-FFF2-40B4-BE49-F238E27FC236}">
                  <a16:creationId xmlns:a16="http://schemas.microsoft.com/office/drawing/2014/main" id="{AE2C7D6D-0E3D-2685-DEAA-A9B18C3482B5}"/>
                </a:ext>
              </a:extLst>
            </p:cNvPr>
            <p:cNvSpPr/>
            <p:nvPr/>
          </p:nvSpPr>
          <p:spPr>
            <a:xfrm>
              <a:off x="7464519" y="3964170"/>
              <a:ext cx="1200871" cy="540887"/>
            </a:xfrm>
            <a:prstGeom prst="arc">
              <a:avLst>
                <a:gd name="adj1" fmla="val 13262457"/>
                <a:gd name="adj2" fmla="val 3378691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itle 11">
            <a:extLst>
              <a:ext uri="{FF2B5EF4-FFF2-40B4-BE49-F238E27FC236}">
                <a16:creationId xmlns:a16="http://schemas.microsoft.com/office/drawing/2014/main" id="{97846326-C941-DEDF-3EEE-83A81BDBF613}"/>
              </a:ext>
            </a:extLst>
          </p:cNvPr>
          <p:cNvSpPr txBox="1">
            <a:spLocks/>
          </p:cNvSpPr>
          <p:nvPr/>
        </p:nvSpPr>
        <p:spPr>
          <a:xfrm>
            <a:off x="838200" y="-34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Daily Modulation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AA5E091-549B-6770-2D19-7CE922D5042C}"/>
              </a:ext>
            </a:extLst>
          </p:cNvPr>
          <p:cNvGrpSpPr/>
          <p:nvPr/>
        </p:nvGrpSpPr>
        <p:grpSpPr>
          <a:xfrm>
            <a:off x="2370831" y="1641061"/>
            <a:ext cx="7374187" cy="530352"/>
            <a:chOff x="5403628" y="1738290"/>
            <a:chExt cx="6717681" cy="457893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271C7703-CAF5-66AC-9A4D-790FF4304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403628" y="1774403"/>
              <a:ext cx="4032250" cy="419100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8A3A0F58-A616-341E-97D4-AD410E7CBB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831845" y="1738290"/>
              <a:ext cx="2289464" cy="457893"/>
            </a:xfrm>
            <a:prstGeom prst="rect">
              <a:avLst/>
            </a:prstGeom>
          </p:spPr>
        </p:pic>
      </p:grpSp>
      <p:sp>
        <p:nvSpPr>
          <p:cNvPr id="62" name="Slide Number Placeholder 3">
            <a:extLst>
              <a:ext uri="{FF2B5EF4-FFF2-40B4-BE49-F238E27FC236}">
                <a16:creationId xmlns:a16="http://schemas.microsoft.com/office/drawing/2014/main" id="{0CD9827D-76DF-9308-5580-E76556373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213A48-48F9-797D-47AE-7D5D5FB4DDE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7750" y="2444502"/>
            <a:ext cx="10096500" cy="398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586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87A2146-9D38-510B-0DC8-43702FAD33B0}"/>
              </a:ext>
            </a:extLst>
          </p:cNvPr>
          <p:cNvGrpSpPr/>
          <p:nvPr/>
        </p:nvGrpSpPr>
        <p:grpSpPr>
          <a:xfrm>
            <a:off x="2764913" y="2157745"/>
            <a:ext cx="6435095" cy="979718"/>
            <a:chOff x="5180095" y="3547590"/>
            <a:chExt cx="6435095" cy="97971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E6A8C59-5A50-F9C2-C135-A35578D22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73793" y="3547590"/>
              <a:ext cx="5859647" cy="34262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34D1B65-FAE0-9B47-29B6-326376743578}"/>
                </a:ext>
              </a:extLst>
            </p:cNvPr>
            <p:cNvSpPr txBox="1"/>
            <p:nvPr/>
          </p:nvSpPr>
          <p:spPr>
            <a:xfrm>
              <a:off x="5180095" y="4065643"/>
              <a:ext cx="64350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Daily average picks up the polar component, not 0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78CB1CE-73F1-ABA1-8B5F-DE162E41D278}"/>
              </a:ext>
            </a:extLst>
          </p:cNvPr>
          <p:cNvGrpSpPr/>
          <p:nvPr/>
        </p:nvGrpSpPr>
        <p:grpSpPr>
          <a:xfrm>
            <a:off x="2623257" y="3961014"/>
            <a:ext cx="6945486" cy="1086541"/>
            <a:chOff x="5286098" y="4922614"/>
            <a:chExt cx="6945486" cy="108654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2268682-09B0-0545-D131-30A988AD6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86098" y="4922614"/>
              <a:ext cx="3722001" cy="36475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3DEDF40-B2A3-0BFA-FC14-ADCD340A6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86098" y="5367011"/>
              <a:ext cx="6945486" cy="642144"/>
            </a:xfrm>
            <a:prstGeom prst="rect">
              <a:avLst/>
            </a:prstGeom>
          </p:spPr>
        </p:pic>
      </p:grpSp>
      <p:sp>
        <p:nvSpPr>
          <p:cNvPr id="14" name="Title 11">
            <a:extLst>
              <a:ext uri="{FF2B5EF4-FFF2-40B4-BE49-F238E27FC236}">
                <a16:creationId xmlns:a16="http://schemas.microsoft.com/office/drawing/2014/main" id="{73A1CB2C-0C85-9D3C-F27A-5CD32EA2A546}"/>
              </a:ext>
            </a:extLst>
          </p:cNvPr>
          <p:cNvSpPr txBox="1">
            <a:spLocks/>
          </p:cNvSpPr>
          <p:nvPr/>
        </p:nvSpPr>
        <p:spPr>
          <a:xfrm>
            <a:off x="838200" y="-34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Daily Modulation + Time Average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F6DA458B-0975-DA96-DC79-FB60769B5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8442" y="6356350"/>
            <a:ext cx="2743200" cy="365125"/>
          </a:xfrm>
        </p:spPr>
        <p:txBody>
          <a:bodyPr/>
          <a:lstStyle/>
          <a:p>
            <a:fld id="{B97DA3B0-487A-2549-A54E-8FF8A264358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8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3620</TotalTime>
  <Words>457</Words>
  <Application>Microsoft Macintosh PowerPoint</Application>
  <PresentationFormat>Widescreen</PresentationFormat>
  <Paragraphs>82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 Constraining Vector Dark Matter with Neutrino Experiments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Bound</vt:lpstr>
      <vt:lpstr>PowerPoint Presentation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Constraining Vector Dark Matter with Neutrino experiments</dc:title>
  <dc:creator>Saurav Das</dc:creator>
  <cp:lastModifiedBy>Saurav Das</cp:lastModifiedBy>
  <cp:revision>41</cp:revision>
  <dcterms:created xsi:type="dcterms:W3CDTF">2022-04-28T22:25:31Z</dcterms:created>
  <dcterms:modified xsi:type="dcterms:W3CDTF">2022-05-08T11:53:11Z</dcterms:modified>
</cp:coreProperties>
</file>