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67.xml" ContentType="application/vnd.openxmlformats-officedocument.presentationml.notesSlide+xml"/>
  <Override PartName="/ppt/notesSlides/notesSlide68.xml" ContentType="application/vnd.openxmlformats-officedocument.presentationml.notesSlide+xml"/>
  <Override PartName="/ppt/notesSlides/notesSlide69.xml" ContentType="application/vnd.openxmlformats-officedocument.presentationml.notesSlide+xml"/>
  <Override PartName="/ppt/notesSlides/notesSlide70.xml" ContentType="application/vnd.openxmlformats-officedocument.presentationml.notesSlide+xml"/>
  <Override PartName="/ppt/notesSlides/notesSlide71.xml" ContentType="application/vnd.openxmlformats-officedocument.presentationml.notesSlide+xml"/>
  <Override PartName="/ppt/notesSlides/notesSlide72.xml" ContentType="application/vnd.openxmlformats-officedocument.presentationml.notesSlide+xml"/>
  <Override PartName="/ppt/notesSlides/notesSlide73.xml" ContentType="application/vnd.openxmlformats-officedocument.presentationml.notesSlide+xml"/>
  <Override PartName="/ppt/notesSlides/notesSlide74.xml" ContentType="application/vnd.openxmlformats-officedocument.presentationml.notesSlide+xml"/>
  <Override PartName="/ppt/notesSlides/notesSlide75.xml" ContentType="application/vnd.openxmlformats-officedocument.presentationml.notesSlide+xml"/>
  <Override PartName="/ppt/notesSlides/notesSlide76.xml" ContentType="application/vnd.openxmlformats-officedocument.presentationml.notesSlide+xml"/>
  <Override PartName="/ppt/notesSlides/notesSlide77.xml" ContentType="application/vnd.openxmlformats-officedocument.presentationml.notesSlide+xml"/>
  <Override PartName="/ppt/notesSlides/notesSlide7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1"/>
  </p:notesMasterIdLst>
  <p:sldIdLst>
    <p:sldId id="258" r:id="rId2"/>
    <p:sldId id="273" r:id="rId3"/>
    <p:sldId id="412" r:id="rId4"/>
    <p:sldId id="414" r:id="rId5"/>
    <p:sldId id="277" r:id="rId6"/>
    <p:sldId id="478" r:id="rId7"/>
    <p:sldId id="390" r:id="rId8"/>
    <p:sldId id="391" r:id="rId9"/>
    <p:sldId id="392" r:id="rId10"/>
    <p:sldId id="280" r:id="rId11"/>
    <p:sldId id="463" r:id="rId12"/>
    <p:sldId id="386" r:id="rId13"/>
    <p:sldId id="464" r:id="rId14"/>
    <p:sldId id="466" r:id="rId15"/>
    <p:sldId id="284" r:id="rId16"/>
    <p:sldId id="295" r:id="rId17"/>
    <p:sldId id="288" r:id="rId18"/>
    <p:sldId id="300" r:id="rId19"/>
    <p:sldId id="289" r:id="rId20"/>
    <p:sldId id="282" r:id="rId21"/>
    <p:sldId id="283" r:id="rId22"/>
    <p:sldId id="287" r:id="rId23"/>
    <p:sldId id="286" r:id="rId24"/>
    <p:sldId id="320" r:id="rId25"/>
    <p:sldId id="297" r:id="rId26"/>
    <p:sldId id="309" r:id="rId27"/>
    <p:sldId id="374" r:id="rId28"/>
    <p:sldId id="306" r:id="rId29"/>
    <p:sldId id="373" r:id="rId30"/>
    <p:sldId id="375" r:id="rId31"/>
    <p:sldId id="307" r:id="rId32"/>
    <p:sldId id="310" r:id="rId33"/>
    <p:sldId id="377" r:id="rId34"/>
    <p:sldId id="456" r:id="rId35"/>
    <p:sldId id="465" r:id="rId36"/>
    <p:sldId id="461" r:id="rId37"/>
    <p:sldId id="459" r:id="rId38"/>
    <p:sldId id="458" r:id="rId39"/>
    <p:sldId id="457" r:id="rId40"/>
    <p:sldId id="454" r:id="rId41"/>
    <p:sldId id="425" r:id="rId42"/>
    <p:sldId id="455" r:id="rId43"/>
    <p:sldId id="467" r:id="rId44"/>
    <p:sldId id="438" r:id="rId45"/>
    <p:sldId id="476" r:id="rId46"/>
    <p:sldId id="443" r:id="rId47"/>
    <p:sldId id="444" r:id="rId48"/>
    <p:sldId id="321" r:id="rId49"/>
    <p:sldId id="480" r:id="rId50"/>
    <p:sldId id="322" r:id="rId51"/>
    <p:sldId id="398" r:id="rId52"/>
    <p:sldId id="400" r:id="rId53"/>
    <p:sldId id="423" r:id="rId54"/>
    <p:sldId id="402" r:id="rId55"/>
    <p:sldId id="409" r:id="rId56"/>
    <p:sldId id="403" r:id="rId57"/>
    <p:sldId id="404" r:id="rId58"/>
    <p:sldId id="405" r:id="rId59"/>
    <p:sldId id="406" r:id="rId60"/>
    <p:sldId id="468" r:id="rId61"/>
    <p:sldId id="408" r:id="rId62"/>
    <p:sldId id="415" r:id="rId63"/>
    <p:sldId id="416" r:id="rId64"/>
    <p:sldId id="420" r:id="rId65"/>
    <p:sldId id="419" r:id="rId66"/>
    <p:sldId id="369" r:id="rId67"/>
    <p:sldId id="384" r:id="rId68"/>
    <p:sldId id="477" r:id="rId69"/>
    <p:sldId id="479" r:id="rId70"/>
    <p:sldId id="470" r:id="rId71"/>
    <p:sldId id="471" r:id="rId72"/>
    <p:sldId id="472" r:id="rId73"/>
    <p:sldId id="473" r:id="rId74"/>
    <p:sldId id="460" r:id="rId75"/>
    <p:sldId id="422" r:id="rId76"/>
    <p:sldId id="469" r:id="rId77"/>
    <p:sldId id="475" r:id="rId78"/>
    <p:sldId id="474" r:id="rId79"/>
    <p:sldId id="421" r:id="rId80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7F2D7"/>
    <a:srgbClr val="E7E993"/>
    <a:srgbClr val="00FFFF"/>
    <a:srgbClr val="72AF2F"/>
    <a:srgbClr val="FF9999"/>
    <a:srgbClr val="6EA92D"/>
    <a:srgbClr val="A852A4"/>
    <a:srgbClr val="873AC0"/>
    <a:srgbClr val="00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21" autoAdjust="0"/>
    <p:restoredTop sz="94660"/>
  </p:normalViewPr>
  <p:slideViewPr>
    <p:cSldViewPr snapToGrid="0">
      <p:cViewPr varScale="1">
        <p:scale>
          <a:sx n="40" d="100"/>
          <a:sy n="40" d="100"/>
        </p:scale>
        <p:origin x="56" y="2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theme" Target="theme/theme1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61" Type="http://schemas.openxmlformats.org/officeDocument/2006/relationships/slide" Target="slides/slide60.xml"/><Relationship Id="rId8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image" Target="../media/image8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image" Target="../media/image8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2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7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35B394-D55F-44EC-8400-617972464C3F}" type="datetimeFigureOut">
              <a:rPr lang="it-IT" smtClean="0"/>
              <a:t>01/02/2021</a:t>
            </a:fld>
            <a:endParaRPr lang="it-I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F524AF-05AD-4A6A-991A-A95C184B6F5D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892328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7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7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7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7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7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7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7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8.xml"/><Relationship Id="rId1" Type="http://schemas.openxmlformats.org/officeDocument/2006/relationships/notesMaster" Target="../notesMasters/notesMaster1.xml"/></Relationships>
</file>

<file path=ppt/notesSlides/_rels/notesSlide7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F524AF-05AD-4A6A-991A-A95C184B6F5D}" type="slidenum">
              <a:rPr lang="it-IT" smtClean="0"/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1297788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F524AF-05AD-4A6A-991A-A95C184B6F5D}" type="slidenum">
              <a:rPr lang="it-IT" smtClean="0"/>
              <a:t>11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663440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F524AF-05AD-4A6A-991A-A95C184B6F5D}" type="slidenum">
              <a:rPr lang="it-IT" smtClean="0"/>
              <a:t>12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5027368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F524AF-05AD-4A6A-991A-A95C184B6F5D}" type="slidenum">
              <a:rPr lang="it-IT" smtClean="0"/>
              <a:t>13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163455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F524AF-05AD-4A6A-991A-A95C184B6F5D}" type="slidenum">
              <a:rPr lang="it-IT" smtClean="0"/>
              <a:t>14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4786513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F524AF-05AD-4A6A-991A-A95C184B6F5D}" type="slidenum">
              <a:rPr lang="it-IT" smtClean="0"/>
              <a:t>15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5395016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F524AF-05AD-4A6A-991A-A95C184B6F5D}" type="slidenum">
              <a:rPr lang="it-IT" smtClean="0"/>
              <a:t>16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2822007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F524AF-05AD-4A6A-991A-A95C184B6F5D}" type="slidenum">
              <a:rPr lang="it-IT" smtClean="0"/>
              <a:t>17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9057446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F524AF-05AD-4A6A-991A-A95C184B6F5D}" type="slidenum">
              <a:rPr lang="it-IT" smtClean="0"/>
              <a:t>18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6282763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F524AF-05AD-4A6A-991A-A95C184B6F5D}" type="slidenum">
              <a:rPr lang="it-IT" smtClean="0"/>
              <a:t>19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8549780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F524AF-05AD-4A6A-991A-A95C184B6F5D}" type="slidenum">
              <a:rPr lang="it-IT" smtClean="0"/>
              <a:t>20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323567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F524AF-05AD-4A6A-991A-A95C184B6F5D}" type="slidenum">
              <a:rPr lang="it-IT" smtClean="0"/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2583363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F524AF-05AD-4A6A-991A-A95C184B6F5D}" type="slidenum">
              <a:rPr lang="it-IT" smtClean="0"/>
              <a:t>21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7111386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F524AF-05AD-4A6A-991A-A95C184B6F5D}" type="slidenum">
              <a:rPr lang="it-IT" smtClean="0"/>
              <a:t>22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3709687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F524AF-05AD-4A6A-991A-A95C184B6F5D}" type="slidenum">
              <a:rPr lang="it-IT" smtClean="0"/>
              <a:t>23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7329127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F524AF-05AD-4A6A-991A-A95C184B6F5D}" type="slidenum">
              <a:rPr lang="it-IT" smtClean="0"/>
              <a:t>24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248407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F524AF-05AD-4A6A-991A-A95C184B6F5D}" type="slidenum">
              <a:rPr lang="it-IT" smtClean="0"/>
              <a:t>25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2817468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F524AF-05AD-4A6A-991A-A95C184B6F5D}" type="slidenum">
              <a:rPr lang="it-IT" smtClean="0"/>
              <a:t>26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20195684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F524AF-05AD-4A6A-991A-A95C184B6F5D}" type="slidenum">
              <a:rPr lang="it-IT" smtClean="0"/>
              <a:t>27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2505810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F524AF-05AD-4A6A-991A-A95C184B6F5D}" type="slidenum">
              <a:rPr lang="it-IT" smtClean="0"/>
              <a:t>28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89024376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F524AF-05AD-4A6A-991A-A95C184B6F5D}" type="slidenum">
              <a:rPr lang="it-IT" smtClean="0"/>
              <a:t>29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63025279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F524AF-05AD-4A6A-991A-A95C184B6F5D}" type="slidenum">
              <a:rPr lang="it-IT" smtClean="0"/>
              <a:t>30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417397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F524AF-05AD-4A6A-991A-A95C184B6F5D}" type="slidenum">
              <a:rPr lang="it-IT" smtClean="0"/>
              <a:t>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040223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F524AF-05AD-4A6A-991A-A95C184B6F5D}" type="slidenum">
              <a:rPr lang="it-IT" smtClean="0"/>
              <a:t>31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3097973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F524AF-05AD-4A6A-991A-A95C184B6F5D}" type="slidenum">
              <a:rPr lang="it-IT" smtClean="0"/>
              <a:t>32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65380128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F524AF-05AD-4A6A-991A-A95C184B6F5D}" type="slidenum">
              <a:rPr lang="it-IT" smtClean="0"/>
              <a:t>33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97726492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F524AF-05AD-4A6A-991A-A95C184B6F5D}" type="slidenum">
              <a:rPr lang="it-IT" smtClean="0"/>
              <a:t>34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49651652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F524AF-05AD-4A6A-991A-A95C184B6F5D}" type="slidenum">
              <a:rPr lang="it-IT" smtClean="0"/>
              <a:t>35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73578973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F524AF-05AD-4A6A-991A-A95C184B6F5D}" type="slidenum">
              <a:rPr lang="it-IT" smtClean="0"/>
              <a:t>36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86487232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F524AF-05AD-4A6A-991A-A95C184B6F5D}" type="slidenum">
              <a:rPr lang="it-IT" smtClean="0"/>
              <a:t>37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92335151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F524AF-05AD-4A6A-991A-A95C184B6F5D}" type="slidenum">
              <a:rPr lang="it-IT" smtClean="0"/>
              <a:t>38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05633619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F524AF-05AD-4A6A-991A-A95C184B6F5D}" type="slidenum">
              <a:rPr lang="it-IT" smtClean="0"/>
              <a:t>39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64549096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F524AF-05AD-4A6A-991A-A95C184B6F5D}" type="slidenum">
              <a:rPr lang="it-IT" smtClean="0"/>
              <a:t>40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432162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F524AF-05AD-4A6A-991A-A95C184B6F5D}" type="slidenum">
              <a:rPr lang="it-IT" smtClean="0"/>
              <a:t>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08776773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F524AF-05AD-4A6A-991A-A95C184B6F5D}" type="slidenum">
              <a:rPr lang="it-IT" smtClean="0"/>
              <a:t>41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49875076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F524AF-05AD-4A6A-991A-A95C184B6F5D}" type="slidenum">
              <a:rPr lang="it-IT" smtClean="0"/>
              <a:t>42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05164650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F524AF-05AD-4A6A-991A-A95C184B6F5D}" type="slidenum">
              <a:rPr lang="it-IT" smtClean="0"/>
              <a:t>43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72219398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F524AF-05AD-4A6A-991A-A95C184B6F5D}" type="slidenum">
              <a:rPr lang="it-IT" smtClean="0"/>
              <a:t>44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89772186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F524AF-05AD-4A6A-991A-A95C184B6F5D}" type="slidenum">
              <a:rPr lang="it-IT" smtClean="0"/>
              <a:t>45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98663630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F524AF-05AD-4A6A-991A-A95C184B6F5D}" type="slidenum">
              <a:rPr lang="it-IT" smtClean="0"/>
              <a:t>46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55829664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F524AF-05AD-4A6A-991A-A95C184B6F5D}" type="slidenum">
              <a:rPr lang="it-IT" smtClean="0"/>
              <a:t>47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95685717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F524AF-05AD-4A6A-991A-A95C184B6F5D}" type="slidenum">
              <a:rPr lang="it-IT" smtClean="0"/>
              <a:t>48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52902053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F524AF-05AD-4A6A-991A-A95C184B6F5D}" type="slidenum">
              <a:rPr lang="it-IT" smtClean="0"/>
              <a:t>49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98678448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F524AF-05AD-4A6A-991A-A95C184B6F5D}" type="slidenum">
              <a:rPr lang="it-IT" smtClean="0"/>
              <a:t>50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9584367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F524AF-05AD-4A6A-991A-A95C184B6F5D}" type="slidenum">
              <a:rPr lang="it-IT" smtClean="0"/>
              <a:t>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20453449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F524AF-05AD-4A6A-991A-A95C184B6F5D}" type="slidenum">
              <a:rPr lang="it-IT" smtClean="0"/>
              <a:t>51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04691184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F524AF-05AD-4A6A-991A-A95C184B6F5D}" type="slidenum">
              <a:rPr lang="it-IT" smtClean="0"/>
              <a:t>52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65349445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F524AF-05AD-4A6A-991A-A95C184B6F5D}" type="slidenum">
              <a:rPr lang="it-IT" smtClean="0"/>
              <a:t>53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63192855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F524AF-05AD-4A6A-991A-A95C184B6F5D}" type="slidenum">
              <a:rPr lang="it-IT" smtClean="0"/>
              <a:t>54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18151871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F524AF-05AD-4A6A-991A-A95C184B6F5D}" type="slidenum">
              <a:rPr lang="it-IT" smtClean="0"/>
              <a:t>55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28930531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F524AF-05AD-4A6A-991A-A95C184B6F5D}" type="slidenum">
              <a:rPr lang="it-IT" smtClean="0"/>
              <a:t>56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82889202"/>
      </p:ext>
    </p:extLst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F524AF-05AD-4A6A-991A-A95C184B6F5D}" type="slidenum">
              <a:rPr lang="it-IT" smtClean="0"/>
              <a:t>57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9996172"/>
      </p:ext>
    </p:extLst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F524AF-05AD-4A6A-991A-A95C184B6F5D}" type="slidenum">
              <a:rPr lang="it-IT" smtClean="0"/>
              <a:t>58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10700887"/>
      </p:ext>
    </p:extLst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F524AF-05AD-4A6A-991A-A95C184B6F5D}" type="slidenum">
              <a:rPr lang="it-IT" smtClean="0"/>
              <a:t>59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9724416"/>
      </p:ext>
    </p:extLst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F524AF-05AD-4A6A-991A-A95C184B6F5D}" type="slidenum">
              <a:rPr lang="it-IT" smtClean="0"/>
              <a:t>60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1505502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F524AF-05AD-4A6A-991A-A95C184B6F5D}" type="slidenum">
              <a:rPr lang="it-IT" smtClean="0"/>
              <a:t>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46286469"/>
      </p:ext>
    </p:extLst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F524AF-05AD-4A6A-991A-A95C184B6F5D}" type="slidenum">
              <a:rPr lang="it-IT" smtClean="0"/>
              <a:t>61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76184310"/>
      </p:ext>
    </p:extLst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F524AF-05AD-4A6A-991A-A95C184B6F5D}" type="slidenum">
              <a:rPr lang="it-IT" smtClean="0"/>
              <a:t>62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13125580"/>
      </p:ext>
    </p:extLst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F524AF-05AD-4A6A-991A-A95C184B6F5D}" type="slidenum">
              <a:rPr lang="it-IT" smtClean="0"/>
              <a:t>63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36556607"/>
      </p:ext>
    </p:extLst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F524AF-05AD-4A6A-991A-A95C184B6F5D}" type="slidenum">
              <a:rPr lang="it-IT" smtClean="0"/>
              <a:t>64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80954198"/>
      </p:ext>
    </p:extLst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F524AF-05AD-4A6A-991A-A95C184B6F5D}" type="slidenum">
              <a:rPr lang="it-IT" smtClean="0"/>
              <a:t>65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66120680"/>
      </p:ext>
    </p:extLst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F524AF-05AD-4A6A-991A-A95C184B6F5D}" type="slidenum">
              <a:rPr lang="it-IT" smtClean="0"/>
              <a:t>66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52117606"/>
      </p:ext>
    </p:extLst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F524AF-05AD-4A6A-991A-A95C184B6F5D}" type="slidenum">
              <a:rPr lang="it-IT" smtClean="0"/>
              <a:t>67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45472721"/>
      </p:ext>
    </p:extLst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F524AF-05AD-4A6A-991A-A95C184B6F5D}" type="slidenum">
              <a:rPr lang="it-IT" smtClean="0"/>
              <a:t>68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58612078"/>
      </p:ext>
    </p:extLst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F524AF-05AD-4A6A-991A-A95C184B6F5D}" type="slidenum">
              <a:rPr lang="it-IT" smtClean="0"/>
              <a:t>69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73842490"/>
      </p:ext>
    </p:extLst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F524AF-05AD-4A6A-991A-A95C184B6F5D}" type="slidenum">
              <a:rPr lang="it-IT" smtClean="0"/>
              <a:t>70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1692177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F524AF-05AD-4A6A-991A-A95C184B6F5D}" type="slidenum">
              <a:rPr lang="it-IT" smtClean="0"/>
              <a:t>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22706997"/>
      </p:ext>
    </p:extLst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F524AF-05AD-4A6A-991A-A95C184B6F5D}" type="slidenum">
              <a:rPr lang="it-IT" smtClean="0"/>
              <a:t>71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90922052"/>
      </p:ext>
    </p:extLst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F524AF-05AD-4A6A-991A-A95C184B6F5D}" type="slidenum">
              <a:rPr lang="it-IT" smtClean="0"/>
              <a:t>72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15375934"/>
      </p:ext>
    </p:extLst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F524AF-05AD-4A6A-991A-A95C184B6F5D}" type="slidenum">
              <a:rPr lang="it-IT" smtClean="0"/>
              <a:t>73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53490594"/>
      </p:ext>
    </p:extLst>
  </p:cSld>
  <p:clrMapOvr>
    <a:masterClrMapping/>
  </p:clrMapOvr>
</p:notes>
</file>

<file path=ppt/notesSlides/notesSlide7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F524AF-05AD-4A6A-991A-A95C184B6F5D}" type="slidenum">
              <a:rPr lang="it-IT" smtClean="0"/>
              <a:t>74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71064921"/>
      </p:ext>
    </p:extLst>
  </p:cSld>
  <p:clrMapOvr>
    <a:masterClrMapping/>
  </p:clrMapOvr>
</p:notes>
</file>

<file path=ppt/notesSlides/notesSlide7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F524AF-05AD-4A6A-991A-A95C184B6F5D}" type="slidenum">
              <a:rPr lang="it-IT" smtClean="0"/>
              <a:t>75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53733271"/>
      </p:ext>
    </p:extLst>
  </p:cSld>
  <p:clrMapOvr>
    <a:masterClrMapping/>
  </p:clrMapOvr>
</p:notes>
</file>

<file path=ppt/notesSlides/notesSlide7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F524AF-05AD-4A6A-991A-A95C184B6F5D}" type="slidenum">
              <a:rPr lang="it-IT" smtClean="0"/>
              <a:t>76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98050336"/>
      </p:ext>
    </p:extLst>
  </p:cSld>
  <p:clrMapOvr>
    <a:masterClrMapping/>
  </p:clrMapOvr>
</p:notes>
</file>

<file path=ppt/notesSlides/notesSlide7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F524AF-05AD-4A6A-991A-A95C184B6F5D}" type="slidenum">
              <a:rPr lang="it-IT" smtClean="0"/>
              <a:t>77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51780270"/>
      </p:ext>
    </p:extLst>
  </p:cSld>
  <p:clrMapOvr>
    <a:masterClrMapping/>
  </p:clrMapOvr>
</p:notes>
</file>

<file path=ppt/notesSlides/notesSlide7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F524AF-05AD-4A6A-991A-A95C184B6F5D}" type="slidenum">
              <a:rPr lang="it-IT" smtClean="0"/>
              <a:t>78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33845131"/>
      </p:ext>
    </p:extLst>
  </p:cSld>
  <p:clrMapOvr>
    <a:masterClrMapping/>
  </p:clrMapOvr>
</p:notes>
</file>

<file path=ppt/notesSlides/notesSlide7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F524AF-05AD-4A6A-991A-A95C184B6F5D}" type="slidenum">
              <a:rPr lang="it-IT" smtClean="0"/>
              <a:t>79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7946269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F524AF-05AD-4A6A-991A-A95C184B6F5D}" type="slidenum">
              <a:rPr lang="it-IT" smtClean="0"/>
              <a:t>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4433433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F524AF-05AD-4A6A-991A-A95C184B6F5D}" type="slidenum">
              <a:rPr lang="it-IT" smtClean="0"/>
              <a:t>10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423931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BDD7A-2761-4E49-9129-DA01E96771B5}" type="datetimeFigureOut">
              <a:rPr lang="it-IT" smtClean="0"/>
              <a:t>01/02/2021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F76765-8DF6-4B05-B378-A59FF78752F0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808982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BDD7A-2761-4E49-9129-DA01E96771B5}" type="datetimeFigureOut">
              <a:rPr lang="it-IT" smtClean="0"/>
              <a:t>01/02/2021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F76765-8DF6-4B05-B378-A59FF78752F0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242604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BDD7A-2761-4E49-9129-DA01E96771B5}" type="datetimeFigureOut">
              <a:rPr lang="it-IT" smtClean="0"/>
              <a:t>01/02/2021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F76765-8DF6-4B05-B378-A59FF78752F0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575206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BDD7A-2761-4E49-9129-DA01E96771B5}" type="datetimeFigureOut">
              <a:rPr lang="it-IT" smtClean="0"/>
              <a:t>01/02/2021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F76765-8DF6-4B05-B378-A59FF78752F0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738047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BDD7A-2761-4E49-9129-DA01E96771B5}" type="datetimeFigureOut">
              <a:rPr lang="it-IT" smtClean="0"/>
              <a:t>01/02/2021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F76765-8DF6-4B05-B378-A59FF78752F0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170716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BDD7A-2761-4E49-9129-DA01E96771B5}" type="datetimeFigureOut">
              <a:rPr lang="it-IT" smtClean="0"/>
              <a:t>01/02/2021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F76765-8DF6-4B05-B378-A59FF78752F0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546165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BDD7A-2761-4E49-9129-DA01E96771B5}" type="datetimeFigureOut">
              <a:rPr lang="it-IT" smtClean="0"/>
              <a:t>01/02/2021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F76765-8DF6-4B05-B378-A59FF78752F0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38521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BDD7A-2761-4E49-9129-DA01E96771B5}" type="datetimeFigureOut">
              <a:rPr lang="it-IT" smtClean="0"/>
              <a:t>01/02/2021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F76765-8DF6-4B05-B378-A59FF78752F0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482333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BDD7A-2761-4E49-9129-DA01E96771B5}" type="datetimeFigureOut">
              <a:rPr lang="it-IT" smtClean="0"/>
              <a:t>01/02/2021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F76765-8DF6-4B05-B378-A59FF78752F0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076380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BDD7A-2761-4E49-9129-DA01E96771B5}" type="datetimeFigureOut">
              <a:rPr lang="it-IT" smtClean="0"/>
              <a:t>01/02/2021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F76765-8DF6-4B05-B378-A59FF78752F0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027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BDD7A-2761-4E49-9129-DA01E96771B5}" type="datetimeFigureOut">
              <a:rPr lang="it-IT" smtClean="0"/>
              <a:t>01/02/2021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F76765-8DF6-4B05-B378-A59FF78752F0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20190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BBDD7A-2761-4E49-9129-DA01E96771B5}" type="datetimeFigureOut">
              <a:rPr lang="it-IT" smtClean="0"/>
              <a:t>01/02/2021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smtClean="0"/>
              <a:t>Barbara Caccianiga</a:t>
            </a:r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smtClean="0"/>
              <a:t>Recent developments of neutrino physics and Astrophyscs</a:t>
            </a:r>
            <a:fld id="{B0F76765-8DF6-4B05-B378-A59FF78752F0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5838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7" Type="http://schemas.openxmlformats.org/officeDocument/2006/relationships/image" Target="../media/image9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8.wmf"/><Relationship Id="rId4" Type="http://schemas.openxmlformats.org/officeDocument/2006/relationships/oleObject" Target="../embeddings/oleObject1.bin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7" Type="http://schemas.openxmlformats.org/officeDocument/2006/relationships/image" Target="../media/image9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4.bin"/><Relationship Id="rId5" Type="http://schemas.openxmlformats.org/officeDocument/2006/relationships/image" Target="../media/image8.wmf"/><Relationship Id="rId4" Type="http://schemas.openxmlformats.org/officeDocument/2006/relationships/oleObject" Target="../embeddings/oleObject3.bin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e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wmf"/><Relationship Id="rId4" Type="http://schemas.openxmlformats.org/officeDocument/2006/relationships/image" Target="../media/image12.emf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wmf"/><Relationship Id="rId5" Type="http://schemas.openxmlformats.org/officeDocument/2006/relationships/image" Target="../media/image13.emf"/><Relationship Id="rId4" Type="http://schemas.openxmlformats.org/officeDocument/2006/relationships/image" Target="../media/image12.emf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7" Type="http://schemas.openxmlformats.org/officeDocument/2006/relationships/image" Target="../media/image7.wmf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emf"/><Relationship Id="rId5" Type="http://schemas.openxmlformats.org/officeDocument/2006/relationships/image" Target="../media/image13.emf"/><Relationship Id="rId4" Type="http://schemas.openxmlformats.org/officeDocument/2006/relationships/image" Target="../media/image12.emf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7" Type="http://schemas.openxmlformats.org/officeDocument/2006/relationships/image" Target="../media/image7.wmf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emf"/><Relationship Id="rId5" Type="http://schemas.openxmlformats.org/officeDocument/2006/relationships/image" Target="../media/image13.emf"/><Relationship Id="rId4" Type="http://schemas.openxmlformats.org/officeDocument/2006/relationships/image" Target="../media/image12.emf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emf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emf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emf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emf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emf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emf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emf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emf"/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emf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5.png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emf"/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7.emf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emf"/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emf"/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7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7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emf"/><Relationship Id="rId2" Type="http://schemas.openxmlformats.org/officeDocument/2006/relationships/notesSlide" Target="../notesSlides/notesSlide67.xml"/><Relationship Id="rId1" Type="http://schemas.openxmlformats.org/officeDocument/2006/relationships/slideLayout" Target="../slideLayouts/slideLayout7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notesSlide" Target="../notesSlides/notesSlide68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9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42.wmf"/><Relationship Id="rId5" Type="http://schemas.openxmlformats.org/officeDocument/2006/relationships/oleObject" Target="../embeddings/oleObject5.bin"/><Relationship Id="rId4" Type="http://schemas.openxmlformats.org/officeDocument/2006/relationships/image" Target="../media/image43.wmf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wmf"/><Relationship Id="rId2" Type="http://schemas.openxmlformats.org/officeDocument/2006/relationships/notesSlide" Target="../notesSlides/notesSlide7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4.emf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wmf"/><Relationship Id="rId2" Type="http://schemas.openxmlformats.org/officeDocument/2006/relationships/notesSlide" Target="../notesSlides/notesSlide7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5.emf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wmf"/><Relationship Id="rId2" Type="http://schemas.openxmlformats.org/officeDocument/2006/relationships/notesSlide" Target="../notesSlides/notesSlide7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6.emf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3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48.emf"/><Relationship Id="rId5" Type="http://schemas.openxmlformats.org/officeDocument/2006/relationships/image" Target="../media/image47.wmf"/><Relationship Id="rId4" Type="http://schemas.openxmlformats.org/officeDocument/2006/relationships/oleObject" Target="../embeddings/oleObject6.bin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emf"/><Relationship Id="rId2" Type="http://schemas.openxmlformats.org/officeDocument/2006/relationships/notesSlide" Target="../notesSlides/notesSlide7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1.emf"/><Relationship Id="rId4" Type="http://schemas.openxmlformats.org/officeDocument/2006/relationships/image" Target="../media/image50.emf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emf"/><Relationship Id="rId2" Type="http://schemas.openxmlformats.org/officeDocument/2006/relationships/notesSlide" Target="../notesSlides/notesSlide75.xml"/><Relationship Id="rId1" Type="http://schemas.openxmlformats.org/officeDocument/2006/relationships/slideLayout" Target="../slideLayouts/slideLayout7.xml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emf"/><Relationship Id="rId2" Type="http://schemas.openxmlformats.org/officeDocument/2006/relationships/notesSlide" Target="../notesSlides/notesSlide76.xml"/><Relationship Id="rId1" Type="http://schemas.openxmlformats.org/officeDocument/2006/relationships/slideLayout" Target="../slideLayouts/slideLayout7.xml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77.xml"/><Relationship Id="rId1" Type="http://schemas.openxmlformats.org/officeDocument/2006/relationships/slideLayout" Target="../slideLayouts/slideLayout7.xml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emf"/><Relationship Id="rId2" Type="http://schemas.openxmlformats.org/officeDocument/2006/relationships/notesSlide" Target="../notesSlides/notesSlide78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6379721" y="1206406"/>
            <a:ext cx="5331016" cy="21236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dirty="0" err="1" smtClean="0">
                <a:ln w="6600">
                  <a:solidFill>
                    <a:schemeClr val="accent4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Borexino</a:t>
            </a:r>
            <a:r>
              <a:rPr lang="en-US" sz="4400" b="1" dirty="0" smtClean="0">
                <a:ln w="6600">
                  <a:solidFill>
                    <a:schemeClr val="accent4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and the first direct detection of CNO neutrinos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4145" y="304268"/>
            <a:ext cx="5640636" cy="6345716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7689671" y="3477126"/>
            <a:ext cx="27111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Barbara Caccianiga-</a:t>
            </a:r>
          </a:p>
          <a:p>
            <a:pPr algn="ctr"/>
            <a:r>
              <a:rPr lang="en-US" dirty="0" smtClean="0">
                <a:solidFill>
                  <a:schemeClr val="bg1"/>
                </a:solidFill>
              </a:rPr>
              <a:t>INFN Milano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5068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-32085" y="2533802"/>
            <a:ext cx="12191999" cy="732755"/>
          </a:xfrm>
          <a:prstGeom prst="rect">
            <a:avLst/>
          </a:prstGeom>
          <a:solidFill>
            <a:schemeClr val="accent4"/>
          </a:solidFill>
          <a:ln w="50800">
            <a:solidFill>
              <a:schemeClr val="accent4"/>
            </a:solidFill>
          </a:ln>
        </p:spPr>
        <p:txBody>
          <a:bodyPr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sz="5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Borexino</a:t>
            </a:r>
            <a:endParaRPr lang="it-IT" sz="5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0" y="6471139"/>
            <a:ext cx="12192000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b="1" i="1" dirty="0" smtClean="0"/>
              <a:t>Barbara Caccianiga (BX collaboration</a:t>
            </a:r>
            <a:r>
              <a:rPr lang="it-IT" b="1" dirty="0" smtClean="0"/>
              <a:t>) ``Borexino and the first direct detection of CNO neutrinos’’   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463962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0" y="15192"/>
            <a:ext cx="12191999" cy="732755"/>
          </a:xfrm>
          <a:prstGeom prst="rect">
            <a:avLst/>
          </a:prstGeom>
          <a:solidFill>
            <a:schemeClr val="accent4"/>
          </a:solidFill>
          <a:ln w="50800">
            <a:solidFill>
              <a:schemeClr val="accent4"/>
            </a:solidFill>
          </a:ln>
        </p:spPr>
        <p:txBody>
          <a:bodyPr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sz="4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Borexino under the Gran Sasso mountain</a:t>
            </a:r>
            <a:endParaRPr lang="it-IT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3" name="Picture 20" descr="BX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96049" y="1050195"/>
            <a:ext cx="4945674" cy="5118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 Box 14"/>
          <p:cNvSpPr txBox="1">
            <a:spLocks noChangeArrowheads="1"/>
          </p:cNvSpPr>
          <p:nvPr/>
        </p:nvSpPr>
        <p:spPr bwMode="auto">
          <a:xfrm>
            <a:off x="152399" y="1027115"/>
            <a:ext cx="5169877" cy="954087"/>
          </a:xfrm>
          <a:prstGeom prst="rect">
            <a:avLst/>
          </a:prstGeom>
          <a:solidFill>
            <a:schemeClr val="bg1"/>
          </a:solidFill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dirty="0">
                <a:latin typeface="Arial" pitchFamily="34" charset="0"/>
                <a:cs typeface="Arial" pitchFamily="34" charset="0"/>
              </a:rPr>
              <a:t>Core of the detector: </a:t>
            </a:r>
            <a:r>
              <a:rPr lang="en-US" b="0" dirty="0">
                <a:latin typeface="Arial" pitchFamily="34" charset="0"/>
                <a:cs typeface="Arial" pitchFamily="34" charset="0"/>
              </a:rPr>
              <a:t>300 tons of liquid </a:t>
            </a:r>
            <a:r>
              <a:rPr lang="en-US" b="0" err="1">
                <a:latin typeface="Arial" pitchFamily="34" charset="0"/>
                <a:cs typeface="Arial" pitchFamily="34" charset="0"/>
              </a:rPr>
              <a:t>scintillator</a:t>
            </a:r>
            <a:r>
              <a:rPr lang="en-US" b="0">
                <a:latin typeface="Arial" pitchFamily="34" charset="0"/>
                <a:cs typeface="Arial" pitchFamily="34" charset="0"/>
              </a:rPr>
              <a:t> </a:t>
            </a:r>
            <a:r>
              <a:rPr lang="en-US" b="0" smtClean="0">
                <a:latin typeface="Arial" pitchFamily="34" charset="0"/>
                <a:cs typeface="Arial" pitchFamily="34" charset="0"/>
              </a:rPr>
              <a:t>(PC+PPO) contained </a:t>
            </a:r>
            <a:r>
              <a:rPr lang="en-US" b="0" dirty="0">
                <a:latin typeface="Arial" pitchFamily="34" charset="0"/>
                <a:cs typeface="Arial" pitchFamily="34" charset="0"/>
              </a:rPr>
              <a:t>in  a nylon vessel of 4.25 </a:t>
            </a:r>
            <a:r>
              <a:rPr lang="en-US" b="0">
                <a:latin typeface="Arial" pitchFamily="34" charset="0"/>
                <a:cs typeface="Arial" pitchFamily="34" charset="0"/>
              </a:rPr>
              <a:t>m </a:t>
            </a:r>
            <a:r>
              <a:rPr lang="en-US" b="0" smtClean="0">
                <a:latin typeface="Arial" pitchFamily="34" charset="0"/>
                <a:cs typeface="Arial" pitchFamily="34" charset="0"/>
              </a:rPr>
              <a:t>radius;</a:t>
            </a:r>
            <a:endParaRPr lang="en-US" b="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5322276" y="1442328"/>
            <a:ext cx="3193257" cy="1719396"/>
          </a:xfrm>
          <a:prstGeom prst="straightConnector1">
            <a:avLst/>
          </a:prstGeom>
          <a:ln w="508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 Box 15"/>
          <p:cNvSpPr txBox="1">
            <a:spLocks noChangeArrowheads="1"/>
          </p:cNvSpPr>
          <p:nvPr/>
        </p:nvSpPr>
        <p:spPr bwMode="auto">
          <a:xfrm>
            <a:off x="152400" y="2140807"/>
            <a:ext cx="5169876" cy="954087"/>
          </a:xfrm>
          <a:prstGeom prst="rect">
            <a:avLst/>
          </a:prstGeom>
          <a:solidFill>
            <a:schemeClr val="bg1"/>
          </a:solidFill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dirty="0">
                <a:latin typeface="Arial" pitchFamily="34" charset="0"/>
                <a:cs typeface="Arial" pitchFamily="34" charset="0"/>
              </a:rPr>
              <a:t>1</a:t>
            </a:r>
            <a:r>
              <a:rPr lang="en-US" b="1" baseline="30000" dirty="0">
                <a:latin typeface="Arial" pitchFamily="34" charset="0"/>
                <a:cs typeface="Arial" pitchFamily="34" charset="0"/>
              </a:rPr>
              <a:t>st</a:t>
            </a:r>
            <a:r>
              <a:rPr lang="en-US" b="1" dirty="0">
                <a:latin typeface="Arial" pitchFamily="34" charset="0"/>
                <a:cs typeface="Arial" pitchFamily="34" charset="0"/>
              </a:rPr>
              <a:t> shield</a:t>
            </a:r>
            <a:r>
              <a:rPr lang="en-US" b="0" dirty="0">
                <a:latin typeface="Arial" pitchFamily="34" charset="0"/>
                <a:cs typeface="Arial" pitchFamily="34" charset="0"/>
              </a:rPr>
              <a:t>: 1000 tons of ultra-pure buffer liquid (pure PC) contained in a stainless steel sphere of 7 m radius;</a:t>
            </a:r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5313192" y="2542785"/>
            <a:ext cx="2327979" cy="808934"/>
          </a:xfrm>
          <a:prstGeom prst="straightConnector1">
            <a:avLst/>
          </a:prstGeom>
          <a:ln w="539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 Box 17"/>
          <p:cNvSpPr txBox="1">
            <a:spLocks noChangeArrowheads="1"/>
          </p:cNvSpPr>
          <p:nvPr/>
        </p:nvSpPr>
        <p:spPr bwMode="auto">
          <a:xfrm>
            <a:off x="152400" y="3307253"/>
            <a:ext cx="5169876" cy="923330"/>
          </a:xfrm>
          <a:prstGeom prst="rect">
            <a:avLst/>
          </a:prstGeom>
          <a:solidFill>
            <a:schemeClr val="bg1"/>
          </a:solidFill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dirty="0">
                <a:latin typeface="Arial" pitchFamily="34" charset="0"/>
                <a:cs typeface="Arial" pitchFamily="34" charset="0"/>
              </a:rPr>
              <a:t>2214 photomultiplier tubes </a:t>
            </a:r>
            <a:r>
              <a:rPr lang="en-US" b="0" dirty="0">
                <a:latin typeface="Arial" pitchFamily="34" charset="0"/>
                <a:cs typeface="Arial" pitchFamily="34" charset="0"/>
              </a:rPr>
              <a:t>pointing towards the center to view the light emitted by the </a:t>
            </a:r>
            <a:r>
              <a:rPr lang="en-US" b="0" dirty="0" err="1">
                <a:latin typeface="Arial" pitchFamily="34" charset="0"/>
                <a:cs typeface="Arial" pitchFamily="34" charset="0"/>
              </a:rPr>
              <a:t>scintillator</a:t>
            </a:r>
            <a:r>
              <a:rPr lang="en-US" b="0" dirty="0">
                <a:latin typeface="Arial" pitchFamily="34" charset="0"/>
                <a:cs typeface="Arial" pitchFamily="34" charset="0"/>
              </a:rPr>
              <a:t>;</a:t>
            </a:r>
          </a:p>
        </p:txBody>
      </p:sp>
      <p:cxnSp>
        <p:nvCxnSpPr>
          <p:cNvPr id="21" name="Straight Arrow Connector 20"/>
          <p:cNvCxnSpPr/>
          <p:nvPr/>
        </p:nvCxnSpPr>
        <p:spPr>
          <a:xfrm>
            <a:off x="5341143" y="3710712"/>
            <a:ext cx="1903719" cy="257261"/>
          </a:xfrm>
          <a:prstGeom prst="straightConnector1">
            <a:avLst/>
          </a:prstGeom>
          <a:ln w="508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 Box 16"/>
          <p:cNvSpPr txBox="1">
            <a:spLocks noChangeArrowheads="1"/>
          </p:cNvSpPr>
          <p:nvPr/>
        </p:nvSpPr>
        <p:spPr bwMode="auto">
          <a:xfrm>
            <a:off x="150813" y="4443055"/>
            <a:ext cx="5171463" cy="646331"/>
          </a:xfrm>
          <a:prstGeom prst="rect">
            <a:avLst/>
          </a:prstGeom>
          <a:solidFill>
            <a:schemeClr val="bg1"/>
          </a:solidFill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dirty="0">
                <a:latin typeface="Arial" pitchFamily="34" charset="0"/>
                <a:cs typeface="Arial" pitchFamily="34" charset="0"/>
              </a:rPr>
              <a:t>2</a:t>
            </a:r>
            <a:r>
              <a:rPr lang="en-US" b="1" baseline="30000" dirty="0">
                <a:latin typeface="Arial" pitchFamily="34" charset="0"/>
                <a:cs typeface="Arial" pitchFamily="34" charset="0"/>
              </a:rPr>
              <a:t>nd</a:t>
            </a:r>
            <a:r>
              <a:rPr lang="en-US" b="1" dirty="0">
                <a:latin typeface="Arial" pitchFamily="34" charset="0"/>
                <a:cs typeface="Arial" pitchFamily="34" charset="0"/>
              </a:rPr>
              <a:t> shield: </a:t>
            </a:r>
            <a:r>
              <a:rPr lang="en-US" b="0" dirty="0">
                <a:latin typeface="Arial" pitchFamily="34" charset="0"/>
                <a:cs typeface="Arial" pitchFamily="34" charset="0"/>
              </a:rPr>
              <a:t>2000 tons of ultra-pure water contained in a cylindrical dome;</a:t>
            </a:r>
          </a:p>
        </p:txBody>
      </p:sp>
      <p:cxnSp>
        <p:nvCxnSpPr>
          <p:cNvPr id="24" name="Straight Arrow Connector 23"/>
          <p:cNvCxnSpPr>
            <a:stCxn id="23" idx="3"/>
          </p:cNvCxnSpPr>
          <p:nvPr/>
        </p:nvCxnSpPr>
        <p:spPr>
          <a:xfrm>
            <a:off x="5322276" y="4766221"/>
            <a:ext cx="1641232" cy="14062"/>
          </a:xfrm>
          <a:prstGeom prst="straightConnector1">
            <a:avLst/>
          </a:prstGeom>
          <a:ln w="508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 Box 22"/>
          <p:cNvSpPr txBox="1">
            <a:spLocks noChangeArrowheads="1"/>
          </p:cNvSpPr>
          <p:nvPr/>
        </p:nvSpPr>
        <p:spPr bwMode="auto">
          <a:xfrm>
            <a:off x="182479" y="5267364"/>
            <a:ext cx="5139797" cy="923330"/>
          </a:xfrm>
          <a:prstGeom prst="rect">
            <a:avLst/>
          </a:prstGeom>
          <a:solidFill>
            <a:schemeClr val="bg1"/>
          </a:solidFill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dirty="0">
                <a:latin typeface="Arial" pitchFamily="34" charset="0"/>
                <a:cs typeface="Arial" pitchFamily="34" charset="0"/>
              </a:rPr>
              <a:t>200 PMTs </a:t>
            </a:r>
            <a:r>
              <a:rPr lang="en-US" b="0" dirty="0">
                <a:latin typeface="Arial" pitchFamily="34" charset="0"/>
                <a:cs typeface="Arial" pitchFamily="34" charset="0"/>
              </a:rPr>
              <a:t>mounted on the SSS pointing outwards to detect light emitted in the water by </a:t>
            </a:r>
            <a:r>
              <a:rPr lang="en-US" b="0" dirty="0" err="1">
                <a:latin typeface="Arial" pitchFamily="34" charset="0"/>
                <a:cs typeface="Arial" pitchFamily="34" charset="0"/>
              </a:rPr>
              <a:t>muons</a:t>
            </a:r>
            <a:r>
              <a:rPr lang="en-US" b="0" dirty="0">
                <a:latin typeface="Arial" pitchFamily="34" charset="0"/>
                <a:cs typeface="Arial" pitchFamily="34" charset="0"/>
              </a:rPr>
              <a:t> crossing the detector;</a:t>
            </a:r>
          </a:p>
        </p:txBody>
      </p:sp>
      <p:cxnSp>
        <p:nvCxnSpPr>
          <p:cNvPr id="29" name="Straight Arrow Connector 28"/>
          <p:cNvCxnSpPr>
            <a:stCxn id="27" idx="3"/>
          </p:cNvCxnSpPr>
          <p:nvPr/>
        </p:nvCxnSpPr>
        <p:spPr>
          <a:xfrm flipV="1">
            <a:off x="5322276" y="5112014"/>
            <a:ext cx="2318895" cy="617015"/>
          </a:xfrm>
          <a:prstGeom prst="straightConnector1">
            <a:avLst/>
          </a:prstGeom>
          <a:ln w="508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0" y="6471139"/>
            <a:ext cx="12192000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b="1" i="1" dirty="0" smtClean="0"/>
              <a:t>Barbara Caccianiga (BX collaboration</a:t>
            </a:r>
            <a:r>
              <a:rPr lang="it-IT" b="1" dirty="0" smtClean="0"/>
              <a:t>) ``Borexino and the first direct detection of CNO neutrinos’’   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1139600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7" grpId="0" animBg="1"/>
      <p:bldP spid="20" grpId="0" animBg="1"/>
      <p:bldP spid="23" grpId="0" animBg="1"/>
      <p:bldP spid="2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Arrow 6"/>
          <p:cNvSpPr/>
          <p:nvPr/>
        </p:nvSpPr>
        <p:spPr>
          <a:xfrm>
            <a:off x="290004" y="1664677"/>
            <a:ext cx="11901996" cy="663453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" name="Rectangle 8"/>
          <p:cNvSpPr/>
          <p:nvPr/>
        </p:nvSpPr>
        <p:spPr>
          <a:xfrm>
            <a:off x="344215" y="1805353"/>
            <a:ext cx="3157608" cy="35169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" name="Rectangle 9"/>
          <p:cNvSpPr/>
          <p:nvPr/>
        </p:nvSpPr>
        <p:spPr>
          <a:xfrm>
            <a:off x="4580345" y="1793631"/>
            <a:ext cx="4021017" cy="36341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" name="TextBox 11"/>
          <p:cNvSpPr txBox="1"/>
          <p:nvPr/>
        </p:nvSpPr>
        <p:spPr>
          <a:xfrm>
            <a:off x="35710" y="1045827"/>
            <a:ext cx="762000" cy="3810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it-IT" b="1" smtClean="0"/>
              <a:t>2007</a:t>
            </a:r>
            <a:endParaRPr lang="it-IT" b="1"/>
          </a:p>
        </p:txBody>
      </p:sp>
      <p:cxnSp>
        <p:nvCxnSpPr>
          <p:cNvPr id="13" name="Straight Connector 12"/>
          <p:cNvCxnSpPr/>
          <p:nvPr/>
        </p:nvCxnSpPr>
        <p:spPr>
          <a:xfrm>
            <a:off x="321721" y="1426827"/>
            <a:ext cx="0" cy="730219"/>
          </a:xfrm>
          <a:prstGeom prst="line">
            <a:avLst/>
          </a:prstGeom>
          <a:ln w="412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3514175" y="1391659"/>
            <a:ext cx="0" cy="730219"/>
          </a:xfrm>
          <a:prstGeom prst="line">
            <a:avLst/>
          </a:prstGeom>
          <a:ln w="412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4569247" y="1391659"/>
            <a:ext cx="0" cy="730219"/>
          </a:xfrm>
          <a:prstGeom prst="line">
            <a:avLst/>
          </a:prstGeom>
          <a:ln w="412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8625443" y="1438551"/>
            <a:ext cx="0" cy="730219"/>
          </a:xfrm>
          <a:prstGeom prst="line">
            <a:avLst/>
          </a:prstGeom>
          <a:ln w="412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3165767" y="1057551"/>
            <a:ext cx="762000" cy="3810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it-IT" b="1" smtClean="0"/>
              <a:t>2010</a:t>
            </a:r>
            <a:endParaRPr lang="it-IT" b="1"/>
          </a:p>
        </p:txBody>
      </p:sp>
      <p:sp>
        <p:nvSpPr>
          <p:cNvPr id="19" name="TextBox 18"/>
          <p:cNvSpPr txBox="1"/>
          <p:nvPr/>
        </p:nvSpPr>
        <p:spPr>
          <a:xfrm>
            <a:off x="4199345" y="1057551"/>
            <a:ext cx="762000" cy="3810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it-IT" b="1" smtClean="0"/>
              <a:t>2012</a:t>
            </a:r>
            <a:endParaRPr lang="it-IT" b="1"/>
          </a:p>
        </p:txBody>
      </p:sp>
      <p:sp>
        <p:nvSpPr>
          <p:cNvPr id="20" name="TextBox 19"/>
          <p:cNvSpPr txBox="1"/>
          <p:nvPr/>
        </p:nvSpPr>
        <p:spPr>
          <a:xfrm>
            <a:off x="8244443" y="1074677"/>
            <a:ext cx="762000" cy="3810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it-IT" b="1" dirty="0" smtClean="0"/>
              <a:t>2016</a:t>
            </a:r>
            <a:endParaRPr lang="it-IT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1180181" y="1111049"/>
            <a:ext cx="1501898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it-IT" sz="2800" b="1" dirty="0" smtClean="0"/>
              <a:t>PHASE-I</a:t>
            </a:r>
            <a:endParaRPr lang="it-IT" sz="2800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5820140" y="1130049"/>
            <a:ext cx="1501898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it-IT" sz="2800" b="1" dirty="0" smtClean="0"/>
              <a:t>PHASE-II</a:t>
            </a:r>
            <a:endParaRPr lang="it-IT" sz="2800" b="1" dirty="0"/>
          </a:p>
        </p:txBody>
      </p:sp>
      <p:sp>
        <p:nvSpPr>
          <p:cNvPr id="27" name="Down Arrow 26"/>
          <p:cNvSpPr/>
          <p:nvPr/>
        </p:nvSpPr>
        <p:spPr>
          <a:xfrm>
            <a:off x="3931342" y="2177101"/>
            <a:ext cx="228600" cy="483395"/>
          </a:xfrm>
          <a:prstGeom prst="downArrow">
            <a:avLst/>
          </a:prstGeom>
          <a:pattFill prst="lgGrid">
            <a:fgClr>
              <a:srgbClr val="FF0000"/>
            </a:fgClr>
            <a:bgClr>
              <a:schemeClr val="bg1"/>
            </a:bgClr>
          </a:patt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0" name="TextBox 29"/>
          <p:cNvSpPr txBox="1"/>
          <p:nvPr/>
        </p:nvSpPr>
        <p:spPr>
          <a:xfrm>
            <a:off x="3419759" y="2698048"/>
            <a:ext cx="15415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smtClean="0">
                <a:solidFill>
                  <a:srgbClr val="FF0000"/>
                </a:solidFill>
              </a:rPr>
              <a:t>Purifications</a:t>
            </a:r>
            <a:endParaRPr lang="it-IT" b="1" dirty="0">
              <a:solidFill>
                <a:srgbClr val="FF0000"/>
              </a:solidFill>
            </a:endParaRPr>
          </a:p>
        </p:txBody>
      </p:sp>
      <p:sp>
        <p:nvSpPr>
          <p:cNvPr id="37" name="Down Arrow 36"/>
          <p:cNvSpPr/>
          <p:nvPr/>
        </p:nvSpPr>
        <p:spPr>
          <a:xfrm>
            <a:off x="1693287" y="2229897"/>
            <a:ext cx="331428" cy="515632"/>
          </a:xfrm>
          <a:prstGeom prst="downArrow">
            <a:avLst/>
          </a:prstGeom>
          <a:solidFill>
            <a:schemeClr val="tx1"/>
          </a:solidFill>
          <a:ln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8" name="Text Box 89"/>
          <p:cNvSpPr txBox="1">
            <a:spLocks noChangeArrowheads="1"/>
          </p:cNvSpPr>
          <p:nvPr/>
        </p:nvSpPr>
        <p:spPr bwMode="auto">
          <a:xfrm>
            <a:off x="290004" y="2854568"/>
            <a:ext cx="3129755" cy="3570208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GB" b="1" smtClean="0">
                <a:latin typeface="Arial" pitchFamily="34" charset="0"/>
                <a:cs typeface="Arial" pitchFamily="34" charset="0"/>
              </a:rPr>
              <a:t>PHASE 1 (2007-2010)</a:t>
            </a:r>
          </a:p>
          <a:p>
            <a:pPr>
              <a:spcAft>
                <a:spcPts val="600"/>
              </a:spcAft>
            </a:pPr>
            <a:r>
              <a:rPr lang="en-GB" b="1" u="sng" smtClean="0">
                <a:latin typeface="Arial" pitchFamily="34" charset="0"/>
                <a:cs typeface="Arial" pitchFamily="34" charset="0"/>
              </a:rPr>
              <a:t>Solar neutrinos</a:t>
            </a:r>
          </a:p>
          <a:p>
            <a:pPr>
              <a:buFont typeface="Arial" pitchFamily="34" charset="0"/>
              <a:buChar char="•"/>
            </a:pPr>
            <a:r>
              <a:rPr lang="en-GB" smtClean="0">
                <a:latin typeface="Arial" pitchFamily="34" charset="0"/>
                <a:cs typeface="Arial" pitchFamily="34" charset="0"/>
              </a:rPr>
              <a:t> </a:t>
            </a:r>
            <a:r>
              <a:rPr lang="en-GB" baseline="30000" smtClean="0">
                <a:latin typeface="Arial" pitchFamily="34" charset="0"/>
                <a:cs typeface="Arial" pitchFamily="34" charset="0"/>
              </a:rPr>
              <a:t>7</a:t>
            </a:r>
            <a:r>
              <a:rPr lang="en-GB" smtClean="0">
                <a:latin typeface="Arial" pitchFamily="34" charset="0"/>
                <a:cs typeface="Arial" pitchFamily="34" charset="0"/>
              </a:rPr>
              <a:t>Be </a:t>
            </a:r>
            <a:r>
              <a:rPr lang="en-GB" smtClean="0">
                <a:latin typeface="Symbol" panose="05050102010706020507" pitchFamily="18" charset="2"/>
                <a:cs typeface="Arial" pitchFamily="34" charset="0"/>
              </a:rPr>
              <a:t>n</a:t>
            </a:r>
            <a:r>
              <a:rPr lang="en-GB" smtClean="0">
                <a:latin typeface="Arial" pitchFamily="34" charset="0"/>
                <a:cs typeface="Arial" pitchFamily="34" charset="0"/>
              </a:rPr>
              <a:t> : 1</a:t>
            </a:r>
            <a:r>
              <a:rPr lang="en-GB" baseline="30000" smtClean="0">
                <a:latin typeface="Arial" pitchFamily="34" charset="0"/>
                <a:cs typeface="Arial" pitchFamily="34" charset="0"/>
              </a:rPr>
              <a:t>st</a:t>
            </a:r>
            <a:r>
              <a:rPr lang="en-GB" smtClean="0">
                <a:latin typeface="Arial" pitchFamily="34" charset="0"/>
                <a:cs typeface="Arial" pitchFamily="34" charset="0"/>
              </a:rPr>
              <a:t> observation+ precise measurement (5%); Day/Night asymmetry;</a:t>
            </a:r>
            <a:r>
              <a:rPr lang="it-IT">
                <a:solidFill>
                  <a:srgbClr val="FF0000"/>
                </a:solidFill>
              </a:rPr>
              <a:t> </a:t>
            </a:r>
            <a:endParaRPr lang="en-GB" smtClean="0"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GB" smtClean="0">
                <a:latin typeface="Arial" pitchFamily="34" charset="0"/>
                <a:cs typeface="Arial" pitchFamily="34" charset="0"/>
              </a:rPr>
              <a:t>pep </a:t>
            </a:r>
            <a:r>
              <a:rPr lang="en-GB" smtClean="0">
                <a:latin typeface="Symbol" panose="05050102010706020507" pitchFamily="18" charset="2"/>
                <a:cs typeface="Arial" pitchFamily="34" charset="0"/>
              </a:rPr>
              <a:t>n</a:t>
            </a:r>
            <a:r>
              <a:rPr lang="en-GB" smtClean="0">
                <a:latin typeface="Arial" pitchFamily="34" charset="0"/>
                <a:cs typeface="Arial" pitchFamily="34" charset="0"/>
              </a:rPr>
              <a:t>: 1</a:t>
            </a:r>
            <a:r>
              <a:rPr lang="en-GB" baseline="30000" smtClean="0">
                <a:latin typeface="Arial" pitchFamily="34" charset="0"/>
                <a:cs typeface="Arial" pitchFamily="34" charset="0"/>
              </a:rPr>
              <a:t>st</a:t>
            </a:r>
            <a:r>
              <a:rPr lang="en-GB" smtClean="0">
                <a:latin typeface="Arial" pitchFamily="34" charset="0"/>
                <a:cs typeface="Arial" pitchFamily="34" charset="0"/>
              </a:rPr>
              <a:t> observation;</a:t>
            </a:r>
            <a:r>
              <a:rPr lang="it-IT">
                <a:solidFill>
                  <a:srgbClr val="FF0000"/>
                </a:solidFill>
              </a:rPr>
              <a:t> </a:t>
            </a:r>
            <a:endParaRPr lang="en-GB" smtClean="0"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GB" smtClean="0">
                <a:latin typeface="Arial" pitchFamily="34" charset="0"/>
                <a:cs typeface="Arial" pitchFamily="34" charset="0"/>
              </a:rPr>
              <a:t> </a:t>
            </a:r>
            <a:r>
              <a:rPr lang="en-GB" baseline="30000" smtClean="0">
                <a:latin typeface="Arial" pitchFamily="34" charset="0"/>
                <a:cs typeface="Arial" pitchFamily="34" charset="0"/>
              </a:rPr>
              <a:t>8</a:t>
            </a:r>
            <a:r>
              <a:rPr lang="en-GB" smtClean="0">
                <a:latin typeface="Arial" pitchFamily="34" charset="0"/>
                <a:cs typeface="Arial" pitchFamily="34" charset="0"/>
              </a:rPr>
              <a:t>B </a:t>
            </a:r>
            <a:r>
              <a:rPr lang="en-GB" smtClean="0">
                <a:latin typeface="Symbol" panose="05050102010706020507" pitchFamily="18" charset="2"/>
                <a:cs typeface="Arial" pitchFamily="34" charset="0"/>
              </a:rPr>
              <a:t>n </a:t>
            </a:r>
            <a:r>
              <a:rPr lang="en-GB" smtClean="0">
                <a:latin typeface="Arial" pitchFamily="34" charset="0"/>
                <a:cs typeface="Arial" pitchFamily="34" charset="0"/>
              </a:rPr>
              <a:t>with low treshold;</a:t>
            </a:r>
            <a:r>
              <a:rPr lang="it-IT" smtClean="0">
                <a:solidFill>
                  <a:srgbClr val="FF0000"/>
                </a:solidFill>
              </a:rPr>
              <a:t> </a:t>
            </a:r>
            <a:endParaRPr lang="en-GB" smtClean="0"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GB" smtClean="0">
                <a:latin typeface="Arial" pitchFamily="34" charset="0"/>
                <a:cs typeface="Arial" pitchFamily="34" charset="0"/>
              </a:rPr>
              <a:t>CNO</a:t>
            </a:r>
            <a:r>
              <a:rPr lang="en-GB" smtClean="0">
                <a:latin typeface="Symbol" panose="05050102010706020507" pitchFamily="18" charset="2"/>
                <a:cs typeface="Arial" pitchFamily="34" charset="0"/>
              </a:rPr>
              <a:t> n</a:t>
            </a:r>
            <a:r>
              <a:rPr lang="en-GB" smtClean="0">
                <a:latin typeface="Arial" pitchFamily="34" charset="0"/>
                <a:cs typeface="Arial" pitchFamily="34" charset="0"/>
              </a:rPr>
              <a:t>: best limit;</a:t>
            </a:r>
            <a:r>
              <a:rPr lang="it-IT" smtClean="0">
                <a:solidFill>
                  <a:srgbClr val="FF0000"/>
                </a:solidFill>
              </a:rPr>
              <a:t> </a:t>
            </a:r>
            <a:endParaRPr lang="en-GB" smtClean="0">
              <a:latin typeface="Arial" pitchFamily="34" charset="0"/>
              <a:cs typeface="Arial" pitchFamily="34" charset="0"/>
            </a:endParaRPr>
          </a:p>
          <a:p>
            <a:pPr algn="l"/>
            <a:r>
              <a:rPr lang="en-GB" b="1" u="sng" smtClean="0">
                <a:latin typeface="Arial" pitchFamily="34" charset="0"/>
                <a:cs typeface="Arial" pitchFamily="34" charset="0"/>
              </a:rPr>
              <a:t>Other</a:t>
            </a:r>
          </a:p>
          <a:p>
            <a:pPr>
              <a:buFont typeface="Arial" pitchFamily="34" charset="0"/>
              <a:buChar char="•"/>
            </a:pPr>
            <a:r>
              <a:rPr lang="en-GB" smtClean="0">
                <a:latin typeface="Arial" pitchFamily="34" charset="0"/>
                <a:cs typeface="Arial" pitchFamily="34" charset="0"/>
              </a:rPr>
              <a:t>geo-</a:t>
            </a:r>
            <a:r>
              <a:rPr lang="en-GB" smtClean="0">
                <a:latin typeface="Symbol" panose="05050102010706020507" pitchFamily="18" charset="2"/>
                <a:cs typeface="Arial" pitchFamily="34" charset="0"/>
              </a:rPr>
              <a:t>n</a:t>
            </a:r>
            <a:r>
              <a:rPr lang="en-GB" smtClean="0">
                <a:latin typeface="Arial" pitchFamily="34" charset="0"/>
                <a:cs typeface="Arial" pitchFamily="34" charset="0"/>
              </a:rPr>
              <a:t> Evidence &gt; 4.5</a:t>
            </a:r>
            <a:r>
              <a:rPr lang="en-GB" smtClean="0">
                <a:latin typeface="Symbol" panose="05050102010706020507" pitchFamily="18" charset="2"/>
                <a:cs typeface="Arial" pitchFamily="34" charset="0"/>
              </a:rPr>
              <a:t>s</a:t>
            </a:r>
            <a:r>
              <a:rPr lang="it-IT" smtClean="0">
                <a:solidFill>
                  <a:srgbClr val="FF0000"/>
                </a:solidFill>
              </a:rPr>
              <a:t> </a:t>
            </a:r>
            <a:endParaRPr lang="en-GB" smtClean="0"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GB" smtClean="0">
                <a:latin typeface="Arial" pitchFamily="34" charset="0"/>
                <a:cs typeface="Arial" pitchFamily="34" charset="0"/>
              </a:rPr>
              <a:t>Limit on rare processes</a:t>
            </a:r>
            <a:r>
              <a:rPr lang="it-IT">
                <a:solidFill>
                  <a:srgbClr val="FF0000"/>
                </a:solidFill>
              </a:rPr>
              <a:t> </a:t>
            </a:r>
            <a:endParaRPr lang="en-GB" smtClean="0"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GB" smtClean="0">
                <a:latin typeface="Arial" pitchFamily="34" charset="0"/>
                <a:cs typeface="Arial" pitchFamily="34" charset="0"/>
              </a:rPr>
              <a:t>Study on cosmogenics</a:t>
            </a:r>
            <a:r>
              <a:rPr lang="it-IT">
                <a:solidFill>
                  <a:srgbClr val="FF0000"/>
                </a:solidFill>
              </a:rPr>
              <a:t> </a:t>
            </a:r>
            <a:endParaRPr lang="en-GB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0" name="Text Box 89"/>
          <p:cNvSpPr txBox="1">
            <a:spLocks noChangeArrowheads="1"/>
          </p:cNvSpPr>
          <p:nvPr/>
        </p:nvSpPr>
        <p:spPr bwMode="auto">
          <a:xfrm>
            <a:off x="4813614" y="2919488"/>
            <a:ext cx="3754845" cy="2970044"/>
          </a:xfrm>
          <a:prstGeom prst="rect">
            <a:avLst/>
          </a:prstGeom>
          <a:ln w="50800">
            <a:solidFill>
              <a:schemeClr val="tx1"/>
            </a:solidFill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GB" b="1" dirty="0" smtClean="0">
                <a:latin typeface="Arial" pitchFamily="34" charset="0"/>
                <a:cs typeface="Arial" pitchFamily="34" charset="0"/>
              </a:rPr>
              <a:t>PHASE 2 (2012-2016)</a:t>
            </a:r>
          </a:p>
          <a:p>
            <a:pPr>
              <a:spcAft>
                <a:spcPts val="600"/>
              </a:spcAft>
            </a:pPr>
            <a:r>
              <a:rPr lang="en-GB" b="1" u="sng" dirty="0" smtClean="0">
                <a:latin typeface="Arial" pitchFamily="34" charset="0"/>
                <a:cs typeface="Arial" pitchFamily="34" charset="0"/>
              </a:rPr>
              <a:t>Solar neutrinos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 smtClean="0">
                <a:latin typeface="Arial" pitchFamily="34" charset="0"/>
                <a:cs typeface="Arial" pitchFamily="34" charset="0"/>
              </a:rPr>
              <a:t>pp neutrinos (Nature 2014)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 smtClean="0">
                <a:latin typeface="Arial" pitchFamily="34" charset="0"/>
                <a:cs typeface="Arial" pitchFamily="34" charset="0"/>
              </a:rPr>
              <a:t>seasonal modulations (2017)</a:t>
            </a:r>
          </a:p>
          <a:p>
            <a:pPr>
              <a:spcAft>
                <a:spcPts val="600"/>
              </a:spcAft>
            </a:pPr>
            <a:r>
              <a:rPr lang="en-GB" i="1" dirty="0" smtClean="0">
                <a:latin typeface="Arial" pitchFamily="34" charset="0"/>
                <a:cs typeface="Arial" pitchFamily="34" charset="0"/>
              </a:rPr>
              <a:t>``First simultaneous precision spectroscopy of pp, 7Be and pep solar </a:t>
            </a:r>
            <a:r>
              <a:rPr lang="en-GB" i="1" dirty="0" smtClean="0">
                <a:latin typeface="Symbol" panose="05050102010706020507" pitchFamily="18" charset="2"/>
                <a:cs typeface="Arial" pitchFamily="34" charset="0"/>
              </a:rPr>
              <a:t>n </a:t>
            </a:r>
            <a:r>
              <a:rPr lang="en-GB" i="1" dirty="0" smtClean="0">
                <a:latin typeface="Arial" pitchFamily="34" charset="0"/>
                <a:cs typeface="Arial" pitchFamily="34" charset="0"/>
              </a:rPr>
              <a:t>with </a:t>
            </a:r>
            <a:r>
              <a:rPr lang="en-GB" i="1" dirty="0" err="1" smtClean="0">
                <a:latin typeface="Arial" pitchFamily="34" charset="0"/>
                <a:cs typeface="Arial" pitchFamily="34" charset="0"/>
              </a:rPr>
              <a:t>Borexino</a:t>
            </a:r>
            <a:r>
              <a:rPr lang="en-GB" i="1" dirty="0" smtClean="0">
                <a:latin typeface="Arial" pitchFamily="34" charset="0"/>
                <a:cs typeface="Arial" pitchFamily="34" charset="0"/>
              </a:rPr>
              <a:t> Phase-II’’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 smtClean="0">
                <a:latin typeface="Arial" pitchFamily="34" charset="0"/>
                <a:cs typeface="Arial" pitchFamily="34" charset="0"/>
              </a:rPr>
              <a:t>New results on </a:t>
            </a:r>
            <a:r>
              <a:rPr lang="en-GB" baseline="30000" dirty="0" smtClean="0">
                <a:latin typeface="Arial" pitchFamily="34" charset="0"/>
                <a:cs typeface="Arial" pitchFamily="34" charset="0"/>
              </a:rPr>
              <a:t>8</a:t>
            </a:r>
            <a:r>
              <a:rPr lang="en-GB" dirty="0" smtClean="0">
                <a:latin typeface="Arial" pitchFamily="34" charset="0"/>
                <a:cs typeface="Arial" pitchFamily="34" charset="0"/>
              </a:rPr>
              <a:t>B neutrinos</a:t>
            </a:r>
            <a:r>
              <a:rPr lang="en-GB" dirty="0">
                <a:latin typeface="Arial" pitchFamily="34" charset="0"/>
                <a:cs typeface="Arial" pitchFamily="34" charset="0"/>
              </a:rPr>
              <a:t> </a:t>
            </a:r>
            <a:r>
              <a:rPr lang="en-GB" dirty="0" smtClean="0">
                <a:latin typeface="Arial" pitchFamily="34" charset="0"/>
                <a:cs typeface="Arial" pitchFamily="34" charset="0"/>
              </a:rPr>
              <a:t>(see </a:t>
            </a:r>
            <a:r>
              <a:rPr lang="en-GB" dirty="0" err="1" smtClean="0">
                <a:latin typeface="Arial" pitchFamily="34" charset="0"/>
                <a:cs typeface="Arial" pitchFamily="34" charset="0"/>
              </a:rPr>
              <a:t>Davide</a:t>
            </a:r>
            <a:r>
              <a:rPr lang="en-GB" dirty="0" smtClean="0">
                <a:latin typeface="Arial" pitchFamily="34" charset="0"/>
                <a:cs typeface="Arial" pitchFamily="34" charset="0"/>
              </a:rPr>
              <a:t> Franco’s talk)</a:t>
            </a:r>
          </a:p>
        </p:txBody>
      </p:sp>
      <p:sp>
        <p:nvSpPr>
          <p:cNvPr id="42" name="Down Arrow 41"/>
          <p:cNvSpPr/>
          <p:nvPr/>
        </p:nvSpPr>
        <p:spPr>
          <a:xfrm>
            <a:off x="6441135" y="2265067"/>
            <a:ext cx="331428" cy="515632"/>
          </a:xfrm>
          <a:prstGeom prst="down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" name="TextBox 2"/>
          <p:cNvSpPr txBox="1"/>
          <p:nvPr/>
        </p:nvSpPr>
        <p:spPr>
          <a:xfrm>
            <a:off x="3524776" y="3711093"/>
            <a:ext cx="1171980" cy="92333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it-IT" b="1" smtClean="0">
                <a:solidFill>
                  <a:srgbClr val="FF0000"/>
                </a:solidFill>
              </a:rPr>
              <a:t>6 cycles of water extraction</a:t>
            </a:r>
            <a:endParaRPr lang="it-IT" b="1">
              <a:solidFill>
                <a:srgbClr val="FF0000"/>
              </a:solidFill>
            </a:endParaRPr>
          </a:p>
        </p:txBody>
      </p:sp>
      <p:sp>
        <p:nvSpPr>
          <p:cNvPr id="48" name="Down Arrow 47"/>
          <p:cNvSpPr/>
          <p:nvPr/>
        </p:nvSpPr>
        <p:spPr>
          <a:xfrm>
            <a:off x="3943066" y="3079773"/>
            <a:ext cx="228600" cy="483395"/>
          </a:xfrm>
          <a:prstGeom prst="downArrow">
            <a:avLst/>
          </a:prstGeom>
          <a:pattFill prst="lgGrid">
            <a:fgClr>
              <a:srgbClr val="FF0000"/>
            </a:fgClr>
            <a:bgClr>
              <a:schemeClr val="bg1"/>
            </a:bgClr>
          </a:patt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3" name="Down Arrow 42"/>
          <p:cNvSpPr/>
          <p:nvPr/>
        </p:nvSpPr>
        <p:spPr>
          <a:xfrm>
            <a:off x="9006443" y="2182595"/>
            <a:ext cx="228600" cy="483395"/>
          </a:xfrm>
          <a:prstGeom prst="downArrow">
            <a:avLst/>
          </a:prstGeom>
          <a:pattFill prst="lgGrid">
            <a:fgClr>
              <a:srgbClr val="FF0000"/>
            </a:fgClr>
            <a:bgClr>
              <a:schemeClr val="bg1"/>
            </a:bgClr>
          </a:patt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4" name="TextBox 43"/>
          <p:cNvSpPr txBox="1"/>
          <p:nvPr/>
        </p:nvSpPr>
        <p:spPr>
          <a:xfrm>
            <a:off x="8587555" y="2780699"/>
            <a:ext cx="11487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smtClean="0">
                <a:solidFill>
                  <a:srgbClr val="FF0000"/>
                </a:solidFill>
              </a:rPr>
              <a:t>Thermal insulation</a:t>
            </a:r>
            <a:endParaRPr lang="it-IT" b="1" dirty="0">
              <a:solidFill>
                <a:srgbClr val="FF0000"/>
              </a:solidFill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9667531" y="1851120"/>
            <a:ext cx="2018191" cy="31765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6" name="Down Arrow 45"/>
          <p:cNvSpPr/>
          <p:nvPr/>
        </p:nvSpPr>
        <p:spPr>
          <a:xfrm>
            <a:off x="10499049" y="2261019"/>
            <a:ext cx="331428" cy="515632"/>
          </a:xfrm>
          <a:prstGeom prst="down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7" name="Text Box 89"/>
          <p:cNvSpPr txBox="1">
            <a:spLocks noChangeArrowheads="1"/>
          </p:cNvSpPr>
          <p:nvPr/>
        </p:nvSpPr>
        <p:spPr bwMode="auto">
          <a:xfrm>
            <a:off x="9764372" y="2841440"/>
            <a:ext cx="2132209" cy="3554819"/>
          </a:xfrm>
          <a:prstGeom prst="rect">
            <a:avLst/>
          </a:prstGeom>
          <a:ln w="50800">
            <a:solidFill>
              <a:schemeClr val="tx1"/>
            </a:solidFill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GB" b="1" dirty="0" smtClean="0">
                <a:latin typeface="Arial" pitchFamily="34" charset="0"/>
                <a:cs typeface="Arial" pitchFamily="34" charset="0"/>
              </a:rPr>
              <a:t>PHASE 3 </a:t>
            </a:r>
          </a:p>
          <a:p>
            <a:pPr algn="ctr">
              <a:spcAft>
                <a:spcPts val="600"/>
              </a:spcAft>
            </a:pPr>
            <a:r>
              <a:rPr lang="en-GB" b="1" dirty="0" smtClean="0">
                <a:latin typeface="Arial" pitchFamily="34" charset="0"/>
                <a:cs typeface="Arial" pitchFamily="34" charset="0"/>
              </a:rPr>
              <a:t>(2016-2020)</a:t>
            </a:r>
          </a:p>
          <a:p>
            <a:pPr>
              <a:spcAft>
                <a:spcPts val="600"/>
              </a:spcAft>
            </a:pPr>
            <a:r>
              <a:rPr lang="en-GB" b="1" u="sng" dirty="0">
                <a:latin typeface="Arial" pitchFamily="34" charset="0"/>
                <a:cs typeface="Arial" pitchFamily="34" charset="0"/>
              </a:rPr>
              <a:t>Solar </a:t>
            </a:r>
            <a:r>
              <a:rPr lang="en-GB" b="1" u="sng" dirty="0" smtClean="0">
                <a:latin typeface="Arial" pitchFamily="34" charset="0"/>
                <a:cs typeface="Arial" pitchFamily="34" charset="0"/>
              </a:rPr>
              <a:t>neutrinos</a:t>
            </a:r>
          </a:p>
          <a:p>
            <a:pPr>
              <a:spcAft>
                <a:spcPts val="600"/>
              </a:spcAft>
            </a:pPr>
            <a:endParaRPr lang="en-GB" b="1" u="sng" dirty="0" smtClean="0">
              <a:latin typeface="Arial" pitchFamily="34" charset="0"/>
              <a:cs typeface="Arial" pitchFamily="34" charset="0"/>
            </a:endParaRPr>
          </a:p>
          <a:p>
            <a:pPr>
              <a:spcAft>
                <a:spcPts val="600"/>
              </a:spcAft>
            </a:pPr>
            <a:endParaRPr lang="en-GB" b="1" u="sng" dirty="0">
              <a:latin typeface="Arial" pitchFamily="34" charset="0"/>
              <a:cs typeface="Arial" pitchFamily="34" charset="0"/>
            </a:endParaRPr>
          </a:p>
          <a:p>
            <a:pPr>
              <a:spcAft>
                <a:spcPts val="600"/>
              </a:spcAft>
            </a:pPr>
            <a:endParaRPr lang="en-GB" b="1" u="sng" dirty="0" smtClean="0">
              <a:latin typeface="Arial" pitchFamily="34" charset="0"/>
              <a:cs typeface="Arial" pitchFamily="34" charset="0"/>
            </a:endParaRPr>
          </a:p>
          <a:p>
            <a:pPr>
              <a:spcAft>
                <a:spcPts val="600"/>
              </a:spcAft>
            </a:pPr>
            <a:endParaRPr lang="en-GB" b="1" u="sng" dirty="0">
              <a:latin typeface="Arial" pitchFamily="34" charset="0"/>
              <a:cs typeface="Arial" pitchFamily="34" charset="0"/>
            </a:endParaRPr>
          </a:p>
          <a:p>
            <a:pPr>
              <a:spcAft>
                <a:spcPts val="600"/>
              </a:spcAft>
            </a:pPr>
            <a:endParaRPr lang="en-GB" b="1" u="sng" dirty="0" smtClean="0">
              <a:latin typeface="Arial" pitchFamily="34" charset="0"/>
              <a:cs typeface="Arial" pitchFamily="34" charset="0"/>
            </a:endParaRPr>
          </a:p>
          <a:p>
            <a:pPr>
              <a:spcAft>
                <a:spcPts val="600"/>
              </a:spcAft>
            </a:pPr>
            <a:endParaRPr lang="en-GB" b="1" u="sng" dirty="0">
              <a:latin typeface="Arial" pitchFamily="34" charset="0"/>
              <a:cs typeface="Arial" pitchFamily="34" charset="0"/>
            </a:endParaRPr>
          </a:p>
          <a:p>
            <a:pPr>
              <a:spcAft>
                <a:spcPts val="600"/>
              </a:spcAft>
            </a:pPr>
            <a:endParaRPr lang="en-GB" b="1" u="sng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50" name="Straight Connector 49"/>
          <p:cNvCxnSpPr/>
          <p:nvPr/>
        </p:nvCxnSpPr>
        <p:spPr>
          <a:xfrm>
            <a:off x="9630242" y="1435971"/>
            <a:ext cx="22243" cy="721075"/>
          </a:xfrm>
          <a:prstGeom prst="line">
            <a:avLst/>
          </a:prstGeom>
          <a:ln w="412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9736337" y="4154504"/>
            <a:ext cx="20258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First detection </a:t>
            </a:r>
          </a:p>
          <a:p>
            <a:pPr algn="ctr"/>
            <a:r>
              <a:rPr lang="en-US" b="1" dirty="0" smtClean="0"/>
              <a:t>of CNO neutrinos</a:t>
            </a:r>
            <a:endParaRPr lang="en-US" b="1" dirty="0"/>
          </a:p>
        </p:txBody>
      </p:sp>
      <p:sp>
        <p:nvSpPr>
          <p:cNvPr id="51" name="Title 1"/>
          <p:cNvSpPr txBox="1">
            <a:spLocks/>
          </p:cNvSpPr>
          <p:nvPr/>
        </p:nvSpPr>
        <p:spPr>
          <a:xfrm>
            <a:off x="-4266" y="17990"/>
            <a:ext cx="12191999" cy="732755"/>
          </a:xfrm>
          <a:prstGeom prst="rect">
            <a:avLst/>
          </a:prstGeom>
          <a:solidFill>
            <a:schemeClr val="accent4"/>
          </a:solidFill>
          <a:ln w="50800">
            <a:solidFill>
              <a:schemeClr val="accent4"/>
            </a:solidFill>
          </a:ln>
        </p:spPr>
        <p:txBody>
          <a:bodyPr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sz="4000" b="1" smtClean="0">
                <a:latin typeface="Arial" panose="020B0604020202020204" pitchFamily="34" charset="0"/>
                <a:cs typeface="Arial" panose="020B0604020202020204" pitchFamily="34" charset="0"/>
              </a:rPr>
              <a:t>Borexino: the long story..</a:t>
            </a:r>
            <a:endParaRPr lang="it-IT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0" y="6471139"/>
            <a:ext cx="12192000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b="1" i="1" dirty="0" smtClean="0"/>
              <a:t>Barbara Caccianiga (BX collaboration</a:t>
            </a:r>
            <a:r>
              <a:rPr lang="it-IT" b="1" dirty="0" smtClean="0"/>
              <a:t>) ``Borexino and the first direct detection of CNO neutrinos’’   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896115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Arrow 6"/>
          <p:cNvSpPr/>
          <p:nvPr/>
        </p:nvSpPr>
        <p:spPr>
          <a:xfrm>
            <a:off x="290004" y="1664677"/>
            <a:ext cx="11901996" cy="663453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" name="Rectangle 8"/>
          <p:cNvSpPr/>
          <p:nvPr/>
        </p:nvSpPr>
        <p:spPr>
          <a:xfrm>
            <a:off x="344215" y="1805353"/>
            <a:ext cx="3157608" cy="35169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" name="Rectangle 9"/>
          <p:cNvSpPr/>
          <p:nvPr/>
        </p:nvSpPr>
        <p:spPr>
          <a:xfrm>
            <a:off x="4580345" y="1793631"/>
            <a:ext cx="4021017" cy="36341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" name="TextBox 11"/>
          <p:cNvSpPr txBox="1"/>
          <p:nvPr/>
        </p:nvSpPr>
        <p:spPr>
          <a:xfrm>
            <a:off x="35710" y="1045827"/>
            <a:ext cx="762000" cy="3810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it-IT" b="1" smtClean="0"/>
              <a:t>2007</a:t>
            </a:r>
            <a:endParaRPr lang="it-IT" b="1"/>
          </a:p>
        </p:txBody>
      </p:sp>
      <p:cxnSp>
        <p:nvCxnSpPr>
          <p:cNvPr id="13" name="Straight Connector 12"/>
          <p:cNvCxnSpPr/>
          <p:nvPr/>
        </p:nvCxnSpPr>
        <p:spPr>
          <a:xfrm>
            <a:off x="321721" y="1426827"/>
            <a:ext cx="0" cy="730219"/>
          </a:xfrm>
          <a:prstGeom prst="line">
            <a:avLst/>
          </a:prstGeom>
          <a:ln w="412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3514175" y="1391659"/>
            <a:ext cx="0" cy="730219"/>
          </a:xfrm>
          <a:prstGeom prst="line">
            <a:avLst/>
          </a:prstGeom>
          <a:ln w="412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4569247" y="1391659"/>
            <a:ext cx="0" cy="730219"/>
          </a:xfrm>
          <a:prstGeom prst="line">
            <a:avLst/>
          </a:prstGeom>
          <a:ln w="412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8625443" y="1438551"/>
            <a:ext cx="0" cy="730219"/>
          </a:xfrm>
          <a:prstGeom prst="line">
            <a:avLst/>
          </a:prstGeom>
          <a:ln w="412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3165767" y="1057551"/>
            <a:ext cx="762000" cy="3810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it-IT" b="1" smtClean="0"/>
              <a:t>2010</a:t>
            </a:r>
            <a:endParaRPr lang="it-IT" b="1"/>
          </a:p>
        </p:txBody>
      </p:sp>
      <p:sp>
        <p:nvSpPr>
          <p:cNvPr id="19" name="TextBox 18"/>
          <p:cNvSpPr txBox="1"/>
          <p:nvPr/>
        </p:nvSpPr>
        <p:spPr>
          <a:xfrm>
            <a:off x="4199345" y="1057551"/>
            <a:ext cx="762000" cy="3810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it-IT" b="1" smtClean="0"/>
              <a:t>2012</a:t>
            </a:r>
            <a:endParaRPr lang="it-IT" b="1"/>
          </a:p>
        </p:txBody>
      </p:sp>
      <p:sp>
        <p:nvSpPr>
          <p:cNvPr id="20" name="TextBox 19"/>
          <p:cNvSpPr txBox="1"/>
          <p:nvPr/>
        </p:nvSpPr>
        <p:spPr>
          <a:xfrm>
            <a:off x="8244443" y="1074677"/>
            <a:ext cx="762000" cy="3810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it-IT" b="1" dirty="0" smtClean="0"/>
              <a:t>2016</a:t>
            </a:r>
            <a:endParaRPr lang="it-IT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1180181" y="1111049"/>
            <a:ext cx="1501898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it-IT" sz="2800" b="1" dirty="0" smtClean="0"/>
              <a:t>PHASE-I</a:t>
            </a:r>
            <a:endParaRPr lang="it-IT" sz="2800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5820140" y="1130049"/>
            <a:ext cx="1501898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it-IT" sz="2800" b="1" dirty="0" smtClean="0"/>
              <a:t>PHASE-II</a:t>
            </a:r>
            <a:endParaRPr lang="it-IT" sz="2800" b="1" dirty="0"/>
          </a:p>
        </p:txBody>
      </p:sp>
      <p:sp>
        <p:nvSpPr>
          <p:cNvPr id="27" name="Down Arrow 26"/>
          <p:cNvSpPr/>
          <p:nvPr/>
        </p:nvSpPr>
        <p:spPr>
          <a:xfrm>
            <a:off x="3931342" y="2177101"/>
            <a:ext cx="228600" cy="483395"/>
          </a:xfrm>
          <a:prstGeom prst="downArrow">
            <a:avLst/>
          </a:prstGeom>
          <a:pattFill prst="lgGrid">
            <a:fgClr>
              <a:srgbClr val="FF0000"/>
            </a:fgClr>
            <a:bgClr>
              <a:schemeClr val="bg1"/>
            </a:bgClr>
          </a:patt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0" name="TextBox 29"/>
          <p:cNvSpPr txBox="1"/>
          <p:nvPr/>
        </p:nvSpPr>
        <p:spPr>
          <a:xfrm>
            <a:off x="3419759" y="2698048"/>
            <a:ext cx="15415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smtClean="0">
                <a:solidFill>
                  <a:srgbClr val="FF0000"/>
                </a:solidFill>
              </a:rPr>
              <a:t>Purifications</a:t>
            </a:r>
            <a:endParaRPr lang="it-IT" b="1" dirty="0">
              <a:solidFill>
                <a:srgbClr val="FF0000"/>
              </a:solidFill>
            </a:endParaRPr>
          </a:p>
        </p:txBody>
      </p:sp>
      <p:sp>
        <p:nvSpPr>
          <p:cNvPr id="37" name="Down Arrow 36"/>
          <p:cNvSpPr/>
          <p:nvPr/>
        </p:nvSpPr>
        <p:spPr>
          <a:xfrm>
            <a:off x="1693287" y="2229897"/>
            <a:ext cx="331428" cy="515632"/>
          </a:xfrm>
          <a:prstGeom prst="downArrow">
            <a:avLst/>
          </a:prstGeom>
          <a:solidFill>
            <a:schemeClr val="tx1"/>
          </a:solidFill>
          <a:ln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8" name="Text Box 89"/>
          <p:cNvSpPr txBox="1">
            <a:spLocks noChangeArrowheads="1"/>
          </p:cNvSpPr>
          <p:nvPr/>
        </p:nvSpPr>
        <p:spPr bwMode="auto">
          <a:xfrm>
            <a:off x="290004" y="2854568"/>
            <a:ext cx="3129755" cy="3570208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GB" b="1" smtClean="0">
                <a:latin typeface="Arial" pitchFamily="34" charset="0"/>
                <a:cs typeface="Arial" pitchFamily="34" charset="0"/>
              </a:rPr>
              <a:t>PHASE 1 (2007-2010)</a:t>
            </a:r>
          </a:p>
          <a:p>
            <a:pPr>
              <a:spcAft>
                <a:spcPts val="600"/>
              </a:spcAft>
            </a:pPr>
            <a:r>
              <a:rPr lang="en-GB" b="1" u="sng" smtClean="0">
                <a:latin typeface="Arial" pitchFamily="34" charset="0"/>
                <a:cs typeface="Arial" pitchFamily="34" charset="0"/>
              </a:rPr>
              <a:t>Solar neutrinos</a:t>
            </a:r>
          </a:p>
          <a:p>
            <a:pPr>
              <a:buFont typeface="Arial" pitchFamily="34" charset="0"/>
              <a:buChar char="•"/>
            </a:pPr>
            <a:r>
              <a:rPr lang="en-GB" smtClean="0">
                <a:latin typeface="Arial" pitchFamily="34" charset="0"/>
                <a:cs typeface="Arial" pitchFamily="34" charset="0"/>
              </a:rPr>
              <a:t> </a:t>
            </a:r>
            <a:r>
              <a:rPr lang="en-GB" baseline="30000" smtClean="0">
                <a:latin typeface="Arial" pitchFamily="34" charset="0"/>
                <a:cs typeface="Arial" pitchFamily="34" charset="0"/>
              </a:rPr>
              <a:t>7</a:t>
            </a:r>
            <a:r>
              <a:rPr lang="en-GB" smtClean="0">
                <a:latin typeface="Arial" pitchFamily="34" charset="0"/>
                <a:cs typeface="Arial" pitchFamily="34" charset="0"/>
              </a:rPr>
              <a:t>Be </a:t>
            </a:r>
            <a:r>
              <a:rPr lang="en-GB" smtClean="0">
                <a:latin typeface="Symbol" panose="05050102010706020507" pitchFamily="18" charset="2"/>
                <a:cs typeface="Arial" pitchFamily="34" charset="0"/>
              </a:rPr>
              <a:t>n</a:t>
            </a:r>
            <a:r>
              <a:rPr lang="en-GB" smtClean="0">
                <a:latin typeface="Arial" pitchFamily="34" charset="0"/>
                <a:cs typeface="Arial" pitchFamily="34" charset="0"/>
              </a:rPr>
              <a:t> : 1</a:t>
            </a:r>
            <a:r>
              <a:rPr lang="en-GB" baseline="30000" smtClean="0">
                <a:latin typeface="Arial" pitchFamily="34" charset="0"/>
                <a:cs typeface="Arial" pitchFamily="34" charset="0"/>
              </a:rPr>
              <a:t>st</a:t>
            </a:r>
            <a:r>
              <a:rPr lang="en-GB" smtClean="0">
                <a:latin typeface="Arial" pitchFamily="34" charset="0"/>
                <a:cs typeface="Arial" pitchFamily="34" charset="0"/>
              </a:rPr>
              <a:t> observation+ precise measurement (5%); Day/Night asymmetry;</a:t>
            </a:r>
            <a:r>
              <a:rPr lang="it-IT">
                <a:solidFill>
                  <a:srgbClr val="FF0000"/>
                </a:solidFill>
              </a:rPr>
              <a:t> </a:t>
            </a:r>
            <a:endParaRPr lang="en-GB" smtClean="0"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GB" smtClean="0">
                <a:latin typeface="Arial" pitchFamily="34" charset="0"/>
                <a:cs typeface="Arial" pitchFamily="34" charset="0"/>
              </a:rPr>
              <a:t>pep </a:t>
            </a:r>
            <a:r>
              <a:rPr lang="en-GB" smtClean="0">
                <a:latin typeface="Symbol" panose="05050102010706020507" pitchFamily="18" charset="2"/>
                <a:cs typeface="Arial" pitchFamily="34" charset="0"/>
              </a:rPr>
              <a:t>n</a:t>
            </a:r>
            <a:r>
              <a:rPr lang="en-GB" smtClean="0">
                <a:latin typeface="Arial" pitchFamily="34" charset="0"/>
                <a:cs typeface="Arial" pitchFamily="34" charset="0"/>
              </a:rPr>
              <a:t>: 1</a:t>
            </a:r>
            <a:r>
              <a:rPr lang="en-GB" baseline="30000" smtClean="0">
                <a:latin typeface="Arial" pitchFamily="34" charset="0"/>
                <a:cs typeface="Arial" pitchFamily="34" charset="0"/>
              </a:rPr>
              <a:t>st</a:t>
            </a:r>
            <a:r>
              <a:rPr lang="en-GB" smtClean="0">
                <a:latin typeface="Arial" pitchFamily="34" charset="0"/>
                <a:cs typeface="Arial" pitchFamily="34" charset="0"/>
              </a:rPr>
              <a:t> observation;</a:t>
            </a:r>
            <a:r>
              <a:rPr lang="it-IT">
                <a:solidFill>
                  <a:srgbClr val="FF0000"/>
                </a:solidFill>
              </a:rPr>
              <a:t> </a:t>
            </a:r>
            <a:endParaRPr lang="en-GB" smtClean="0"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GB" smtClean="0">
                <a:latin typeface="Arial" pitchFamily="34" charset="0"/>
                <a:cs typeface="Arial" pitchFamily="34" charset="0"/>
              </a:rPr>
              <a:t> </a:t>
            </a:r>
            <a:r>
              <a:rPr lang="en-GB" baseline="30000" smtClean="0">
                <a:latin typeface="Arial" pitchFamily="34" charset="0"/>
                <a:cs typeface="Arial" pitchFamily="34" charset="0"/>
              </a:rPr>
              <a:t>8</a:t>
            </a:r>
            <a:r>
              <a:rPr lang="en-GB" smtClean="0">
                <a:latin typeface="Arial" pitchFamily="34" charset="0"/>
                <a:cs typeface="Arial" pitchFamily="34" charset="0"/>
              </a:rPr>
              <a:t>B </a:t>
            </a:r>
            <a:r>
              <a:rPr lang="en-GB" smtClean="0">
                <a:latin typeface="Symbol" panose="05050102010706020507" pitchFamily="18" charset="2"/>
                <a:cs typeface="Arial" pitchFamily="34" charset="0"/>
              </a:rPr>
              <a:t>n </a:t>
            </a:r>
            <a:r>
              <a:rPr lang="en-GB" smtClean="0">
                <a:latin typeface="Arial" pitchFamily="34" charset="0"/>
                <a:cs typeface="Arial" pitchFamily="34" charset="0"/>
              </a:rPr>
              <a:t>with low treshold;</a:t>
            </a:r>
            <a:r>
              <a:rPr lang="it-IT" smtClean="0">
                <a:solidFill>
                  <a:srgbClr val="FF0000"/>
                </a:solidFill>
              </a:rPr>
              <a:t> </a:t>
            </a:r>
            <a:endParaRPr lang="en-GB" smtClean="0"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GB" smtClean="0">
                <a:latin typeface="Arial" pitchFamily="34" charset="0"/>
                <a:cs typeface="Arial" pitchFamily="34" charset="0"/>
              </a:rPr>
              <a:t>CNO</a:t>
            </a:r>
            <a:r>
              <a:rPr lang="en-GB" smtClean="0">
                <a:latin typeface="Symbol" panose="05050102010706020507" pitchFamily="18" charset="2"/>
                <a:cs typeface="Arial" pitchFamily="34" charset="0"/>
              </a:rPr>
              <a:t> n</a:t>
            </a:r>
            <a:r>
              <a:rPr lang="en-GB" smtClean="0">
                <a:latin typeface="Arial" pitchFamily="34" charset="0"/>
                <a:cs typeface="Arial" pitchFamily="34" charset="0"/>
              </a:rPr>
              <a:t>: best limit;</a:t>
            </a:r>
            <a:r>
              <a:rPr lang="it-IT" smtClean="0">
                <a:solidFill>
                  <a:srgbClr val="FF0000"/>
                </a:solidFill>
              </a:rPr>
              <a:t> </a:t>
            </a:r>
            <a:endParaRPr lang="en-GB" smtClean="0">
              <a:latin typeface="Arial" pitchFamily="34" charset="0"/>
              <a:cs typeface="Arial" pitchFamily="34" charset="0"/>
            </a:endParaRPr>
          </a:p>
          <a:p>
            <a:pPr algn="l"/>
            <a:r>
              <a:rPr lang="en-GB" b="1" u="sng" smtClean="0">
                <a:latin typeface="Arial" pitchFamily="34" charset="0"/>
                <a:cs typeface="Arial" pitchFamily="34" charset="0"/>
              </a:rPr>
              <a:t>Other</a:t>
            </a:r>
          </a:p>
          <a:p>
            <a:pPr>
              <a:buFont typeface="Arial" pitchFamily="34" charset="0"/>
              <a:buChar char="•"/>
            </a:pPr>
            <a:r>
              <a:rPr lang="en-GB" smtClean="0">
                <a:latin typeface="Arial" pitchFamily="34" charset="0"/>
                <a:cs typeface="Arial" pitchFamily="34" charset="0"/>
              </a:rPr>
              <a:t>geo-</a:t>
            </a:r>
            <a:r>
              <a:rPr lang="en-GB" smtClean="0">
                <a:latin typeface="Symbol" panose="05050102010706020507" pitchFamily="18" charset="2"/>
                <a:cs typeface="Arial" pitchFamily="34" charset="0"/>
              </a:rPr>
              <a:t>n</a:t>
            </a:r>
            <a:r>
              <a:rPr lang="en-GB" smtClean="0">
                <a:latin typeface="Arial" pitchFamily="34" charset="0"/>
                <a:cs typeface="Arial" pitchFamily="34" charset="0"/>
              </a:rPr>
              <a:t> Evidence &gt; 4.5</a:t>
            </a:r>
            <a:r>
              <a:rPr lang="en-GB" smtClean="0">
                <a:latin typeface="Symbol" panose="05050102010706020507" pitchFamily="18" charset="2"/>
                <a:cs typeface="Arial" pitchFamily="34" charset="0"/>
              </a:rPr>
              <a:t>s</a:t>
            </a:r>
            <a:r>
              <a:rPr lang="it-IT" smtClean="0">
                <a:solidFill>
                  <a:srgbClr val="FF0000"/>
                </a:solidFill>
              </a:rPr>
              <a:t> </a:t>
            </a:r>
            <a:endParaRPr lang="en-GB" smtClean="0"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GB" smtClean="0">
                <a:latin typeface="Arial" pitchFamily="34" charset="0"/>
                <a:cs typeface="Arial" pitchFamily="34" charset="0"/>
              </a:rPr>
              <a:t>Limit on rare processes</a:t>
            </a:r>
            <a:r>
              <a:rPr lang="it-IT">
                <a:solidFill>
                  <a:srgbClr val="FF0000"/>
                </a:solidFill>
              </a:rPr>
              <a:t> </a:t>
            </a:r>
            <a:endParaRPr lang="en-GB" smtClean="0"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GB" smtClean="0">
                <a:latin typeface="Arial" pitchFamily="34" charset="0"/>
                <a:cs typeface="Arial" pitchFamily="34" charset="0"/>
              </a:rPr>
              <a:t>Study on cosmogenics</a:t>
            </a:r>
            <a:r>
              <a:rPr lang="it-IT">
                <a:solidFill>
                  <a:srgbClr val="FF0000"/>
                </a:solidFill>
              </a:rPr>
              <a:t> </a:t>
            </a:r>
            <a:endParaRPr lang="en-GB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0" name="Text Box 89"/>
          <p:cNvSpPr txBox="1">
            <a:spLocks noChangeArrowheads="1"/>
          </p:cNvSpPr>
          <p:nvPr/>
        </p:nvSpPr>
        <p:spPr bwMode="auto">
          <a:xfrm>
            <a:off x="4813614" y="2919488"/>
            <a:ext cx="3754845" cy="2970044"/>
          </a:xfrm>
          <a:prstGeom prst="rect">
            <a:avLst/>
          </a:prstGeom>
          <a:ln w="50800">
            <a:solidFill>
              <a:schemeClr val="tx1"/>
            </a:solidFill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GB" b="1" dirty="0" smtClean="0">
                <a:latin typeface="Arial" pitchFamily="34" charset="0"/>
                <a:cs typeface="Arial" pitchFamily="34" charset="0"/>
              </a:rPr>
              <a:t>PHASE 2 (2012-2016)</a:t>
            </a:r>
          </a:p>
          <a:p>
            <a:pPr>
              <a:spcAft>
                <a:spcPts val="600"/>
              </a:spcAft>
            </a:pPr>
            <a:r>
              <a:rPr lang="en-GB" b="1" u="sng" dirty="0" smtClean="0">
                <a:latin typeface="Arial" pitchFamily="34" charset="0"/>
                <a:cs typeface="Arial" pitchFamily="34" charset="0"/>
              </a:rPr>
              <a:t>Solar neutrinos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 smtClean="0">
                <a:latin typeface="Arial" pitchFamily="34" charset="0"/>
                <a:cs typeface="Arial" pitchFamily="34" charset="0"/>
              </a:rPr>
              <a:t>pp neutrinos (Nature 2014)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 smtClean="0">
                <a:latin typeface="Arial" pitchFamily="34" charset="0"/>
                <a:cs typeface="Arial" pitchFamily="34" charset="0"/>
              </a:rPr>
              <a:t>seasonal modulations (2017)</a:t>
            </a:r>
          </a:p>
          <a:p>
            <a:pPr>
              <a:spcAft>
                <a:spcPts val="600"/>
              </a:spcAft>
            </a:pPr>
            <a:r>
              <a:rPr lang="en-GB" i="1" dirty="0" smtClean="0">
                <a:latin typeface="Arial" pitchFamily="34" charset="0"/>
                <a:cs typeface="Arial" pitchFamily="34" charset="0"/>
              </a:rPr>
              <a:t>``First simultaneous precision spectroscopy of pp, 7Be and pep solar </a:t>
            </a:r>
            <a:r>
              <a:rPr lang="en-GB" i="1" dirty="0" smtClean="0">
                <a:latin typeface="Symbol" panose="05050102010706020507" pitchFamily="18" charset="2"/>
                <a:cs typeface="Arial" pitchFamily="34" charset="0"/>
              </a:rPr>
              <a:t>n </a:t>
            </a:r>
            <a:r>
              <a:rPr lang="en-GB" i="1" dirty="0" smtClean="0">
                <a:latin typeface="Arial" pitchFamily="34" charset="0"/>
                <a:cs typeface="Arial" pitchFamily="34" charset="0"/>
              </a:rPr>
              <a:t>with </a:t>
            </a:r>
            <a:r>
              <a:rPr lang="en-GB" i="1" dirty="0" err="1" smtClean="0">
                <a:latin typeface="Arial" pitchFamily="34" charset="0"/>
                <a:cs typeface="Arial" pitchFamily="34" charset="0"/>
              </a:rPr>
              <a:t>Borexino</a:t>
            </a:r>
            <a:r>
              <a:rPr lang="en-GB" i="1" dirty="0" smtClean="0">
                <a:latin typeface="Arial" pitchFamily="34" charset="0"/>
                <a:cs typeface="Arial" pitchFamily="34" charset="0"/>
              </a:rPr>
              <a:t> Phase-II’’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 smtClean="0">
                <a:latin typeface="Arial" pitchFamily="34" charset="0"/>
                <a:cs typeface="Arial" pitchFamily="34" charset="0"/>
              </a:rPr>
              <a:t>New results on </a:t>
            </a:r>
            <a:r>
              <a:rPr lang="en-GB" baseline="30000" dirty="0" smtClean="0">
                <a:latin typeface="Arial" pitchFamily="34" charset="0"/>
                <a:cs typeface="Arial" pitchFamily="34" charset="0"/>
              </a:rPr>
              <a:t>8</a:t>
            </a:r>
            <a:r>
              <a:rPr lang="en-GB" dirty="0" smtClean="0">
                <a:latin typeface="Arial" pitchFamily="34" charset="0"/>
                <a:cs typeface="Arial" pitchFamily="34" charset="0"/>
              </a:rPr>
              <a:t>B neutrinos</a:t>
            </a:r>
            <a:r>
              <a:rPr lang="en-GB" dirty="0">
                <a:latin typeface="Arial" pitchFamily="34" charset="0"/>
                <a:cs typeface="Arial" pitchFamily="34" charset="0"/>
              </a:rPr>
              <a:t> </a:t>
            </a:r>
            <a:r>
              <a:rPr lang="en-GB" dirty="0" smtClean="0">
                <a:latin typeface="Arial" pitchFamily="34" charset="0"/>
                <a:cs typeface="Arial" pitchFamily="34" charset="0"/>
              </a:rPr>
              <a:t>(see </a:t>
            </a:r>
            <a:r>
              <a:rPr lang="en-GB" dirty="0" err="1" smtClean="0">
                <a:latin typeface="Arial" pitchFamily="34" charset="0"/>
                <a:cs typeface="Arial" pitchFamily="34" charset="0"/>
              </a:rPr>
              <a:t>Davide</a:t>
            </a:r>
            <a:r>
              <a:rPr lang="en-GB" dirty="0" smtClean="0">
                <a:latin typeface="Arial" pitchFamily="34" charset="0"/>
                <a:cs typeface="Arial" pitchFamily="34" charset="0"/>
              </a:rPr>
              <a:t> Franco’s talk)</a:t>
            </a:r>
          </a:p>
        </p:txBody>
      </p:sp>
      <p:sp>
        <p:nvSpPr>
          <p:cNvPr id="42" name="Down Arrow 41"/>
          <p:cNvSpPr/>
          <p:nvPr/>
        </p:nvSpPr>
        <p:spPr>
          <a:xfrm>
            <a:off x="6441135" y="2265067"/>
            <a:ext cx="331428" cy="515632"/>
          </a:xfrm>
          <a:prstGeom prst="down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" name="TextBox 2"/>
          <p:cNvSpPr txBox="1"/>
          <p:nvPr/>
        </p:nvSpPr>
        <p:spPr>
          <a:xfrm>
            <a:off x="3524776" y="3711093"/>
            <a:ext cx="1171980" cy="92333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it-IT" b="1" smtClean="0">
                <a:solidFill>
                  <a:srgbClr val="FF0000"/>
                </a:solidFill>
              </a:rPr>
              <a:t>6 cycles of water extraction</a:t>
            </a:r>
            <a:endParaRPr lang="it-IT" b="1">
              <a:solidFill>
                <a:srgbClr val="FF0000"/>
              </a:solidFill>
            </a:endParaRPr>
          </a:p>
        </p:txBody>
      </p:sp>
      <p:sp>
        <p:nvSpPr>
          <p:cNvPr id="48" name="Down Arrow 47"/>
          <p:cNvSpPr/>
          <p:nvPr/>
        </p:nvSpPr>
        <p:spPr>
          <a:xfrm>
            <a:off x="3943066" y="3079773"/>
            <a:ext cx="228600" cy="483395"/>
          </a:xfrm>
          <a:prstGeom prst="downArrow">
            <a:avLst/>
          </a:prstGeom>
          <a:pattFill prst="lgGrid">
            <a:fgClr>
              <a:srgbClr val="FF0000"/>
            </a:fgClr>
            <a:bgClr>
              <a:schemeClr val="bg1"/>
            </a:bgClr>
          </a:patt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3" name="Down Arrow 42"/>
          <p:cNvSpPr/>
          <p:nvPr/>
        </p:nvSpPr>
        <p:spPr>
          <a:xfrm>
            <a:off x="9006443" y="2182595"/>
            <a:ext cx="228600" cy="483395"/>
          </a:xfrm>
          <a:prstGeom prst="downArrow">
            <a:avLst/>
          </a:prstGeom>
          <a:pattFill prst="lgGrid">
            <a:fgClr>
              <a:srgbClr val="FF0000"/>
            </a:fgClr>
            <a:bgClr>
              <a:schemeClr val="bg1"/>
            </a:bgClr>
          </a:patt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4" name="TextBox 43"/>
          <p:cNvSpPr txBox="1"/>
          <p:nvPr/>
        </p:nvSpPr>
        <p:spPr>
          <a:xfrm>
            <a:off x="8587555" y="2780699"/>
            <a:ext cx="11487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smtClean="0">
                <a:solidFill>
                  <a:srgbClr val="FF0000"/>
                </a:solidFill>
              </a:rPr>
              <a:t>Thermal insulation</a:t>
            </a:r>
            <a:endParaRPr lang="it-IT" b="1" dirty="0">
              <a:solidFill>
                <a:srgbClr val="FF0000"/>
              </a:solidFill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9667531" y="1851120"/>
            <a:ext cx="2018191" cy="31765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6" name="Down Arrow 45"/>
          <p:cNvSpPr/>
          <p:nvPr/>
        </p:nvSpPr>
        <p:spPr>
          <a:xfrm>
            <a:off x="10499049" y="2261019"/>
            <a:ext cx="331428" cy="515632"/>
          </a:xfrm>
          <a:prstGeom prst="down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7" name="Text Box 89"/>
          <p:cNvSpPr txBox="1">
            <a:spLocks noChangeArrowheads="1"/>
          </p:cNvSpPr>
          <p:nvPr/>
        </p:nvSpPr>
        <p:spPr bwMode="auto">
          <a:xfrm>
            <a:off x="9764372" y="2841440"/>
            <a:ext cx="2132209" cy="3554819"/>
          </a:xfrm>
          <a:prstGeom prst="rect">
            <a:avLst/>
          </a:prstGeom>
          <a:ln w="50800">
            <a:solidFill>
              <a:schemeClr val="tx1"/>
            </a:solidFill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GB" b="1" dirty="0" smtClean="0">
                <a:latin typeface="Arial" pitchFamily="34" charset="0"/>
                <a:cs typeface="Arial" pitchFamily="34" charset="0"/>
              </a:rPr>
              <a:t>PHASE 3 </a:t>
            </a:r>
          </a:p>
          <a:p>
            <a:pPr algn="ctr">
              <a:spcAft>
                <a:spcPts val="600"/>
              </a:spcAft>
            </a:pPr>
            <a:r>
              <a:rPr lang="en-GB" b="1" dirty="0" smtClean="0">
                <a:latin typeface="Arial" pitchFamily="34" charset="0"/>
                <a:cs typeface="Arial" pitchFamily="34" charset="0"/>
              </a:rPr>
              <a:t>(2016-2020)</a:t>
            </a:r>
          </a:p>
          <a:p>
            <a:pPr>
              <a:spcAft>
                <a:spcPts val="600"/>
              </a:spcAft>
            </a:pPr>
            <a:r>
              <a:rPr lang="en-GB" b="1" u="sng" dirty="0">
                <a:latin typeface="Arial" pitchFamily="34" charset="0"/>
                <a:cs typeface="Arial" pitchFamily="34" charset="0"/>
              </a:rPr>
              <a:t>Solar </a:t>
            </a:r>
            <a:r>
              <a:rPr lang="en-GB" b="1" u="sng" dirty="0" smtClean="0">
                <a:latin typeface="Arial" pitchFamily="34" charset="0"/>
                <a:cs typeface="Arial" pitchFamily="34" charset="0"/>
              </a:rPr>
              <a:t>neutrinos</a:t>
            </a:r>
          </a:p>
          <a:p>
            <a:pPr>
              <a:spcAft>
                <a:spcPts val="600"/>
              </a:spcAft>
            </a:pPr>
            <a:endParaRPr lang="en-GB" b="1" u="sng" dirty="0" smtClean="0">
              <a:latin typeface="Arial" pitchFamily="34" charset="0"/>
              <a:cs typeface="Arial" pitchFamily="34" charset="0"/>
            </a:endParaRPr>
          </a:p>
          <a:p>
            <a:pPr>
              <a:spcAft>
                <a:spcPts val="600"/>
              </a:spcAft>
            </a:pPr>
            <a:endParaRPr lang="en-GB" b="1" u="sng" dirty="0">
              <a:latin typeface="Arial" pitchFamily="34" charset="0"/>
              <a:cs typeface="Arial" pitchFamily="34" charset="0"/>
            </a:endParaRPr>
          </a:p>
          <a:p>
            <a:pPr>
              <a:spcAft>
                <a:spcPts val="600"/>
              </a:spcAft>
            </a:pPr>
            <a:endParaRPr lang="en-GB" b="1" u="sng" dirty="0" smtClean="0">
              <a:latin typeface="Arial" pitchFamily="34" charset="0"/>
              <a:cs typeface="Arial" pitchFamily="34" charset="0"/>
            </a:endParaRPr>
          </a:p>
          <a:p>
            <a:pPr>
              <a:spcAft>
                <a:spcPts val="600"/>
              </a:spcAft>
            </a:pPr>
            <a:endParaRPr lang="en-GB" b="1" u="sng" dirty="0">
              <a:latin typeface="Arial" pitchFamily="34" charset="0"/>
              <a:cs typeface="Arial" pitchFamily="34" charset="0"/>
            </a:endParaRPr>
          </a:p>
          <a:p>
            <a:pPr>
              <a:spcAft>
                <a:spcPts val="600"/>
              </a:spcAft>
            </a:pPr>
            <a:endParaRPr lang="en-GB" b="1" u="sng" dirty="0" smtClean="0">
              <a:latin typeface="Arial" pitchFamily="34" charset="0"/>
              <a:cs typeface="Arial" pitchFamily="34" charset="0"/>
            </a:endParaRPr>
          </a:p>
          <a:p>
            <a:pPr>
              <a:spcAft>
                <a:spcPts val="600"/>
              </a:spcAft>
            </a:pPr>
            <a:endParaRPr lang="en-GB" b="1" u="sng" dirty="0">
              <a:latin typeface="Arial" pitchFamily="34" charset="0"/>
              <a:cs typeface="Arial" pitchFamily="34" charset="0"/>
            </a:endParaRPr>
          </a:p>
          <a:p>
            <a:pPr>
              <a:spcAft>
                <a:spcPts val="600"/>
              </a:spcAft>
            </a:pPr>
            <a:endParaRPr lang="en-GB" b="1" u="sng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50" name="Straight Connector 49"/>
          <p:cNvCxnSpPr/>
          <p:nvPr/>
        </p:nvCxnSpPr>
        <p:spPr>
          <a:xfrm>
            <a:off x="9630242" y="1435971"/>
            <a:ext cx="22243" cy="721075"/>
          </a:xfrm>
          <a:prstGeom prst="line">
            <a:avLst/>
          </a:prstGeom>
          <a:ln w="412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Explosion 1 27"/>
          <p:cNvSpPr/>
          <p:nvPr/>
        </p:nvSpPr>
        <p:spPr>
          <a:xfrm>
            <a:off x="9161946" y="3790955"/>
            <a:ext cx="3185557" cy="1782306"/>
          </a:xfrm>
          <a:prstGeom prst="irregularSeal1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Box 33"/>
          <p:cNvSpPr txBox="1"/>
          <p:nvPr/>
        </p:nvSpPr>
        <p:spPr>
          <a:xfrm>
            <a:off x="9797268" y="4311257"/>
            <a:ext cx="20258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First detection </a:t>
            </a:r>
          </a:p>
          <a:p>
            <a:pPr algn="ctr"/>
            <a:r>
              <a:rPr lang="en-US" b="1" dirty="0" smtClean="0"/>
              <a:t>of CNO neutrinos</a:t>
            </a:r>
            <a:endParaRPr lang="en-US" b="1" dirty="0"/>
          </a:p>
        </p:txBody>
      </p:sp>
      <p:sp>
        <p:nvSpPr>
          <p:cNvPr id="51" name="Title 1"/>
          <p:cNvSpPr txBox="1">
            <a:spLocks/>
          </p:cNvSpPr>
          <p:nvPr/>
        </p:nvSpPr>
        <p:spPr>
          <a:xfrm>
            <a:off x="-4266" y="17990"/>
            <a:ext cx="12191999" cy="732755"/>
          </a:xfrm>
          <a:prstGeom prst="rect">
            <a:avLst/>
          </a:prstGeom>
          <a:solidFill>
            <a:schemeClr val="accent4"/>
          </a:solidFill>
          <a:ln w="50800">
            <a:solidFill>
              <a:schemeClr val="accent4"/>
            </a:solidFill>
          </a:ln>
        </p:spPr>
        <p:txBody>
          <a:bodyPr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sz="4000" b="1" smtClean="0">
                <a:latin typeface="Arial" panose="020B0604020202020204" pitchFamily="34" charset="0"/>
                <a:cs typeface="Arial" panose="020B0604020202020204" pitchFamily="34" charset="0"/>
              </a:rPr>
              <a:t>Borexino: the long story..</a:t>
            </a:r>
            <a:endParaRPr lang="it-IT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0" y="6471139"/>
            <a:ext cx="12192000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b="1" i="1" dirty="0" smtClean="0"/>
              <a:t>Barbara Caccianiga (BX collaboration</a:t>
            </a:r>
            <a:r>
              <a:rPr lang="it-IT" b="1" dirty="0" smtClean="0"/>
              <a:t>) ``Borexino and the first direct detection of CNO neutrinos’’   </a:t>
            </a:r>
            <a:endParaRPr lang="it-IT" dirty="0"/>
          </a:p>
        </p:txBody>
      </p:sp>
      <p:grpSp>
        <p:nvGrpSpPr>
          <p:cNvPr id="35" name="Group 34"/>
          <p:cNvGrpSpPr/>
          <p:nvPr/>
        </p:nvGrpSpPr>
        <p:grpSpPr>
          <a:xfrm>
            <a:off x="5014070" y="3774966"/>
            <a:ext cx="3185557" cy="1782306"/>
            <a:chOff x="3016888" y="1998256"/>
            <a:chExt cx="3185557" cy="1782306"/>
          </a:xfrm>
        </p:grpSpPr>
        <p:sp>
          <p:nvSpPr>
            <p:cNvPr id="36" name="Explosion 1 35"/>
            <p:cNvSpPr/>
            <p:nvPr/>
          </p:nvSpPr>
          <p:spPr>
            <a:xfrm>
              <a:off x="3016888" y="1998256"/>
              <a:ext cx="3185557" cy="1782306"/>
            </a:xfrm>
            <a:prstGeom prst="irregularSeal1">
              <a:avLst/>
            </a:prstGeom>
            <a:solidFill>
              <a:schemeClr val="accent2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3469897" y="2566243"/>
              <a:ext cx="202588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smtClean="0"/>
                <a:t>Proton-proton  </a:t>
              </a:r>
            </a:p>
            <a:p>
              <a:pPr algn="ctr"/>
              <a:r>
                <a:rPr lang="en-US" b="1" dirty="0" smtClean="0"/>
                <a:t>neutrinos</a:t>
              </a:r>
              <a:endParaRPr lang="en-US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38529448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0" y="15192"/>
            <a:ext cx="12191999" cy="732755"/>
          </a:xfrm>
          <a:prstGeom prst="rect">
            <a:avLst/>
          </a:prstGeom>
          <a:solidFill>
            <a:schemeClr val="accent4"/>
          </a:solidFill>
          <a:ln w="50800">
            <a:solidFill>
              <a:schemeClr val="accent4"/>
            </a:solidFill>
          </a:ln>
        </p:spPr>
        <p:txBody>
          <a:bodyPr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sz="4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Borexino: essential ingredients </a:t>
            </a:r>
            <a:endParaRPr lang="it-IT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391507" y="1078527"/>
            <a:ext cx="7455877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sz="3600" b="1" smtClean="0"/>
              <a:t>Borexino detects neutrinos through scattering on electrons</a:t>
            </a:r>
          </a:p>
        </p:txBody>
      </p:sp>
      <p:sp>
        <p:nvSpPr>
          <p:cNvPr id="8" name="Down Arrow 7"/>
          <p:cNvSpPr/>
          <p:nvPr/>
        </p:nvSpPr>
        <p:spPr>
          <a:xfrm>
            <a:off x="5616819" y="2466427"/>
            <a:ext cx="1065336" cy="51581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" name="TextBox 8"/>
          <p:cNvSpPr txBox="1"/>
          <p:nvPr/>
        </p:nvSpPr>
        <p:spPr>
          <a:xfrm>
            <a:off x="3679214" y="3286376"/>
            <a:ext cx="5034330" cy="646331"/>
          </a:xfrm>
          <a:prstGeom prst="rect">
            <a:avLst/>
          </a:prstGeom>
          <a:solidFill>
            <a:schemeClr val="bg1"/>
          </a:solidFill>
          <a:ln w="63500"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3600" b="1" smtClean="0">
                <a:latin typeface="Symbol" panose="05050102010706020507" pitchFamily="18" charset="2"/>
              </a:rPr>
              <a:t>n</a:t>
            </a:r>
            <a:r>
              <a:rPr lang="it-IT" sz="3600" b="1" baseline="-25000" smtClean="0"/>
              <a:t>x</a:t>
            </a:r>
            <a:r>
              <a:rPr lang="it-IT" sz="3600" b="1" smtClean="0"/>
              <a:t> + e</a:t>
            </a:r>
            <a:r>
              <a:rPr lang="it-IT" sz="3600" b="1" baseline="30000" smtClean="0"/>
              <a:t>-</a:t>
            </a:r>
            <a:r>
              <a:rPr lang="it-IT" sz="3600" b="1" smtClean="0"/>
              <a:t> </a:t>
            </a:r>
            <a:r>
              <a:rPr lang="it-IT" sz="3600" b="1" smtClean="0">
                <a:sym typeface="Wingdings" panose="05000000000000000000" pitchFamily="2" charset="2"/>
              </a:rPr>
              <a:t> </a:t>
            </a:r>
            <a:r>
              <a:rPr lang="it-IT" sz="3600" b="1">
                <a:latin typeface="Symbol" panose="05050102010706020507" pitchFamily="18" charset="2"/>
              </a:rPr>
              <a:t>n</a:t>
            </a:r>
            <a:r>
              <a:rPr lang="it-IT" sz="3600" b="1" baseline="-25000"/>
              <a:t>x</a:t>
            </a:r>
            <a:r>
              <a:rPr lang="it-IT" sz="3600" b="1"/>
              <a:t> + e</a:t>
            </a:r>
            <a:r>
              <a:rPr lang="it-IT" sz="3600" b="1" baseline="30000"/>
              <a:t>-</a:t>
            </a:r>
            <a:r>
              <a:rPr lang="it-IT" sz="3600" b="1" smtClean="0"/>
              <a:t>  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0" y="6471139"/>
            <a:ext cx="12192000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b="1" i="1" dirty="0" smtClean="0"/>
              <a:t>Barbara Caccianiga (BX collaboration</a:t>
            </a:r>
            <a:r>
              <a:rPr lang="it-IT" b="1" dirty="0" smtClean="0"/>
              <a:t>) ``Borexino and the first direct detection of CNO neutrinos’’   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3834741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0" y="15192"/>
            <a:ext cx="12191999" cy="732755"/>
          </a:xfrm>
          <a:prstGeom prst="rect">
            <a:avLst/>
          </a:prstGeom>
          <a:solidFill>
            <a:schemeClr val="accent4"/>
          </a:solidFill>
          <a:ln w="50800">
            <a:solidFill>
              <a:schemeClr val="accent4"/>
            </a:solidFill>
          </a:ln>
        </p:spPr>
        <p:txBody>
          <a:bodyPr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sz="4000" b="1" smtClean="0">
                <a:latin typeface="Arial" panose="020B0604020202020204" pitchFamily="34" charset="0"/>
                <a:cs typeface="Arial" panose="020B0604020202020204" pitchFamily="34" charset="0"/>
              </a:rPr>
              <a:t>Borexino: essential ingredients (1)</a:t>
            </a:r>
            <a:endParaRPr lang="it-IT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56491" y="1679013"/>
            <a:ext cx="3727938" cy="1569660"/>
          </a:xfrm>
          <a:prstGeom prst="rect">
            <a:avLst/>
          </a:prstGeom>
          <a:solidFill>
            <a:schemeClr val="bg1"/>
          </a:solidFill>
          <a:ln w="63500"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320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it-IT" sz="3200" smtClean="0">
                <a:latin typeface="Arial" panose="020B0604020202020204" pitchFamily="34" charset="0"/>
                <a:cs typeface="Arial" panose="020B0604020202020204" pitchFamily="34" charset="0"/>
              </a:rPr>
              <a:t>umber of collected photons (~ 500 p.e./MeV)</a:t>
            </a:r>
            <a:endParaRPr lang="it-IT" sz="3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56492" y="931160"/>
            <a:ext cx="10785231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sz="3200" b="1" smtClean="0">
                <a:latin typeface="Arial" panose="020B0604020202020204" pitchFamily="34" charset="0"/>
                <a:cs typeface="Arial" panose="020B0604020202020204" pitchFamily="34" charset="0"/>
              </a:rPr>
              <a:t>For each scintillation event, we record</a:t>
            </a:r>
            <a:endParaRPr lang="it-IT" sz="32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56491" y="3641523"/>
            <a:ext cx="3798277" cy="1569660"/>
          </a:xfrm>
          <a:prstGeom prst="rect">
            <a:avLst/>
          </a:prstGeom>
          <a:solidFill>
            <a:schemeClr val="bg1"/>
          </a:solidFill>
          <a:ln w="63500"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3200" smtClean="0">
                <a:latin typeface="Arial" panose="020B0604020202020204" pitchFamily="34" charset="0"/>
                <a:cs typeface="Arial" panose="020B0604020202020204" pitchFamily="34" charset="0"/>
              </a:rPr>
              <a:t>Time of arrival of collected photons @ each PMT  </a:t>
            </a:r>
            <a:endParaRPr lang="it-IT" sz="3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ight Arrow 2"/>
          <p:cNvSpPr/>
          <p:nvPr/>
        </p:nvSpPr>
        <p:spPr>
          <a:xfrm>
            <a:off x="4501664" y="2274279"/>
            <a:ext cx="1172308" cy="39858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" name="Right Arrow 8"/>
          <p:cNvSpPr/>
          <p:nvPr/>
        </p:nvSpPr>
        <p:spPr>
          <a:xfrm>
            <a:off x="4560280" y="4114806"/>
            <a:ext cx="1172308" cy="39858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" name="TextBox 10"/>
          <p:cNvSpPr txBox="1"/>
          <p:nvPr/>
        </p:nvSpPr>
        <p:spPr>
          <a:xfrm>
            <a:off x="5767756" y="2180495"/>
            <a:ext cx="2227383" cy="646331"/>
          </a:xfrm>
          <a:prstGeom prst="rect">
            <a:avLst/>
          </a:prstGeom>
          <a:noFill/>
          <a:ln w="635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3600" b="1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Energy </a:t>
            </a:r>
            <a:endParaRPr lang="it-IT" sz="3600" b="1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873264" y="4021014"/>
            <a:ext cx="2227383" cy="646331"/>
          </a:xfrm>
          <a:prstGeom prst="rect">
            <a:avLst/>
          </a:prstGeom>
          <a:noFill/>
          <a:ln w="635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3600" b="1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Position </a:t>
            </a:r>
            <a:endParaRPr lang="it-IT" sz="3600" b="1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1" name="Group 20"/>
          <p:cNvGrpSpPr/>
          <p:nvPr/>
        </p:nvGrpSpPr>
        <p:grpSpPr>
          <a:xfrm>
            <a:off x="8968149" y="1686642"/>
            <a:ext cx="2672043" cy="1491694"/>
            <a:chOff x="8288215" y="1827318"/>
            <a:chExt cx="2672043" cy="1491694"/>
          </a:xfrm>
        </p:grpSpPr>
        <p:sp>
          <p:nvSpPr>
            <p:cNvPr id="16" name="Oval 15"/>
            <p:cNvSpPr/>
            <p:nvPr/>
          </p:nvSpPr>
          <p:spPr>
            <a:xfrm>
              <a:off x="8288215" y="1827318"/>
              <a:ext cx="2672043" cy="1491694"/>
            </a:xfrm>
            <a:prstGeom prst="ellipse">
              <a:avLst/>
            </a:prstGeom>
            <a:noFill/>
            <a:ln w="38100"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graphicFrame>
          <p:nvGraphicFramePr>
            <p:cNvPr id="4" name="Object 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719577628"/>
                </p:ext>
              </p:extLst>
            </p:nvPr>
          </p:nvGraphicFramePr>
          <p:xfrm>
            <a:off x="8678863" y="2012950"/>
            <a:ext cx="1882775" cy="11890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510" name="Equation" r:id="rId4" imgW="736560" imgH="419040" progId="Equation.3">
                    <p:embed/>
                  </p:oleObj>
                </mc:Choice>
                <mc:Fallback>
                  <p:oleObj name="Equation" r:id="rId4" imgW="736560" imgH="41904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5"/>
                        <a:stretch>
                          <a:fillRect/>
                        </a:stretch>
                      </p:blipFill>
                      <p:spPr>
                        <a:xfrm>
                          <a:off x="8678863" y="2012950"/>
                          <a:ext cx="1882775" cy="1189038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22" name="Group 21"/>
          <p:cNvGrpSpPr/>
          <p:nvPr/>
        </p:nvGrpSpPr>
        <p:grpSpPr>
          <a:xfrm>
            <a:off x="8944704" y="3563276"/>
            <a:ext cx="2672043" cy="1491694"/>
            <a:chOff x="8288215" y="1827318"/>
            <a:chExt cx="2672043" cy="1491694"/>
          </a:xfrm>
        </p:grpSpPr>
        <p:sp>
          <p:nvSpPr>
            <p:cNvPr id="23" name="Oval 22"/>
            <p:cNvSpPr/>
            <p:nvPr/>
          </p:nvSpPr>
          <p:spPr>
            <a:xfrm>
              <a:off x="8288215" y="1827318"/>
              <a:ext cx="2672043" cy="1491694"/>
            </a:xfrm>
            <a:prstGeom prst="ellipse">
              <a:avLst/>
            </a:prstGeom>
            <a:noFill/>
            <a:ln w="38100"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graphicFrame>
          <p:nvGraphicFramePr>
            <p:cNvPr id="24" name="Object 2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626917180"/>
                </p:ext>
              </p:extLst>
            </p:nvPr>
          </p:nvGraphicFramePr>
          <p:xfrm>
            <a:off x="8550275" y="2012950"/>
            <a:ext cx="2141171" cy="11890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511" name="Equation" r:id="rId6" imgW="838080" imgH="419040" progId="Equation.3">
                    <p:embed/>
                  </p:oleObj>
                </mc:Choice>
                <mc:Fallback>
                  <p:oleObj name="Equation" r:id="rId6" imgW="838080" imgH="41904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7"/>
                        <a:stretch>
                          <a:fillRect/>
                        </a:stretch>
                      </p:blipFill>
                      <p:spPr>
                        <a:xfrm>
                          <a:off x="8550275" y="2012950"/>
                          <a:ext cx="2141171" cy="1189038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6" name="Right Arrow 25"/>
          <p:cNvSpPr/>
          <p:nvPr/>
        </p:nvSpPr>
        <p:spPr>
          <a:xfrm rot="2752088">
            <a:off x="4419800" y="4843601"/>
            <a:ext cx="1172308" cy="39858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7" name="TextBox 26"/>
          <p:cNvSpPr txBox="1"/>
          <p:nvPr/>
        </p:nvSpPr>
        <p:spPr>
          <a:xfrm>
            <a:off x="5272005" y="5234535"/>
            <a:ext cx="4118583" cy="1200329"/>
          </a:xfrm>
          <a:prstGeom prst="rect">
            <a:avLst/>
          </a:prstGeom>
          <a:noFill/>
          <a:ln w="635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3600" b="1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Pulse-shape discrimination </a:t>
            </a:r>
            <a:endParaRPr lang="it-IT" sz="3600" b="1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9228131" y="5443707"/>
            <a:ext cx="2243525" cy="910408"/>
            <a:chOff x="9228131" y="5443707"/>
            <a:chExt cx="2243525" cy="910408"/>
          </a:xfrm>
        </p:grpSpPr>
        <p:sp>
          <p:nvSpPr>
            <p:cNvPr id="29" name="Oval 28"/>
            <p:cNvSpPr/>
            <p:nvPr/>
          </p:nvSpPr>
          <p:spPr>
            <a:xfrm>
              <a:off x="9228131" y="5443707"/>
              <a:ext cx="2098436" cy="910408"/>
            </a:xfrm>
            <a:prstGeom prst="ellipse">
              <a:avLst/>
            </a:prstGeom>
            <a:noFill/>
            <a:ln w="38100"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9535678" y="5577091"/>
              <a:ext cx="193597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3200" smtClean="0">
                  <a:latin typeface="Symbol" panose="05050102010706020507" pitchFamily="18" charset="2"/>
                </a:rPr>
                <a:t>a, b</a:t>
              </a:r>
              <a:r>
                <a:rPr lang="it-IT" sz="3200" baseline="30000" smtClean="0">
                  <a:latin typeface="Symbol" panose="05050102010706020507" pitchFamily="18" charset="2"/>
                </a:rPr>
                <a:t>-</a:t>
              </a:r>
              <a:r>
                <a:rPr lang="it-IT" sz="3200" smtClean="0">
                  <a:latin typeface="Symbol" panose="05050102010706020507" pitchFamily="18" charset="2"/>
                </a:rPr>
                <a:t>, b</a:t>
              </a:r>
              <a:r>
                <a:rPr lang="it-IT" sz="3200" baseline="30000" smtClean="0">
                  <a:latin typeface="Symbol" panose="05050102010706020507" pitchFamily="18" charset="2"/>
                </a:rPr>
                <a:t>+</a:t>
              </a:r>
              <a:endParaRPr lang="it-IT" sz="3200" baseline="30000">
                <a:latin typeface="Symbol" panose="05050102010706020507" pitchFamily="18" charset="2"/>
              </a:endParaRPr>
            </a:p>
          </p:txBody>
        </p:sp>
      </p:grpSp>
      <p:sp>
        <p:nvSpPr>
          <p:cNvPr id="28" name="TextBox 27"/>
          <p:cNvSpPr txBox="1"/>
          <p:nvPr/>
        </p:nvSpPr>
        <p:spPr>
          <a:xfrm>
            <a:off x="0" y="6471139"/>
            <a:ext cx="12192000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b="1" i="1" dirty="0" smtClean="0"/>
              <a:t>Barbara Caccianiga (BX collaboration</a:t>
            </a:r>
            <a:r>
              <a:rPr lang="it-IT" b="1" dirty="0" smtClean="0"/>
              <a:t>) ``Borexino and the first direct detection of CNO neutrinos’’   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0519506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3" grpId="0" animBg="1"/>
      <p:bldP spid="9" grpId="0" animBg="1"/>
      <p:bldP spid="11" grpId="0"/>
      <p:bldP spid="12" grpId="0"/>
      <p:bldP spid="26" grpId="0" animBg="1"/>
      <p:bldP spid="2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0" y="15192"/>
            <a:ext cx="12191999" cy="732755"/>
          </a:xfrm>
          <a:prstGeom prst="rect">
            <a:avLst/>
          </a:prstGeom>
          <a:solidFill>
            <a:schemeClr val="accent4"/>
          </a:solidFill>
          <a:ln w="50800">
            <a:solidFill>
              <a:schemeClr val="accent4"/>
            </a:solidFill>
          </a:ln>
        </p:spPr>
        <p:txBody>
          <a:bodyPr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sz="4000" b="1" smtClean="0">
                <a:latin typeface="Arial" panose="020B0604020202020204" pitchFamily="34" charset="0"/>
                <a:cs typeface="Arial" panose="020B0604020202020204" pitchFamily="34" charset="0"/>
              </a:rPr>
              <a:t>Borexino: essential ingredients (1)</a:t>
            </a:r>
            <a:endParaRPr lang="it-IT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56491" y="1679013"/>
            <a:ext cx="3727938" cy="1569660"/>
          </a:xfrm>
          <a:prstGeom prst="rect">
            <a:avLst/>
          </a:prstGeom>
          <a:solidFill>
            <a:schemeClr val="bg1"/>
          </a:solidFill>
          <a:ln w="63500"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320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it-IT" sz="3200" smtClean="0">
                <a:latin typeface="Arial" panose="020B0604020202020204" pitchFamily="34" charset="0"/>
                <a:cs typeface="Arial" panose="020B0604020202020204" pitchFamily="34" charset="0"/>
              </a:rPr>
              <a:t>umber of collected photons (~ 500 p.e./MeV)</a:t>
            </a:r>
            <a:endParaRPr lang="it-IT" sz="3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56492" y="931160"/>
            <a:ext cx="10785231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sz="3200" b="1" smtClean="0">
                <a:latin typeface="Arial" panose="020B0604020202020204" pitchFamily="34" charset="0"/>
                <a:cs typeface="Arial" panose="020B0604020202020204" pitchFamily="34" charset="0"/>
              </a:rPr>
              <a:t>For each scintillation event, we record</a:t>
            </a:r>
            <a:endParaRPr lang="it-IT" sz="32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56491" y="3641523"/>
            <a:ext cx="3798277" cy="1569660"/>
          </a:xfrm>
          <a:prstGeom prst="rect">
            <a:avLst/>
          </a:prstGeom>
          <a:solidFill>
            <a:schemeClr val="bg1"/>
          </a:solidFill>
          <a:ln w="63500"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3200" smtClean="0">
                <a:latin typeface="Arial" panose="020B0604020202020204" pitchFamily="34" charset="0"/>
                <a:cs typeface="Arial" panose="020B0604020202020204" pitchFamily="34" charset="0"/>
              </a:rPr>
              <a:t>Time of arrival of collected photons @ each PMT  </a:t>
            </a:r>
            <a:endParaRPr lang="it-IT" sz="3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1" name="Group 20"/>
          <p:cNvGrpSpPr/>
          <p:nvPr/>
        </p:nvGrpSpPr>
        <p:grpSpPr>
          <a:xfrm>
            <a:off x="8968149" y="1686642"/>
            <a:ext cx="2672043" cy="1491694"/>
            <a:chOff x="8288215" y="1827318"/>
            <a:chExt cx="2672043" cy="1491694"/>
          </a:xfrm>
        </p:grpSpPr>
        <p:sp>
          <p:nvSpPr>
            <p:cNvPr id="16" name="Oval 15"/>
            <p:cNvSpPr/>
            <p:nvPr/>
          </p:nvSpPr>
          <p:spPr>
            <a:xfrm>
              <a:off x="8288215" y="1827318"/>
              <a:ext cx="2672043" cy="1491694"/>
            </a:xfrm>
            <a:prstGeom prst="ellipse">
              <a:avLst/>
            </a:prstGeom>
            <a:noFill/>
            <a:ln w="38100"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graphicFrame>
          <p:nvGraphicFramePr>
            <p:cNvPr id="4" name="Object 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719577628"/>
                </p:ext>
              </p:extLst>
            </p:nvPr>
          </p:nvGraphicFramePr>
          <p:xfrm>
            <a:off x="8678863" y="2012950"/>
            <a:ext cx="1882775" cy="11890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500" name="Equation" r:id="rId4" imgW="736560" imgH="419040" progId="Equation.3">
                    <p:embed/>
                  </p:oleObj>
                </mc:Choice>
                <mc:Fallback>
                  <p:oleObj name="Equation" r:id="rId4" imgW="736560" imgH="41904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5"/>
                        <a:stretch>
                          <a:fillRect/>
                        </a:stretch>
                      </p:blipFill>
                      <p:spPr>
                        <a:xfrm>
                          <a:off x="8678863" y="2012950"/>
                          <a:ext cx="1882775" cy="1189038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22" name="Group 21"/>
          <p:cNvGrpSpPr/>
          <p:nvPr/>
        </p:nvGrpSpPr>
        <p:grpSpPr>
          <a:xfrm>
            <a:off x="8944704" y="3563276"/>
            <a:ext cx="2672043" cy="1491694"/>
            <a:chOff x="8288215" y="1827318"/>
            <a:chExt cx="2672043" cy="1491694"/>
          </a:xfrm>
        </p:grpSpPr>
        <p:sp>
          <p:nvSpPr>
            <p:cNvPr id="23" name="Oval 22"/>
            <p:cNvSpPr/>
            <p:nvPr/>
          </p:nvSpPr>
          <p:spPr>
            <a:xfrm>
              <a:off x="8288215" y="1827318"/>
              <a:ext cx="2672043" cy="1491694"/>
            </a:xfrm>
            <a:prstGeom prst="ellipse">
              <a:avLst/>
            </a:prstGeom>
            <a:noFill/>
            <a:ln w="38100"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graphicFrame>
          <p:nvGraphicFramePr>
            <p:cNvPr id="24" name="Object 2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626917180"/>
                </p:ext>
              </p:extLst>
            </p:nvPr>
          </p:nvGraphicFramePr>
          <p:xfrm>
            <a:off x="8550275" y="2012950"/>
            <a:ext cx="2141171" cy="11890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501" name="Equation" r:id="rId6" imgW="838080" imgH="419040" progId="Equation.3">
                    <p:embed/>
                  </p:oleObj>
                </mc:Choice>
                <mc:Fallback>
                  <p:oleObj name="Equation" r:id="rId6" imgW="838080" imgH="41904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7"/>
                        <a:stretch>
                          <a:fillRect/>
                        </a:stretch>
                      </p:blipFill>
                      <p:spPr>
                        <a:xfrm>
                          <a:off x="8550275" y="2012950"/>
                          <a:ext cx="2141171" cy="1189038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3" name="TextBox 12"/>
          <p:cNvSpPr txBox="1"/>
          <p:nvPr/>
        </p:nvSpPr>
        <p:spPr>
          <a:xfrm>
            <a:off x="5005954" y="2590405"/>
            <a:ext cx="523748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3800" b="1" smtClean="0">
                <a:solidFill>
                  <a:srgbClr val="FF0000"/>
                </a:solidFill>
              </a:rPr>
              <a:t>!</a:t>
            </a:r>
            <a:endParaRPr lang="it-IT" sz="13800" b="1">
              <a:solidFill>
                <a:srgbClr val="FF000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108752" y="1650841"/>
            <a:ext cx="5671903" cy="4524315"/>
          </a:xfrm>
          <a:prstGeom prst="rect">
            <a:avLst/>
          </a:prstGeom>
          <a:solidFill>
            <a:schemeClr val="bg1"/>
          </a:solidFill>
          <a:ln w="825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it-IT" sz="2400" b="1" smtClean="0"/>
              <a:t>Actually much more complicated than this: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400" smtClean="0"/>
              <a:t>Energy</a:t>
            </a:r>
            <a:r>
              <a:rPr lang="it-IT" sz="2400" b="1" smtClean="0"/>
              <a:t> </a:t>
            </a:r>
            <a:r>
              <a:rPr lang="it-IT" sz="2400" smtClean="0"/>
              <a:t>reconstruction is affected by non-linearities (for example, quenching effect) ; also it depends on position and on particle type;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400" smtClean="0">
                <a:latin typeface="Symbol" panose="05050102010706020507" pitchFamily="18" charset="2"/>
              </a:rPr>
              <a:t>s</a:t>
            </a:r>
            <a:r>
              <a:rPr lang="it-IT" sz="2400" smtClean="0"/>
              <a:t>(E) has non-Poissonian dependencies from E and also depends on position;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400" smtClean="0"/>
              <a:t>Position reco and resolution are also energy and position dependent; </a:t>
            </a:r>
          </a:p>
          <a:p>
            <a:r>
              <a:rPr lang="it-IT" sz="2400" b="1" smtClean="0">
                <a:solidFill>
                  <a:srgbClr val="FF0000"/>
                </a:solidFill>
              </a:rPr>
              <a:t>It is crucial to be able of modeling correctly these effects (either analytically or with MonteCarlo simulations)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0" y="6471139"/>
            <a:ext cx="12192000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b="1" i="1" dirty="0" smtClean="0"/>
              <a:t>Barbara Caccianiga (BX collaboration</a:t>
            </a:r>
            <a:r>
              <a:rPr lang="it-IT" b="1" dirty="0" smtClean="0"/>
              <a:t>) ``Borexino and the first direct detection of CNO neutrinos’’   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749083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0" y="15192"/>
            <a:ext cx="12191999" cy="732755"/>
          </a:xfrm>
          <a:prstGeom prst="rect">
            <a:avLst/>
          </a:prstGeom>
          <a:solidFill>
            <a:schemeClr val="accent4"/>
          </a:solidFill>
          <a:ln w="50800">
            <a:solidFill>
              <a:schemeClr val="accent4"/>
            </a:solidFill>
          </a:ln>
        </p:spPr>
        <p:txBody>
          <a:bodyPr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sz="4000" b="1" smtClean="0">
                <a:latin typeface="Arial" panose="020B0604020202020204" pitchFamily="34" charset="0"/>
                <a:cs typeface="Arial" panose="020B0604020202020204" pitchFamily="34" charset="0"/>
              </a:rPr>
              <a:t>Borexino: essential ingredients (2)</a:t>
            </a:r>
            <a:endParaRPr lang="it-IT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391507" y="1078527"/>
            <a:ext cx="7455877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sz="3600" b="1" smtClean="0"/>
              <a:t>Borexino detects neutrinos through scattering on electrons</a:t>
            </a:r>
          </a:p>
        </p:txBody>
      </p:sp>
      <p:sp>
        <p:nvSpPr>
          <p:cNvPr id="8" name="Down Arrow 7"/>
          <p:cNvSpPr/>
          <p:nvPr/>
        </p:nvSpPr>
        <p:spPr>
          <a:xfrm>
            <a:off x="5616819" y="2466427"/>
            <a:ext cx="1065336" cy="51581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" name="TextBox 8"/>
          <p:cNvSpPr txBox="1"/>
          <p:nvPr/>
        </p:nvSpPr>
        <p:spPr>
          <a:xfrm>
            <a:off x="3679214" y="3286376"/>
            <a:ext cx="5034330" cy="646331"/>
          </a:xfrm>
          <a:prstGeom prst="rect">
            <a:avLst/>
          </a:prstGeom>
          <a:solidFill>
            <a:schemeClr val="bg1"/>
          </a:solidFill>
          <a:ln w="63500"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3600" b="1" smtClean="0">
                <a:latin typeface="Symbol" panose="05050102010706020507" pitchFamily="18" charset="2"/>
              </a:rPr>
              <a:t>n</a:t>
            </a:r>
            <a:r>
              <a:rPr lang="it-IT" sz="3600" b="1" baseline="-25000" smtClean="0"/>
              <a:t>x</a:t>
            </a:r>
            <a:r>
              <a:rPr lang="it-IT" sz="3600" b="1" smtClean="0"/>
              <a:t> + e</a:t>
            </a:r>
            <a:r>
              <a:rPr lang="it-IT" sz="3600" b="1" baseline="30000" smtClean="0"/>
              <a:t>-</a:t>
            </a:r>
            <a:r>
              <a:rPr lang="it-IT" sz="3600" b="1" smtClean="0"/>
              <a:t> </a:t>
            </a:r>
            <a:r>
              <a:rPr lang="it-IT" sz="3600" b="1" smtClean="0">
                <a:sym typeface="Wingdings" panose="05000000000000000000" pitchFamily="2" charset="2"/>
              </a:rPr>
              <a:t> </a:t>
            </a:r>
            <a:r>
              <a:rPr lang="it-IT" sz="3600" b="1">
                <a:latin typeface="Symbol" panose="05050102010706020507" pitchFamily="18" charset="2"/>
              </a:rPr>
              <a:t>n</a:t>
            </a:r>
            <a:r>
              <a:rPr lang="it-IT" sz="3600" b="1" baseline="-25000"/>
              <a:t>x</a:t>
            </a:r>
            <a:r>
              <a:rPr lang="it-IT" sz="3600" b="1"/>
              <a:t> + e</a:t>
            </a:r>
            <a:r>
              <a:rPr lang="it-IT" sz="3600" b="1" baseline="30000"/>
              <a:t>-</a:t>
            </a:r>
            <a:r>
              <a:rPr lang="it-IT" sz="3600" b="1" smtClean="0"/>
              <a:t> 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57909" y="4354077"/>
            <a:ext cx="7455877" cy="175432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it-IT" sz="3600" b="1" smtClean="0"/>
              <a:t>So, what we see is only the energy carried away by the electron NOT the total neutrino energy</a:t>
            </a:r>
          </a:p>
        </p:txBody>
      </p:sp>
      <p:sp>
        <p:nvSpPr>
          <p:cNvPr id="12" name="Rectangle 11"/>
          <p:cNvSpPr/>
          <p:nvPr/>
        </p:nvSpPr>
        <p:spPr>
          <a:xfrm>
            <a:off x="8487507" y="4050613"/>
            <a:ext cx="3247297" cy="215157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8713544" y="6013835"/>
            <a:ext cx="2804160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H="1" flipV="1">
            <a:off x="10644554" y="4447861"/>
            <a:ext cx="11724" cy="1542529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Freeform 14"/>
          <p:cNvSpPr/>
          <p:nvPr/>
        </p:nvSpPr>
        <p:spPr>
          <a:xfrm>
            <a:off x="8768862" y="4803156"/>
            <a:ext cx="1453662" cy="1164567"/>
          </a:xfrm>
          <a:custGeom>
            <a:avLst/>
            <a:gdLst>
              <a:gd name="connsiteX0" fmla="*/ 0 w 1453662"/>
              <a:gd name="connsiteY0" fmla="*/ 86044 h 1164567"/>
              <a:gd name="connsiteX1" fmla="*/ 1055077 w 1453662"/>
              <a:gd name="connsiteY1" fmla="*/ 109491 h 1164567"/>
              <a:gd name="connsiteX2" fmla="*/ 1453662 w 1453662"/>
              <a:gd name="connsiteY2" fmla="*/ 1164567 h 1164567"/>
              <a:gd name="connsiteX3" fmla="*/ 1453662 w 1453662"/>
              <a:gd name="connsiteY3" fmla="*/ 1164567 h 11645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53662" h="1164567">
                <a:moveTo>
                  <a:pt x="0" y="86044"/>
                </a:moveTo>
                <a:cubicBezTo>
                  <a:pt x="406400" y="7890"/>
                  <a:pt x="812800" y="-70263"/>
                  <a:pt x="1055077" y="109491"/>
                </a:cubicBezTo>
                <a:cubicBezTo>
                  <a:pt x="1297354" y="289245"/>
                  <a:pt x="1453662" y="1164567"/>
                  <a:pt x="1453662" y="1164567"/>
                </a:cubicBezTo>
                <a:lnTo>
                  <a:pt x="1453662" y="1164567"/>
                </a:lnTo>
              </a:path>
            </a:pathLst>
          </a:custGeom>
          <a:noFill/>
          <a:ln w="635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16" name="Straight Arrow Connector 15"/>
          <p:cNvCxnSpPr/>
          <p:nvPr/>
        </p:nvCxnSpPr>
        <p:spPr>
          <a:xfrm flipV="1">
            <a:off x="8743076" y="4642339"/>
            <a:ext cx="0" cy="134805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11470812" y="5944277"/>
            <a:ext cx="2171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="1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endParaRPr lang="it-IT" sz="2000" b="1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135816" y="4355156"/>
            <a:ext cx="81453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b="1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dN/dE</a:t>
            </a:r>
            <a:endParaRPr lang="it-IT" sz="1600" b="1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0" y="6471139"/>
            <a:ext cx="12192000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b="1" i="1" dirty="0" smtClean="0"/>
              <a:t>Barbara Caccianiga (BX collaboration</a:t>
            </a:r>
            <a:r>
              <a:rPr lang="it-IT" b="1" dirty="0" smtClean="0"/>
              <a:t>) ``Borexino and the first direct detection of CNO neutrinos’’   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531240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5" grpId="0" animBg="1"/>
      <p:bldP spid="3" grpId="0"/>
      <p:bldP spid="1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0" y="15192"/>
            <a:ext cx="12191999" cy="732755"/>
          </a:xfrm>
          <a:prstGeom prst="rect">
            <a:avLst/>
          </a:prstGeom>
          <a:solidFill>
            <a:schemeClr val="accent4"/>
          </a:solidFill>
          <a:ln w="50800">
            <a:solidFill>
              <a:schemeClr val="accent4"/>
            </a:solidFill>
          </a:ln>
        </p:spPr>
        <p:txBody>
          <a:bodyPr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sz="4000" b="1" smtClean="0">
                <a:latin typeface="Arial" panose="020B0604020202020204" pitchFamily="34" charset="0"/>
                <a:cs typeface="Arial" panose="020B0604020202020204" pitchFamily="34" charset="0"/>
              </a:rPr>
              <a:t>Borexino: essential ingredients (2)</a:t>
            </a:r>
            <a:endParaRPr lang="it-IT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57909" y="4354077"/>
            <a:ext cx="7455877" cy="175432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it-IT" sz="3600" b="1" smtClean="0"/>
              <a:t>So, what we see is only the energy carried away by the electron NOT the total neutrino energy</a:t>
            </a:r>
          </a:p>
        </p:txBody>
      </p:sp>
      <p:sp>
        <p:nvSpPr>
          <p:cNvPr id="12" name="Rectangle 11"/>
          <p:cNvSpPr/>
          <p:nvPr/>
        </p:nvSpPr>
        <p:spPr>
          <a:xfrm>
            <a:off x="8487507" y="4050613"/>
            <a:ext cx="3247297" cy="215157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8713544" y="6013835"/>
            <a:ext cx="2804160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H="1" flipV="1">
            <a:off x="10644554" y="4447861"/>
            <a:ext cx="11724" cy="1542529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Freeform 14"/>
          <p:cNvSpPr/>
          <p:nvPr/>
        </p:nvSpPr>
        <p:spPr>
          <a:xfrm>
            <a:off x="8768862" y="4803156"/>
            <a:ext cx="1453662" cy="1164567"/>
          </a:xfrm>
          <a:custGeom>
            <a:avLst/>
            <a:gdLst>
              <a:gd name="connsiteX0" fmla="*/ 0 w 1453662"/>
              <a:gd name="connsiteY0" fmla="*/ 86044 h 1164567"/>
              <a:gd name="connsiteX1" fmla="*/ 1055077 w 1453662"/>
              <a:gd name="connsiteY1" fmla="*/ 109491 h 1164567"/>
              <a:gd name="connsiteX2" fmla="*/ 1453662 w 1453662"/>
              <a:gd name="connsiteY2" fmla="*/ 1164567 h 1164567"/>
              <a:gd name="connsiteX3" fmla="*/ 1453662 w 1453662"/>
              <a:gd name="connsiteY3" fmla="*/ 1164567 h 11645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53662" h="1164567">
                <a:moveTo>
                  <a:pt x="0" y="86044"/>
                </a:moveTo>
                <a:cubicBezTo>
                  <a:pt x="406400" y="7890"/>
                  <a:pt x="812800" y="-70263"/>
                  <a:pt x="1055077" y="109491"/>
                </a:cubicBezTo>
                <a:cubicBezTo>
                  <a:pt x="1297354" y="289245"/>
                  <a:pt x="1453662" y="1164567"/>
                  <a:pt x="1453662" y="1164567"/>
                </a:cubicBezTo>
                <a:lnTo>
                  <a:pt x="1453662" y="1164567"/>
                </a:lnTo>
              </a:path>
            </a:pathLst>
          </a:custGeom>
          <a:noFill/>
          <a:ln w="635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16" name="Straight Arrow Connector 15"/>
          <p:cNvCxnSpPr/>
          <p:nvPr/>
        </p:nvCxnSpPr>
        <p:spPr>
          <a:xfrm flipV="1">
            <a:off x="8743076" y="4642339"/>
            <a:ext cx="0" cy="134805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11470812" y="5944277"/>
            <a:ext cx="2171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="1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endParaRPr lang="it-IT" sz="2000" b="1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135816" y="4355156"/>
            <a:ext cx="81453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b="1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dN/dE</a:t>
            </a:r>
            <a:endParaRPr lang="it-IT" sz="1600" b="1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7909" y="874699"/>
            <a:ext cx="5853666" cy="349753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971694" y="1420711"/>
            <a:ext cx="12365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200" b="1" smtClean="0">
                <a:solidFill>
                  <a:srgbClr val="A852A4"/>
                </a:solidFill>
              </a:rPr>
              <a:t>pep </a:t>
            </a:r>
            <a:r>
              <a:rPr lang="it-IT" sz="3200" b="1" smtClean="0">
                <a:solidFill>
                  <a:srgbClr val="A852A4"/>
                </a:solidFill>
                <a:latin typeface="Symbol" panose="05050102010706020507" pitchFamily="18" charset="2"/>
              </a:rPr>
              <a:t>n</a:t>
            </a:r>
            <a:endParaRPr lang="it-IT" sz="3200" b="1">
              <a:solidFill>
                <a:srgbClr val="A852A4"/>
              </a:solidFill>
              <a:latin typeface="Symbol" panose="05050102010706020507" pitchFamily="18" charset="2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869225" y="2260375"/>
            <a:ext cx="12365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200" b="1" baseline="30000" smtClean="0">
                <a:solidFill>
                  <a:srgbClr val="00B050"/>
                </a:solidFill>
              </a:rPr>
              <a:t>7</a:t>
            </a:r>
            <a:r>
              <a:rPr lang="it-IT" sz="3200" b="1" smtClean="0">
                <a:solidFill>
                  <a:srgbClr val="00B050"/>
                </a:solidFill>
              </a:rPr>
              <a:t>Be </a:t>
            </a:r>
            <a:r>
              <a:rPr lang="it-IT" sz="3200" b="1" smtClean="0">
                <a:solidFill>
                  <a:srgbClr val="00B050"/>
                </a:solidFill>
                <a:latin typeface="Symbol" panose="05050102010706020507" pitchFamily="18" charset="2"/>
              </a:rPr>
              <a:t>n</a:t>
            </a:r>
            <a:endParaRPr lang="it-IT" sz="3200" b="1">
              <a:solidFill>
                <a:srgbClr val="00B050"/>
              </a:solidFill>
              <a:latin typeface="Symbol" panose="05050102010706020507" pitchFamily="18" charset="2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8057053" y="2772359"/>
            <a:ext cx="12365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200" b="1" smtClean="0">
                <a:solidFill>
                  <a:srgbClr val="00B0F0"/>
                </a:solidFill>
              </a:rPr>
              <a:t>pp </a:t>
            </a:r>
            <a:r>
              <a:rPr lang="it-IT" sz="3200" b="1" smtClean="0">
                <a:solidFill>
                  <a:srgbClr val="00B0F0"/>
                </a:solidFill>
                <a:latin typeface="Symbol" panose="05050102010706020507" pitchFamily="18" charset="2"/>
              </a:rPr>
              <a:t>n</a:t>
            </a:r>
            <a:endParaRPr lang="it-IT" sz="3200" b="1">
              <a:solidFill>
                <a:srgbClr val="00B0F0"/>
              </a:solidFill>
              <a:latin typeface="Symbol" panose="05050102010706020507" pitchFamily="18" charset="2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7971694" y="3506274"/>
            <a:ext cx="14362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200" b="1" smtClean="0">
                <a:solidFill>
                  <a:srgbClr val="0000FF"/>
                </a:solidFill>
              </a:rPr>
              <a:t>CNO </a:t>
            </a:r>
            <a:r>
              <a:rPr lang="it-IT" sz="3200" b="1" smtClean="0">
                <a:solidFill>
                  <a:srgbClr val="0000FF"/>
                </a:solidFill>
                <a:latin typeface="Symbol" panose="05050102010706020507" pitchFamily="18" charset="2"/>
              </a:rPr>
              <a:t>n</a:t>
            </a:r>
            <a:endParaRPr lang="it-IT" sz="3200" b="1">
              <a:solidFill>
                <a:srgbClr val="0000FF"/>
              </a:solidFill>
              <a:latin typeface="Symbol" panose="05050102010706020507" pitchFamily="18" charset="2"/>
            </a:endParaRPr>
          </a:p>
        </p:txBody>
      </p:sp>
      <p:cxnSp>
        <p:nvCxnSpPr>
          <p:cNvPr id="26" name="Straight Arrow Connector 25"/>
          <p:cNvCxnSpPr>
            <a:stCxn id="24" idx="1"/>
          </p:cNvCxnSpPr>
          <p:nvPr/>
        </p:nvCxnSpPr>
        <p:spPr>
          <a:xfrm flipH="1">
            <a:off x="4783016" y="3798662"/>
            <a:ext cx="3188678" cy="120515"/>
          </a:xfrm>
          <a:prstGeom prst="straightConnector1">
            <a:avLst/>
          </a:prstGeom>
          <a:ln w="34925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flipH="1">
            <a:off x="1500554" y="3242167"/>
            <a:ext cx="6471140" cy="162938"/>
          </a:xfrm>
          <a:prstGeom prst="straightConnector1">
            <a:avLst/>
          </a:prstGeom>
          <a:ln w="3810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>
            <a:stCxn id="4" idx="1"/>
          </p:cNvCxnSpPr>
          <p:nvPr/>
        </p:nvCxnSpPr>
        <p:spPr>
          <a:xfrm flipH="1">
            <a:off x="3184742" y="1713099"/>
            <a:ext cx="4786952" cy="791270"/>
          </a:xfrm>
          <a:prstGeom prst="straightConnector1">
            <a:avLst/>
          </a:prstGeom>
          <a:ln w="38100">
            <a:solidFill>
              <a:srgbClr val="A852A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 flipH="1">
            <a:off x="2719754" y="2552762"/>
            <a:ext cx="4994032" cy="511984"/>
          </a:xfrm>
          <a:prstGeom prst="straightConnector1">
            <a:avLst/>
          </a:prstGeom>
          <a:ln w="38100">
            <a:solidFill>
              <a:srgbClr val="6EA92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0" y="6471139"/>
            <a:ext cx="12192000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b="1" i="1" dirty="0" smtClean="0"/>
              <a:t>Barbara Caccianiga (BX collaboration</a:t>
            </a:r>
            <a:r>
              <a:rPr lang="it-IT" b="1" dirty="0" smtClean="0"/>
              <a:t>) ``Borexino and the first direct detection of CNO neutrinos’’   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3814728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0" grpId="0"/>
      <p:bldP spid="23" grpId="0"/>
      <p:bldP spid="2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24-Point Star 9"/>
          <p:cNvSpPr/>
          <p:nvPr/>
        </p:nvSpPr>
        <p:spPr>
          <a:xfrm rot="1764740">
            <a:off x="265942" y="908468"/>
            <a:ext cx="1145334" cy="1473093"/>
          </a:xfrm>
          <a:prstGeom prst="star24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0" y="15192"/>
            <a:ext cx="12191999" cy="732755"/>
          </a:xfrm>
          <a:prstGeom prst="rect">
            <a:avLst/>
          </a:prstGeom>
          <a:solidFill>
            <a:schemeClr val="accent4"/>
          </a:solidFill>
          <a:ln w="50800">
            <a:solidFill>
              <a:schemeClr val="accent4"/>
            </a:solidFill>
          </a:ln>
        </p:spPr>
        <p:txBody>
          <a:bodyPr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sz="4000" b="1" smtClean="0">
                <a:latin typeface="Arial" panose="020B0604020202020204" pitchFamily="34" charset="0"/>
                <a:cs typeface="Arial" panose="020B0604020202020204" pitchFamily="34" charset="0"/>
              </a:rPr>
              <a:t>Borexino: essential ingredients (3)</a:t>
            </a:r>
            <a:endParaRPr lang="it-IT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973015" y="1086353"/>
            <a:ext cx="1022252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b="1" smtClean="0"/>
              <a:t>Relatively high light yield </a:t>
            </a:r>
          </a:p>
          <a:p>
            <a:pPr algn="ctr"/>
            <a:r>
              <a:rPr lang="it-IT" sz="3600" b="1" smtClean="0"/>
              <a:t> (with respect, for example, to Cerenkov detectors)</a:t>
            </a:r>
            <a:endParaRPr lang="it-IT" sz="3600" b="1"/>
          </a:p>
        </p:txBody>
      </p:sp>
      <p:sp>
        <p:nvSpPr>
          <p:cNvPr id="26" name="TextBox 25"/>
          <p:cNvSpPr txBox="1"/>
          <p:nvPr/>
        </p:nvSpPr>
        <p:spPr>
          <a:xfrm>
            <a:off x="187574" y="3250206"/>
            <a:ext cx="5416057" cy="3046988"/>
          </a:xfrm>
          <a:prstGeom prst="rect">
            <a:avLst/>
          </a:prstGeom>
          <a:solidFill>
            <a:schemeClr val="bg1"/>
          </a:solidFill>
          <a:ln w="63500"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it-IT" sz="3200" b="1" smtClean="0"/>
              <a:t>Number of photons larger than random instrumental noise </a:t>
            </a:r>
            <a:r>
              <a:rPr lang="it-IT" sz="3200" b="1" smtClean="0">
                <a:sym typeface="Wingdings" panose="05000000000000000000" pitchFamily="2" charset="2"/>
              </a:rPr>
              <a:t> </a:t>
            </a:r>
            <a:endParaRPr lang="it-IT" sz="320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it-IT" sz="3200" smtClean="0"/>
              <a:t>Low energy threshold is possible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it-IT" sz="3200" smtClean="0"/>
              <a:t>Hardware threshold~ 50 keV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389084" y="3250206"/>
            <a:ext cx="5416057" cy="3046988"/>
          </a:xfrm>
          <a:prstGeom prst="rect">
            <a:avLst/>
          </a:prstGeom>
          <a:solidFill>
            <a:schemeClr val="bg1"/>
          </a:solidFill>
          <a:ln w="63500"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it-IT" sz="3200" b="1" smtClean="0"/>
              <a:t>Relatively good energy resolution </a:t>
            </a:r>
            <a:r>
              <a:rPr lang="it-IT" sz="3200" b="1" smtClean="0">
                <a:sym typeface="Wingdings" panose="05000000000000000000" pitchFamily="2" charset="2"/>
              </a:rPr>
              <a:t> </a:t>
            </a:r>
            <a:endParaRPr lang="it-IT" sz="320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it-IT" sz="3200" smtClean="0"/>
              <a:t>Possibility to distinguish contributions from different signal/background in the energy spectrum;</a:t>
            </a:r>
          </a:p>
        </p:txBody>
      </p:sp>
      <p:sp>
        <p:nvSpPr>
          <p:cNvPr id="3" name="Down Arrow 2"/>
          <p:cNvSpPr/>
          <p:nvPr/>
        </p:nvSpPr>
        <p:spPr>
          <a:xfrm rot="3197348">
            <a:off x="3569328" y="2089276"/>
            <a:ext cx="726831" cy="1259193"/>
          </a:xfrm>
          <a:prstGeom prst="downArrow">
            <a:avLst>
              <a:gd name="adj1" fmla="val 32103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" name="Down Arrow 11"/>
          <p:cNvSpPr/>
          <p:nvPr/>
        </p:nvSpPr>
        <p:spPr>
          <a:xfrm rot="18568066">
            <a:off x="7793589" y="2102331"/>
            <a:ext cx="726831" cy="1259193"/>
          </a:xfrm>
          <a:prstGeom prst="downArrow">
            <a:avLst>
              <a:gd name="adj1" fmla="val 32103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" name="TextBox 3"/>
          <p:cNvSpPr txBox="1"/>
          <p:nvPr/>
        </p:nvSpPr>
        <p:spPr>
          <a:xfrm rot="19529696">
            <a:off x="311072" y="1281573"/>
            <a:ext cx="10550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600" b="1" smtClean="0"/>
              <a:t>pros</a:t>
            </a:r>
            <a:endParaRPr lang="it-IT" sz="3600" b="1"/>
          </a:p>
        </p:txBody>
      </p:sp>
      <p:sp>
        <p:nvSpPr>
          <p:cNvPr id="13" name="TextBox 12"/>
          <p:cNvSpPr txBox="1"/>
          <p:nvPr/>
        </p:nvSpPr>
        <p:spPr>
          <a:xfrm>
            <a:off x="0" y="6471139"/>
            <a:ext cx="12192000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b="1" i="1" dirty="0" smtClean="0"/>
              <a:t>Barbara Caccianiga (BX collaboration</a:t>
            </a:r>
            <a:r>
              <a:rPr lang="it-IT" b="1" dirty="0" smtClean="0"/>
              <a:t>) ``Borexino and the first direct detection of CNO neutrinos’’   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8839233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6" grpId="0" animBg="1"/>
      <p:bldP spid="9" grpId="0" animBg="1"/>
      <p:bldP spid="3" grpId="0" animBg="1"/>
      <p:bldP spid="1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3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28052" y="2574680"/>
            <a:ext cx="4091752" cy="3749726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0" y="15192"/>
            <a:ext cx="12191999" cy="732755"/>
          </a:xfrm>
          <a:prstGeom prst="rect">
            <a:avLst/>
          </a:prstGeom>
          <a:solidFill>
            <a:schemeClr val="accent4"/>
          </a:solidFill>
          <a:ln w="50800">
            <a:solidFill>
              <a:schemeClr val="accent4"/>
            </a:solidFill>
          </a:ln>
        </p:spPr>
        <p:txBody>
          <a:bodyPr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sz="4000" b="1" smtClean="0">
                <a:latin typeface="Arial" panose="020B0604020202020204" pitchFamily="34" charset="0"/>
                <a:cs typeface="Arial" panose="020B0604020202020204" pitchFamily="34" charset="0"/>
              </a:rPr>
              <a:t>Studying Solar Neutrinos</a:t>
            </a:r>
            <a:endParaRPr lang="it-IT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0" y="6496539"/>
            <a:ext cx="12192000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b="1" i="1" dirty="0" smtClean="0"/>
              <a:t>Barbara Caccianiga (BX collaboration</a:t>
            </a:r>
            <a:r>
              <a:rPr lang="it-IT" b="1" dirty="0" smtClean="0"/>
              <a:t>) ``Borexino and the first direct detection of CNO neutrinos’’   </a:t>
            </a:r>
            <a:endParaRPr lang="it-IT" dirty="0"/>
          </a:p>
        </p:txBody>
      </p:sp>
      <p:sp>
        <p:nvSpPr>
          <p:cNvPr id="26" name="TextBox 25"/>
          <p:cNvSpPr txBox="1"/>
          <p:nvPr/>
        </p:nvSpPr>
        <p:spPr>
          <a:xfrm>
            <a:off x="145683" y="2125810"/>
            <a:ext cx="5240214" cy="830997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400" b="1" err="1" smtClean="0">
                <a:latin typeface="Arial" pitchFamily="34" charset="0"/>
                <a:cs typeface="Arial" pitchFamily="34" charset="0"/>
              </a:rPr>
              <a:t>pp</a:t>
            </a:r>
            <a:r>
              <a:rPr lang="en-GB" sz="2400" b="1" smtClean="0">
                <a:latin typeface="Arial" pitchFamily="34" charset="0"/>
                <a:cs typeface="Arial" pitchFamily="34" charset="0"/>
              </a:rPr>
              <a:t> CHAIN:</a:t>
            </a:r>
            <a:endParaRPr lang="en-GB" sz="2400" b="1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n-GB" sz="2400" b="1" dirty="0" smtClean="0">
                <a:latin typeface="Arial" pitchFamily="34" charset="0"/>
                <a:cs typeface="Arial" pitchFamily="34" charset="0"/>
              </a:rPr>
              <a:t>~99% of </a:t>
            </a:r>
            <a:r>
              <a:rPr lang="en-GB" sz="2400" b="1" smtClean="0">
                <a:latin typeface="Arial" pitchFamily="34" charset="0"/>
                <a:cs typeface="Arial" pitchFamily="34" charset="0"/>
              </a:rPr>
              <a:t>the Sun </a:t>
            </a:r>
            <a:r>
              <a:rPr lang="en-GB" sz="2400" b="1" dirty="0" smtClean="0">
                <a:latin typeface="Arial" pitchFamily="34" charset="0"/>
                <a:cs typeface="Arial" pitchFamily="34" charset="0"/>
              </a:rPr>
              <a:t>energy</a:t>
            </a:r>
            <a:endParaRPr lang="en-US" sz="24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7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957" y="3115609"/>
            <a:ext cx="4848364" cy="3248296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" name="Rectangle 27"/>
          <p:cNvSpPr/>
          <p:nvPr/>
        </p:nvSpPr>
        <p:spPr>
          <a:xfrm>
            <a:off x="2637104" y="1403833"/>
            <a:ext cx="6287495" cy="52322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en-GB" sz="2800" b="1" dirty="0">
                <a:latin typeface="Arial" pitchFamily="34" charset="0"/>
                <a:cs typeface="Arial" pitchFamily="34" charset="0"/>
              </a:rPr>
              <a:t>4 p </a:t>
            </a:r>
            <a:r>
              <a:rPr lang="en-GB" sz="2800" b="1" dirty="0">
                <a:latin typeface="Arial" pitchFamily="34" charset="0"/>
                <a:cs typeface="Arial" pitchFamily="34" charset="0"/>
                <a:sym typeface="Wingdings" panose="05000000000000000000" pitchFamily="2" charset="2"/>
              </a:rPr>
              <a:t> </a:t>
            </a:r>
            <a:r>
              <a:rPr lang="en-GB" sz="2800" b="1" dirty="0">
                <a:latin typeface="Symbol" panose="05050102010706020507" pitchFamily="18" charset="2"/>
                <a:cs typeface="Arial" pitchFamily="34" charset="0"/>
                <a:sym typeface="Wingdings" panose="05000000000000000000" pitchFamily="2" charset="2"/>
              </a:rPr>
              <a:t>a</a:t>
            </a:r>
            <a:r>
              <a:rPr lang="en-GB" sz="2800" b="1" dirty="0">
                <a:latin typeface="Arial" pitchFamily="34" charset="0"/>
                <a:cs typeface="Arial" pitchFamily="34" charset="0"/>
                <a:sym typeface="Wingdings" panose="05000000000000000000" pitchFamily="2" charset="2"/>
              </a:rPr>
              <a:t> +2 e</a:t>
            </a:r>
            <a:r>
              <a:rPr lang="en-GB" sz="2800" b="1" baseline="30000" dirty="0">
                <a:latin typeface="Arial" pitchFamily="34" charset="0"/>
                <a:cs typeface="Arial" pitchFamily="34" charset="0"/>
                <a:sym typeface="Wingdings" panose="05000000000000000000" pitchFamily="2" charset="2"/>
              </a:rPr>
              <a:t>+</a:t>
            </a:r>
            <a:r>
              <a:rPr lang="en-GB" sz="2800" b="1" dirty="0">
                <a:latin typeface="Arial" pitchFamily="34" charset="0"/>
                <a:cs typeface="Arial" pitchFamily="34" charset="0"/>
                <a:sym typeface="Wingdings" panose="05000000000000000000" pitchFamily="2" charset="2"/>
              </a:rPr>
              <a:t> +2</a:t>
            </a:r>
            <a:r>
              <a:rPr lang="en-GB" sz="2800" b="1" dirty="0">
                <a:latin typeface="Symbol" panose="05050102010706020507" pitchFamily="18" charset="2"/>
                <a:cs typeface="Arial" pitchFamily="34" charset="0"/>
                <a:sym typeface="Wingdings" panose="05000000000000000000" pitchFamily="2" charset="2"/>
              </a:rPr>
              <a:t>n </a:t>
            </a:r>
            <a:r>
              <a:rPr lang="en-GB" sz="2400" b="1" dirty="0">
                <a:cs typeface="Arial" pitchFamily="34" charset="0"/>
                <a:sym typeface="Wingdings" panose="05000000000000000000" pitchFamily="2" charset="2"/>
              </a:rPr>
              <a:t>(E released ~ 26 MeV)</a:t>
            </a:r>
            <a:endParaRPr lang="en-GB" sz="2400" b="1" dirty="0">
              <a:cs typeface="Arial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487037" y="2164723"/>
            <a:ext cx="4973782" cy="707886"/>
          </a:xfrm>
          <a:prstGeom prst="rect">
            <a:avLst/>
          </a:prstGeom>
          <a:solidFill>
            <a:schemeClr val="bg1"/>
          </a:solidFill>
          <a:ln w="3810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 smtClean="0">
                <a:latin typeface="Arial" pitchFamily="34" charset="0"/>
                <a:cs typeface="Arial" pitchFamily="34" charset="0"/>
              </a:rPr>
              <a:t>CNO CYCLE:</a:t>
            </a:r>
          </a:p>
          <a:p>
            <a:pPr algn="ctr"/>
            <a:r>
              <a:rPr lang="en-GB" sz="2000" b="1" dirty="0" smtClean="0">
                <a:latin typeface="Arial" pitchFamily="34" charset="0"/>
                <a:cs typeface="Arial" pitchFamily="34" charset="0"/>
              </a:rPr>
              <a:t>&lt;1% of the sun energy</a:t>
            </a:r>
            <a:endParaRPr lang="en-US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28255" y="900545"/>
            <a:ext cx="89084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The Sun is powered by nuclear reactions occurring in its core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Oval 8"/>
          <p:cNvSpPr/>
          <p:nvPr/>
        </p:nvSpPr>
        <p:spPr>
          <a:xfrm>
            <a:off x="377315" y="3130550"/>
            <a:ext cx="1881871" cy="76179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/>
          <p:cNvSpPr/>
          <p:nvPr/>
        </p:nvSpPr>
        <p:spPr>
          <a:xfrm>
            <a:off x="1696169" y="5126218"/>
            <a:ext cx="1881871" cy="76179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/>
          <p:cNvSpPr/>
          <p:nvPr/>
        </p:nvSpPr>
        <p:spPr>
          <a:xfrm>
            <a:off x="3146430" y="4795661"/>
            <a:ext cx="1881871" cy="76179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/>
          <p:cNvSpPr/>
          <p:nvPr/>
        </p:nvSpPr>
        <p:spPr>
          <a:xfrm>
            <a:off x="6969196" y="3742544"/>
            <a:ext cx="1184237" cy="1632853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/>
          <p:cNvSpPr/>
          <p:nvPr/>
        </p:nvSpPr>
        <p:spPr>
          <a:xfrm>
            <a:off x="10164820" y="3678476"/>
            <a:ext cx="1184237" cy="1632853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Oval 35"/>
          <p:cNvSpPr/>
          <p:nvPr/>
        </p:nvSpPr>
        <p:spPr>
          <a:xfrm>
            <a:off x="8586434" y="4373092"/>
            <a:ext cx="1184237" cy="1632853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2008918" y="3557878"/>
            <a:ext cx="433137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/>
              <a:t>pp</a:t>
            </a:r>
            <a:endParaRPr lang="en-US" b="1" dirty="0"/>
          </a:p>
        </p:txBody>
      </p:sp>
      <p:sp>
        <p:nvSpPr>
          <p:cNvPr id="17" name="Oval 16"/>
          <p:cNvSpPr/>
          <p:nvPr/>
        </p:nvSpPr>
        <p:spPr>
          <a:xfrm>
            <a:off x="3202671" y="3044307"/>
            <a:ext cx="1881871" cy="76179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4754589" y="3523008"/>
            <a:ext cx="568425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/>
              <a:t>pep</a:t>
            </a:r>
            <a:endParaRPr lang="en-US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1643038" y="5589978"/>
            <a:ext cx="433137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b="1" baseline="30000" dirty="0" smtClean="0"/>
              <a:t>8</a:t>
            </a:r>
            <a:r>
              <a:rPr lang="en-US" b="1" dirty="0" smtClean="0"/>
              <a:t>B</a:t>
            </a:r>
            <a:endParaRPr lang="en-US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4499795" y="5284684"/>
            <a:ext cx="70367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b="1" baseline="30000" dirty="0" smtClean="0"/>
              <a:t>7</a:t>
            </a:r>
            <a:r>
              <a:rPr lang="en-US" b="1" dirty="0" smtClean="0"/>
              <a:t>Be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4594794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4" grpId="0" animBg="1"/>
      <p:bldP spid="17" grpId="0" animBg="1"/>
      <p:bldP spid="18" grpId="0" animBg="1"/>
      <p:bldP spid="19" grpId="0" animBg="1"/>
      <p:bldP spid="21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0" y="15192"/>
            <a:ext cx="12191999" cy="732755"/>
          </a:xfrm>
          <a:prstGeom prst="rect">
            <a:avLst/>
          </a:prstGeom>
          <a:solidFill>
            <a:schemeClr val="accent4"/>
          </a:solidFill>
          <a:ln w="50800">
            <a:solidFill>
              <a:schemeClr val="accent4"/>
            </a:solidFill>
          </a:ln>
        </p:spPr>
        <p:txBody>
          <a:bodyPr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sz="4000" b="1" smtClean="0">
                <a:latin typeface="Arial" panose="020B0604020202020204" pitchFamily="34" charset="0"/>
                <a:cs typeface="Arial" panose="020B0604020202020204" pitchFamily="34" charset="0"/>
              </a:rPr>
              <a:t>Borexino: essential ingredients (4)</a:t>
            </a:r>
            <a:endParaRPr lang="it-IT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Down Arrow 24"/>
          <p:cNvSpPr/>
          <p:nvPr/>
        </p:nvSpPr>
        <p:spPr>
          <a:xfrm>
            <a:off x="5744306" y="1860561"/>
            <a:ext cx="890955" cy="74411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" name="TextBox 6"/>
          <p:cNvSpPr txBox="1"/>
          <p:nvPr/>
        </p:nvSpPr>
        <p:spPr>
          <a:xfrm>
            <a:off x="2391508" y="1126605"/>
            <a:ext cx="7455877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sz="3600" b="1" smtClean="0"/>
              <a:t>Scintillator light is not directional</a:t>
            </a:r>
            <a:endParaRPr lang="it-IT" sz="3600" b="1"/>
          </a:p>
        </p:txBody>
      </p:sp>
      <p:sp>
        <p:nvSpPr>
          <p:cNvPr id="8" name="TextBox 7"/>
          <p:cNvSpPr txBox="1"/>
          <p:nvPr/>
        </p:nvSpPr>
        <p:spPr>
          <a:xfrm>
            <a:off x="2391508" y="2713245"/>
            <a:ext cx="7455877" cy="175432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it-IT" sz="3600" b="1" smtClean="0"/>
              <a:t>Signal cannot be separated from background using correlation with the Sun position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391507" y="5446150"/>
            <a:ext cx="7455877" cy="646331"/>
          </a:xfrm>
          <a:prstGeom prst="rect">
            <a:avLst/>
          </a:prstGeom>
          <a:solidFill>
            <a:schemeClr val="bg1"/>
          </a:solidFill>
          <a:ln w="63500"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it-IT" sz="3600" b="1" smtClean="0"/>
              <a:t>Extreem radiopurity needed!</a:t>
            </a:r>
          </a:p>
        </p:txBody>
      </p:sp>
      <p:sp>
        <p:nvSpPr>
          <p:cNvPr id="11" name="Down Arrow 10"/>
          <p:cNvSpPr/>
          <p:nvPr/>
        </p:nvSpPr>
        <p:spPr>
          <a:xfrm>
            <a:off x="5756030" y="4568590"/>
            <a:ext cx="890955" cy="74411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" name="24-Point Star 11"/>
          <p:cNvSpPr/>
          <p:nvPr/>
        </p:nvSpPr>
        <p:spPr>
          <a:xfrm rot="1764740">
            <a:off x="265942" y="908468"/>
            <a:ext cx="1145334" cy="1473093"/>
          </a:xfrm>
          <a:prstGeom prst="star24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" name="TextBox 12"/>
          <p:cNvSpPr txBox="1"/>
          <p:nvPr/>
        </p:nvSpPr>
        <p:spPr>
          <a:xfrm rot="19529696">
            <a:off x="311072" y="1281573"/>
            <a:ext cx="10550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600" b="1" smtClean="0"/>
              <a:t>cons</a:t>
            </a:r>
            <a:endParaRPr lang="it-IT" sz="3600" b="1"/>
          </a:p>
        </p:txBody>
      </p:sp>
      <p:sp>
        <p:nvSpPr>
          <p:cNvPr id="15" name="TextBox 14"/>
          <p:cNvSpPr txBox="1"/>
          <p:nvPr/>
        </p:nvSpPr>
        <p:spPr>
          <a:xfrm>
            <a:off x="0" y="6471139"/>
            <a:ext cx="12192000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b="1" i="1" dirty="0" smtClean="0"/>
              <a:t>Barbara Caccianiga (BX collaboration</a:t>
            </a:r>
            <a:r>
              <a:rPr lang="it-IT" b="1" dirty="0" smtClean="0"/>
              <a:t>) ``Borexino and the first direct detection of CNO neutrinos’’   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9644282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7" grpId="0" animBg="1"/>
      <p:bldP spid="8" grpId="0" animBg="1"/>
      <p:bldP spid="9" grpId="0" animBg="1"/>
      <p:bldP spid="11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0" y="15192"/>
            <a:ext cx="12191999" cy="732755"/>
          </a:xfrm>
          <a:prstGeom prst="rect">
            <a:avLst/>
          </a:prstGeom>
          <a:solidFill>
            <a:schemeClr val="accent4"/>
          </a:solidFill>
          <a:ln w="50800">
            <a:solidFill>
              <a:schemeClr val="accent4"/>
            </a:solidFill>
          </a:ln>
        </p:spPr>
        <p:txBody>
          <a:bodyPr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sz="4000" b="1" smtClean="0">
                <a:latin typeface="Arial" panose="020B0604020202020204" pitchFamily="34" charset="0"/>
                <a:cs typeface="Arial" panose="020B0604020202020204" pitchFamily="34" charset="0"/>
              </a:rPr>
              <a:t>Borexino: the quest for the radiopurity Grail</a:t>
            </a:r>
            <a:endParaRPr lang="it-IT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Rectangle 8"/>
          <p:cNvSpPr>
            <a:spLocks noChangeArrowheads="1"/>
          </p:cNvSpPr>
          <p:nvPr/>
        </p:nvSpPr>
        <p:spPr bwMode="auto">
          <a:xfrm>
            <a:off x="281353" y="1536107"/>
            <a:ext cx="11629292" cy="2995558"/>
          </a:xfrm>
          <a:prstGeom prst="rect">
            <a:avLst/>
          </a:prstGeom>
          <a:solidFill>
            <a:schemeClr val="bg1"/>
          </a:solidFill>
          <a:ln w="571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The expected rate of solar neutrinos in BX  is  at most ~ 50 counts/day/100t (7Be) or </a:t>
            </a:r>
            <a:r>
              <a:rPr lang="en-US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~5 cpd/100t in case of CNO 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which corresponds to ~ 5 10</a:t>
            </a:r>
            <a:r>
              <a:rPr lang="en-US" sz="2400" b="1" baseline="30000" dirty="0" smtClean="0">
                <a:latin typeface="Arial" pitchFamily="34" charset="0"/>
                <a:cs typeface="Arial" pitchFamily="34" charset="0"/>
              </a:rPr>
              <a:t>-9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dirty="0" err="1">
                <a:latin typeface="Arial" pitchFamily="34" charset="0"/>
                <a:cs typeface="Arial" pitchFamily="34" charset="0"/>
              </a:rPr>
              <a:t>Bq</a:t>
            </a:r>
            <a:r>
              <a:rPr lang="en-US" sz="2400" b="1" dirty="0">
                <a:latin typeface="Arial" pitchFamily="34" charset="0"/>
                <a:cs typeface="Arial" pitchFamily="34" charset="0"/>
              </a:rPr>
              <a:t>/Kg ~ 5 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10</a:t>
            </a:r>
            <a:r>
              <a:rPr lang="en-US" sz="2400" b="1" baseline="30000" dirty="0" smtClean="0">
                <a:latin typeface="Arial" pitchFamily="34" charset="0"/>
                <a:cs typeface="Arial" pitchFamily="34" charset="0"/>
              </a:rPr>
              <a:t>-8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dirty="0" err="1">
                <a:latin typeface="Arial" pitchFamily="34" charset="0"/>
                <a:cs typeface="Arial" pitchFamily="34" charset="0"/>
              </a:rPr>
              <a:t>Bq</a:t>
            </a:r>
            <a:r>
              <a:rPr lang="en-US" sz="2400" b="1" dirty="0">
                <a:latin typeface="Arial" pitchFamily="34" charset="0"/>
                <a:cs typeface="Arial" pitchFamily="34" charset="0"/>
              </a:rPr>
              <a:t>/Kg;</a:t>
            </a:r>
            <a:endParaRPr lang="en-GB" sz="2400" b="1" dirty="0" smtClean="0">
              <a:latin typeface="Arial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GB" sz="2400" dirty="0" smtClean="0">
                <a:latin typeface="Arial" pitchFamily="34" charset="0"/>
                <a:cs typeface="Arial" pitchFamily="34" charset="0"/>
              </a:rPr>
              <a:t>Just for comparison:</a:t>
            </a: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 marL="800100" lvl="1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Natural 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water is ~ 10 </a:t>
            </a:r>
            <a:r>
              <a:rPr lang="en-US" sz="2400" dirty="0" err="1">
                <a:latin typeface="Arial" pitchFamily="34" charset="0"/>
                <a:cs typeface="Arial" pitchFamily="34" charset="0"/>
              </a:rPr>
              <a:t>Bq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/Kg in </a:t>
            </a:r>
            <a:r>
              <a:rPr lang="en-US" sz="2400" baseline="30000" dirty="0">
                <a:latin typeface="Arial" pitchFamily="34" charset="0"/>
                <a:cs typeface="Arial" pitchFamily="34" charset="0"/>
              </a:rPr>
              <a:t>238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U, </a:t>
            </a:r>
            <a:r>
              <a:rPr lang="en-US" sz="2400" baseline="30000" dirty="0">
                <a:latin typeface="Arial" pitchFamily="34" charset="0"/>
                <a:cs typeface="Arial" pitchFamily="34" charset="0"/>
              </a:rPr>
              <a:t>232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Th and </a:t>
            </a:r>
            <a:r>
              <a:rPr lang="en-US" sz="2400" baseline="30000" dirty="0">
                <a:latin typeface="Arial" pitchFamily="34" charset="0"/>
                <a:cs typeface="Arial" pitchFamily="34" charset="0"/>
              </a:rPr>
              <a:t>40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K</a:t>
            </a:r>
          </a:p>
          <a:p>
            <a:pPr marL="800100" lvl="1" indent="-342900">
              <a:spcBef>
                <a:spcPct val="20000"/>
              </a:spcBef>
              <a:buFontTx/>
              <a:buChar char="•"/>
            </a:pPr>
            <a:r>
              <a:rPr lang="en-US" sz="2400" dirty="0">
                <a:latin typeface="Arial" pitchFamily="34" charset="0"/>
                <a:cs typeface="Arial" pitchFamily="34" charset="0"/>
              </a:rPr>
              <a:t>Air                  is ~ 10 </a:t>
            </a:r>
            <a:r>
              <a:rPr lang="en-US" sz="2400" dirty="0" err="1">
                <a:latin typeface="Arial" pitchFamily="34" charset="0"/>
                <a:cs typeface="Arial" pitchFamily="34" charset="0"/>
              </a:rPr>
              <a:t>Bq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/m</a:t>
            </a:r>
            <a:r>
              <a:rPr lang="en-US" sz="2400" baseline="30000" dirty="0">
                <a:latin typeface="Arial" pitchFamily="34" charset="0"/>
                <a:cs typeface="Arial" pitchFamily="34" charset="0"/>
              </a:rPr>
              <a:t>3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 in </a:t>
            </a:r>
            <a:r>
              <a:rPr lang="en-US" sz="2400" baseline="30000" dirty="0">
                <a:latin typeface="Arial" pitchFamily="34" charset="0"/>
                <a:cs typeface="Arial" pitchFamily="34" charset="0"/>
              </a:rPr>
              <a:t>39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Ar, </a:t>
            </a:r>
            <a:r>
              <a:rPr lang="en-US" sz="2400" baseline="30000" dirty="0">
                <a:latin typeface="Arial" pitchFamily="34" charset="0"/>
                <a:cs typeface="Arial" pitchFamily="34" charset="0"/>
              </a:rPr>
              <a:t>85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Kr and </a:t>
            </a:r>
            <a:r>
              <a:rPr lang="en-US" sz="2400" baseline="30000" dirty="0">
                <a:latin typeface="Arial" pitchFamily="34" charset="0"/>
                <a:cs typeface="Arial" pitchFamily="34" charset="0"/>
              </a:rPr>
              <a:t>222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Rn</a:t>
            </a:r>
          </a:p>
          <a:p>
            <a:pPr marL="800100" lvl="1" indent="-342900">
              <a:spcBef>
                <a:spcPct val="20000"/>
              </a:spcBef>
              <a:buFontTx/>
              <a:buChar char="•"/>
            </a:pPr>
            <a:r>
              <a:rPr lang="en-US" sz="2400" dirty="0">
                <a:latin typeface="Arial" pitchFamily="34" charset="0"/>
                <a:cs typeface="Arial" pitchFamily="34" charset="0"/>
              </a:rPr>
              <a:t>Typical rock   is ~ 100-1000 </a:t>
            </a:r>
            <a:r>
              <a:rPr lang="en-US" sz="2400" dirty="0" err="1">
                <a:latin typeface="Arial" pitchFamily="34" charset="0"/>
                <a:cs typeface="Arial" pitchFamily="34" charset="0"/>
              </a:rPr>
              <a:t>Bq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/m</a:t>
            </a:r>
            <a:r>
              <a:rPr lang="en-US" sz="2400" baseline="30000" dirty="0">
                <a:latin typeface="Arial" pitchFamily="34" charset="0"/>
                <a:cs typeface="Arial" pitchFamily="34" charset="0"/>
              </a:rPr>
              <a:t>3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 in </a:t>
            </a:r>
            <a:r>
              <a:rPr lang="en-US" sz="2400" baseline="30000" dirty="0">
                <a:latin typeface="Arial" pitchFamily="34" charset="0"/>
                <a:cs typeface="Arial" pitchFamily="34" charset="0"/>
              </a:rPr>
              <a:t>238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U, </a:t>
            </a:r>
            <a:r>
              <a:rPr lang="en-US" sz="2400" baseline="30000" dirty="0">
                <a:latin typeface="Arial" pitchFamily="34" charset="0"/>
                <a:cs typeface="Arial" pitchFamily="34" charset="0"/>
              </a:rPr>
              <a:t>232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Th and </a:t>
            </a:r>
            <a:r>
              <a:rPr lang="en-US" sz="2400" baseline="30000" dirty="0">
                <a:latin typeface="Arial" pitchFamily="34" charset="0"/>
                <a:cs typeface="Arial" pitchFamily="34" charset="0"/>
              </a:rPr>
              <a:t>40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K</a:t>
            </a:r>
          </a:p>
        </p:txBody>
      </p:sp>
      <p:sp>
        <p:nvSpPr>
          <p:cNvPr id="13" name="Down Arrow 12"/>
          <p:cNvSpPr/>
          <p:nvPr/>
        </p:nvSpPr>
        <p:spPr>
          <a:xfrm>
            <a:off x="5975428" y="4675476"/>
            <a:ext cx="522496" cy="644349"/>
          </a:xfrm>
          <a:prstGeom prst="downArrow">
            <a:avLst/>
          </a:prstGeom>
          <a:solidFill>
            <a:srgbClr val="FF0000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22"/>
          <p:cNvSpPr>
            <a:spLocks noChangeArrowheads="1"/>
          </p:cNvSpPr>
          <p:nvPr/>
        </p:nvSpPr>
        <p:spPr bwMode="auto">
          <a:xfrm>
            <a:off x="1565537" y="5319825"/>
            <a:ext cx="8819783" cy="866537"/>
          </a:xfrm>
          <a:prstGeom prst="rect">
            <a:avLst/>
          </a:prstGeom>
          <a:solidFill>
            <a:schemeClr val="bg1"/>
          </a:solidFill>
          <a:ln w="7620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r>
              <a:rPr lang="en-US" sz="2400" dirty="0">
                <a:latin typeface="Arial" pitchFamily="34" charset="0"/>
                <a:cs typeface="Arial" pitchFamily="34" charset="0"/>
              </a:rPr>
              <a:t>BX </a:t>
            </a:r>
            <a:r>
              <a:rPr lang="en-US" sz="2400" dirty="0" err="1">
                <a:latin typeface="Arial" pitchFamily="34" charset="0"/>
                <a:cs typeface="Arial" pitchFamily="34" charset="0"/>
              </a:rPr>
              <a:t>scintillator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 must be 9/10 order of magnitude less radioactive than anything </a:t>
            </a:r>
            <a:r>
              <a:rPr lang="en-US" sz="2400">
                <a:latin typeface="Arial" pitchFamily="34" charset="0"/>
                <a:cs typeface="Arial" pitchFamily="34" charset="0"/>
              </a:rPr>
              <a:t>on </a:t>
            </a:r>
            <a:r>
              <a:rPr lang="en-US" sz="2400" smtClean="0">
                <a:latin typeface="Arial" pitchFamily="34" charset="0"/>
                <a:cs typeface="Arial" pitchFamily="34" charset="0"/>
              </a:rPr>
              <a:t>Earth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81355" y="890954"/>
            <a:ext cx="48767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200" b="1" smtClean="0">
                <a:latin typeface="Arial" panose="020B0604020202020204" pitchFamily="34" charset="0"/>
                <a:cs typeface="Arial" panose="020B0604020202020204" pitchFamily="34" charset="0"/>
              </a:rPr>
              <a:t>Requirements</a:t>
            </a:r>
            <a:endParaRPr lang="it-IT" sz="32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6471139"/>
            <a:ext cx="12192000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b="1" i="1" dirty="0" smtClean="0"/>
              <a:t>Barbara Caccianiga (BX collaboration</a:t>
            </a:r>
            <a:r>
              <a:rPr lang="it-IT" b="1" dirty="0" smtClean="0"/>
              <a:t>) ``Borexino and the first direct detection of CNO neutrinos’’   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9889005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0" y="15192"/>
            <a:ext cx="12191999" cy="732755"/>
          </a:xfrm>
          <a:prstGeom prst="rect">
            <a:avLst/>
          </a:prstGeom>
          <a:solidFill>
            <a:schemeClr val="accent4"/>
          </a:solidFill>
          <a:ln w="50800">
            <a:solidFill>
              <a:schemeClr val="accent4"/>
            </a:solidFill>
          </a:ln>
        </p:spPr>
        <p:txBody>
          <a:bodyPr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sz="4000" b="1" smtClean="0">
                <a:latin typeface="Arial" panose="020B0604020202020204" pitchFamily="34" charset="0"/>
                <a:cs typeface="Arial" panose="020B0604020202020204" pitchFamily="34" charset="0"/>
              </a:rPr>
              <a:t>Borexino: the quest for the radiopurity Grail</a:t>
            </a:r>
            <a:endParaRPr lang="it-IT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609599" y="1655679"/>
            <a:ext cx="11207261" cy="4487212"/>
          </a:xfrm>
          <a:prstGeom prst="rect">
            <a:avLst/>
          </a:prstGeom>
          <a:solidFill>
            <a:schemeClr val="bg1"/>
          </a:solidFill>
          <a:ln w="38100">
            <a:solidFill>
              <a:srgbClr val="0070C0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spcAft>
                <a:spcPts val="600"/>
              </a:spcAft>
              <a:buFontTx/>
              <a:buChar char="•"/>
            </a:pPr>
            <a:r>
              <a:rPr lang="en-US" sz="2400" b="1" dirty="0">
                <a:latin typeface="Arial" pitchFamily="34" charset="0"/>
                <a:cs typeface="Arial" pitchFamily="34" charset="0"/>
              </a:rPr>
              <a:t>Internal background: contamination of the </a:t>
            </a:r>
            <a:r>
              <a:rPr lang="en-US" sz="2400" b="1" dirty="0" err="1">
                <a:latin typeface="Arial" pitchFamily="34" charset="0"/>
                <a:cs typeface="Arial" pitchFamily="34" charset="0"/>
              </a:rPr>
              <a:t>scintillator</a:t>
            </a:r>
            <a:r>
              <a:rPr lang="en-US" sz="2400" b="1" dirty="0">
                <a:latin typeface="Arial" pitchFamily="34" charset="0"/>
                <a:cs typeface="Arial" pitchFamily="34" charset="0"/>
              </a:rPr>
              <a:t> itself 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spcAft>
                <a:spcPts val="600"/>
              </a:spcAft>
            </a:pPr>
            <a:r>
              <a:rPr lang="en-GB" sz="2400" b="1" baseline="30000" dirty="0">
                <a:latin typeface="Arial" pitchFamily="34" charset="0"/>
                <a:cs typeface="Arial" pitchFamily="34" charset="0"/>
              </a:rPr>
              <a:t>       </a:t>
            </a:r>
            <a:r>
              <a:rPr lang="en-GB" sz="2400" b="1" dirty="0">
                <a:latin typeface="Arial" pitchFamily="34" charset="0"/>
                <a:cs typeface="Arial" pitchFamily="34" charset="0"/>
              </a:rPr>
              <a:t>(</a:t>
            </a:r>
            <a:r>
              <a:rPr lang="en-GB" sz="2400" b="1" baseline="30000" dirty="0">
                <a:latin typeface="Arial" pitchFamily="34" charset="0"/>
                <a:cs typeface="Arial" pitchFamily="34" charset="0"/>
              </a:rPr>
              <a:t>238</a:t>
            </a:r>
            <a:r>
              <a:rPr lang="en-GB" sz="2400" b="1" dirty="0">
                <a:latin typeface="Arial" pitchFamily="34" charset="0"/>
                <a:cs typeface="Arial" pitchFamily="34" charset="0"/>
              </a:rPr>
              <a:t>U, </a:t>
            </a:r>
            <a:r>
              <a:rPr lang="en-GB" sz="2400" b="1" baseline="30000" dirty="0">
                <a:latin typeface="Arial" pitchFamily="34" charset="0"/>
                <a:cs typeface="Arial" pitchFamily="34" charset="0"/>
              </a:rPr>
              <a:t>232</a:t>
            </a:r>
            <a:r>
              <a:rPr lang="en-GB" sz="2400" b="1" dirty="0">
                <a:latin typeface="Arial" pitchFamily="34" charset="0"/>
                <a:cs typeface="Arial" pitchFamily="34" charset="0"/>
              </a:rPr>
              <a:t>Th, </a:t>
            </a:r>
            <a:r>
              <a:rPr lang="en-GB" sz="2400" b="1" baseline="30000" dirty="0">
                <a:latin typeface="Arial" pitchFamily="34" charset="0"/>
                <a:cs typeface="Arial" pitchFamily="34" charset="0"/>
              </a:rPr>
              <a:t>40</a:t>
            </a:r>
            <a:r>
              <a:rPr lang="en-GB" sz="2400" b="1" dirty="0">
                <a:latin typeface="Arial" pitchFamily="34" charset="0"/>
                <a:cs typeface="Arial" pitchFamily="34" charset="0"/>
              </a:rPr>
              <a:t>K, </a:t>
            </a:r>
            <a:r>
              <a:rPr lang="en-GB" sz="2400" b="1" baseline="30000" dirty="0">
                <a:latin typeface="Arial" pitchFamily="34" charset="0"/>
                <a:cs typeface="Arial" pitchFamily="34" charset="0"/>
              </a:rPr>
              <a:t>39</a:t>
            </a:r>
            <a:r>
              <a:rPr lang="en-GB" sz="2400" b="1" dirty="0">
                <a:latin typeface="Arial" pitchFamily="34" charset="0"/>
                <a:cs typeface="Arial" pitchFamily="34" charset="0"/>
              </a:rPr>
              <a:t>Ar, </a:t>
            </a:r>
            <a:r>
              <a:rPr lang="en-GB" sz="2400" b="1" baseline="30000" dirty="0">
                <a:latin typeface="Arial" pitchFamily="34" charset="0"/>
                <a:cs typeface="Arial" pitchFamily="34" charset="0"/>
              </a:rPr>
              <a:t>85</a:t>
            </a:r>
            <a:r>
              <a:rPr lang="en-GB" sz="2400" b="1" dirty="0">
                <a:latin typeface="Arial" pitchFamily="34" charset="0"/>
                <a:cs typeface="Arial" pitchFamily="34" charset="0"/>
              </a:rPr>
              <a:t>Kr, </a:t>
            </a:r>
            <a:r>
              <a:rPr lang="en-GB" sz="2400" b="1" baseline="30000" dirty="0">
                <a:latin typeface="Arial" pitchFamily="34" charset="0"/>
                <a:cs typeface="Arial" pitchFamily="34" charset="0"/>
              </a:rPr>
              <a:t>222</a:t>
            </a:r>
            <a:r>
              <a:rPr lang="en-GB" sz="2400" b="1" dirty="0">
                <a:latin typeface="Arial" pitchFamily="34" charset="0"/>
                <a:cs typeface="Arial" pitchFamily="34" charset="0"/>
              </a:rPr>
              <a:t>Rn)</a:t>
            </a:r>
          </a:p>
          <a:p>
            <a:pPr marL="742950" lvl="1" indent="-285750">
              <a:lnSpc>
                <a:spcPct val="95000"/>
              </a:lnSpc>
              <a:spcBef>
                <a:spcPct val="20000"/>
              </a:spcBef>
              <a:spcAft>
                <a:spcPts val="600"/>
              </a:spcAft>
              <a:buFontTx/>
              <a:buChar char="–"/>
            </a:pPr>
            <a:r>
              <a:rPr lang="en-GB" sz="2000" dirty="0">
                <a:latin typeface="Arial" pitchFamily="34" charset="0"/>
                <a:cs typeface="Arial" pitchFamily="34" charset="0"/>
              </a:rPr>
              <a:t>Solvent purification (</a:t>
            </a:r>
            <a:r>
              <a:rPr lang="en-GB" sz="2000" dirty="0" err="1">
                <a:latin typeface="Arial" pitchFamily="34" charset="0"/>
                <a:cs typeface="Arial" pitchFamily="34" charset="0"/>
              </a:rPr>
              <a:t>pseudocumene</a:t>
            </a:r>
            <a:r>
              <a:rPr lang="en-GB" sz="2000" dirty="0">
                <a:latin typeface="Arial" pitchFamily="34" charset="0"/>
                <a:cs typeface="Arial" pitchFamily="34" charset="0"/>
              </a:rPr>
              <a:t>)</a:t>
            </a:r>
            <a:r>
              <a:rPr lang="en-GB" sz="2000" b="0" dirty="0">
                <a:latin typeface="Arial" pitchFamily="34" charset="0"/>
                <a:cs typeface="Arial" pitchFamily="34" charset="0"/>
              </a:rPr>
              <a:t>: </a:t>
            </a:r>
            <a:r>
              <a:rPr lang="en-GB" sz="2000" b="0" dirty="0" smtClean="0">
                <a:latin typeface="Arial" pitchFamily="34" charset="0"/>
                <a:cs typeface="Arial" pitchFamily="34" charset="0"/>
              </a:rPr>
              <a:t>distillation, vacuum stripping with low Argon/</a:t>
            </a:r>
            <a:r>
              <a:rPr lang="en-GB" sz="2000" b="0" dirty="0" err="1" smtClean="0">
                <a:latin typeface="Arial" pitchFamily="34" charset="0"/>
                <a:cs typeface="Arial" pitchFamily="34" charset="0"/>
              </a:rPr>
              <a:t>Kripton</a:t>
            </a:r>
            <a:r>
              <a:rPr lang="en-GB" sz="2000" b="0" dirty="0" smtClean="0">
                <a:latin typeface="Arial" pitchFamily="34" charset="0"/>
                <a:cs typeface="Arial" pitchFamily="34" charset="0"/>
              </a:rPr>
              <a:t> N2 (LAKN);</a:t>
            </a:r>
            <a:endParaRPr lang="en-GB" sz="2000" b="0" dirty="0">
              <a:latin typeface="Arial" pitchFamily="34" charset="0"/>
              <a:cs typeface="Arial" pitchFamily="34" charset="0"/>
            </a:endParaRPr>
          </a:p>
          <a:p>
            <a:pPr marL="742950" lvl="1" indent="-285750">
              <a:lnSpc>
                <a:spcPct val="95000"/>
              </a:lnSpc>
              <a:spcBef>
                <a:spcPct val="20000"/>
              </a:spcBef>
              <a:spcAft>
                <a:spcPts val="600"/>
              </a:spcAft>
              <a:buFontTx/>
              <a:buChar char="–"/>
            </a:pPr>
            <a:r>
              <a:rPr lang="en-GB" sz="2000" dirty="0" smtClean="0">
                <a:latin typeface="Arial" pitchFamily="34" charset="0"/>
                <a:cs typeface="Arial" pitchFamily="34" charset="0"/>
              </a:rPr>
              <a:t>Fluor </a:t>
            </a:r>
            <a:r>
              <a:rPr lang="en-GB" sz="2000" dirty="0">
                <a:latin typeface="Arial" pitchFamily="34" charset="0"/>
                <a:cs typeface="Arial" pitchFamily="34" charset="0"/>
              </a:rPr>
              <a:t>purification (PPO)</a:t>
            </a:r>
            <a:r>
              <a:rPr lang="en-GB" sz="2000" b="0" dirty="0">
                <a:latin typeface="Arial" pitchFamily="34" charset="0"/>
                <a:cs typeface="Arial" pitchFamily="34" charset="0"/>
              </a:rPr>
              <a:t>: </a:t>
            </a:r>
            <a:r>
              <a:rPr lang="en-GB" sz="2000" b="0" dirty="0" smtClean="0">
                <a:latin typeface="Arial" pitchFamily="34" charset="0"/>
                <a:cs typeface="Arial" pitchFamily="34" charset="0"/>
              </a:rPr>
              <a:t>water extraction, filtration, distillation</a:t>
            </a:r>
            <a:r>
              <a:rPr lang="en-GB" sz="2000" dirty="0">
                <a:latin typeface="Arial" pitchFamily="34" charset="0"/>
                <a:cs typeface="Arial" pitchFamily="34" charset="0"/>
              </a:rPr>
              <a:t>,</a:t>
            </a:r>
            <a:r>
              <a:rPr lang="en-GB" sz="2000" b="0" dirty="0" smtClean="0">
                <a:latin typeface="Arial" pitchFamily="34" charset="0"/>
                <a:cs typeface="Arial" pitchFamily="34" charset="0"/>
              </a:rPr>
              <a:t>N</a:t>
            </a:r>
            <a:r>
              <a:rPr lang="en-GB" sz="2000" b="0" baseline="-25000" dirty="0" smtClean="0">
                <a:latin typeface="Arial" pitchFamily="34" charset="0"/>
                <a:cs typeface="Arial" pitchFamily="34" charset="0"/>
              </a:rPr>
              <a:t>2</a:t>
            </a:r>
            <a:r>
              <a:rPr lang="en-GB" sz="2000" b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GB" sz="2000" b="0" dirty="0">
                <a:latin typeface="Arial" pitchFamily="34" charset="0"/>
                <a:cs typeface="Arial" pitchFamily="34" charset="0"/>
              </a:rPr>
              <a:t>stripping with LAKN;</a:t>
            </a:r>
          </a:p>
          <a:p>
            <a:pPr marL="742950" lvl="1" indent="-285750">
              <a:lnSpc>
                <a:spcPct val="95000"/>
              </a:lnSpc>
              <a:spcBef>
                <a:spcPct val="20000"/>
              </a:spcBef>
              <a:spcAft>
                <a:spcPts val="600"/>
              </a:spcAft>
              <a:buFontTx/>
              <a:buChar char="–"/>
            </a:pPr>
            <a:r>
              <a:rPr lang="en-GB" sz="2000" dirty="0">
                <a:latin typeface="Arial" pitchFamily="34" charset="0"/>
                <a:cs typeface="Arial" pitchFamily="34" charset="0"/>
              </a:rPr>
              <a:t>Leak requirements</a:t>
            </a:r>
            <a:r>
              <a:rPr lang="en-GB" sz="2000" b="0" dirty="0">
                <a:latin typeface="Arial" pitchFamily="34" charset="0"/>
                <a:cs typeface="Arial" pitchFamily="34" charset="0"/>
              </a:rPr>
              <a:t> for all systems and plants &lt; 10</a:t>
            </a:r>
            <a:r>
              <a:rPr lang="en-GB" sz="2000" b="0" baseline="30000" dirty="0">
                <a:latin typeface="Arial" pitchFamily="34" charset="0"/>
                <a:cs typeface="Arial" pitchFamily="34" charset="0"/>
              </a:rPr>
              <a:t>-8</a:t>
            </a:r>
            <a:r>
              <a:rPr lang="en-GB" sz="2000" b="0" dirty="0">
                <a:latin typeface="Arial" pitchFamily="34" charset="0"/>
                <a:cs typeface="Arial" pitchFamily="34" charset="0"/>
              </a:rPr>
              <a:t> mbar</a:t>
            </a:r>
            <a:r>
              <a:rPr lang="en-US" sz="2000" b="0" dirty="0">
                <a:latin typeface="Arial" pitchFamily="34" charset="0"/>
                <a:cs typeface="Arial" pitchFamily="34" charset="0"/>
              </a:rPr>
              <a:t>·</a:t>
            </a:r>
            <a:r>
              <a:rPr lang="en-GB" sz="2000" b="0" dirty="0">
                <a:latin typeface="Arial" pitchFamily="34" charset="0"/>
                <a:cs typeface="Arial" pitchFamily="34" charset="0"/>
              </a:rPr>
              <a:t> </a:t>
            </a:r>
            <a:r>
              <a:rPr lang="en-GB" sz="2000" b="0" dirty="0" err="1">
                <a:latin typeface="Arial" pitchFamily="34" charset="0"/>
                <a:cs typeface="Arial" pitchFamily="34" charset="0"/>
              </a:rPr>
              <a:t>liter</a:t>
            </a:r>
            <a:r>
              <a:rPr lang="en-GB" sz="2000" b="0" dirty="0">
                <a:latin typeface="Arial" pitchFamily="34" charset="0"/>
                <a:cs typeface="Arial" pitchFamily="34" charset="0"/>
              </a:rPr>
              <a:t>/sec</a:t>
            </a:r>
            <a:r>
              <a:rPr lang="en-GB" sz="2000" b="0" dirty="0" smtClean="0">
                <a:latin typeface="Arial" pitchFamily="34" charset="0"/>
                <a:cs typeface="Arial" pitchFamily="34" charset="0"/>
              </a:rPr>
              <a:t>;</a:t>
            </a:r>
          </a:p>
          <a:p>
            <a:pPr>
              <a:spcAft>
                <a:spcPts val="600"/>
              </a:spcAft>
              <a:buFont typeface="Arial" pitchFamily="34" charset="0"/>
              <a:buChar char="•"/>
            </a:pPr>
            <a:r>
              <a:rPr lang="en-GB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GB" sz="2400" b="1" dirty="0" smtClean="0">
                <a:latin typeface="Arial" pitchFamily="34" charset="0"/>
                <a:cs typeface="Arial" pitchFamily="34" charset="0"/>
              </a:rPr>
              <a:t>External background: </a:t>
            </a:r>
            <a:r>
              <a:rPr lang="en-GB" sz="2400" b="1" dirty="0" smtClean="0">
                <a:latin typeface="Symbol" pitchFamily="18" charset="2"/>
                <a:cs typeface="Arial" pitchFamily="34" charset="0"/>
              </a:rPr>
              <a:t>g</a:t>
            </a:r>
            <a:r>
              <a:rPr lang="en-GB" sz="2400" b="1" dirty="0" smtClean="0">
                <a:latin typeface="Arial" pitchFamily="34" charset="0"/>
                <a:cs typeface="Arial" pitchFamily="34" charset="0"/>
              </a:rPr>
              <a:t>  and neutrons  from surrounding materials </a:t>
            </a:r>
          </a:p>
          <a:p>
            <a:pPr marL="742950" lvl="1" indent="-285750">
              <a:lnSpc>
                <a:spcPct val="95000"/>
              </a:lnSpc>
              <a:spcBef>
                <a:spcPct val="20000"/>
              </a:spcBef>
              <a:spcAft>
                <a:spcPts val="600"/>
              </a:spcAft>
              <a:buFontTx/>
              <a:buChar char="–"/>
            </a:pPr>
            <a:r>
              <a:rPr lang="en-GB" sz="2000" dirty="0" smtClean="0">
                <a:latin typeface="Arial" pitchFamily="34" charset="0"/>
                <a:cs typeface="Arial" pitchFamily="34" charset="0"/>
              </a:rPr>
              <a:t>Detector design: concentric shells to shield the inner </a:t>
            </a:r>
            <a:r>
              <a:rPr lang="en-GB" sz="2000" dirty="0" err="1" smtClean="0">
                <a:latin typeface="Arial" pitchFamily="34" charset="0"/>
                <a:cs typeface="Arial" pitchFamily="34" charset="0"/>
              </a:rPr>
              <a:t>scintillator</a:t>
            </a:r>
            <a:r>
              <a:rPr lang="en-GB" sz="2000" dirty="0" smtClean="0">
                <a:latin typeface="Arial" pitchFamily="34" charset="0"/>
                <a:cs typeface="Arial" pitchFamily="34" charset="0"/>
              </a:rPr>
              <a:t>;</a:t>
            </a:r>
          </a:p>
          <a:p>
            <a:pPr marL="742950" lvl="1" indent="-285750">
              <a:lnSpc>
                <a:spcPct val="95000"/>
              </a:lnSpc>
              <a:spcBef>
                <a:spcPct val="20000"/>
              </a:spcBef>
              <a:spcAft>
                <a:spcPts val="600"/>
              </a:spcAft>
              <a:buFontTx/>
              <a:buChar char="–"/>
            </a:pPr>
            <a:r>
              <a:rPr lang="en-GB" sz="2000" dirty="0" smtClean="0">
                <a:latin typeface="Arial" pitchFamily="34" charset="0"/>
                <a:cs typeface="Arial" pitchFamily="34" charset="0"/>
              </a:rPr>
              <a:t>Material selection and surface </a:t>
            </a:r>
            <a:r>
              <a:rPr lang="en-GB" sz="2000" dirty="0" err="1" smtClean="0">
                <a:latin typeface="Arial" pitchFamily="34" charset="0"/>
                <a:cs typeface="Arial" pitchFamily="34" charset="0"/>
              </a:rPr>
              <a:t>treatement</a:t>
            </a:r>
            <a:r>
              <a:rPr lang="en-GB" sz="2000" dirty="0" smtClean="0">
                <a:latin typeface="Arial" pitchFamily="34" charset="0"/>
                <a:cs typeface="Arial" pitchFamily="34" charset="0"/>
              </a:rPr>
              <a:t>;</a:t>
            </a:r>
          </a:p>
          <a:p>
            <a:pPr marL="742950" lvl="1" indent="-285750">
              <a:lnSpc>
                <a:spcPct val="95000"/>
              </a:lnSpc>
              <a:spcBef>
                <a:spcPct val="20000"/>
              </a:spcBef>
              <a:spcAft>
                <a:spcPts val="600"/>
              </a:spcAft>
              <a:buFontTx/>
              <a:buChar char="–"/>
            </a:pPr>
            <a:r>
              <a:rPr lang="en-GB" sz="2000" dirty="0" smtClean="0">
                <a:latin typeface="Arial" pitchFamily="34" charset="0"/>
                <a:cs typeface="Arial" pitchFamily="34" charset="0"/>
              </a:rPr>
              <a:t>Clean construction and handling;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81355" y="890954"/>
            <a:ext cx="48767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200" b="1" smtClean="0">
                <a:latin typeface="Arial" panose="020B0604020202020204" pitchFamily="34" charset="0"/>
                <a:cs typeface="Arial" panose="020B0604020202020204" pitchFamily="34" charset="0"/>
              </a:rPr>
              <a:t>15 years of work</a:t>
            </a:r>
            <a:endParaRPr lang="it-IT" sz="32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6471139"/>
            <a:ext cx="12192000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b="1" i="1" dirty="0" smtClean="0"/>
              <a:t>Barbara Caccianiga (BX collaboration</a:t>
            </a:r>
            <a:r>
              <a:rPr lang="it-IT" b="1" dirty="0" smtClean="0"/>
              <a:t>) ``Borexino and the first direct detection of CNO neutrinos’’   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157580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0" y="15192"/>
            <a:ext cx="12191999" cy="732755"/>
          </a:xfrm>
          <a:prstGeom prst="rect">
            <a:avLst/>
          </a:prstGeom>
          <a:solidFill>
            <a:schemeClr val="accent4"/>
          </a:solidFill>
          <a:ln w="50800">
            <a:solidFill>
              <a:schemeClr val="accent4"/>
            </a:solidFill>
          </a:ln>
        </p:spPr>
        <p:txBody>
          <a:bodyPr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sz="4000" b="1" smtClean="0">
                <a:latin typeface="Arial" panose="020B0604020202020204" pitchFamily="34" charset="0"/>
                <a:cs typeface="Arial" panose="020B0604020202020204" pitchFamily="34" charset="0"/>
              </a:rPr>
              <a:t>Borexino: the quest for the radiopurity Grail</a:t>
            </a:r>
            <a:endParaRPr lang="it-IT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 Box 89"/>
          <p:cNvSpPr txBox="1">
            <a:spLocks noChangeArrowheads="1"/>
          </p:cNvSpPr>
          <p:nvPr/>
        </p:nvSpPr>
        <p:spPr bwMode="auto">
          <a:xfrm>
            <a:off x="372592" y="1517124"/>
            <a:ext cx="11633109" cy="4992136"/>
          </a:xfrm>
          <a:prstGeom prst="rect">
            <a:avLst/>
          </a:prstGeom>
          <a:solidFill>
            <a:schemeClr val="bg1"/>
          </a:solidFill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  <a:spcAft>
                <a:spcPts val="600"/>
              </a:spcAft>
            </a:pPr>
            <a:r>
              <a:rPr lang="en-US" sz="2400" b="1">
                <a:latin typeface="Arial" pitchFamily="34" charset="0"/>
                <a:cs typeface="Arial" pitchFamily="34" charset="0"/>
              </a:rPr>
              <a:t>Internal background: contamination of the scintillator itself </a:t>
            </a:r>
            <a:endParaRPr lang="en-GB" sz="2400" smtClean="0">
              <a:latin typeface="Arial" pitchFamily="34" charset="0"/>
              <a:cs typeface="Arial" pitchFamily="34" charset="0"/>
            </a:endParaRPr>
          </a:p>
          <a:p>
            <a:pPr marL="800100" lvl="1" indent="-34290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 smtClean="0">
                <a:latin typeface="Arial" pitchFamily="34" charset="0"/>
                <a:cs typeface="Arial" pitchFamily="34" charset="0"/>
              </a:rPr>
              <a:t>Contamination from </a:t>
            </a:r>
            <a:r>
              <a:rPr lang="en-GB" sz="2400" baseline="30000" smtClean="0">
                <a:latin typeface="Arial" pitchFamily="34" charset="0"/>
                <a:cs typeface="Arial" pitchFamily="34" charset="0"/>
              </a:rPr>
              <a:t>14</a:t>
            </a:r>
            <a:r>
              <a:rPr lang="en-GB" sz="2400" smtClean="0">
                <a:latin typeface="Arial" pitchFamily="34" charset="0"/>
                <a:cs typeface="Arial" pitchFamily="34" charset="0"/>
              </a:rPr>
              <a:t>C ~ 2x10</a:t>
            </a:r>
            <a:r>
              <a:rPr lang="en-GB" sz="2400" baseline="30000" smtClean="0">
                <a:latin typeface="Arial" pitchFamily="34" charset="0"/>
                <a:cs typeface="Arial" pitchFamily="34" charset="0"/>
              </a:rPr>
              <a:t>-18</a:t>
            </a:r>
            <a:r>
              <a:rPr lang="en-GB" sz="2400" smtClean="0">
                <a:latin typeface="Arial" pitchFamily="34" charset="0"/>
                <a:cs typeface="Arial" pitchFamily="34" charset="0"/>
              </a:rPr>
              <a:t> </a:t>
            </a:r>
            <a:r>
              <a:rPr lang="en-GB" sz="2400" baseline="30000" smtClean="0">
                <a:latin typeface="Arial" pitchFamily="34" charset="0"/>
                <a:cs typeface="Arial" pitchFamily="34" charset="0"/>
              </a:rPr>
              <a:t>14</a:t>
            </a:r>
            <a:r>
              <a:rPr lang="en-GB" sz="2400" smtClean="0">
                <a:latin typeface="Arial" pitchFamily="34" charset="0"/>
                <a:cs typeface="Arial" pitchFamily="34" charset="0"/>
              </a:rPr>
              <a:t>C/</a:t>
            </a:r>
            <a:r>
              <a:rPr lang="en-GB" sz="2400" baseline="30000" smtClean="0">
                <a:latin typeface="Arial" pitchFamily="34" charset="0"/>
                <a:cs typeface="Arial" pitchFamily="34" charset="0"/>
              </a:rPr>
              <a:t>12</a:t>
            </a:r>
            <a:r>
              <a:rPr lang="en-GB" sz="2400" smtClean="0">
                <a:latin typeface="Arial" pitchFamily="34" charset="0"/>
                <a:cs typeface="Arial" pitchFamily="34" charset="0"/>
              </a:rPr>
              <a:t>C	 </a:t>
            </a:r>
          </a:p>
          <a:p>
            <a:pPr marL="800100" lvl="1" indent="-34290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 smtClean="0">
                <a:latin typeface="Arial" pitchFamily="34" charset="0"/>
                <a:cs typeface="Arial" pitchFamily="34" charset="0"/>
              </a:rPr>
              <a:t>Contamination from  </a:t>
            </a:r>
            <a:r>
              <a:rPr lang="en-GB" sz="2400" baseline="30000" smtClean="0">
                <a:latin typeface="Arial" pitchFamily="34" charset="0"/>
                <a:cs typeface="Arial" pitchFamily="34" charset="0"/>
              </a:rPr>
              <a:t>238</a:t>
            </a:r>
            <a:r>
              <a:rPr lang="en-GB" sz="2400" smtClean="0">
                <a:latin typeface="Arial" pitchFamily="34" charset="0"/>
                <a:cs typeface="Arial" pitchFamily="34" charset="0"/>
              </a:rPr>
              <a:t>U chain  </a:t>
            </a:r>
            <a:r>
              <a:rPr lang="en-GB" sz="2400">
                <a:latin typeface="Arial" pitchFamily="34" charset="0"/>
                <a:cs typeface="Arial" pitchFamily="34" charset="0"/>
              </a:rPr>
              <a:t>~10</a:t>
            </a:r>
            <a:r>
              <a:rPr lang="en-GB" sz="2400" baseline="30000">
                <a:latin typeface="Arial" pitchFamily="34" charset="0"/>
                <a:cs typeface="Arial" pitchFamily="34" charset="0"/>
              </a:rPr>
              <a:t>-17</a:t>
            </a:r>
            <a:r>
              <a:rPr lang="en-GB" sz="2400">
                <a:latin typeface="Arial" pitchFamily="34" charset="0"/>
                <a:cs typeface="Arial" pitchFamily="34" charset="0"/>
              </a:rPr>
              <a:t> g/g and </a:t>
            </a:r>
            <a:r>
              <a:rPr lang="en-GB" sz="2400" baseline="30000" smtClean="0">
                <a:latin typeface="Arial" pitchFamily="34" charset="0"/>
                <a:cs typeface="Arial" pitchFamily="34" charset="0"/>
              </a:rPr>
              <a:t>232</a:t>
            </a:r>
            <a:r>
              <a:rPr lang="en-GB" sz="2400" smtClean="0">
                <a:latin typeface="Arial" pitchFamily="34" charset="0"/>
                <a:cs typeface="Arial" pitchFamily="34" charset="0"/>
              </a:rPr>
              <a:t>Th chain ~5x×10</a:t>
            </a:r>
            <a:r>
              <a:rPr lang="en-GB" sz="2400" baseline="30000" smtClean="0">
                <a:latin typeface="Arial" pitchFamily="34" charset="0"/>
                <a:cs typeface="Arial" pitchFamily="34" charset="0"/>
              </a:rPr>
              <a:t>-18</a:t>
            </a:r>
            <a:r>
              <a:rPr lang="en-GB" sz="2400" smtClean="0">
                <a:latin typeface="Arial" pitchFamily="34" charset="0"/>
                <a:cs typeface="Arial" pitchFamily="34" charset="0"/>
              </a:rPr>
              <a:t> g/g</a:t>
            </a:r>
            <a:r>
              <a:rPr lang="en-GB" sz="2400" b="1" smtClean="0">
                <a:latin typeface="Arial" pitchFamily="34" charset="0"/>
                <a:cs typeface="Arial" pitchFamily="34" charset="0"/>
              </a:rPr>
              <a:t>; </a:t>
            </a:r>
            <a:r>
              <a:rPr lang="en-GB" sz="2400" smtClean="0">
                <a:latin typeface="Arial" pitchFamily="34" charset="0"/>
                <a:cs typeface="Arial" pitchFamily="34" charset="0"/>
              </a:rPr>
              <a:t>More </a:t>
            </a:r>
            <a:r>
              <a:rPr lang="en-GB" sz="2400" dirty="0" smtClean="0">
                <a:latin typeface="Arial" pitchFamily="34" charset="0"/>
                <a:cs typeface="Arial" pitchFamily="34" charset="0"/>
              </a:rPr>
              <a:t>than one order of magnitude better </a:t>
            </a:r>
            <a:r>
              <a:rPr lang="en-GB" sz="2400" smtClean="0">
                <a:latin typeface="Arial" pitchFamily="34" charset="0"/>
                <a:cs typeface="Arial" pitchFamily="34" charset="0"/>
              </a:rPr>
              <a:t>than specifications!</a:t>
            </a:r>
          </a:p>
          <a:p>
            <a:pPr marL="800100" lvl="1" indent="-34290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 smtClean="0">
                <a:latin typeface="Arial" pitchFamily="34" charset="0"/>
                <a:cs typeface="Arial" pitchFamily="34" charset="0"/>
              </a:rPr>
              <a:t>Contamination from </a:t>
            </a:r>
            <a:r>
              <a:rPr lang="en-GB" sz="2400" baseline="30000" smtClean="0">
                <a:latin typeface="Arial" pitchFamily="34" charset="0"/>
                <a:cs typeface="Arial" pitchFamily="34" charset="0"/>
              </a:rPr>
              <a:t>40</a:t>
            </a:r>
            <a:r>
              <a:rPr lang="en-GB" sz="2400" smtClean="0">
                <a:latin typeface="Arial" pitchFamily="34" charset="0"/>
                <a:cs typeface="Arial" pitchFamily="34" charset="0"/>
              </a:rPr>
              <a:t>K not observed;</a:t>
            </a:r>
          </a:p>
          <a:p>
            <a:pPr marL="800100" lvl="1" indent="-34290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 smtClean="0">
                <a:latin typeface="Arial" pitchFamily="34" charset="0"/>
                <a:cs typeface="Arial" pitchFamily="34" charset="0"/>
              </a:rPr>
              <a:t>Contamination from </a:t>
            </a:r>
            <a:r>
              <a:rPr lang="en-GB" sz="2400" baseline="30000" smtClean="0">
                <a:latin typeface="Arial" pitchFamily="34" charset="0"/>
                <a:cs typeface="Arial" pitchFamily="34" charset="0"/>
              </a:rPr>
              <a:t>7</a:t>
            </a:r>
            <a:r>
              <a:rPr lang="en-GB" sz="2400" smtClean="0">
                <a:latin typeface="Arial" pitchFamily="34" charset="0"/>
                <a:cs typeface="Arial" pitchFamily="34" charset="0"/>
              </a:rPr>
              <a:t>Be (cosmogenic) not observed;</a:t>
            </a:r>
          </a:p>
          <a:p>
            <a:pPr marL="800100" lvl="1" indent="-34290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 smtClean="0">
                <a:latin typeface="Arial" pitchFamily="34" charset="0"/>
                <a:cs typeface="Arial" pitchFamily="34" charset="0"/>
              </a:rPr>
              <a:t>Contamination from </a:t>
            </a:r>
            <a:r>
              <a:rPr lang="en-GB" sz="2400" baseline="30000" smtClean="0">
                <a:latin typeface="Arial" pitchFamily="34" charset="0"/>
                <a:cs typeface="Arial" pitchFamily="34" charset="0"/>
              </a:rPr>
              <a:t>39</a:t>
            </a:r>
            <a:r>
              <a:rPr lang="en-GB" sz="2400" smtClean="0">
                <a:latin typeface="Arial" pitchFamily="34" charset="0"/>
                <a:cs typeface="Arial" pitchFamily="34" charset="0"/>
              </a:rPr>
              <a:t>Ar &lt;&lt;1 cpd/100t</a:t>
            </a:r>
          </a:p>
          <a:p>
            <a:pPr marL="800100" lvl="1" indent="-34290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smtClean="0">
                <a:latin typeface="Arial" pitchFamily="34" charset="0"/>
                <a:cs typeface="Arial" pitchFamily="34" charset="0"/>
              </a:rPr>
              <a:t>Some backgrounds out of specifications:</a:t>
            </a:r>
            <a:r>
              <a:rPr lang="en-US" sz="2400" baseline="30000" smtClean="0">
                <a:latin typeface="Arial" pitchFamily="34" charset="0"/>
                <a:cs typeface="Arial" pitchFamily="34" charset="0"/>
              </a:rPr>
              <a:t>210</a:t>
            </a:r>
            <a:r>
              <a:rPr lang="en-US" sz="2400" smtClean="0">
                <a:latin typeface="Arial" pitchFamily="34" charset="0"/>
                <a:cs typeface="Arial" pitchFamily="34" charset="0"/>
              </a:rPr>
              <a:t>Po, </a:t>
            </a:r>
            <a:r>
              <a:rPr lang="en-US" sz="2400" baseline="30000" smtClean="0">
                <a:latin typeface="Arial" pitchFamily="34" charset="0"/>
                <a:cs typeface="Arial" pitchFamily="34" charset="0"/>
              </a:rPr>
              <a:t>85</a:t>
            </a:r>
            <a:r>
              <a:rPr lang="en-US" sz="2400" smtClean="0">
                <a:latin typeface="Arial" pitchFamily="34" charset="0"/>
                <a:cs typeface="Arial" pitchFamily="34" charset="0"/>
              </a:rPr>
              <a:t>Kr, </a:t>
            </a:r>
            <a:r>
              <a:rPr lang="en-US" sz="2400" baseline="30000" smtClean="0">
                <a:latin typeface="Arial" pitchFamily="34" charset="0"/>
                <a:cs typeface="Arial" pitchFamily="34" charset="0"/>
              </a:rPr>
              <a:t>210</a:t>
            </a:r>
            <a:r>
              <a:rPr lang="en-US" sz="2400" smtClean="0">
                <a:latin typeface="Arial" pitchFamily="34" charset="0"/>
                <a:cs typeface="Arial" pitchFamily="34" charset="0"/>
              </a:rPr>
              <a:t>Bi, </a:t>
            </a:r>
            <a:r>
              <a:rPr lang="en-US" sz="2400" baseline="30000" smtClean="0">
                <a:latin typeface="Arial" pitchFamily="34" charset="0"/>
                <a:cs typeface="Arial" pitchFamily="34" charset="0"/>
              </a:rPr>
              <a:t>11</a:t>
            </a:r>
            <a:r>
              <a:rPr lang="en-US" sz="2400" smtClean="0">
                <a:latin typeface="Arial" pitchFamily="34" charset="0"/>
                <a:cs typeface="Arial" pitchFamily="34" charset="0"/>
              </a:rPr>
              <a:t>C) </a:t>
            </a:r>
          </a:p>
          <a:p>
            <a:pPr>
              <a:spcBef>
                <a:spcPct val="20000"/>
              </a:spcBef>
              <a:spcAft>
                <a:spcPts val="600"/>
              </a:spcAft>
            </a:pPr>
            <a:r>
              <a:rPr lang="en-US" sz="2400" b="1" smtClean="0">
                <a:latin typeface="Arial" pitchFamily="34" charset="0"/>
                <a:cs typeface="Arial" pitchFamily="34" charset="0"/>
              </a:rPr>
              <a:t>External </a:t>
            </a:r>
            <a:r>
              <a:rPr lang="en-US" sz="2400" b="1">
                <a:latin typeface="Arial" pitchFamily="34" charset="0"/>
                <a:cs typeface="Arial" pitchFamily="34" charset="0"/>
              </a:rPr>
              <a:t>background: </a:t>
            </a:r>
            <a:r>
              <a:rPr lang="en-GB" sz="2400" b="1">
                <a:latin typeface="Symbol" pitchFamily="18" charset="2"/>
                <a:cs typeface="Arial" pitchFamily="34" charset="0"/>
              </a:rPr>
              <a:t>g</a:t>
            </a:r>
            <a:r>
              <a:rPr lang="en-GB" sz="2400" b="1">
                <a:latin typeface="Arial" pitchFamily="34" charset="0"/>
                <a:cs typeface="Arial" pitchFamily="34" charset="0"/>
              </a:rPr>
              <a:t>  and neutrons  from surrounding </a:t>
            </a:r>
            <a:r>
              <a:rPr lang="en-GB" sz="2400" b="1" smtClean="0">
                <a:latin typeface="Arial" pitchFamily="34" charset="0"/>
                <a:cs typeface="Arial" pitchFamily="34" charset="0"/>
              </a:rPr>
              <a:t>materials</a:t>
            </a:r>
          </a:p>
          <a:p>
            <a:pPr marL="800100" lvl="1" indent="-342900">
              <a:spcBef>
                <a:spcPct val="2000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2400" smtClean="0">
                <a:latin typeface="Arial" pitchFamily="34" charset="0"/>
                <a:cs typeface="Arial" pitchFamily="34" charset="0"/>
              </a:rPr>
              <a:t>Contribution in the relevant energy window ~3 counts/day/100t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81355" y="890954"/>
            <a:ext cx="48767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200" b="1" smtClean="0">
                <a:latin typeface="Arial" panose="020B0604020202020204" pitchFamily="34" charset="0"/>
                <a:cs typeface="Arial" panose="020B0604020202020204" pitchFamily="34" charset="0"/>
              </a:rPr>
              <a:t>Achievements</a:t>
            </a:r>
            <a:endParaRPr lang="it-IT" sz="32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231979" y="2590442"/>
            <a:ext cx="7737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>
                <a:solidFill>
                  <a:srgbClr val="FF0000"/>
                </a:solidFill>
              </a:rPr>
              <a:t>OK!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209692" y="2025681"/>
            <a:ext cx="7737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>
                <a:solidFill>
                  <a:srgbClr val="FF0000"/>
                </a:solidFill>
              </a:rPr>
              <a:t>OK!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209691" y="3414957"/>
            <a:ext cx="7737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>
                <a:solidFill>
                  <a:srgbClr val="FF0000"/>
                </a:solidFill>
              </a:rPr>
              <a:t>OK!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8604737" y="3993646"/>
            <a:ext cx="7737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>
                <a:solidFill>
                  <a:srgbClr val="FF0000"/>
                </a:solidFill>
              </a:rPr>
              <a:t>OK!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209691" y="4456070"/>
            <a:ext cx="7737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>
                <a:solidFill>
                  <a:srgbClr val="FF0000"/>
                </a:solidFill>
              </a:rPr>
              <a:t>OK!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329301" y="4966771"/>
            <a:ext cx="13703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smtClean="0">
                <a:solidFill>
                  <a:srgbClr val="FF0000"/>
                </a:solidFill>
              </a:rPr>
              <a:t>See later</a:t>
            </a:r>
            <a:endParaRPr lang="it-IT" sz="2400" b="1">
              <a:solidFill>
                <a:srgbClr val="FF0000"/>
              </a:solidFill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 flipH="1">
            <a:off x="9706708" y="5205046"/>
            <a:ext cx="562707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0" y="6471139"/>
            <a:ext cx="12192000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b="1" i="1" dirty="0" smtClean="0"/>
              <a:t>Barbara Caccianiga (BX collaboration</a:t>
            </a:r>
            <a:r>
              <a:rPr lang="it-IT" b="1" dirty="0" smtClean="0"/>
              <a:t>) ``Borexino and the first direct detection of CNO neutrinos’’   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063743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3" grpId="0"/>
      <p:bldP spid="8" grpId="0"/>
      <p:bldP spid="9" grpId="0"/>
      <p:bldP spid="10" grpId="0"/>
      <p:bldP spid="11" grpId="0"/>
      <p:bldP spid="1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0" y="15192"/>
            <a:ext cx="12191999" cy="732755"/>
          </a:xfrm>
          <a:prstGeom prst="rect">
            <a:avLst/>
          </a:prstGeom>
          <a:solidFill>
            <a:schemeClr val="accent4"/>
          </a:solidFill>
          <a:ln w="50800">
            <a:solidFill>
              <a:schemeClr val="accent4"/>
            </a:solidFill>
          </a:ln>
        </p:spPr>
        <p:txBody>
          <a:bodyPr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sz="4000" b="1" smtClean="0">
                <a:latin typeface="Arial" panose="020B0604020202020204" pitchFamily="34" charset="0"/>
                <a:cs typeface="Arial" panose="020B0604020202020204" pitchFamily="34" charset="0"/>
              </a:rPr>
              <a:t>Borexino: the </a:t>
            </a:r>
            <a:r>
              <a:rPr lang="it-IT" sz="4000" b="1">
                <a:latin typeface="Arial" panose="020B0604020202020204" pitchFamily="34" charset="0"/>
                <a:cs typeface="Arial" panose="020B0604020202020204" pitchFamily="34" charset="0"/>
              </a:rPr>
              <a:t>quest for the radiopurity </a:t>
            </a:r>
            <a:r>
              <a:rPr lang="it-IT" sz="4000" b="1" smtClean="0">
                <a:latin typeface="Arial" panose="020B0604020202020204" pitchFamily="34" charset="0"/>
                <a:cs typeface="Arial" panose="020B0604020202020204" pitchFamily="34" charset="0"/>
              </a:rPr>
              <a:t>Grail</a:t>
            </a:r>
            <a:endParaRPr lang="it-IT" sz="40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81355" y="1008184"/>
            <a:ext cx="116527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200" b="1" smtClean="0">
                <a:latin typeface="Arial" panose="020B0604020202020204" pitchFamily="34" charset="0"/>
                <a:cs typeface="Arial" panose="020B0604020202020204" pitchFamily="34" charset="0"/>
              </a:rPr>
              <a:t>The fight against background is not over... </a:t>
            </a:r>
            <a:endParaRPr lang="it-IT" sz="32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48861" y="2178382"/>
            <a:ext cx="989427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800" smtClean="0">
                <a:latin typeface="Arial" panose="020B0604020202020204" pitchFamily="34" charset="0"/>
                <a:cs typeface="Arial" panose="020B0604020202020204" pitchFamily="34" charset="0"/>
              </a:rPr>
              <a:t>Even in these high radiopurity conditions, we still have background events contaminating our solar neutrino signal; </a:t>
            </a:r>
            <a:endParaRPr lang="it-IT" sz="2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Down Arrow 2"/>
          <p:cNvSpPr/>
          <p:nvPr/>
        </p:nvSpPr>
        <p:spPr>
          <a:xfrm>
            <a:off x="5603631" y="3249719"/>
            <a:ext cx="1101969" cy="92369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" name="TextBox 8"/>
          <p:cNvSpPr txBox="1"/>
          <p:nvPr/>
        </p:nvSpPr>
        <p:spPr>
          <a:xfrm>
            <a:off x="1207477" y="4419917"/>
            <a:ext cx="9894275" cy="954107"/>
          </a:xfrm>
          <a:prstGeom prst="rect">
            <a:avLst/>
          </a:prstGeom>
          <a:noFill/>
          <a:ln w="63500"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it-IT" sz="2800" smtClean="0">
                <a:latin typeface="Arial" panose="020B0604020202020204" pitchFamily="34" charset="0"/>
                <a:cs typeface="Arial" panose="020B0604020202020204" pitchFamily="34" charset="0"/>
              </a:rPr>
              <a:t>We need to apply software cuts to data, in order to remove as much background as possible; </a:t>
            </a:r>
            <a:endParaRPr lang="it-IT" sz="2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0" y="6471139"/>
            <a:ext cx="12192000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b="1" i="1" dirty="0" smtClean="0"/>
              <a:t>Barbara Caccianiga (BX collaboration</a:t>
            </a:r>
            <a:r>
              <a:rPr lang="it-IT" b="1" dirty="0" smtClean="0"/>
              <a:t>) ``Borexino and the first direct detection of CNO neutrinos’’   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9802862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3" grpId="0" animBg="1"/>
      <p:bldP spid="9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0" y="15192"/>
            <a:ext cx="12191999" cy="732755"/>
          </a:xfrm>
          <a:prstGeom prst="rect">
            <a:avLst/>
          </a:prstGeom>
          <a:solidFill>
            <a:schemeClr val="accent4"/>
          </a:solidFill>
          <a:ln w="50800">
            <a:solidFill>
              <a:schemeClr val="accent4"/>
            </a:solidFill>
          </a:ln>
        </p:spPr>
        <p:txBody>
          <a:bodyPr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sz="4000" b="1" smtClean="0">
                <a:latin typeface="Arial" panose="020B0604020202020204" pitchFamily="34" charset="0"/>
                <a:cs typeface="Arial" panose="020B0604020202020204" pitchFamily="34" charset="0"/>
              </a:rPr>
              <a:t>Borexino: data selection</a:t>
            </a:r>
            <a:endParaRPr lang="it-IT" sz="40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98356" y="1364900"/>
            <a:ext cx="6595285" cy="4489285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281354" y="2461846"/>
            <a:ext cx="2250830" cy="1323439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4000" b="1" smtClean="0">
                <a:latin typeface="Arial" panose="020B0604020202020204" pitchFamily="34" charset="0"/>
                <a:cs typeface="Arial" panose="020B0604020202020204" pitchFamily="34" charset="0"/>
              </a:rPr>
              <a:t>All data no cuts</a:t>
            </a:r>
            <a:endParaRPr lang="it-IT" sz="40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744308" y="5931829"/>
            <a:ext cx="1031631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it-IT" sz="2400" b="1" smtClean="0"/>
              <a:t>1 MeV</a:t>
            </a:r>
            <a:endParaRPr lang="it-IT" sz="2400" b="1"/>
          </a:p>
        </p:txBody>
      </p:sp>
      <p:cxnSp>
        <p:nvCxnSpPr>
          <p:cNvPr id="20" name="Straight Arrow Connector 19"/>
          <p:cNvCxnSpPr/>
          <p:nvPr/>
        </p:nvCxnSpPr>
        <p:spPr>
          <a:xfrm flipV="1">
            <a:off x="6260123" y="5603631"/>
            <a:ext cx="0" cy="328198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4235490" y="1877070"/>
            <a:ext cx="1031631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it-IT" sz="3200" b="1" baseline="30000" smtClean="0"/>
              <a:t>14</a:t>
            </a:r>
            <a:r>
              <a:rPr lang="it-IT" sz="3200" b="1" smtClean="0"/>
              <a:t>C</a:t>
            </a:r>
            <a:endParaRPr lang="it-IT" sz="3200" b="1"/>
          </a:p>
        </p:txBody>
      </p:sp>
      <p:cxnSp>
        <p:nvCxnSpPr>
          <p:cNvPr id="33" name="Straight Arrow Connector 32"/>
          <p:cNvCxnSpPr/>
          <p:nvPr/>
        </p:nvCxnSpPr>
        <p:spPr>
          <a:xfrm flipH="1">
            <a:off x="3798277" y="2169458"/>
            <a:ext cx="468923" cy="81373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0" y="6471139"/>
            <a:ext cx="12192000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b="1" i="1" dirty="0" smtClean="0"/>
              <a:t>Barbara Caccianiga (BX collaboration</a:t>
            </a:r>
            <a:r>
              <a:rPr lang="it-IT" b="1" dirty="0" smtClean="0"/>
              <a:t>) ``Borexino and the first direct detection of CNO neutrinos’’   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6106588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31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0" y="15192"/>
            <a:ext cx="12191999" cy="732755"/>
          </a:xfrm>
          <a:prstGeom prst="rect">
            <a:avLst/>
          </a:prstGeom>
          <a:solidFill>
            <a:schemeClr val="accent4"/>
          </a:solidFill>
          <a:ln w="50800">
            <a:solidFill>
              <a:schemeClr val="accent4"/>
            </a:solidFill>
          </a:ln>
        </p:spPr>
        <p:txBody>
          <a:bodyPr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sz="4000" b="1" smtClean="0">
                <a:latin typeface="Arial" panose="020B0604020202020204" pitchFamily="34" charset="0"/>
                <a:cs typeface="Arial" panose="020B0604020202020204" pitchFamily="34" charset="0"/>
              </a:rPr>
              <a:t>Borexino: data selection</a:t>
            </a:r>
            <a:endParaRPr lang="it-IT" sz="40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98356" y="1364900"/>
            <a:ext cx="6595285" cy="4489285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281354" y="2461846"/>
            <a:ext cx="2250830" cy="1323439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4000" b="1" smtClean="0">
                <a:latin typeface="Arial" panose="020B0604020202020204" pitchFamily="34" charset="0"/>
                <a:cs typeface="Arial" panose="020B0604020202020204" pitchFamily="34" charset="0"/>
              </a:rPr>
              <a:t>All data no cuts</a:t>
            </a:r>
            <a:endParaRPr lang="it-IT" sz="40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744308" y="5931829"/>
            <a:ext cx="1031631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it-IT" sz="2400" b="1" smtClean="0"/>
              <a:t>1 MeV</a:t>
            </a:r>
            <a:endParaRPr lang="it-IT" sz="2400" b="1"/>
          </a:p>
        </p:txBody>
      </p:sp>
      <p:cxnSp>
        <p:nvCxnSpPr>
          <p:cNvPr id="20" name="Straight Arrow Connector 19"/>
          <p:cNvCxnSpPr/>
          <p:nvPr/>
        </p:nvCxnSpPr>
        <p:spPr>
          <a:xfrm flipV="1">
            <a:off x="6260123" y="5603631"/>
            <a:ext cx="0" cy="328198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4235490" y="1877070"/>
            <a:ext cx="1031631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it-IT" sz="3200" b="1" baseline="30000" smtClean="0"/>
              <a:t>14</a:t>
            </a:r>
            <a:r>
              <a:rPr lang="it-IT" sz="3200" b="1" smtClean="0"/>
              <a:t>C</a:t>
            </a:r>
            <a:endParaRPr lang="it-IT" sz="3200" b="1"/>
          </a:p>
        </p:txBody>
      </p:sp>
      <p:cxnSp>
        <p:nvCxnSpPr>
          <p:cNvPr id="33" name="Straight Arrow Connector 32"/>
          <p:cNvCxnSpPr/>
          <p:nvPr/>
        </p:nvCxnSpPr>
        <p:spPr>
          <a:xfrm flipH="1">
            <a:off x="3798277" y="2169458"/>
            <a:ext cx="468923" cy="81373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78479" y="1534591"/>
            <a:ext cx="3103803" cy="185450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095998" y="3284719"/>
            <a:ext cx="26510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Where are neutrinos?</a:t>
            </a:r>
            <a:endParaRPr lang="it-IT" b="1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0" y="6471139"/>
            <a:ext cx="12192000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b="1" i="1" dirty="0" smtClean="0"/>
              <a:t>Barbara Caccianiga (BX collaboration</a:t>
            </a:r>
            <a:r>
              <a:rPr lang="it-IT" b="1" dirty="0" smtClean="0"/>
              <a:t>) ``Borexino and the first direct detection of CNO neutrinos’’   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951070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0" y="15192"/>
            <a:ext cx="12191999" cy="732755"/>
          </a:xfrm>
          <a:prstGeom prst="rect">
            <a:avLst/>
          </a:prstGeom>
          <a:solidFill>
            <a:schemeClr val="accent4"/>
          </a:solidFill>
          <a:ln w="50800">
            <a:solidFill>
              <a:schemeClr val="accent4"/>
            </a:solidFill>
          </a:ln>
        </p:spPr>
        <p:txBody>
          <a:bodyPr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sz="4000" b="1" smtClean="0">
                <a:latin typeface="Arial" panose="020B0604020202020204" pitchFamily="34" charset="0"/>
                <a:cs typeface="Arial" panose="020B0604020202020204" pitchFamily="34" charset="0"/>
              </a:rPr>
              <a:t>Borexino: data selection</a:t>
            </a:r>
            <a:endParaRPr lang="it-IT" sz="40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98356" y="1364900"/>
            <a:ext cx="6595285" cy="4489285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281354" y="2461846"/>
            <a:ext cx="2250830" cy="1323439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4000" b="1" smtClean="0">
                <a:latin typeface="Arial" panose="020B0604020202020204" pitchFamily="34" charset="0"/>
                <a:cs typeface="Arial" panose="020B0604020202020204" pitchFamily="34" charset="0"/>
              </a:rPr>
              <a:t>All data no cuts</a:t>
            </a:r>
            <a:endParaRPr lang="it-IT" sz="40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744308" y="5931829"/>
            <a:ext cx="1031631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it-IT" sz="2400" b="1" smtClean="0"/>
              <a:t>1 MeV</a:t>
            </a:r>
            <a:endParaRPr lang="it-IT" sz="2400" b="1"/>
          </a:p>
        </p:txBody>
      </p:sp>
      <p:cxnSp>
        <p:nvCxnSpPr>
          <p:cNvPr id="20" name="Straight Arrow Connector 19"/>
          <p:cNvCxnSpPr/>
          <p:nvPr/>
        </p:nvCxnSpPr>
        <p:spPr>
          <a:xfrm flipV="1">
            <a:off x="6260123" y="5603631"/>
            <a:ext cx="0" cy="328198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4235490" y="1877070"/>
            <a:ext cx="1031631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it-IT" sz="3200" b="1" baseline="30000" smtClean="0"/>
              <a:t>14</a:t>
            </a:r>
            <a:r>
              <a:rPr lang="it-IT" sz="3200" b="1" smtClean="0"/>
              <a:t>C</a:t>
            </a:r>
            <a:endParaRPr lang="it-IT" sz="3200" b="1"/>
          </a:p>
        </p:txBody>
      </p:sp>
      <p:cxnSp>
        <p:nvCxnSpPr>
          <p:cNvPr id="33" name="Straight Arrow Connector 32"/>
          <p:cNvCxnSpPr/>
          <p:nvPr/>
        </p:nvCxnSpPr>
        <p:spPr>
          <a:xfrm flipH="1">
            <a:off x="3798277" y="2169458"/>
            <a:ext cx="468923" cy="81373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0" y="6471139"/>
            <a:ext cx="12192000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b="1" i="1" dirty="0" smtClean="0"/>
              <a:t>Barbara Caccianiga (BX collaboration</a:t>
            </a:r>
            <a:r>
              <a:rPr lang="it-IT" b="1" dirty="0" smtClean="0"/>
              <a:t>) ``Borexino and the first direct detection of CNO neutrinos’’   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917021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98356" y="1364900"/>
            <a:ext cx="6595285" cy="4489285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0" y="15192"/>
            <a:ext cx="12191999" cy="732755"/>
          </a:xfrm>
          <a:prstGeom prst="rect">
            <a:avLst/>
          </a:prstGeom>
          <a:solidFill>
            <a:schemeClr val="accent4"/>
          </a:solidFill>
          <a:ln w="50800">
            <a:solidFill>
              <a:schemeClr val="accent4"/>
            </a:solidFill>
          </a:ln>
        </p:spPr>
        <p:txBody>
          <a:bodyPr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sz="4000" b="1" smtClean="0">
                <a:latin typeface="Arial" panose="020B0604020202020204" pitchFamily="34" charset="0"/>
                <a:cs typeface="Arial" panose="020B0604020202020204" pitchFamily="34" charset="0"/>
              </a:rPr>
              <a:t>Borexino: data selection</a:t>
            </a:r>
            <a:endParaRPr lang="it-IT" sz="40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81354" y="2461846"/>
            <a:ext cx="2250830" cy="1569660"/>
          </a:xfrm>
          <a:prstGeom prst="rect">
            <a:avLst/>
          </a:prstGeom>
          <a:noFill/>
          <a:ln w="38100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3200" b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CUT 1</a:t>
            </a:r>
          </a:p>
          <a:p>
            <a:pPr algn="ctr"/>
            <a:r>
              <a:rPr lang="it-IT" sz="3200" b="1" smtClean="0">
                <a:solidFill>
                  <a:srgbClr val="0000FF"/>
                </a:solidFill>
                <a:latin typeface="Symbol" panose="05050102010706020507" pitchFamily="18" charset="2"/>
                <a:cs typeface="Arial" panose="020B0604020202020204" pitchFamily="34" charset="0"/>
              </a:rPr>
              <a:t>m </a:t>
            </a:r>
            <a:r>
              <a:rPr lang="it-IT" sz="3200" b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lang="it-IT" sz="3200" b="1" smtClean="0">
                <a:solidFill>
                  <a:srgbClr val="0000FF"/>
                </a:solidFill>
                <a:latin typeface="Symbol" panose="05050102010706020507" pitchFamily="18" charset="2"/>
                <a:cs typeface="Arial" panose="020B0604020202020204" pitchFamily="34" charset="0"/>
              </a:rPr>
              <a:t>m</a:t>
            </a:r>
            <a:r>
              <a:rPr lang="it-IT" sz="3200" b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-daughter</a:t>
            </a:r>
            <a:endParaRPr lang="it-IT" sz="3200" b="1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235490" y="1877070"/>
            <a:ext cx="1031631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it-IT" sz="3200" b="1" baseline="30000" smtClean="0"/>
              <a:t>14</a:t>
            </a:r>
            <a:r>
              <a:rPr lang="it-IT" sz="3200" b="1" smtClean="0"/>
              <a:t>C</a:t>
            </a:r>
            <a:endParaRPr lang="it-IT" sz="3200" b="1"/>
          </a:p>
        </p:txBody>
      </p:sp>
      <p:cxnSp>
        <p:nvCxnSpPr>
          <p:cNvPr id="10" name="Straight Arrow Connector 9"/>
          <p:cNvCxnSpPr/>
          <p:nvPr/>
        </p:nvCxnSpPr>
        <p:spPr>
          <a:xfrm flipH="1">
            <a:off x="3798277" y="2169458"/>
            <a:ext cx="468923" cy="81373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5744308" y="5931829"/>
            <a:ext cx="1031631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it-IT" sz="2400" b="1" smtClean="0"/>
              <a:t>1 MeV</a:t>
            </a:r>
            <a:endParaRPr lang="it-IT" sz="2400" b="1"/>
          </a:p>
        </p:txBody>
      </p:sp>
      <p:cxnSp>
        <p:nvCxnSpPr>
          <p:cNvPr id="14" name="Straight Arrow Connector 13"/>
          <p:cNvCxnSpPr/>
          <p:nvPr/>
        </p:nvCxnSpPr>
        <p:spPr>
          <a:xfrm flipV="1">
            <a:off x="6260123" y="5603631"/>
            <a:ext cx="0" cy="328198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9705359" y="1280724"/>
            <a:ext cx="2250830" cy="4585871"/>
          </a:xfrm>
          <a:prstGeom prst="rect">
            <a:avLst/>
          </a:prstGeom>
          <a:noFill/>
          <a:ln w="38100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3200" b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CUT 1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000" smtClean="0">
                <a:solidFill>
                  <a:srgbClr val="0000FF"/>
                </a:solidFill>
                <a:latin typeface="Symbol" panose="05050102010706020507" pitchFamily="18" charset="2"/>
                <a:cs typeface="Arial" panose="020B0604020202020204" pitchFamily="34" charset="0"/>
              </a:rPr>
              <a:t>m </a:t>
            </a:r>
            <a:r>
              <a:rPr lang="it-IT" sz="200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rejected with the external water cerenkov veto and exploiting the fact  that muon pulse are not point-like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000" smtClean="0">
                <a:solidFill>
                  <a:srgbClr val="0000FF"/>
                </a:solidFill>
                <a:latin typeface="Symbol" panose="05050102010706020507" pitchFamily="18" charset="2"/>
                <a:cs typeface="Arial" panose="020B0604020202020204" pitchFamily="34" charset="0"/>
              </a:rPr>
              <a:t>m </a:t>
            </a:r>
            <a:r>
              <a:rPr lang="it-IT" sz="200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daughter rejected by vetoing 300 ms after each muon</a:t>
            </a:r>
            <a:endParaRPr lang="it-IT" sz="200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0" y="6471139"/>
            <a:ext cx="12192000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b="1" i="1" dirty="0" smtClean="0"/>
              <a:t>Barbara Caccianiga (BX collaboration</a:t>
            </a:r>
            <a:r>
              <a:rPr lang="it-IT" b="1" dirty="0" smtClean="0"/>
              <a:t>) ``Borexino and the first direct detection of CNO neutrinos’’   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381149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0" y="15192"/>
            <a:ext cx="12191999" cy="732755"/>
          </a:xfrm>
          <a:prstGeom prst="rect">
            <a:avLst/>
          </a:prstGeom>
          <a:solidFill>
            <a:schemeClr val="accent4"/>
          </a:solidFill>
          <a:ln w="50800">
            <a:solidFill>
              <a:schemeClr val="accent4"/>
            </a:solidFill>
          </a:ln>
        </p:spPr>
        <p:txBody>
          <a:bodyPr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sz="4000" b="1" smtClean="0">
                <a:latin typeface="Arial" panose="020B0604020202020204" pitchFamily="34" charset="0"/>
                <a:cs typeface="Arial" panose="020B0604020202020204" pitchFamily="34" charset="0"/>
              </a:rPr>
              <a:t>Borexino: data selection</a:t>
            </a:r>
            <a:endParaRPr lang="it-IT" sz="40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2798355" y="1364899"/>
            <a:ext cx="6595286" cy="4489286"/>
            <a:chOff x="2798355" y="1364899"/>
            <a:chExt cx="6595286" cy="4489286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798356" y="1364900"/>
              <a:ext cx="6595285" cy="4489285"/>
            </a:xfrm>
            <a:prstGeom prst="rect">
              <a:avLst/>
            </a:prstGeom>
          </p:spPr>
        </p:pic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798355" y="1364899"/>
              <a:ext cx="6595285" cy="4489285"/>
            </a:xfrm>
            <a:prstGeom prst="rect">
              <a:avLst/>
            </a:prstGeom>
          </p:spPr>
        </p:pic>
      </p:grpSp>
      <p:sp>
        <p:nvSpPr>
          <p:cNvPr id="7" name="TextBox 6"/>
          <p:cNvSpPr txBox="1"/>
          <p:nvPr/>
        </p:nvSpPr>
        <p:spPr>
          <a:xfrm>
            <a:off x="281354" y="2461846"/>
            <a:ext cx="2250830" cy="1569660"/>
          </a:xfrm>
          <a:prstGeom prst="rect">
            <a:avLst/>
          </a:prstGeom>
          <a:noFill/>
          <a:ln w="38100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3200" b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CUT 1</a:t>
            </a:r>
          </a:p>
          <a:p>
            <a:pPr algn="ctr"/>
            <a:r>
              <a:rPr lang="it-IT" sz="3200" b="1" smtClean="0">
                <a:solidFill>
                  <a:srgbClr val="0000FF"/>
                </a:solidFill>
                <a:latin typeface="Symbol" panose="05050102010706020507" pitchFamily="18" charset="2"/>
                <a:cs typeface="Arial" panose="020B0604020202020204" pitchFamily="34" charset="0"/>
              </a:rPr>
              <a:t>m </a:t>
            </a:r>
            <a:r>
              <a:rPr lang="it-IT" sz="3200" b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lang="it-IT" sz="3200" b="1" smtClean="0">
                <a:solidFill>
                  <a:srgbClr val="0000FF"/>
                </a:solidFill>
                <a:latin typeface="Symbol" panose="05050102010706020507" pitchFamily="18" charset="2"/>
                <a:cs typeface="Arial" panose="020B0604020202020204" pitchFamily="34" charset="0"/>
              </a:rPr>
              <a:t>m</a:t>
            </a:r>
            <a:r>
              <a:rPr lang="it-IT" sz="3200" b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-daughter</a:t>
            </a:r>
            <a:endParaRPr lang="it-IT" sz="3200" b="1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235490" y="1877070"/>
            <a:ext cx="1031631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it-IT" sz="3200" b="1" baseline="30000" smtClean="0"/>
              <a:t>14</a:t>
            </a:r>
            <a:r>
              <a:rPr lang="it-IT" sz="3200" b="1" smtClean="0"/>
              <a:t>C</a:t>
            </a:r>
            <a:endParaRPr lang="it-IT" sz="3200" b="1"/>
          </a:p>
        </p:txBody>
      </p:sp>
      <p:cxnSp>
        <p:nvCxnSpPr>
          <p:cNvPr id="10" name="Straight Arrow Connector 9"/>
          <p:cNvCxnSpPr/>
          <p:nvPr/>
        </p:nvCxnSpPr>
        <p:spPr>
          <a:xfrm flipH="1">
            <a:off x="3798277" y="2169458"/>
            <a:ext cx="468923" cy="81373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5744308" y="5931829"/>
            <a:ext cx="1031631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it-IT" sz="2400" b="1" smtClean="0"/>
              <a:t>1 MeV</a:t>
            </a:r>
            <a:endParaRPr lang="it-IT" sz="2400" b="1"/>
          </a:p>
        </p:txBody>
      </p:sp>
      <p:cxnSp>
        <p:nvCxnSpPr>
          <p:cNvPr id="14" name="Straight Arrow Connector 13"/>
          <p:cNvCxnSpPr/>
          <p:nvPr/>
        </p:nvCxnSpPr>
        <p:spPr>
          <a:xfrm flipV="1">
            <a:off x="6260123" y="5603631"/>
            <a:ext cx="0" cy="328198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9705359" y="1280724"/>
            <a:ext cx="2250830" cy="4585871"/>
          </a:xfrm>
          <a:prstGeom prst="rect">
            <a:avLst/>
          </a:prstGeom>
          <a:noFill/>
          <a:ln w="38100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3200" b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CUT 1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000" smtClean="0">
                <a:solidFill>
                  <a:srgbClr val="0000FF"/>
                </a:solidFill>
                <a:latin typeface="Symbol" panose="05050102010706020507" pitchFamily="18" charset="2"/>
                <a:cs typeface="Arial" panose="020B0604020202020204" pitchFamily="34" charset="0"/>
              </a:rPr>
              <a:t>m </a:t>
            </a:r>
            <a:r>
              <a:rPr lang="it-IT" sz="200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rejected with the external water cerenkov veto and exploiting the fact  that muon pulse are not point-like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000" smtClean="0">
                <a:solidFill>
                  <a:srgbClr val="0000FF"/>
                </a:solidFill>
                <a:latin typeface="Symbol" panose="05050102010706020507" pitchFamily="18" charset="2"/>
                <a:cs typeface="Arial" panose="020B0604020202020204" pitchFamily="34" charset="0"/>
              </a:rPr>
              <a:t>m </a:t>
            </a:r>
            <a:r>
              <a:rPr lang="it-IT" sz="200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daughter rejected by vetoing 300 ms after each muon</a:t>
            </a:r>
            <a:endParaRPr lang="it-IT" sz="200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0" y="6471139"/>
            <a:ext cx="12192000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b="1" i="1" dirty="0" smtClean="0"/>
              <a:t>Barbara Caccianiga (BX collaboration</a:t>
            </a:r>
            <a:r>
              <a:rPr lang="it-IT" b="1" dirty="0" smtClean="0"/>
              <a:t>) ``Borexino and the first direct detection of CNO neutrinos’’   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083146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0" y="15192"/>
            <a:ext cx="12191999" cy="732755"/>
          </a:xfrm>
          <a:prstGeom prst="rect">
            <a:avLst/>
          </a:prstGeom>
          <a:solidFill>
            <a:schemeClr val="accent4"/>
          </a:solidFill>
          <a:ln w="50800">
            <a:solidFill>
              <a:schemeClr val="accent4"/>
            </a:solidFill>
          </a:ln>
        </p:spPr>
        <p:txBody>
          <a:bodyPr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sz="4000" b="1" smtClean="0">
                <a:latin typeface="Arial" panose="020B0604020202020204" pitchFamily="34" charset="0"/>
                <a:cs typeface="Arial" panose="020B0604020202020204" pitchFamily="34" charset="0"/>
              </a:rPr>
              <a:t>Studying Solar Neutrinos</a:t>
            </a:r>
            <a:endParaRPr lang="it-IT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82283" y="2942860"/>
            <a:ext cx="4204785" cy="830997"/>
          </a:xfrm>
          <a:prstGeom prst="rect">
            <a:avLst/>
          </a:prstGeom>
          <a:noFill/>
          <a:ln w="412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latin typeface="Symbol" panose="05050102010706020507" pitchFamily="18" charset="2"/>
                <a:cs typeface="Arial" panose="020B0604020202020204" pitchFamily="34" charset="0"/>
              </a:rPr>
              <a:t>F</a:t>
            </a:r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(proton-proton chain </a:t>
            </a:r>
            <a:r>
              <a:rPr lang="en-US" sz="2400" b="1" dirty="0" smtClean="0">
                <a:latin typeface="Symbol" panose="05050102010706020507" pitchFamily="18" charset="2"/>
                <a:cs typeface="Arial" panose="020B0604020202020204" pitchFamily="34" charset="0"/>
              </a:rPr>
              <a:t>n</a:t>
            </a:r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</a:p>
          <a:p>
            <a:pPr algn="ctr"/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~6 x10 </a:t>
            </a:r>
            <a:r>
              <a:rPr lang="en-US" sz="2400" b="1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10 </a:t>
            </a:r>
            <a:r>
              <a:rPr lang="en-US" sz="2400" b="1" dirty="0">
                <a:latin typeface="Symbol" panose="05050102010706020507" pitchFamily="18" charset="2"/>
                <a:cs typeface="Arial" panose="020B0604020202020204" pitchFamily="34" charset="0"/>
              </a:rPr>
              <a:t>n </a:t>
            </a:r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/cm</a:t>
            </a:r>
            <a:r>
              <a:rPr lang="en-US" sz="2400" b="1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/sec</a:t>
            </a:r>
            <a:endParaRPr 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931038" y="2544394"/>
            <a:ext cx="47805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Solar neutrino spectrum</a:t>
            </a: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25098" y="1020293"/>
            <a:ext cx="1174180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Neutrinos propagates from the core to the surface of the Sun in few seconds and then take only 8 minutes to reach the Earth;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Unlike photons they provide a real time picture of the core of the Sun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76006" y="2941493"/>
            <a:ext cx="5596569" cy="333260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0" y="6471139"/>
            <a:ext cx="12192000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b="1" i="1" dirty="0" smtClean="0"/>
              <a:t>Barbara Caccianiga (BX collaboration</a:t>
            </a:r>
            <a:r>
              <a:rPr lang="it-IT" b="1" dirty="0" smtClean="0"/>
              <a:t>) ``Borexino and the first direct detection of CNO neutrinos’’   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2378986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3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0" y="15192"/>
            <a:ext cx="12191999" cy="732755"/>
          </a:xfrm>
          <a:prstGeom prst="rect">
            <a:avLst/>
          </a:prstGeom>
          <a:solidFill>
            <a:schemeClr val="accent4"/>
          </a:solidFill>
          <a:ln w="50800">
            <a:solidFill>
              <a:schemeClr val="accent4"/>
            </a:solidFill>
          </a:ln>
        </p:spPr>
        <p:txBody>
          <a:bodyPr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sz="4000" b="1" smtClean="0">
                <a:latin typeface="Arial" panose="020B0604020202020204" pitchFamily="34" charset="0"/>
                <a:cs typeface="Arial" panose="020B0604020202020204" pitchFamily="34" charset="0"/>
              </a:rPr>
              <a:t>Borexino: data selection</a:t>
            </a:r>
            <a:endParaRPr lang="it-IT" sz="40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2798355" y="1364899"/>
            <a:ext cx="6595286" cy="4489286"/>
            <a:chOff x="2798355" y="1364899"/>
            <a:chExt cx="6595286" cy="4489286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798356" y="1364900"/>
              <a:ext cx="6595285" cy="4489285"/>
            </a:xfrm>
            <a:prstGeom prst="rect">
              <a:avLst/>
            </a:prstGeom>
          </p:spPr>
        </p:pic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798355" y="1364899"/>
              <a:ext cx="6595285" cy="4489285"/>
            </a:xfrm>
            <a:prstGeom prst="rect">
              <a:avLst/>
            </a:prstGeom>
          </p:spPr>
        </p:pic>
      </p:grpSp>
      <p:sp>
        <p:nvSpPr>
          <p:cNvPr id="9" name="TextBox 8"/>
          <p:cNvSpPr txBox="1"/>
          <p:nvPr/>
        </p:nvSpPr>
        <p:spPr>
          <a:xfrm>
            <a:off x="4235490" y="1877070"/>
            <a:ext cx="1031631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it-IT" sz="3200" b="1" baseline="30000" smtClean="0"/>
              <a:t>14</a:t>
            </a:r>
            <a:r>
              <a:rPr lang="it-IT" sz="3200" b="1" smtClean="0"/>
              <a:t>C</a:t>
            </a:r>
            <a:endParaRPr lang="it-IT" sz="3200" b="1"/>
          </a:p>
        </p:txBody>
      </p:sp>
      <p:cxnSp>
        <p:nvCxnSpPr>
          <p:cNvPr id="10" name="Straight Arrow Connector 9"/>
          <p:cNvCxnSpPr/>
          <p:nvPr/>
        </p:nvCxnSpPr>
        <p:spPr>
          <a:xfrm flipH="1">
            <a:off x="3798277" y="2169458"/>
            <a:ext cx="468923" cy="81373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5744308" y="5931829"/>
            <a:ext cx="1031631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it-IT" sz="2400" b="1" smtClean="0"/>
              <a:t>1 MeV</a:t>
            </a:r>
            <a:endParaRPr lang="it-IT" sz="2400" b="1"/>
          </a:p>
        </p:txBody>
      </p:sp>
      <p:cxnSp>
        <p:nvCxnSpPr>
          <p:cNvPr id="14" name="Straight Arrow Connector 13"/>
          <p:cNvCxnSpPr/>
          <p:nvPr/>
        </p:nvCxnSpPr>
        <p:spPr>
          <a:xfrm flipV="1">
            <a:off x="6260123" y="5603631"/>
            <a:ext cx="0" cy="328198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281354" y="2461846"/>
            <a:ext cx="2250830" cy="107721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3200" b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CUT 2</a:t>
            </a:r>
          </a:p>
          <a:p>
            <a:pPr algn="ctr"/>
            <a:r>
              <a:rPr lang="it-IT" sz="3200" b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FV cut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588799" y="1800105"/>
            <a:ext cx="2250830" cy="335476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3200" b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CUT 2</a:t>
            </a:r>
          </a:p>
          <a:p>
            <a:pPr algn="ctr"/>
            <a:r>
              <a:rPr lang="it-IT" sz="2000" b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innermost region of the scintillator is selected to reject external background</a:t>
            </a:r>
          </a:p>
          <a:p>
            <a:pPr algn="ctr"/>
            <a:endParaRPr lang="it-IT" sz="2000" b="1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it-IT" sz="2000" b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R&lt;2.8 m</a:t>
            </a:r>
          </a:p>
          <a:p>
            <a:pPr algn="ctr"/>
            <a:r>
              <a:rPr lang="it-IT" sz="2000" b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-1.8 m&lt;z&lt;2.2 m</a:t>
            </a:r>
          </a:p>
        </p:txBody>
      </p:sp>
      <p:pic>
        <p:nvPicPr>
          <p:cNvPr id="19" name="Picture 20" descr="BX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34656" y="3730155"/>
            <a:ext cx="2463700" cy="2549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Oval 19"/>
          <p:cNvSpPr/>
          <p:nvPr/>
        </p:nvSpPr>
        <p:spPr>
          <a:xfrm>
            <a:off x="1050691" y="4665131"/>
            <a:ext cx="844062" cy="821269"/>
          </a:xfrm>
          <a:prstGeom prst="ellipse">
            <a:avLst/>
          </a:prstGeom>
          <a:noFill/>
          <a:ln w="34925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8" name="TextBox 17"/>
          <p:cNvSpPr txBox="1"/>
          <p:nvPr/>
        </p:nvSpPr>
        <p:spPr>
          <a:xfrm>
            <a:off x="0" y="6471139"/>
            <a:ext cx="12192000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b="1" i="1" dirty="0" smtClean="0"/>
              <a:t>Barbara Caccianiga (BX collaboration</a:t>
            </a:r>
            <a:r>
              <a:rPr lang="it-IT" b="1" dirty="0" smtClean="0"/>
              <a:t>) ``Borexino and the first direct detection of CNO neutrinos’’   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8530593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20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0" y="15192"/>
            <a:ext cx="12191999" cy="732755"/>
          </a:xfrm>
          <a:prstGeom prst="rect">
            <a:avLst/>
          </a:prstGeom>
          <a:solidFill>
            <a:schemeClr val="accent4"/>
          </a:solidFill>
          <a:ln w="50800">
            <a:solidFill>
              <a:schemeClr val="accent4"/>
            </a:solidFill>
          </a:ln>
        </p:spPr>
        <p:txBody>
          <a:bodyPr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sz="4000" b="1" smtClean="0">
                <a:latin typeface="Arial" panose="020B0604020202020204" pitchFamily="34" charset="0"/>
                <a:cs typeface="Arial" panose="020B0604020202020204" pitchFamily="34" charset="0"/>
              </a:rPr>
              <a:t>Borexino: data selection</a:t>
            </a:r>
            <a:endParaRPr lang="it-IT" sz="40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98356" y="1364900"/>
            <a:ext cx="6595285" cy="4489285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98355" y="1364899"/>
            <a:ext cx="6595285" cy="448928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98354" y="1364898"/>
            <a:ext cx="6595285" cy="448928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81354" y="2461846"/>
            <a:ext cx="2250830" cy="107721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3200" b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CUT 2</a:t>
            </a:r>
          </a:p>
          <a:p>
            <a:pPr algn="ctr"/>
            <a:r>
              <a:rPr lang="it-IT" sz="3200" b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FV cut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235490" y="1877070"/>
            <a:ext cx="1031631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it-IT" sz="3200" b="1" baseline="30000" smtClean="0"/>
              <a:t>14</a:t>
            </a:r>
            <a:r>
              <a:rPr lang="it-IT" sz="3200" b="1" smtClean="0"/>
              <a:t>C</a:t>
            </a:r>
            <a:endParaRPr lang="it-IT" sz="3200" b="1"/>
          </a:p>
        </p:txBody>
      </p:sp>
      <p:cxnSp>
        <p:nvCxnSpPr>
          <p:cNvPr id="11" name="Straight Arrow Connector 10"/>
          <p:cNvCxnSpPr/>
          <p:nvPr/>
        </p:nvCxnSpPr>
        <p:spPr>
          <a:xfrm flipH="1">
            <a:off x="3798277" y="2169458"/>
            <a:ext cx="468923" cy="81373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5744308" y="5931829"/>
            <a:ext cx="1031631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it-IT" sz="2400" b="1" smtClean="0"/>
              <a:t>1 MeV</a:t>
            </a:r>
            <a:endParaRPr lang="it-IT" sz="2400" b="1"/>
          </a:p>
        </p:txBody>
      </p:sp>
      <p:cxnSp>
        <p:nvCxnSpPr>
          <p:cNvPr id="20" name="Straight Arrow Connector 19"/>
          <p:cNvCxnSpPr/>
          <p:nvPr/>
        </p:nvCxnSpPr>
        <p:spPr>
          <a:xfrm flipV="1">
            <a:off x="6260123" y="5603631"/>
            <a:ext cx="0" cy="328198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9588799" y="1800105"/>
            <a:ext cx="2250830" cy="335476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3200" b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CUT 2</a:t>
            </a:r>
          </a:p>
          <a:p>
            <a:pPr algn="ctr"/>
            <a:r>
              <a:rPr lang="it-IT" sz="2000" b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innermost region of the scintillator is selected to reject external background</a:t>
            </a:r>
          </a:p>
          <a:p>
            <a:pPr algn="ctr"/>
            <a:endParaRPr lang="it-IT" sz="2000" b="1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it-IT" sz="2000" b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R&lt;2.8 m</a:t>
            </a:r>
          </a:p>
          <a:p>
            <a:pPr algn="ctr"/>
            <a:r>
              <a:rPr lang="it-IT" sz="2000" b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-1.8 m&lt;z&lt;2.2 m</a:t>
            </a:r>
          </a:p>
        </p:txBody>
      </p:sp>
      <p:pic>
        <p:nvPicPr>
          <p:cNvPr id="17" name="Picture 20" descr="BX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34656" y="3730155"/>
            <a:ext cx="2463700" cy="2549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Oval 17"/>
          <p:cNvSpPr/>
          <p:nvPr/>
        </p:nvSpPr>
        <p:spPr>
          <a:xfrm>
            <a:off x="1050691" y="4665131"/>
            <a:ext cx="844062" cy="821269"/>
          </a:xfrm>
          <a:prstGeom prst="ellipse">
            <a:avLst/>
          </a:prstGeom>
          <a:noFill/>
          <a:ln w="34925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6" name="TextBox 15"/>
          <p:cNvSpPr txBox="1"/>
          <p:nvPr/>
        </p:nvSpPr>
        <p:spPr>
          <a:xfrm>
            <a:off x="0" y="6471139"/>
            <a:ext cx="12192000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b="1" i="1" dirty="0" smtClean="0"/>
              <a:t>Barbara Caccianiga (BX collaboration</a:t>
            </a:r>
            <a:r>
              <a:rPr lang="it-IT" b="1" dirty="0" smtClean="0"/>
              <a:t>) ``Borexino and the first direct detection of CNO neutrinos’’   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50325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0" y="15192"/>
            <a:ext cx="12191999" cy="732755"/>
          </a:xfrm>
          <a:prstGeom prst="rect">
            <a:avLst/>
          </a:prstGeom>
          <a:solidFill>
            <a:schemeClr val="accent4"/>
          </a:solidFill>
          <a:ln w="50800">
            <a:solidFill>
              <a:schemeClr val="accent4"/>
            </a:solidFill>
          </a:ln>
        </p:spPr>
        <p:txBody>
          <a:bodyPr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sz="4000" b="1" smtClean="0">
                <a:latin typeface="Arial" panose="020B0604020202020204" pitchFamily="34" charset="0"/>
                <a:cs typeface="Arial" panose="020B0604020202020204" pitchFamily="34" charset="0"/>
              </a:rPr>
              <a:t>Borexino: data selection</a:t>
            </a:r>
            <a:endParaRPr lang="it-IT" sz="40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98356" y="1364900"/>
            <a:ext cx="6595285" cy="4489285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98355" y="1364899"/>
            <a:ext cx="6595285" cy="448928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98354" y="1364898"/>
            <a:ext cx="6595285" cy="448928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81354" y="2461846"/>
            <a:ext cx="2250830" cy="107721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3200" b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CUT 2</a:t>
            </a:r>
          </a:p>
          <a:p>
            <a:pPr algn="ctr"/>
            <a:r>
              <a:rPr lang="it-IT" sz="3200" b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FV cut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235490" y="1877070"/>
            <a:ext cx="1031631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it-IT" sz="3200" b="1" baseline="30000" smtClean="0"/>
              <a:t>14</a:t>
            </a:r>
            <a:r>
              <a:rPr lang="it-IT" sz="3200" b="1" smtClean="0"/>
              <a:t>C</a:t>
            </a:r>
            <a:endParaRPr lang="it-IT" sz="3200" b="1"/>
          </a:p>
        </p:txBody>
      </p:sp>
      <p:cxnSp>
        <p:nvCxnSpPr>
          <p:cNvPr id="11" name="Straight Arrow Connector 10"/>
          <p:cNvCxnSpPr/>
          <p:nvPr/>
        </p:nvCxnSpPr>
        <p:spPr>
          <a:xfrm flipH="1">
            <a:off x="3798277" y="2169458"/>
            <a:ext cx="468923" cy="81373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4781226" y="3654051"/>
            <a:ext cx="1336435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it-IT" sz="3200" b="1" baseline="30000" smtClean="0">
                <a:solidFill>
                  <a:srgbClr val="FF0000"/>
                </a:solidFill>
              </a:rPr>
              <a:t>7</a:t>
            </a:r>
            <a:r>
              <a:rPr lang="it-IT" sz="3200" b="1" smtClean="0">
                <a:solidFill>
                  <a:srgbClr val="FF0000"/>
                </a:solidFill>
              </a:rPr>
              <a:t>Be </a:t>
            </a:r>
            <a:r>
              <a:rPr lang="it-IT" sz="3200" b="1" smtClean="0">
                <a:solidFill>
                  <a:srgbClr val="FF0000"/>
                </a:solidFill>
                <a:latin typeface="Symbol" panose="05050102010706020507" pitchFamily="18" charset="2"/>
              </a:rPr>
              <a:t>n</a:t>
            </a:r>
            <a:r>
              <a:rPr lang="it-IT" sz="3200" b="1" smtClean="0">
                <a:solidFill>
                  <a:srgbClr val="FF0000"/>
                </a:solidFill>
              </a:rPr>
              <a:t>’s</a:t>
            </a:r>
            <a:endParaRPr lang="it-IT" sz="3200" b="1">
              <a:solidFill>
                <a:srgbClr val="FF0000"/>
              </a:solidFill>
            </a:endParaRPr>
          </a:p>
        </p:txBody>
      </p:sp>
      <p:cxnSp>
        <p:nvCxnSpPr>
          <p:cNvPr id="17" name="Straight Arrow Connector 16"/>
          <p:cNvCxnSpPr/>
          <p:nvPr/>
        </p:nvCxnSpPr>
        <p:spPr>
          <a:xfrm flipH="1">
            <a:off x="5087815" y="4267200"/>
            <a:ext cx="179306" cy="398622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5744308" y="5931829"/>
            <a:ext cx="1031631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it-IT" sz="2400" b="1" smtClean="0"/>
              <a:t>1 MeV</a:t>
            </a:r>
            <a:endParaRPr lang="it-IT" sz="2400" b="1"/>
          </a:p>
        </p:txBody>
      </p:sp>
      <p:cxnSp>
        <p:nvCxnSpPr>
          <p:cNvPr id="20" name="Straight Arrow Connector 19"/>
          <p:cNvCxnSpPr/>
          <p:nvPr/>
        </p:nvCxnSpPr>
        <p:spPr>
          <a:xfrm flipV="1">
            <a:off x="6260123" y="5603631"/>
            <a:ext cx="0" cy="328198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9588799" y="1800105"/>
            <a:ext cx="2250830" cy="335476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3200" b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CUT 2</a:t>
            </a:r>
          </a:p>
          <a:p>
            <a:pPr algn="ctr"/>
            <a:r>
              <a:rPr lang="it-IT" sz="2000" b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innermost region of the scintillator is selected to reject external background</a:t>
            </a:r>
          </a:p>
          <a:p>
            <a:pPr algn="ctr"/>
            <a:endParaRPr lang="it-IT" sz="2000" b="1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it-IT" sz="2000" b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R&lt;2.8 m</a:t>
            </a:r>
          </a:p>
          <a:p>
            <a:pPr algn="ctr"/>
            <a:r>
              <a:rPr lang="it-IT" sz="2000" b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-1.8 m&lt;z&lt;2.2 m</a:t>
            </a: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778479" y="1534591"/>
            <a:ext cx="3103803" cy="1854507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6095998" y="3284719"/>
            <a:ext cx="26510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Where are neutrinos?</a:t>
            </a:r>
            <a:endParaRPr lang="it-IT" b="1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2" name="Picture 20" descr="BX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34656" y="3730155"/>
            <a:ext cx="2463700" cy="2549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" name="Oval 25"/>
          <p:cNvSpPr/>
          <p:nvPr/>
        </p:nvSpPr>
        <p:spPr>
          <a:xfrm>
            <a:off x="1050691" y="4665131"/>
            <a:ext cx="844062" cy="821269"/>
          </a:xfrm>
          <a:prstGeom prst="ellipse">
            <a:avLst/>
          </a:prstGeom>
          <a:noFill/>
          <a:ln w="34925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5" name="TextBox 24"/>
          <p:cNvSpPr txBox="1"/>
          <p:nvPr/>
        </p:nvSpPr>
        <p:spPr>
          <a:xfrm>
            <a:off x="0" y="6471139"/>
            <a:ext cx="12192000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b="1" i="1" dirty="0" smtClean="0"/>
              <a:t>Barbara Caccianiga (BX collaboration</a:t>
            </a:r>
            <a:r>
              <a:rPr lang="it-IT" b="1" dirty="0" smtClean="0"/>
              <a:t>) ``Borexino and the first direct detection of CNO neutrinos’’   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1199772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0" y="15192"/>
            <a:ext cx="12191999" cy="732755"/>
          </a:xfrm>
          <a:prstGeom prst="rect">
            <a:avLst/>
          </a:prstGeom>
          <a:solidFill>
            <a:schemeClr val="accent4"/>
          </a:solidFill>
          <a:ln w="50800">
            <a:solidFill>
              <a:schemeClr val="accent4"/>
            </a:solidFill>
          </a:ln>
        </p:spPr>
        <p:txBody>
          <a:bodyPr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sz="4000" b="1" smtClean="0">
                <a:latin typeface="Arial" panose="020B0604020202020204" pitchFamily="34" charset="0"/>
                <a:cs typeface="Arial" panose="020B0604020202020204" pitchFamily="34" charset="0"/>
              </a:rPr>
              <a:t>Borexino: data selection</a:t>
            </a:r>
            <a:endParaRPr lang="it-IT" sz="40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98356" y="1364900"/>
            <a:ext cx="6595285" cy="4489285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98355" y="1364899"/>
            <a:ext cx="6595285" cy="448928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98354" y="1364898"/>
            <a:ext cx="6595285" cy="448928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81354" y="2461846"/>
            <a:ext cx="2250830" cy="107721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3200" b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CUT 2</a:t>
            </a:r>
          </a:p>
          <a:p>
            <a:pPr algn="ctr"/>
            <a:r>
              <a:rPr lang="it-IT" sz="3200" b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FV cut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235490" y="1877070"/>
            <a:ext cx="1031631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it-IT" sz="3200" b="1" baseline="30000" smtClean="0"/>
              <a:t>14</a:t>
            </a:r>
            <a:r>
              <a:rPr lang="it-IT" sz="3200" b="1" smtClean="0"/>
              <a:t>C</a:t>
            </a:r>
            <a:endParaRPr lang="it-IT" sz="3200" b="1"/>
          </a:p>
        </p:txBody>
      </p:sp>
      <p:cxnSp>
        <p:nvCxnSpPr>
          <p:cNvPr id="11" name="Straight Arrow Connector 10"/>
          <p:cNvCxnSpPr/>
          <p:nvPr/>
        </p:nvCxnSpPr>
        <p:spPr>
          <a:xfrm flipH="1">
            <a:off x="3798277" y="2169458"/>
            <a:ext cx="468923" cy="81373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3860351" y="3246676"/>
            <a:ext cx="1031631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it-IT" sz="3200" b="1" baseline="30000" smtClean="0"/>
              <a:t>210</a:t>
            </a:r>
            <a:r>
              <a:rPr lang="it-IT" sz="3200" b="1" smtClean="0"/>
              <a:t>Po</a:t>
            </a:r>
            <a:endParaRPr lang="it-IT" sz="3200" b="1"/>
          </a:p>
        </p:txBody>
      </p:sp>
      <p:sp>
        <p:nvSpPr>
          <p:cNvPr id="15" name="TextBox 14"/>
          <p:cNvSpPr txBox="1"/>
          <p:nvPr/>
        </p:nvSpPr>
        <p:spPr>
          <a:xfrm>
            <a:off x="6095996" y="4081047"/>
            <a:ext cx="1031631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it-IT" sz="3200" b="1" baseline="30000" smtClean="0"/>
              <a:t>11</a:t>
            </a:r>
            <a:r>
              <a:rPr lang="it-IT" sz="3200" b="1"/>
              <a:t>C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781226" y="3654051"/>
            <a:ext cx="1336435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it-IT" sz="3200" b="1" baseline="30000" smtClean="0">
                <a:solidFill>
                  <a:srgbClr val="FF0000"/>
                </a:solidFill>
              </a:rPr>
              <a:t>7</a:t>
            </a:r>
            <a:r>
              <a:rPr lang="it-IT" sz="3200" b="1" smtClean="0">
                <a:solidFill>
                  <a:srgbClr val="FF0000"/>
                </a:solidFill>
              </a:rPr>
              <a:t>Be </a:t>
            </a:r>
            <a:r>
              <a:rPr lang="it-IT" sz="3200" b="1" smtClean="0">
                <a:solidFill>
                  <a:srgbClr val="FF0000"/>
                </a:solidFill>
                <a:latin typeface="Symbol" panose="05050102010706020507" pitchFamily="18" charset="2"/>
              </a:rPr>
              <a:t>n</a:t>
            </a:r>
            <a:r>
              <a:rPr lang="it-IT" sz="3200" b="1" smtClean="0">
                <a:solidFill>
                  <a:srgbClr val="FF0000"/>
                </a:solidFill>
              </a:rPr>
              <a:t>’s</a:t>
            </a:r>
            <a:endParaRPr lang="it-IT" sz="3200" b="1">
              <a:solidFill>
                <a:srgbClr val="FF0000"/>
              </a:solidFill>
            </a:endParaRPr>
          </a:p>
        </p:txBody>
      </p:sp>
      <p:cxnSp>
        <p:nvCxnSpPr>
          <p:cNvPr id="17" name="Straight Arrow Connector 16"/>
          <p:cNvCxnSpPr/>
          <p:nvPr/>
        </p:nvCxnSpPr>
        <p:spPr>
          <a:xfrm flipH="1">
            <a:off x="5087815" y="4267200"/>
            <a:ext cx="179306" cy="398622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5744308" y="5931829"/>
            <a:ext cx="1031631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it-IT" sz="2400" b="1" smtClean="0"/>
              <a:t>1 MeV</a:t>
            </a:r>
            <a:endParaRPr lang="it-IT" sz="2400" b="1"/>
          </a:p>
        </p:txBody>
      </p:sp>
      <p:cxnSp>
        <p:nvCxnSpPr>
          <p:cNvPr id="20" name="Straight Arrow Connector 19"/>
          <p:cNvCxnSpPr/>
          <p:nvPr/>
        </p:nvCxnSpPr>
        <p:spPr>
          <a:xfrm flipV="1">
            <a:off x="6260123" y="5603631"/>
            <a:ext cx="0" cy="328198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9588799" y="1800105"/>
            <a:ext cx="2250830" cy="335476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3200" b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CUT 2</a:t>
            </a:r>
          </a:p>
          <a:p>
            <a:pPr algn="ctr"/>
            <a:r>
              <a:rPr lang="it-IT" sz="2000" b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innermost region of the scintillator is selected to reject external background</a:t>
            </a:r>
          </a:p>
          <a:p>
            <a:pPr algn="ctr"/>
            <a:endParaRPr lang="it-IT" sz="2000" b="1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it-IT" sz="2000" b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R&lt;2.8 m</a:t>
            </a:r>
          </a:p>
          <a:p>
            <a:pPr algn="ctr"/>
            <a:r>
              <a:rPr lang="it-IT" sz="2000" b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-1.8 m&lt;z&lt;2.2 m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3442790" y="4466511"/>
            <a:ext cx="1031631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it-IT" sz="3200" b="1" baseline="30000" smtClean="0"/>
              <a:t>85</a:t>
            </a:r>
            <a:r>
              <a:rPr lang="it-IT" sz="3200" b="1" smtClean="0"/>
              <a:t>Kr</a:t>
            </a:r>
            <a:endParaRPr lang="it-IT" sz="3200" b="1"/>
          </a:p>
        </p:txBody>
      </p:sp>
      <p:sp>
        <p:nvSpPr>
          <p:cNvPr id="25" name="TextBox 24"/>
          <p:cNvSpPr txBox="1"/>
          <p:nvPr/>
        </p:nvSpPr>
        <p:spPr>
          <a:xfrm>
            <a:off x="4143940" y="4712714"/>
            <a:ext cx="1031631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it-IT" sz="3200" b="1" baseline="30000" smtClean="0"/>
              <a:t>210</a:t>
            </a:r>
            <a:r>
              <a:rPr lang="it-IT" sz="3200" b="1" smtClean="0"/>
              <a:t>Bi</a:t>
            </a:r>
            <a:endParaRPr lang="it-IT" sz="3200" b="1"/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953977" y="1710580"/>
            <a:ext cx="3097735" cy="1618324"/>
          </a:xfrm>
          <a:prstGeom prst="rect">
            <a:avLst/>
          </a:prstGeom>
        </p:spPr>
      </p:pic>
      <p:pic>
        <p:nvPicPr>
          <p:cNvPr id="26" name="Picture 20" descr="BX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34656" y="3730155"/>
            <a:ext cx="2463700" cy="2549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" name="Oval 26"/>
          <p:cNvSpPr/>
          <p:nvPr/>
        </p:nvSpPr>
        <p:spPr>
          <a:xfrm>
            <a:off x="1050691" y="4665131"/>
            <a:ext cx="844062" cy="821269"/>
          </a:xfrm>
          <a:prstGeom prst="ellipse">
            <a:avLst/>
          </a:prstGeom>
          <a:noFill/>
          <a:ln w="34925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8" name="TextBox 27"/>
          <p:cNvSpPr txBox="1"/>
          <p:nvPr/>
        </p:nvSpPr>
        <p:spPr>
          <a:xfrm>
            <a:off x="0" y="6471139"/>
            <a:ext cx="12192000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b="1" i="1" dirty="0" smtClean="0"/>
              <a:t>Barbara Caccianiga (BX collaboration</a:t>
            </a:r>
            <a:r>
              <a:rPr lang="it-IT" b="1" dirty="0" smtClean="0"/>
              <a:t>) ``Borexino and the first direct detection of CNO neutrinos’’   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7425587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24" grpId="0"/>
      <p:bldP spid="25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0" y="15192"/>
            <a:ext cx="12191999" cy="732755"/>
          </a:xfrm>
          <a:prstGeom prst="rect">
            <a:avLst/>
          </a:prstGeom>
          <a:solidFill>
            <a:schemeClr val="accent4"/>
          </a:solidFill>
          <a:ln w="50800">
            <a:solidFill>
              <a:schemeClr val="accent4"/>
            </a:solidFill>
          </a:ln>
        </p:spPr>
        <p:txBody>
          <a:bodyPr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sz="4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Borexino: extraction of the neutrino signal</a:t>
            </a:r>
            <a:endParaRPr lang="it-IT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6488668"/>
            <a:ext cx="12192000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b="1" i="1" dirty="0" smtClean="0"/>
              <a:t>Barbara Cacciania (BX collaboration</a:t>
            </a:r>
            <a:r>
              <a:rPr lang="it-IT" b="1" dirty="0" smtClean="0"/>
              <a:t>) ``First evidence of CNO neutrinos with Borexino’’   </a:t>
            </a:r>
            <a:endParaRPr lang="it-IT" dirty="0"/>
          </a:p>
        </p:txBody>
      </p:sp>
      <p:sp>
        <p:nvSpPr>
          <p:cNvPr id="10" name="TextBox 9"/>
          <p:cNvSpPr txBox="1"/>
          <p:nvPr/>
        </p:nvSpPr>
        <p:spPr>
          <a:xfrm>
            <a:off x="0" y="6471139"/>
            <a:ext cx="12192000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b="1" i="1" dirty="0" smtClean="0"/>
              <a:t>Barbara Caccianiga (BX collaboration</a:t>
            </a:r>
            <a:r>
              <a:rPr lang="it-IT" b="1" dirty="0" smtClean="0"/>
              <a:t>) ``Borexino and the first direct detection of CNO neutrinos’’   </a:t>
            </a:r>
            <a:endParaRPr lang="it-IT" dirty="0"/>
          </a:p>
        </p:txBody>
      </p:sp>
      <p:sp>
        <p:nvSpPr>
          <p:cNvPr id="14" name="TextBox 13"/>
          <p:cNvSpPr txBox="1"/>
          <p:nvPr/>
        </p:nvSpPr>
        <p:spPr>
          <a:xfrm>
            <a:off x="281355" y="1055076"/>
            <a:ext cx="116527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Strategy to extract the neutrino signal from data</a:t>
            </a:r>
            <a:endParaRPr lang="it-IT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81355" y="1917096"/>
            <a:ext cx="11509592" cy="31239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it-IT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In order to extract the signal due to neutrinos from data we exploit the differences between signal and backgrounds  in:</a:t>
            </a:r>
          </a:p>
          <a:p>
            <a:pPr marL="971550" lvl="1" indent="-514350">
              <a:buFont typeface="+mj-lt"/>
              <a:buAutoNum type="arabicPeriod"/>
            </a:pPr>
            <a:r>
              <a:rPr lang="it-IT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Energy</a:t>
            </a:r>
            <a:endParaRPr lang="it-IT" sz="3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971550" lvl="1" indent="-514350">
              <a:buFont typeface="+mj-lt"/>
              <a:buAutoNum type="arabicPeriod"/>
            </a:pPr>
            <a:r>
              <a:rPr lang="it-IT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Position</a:t>
            </a:r>
          </a:p>
          <a:p>
            <a:pPr marL="971550" lvl="1" indent="-514350">
              <a:buFont typeface="+mj-lt"/>
              <a:buAutoNum type="arabicPeriod"/>
            </a:pPr>
            <a:r>
              <a:rPr lang="it-IT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Pulse-shape</a:t>
            </a:r>
          </a:p>
          <a:p>
            <a:pPr marL="971550" lvl="1" indent="-514350">
              <a:buFont typeface="+mj-lt"/>
              <a:buAutoNum type="arabicPeriod"/>
            </a:pPr>
            <a:r>
              <a:rPr lang="it-IT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Three-fold-Coincidence (TFC)</a:t>
            </a:r>
            <a:endParaRPr lang="it-IT" sz="3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0670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0" y="15192"/>
            <a:ext cx="12191999" cy="732755"/>
          </a:xfrm>
          <a:prstGeom prst="rect">
            <a:avLst/>
          </a:prstGeom>
          <a:solidFill>
            <a:schemeClr val="accent4"/>
          </a:solidFill>
          <a:ln w="50800">
            <a:solidFill>
              <a:schemeClr val="accent4"/>
            </a:solidFill>
          </a:ln>
        </p:spPr>
        <p:txBody>
          <a:bodyPr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sz="4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Borexino: extraction of the neutrino signal</a:t>
            </a:r>
            <a:endParaRPr lang="it-IT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6488668"/>
            <a:ext cx="12192000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b="1" i="1" dirty="0" smtClean="0"/>
              <a:t>Barbara Cacciania (BX collaboration</a:t>
            </a:r>
            <a:r>
              <a:rPr lang="it-IT" b="1" dirty="0" smtClean="0"/>
              <a:t>) ``First evidence of CNO neutrinos with Borexino’’   </a:t>
            </a:r>
            <a:endParaRPr lang="it-IT" dirty="0"/>
          </a:p>
        </p:txBody>
      </p:sp>
      <p:sp>
        <p:nvSpPr>
          <p:cNvPr id="10" name="TextBox 9"/>
          <p:cNvSpPr txBox="1"/>
          <p:nvPr/>
        </p:nvSpPr>
        <p:spPr>
          <a:xfrm>
            <a:off x="0" y="6471139"/>
            <a:ext cx="12192000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b="1" i="1" dirty="0" smtClean="0"/>
              <a:t>Barbara Caccianiga (BX collaboration</a:t>
            </a:r>
            <a:r>
              <a:rPr lang="it-IT" b="1" dirty="0" smtClean="0"/>
              <a:t>) ``Borexino and the first direct detection of CNO neutrinos’’   </a:t>
            </a:r>
            <a:endParaRPr lang="it-IT" dirty="0"/>
          </a:p>
        </p:txBody>
      </p:sp>
      <p:sp>
        <p:nvSpPr>
          <p:cNvPr id="14" name="TextBox 13"/>
          <p:cNvSpPr txBox="1"/>
          <p:nvPr/>
        </p:nvSpPr>
        <p:spPr>
          <a:xfrm>
            <a:off x="281355" y="1055076"/>
            <a:ext cx="116527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Strategy to extract the neutrino signal from data (1</a:t>
            </a:r>
            <a:r>
              <a:rPr lang="it-IT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): ENERGY</a:t>
            </a:r>
            <a:endParaRPr lang="it-IT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81355" y="1695723"/>
            <a:ext cx="1150959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We exploit the difference in the energy distribution of signal and backgrounds to separate them;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How do we know the spectral shapes for each components of signal and backgrounds? By MonteCarlo simulations</a:t>
            </a:r>
            <a:endParaRPr lang="it-IT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38649" y="3538197"/>
            <a:ext cx="10970414" cy="2677656"/>
          </a:xfrm>
          <a:prstGeom prst="rect">
            <a:avLst/>
          </a:prstGeom>
          <a:noFill/>
          <a:ln w="63500"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it-IT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MonteCarlo g4bx</a:t>
            </a:r>
            <a:endParaRPr lang="it-IT" sz="20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it-IT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Based on Geant4;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it-IT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Full simulation of all processes: energy deposition, light production (scintillator and Cerenkov), propagation and collection;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it-IT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All known materal properties included;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it-IT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Known time variations of the detector included (for example, number of live PMTs and electronics channels);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it-IT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Tuned on calibration data of Phase-I;</a:t>
            </a:r>
          </a:p>
        </p:txBody>
      </p:sp>
    </p:spTree>
    <p:extLst>
      <p:ext uri="{BB962C8B-B14F-4D97-AF65-F5344CB8AC3E}">
        <p14:creationId xmlns:p14="http://schemas.microsoft.com/office/powerpoint/2010/main" val="16656490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281355" y="1695723"/>
            <a:ext cx="1150959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We exploit the difference in the energy distribution of signal and backgrounds to separate them;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How do we know the spectral shapes for each components of signal and backgrounds? By MonteCarlo simulations</a:t>
            </a:r>
            <a:endParaRPr lang="it-IT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02828" y="3455469"/>
            <a:ext cx="5390941" cy="2816344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281355" y="1055076"/>
            <a:ext cx="116527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Strategy to extract the neutrino signal from data (1</a:t>
            </a:r>
            <a:r>
              <a:rPr lang="it-IT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): ENERGY</a:t>
            </a:r>
            <a:endParaRPr lang="it-IT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0" y="15192"/>
            <a:ext cx="12191999" cy="732755"/>
          </a:xfrm>
          <a:prstGeom prst="rect">
            <a:avLst/>
          </a:prstGeom>
          <a:solidFill>
            <a:schemeClr val="accent4"/>
          </a:solidFill>
          <a:ln w="50800">
            <a:solidFill>
              <a:schemeClr val="accent4"/>
            </a:solidFill>
          </a:ln>
        </p:spPr>
        <p:txBody>
          <a:bodyPr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sz="4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Borexino: extraction of the neutrino signal</a:t>
            </a:r>
            <a:endParaRPr lang="it-IT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0" y="6471139"/>
            <a:ext cx="12192000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b="1" i="1" dirty="0" smtClean="0"/>
              <a:t>Barbara Caccianiga (BX collaboration</a:t>
            </a:r>
            <a:r>
              <a:rPr lang="it-IT" b="1" dirty="0" smtClean="0"/>
              <a:t>) ``Borexino and the first direct detection of CNO neutrinos’’   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840742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269630" y="1688073"/>
            <a:ext cx="1165273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In addition, the radial distribution of events is included in the fit</a:t>
            </a:r>
            <a:endParaRPr lang="it-IT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281355" y="1055076"/>
            <a:ext cx="116527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Strategy to extract the neutrino signal from data </a:t>
            </a:r>
            <a:r>
              <a:rPr lang="it-IT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(2): POSITION</a:t>
            </a:r>
            <a:endParaRPr lang="it-IT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8935452" y="1782461"/>
            <a:ext cx="2391509" cy="830997"/>
          </a:xfrm>
          <a:prstGeom prst="rect">
            <a:avLst/>
          </a:prstGeom>
          <a:solidFill>
            <a:srgbClr val="00B0F0">
              <a:alpha val="14000"/>
            </a:srgbClr>
          </a:solidFill>
        </p:spPr>
        <p:txBody>
          <a:bodyPr wrap="square" rtlCol="0">
            <a:spAutoFit/>
          </a:bodyPr>
          <a:lstStyle/>
          <a:p>
            <a:r>
              <a:rPr lang="it-IT" sz="1600"/>
              <a:t>t</a:t>
            </a:r>
            <a:r>
              <a:rPr lang="it-IT" sz="1600" smtClean="0"/>
              <a:t>o improve  the fit capability to disentangle external background</a:t>
            </a:r>
            <a:endParaRPr lang="it-IT" sz="1600"/>
          </a:p>
        </p:txBody>
      </p:sp>
      <p:sp>
        <p:nvSpPr>
          <p:cNvPr id="43" name="TextBox 42"/>
          <p:cNvSpPr txBox="1"/>
          <p:nvPr/>
        </p:nvSpPr>
        <p:spPr>
          <a:xfrm>
            <a:off x="7238022" y="3066668"/>
            <a:ext cx="4684345" cy="1938992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it-IT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The residual external background which is able of penetrating even inside the FV can be disentangled from events uniformly distributed in the volume by their radial distribution;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0860" y="2230955"/>
            <a:ext cx="6014151" cy="404284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0" y="6471139"/>
            <a:ext cx="12192000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b="1" i="1" dirty="0" smtClean="0"/>
              <a:t>Barbara Caccianiga (BX collaboration</a:t>
            </a:r>
            <a:r>
              <a:rPr lang="it-IT" b="1" dirty="0" smtClean="0"/>
              <a:t>) ``Borexino and the first direct detection of CNO neutrinos’’   </a:t>
            </a:r>
            <a:endParaRPr lang="it-IT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0" y="15192"/>
            <a:ext cx="12191999" cy="732755"/>
          </a:xfrm>
          <a:prstGeom prst="rect">
            <a:avLst/>
          </a:prstGeom>
          <a:solidFill>
            <a:schemeClr val="accent4"/>
          </a:solidFill>
          <a:ln w="50800">
            <a:solidFill>
              <a:schemeClr val="accent4"/>
            </a:solidFill>
          </a:ln>
        </p:spPr>
        <p:txBody>
          <a:bodyPr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sz="4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Borexino: extraction of the neutrino signal</a:t>
            </a:r>
            <a:endParaRPr lang="it-IT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34671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/>
          <p:cNvSpPr txBox="1"/>
          <p:nvPr/>
        </p:nvSpPr>
        <p:spPr>
          <a:xfrm>
            <a:off x="158964" y="2134973"/>
            <a:ext cx="5702174" cy="528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800" b="1" smtClean="0">
                <a:latin typeface="Arial" panose="020B0604020202020204" pitchFamily="34" charset="0"/>
                <a:cs typeface="Arial" panose="020B0604020202020204" pitchFamily="34" charset="0"/>
              </a:rPr>
              <a:t>The pulse-shape variable PS-</a:t>
            </a:r>
            <a:r>
              <a:rPr lang="it-IT" sz="2800" b="1" i="1" smtClean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it-IT" sz="2800" b="1" baseline="-25000" smtClean="0">
                <a:latin typeface="Arial" panose="020B0604020202020204" pitchFamily="34" charset="0"/>
                <a:cs typeface="Arial" panose="020B0604020202020204" pitchFamily="34" charset="0"/>
              </a:rPr>
              <a:t>PR</a:t>
            </a:r>
            <a:r>
              <a:rPr lang="it-IT" sz="2800" b="1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it-IT" sz="28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85538" y="2991900"/>
            <a:ext cx="3683129" cy="253279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69453" y="2743935"/>
            <a:ext cx="6565724" cy="2477601"/>
          </a:xfrm>
          <a:prstGeom prst="rect">
            <a:avLst/>
          </a:prstGeom>
          <a:noFill/>
          <a:ln w="9525"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it-IT" sz="2000" baseline="30000" smtClean="0">
                <a:latin typeface="Arial" panose="020B0604020202020204" pitchFamily="34" charset="0"/>
                <a:cs typeface="Arial" panose="020B0604020202020204" pitchFamily="34" charset="0"/>
              </a:rPr>
              <a:t>11</a:t>
            </a:r>
            <a:r>
              <a:rPr lang="it-IT" sz="2000" smtClean="0">
                <a:latin typeface="Arial" panose="020B0604020202020204" pitchFamily="34" charset="0"/>
                <a:cs typeface="Arial" panose="020B0604020202020204" pitchFamily="34" charset="0"/>
              </a:rPr>
              <a:t>C decays </a:t>
            </a:r>
            <a:r>
              <a:rPr lang="it-IT" sz="2000" smtClean="0">
                <a:latin typeface="Symbol" panose="05050102010706020507" pitchFamily="18" charset="2"/>
                <a:cs typeface="Arial" panose="020B0604020202020204" pitchFamily="34" charset="0"/>
              </a:rPr>
              <a:t>b</a:t>
            </a:r>
            <a:r>
              <a:rPr lang="it-IT" sz="2000" baseline="30000" smtClean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</a:p>
          <a:p>
            <a:pPr>
              <a:spcAft>
                <a:spcPts val="600"/>
              </a:spcAft>
            </a:pPr>
            <a:r>
              <a:rPr lang="it-IT" sz="2000" smtClean="0">
                <a:latin typeface="Arial" panose="020B0604020202020204" pitchFamily="34" charset="0"/>
                <a:cs typeface="Arial" panose="020B0604020202020204" pitchFamily="34" charset="0"/>
              </a:rPr>
              <a:t>The probability density function (PDF) of the scintillation time profile is different for e</a:t>
            </a:r>
            <a:r>
              <a:rPr lang="it-IT" sz="2000" baseline="30000" smtClean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it-IT" sz="2000" smtClean="0">
                <a:latin typeface="Arial" panose="020B0604020202020204" pitchFamily="34" charset="0"/>
                <a:cs typeface="Arial" panose="020B0604020202020204" pitchFamily="34" charset="0"/>
              </a:rPr>
              <a:t> and e</a:t>
            </a:r>
            <a:r>
              <a:rPr lang="it-IT" sz="2000" baseline="30000" smtClean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it-IT" sz="200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000" smtClean="0">
                <a:latin typeface="Arial" panose="020B0604020202020204" pitchFamily="34" charset="0"/>
                <a:cs typeface="Arial" panose="020B0604020202020204" pitchFamily="34" charset="0"/>
              </a:rPr>
              <a:t>for two reasons: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it-IT" sz="2000" smtClean="0">
                <a:latin typeface="Arial" panose="020B0604020202020204" pitchFamily="34" charset="0"/>
                <a:cs typeface="Arial" panose="020B0604020202020204" pitchFamily="34" charset="0"/>
              </a:rPr>
              <a:t>in 50% of the case e</a:t>
            </a:r>
            <a:r>
              <a:rPr lang="it-IT" sz="2000" baseline="30000" smtClean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it-IT" sz="2000" smtClean="0">
                <a:latin typeface="Arial" panose="020B0604020202020204" pitchFamily="34" charset="0"/>
                <a:cs typeface="Arial" panose="020B0604020202020204" pitchFamily="34" charset="0"/>
              </a:rPr>
              <a:t> annihilation is delayed by ortho-positronium formation (</a:t>
            </a:r>
            <a:r>
              <a:rPr lang="it-IT" sz="2000" smtClean="0">
                <a:latin typeface="Symbol" panose="05050102010706020507" pitchFamily="18" charset="2"/>
                <a:cs typeface="Arial" panose="020B0604020202020204" pitchFamily="34" charset="0"/>
              </a:rPr>
              <a:t>t</a:t>
            </a:r>
            <a:r>
              <a:rPr lang="it-IT" sz="2000" smtClean="0">
                <a:latin typeface="Arial" panose="020B0604020202020204" pitchFamily="34" charset="0"/>
                <a:cs typeface="Arial" panose="020B0604020202020204" pitchFamily="34" charset="0"/>
              </a:rPr>
              <a:t>~3ns);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it-IT" sz="2000" smtClean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it-IT" sz="2000" baseline="30000" smtClean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it-IT" sz="2000" smtClean="0">
                <a:latin typeface="Arial" panose="020B0604020202020204" pitchFamily="34" charset="0"/>
                <a:cs typeface="Arial" panose="020B0604020202020204" pitchFamily="34" charset="0"/>
              </a:rPr>
              <a:t> energy deposit  is not point-like because  of the two annihilation gammas;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411915" y="2280536"/>
            <a:ext cx="2579079" cy="584775"/>
          </a:xfrm>
          <a:prstGeom prst="rect">
            <a:avLst/>
          </a:prstGeom>
          <a:solidFill>
            <a:srgbClr val="00B0F0">
              <a:alpha val="17000"/>
            </a:srgb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it-IT" sz="1600" smtClean="0"/>
              <a:t>to improve the fit capability to disentangle </a:t>
            </a:r>
            <a:r>
              <a:rPr lang="it-IT" sz="1600" baseline="30000" smtClean="0"/>
              <a:t>11</a:t>
            </a:r>
            <a:r>
              <a:rPr lang="it-IT" sz="1600" smtClean="0"/>
              <a:t>C</a:t>
            </a:r>
            <a:endParaRPr lang="it-IT" sz="1600"/>
          </a:p>
        </p:txBody>
      </p:sp>
      <p:sp>
        <p:nvSpPr>
          <p:cNvPr id="15" name="TextBox 14"/>
          <p:cNvSpPr txBox="1"/>
          <p:nvPr/>
        </p:nvSpPr>
        <p:spPr>
          <a:xfrm>
            <a:off x="280553" y="5524699"/>
            <a:ext cx="11161170" cy="400110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it-IT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New discrimination parameter based on the output likelihood of the pos-reco alghoritm;</a:t>
            </a:r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0" y="15192"/>
            <a:ext cx="12191999" cy="732755"/>
          </a:xfrm>
          <a:prstGeom prst="rect">
            <a:avLst/>
          </a:prstGeom>
          <a:solidFill>
            <a:schemeClr val="accent4"/>
          </a:solidFill>
          <a:ln w="50800">
            <a:solidFill>
              <a:schemeClr val="accent4"/>
            </a:solidFill>
          </a:ln>
        </p:spPr>
        <p:txBody>
          <a:bodyPr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sz="4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Borexino: extraction of the neutrino signal</a:t>
            </a:r>
            <a:endParaRPr lang="it-IT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81355" y="1055076"/>
            <a:ext cx="116527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Strategy to extract the neutrino signal from data </a:t>
            </a:r>
            <a:r>
              <a:rPr lang="it-IT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(3): PULSE-SHAPE</a:t>
            </a:r>
            <a:endParaRPr lang="it-IT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0" y="6471139"/>
            <a:ext cx="12192000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b="1" i="1" dirty="0" smtClean="0"/>
              <a:t>Barbara Caccianiga (BX collaboration</a:t>
            </a:r>
            <a:r>
              <a:rPr lang="it-IT" b="1" dirty="0" smtClean="0"/>
              <a:t>) ``Borexino and the first direct detection of CNO neutrinos’’   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159178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0" y="15192"/>
            <a:ext cx="12191999" cy="732755"/>
          </a:xfrm>
          <a:prstGeom prst="rect">
            <a:avLst/>
          </a:prstGeom>
          <a:solidFill>
            <a:schemeClr val="accent4"/>
          </a:solidFill>
          <a:ln w="50800">
            <a:solidFill>
              <a:schemeClr val="accent4"/>
            </a:solidFill>
          </a:ln>
        </p:spPr>
        <p:txBody>
          <a:bodyPr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sz="4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Borexino: extraction of the neutrino signal</a:t>
            </a:r>
            <a:endParaRPr lang="it-IT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6488668"/>
            <a:ext cx="12192000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b="1" i="1" dirty="0" smtClean="0"/>
              <a:t>Barbara Cacciania (BX collaboration</a:t>
            </a:r>
            <a:r>
              <a:rPr lang="it-IT" b="1" dirty="0" smtClean="0"/>
              <a:t>) ``First evidence of CNO neutrinos with Borexino’’   </a:t>
            </a:r>
            <a:endParaRPr lang="it-IT" dirty="0"/>
          </a:p>
        </p:txBody>
      </p:sp>
      <p:sp>
        <p:nvSpPr>
          <p:cNvPr id="10" name="TextBox 9"/>
          <p:cNvSpPr txBox="1"/>
          <p:nvPr/>
        </p:nvSpPr>
        <p:spPr>
          <a:xfrm>
            <a:off x="0" y="6471139"/>
            <a:ext cx="12192000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b="1" i="1" dirty="0" smtClean="0"/>
              <a:t>Barbara Caccianiga (BX collaboration</a:t>
            </a:r>
            <a:r>
              <a:rPr lang="it-IT" b="1" dirty="0" smtClean="0"/>
              <a:t>) ``Borexino and the first direct detection of CNO neutrinos’’   </a:t>
            </a:r>
            <a:endParaRPr lang="it-IT" dirty="0"/>
          </a:p>
        </p:txBody>
      </p:sp>
      <p:sp>
        <p:nvSpPr>
          <p:cNvPr id="8" name="TextBox 7"/>
          <p:cNvSpPr txBox="1"/>
          <p:nvPr/>
        </p:nvSpPr>
        <p:spPr>
          <a:xfrm>
            <a:off x="281355" y="1055076"/>
            <a:ext cx="116527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Strategy to extract the neutrino signal from data </a:t>
            </a:r>
            <a:r>
              <a:rPr lang="it-IT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(4): TFC</a:t>
            </a:r>
            <a:endParaRPr lang="it-IT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69630" y="1688073"/>
            <a:ext cx="1165273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In addition to the spectral shapes we exploit the Three Fold Coincidence method to tackle 11C </a:t>
            </a:r>
            <a:endParaRPr lang="it-IT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49202" y="2173510"/>
            <a:ext cx="11278401" cy="400110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it-IT" sz="20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11</a:t>
            </a:r>
            <a:r>
              <a:rPr lang="it-IT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C is produced by muons together with neutron(s);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1736183" y="3046466"/>
            <a:ext cx="3786188" cy="1421388"/>
            <a:chOff x="3540739" y="2119370"/>
            <a:chExt cx="3786188" cy="1421388"/>
          </a:xfrm>
        </p:grpSpPr>
        <p:sp>
          <p:nvSpPr>
            <p:cNvPr id="17" name="TextBox 22"/>
            <p:cNvSpPr txBox="1">
              <a:spLocks noChangeArrowheads="1"/>
            </p:cNvSpPr>
            <p:nvPr/>
          </p:nvSpPr>
          <p:spPr bwMode="auto">
            <a:xfrm>
              <a:off x="4571027" y="2119370"/>
              <a:ext cx="2305050" cy="3365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sz="1600" dirty="0" smtClean="0">
                  <a:latin typeface="Symbol" charset="2"/>
                </a:rPr>
                <a:t>m</a:t>
              </a:r>
              <a:r>
                <a:rPr lang="en-US" sz="1600" dirty="0" smtClean="0"/>
                <a:t> + </a:t>
              </a:r>
              <a:r>
                <a:rPr lang="en-US" sz="1600" baseline="30000" dirty="0" smtClean="0"/>
                <a:t>12</a:t>
              </a:r>
              <a:r>
                <a:rPr lang="en-US" sz="1600" dirty="0" smtClean="0"/>
                <a:t>C </a:t>
              </a:r>
              <a:r>
                <a:rPr lang="en-US" sz="1600" dirty="0" smtClean="0">
                  <a:sym typeface="Wingdings" charset="2"/>
                </a:rPr>
                <a:t>  </a:t>
              </a:r>
              <a:r>
                <a:rPr lang="en-US" sz="1600" dirty="0" smtClean="0">
                  <a:latin typeface="Symbol" charset="2"/>
                  <a:sym typeface="Wingdings" charset="2"/>
                </a:rPr>
                <a:t>m</a:t>
              </a:r>
              <a:r>
                <a:rPr lang="en-US" sz="1600" dirty="0" smtClean="0">
                  <a:sym typeface="Wingdings" charset="2"/>
                </a:rPr>
                <a:t> +</a:t>
              </a:r>
              <a:r>
                <a:rPr lang="en-US" sz="1600" baseline="30000" dirty="0" smtClean="0">
                  <a:solidFill>
                    <a:srgbClr val="FF0000"/>
                  </a:solidFill>
                  <a:sym typeface="Wingdings" charset="2"/>
                </a:rPr>
                <a:t>11</a:t>
              </a:r>
              <a:r>
                <a:rPr lang="en-US" sz="1600" dirty="0" smtClean="0">
                  <a:solidFill>
                    <a:srgbClr val="FF0000"/>
                  </a:solidFill>
                  <a:sym typeface="Wingdings" charset="2"/>
                </a:rPr>
                <a:t>C </a:t>
              </a:r>
              <a:r>
                <a:rPr lang="en-US" sz="1600" dirty="0" smtClean="0">
                  <a:sym typeface="Wingdings" charset="2"/>
                </a:rPr>
                <a:t>+ </a:t>
              </a:r>
              <a:r>
                <a:rPr lang="en-US" sz="1600" dirty="0" smtClean="0">
                  <a:solidFill>
                    <a:srgbClr val="0070C0"/>
                  </a:solidFill>
                  <a:sym typeface="Wingdings" charset="2"/>
                </a:rPr>
                <a:t>n</a:t>
              </a:r>
              <a:r>
                <a:rPr lang="en-US" sz="1600" dirty="0" smtClean="0">
                  <a:sym typeface="Wingdings" charset="2"/>
                </a:rPr>
                <a:t> </a:t>
              </a:r>
              <a:endParaRPr lang="en-US" sz="1600" dirty="0"/>
            </a:p>
          </p:txBody>
        </p:sp>
        <p:sp>
          <p:nvSpPr>
            <p:cNvPr id="18" name="TextBox 17"/>
            <p:cNvSpPr txBox="1">
              <a:spLocks noChangeArrowheads="1"/>
            </p:cNvSpPr>
            <p:nvPr/>
          </p:nvSpPr>
          <p:spPr bwMode="auto">
            <a:xfrm>
              <a:off x="5826739" y="2955983"/>
              <a:ext cx="1500188" cy="58477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sz="1600" dirty="0">
                  <a:solidFill>
                    <a:srgbClr val="0070C0"/>
                  </a:solidFill>
                </a:rPr>
                <a:t>n + p </a:t>
              </a:r>
              <a:r>
                <a:rPr lang="en-US" sz="1600" dirty="0">
                  <a:solidFill>
                    <a:srgbClr val="0070C0"/>
                  </a:solidFill>
                  <a:sym typeface="Wingdings" charset="2"/>
                </a:rPr>
                <a:t> d + </a:t>
              </a:r>
              <a:r>
                <a:rPr lang="en-US" sz="1600" dirty="0" smtClean="0">
                  <a:solidFill>
                    <a:srgbClr val="0070C0"/>
                  </a:solidFill>
                  <a:latin typeface="Symbol" charset="2"/>
                  <a:sym typeface="Wingdings" charset="2"/>
                </a:rPr>
                <a:t>g</a:t>
              </a:r>
            </a:p>
            <a:p>
              <a:pPr eaLnBrk="1" hangingPunct="1"/>
              <a:r>
                <a:rPr lang="en-US" sz="1600" dirty="0" smtClean="0">
                  <a:solidFill>
                    <a:srgbClr val="0070C0"/>
                  </a:solidFill>
                  <a:latin typeface="Symbol" charset="2"/>
                  <a:sym typeface="Wingdings" charset="2"/>
                </a:rPr>
                <a:t>t~260m</a:t>
              </a:r>
              <a:r>
                <a:rPr lang="en-US" sz="1600" dirty="0" smtClean="0">
                  <a:solidFill>
                    <a:srgbClr val="0070C0"/>
                  </a:solidFill>
                  <a:latin typeface="+mj-lt"/>
                  <a:sym typeface="Wingdings" charset="2"/>
                </a:rPr>
                <a:t>s</a:t>
              </a:r>
              <a:r>
                <a:rPr lang="en-US" sz="1600" dirty="0" smtClean="0">
                  <a:solidFill>
                    <a:srgbClr val="0070C0"/>
                  </a:solidFill>
                  <a:latin typeface="Symbol" charset="2"/>
                  <a:sym typeface="Wingdings" charset="2"/>
                </a:rPr>
                <a:t> </a:t>
              </a:r>
              <a:r>
                <a:rPr lang="en-US" sz="1600" dirty="0" smtClean="0">
                  <a:solidFill>
                    <a:srgbClr val="0070C0"/>
                  </a:solidFill>
                  <a:sym typeface="Wingdings" charset="2"/>
                </a:rPr>
                <a:t> </a:t>
              </a:r>
              <a:endParaRPr lang="en-US" sz="1600" dirty="0">
                <a:solidFill>
                  <a:srgbClr val="0070C0"/>
                </a:solidFill>
              </a:endParaRPr>
            </a:p>
          </p:txBody>
        </p:sp>
        <p:sp>
          <p:nvSpPr>
            <p:cNvPr id="19" name="TextBox 23"/>
            <p:cNvSpPr txBox="1">
              <a:spLocks noChangeArrowheads="1"/>
            </p:cNvSpPr>
            <p:nvPr/>
          </p:nvSpPr>
          <p:spPr bwMode="auto">
            <a:xfrm>
              <a:off x="3540739" y="2937945"/>
              <a:ext cx="2105025" cy="58477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sz="1600" baseline="30000" dirty="0">
                  <a:solidFill>
                    <a:srgbClr val="FF0000"/>
                  </a:solidFill>
                </a:rPr>
                <a:t>11</a:t>
              </a:r>
              <a:r>
                <a:rPr lang="en-US" sz="1600" dirty="0">
                  <a:solidFill>
                    <a:srgbClr val="FF0000"/>
                  </a:solidFill>
                </a:rPr>
                <a:t>C </a:t>
              </a:r>
              <a:r>
                <a:rPr lang="en-US" sz="1600" dirty="0">
                  <a:solidFill>
                    <a:srgbClr val="FF0000"/>
                  </a:solidFill>
                  <a:sym typeface="Wingdings" charset="2"/>
                </a:rPr>
                <a:t>  </a:t>
              </a:r>
              <a:r>
                <a:rPr lang="en-US" sz="1600" baseline="30000" dirty="0">
                  <a:solidFill>
                    <a:srgbClr val="FF0000"/>
                  </a:solidFill>
                  <a:sym typeface="Wingdings" charset="2"/>
                </a:rPr>
                <a:t>11</a:t>
              </a:r>
              <a:r>
                <a:rPr lang="en-US" sz="1600" dirty="0">
                  <a:solidFill>
                    <a:srgbClr val="FF0000"/>
                  </a:solidFill>
                  <a:sym typeface="Wingdings" charset="2"/>
                </a:rPr>
                <a:t>B + e</a:t>
              </a:r>
              <a:r>
                <a:rPr lang="en-US" sz="1600" baseline="30000" dirty="0">
                  <a:solidFill>
                    <a:srgbClr val="FF0000"/>
                  </a:solidFill>
                  <a:sym typeface="Wingdings" charset="2"/>
                </a:rPr>
                <a:t>+</a:t>
              </a:r>
              <a:r>
                <a:rPr lang="en-US" sz="1600" dirty="0">
                  <a:solidFill>
                    <a:srgbClr val="FF0000"/>
                  </a:solidFill>
                  <a:sym typeface="Wingdings" charset="2"/>
                </a:rPr>
                <a:t> + </a:t>
              </a:r>
              <a:r>
                <a:rPr lang="en-US" sz="1600" dirty="0" smtClean="0">
                  <a:solidFill>
                    <a:srgbClr val="FF0000"/>
                  </a:solidFill>
                  <a:latin typeface="Symbol" charset="2"/>
                  <a:sym typeface="Wingdings" charset="2"/>
                </a:rPr>
                <a:t>n</a:t>
              </a:r>
              <a:r>
                <a:rPr lang="en-US" sz="1600" baseline="-25000" dirty="0" smtClean="0">
                  <a:solidFill>
                    <a:srgbClr val="FF0000"/>
                  </a:solidFill>
                  <a:sym typeface="Wingdings" charset="2"/>
                </a:rPr>
                <a:t>e</a:t>
              </a:r>
            </a:p>
            <a:p>
              <a:pPr eaLnBrk="1" hangingPunct="1"/>
              <a:r>
                <a:rPr lang="en-US" sz="1600" dirty="0" smtClean="0">
                  <a:solidFill>
                    <a:srgbClr val="FF0000"/>
                  </a:solidFill>
                  <a:sym typeface="Wingdings" charset="2"/>
                </a:rPr>
                <a:t>t</a:t>
              </a:r>
              <a:r>
                <a:rPr lang="en-US" sz="1600" dirty="0">
                  <a:solidFill>
                    <a:srgbClr val="FF0000"/>
                  </a:solidFill>
                  <a:sym typeface="Wingdings" charset="2"/>
                </a:rPr>
                <a:t>~</a:t>
              </a:r>
              <a:r>
                <a:rPr lang="en-US" sz="1600" dirty="0" smtClean="0">
                  <a:solidFill>
                    <a:srgbClr val="FF0000"/>
                  </a:solidFill>
                  <a:sym typeface="Wingdings" charset="2"/>
                </a:rPr>
                <a:t>30min</a:t>
              </a:r>
              <a:endParaRPr lang="en-US" sz="1600" dirty="0">
                <a:solidFill>
                  <a:srgbClr val="FF0000"/>
                </a:solidFill>
              </a:endParaRPr>
            </a:p>
          </p:txBody>
        </p:sp>
        <p:cxnSp>
          <p:nvCxnSpPr>
            <p:cNvPr id="20" name="Straight Arrow Connector 30"/>
            <p:cNvCxnSpPr>
              <a:cxnSpLocks noChangeShapeType="1"/>
            </p:cNvCxnSpPr>
            <p:nvPr/>
          </p:nvCxnSpPr>
          <p:spPr bwMode="auto">
            <a:xfrm rot="10800000" flipV="1">
              <a:off x="4274164" y="2385784"/>
              <a:ext cx="1857375" cy="500063"/>
            </a:xfrm>
            <a:prstGeom prst="straightConnector1">
              <a:avLst/>
            </a:prstGeom>
            <a:noFill/>
            <a:ln w="38100" algn="ctr">
              <a:solidFill>
                <a:srgbClr val="FF0000"/>
              </a:solidFill>
              <a:round/>
              <a:headEnd/>
              <a:tailEnd type="arrow" w="med" len="med"/>
            </a:ln>
          </p:spPr>
        </p:cxnSp>
        <p:cxnSp>
          <p:nvCxnSpPr>
            <p:cNvPr id="21" name="Straight Arrow Connector 32"/>
            <p:cNvCxnSpPr>
              <a:cxnSpLocks noChangeShapeType="1"/>
            </p:cNvCxnSpPr>
            <p:nvPr/>
          </p:nvCxnSpPr>
          <p:spPr bwMode="auto">
            <a:xfrm flipH="1">
              <a:off x="6157920" y="2385784"/>
              <a:ext cx="414407" cy="623163"/>
            </a:xfrm>
            <a:prstGeom prst="straightConnector1">
              <a:avLst/>
            </a:prstGeom>
            <a:noFill/>
            <a:ln w="38100" algn="ctr">
              <a:solidFill>
                <a:srgbClr val="0070C0"/>
              </a:solidFill>
              <a:round/>
              <a:headEnd/>
              <a:tailEnd type="arrow" w="med" len="med"/>
            </a:ln>
          </p:spPr>
        </p:cxnSp>
      </p:grpSp>
      <p:grpSp>
        <p:nvGrpSpPr>
          <p:cNvPr id="22" name="Group 21"/>
          <p:cNvGrpSpPr/>
          <p:nvPr/>
        </p:nvGrpSpPr>
        <p:grpSpPr>
          <a:xfrm>
            <a:off x="7892930" y="2984457"/>
            <a:ext cx="3895725" cy="3308350"/>
            <a:chOff x="295275" y="3429000"/>
            <a:chExt cx="3895725" cy="3308350"/>
          </a:xfrm>
        </p:grpSpPr>
        <p:sp>
          <p:nvSpPr>
            <p:cNvPr id="23" name="Oval 18"/>
            <p:cNvSpPr>
              <a:spLocks noChangeAspect="1" noChangeArrowheads="1"/>
            </p:cNvSpPr>
            <p:nvPr/>
          </p:nvSpPr>
          <p:spPr bwMode="auto">
            <a:xfrm>
              <a:off x="969344" y="4107977"/>
              <a:ext cx="2638454" cy="2629373"/>
            </a:xfrm>
            <a:prstGeom prst="ellipse">
              <a:avLst/>
            </a:prstGeom>
            <a:solidFill>
              <a:srgbClr val="FFCC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" name="Line 19"/>
            <p:cNvSpPr>
              <a:spLocks noChangeAspect="1" noChangeShapeType="1"/>
            </p:cNvSpPr>
            <p:nvPr/>
          </p:nvSpPr>
          <p:spPr bwMode="auto">
            <a:xfrm>
              <a:off x="781002" y="3655326"/>
              <a:ext cx="2960619" cy="289730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25" name="Text Box 31"/>
            <p:cNvSpPr txBox="1">
              <a:spLocks noChangeAspect="1" noChangeArrowheads="1"/>
            </p:cNvSpPr>
            <p:nvPr/>
          </p:nvSpPr>
          <p:spPr bwMode="auto">
            <a:xfrm>
              <a:off x="295275" y="3429000"/>
              <a:ext cx="822761" cy="26626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990000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eaLnBrk="0" hangingPunct="0">
                <a:defRPr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it-IT" sz="1000">
                  <a:solidFill>
                    <a:srgbClr val="000066"/>
                  </a:solidFill>
                </a:rPr>
                <a:t>Muon </a:t>
              </a:r>
            </a:p>
          </p:txBody>
        </p:sp>
        <p:sp>
          <p:nvSpPr>
            <p:cNvPr id="26" name="Oval 25"/>
            <p:cNvSpPr>
              <a:spLocks noChangeAspect="1" noChangeArrowheads="1"/>
            </p:cNvSpPr>
            <p:nvPr/>
          </p:nvSpPr>
          <p:spPr bwMode="auto">
            <a:xfrm>
              <a:off x="1942450" y="4469553"/>
              <a:ext cx="1054975" cy="1057952"/>
            </a:xfrm>
            <a:prstGeom prst="ellipse">
              <a:avLst/>
            </a:prstGeom>
            <a:solidFill>
              <a:srgbClr val="FF3300">
                <a:alpha val="50195"/>
              </a:srgbClr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" name="Rectangle 26"/>
            <p:cNvSpPr>
              <a:spLocks noChangeAspect="1" noChangeArrowheads="1"/>
            </p:cNvSpPr>
            <p:nvPr/>
          </p:nvSpPr>
          <p:spPr bwMode="auto">
            <a:xfrm>
              <a:off x="2819400" y="3867090"/>
              <a:ext cx="915635" cy="40011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990000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it-IT" sz="1000" dirty="0">
                  <a:solidFill>
                    <a:srgbClr val="000066"/>
                  </a:solidFill>
                </a:rPr>
                <a:t>Spherical cut </a:t>
              </a:r>
            </a:p>
            <a:p>
              <a:r>
                <a:rPr lang="it-IT" sz="1000" dirty="0">
                  <a:solidFill>
                    <a:srgbClr val="000066"/>
                  </a:solidFill>
                </a:rPr>
                <a:t>around</a:t>
              </a:r>
              <a:r>
                <a:rPr lang="it-IT" sz="1000" dirty="0">
                  <a:solidFill>
                    <a:srgbClr val="000066"/>
                  </a:solidFill>
                  <a:latin typeface="MT Symbol" pitchFamily="82" charset="2"/>
                </a:rPr>
                <a:t> </a:t>
              </a:r>
              <a:r>
                <a:rPr lang="it-IT" sz="1000" dirty="0">
                  <a:solidFill>
                    <a:srgbClr val="000066"/>
                  </a:solidFill>
                </a:rPr>
                <a:t>2.2 </a:t>
              </a:r>
              <a:r>
                <a:rPr lang="it-IT" sz="1000" dirty="0" smtClean="0">
                  <a:solidFill>
                    <a:srgbClr val="000066"/>
                  </a:solidFill>
                  <a:latin typeface="Symbol" charset="2"/>
                </a:rPr>
                <a:t>g</a:t>
              </a:r>
              <a:endParaRPr lang="it-IT" sz="1000" dirty="0">
                <a:solidFill>
                  <a:srgbClr val="000066"/>
                </a:solidFill>
              </a:endParaRPr>
            </a:p>
          </p:txBody>
        </p:sp>
        <p:sp>
          <p:nvSpPr>
            <p:cNvPr id="28" name="Line 27"/>
            <p:cNvSpPr>
              <a:spLocks noChangeAspect="1" noChangeShapeType="1"/>
            </p:cNvSpPr>
            <p:nvPr/>
          </p:nvSpPr>
          <p:spPr bwMode="auto">
            <a:xfrm flipH="1">
              <a:off x="2845780" y="4233999"/>
              <a:ext cx="414408" cy="43162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29" name="Rectangle 21"/>
            <p:cNvSpPr>
              <a:spLocks noChangeAspect="1" noChangeArrowheads="1"/>
            </p:cNvSpPr>
            <p:nvPr/>
          </p:nvSpPr>
          <p:spPr bwMode="auto">
            <a:xfrm rot="18780000">
              <a:off x="1959750" y="3720551"/>
              <a:ext cx="730566" cy="2863374"/>
            </a:xfrm>
            <a:prstGeom prst="rect">
              <a:avLst/>
            </a:prstGeom>
            <a:solidFill>
              <a:srgbClr val="FFFF00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 wrap="none" anchor="ctr"/>
            <a:lstStyle/>
            <a:p>
              <a:endParaRPr lang="en-US"/>
            </a:p>
          </p:txBody>
        </p:sp>
        <p:sp>
          <p:nvSpPr>
            <p:cNvPr id="30" name="Rectangle 22"/>
            <p:cNvSpPr>
              <a:spLocks noChangeAspect="1" noChangeArrowheads="1"/>
            </p:cNvSpPr>
            <p:nvPr/>
          </p:nvSpPr>
          <p:spPr bwMode="auto">
            <a:xfrm>
              <a:off x="3153697" y="4857690"/>
              <a:ext cx="1037303" cy="40011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990000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it-IT" sz="1000" dirty="0">
                  <a:solidFill>
                    <a:srgbClr val="000066"/>
                  </a:solidFill>
                </a:rPr>
                <a:t>Cylindrical cut </a:t>
              </a:r>
            </a:p>
            <a:p>
              <a:r>
                <a:rPr lang="it-IT" sz="1000" dirty="0">
                  <a:solidFill>
                    <a:srgbClr val="000066"/>
                  </a:solidFill>
                </a:rPr>
                <a:t>Around </a:t>
              </a:r>
              <a:r>
                <a:rPr lang="it-IT" sz="1000" dirty="0">
                  <a:solidFill>
                    <a:srgbClr val="000066"/>
                  </a:solidFill>
                  <a:latin typeface="Symbol" charset="2"/>
                </a:rPr>
                <a:t>m</a:t>
              </a:r>
              <a:r>
                <a:rPr lang="it-IT" sz="1000" dirty="0">
                  <a:solidFill>
                    <a:srgbClr val="000066"/>
                  </a:solidFill>
                </a:rPr>
                <a:t>-track</a:t>
              </a:r>
            </a:p>
          </p:txBody>
        </p:sp>
        <p:sp>
          <p:nvSpPr>
            <p:cNvPr id="31" name="Line 23"/>
            <p:cNvSpPr>
              <a:spLocks noChangeShapeType="1"/>
            </p:cNvSpPr>
            <p:nvPr/>
          </p:nvSpPr>
          <p:spPr bwMode="auto">
            <a:xfrm flipH="1">
              <a:off x="3153697" y="5244069"/>
              <a:ext cx="251150" cy="26120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32" name="Oval 65"/>
            <p:cNvSpPr>
              <a:spLocks noChangeArrowheads="1"/>
            </p:cNvSpPr>
            <p:nvPr/>
          </p:nvSpPr>
          <p:spPr bwMode="auto">
            <a:xfrm>
              <a:off x="2243138" y="4786955"/>
              <a:ext cx="375033" cy="376100"/>
            </a:xfrm>
            <a:prstGeom prst="ellipse">
              <a:avLst/>
            </a:prstGeom>
            <a:solidFill>
              <a:srgbClr val="3366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33" name="Text Box 66"/>
            <p:cNvSpPr txBox="1">
              <a:spLocks noChangeArrowheads="1"/>
            </p:cNvSpPr>
            <p:nvPr/>
          </p:nvSpPr>
          <p:spPr bwMode="auto">
            <a:xfrm>
              <a:off x="2219677" y="4800600"/>
              <a:ext cx="599723" cy="2879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0000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200" dirty="0"/>
                <a:t>  </a:t>
              </a:r>
              <a:r>
                <a:rPr lang="en-US" sz="1200" dirty="0">
                  <a:solidFill>
                    <a:schemeClr val="bg1"/>
                  </a:solidFill>
                </a:rPr>
                <a:t> n</a:t>
              </a:r>
            </a:p>
          </p:txBody>
        </p:sp>
        <p:sp>
          <p:nvSpPr>
            <p:cNvPr id="34" name="Oval 68"/>
            <p:cNvSpPr>
              <a:spLocks noChangeArrowheads="1"/>
            </p:cNvSpPr>
            <p:nvPr/>
          </p:nvSpPr>
          <p:spPr bwMode="auto">
            <a:xfrm>
              <a:off x="2016796" y="5089832"/>
              <a:ext cx="375033" cy="37610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35" name="Text Box 69"/>
            <p:cNvSpPr txBox="1">
              <a:spLocks noChangeArrowheads="1"/>
            </p:cNvSpPr>
            <p:nvPr/>
          </p:nvSpPr>
          <p:spPr bwMode="auto">
            <a:xfrm>
              <a:off x="1942450" y="5104809"/>
              <a:ext cx="599723" cy="2879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200" baseline="30000"/>
                <a:t>11</a:t>
              </a:r>
              <a:r>
                <a:rPr lang="en-US" sz="1200"/>
                <a:t>C</a:t>
              </a:r>
            </a:p>
          </p:txBody>
        </p:sp>
      </p:grpSp>
      <p:sp>
        <p:nvSpPr>
          <p:cNvPr id="36" name="TextBox 35"/>
          <p:cNvSpPr txBox="1"/>
          <p:nvPr/>
        </p:nvSpPr>
        <p:spPr>
          <a:xfrm>
            <a:off x="8346817" y="2299104"/>
            <a:ext cx="2579079" cy="584775"/>
          </a:xfrm>
          <a:prstGeom prst="rect">
            <a:avLst/>
          </a:prstGeom>
          <a:solidFill>
            <a:srgbClr val="00B0F0">
              <a:alpha val="17000"/>
            </a:srgb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it-IT" sz="1600" dirty="0" smtClean="0"/>
              <a:t>to improve the fit capability to disentangle </a:t>
            </a:r>
            <a:r>
              <a:rPr lang="it-IT" sz="1600" baseline="30000" dirty="0" smtClean="0"/>
              <a:t>11</a:t>
            </a:r>
            <a:r>
              <a:rPr lang="it-IT" sz="1600" dirty="0" smtClean="0"/>
              <a:t>C</a:t>
            </a:r>
            <a:endParaRPr lang="it-IT" sz="1600" dirty="0"/>
          </a:p>
        </p:txBody>
      </p:sp>
      <p:sp>
        <p:nvSpPr>
          <p:cNvPr id="37" name="TextBox 36"/>
          <p:cNvSpPr txBox="1"/>
          <p:nvPr/>
        </p:nvSpPr>
        <p:spPr>
          <a:xfrm>
            <a:off x="528159" y="5065240"/>
            <a:ext cx="6395432" cy="1015663"/>
          </a:xfrm>
          <a:prstGeom prst="rect">
            <a:avLst/>
          </a:prstGeom>
          <a:noFill/>
          <a:ln w="38100"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it-IT" sz="2000" b="1" smtClean="0">
                <a:latin typeface="Arial" panose="020B0604020202020204" pitchFamily="34" charset="0"/>
                <a:cs typeface="Arial" panose="020B0604020202020204" pitchFamily="34" charset="0"/>
              </a:rPr>
              <a:t>The data-set is divided in two samples: one depleted in </a:t>
            </a:r>
            <a:r>
              <a:rPr lang="it-IT" sz="2000" b="1" baseline="30000" smtClean="0">
                <a:latin typeface="Arial" panose="020B0604020202020204" pitchFamily="34" charset="0"/>
                <a:cs typeface="Arial" panose="020B0604020202020204" pitchFamily="34" charset="0"/>
              </a:rPr>
              <a:t>11</a:t>
            </a:r>
            <a:r>
              <a:rPr lang="it-IT" sz="2000" b="1" smtClean="0">
                <a:latin typeface="Arial" panose="020B0604020202020204" pitchFamily="34" charset="0"/>
                <a:cs typeface="Arial" panose="020B0604020202020204" pitchFamily="34" charset="0"/>
              </a:rPr>
              <a:t>C  (TFC-subtracted) and one enriched in </a:t>
            </a:r>
            <a:r>
              <a:rPr lang="it-IT" sz="2000" b="1" baseline="30000" smtClean="0">
                <a:latin typeface="Arial" panose="020B0604020202020204" pitchFamily="34" charset="0"/>
                <a:cs typeface="Arial" panose="020B0604020202020204" pitchFamily="34" charset="0"/>
              </a:rPr>
              <a:t>11</a:t>
            </a:r>
            <a:r>
              <a:rPr lang="it-IT" sz="2000" b="1" smtClean="0">
                <a:latin typeface="Arial" panose="020B0604020202020204" pitchFamily="34" charset="0"/>
                <a:cs typeface="Arial" panose="020B0604020202020204" pitchFamily="34" charset="0"/>
              </a:rPr>
              <a:t>C (TFC-tagged) which are simultaneously fit;</a:t>
            </a:r>
          </a:p>
        </p:txBody>
      </p:sp>
    </p:spTree>
    <p:extLst>
      <p:ext uri="{BB962C8B-B14F-4D97-AF65-F5344CB8AC3E}">
        <p14:creationId xmlns:p14="http://schemas.microsoft.com/office/powerpoint/2010/main" val="305360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0" y="15192"/>
            <a:ext cx="12191999" cy="732755"/>
          </a:xfrm>
          <a:prstGeom prst="rect">
            <a:avLst/>
          </a:prstGeom>
          <a:solidFill>
            <a:schemeClr val="accent4"/>
          </a:solidFill>
          <a:ln w="50800">
            <a:solidFill>
              <a:schemeClr val="accent4"/>
            </a:solidFill>
          </a:ln>
        </p:spPr>
        <p:txBody>
          <a:bodyPr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sz="4000" b="1" smtClean="0">
                <a:latin typeface="Arial" panose="020B0604020202020204" pitchFamily="34" charset="0"/>
                <a:cs typeface="Arial" panose="020B0604020202020204" pitchFamily="34" charset="0"/>
              </a:rPr>
              <a:t>Studying Solar Neutrinos</a:t>
            </a:r>
            <a:endParaRPr lang="it-IT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82283" y="4612492"/>
            <a:ext cx="4211418" cy="830997"/>
          </a:xfrm>
          <a:prstGeom prst="rect">
            <a:avLst/>
          </a:prstGeom>
          <a:noFill/>
          <a:ln w="50800">
            <a:solidFill>
              <a:srgbClr val="0070C0"/>
            </a:solidFill>
            <a:prstDash val="sysDash"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0070C0"/>
                </a:solidFill>
                <a:latin typeface="Symbol" panose="05050102010706020507" pitchFamily="18" charset="2"/>
                <a:cs typeface="Arial" panose="020B0604020202020204" pitchFamily="34" charset="0"/>
              </a:rPr>
              <a:t>F</a:t>
            </a:r>
            <a:r>
              <a:rPr lang="en-US" sz="24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(CNO </a:t>
            </a:r>
            <a:r>
              <a:rPr lang="en-US" sz="2400" b="1" dirty="0" smtClean="0">
                <a:solidFill>
                  <a:srgbClr val="0070C0"/>
                </a:solidFill>
                <a:latin typeface="Symbol" panose="05050102010706020507" pitchFamily="18" charset="2"/>
                <a:cs typeface="Arial" panose="020B0604020202020204" pitchFamily="34" charset="0"/>
              </a:rPr>
              <a:t>n</a:t>
            </a:r>
            <a:r>
              <a:rPr lang="en-US" sz="24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(blue dotted  line)</a:t>
            </a:r>
          </a:p>
          <a:p>
            <a:pPr algn="ctr"/>
            <a:r>
              <a:rPr lang="en-US" sz="24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~5 x10 </a:t>
            </a:r>
            <a:r>
              <a:rPr lang="en-US" sz="2400" b="1" baseline="300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</a:t>
            </a:r>
            <a:r>
              <a:rPr lang="en-US" sz="2400" b="1" baseline="300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b="1" dirty="0">
                <a:solidFill>
                  <a:srgbClr val="0070C0"/>
                </a:solidFill>
                <a:latin typeface="Symbol" panose="05050102010706020507" pitchFamily="18" charset="2"/>
                <a:cs typeface="Arial" panose="020B0604020202020204" pitchFamily="34" charset="0"/>
              </a:rPr>
              <a:t>n</a:t>
            </a:r>
            <a:r>
              <a:rPr lang="en-US" sz="2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/cm</a:t>
            </a:r>
            <a:r>
              <a:rPr lang="en-US" sz="2400" b="1" baseline="300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24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/sec</a:t>
            </a:r>
            <a:endParaRPr lang="en-US" sz="24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931038" y="2544394"/>
            <a:ext cx="47805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Solar neutrino spectrum</a:t>
            </a: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25098" y="1020293"/>
            <a:ext cx="1174180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Neutrinos propagates from the core to the surface of the Sun in few seconds and then take only 8 minutes to reach the Earth;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Unlike photons they provide a real time picture of the core of the Sun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76006" y="2941493"/>
            <a:ext cx="5596569" cy="333260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95257" y="2941493"/>
            <a:ext cx="5574535" cy="3349128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82283" y="2942860"/>
            <a:ext cx="4204785" cy="830997"/>
          </a:xfrm>
          <a:prstGeom prst="rect">
            <a:avLst/>
          </a:prstGeom>
          <a:noFill/>
          <a:ln w="412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latin typeface="Symbol" panose="05050102010706020507" pitchFamily="18" charset="2"/>
                <a:cs typeface="Arial" panose="020B0604020202020204" pitchFamily="34" charset="0"/>
              </a:rPr>
              <a:t>F</a:t>
            </a:r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(proton-proton chain </a:t>
            </a:r>
            <a:r>
              <a:rPr lang="en-US" sz="2400" b="1" dirty="0" smtClean="0">
                <a:latin typeface="Symbol" panose="05050102010706020507" pitchFamily="18" charset="2"/>
                <a:cs typeface="Arial" panose="020B0604020202020204" pitchFamily="34" charset="0"/>
              </a:rPr>
              <a:t>n</a:t>
            </a:r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</a:p>
          <a:p>
            <a:pPr algn="ctr"/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~6 x10 </a:t>
            </a:r>
            <a:r>
              <a:rPr lang="en-US" sz="2400" b="1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10 </a:t>
            </a:r>
            <a:r>
              <a:rPr lang="en-US" sz="2400" b="1" dirty="0">
                <a:latin typeface="Symbol" panose="05050102010706020507" pitchFamily="18" charset="2"/>
                <a:cs typeface="Arial" panose="020B0604020202020204" pitchFamily="34" charset="0"/>
              </a:rPr>
              <a:t>n </a:t>
            </a:r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/cm</a:t>
            </a:r>
            <a:r>
              <a:rPr lang="en-US" sz="2400" b="1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/sec</a:t>
            </a:r>
            <a:endParaRPr 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0" y="6471139"/>
            <a:ext cx="12192000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b="1" i="1" dirty="0" smtClean="0"/>
              <a:t>Barbara Caccianiga (BX collaboration</a:t>
            </a:r>
            <a:r>
              <a:rPr lang="it-IT" b="1" dirty="0" smtClean="0"/>
              <a:t>) ``Borexino and the first direct detection of CNO neutrinos’’   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204933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1" y="2125347"/>
            <a:ext cx="12191999" cy="2001176"/>
          </a:xfrm>
          <a:prstGeom prst="rect">
            <a:avLst/>
          </a:prstGeom>
          <a:solidFill>
            <a:schemeClr val="accent4"/>
          </a:solidFill>
          <a:ln w="50800">
            <a:solidFill>
              <a:schemeClr val="accent4"/>
            </a:solidFill>
          </a:ln>
        </p:spPr>
        <p:txBody>
          <a:bodyPr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spcAft>
                <a:spcPts val="600"/>
              </a:spcAft>
            </a:pPr>
            <a:r>
              <a:rPr lang="it-IT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‘’Neutrinos from the proton-proton chain’’</a:t>
            </a:r>
          </a:p>
        </p:txBody>
      </p:sp>
    </p:spTree>
    <p:extLst>
      <p:ext uri="{BB962C8B-B14F-4D97-AF65-F5344CB8AC3E}">
        <p14:creationId xmlns:p14="http://schemas.microsoft.com/office/powerpoint/2010/main" val="3927812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0" y="15192"/>
            <a:ext cx="12191999" cy="732755"/>
          </a:xfrm>
          <a:prstGeom prst="rect">
            <a:avLst/>
          </a:prstGeom>
          <a:solidFill>
            <a:schemeClr val="accent4"/>
          </a:solidFill>
          <a:ln w="50800">
            <a:solidFill>
              <a:schemeClr val="accent4"/>
            </a:solidFill>
          </a:ln>
        </p:spPr>
        <p:txBody>
          <a:bodyPr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Neutrinos from the proton-proton chain </a:t>
            </a:r>
            <a:endParaRPr lang="it-IT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1875" y="879287"/>
            <a:ext cx="8693526" cy="5460511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 rot="20712549">
            <a:off x="7535818" y="2120760"/>
            <a:ext cx="4038600" cy="461665"/>
          </a:xfrm>
          <a:prstGeom prst="rect">
            <a:avLst/>
          </a:prstGeom>
          <a:solidFill>
            <a:schemeClr val="bg1"/>
          </a:solidFill>
          <a:ln w="508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Nature, 496 (2018) 505.</a:t>
            </a:r>
            <a:endParaRPr lang="en-US" sz="2400" dirty="0"/>
          </a:p>
        </p:txBody>
      </p:sp>
      <p:sp>
        <p:nvSpPr>
          <p:cNvPr id="16" name="TextBox 15"/>
          <p:cNvSpPr txBox="1"/>
          <p:nvPr/>
        </p:nvSpPr>
        <p:spPr>
          <a:xfrm>
            <a:off x="0" y="6471139"/>
            <a:ext cx="12192000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b="1" i="1" dirty="0" smtClean="0"/>
              <a:t>Barbara Caccianiga (BX collaboration</a:t>
            </a:r>
            <a:r>
              <a:rPr lang="it-IT" b="1" dirty="0" smtClean="0"/>
              <a:t>) ``Borexino and the first direct detection of CNO neutrinos’’   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365996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Box 21"/>
          <p:cNvSpPr txBox="1"/>
          <p:nvPr/>
        </p:nvSpPr>
        <p:spPr>
          <a:xfrm>
            <a:off x="281355" y="1055076"/>
            <a:ext cx="116527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800" b="1" smtClean="0">
                <a:latin typeface="Arial" panose="020B0604020202020204" pitchFamily="34" charset="0"/>
                <a:cs typeface="Arial" panose="020B0604020202020204" pitchFamily="34" charset="0"/>
              </a:rPr>
              <a:t>Extracting the neutrino signal from data</a:t>
            </a:r>
            <a:endParaRPr lang="it-IT" sz="28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81355" y="1786184"/>
            <a:ext cx="1120725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800" dirty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it-IT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he presence of residual backgrounds (</a:t>
            </a:r>
            <a:r>
              <a:rPr lang="it-IT" sz="28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14</a:t>
            </a:r>
            <a:r>
              <a:rPr lang="it-IT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C, pile-up,  </a:t>
            </a:r>
            <a:r>
              <a:rPr lang="it-IT" sz="28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85</a:t>
            </a:r>
            <a:r>
              <a:rPr lang="it-IT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Kr, </a:t>
            </a:r>
            <a:r>
              <a:rPr lang="it-IT" sz="28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210</a:t>
            </a:r>
            <a:r>
              <a:rPr lang="it-IT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Bi, </a:t>
            </a:r>
            <a:r>
              <a:rPr lang="it-IT" sz="28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210</a:t>
            </a:r>
            <a:r>
              <a:rPr lang="it-IT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Po, </a:t>
            </a:r>
            <a:r>
              <a:rPr lang="it-IT" sz="28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11</a:t>
            </a:r>
            <a:r>
              <a:rPr lang="it-IT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C) makes it complex to extract the neutrino signal from our data;</a:t>
            </a:r>
            <a:endParaRPr lang="it-IT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Down Arrow 26"/>
          <p:cNvSpPr/>
          <p:nvPr/>
        </p:nvSpPr>
        <p:spPr>
          <a:xfrm>
            <a:off x="3341078" y="2980984"/>
            <a:ext cx="1101969" cy="92369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8" name="TextBox 27"/>
          <p:cNvSpPr txBox="1"/>
          <p:nvPr/>
        </p:nvSpPr>
        <p:spPr>
          <a:xfrm>
            <a:off x="281355" y="4032233"/>
            <a:ext cx="9003321" cy="1815882"/>
          </a:xfrm>
          <a:prstGeom prst="rect">
            <a:avLst/>
          </a:prstGeom>
          <a:noFill/>
          <a:ln w="63500"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it-IT" sz="2800" smtClean="0">
                <a:latin typeface="Arial" panose="020B0604020202020204" pitchFamily="34" charset="0"/>
                <a:cs typeface="Arial" panose="020B0604020202020204" pitchFamily="34" charset="0"/>
              </a:rPr>
              <a:t>A multivariate fit is performed including</a:t>
            </a:r>
            <a:r>
              <a:rPr lang="it-IT" sz="280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800" smtClean="0">
                <a:latin typeface="Arial" panose="020B0604020202020204" pitchFamily="34" charset="0"/>
                <a:cs typeface="Arial" panose="020B0604020202020204" pitchFamily="34" charset="0"/>
              </a:rPr>
              <a:t>in the likelihood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it-IT" sz="2800" smtClean="0">
                <a:latin typeface="Arial" panose="020B0604020202020204" pitchFamily="34" charset="0"/>
                <a:cs typeface="Arial" panose="020B0604020202020204" pitchFamily="34" charset="0"/>
              </a:rPr>
              <a:t>Energy spectrum (TFC-tagged and TFC-subtracted)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it-IT" sz="2800" smtClean="0">
                <a:latin typeface="Arial" panose="020B0604020202020204" pitchFamily="34" charset="0"/>
                <a:cs typeface="Arial" panose="020B0604020202020204" pitchFamily="34" charset="0"/>
              </a:rPr>
              <a:t>Pulse-shape distribution </a:t>
            </a:r>
            <a:r>
              <a:rPr lang="it-IT" sz="2800">
                <a:latin typeface="Arial" panose="020B0604020202020204" pitchFamily="34" charset="0"/>
                <a:cs typeface="Arial" panose="020B0604020202020204" pitchFamily="34" charset="0"/>
              </a:rPr>
              <a:t>PS-</a:t>
            </a:r>
            <a:r>
              <a:rPr lang="it-IT" sz="2800" i="1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it-IT" sz="2800" baseline="-25000">
                <a:latin typeface="Arial" panose="020B0604020202020204" pitchFamily="34" charset="0"/>
                <a:cs typeface="Arial" panose="020B0604020202020204" pitchFamily="34" charset="0"/>
              </a:rPr>
              <a:t>PR</a:t>
            </a:r>
            <a:r>
              <a:rPr lang="it-IT" sz="2800" b="1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800" smtClean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it-IT" sz="2800">
                <a:latin typeface="Arial" panose="020B0604020202020204" pitchFamily="34" charset="0"/>
                <a:cs typeface="Arial" panose="020B0604020202020204" pitchFamily="34" charset="0"/>
              </a:rPr>
              <a:t>Radial distribution</a:t>
            </a:r>
            <a:r>
              <a:rPr lang="it-IT" sz="2800" smtClean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  <a:endParaRPr lang="it-IT" sz="2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542583" y="4478795"/>
            <a:ext cx="2579079" cy="584775"/>
          </a:xfrm>
          <a:prstGeom prst="rect">
            <a:avLst/>
          </a:prstGeom>
          <a:solidFill>
            <a:srgbClr val="00B0F0">
              <a:alpha val="17000"/>
            </a:srgb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it-IT" sz="1600" dirty="0" smtClean="0"/>
              <a:t>to improve the fit capability to disentangle </a:t>
            </a:r>
            <a:r>
              <a:rPr lang="it-IT" sz="1600" baseline="30000" dirty="0" smtClean="0"/>
              <a:t>11</a:t>
            </a:r>
            <a:r>
              <a:rPr lang="it-IT" sz="1600" dirty="0" smtClean="0"/>
              <a:t>C</a:t>
            </a:r>
            <a:endParaRPr lang="it-IT" sz="1600" dirty="0"/>
          </a:p>
        </p:txBody>
      </p:sp>
      <p:sp>
        <p:nvSpPr>
          <p:cNvPr id="11" name="TextBox 10"/>
          <p:cNvSpPr txBox="1"/>
          <p:nvPr/>
        </p:nvSpPr>
        <p:spPr>
          <a:xfrm>
            <a:off x="9542583" y="5450899"/>
            <a:ext cx="2391509" cy="830997"/>
          </a:xfrm>
          <a:prstGeom prst="rect">
            <a:avLst/>
          </a:prstGeom>
          <a:solidFill>
            <a:srgbClr val="00B0F0">
              <a:alpha val="14000"/>
            </a:srgbClr>
          </a:solidFill>
        </p:spPr>
        <p:txBody>
          <a:bodyPr wrap="square" rtlCol="0">
            <a:spAutoFit/>
          </a:bodyPr>
          <a:lstStyle/>
          <a:p>
            <a:r>
              <a:rPr lang="it-IT" sz="1600" dirty="0"/>
              <a:t>t</a:t>
            </a:r>
            <a:r>
              <a:rPr lang="it-IT" sz="1600" dirty="0" smtClean="0"/>
              <a:t>o improve  the fit capability to disentangle external background</a:t>
            </a:r>
            <a:endParaRPr lang="it-IT" sz="1600" dirty="0"/>
          </a:p>
        </p:txBody>
      </p:sp>
      <p:cxnSp>
        <p:nvCxnSpPr>
          <p:cNvPr id="8" name="Straight Arrow Connector 7"/>
          <p:cNvCxnSpPr/>
          <p:nvPr/>
        </p:nvCxnSpPr>
        <p:spPr>
          <a:xfrm flipH="1" flipV="1">
            <a:off x="8909538" y="4723889"/>
            <a:ext cx="633045" cy="216285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H="1">
            <a:off x="6107723" y="4982475"/>
            <a:ext cx="3417276" cy="122269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H="1" flipV="1">
            <a:off x="5205046" y="5631830"/>
            <a:ext cx="4308229" cy="235409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1"/>
          <p:cNvSpPr txBox="1">
            <a:spLocks/>
          </p:cNvSpPr>
          <p:nvPr/>
        </p:nvSpPr>
        <p:spPr>
          <a:xfrm>
            <a:off x="0" y="15192"/>
            <a:ext cx="12191999" cy="732755"/>
          </a:xfrm>
          <a:prstGeom prst="rect">
            <a:avLst/>
          </a:prstGeom>
          <a:solidFill>
            <a:schemeClr val="accent4"/>
          </a:solidFill>
          <a:ln w="50800">
            <a:solidFill>
              <a:schemeClr val="accent4"/>
            </a:solidFill>
          </a:ln>
        </p:spPr>
        <p:txBody>
          <a:bodyPr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Neutrinos from the proton-proton chain </a:t>
            </a:r>
            <a:endParaRPr lang="it-IT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5400" y="6471139"/>
            <a:ext cx="12192000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b="1" i="1" dirty="0" smtClean="0"/>
              <a:t>Barbara Caccianiga (BX collaboration</a:t>
            </a:r>
            <a:r>
              <a:rPr lang="it-IT" b="1" dirty="0" smtClean="0"/>
              <a:t>) ``Borexino and the first direct detection of CNO neutrinos’’   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192002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2479169" y="1063412"/>
            <a:ext cx="9175766" cy="5280625"/>
            <a:chOff x="1661024" y="1143622"/>
            <a:chExt cx="9175766" cy="5280625"/>
          </a:xfrm>
        </p:grpSpPr>
        <p:grpSp>
          <p:nvGrpSpPr>
            <p:cNvPr id="13" name="Group 12"/>
            <p:cNvGrpSpPr/>
            <p:nvPr/>
          </p:nvGrpSpPr>
          <p:grpSpPr>
            <a:xfrm>
              <a:off x="6549855" y="4299912"/>
              <a:ext cx="4286935" cy="2124335"/>
              <a:chOff x="6463945" y="4302128"/>
              <a:chExt cx="4286935" cy="2124335"/>
            </a:xfrm>
          </p:grpSpPr>
          <p:pic>
            <p:nvPicPr>
              <p:cNvPr id="9" name="Picture 8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463945" y="4586796"/>
                <a:ext cx="4286935" cy="1839667"/>
              </a:xfrm>
              <a:prstGeom prst="rect">
                <a:avLst/>
              </a:prstGeom>
            </p:spPr>
          </p:pic>
          <p:sp>
            <p:nvSpPr>
              <p:cNvPr id="11" name="TextBox 10"/>
              <p:cNvSpPr txBox="1"/>
              <p:nvPr/>
            </p:nvSpPr>
            <p:spPr>
              <a:xfrm>
                <a:off x="6951703" y="4302128"/>
                <a:ext cx="195783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b="1" smtClean="0"/>
                  <a:t>Radial distribution</a:t>
                </a:r>
                <a:endParaRPr lang="it-IT" b="1"/>
              </a:p>
            </p:txBody>
          </p:sp>
        </p:grpSp>
        <p:grpSp>
          <p:nvGrpSpPr>
            <p:cNvPr id="18" name="Group 17"/>
            <p:cNvGrpSpPr/>
            <p:nvPr/>
          </p:nvGrpSpPr>
          <p:grpSpPr>
            <a:xfrm>
              <a:off x="1661025" y="4318583"/>
              <a:ext cx="4286935" cy="2067005"/>
              <a:chOff x="1051427" y="4342029"/>
              <a:chExt cx="4286935" cy="2067005"/>
            </a:xfrm>
          </p:grpSpPr>
          <p:pic>
            <p:nvPicPr>
              <p:cNvPr id="10" name="Picture 9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051427" y="4594138"/>
                <a:ext cx="4286935" cy="1814896"/>
              </a:xfrm>
              <a:prstGeom prst="rect">
                <a:avLst/>
              </a:prstGeom>
            </p:spPr>
          </p:pic>
          <p:sp>
            <p:nvSpPr>
              <p:cNvPr id="26" name="TextBox 25"/>
              <p:cNvSpPr txBox="1"/>
              <p:nvPr/>
            </p:nvSpPr>
            <p:spPr>
              <a:xfrm>
                <a:off x="1541857" y="4342029"/>
                <a:ext cx="223297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b="1" smtClean="0"/>
                  <a:t>PS_</a:t>
                </a:r>
                <a:r>
                  <a:rPr lang="it-IT" b="1" i="1" smtClean="0"/>
                  <a:t>L</a:t>
                </a:r>
                <a:r>
                  <a:rPr lang="it-IT" b="1" baseline="-25000" smtClean="0"/>
                  <a:t>Pr</a:t>
                </a:r>
                <a:r>
                  <a:rPr lang="it-IT" b="1" smtClean="0"/>
                  <a:t> distribution</a:t>
                </a:r>
                <a:endParaRPr lang="it-IT" b="1"/>
              </a:p>
            </p:txBody>
          </p:sp>
        </p:grpSp>
        <p:grpSp>
          <p:nvGrpSpPr>
            <p:cNvPr id="14" name="Group 13"/>
            <p:cNvGrpSpPr/>
            <p:nvPr/>
          </p:nvGrpSpPr>
          <p:grpSpPr>
            <a:xfrm>
              <a:off x="1661024" y="1143622"/>
              <a:ext cx="4286935" cy="3034285"/>
              <a:chOff x="1051428" y="1213960"/>
              <a:chExt cx="4286935" cy="3034285"/>
            </a:xfrm>
          </p:grpSpPr>
          <p:pic>
            <p:nvPicPr>
              <p:cNvPr id="6" name="Picture 5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051428" y="1534984"/>
                <a:ext cx="4286935" cy="2713261"/>
              </a:xfrm>
              <a:prstGeom prst="rect">
                <a:avLst/>
              </a:prstGeom>
            </p:spPr>
          </p:pic>
          <p:sp>
            <p:nvSpPr>
              <p:cNvPr id="27" name="TextBox 26"/>
              <p:cNvSpPr txBox="1"/>
              <p:nvPr/>
            </p:nvSpPr>
            <p:spPr>
              <a:xfrm>
                <a:off x="1541857" y="1213960"/>
                <a:ext cx="361629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b="1" smtClean="0"/>
                  <a:t>Energy spectrum (TFC subtracted)</a:t>
                </a:r>
                <a:endParaRPr lang="it-IT" b="1"/>
              </a:p>
            </p:txBody>
          </p:sp>
        </p:grpSp>
        <p:grpSp>
          <p:nvGrpSpPr>
            <p:cNvPr id="12" name="Group 11"/>
            <p:cNvGrpSpPr/>
            <p:nvPr/>
          </p:nvGrpSpPr>
          <p:grpSpPr>
            <a:xfrm>
              <a:off x="6479517" y="1202238"/>
              <a:ext cx="4273725" cy="2943966"/>
              <a:chOff x="6291949" y="1296022"/>
              <a:chExt cx="4273725" cy="2943966"/>
            </a:xfrm>
          </p:grpSpPr>
          <p:pic>
            <p:nvPicPr>
              <p:cNvPr id="4" name="Picture 3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6291949" y="1534984"/>
                <a:ext cx="4273725" cy="2705004"/>
              </a:xfrm>
              <a:prstGeom prst="rect">
                <a:avLst/>
              </a:prstGeom>
            </p:spPr>
          </p:pic>
          <p:sp>
            <p:nvSpPr>
              <p:cNvPr id="28" name="TextBox 27"/>
              <p:cNvSpPr txBox="1"/>
              <p:nvPr/>
            </p:nvSpPr>
            <p:spPr>
              <a:xfrm>
                <a:off x="6805516" y="1296022"/>
                <a:ext cx="361629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b="1" smtClean="0"/>
                  <a:t>Energy spectrum (TFC tagged)</a:t>
                </a:r>
                <a:endParaRPr lang="it-IT" b="1"/>
              </a:p>
            </p:txBody>
          </p:sp>
        </p:grpSp>
      </p:grpSp>
      <p:sp>
        <p:nvSpPr>
          <p:cNvPr id="20" name="Title 1"/>
          <p:cNvSpPr txBox="1">
            <a:spLocks/>
          </p:cNvSpPr>
          <p:nvPr/>
        </p:nvSpPr>
        <p:spPr>
          <a:xfrm>
            <a:off x="0" y="15192"/>
            <a:ext cx="12191999" cy="732755"/>
          </a:xfrm>
          <a:prstGeom prst="rect">
            <a:avLst/>
          </a:prstGeom>
          <a:solidFill>
            <a:schemeClr val="accent4"/>
          </a:solidFill>
          <a:ln w="50800">
            <a:solidFill>
              <a:schemeClr val="accent4"/>
            </a:solidFill>
          </a:ln>
        </p:spPr>
        <p:txBody>
          <a:bodyPr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Neutrinos from the proton-proton chain </a:t>
            </a:r>
            <a:endParaRPr lang="it-IT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0" y="6471139"/>
            <a:ext cx="12192000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b="1" i="1" dirty="0" smtClean="0"/>
              <a:t>Barbara Caccianiga (BX collaboration</a:t>
            </a:r>
            <a:r>
              <a:rPr lang="it-IT" b="1" dirty="0" smtClean="0"/>
              <a:t>) ``Borexino and the first direct detection of CNO neutrinos’’   </a:t>
            </a:r>
            <a:endParaRPr lang="it-IT" dirty="0"/>
          </a:p>
        </p:txBody>
      </p:sp>
      <p:sp>
        <p:nvSpPr>
          <p:cNvPr id="19" name="TextBox 18"/>
          <p:cNvSpPr txBox="1"/>
          <p:nvPr/>
        </p:nvSpPr>
        <p:spPr>
          <a:xfrm rot="20113396">
            <a:off x="-100121" y="1419592"/>
            <a:ext cx="3075881" cy="954107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PHASE-II </a:t>
            </a:r>
          </a:p>
          <a:p>
            <a:pPr algn="ctr"/>
            <a:r>
              <a:rPr lang="it-IT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Dec 14</a:t>
            </a:r>
            <a:r>
              <a:rPr lang="it-IT" sz="16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it-IT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2011- May 21</a:t>
            </a:r>
            <a:r>
              <a:rPr lang="it-IT" sz="16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st</a:t>
            </a:r>
            <a:r>
              <a:rPr lang="it-IT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2016); </a:t>
            </a:r>
          </a:p>
          <a:p>
            <a:pPr algn="ctr"/>
            <a:r>
              <a:rPr lang="it-IT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1291.51 days x 71.3 tons; </a:t>
            </a:r>
          </a:p>
        </p:txBody>
      </p:sp>
    </p:spTree>
    <p:extLst>
      <p:ext uri="{BB962C8B-B14F-4D97-AF65-F5344CB8AC3E}">
        <p14:creationId xmlns:p14="http://schemas.microsoft.com/office/powerpoint/2010/main" val="2092911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76638" y="1616514"/>
            <a:ext cx="10166292" cy="2109354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76638" y="3890563"/>
            <a:ext cx="10121578" cy="2062988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74329" y="897676"/>
            <a:ext cx="1181442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800" b="1" smtClean="0">
                <a:latin typeface="Arial" panose="020B0604020202020204" pitchFamily="34" charset="0"/>
                <a:cs typeface="Arial" panose="020B0604020202020204" pitchFamily="34" charset="0"/>
              </a:rPr>
              <a:t>Borexino results and comparison with  the theoretical predictions</a:t>
            </a:r>
            <a:endParaRPr lang="it-IT" sz="28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50883" y="4445690"/>
            <a:ext cx="171106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200" b="1" smtClean="0"/>
              <a:t>Neutrino fluxes </a:t>
            </a:r>
            <a:r>
              <a:rPr lang="it-IT" sz="3200" b="1" smtClean="0">
                <a:latin typeface="Symbol" panose="05050102010706020507" pitchFamily="18" charset="2"/>
              </a:rPr>
              <a:t>F</a:t>
            </a:r>
            <a:endParaRPr lang="it-IT" sz="3200" b="1">
              <a:latin typeface="Symbol" panose="05050102010706020507" pitchFamily="18" charset="2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3387973" y="1639960"/>
            <a:ext cx="2965941" cy="1998100"/>
          </a:xfrm>
          <a:prstGeom prst="rect">
            <a:avLst/>
          </a:prstGeom>
          <a:noFill/>
          <a:ln w="635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2" name="Rectangle 21"/>
          <p:cNvSpPr/>
          <p:nvPr/>
        </p:nvSpPr>
        <p:spPr>
          <a:xfrm>
            <a:off x="3387970" y="3986198"/>
            <a:ext cx="2848708" cy="1902418"/>
          </a:xfrm>
          <a:prstGeom prst="rect">
            <a:avLst/>
          </a:prstGeom>
          <a:noFill/>
          <a:ln w="635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3" name="TextBox 22"/>
          <p:cNvSpPr txBox="1"/>
          <p:nvPr/>
        </p:nvSpPr>
        <p:spPr>
          <a:xfrm>
            <a:off x="128557" y="2106858"/>
            <a:ext cx="171106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200" b="1" smtClean="0"/>
              <a:t>Neutrino rates</a:t>
            </a:r>
            <a:endParaRPr lang="it-IT" sz="3200" b="1">
              <a:latin typeface="Symbol" panose="05050102010706020507" pitchFamily="18" charset="2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0" y="5998670"/>
            <a:ext cx="120982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smtClean="0"/>
              <a:t>*oscillation parameters from: I.Esteban, </a:t>
            </a:r>
            <a:r>
              <a:rPr lang="it-IT" sz="1400" i="1" smtClean="0"/>
              <a:t>MC.Gonzalez-Concha, M.Maltoni, I.Martinez-Soler and T.Schwetz, Journal of High Energy Physics 01 (2017)</a:t>
            </a:r>
          </a:p>
          <a:p>
            <a:r>
              <a:rPr lang="it-IT" sz="1400" smtClean="0"/>
              <a:t>**neutrino fluxes from: </a:t>
            </a:r>
            <a:r>
              <a:rPr lang="it-IT" sz="1400" i="1" smtClean="0"/>
              <a:t>N.Vinyole,A.Serenelli, F.Villante, S.Basu, J.Bergstrom,M.C.Gonzalez-Garcia, M.Maltoni, C.Pena-Garay, N.Song, Astr.Jour. 835,202 (2017)</a:t>
            </a:r>
            <a:endParaRPr lang="it-IT" sz="1400" i="1"/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0" y="15192"/>
            <a:ext cx="12191999" cy="732755"/>
          </a:xfrm>
          <a:prstGeom prst="rect">
            <a:avLst/>
          </a:prstGeom>
          <a:solidFill>
            <a:schemeClr val="accent4"/>
          </a:solidFill>
          <a:ln w="50800">
            <a:solidFill>
              <a:schemeClr val="accent4"/>
            </a:solidFill>
          </a:ln>
        </p:spPr>
        <p:txBody>
          <a:bodyPr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Neutrinos from the proton-proton chain </a:t>
            </a:r>
            <a:endParaRPr lang="it-IT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0" y="6471139"/>
            <a:ext cx="12192000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b="1" i="1" dirty="0" smtClean="0"/>
              <a:t>Barbara Caccianiga (BX collaboration</a:t>
            </a:r>
            <a:r>
              <a:rPr lang="it-IT" b="1" dirty="0" smtClean="0"/>
              <a:t>) ``Borexino and the first direct detection of CNO neutrinos’’   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3398685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2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142245" y="945802"/>
            <a:ext cx="11814427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it-IT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The importance of this result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it-IT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Borexino is the only experiment able to single-out each component of the proton-proton chain (</a:t>
            </a:r>
            <a:r>
              <a:rPr lang="it-IT" sz="2400" dirty="0">
                <a:latin typeface="Arial" panose="020B0604020202020204" pitchFamily="34" charset="0"/>
                <a:cs typeface="Arial" panose="020B0604020202020204" pitchFamily="34" charset="0"/>
              </a:rPr>
              <a:t>SuperK and SNO are only sensitive to 8B neutrinos</a:t>
            </a:r>
            <a:r>
              <a:rPr lang="it-IT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; </a:t>
            </a:r>
            <a:r>
              <a:rPr lang="it-IT" sz="2400" dirty="0">
                <a:latin typeface="Arial" panose="020B0604020202020204" pitchFamily="34" charset="0"/>
                <a:cs typeface="Arial" panose="020B0604020202020204" pitchFamily="34" charset="0"/>
              </a:rPr>
              <a:t>Gallex/SAGE and Homestake measure an integrated flux, they cannot distinguish between different </a:t>
            </a:r>
            <a:r>
              <a:rPr lang="it-IT" sz="2400" smtClean="0">
                <a:latin typeface="Arial" panose="020B0604020202020204" pitchFamily="34" charset="0"/>
                <a:cs typeface="Arial" panose="020B0604020202020204" pitchFamily="34" charset="0"/>
              </a:rPr>
              <a:t>reactions);</a:t>
            </a:r>
            <a:endParaRPr lang="it-IT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it-IT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It has proven directly the existence of 7Be, pep and pp neutrinos;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it-IT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7Be neutrino is measured with high precision 2.7%.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it-IT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The combined results of Borexino on 7Be and 8B neutrinos give a slight preference towards the High Metallicity hypothesis (~2.0 </a:t>
            </a:r>
            <a:r>
              <a:rPr lang="it-IT" sz="2400" dirty="0" smtClean="0">
                <a:latin typeface="Symbol" panose="05050102010706020507" pitchFamily="18" charset="2"/>
                <a:cs typeface="Arial" panose="020B0604020202020204" pitchFamily="34" charset="0"/>
              </a:rPr>
              <a:t>s</a:t>
            </a:r>
            <a:r>
              <a:rPr lang="it-IT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0" y="15192"/>
            <a:ext cx="12191999" cy="732755"/>
          </a:xfrm>
          <a:prstGeom prst="rect">
            <a:avLst/>
          </a:prstGeom>
          <a:solidFill>
            <a:schemeClr val="accent4"/>
          </a:solidFill>
          <a:ln w="50800">
            <a:solidFill>
              <a:schemeClr val="accent4"/>
            </a:solidFill>
          </a:ln>
        </p:spPr>
        <p:txBody>
          <a:bodyPr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Neutrinos from the proton-proton chain </a:t>
            </a:r>
            <a:endParaRPr lang="it-IT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0" y="6471139"/>
            <a:ext cx="12192000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b="1" i="1" dirty="0" smtClean="0"/>
              <a:t>Barbara Caccianiga (BX collaboration</a:t>
            </a:r>
            <a:r>
              <a:rPr lang="it-IT" b="1" dirty="0" smtClean="0"/>
              <a:t>) ``Borexino and the first direct detection of CNO neutrinos’’   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083774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174329" y="897676"/>
            <a:ext cx="1181442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800" b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Implications of the new BX results: probing solar fusion</a:t>
            </a:r>
            <a:endParaRPr lang="it-IT" sz="2800" b="1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658083"/>
            <a:ext cx="5075432" cy="3400425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Oval 11"/>
          <p:cNvSpPr/>
          <p:nvPr/>
        </p:nvSpPr>
        <p:spPr>
          <a:xfrm>
            <a:off x="228600" y="2639450"/>
            <a:ext cx="1828800" cy="990600"/>
          </a:xfrm>
          <a:prstGeom prst="ellipse">
            <a:avLst/>
          </a:prstGeom>
          <a:noFill/>
          <a:ln w="539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" name="Oval 13"/>
          <p:cNvSpPr/>
          <p:nvPr/>
        </p:nvSpPr>
        <p:spPr>
          <a:xfrm>
            <a:off x="3200400" y="2639450"/>
            <a:ext cx="1828800" cy="990600"/>
          </a:xfrm>
          <a:prstGeom prst="ellipse">
            <a:avLst/>
          </a:prstGeom>
          <a:noFill/>
          <a:ln w="539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5" name="TextBox 14"/>
          <p:cNvSpPr txBox="1"/>
          <p:nvPr/>
        </p:nvSpPr>
        <p:spPr>
          <a:xfrm>
            <a:off x="246185" y="5302289"/>
            <a:ext cx="533657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smtClean="0">
                <a:latin typeface="Arial" panose="020B0604020202020204" pitchFamily="34" charset="0"/>
                <a:cs typeface="Arial" panose="020B0604020202020204" pitchFamily="34" charset="0"/>
              </a:rPr>
              <a:t>From the pp and </a:t>
            </a:r>
            <a:r>
              <a:rPr lang="it-IT" sz="2000" baseline="30000" smtClean="0">
                <a:latin typeface="Arial" panose="020B0604020202020204" pitchFamily="34" charset="0"/>
                <a:cs typeface="Arial" panose="020B0604020202020204" pitchFamily="34" charset="0"/>
              </a:rPr>
              <a:t>7</a:t>
            </a:r>
            <a:r>
              <a:rPr lang="it-IT" sz="2000" smtClean="0">
                <a:latin typeface="Arial" panose="020B0604020202020204" pitchFamily="34" charset="0"/>
                <a:cs typeface="Arial" panose="020B0604020202020204" pitchFamily="34" charset="0"/>
              </a:rPr>
              <a:t>Be flux new measurement </a:t>
            </a:r>
            <a:endParaRPr lang="it-IT" sz="2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318516" y="5756910"/>
            <a:ext cx="2895600" cy="58477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it-IT" sz="3200" smtClean="0">
                <a:latin typeface="Algerian" panose="04020705040A02060702" pitchFamily="82" charset="0"/>
              </a:rPr>
              <a:t>R</a:t>
            </a:r>
            <a:r>
              <a:rPr lang="it-IT" sz="3200" smtClean="0"/>
              <a:t> = 0.18 ± 0.02</a:t>
            </a:r>
            <a:endParaRPr lang="it-IT" sz="3200"/>
          </a:p>
        </p:txBody>
      </p:sp>
      <p:sp>
        <p:nvSpPr>
          <p:cNvPr id="17" name="TextBox 16"/>
          <p:cNvSpPr txBox="1"/>
          <p:nvPr/>
        </p:nvSpPr>
        <p:spPr>
          <a:xfrm>
            <a:off x="5937734" y="1964881"/>
            <a:ext cx="5785339" cy="107721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000">
                <a:latin typeface="Arial" panose="020B0604020202020204" pitchFamily="34" charset="0"/>
                <a:cs typeface="Arial" panose="020B0604020202020204" pitchFamily="34" charset="0"/>
              </a:rPr>
              <a:t>From the pp and </a:t>
            </a:r>
            <a:r>
              <a:rPr lang="it-IT" sz="2000" baseline="30000">
                <a:latin typeface="Arial" panose="020B0604020202020204" pitchFamily="34" charset="0"/>
                <a:cs typeface="Arial" panose="020B0604020202020204" pitchFamily="34" charset="0"/>
              </a:rPr>
              <a:t>7</a:t>
            </a:r>
            <a:r>
              <a:rPr lang="it-IT" sz="2000">
                <a:latin typeface="Arial" panose="020B0604020202020204" pitchFamily="34" charset="0"/>
                <a:cs typeface="Arial" panose="020B0604020202020204" pitchFamily="34" charset="0"/>
              </a:rPr>
              <a:t>Be </a:t>
            </a:r>
            <a:r>
              <a:rPr lang="it-IT" sz="2000" smtClean="0">
                <a:latin typeface="Arial" panose="020B0604020202020204" pitchFamily="34" charset="0"/>
                <a:cs typeface="Arial" panose="020B0604020202020204" pitchFamily="34" charset="0"/>
              </a:rPr>
              <a:t>flux measurements it is possible to determine the ratio </a:t>
            </a:r>
            <a:r>
              <a:rPr lang="it-IT" sz="2400" smtClean="0">
                <a:latin typeface="Algerian" panose="04020705040A02060702" pitchFamily="82" charset="0"/>
              </a:rPr>
              <a:t>R</a:t>
            </a:r>
            <a:r>
              <a:rPr lang="it-IT" sz="2400" smtClean="0">
                <a:latin typeface="+mj-lt"/>
              </a:rPr>
              <a:t> </a:t>
            </a:r>
            <a:r>
              <a:rPr lang="it-IT" sz="2000" smtClean="0">
                <a:latin typeface="Arial" panose="020B0604020202020204" pitchFamily="34" charset="0"/>
                <a:cs typeface="Arial" panose="020B0604020202020204" pitchFamily="34" charset="0"/>
              </a:rPr>
              <a:t>between the rate of </a:t>
            </a:r>
            <a:r>
              <a:rPr lang="it-IT" sz="2000" baseline="30000" smtClean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it-IT" sz="2000" smtClean="0">
                <a:latin typeface="Arial" panose="020B0604020202020204" pitchFamily="34" charset="0"/>
                <a:cs typeface="Arial" panose="020B0604020202020204" pitchFamily="34" charset="0"/>
              </a:rPr>
              <a:t>He-</a:t>
            </a:r>
            <a:r>
              <a:rPr lang="it-IT" sz="2000" baseline="30000" smtClean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it-IT" sz="2000" smtClean="0">
                <a:latin typeface="Arial" panose="020B0604020202020204" pitchFamily="34" charset="0"/>
                <a:cs typeface="Arial" panose="020B0604020202020204" pitchFamily="34" charset="0"/>
              </a:rPr>
              <a:t>He e </a:t>
            </a:r>
            <a:r>
              <a:rPr lang="it-IT" sz="2000" baseline="30000" smtClean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it-IT" sz="2000" smtClean="0">
                <a:latin typeface="Arial" panose="020B0604020202020204" pitchFamily="34" charset="0"/>
                <a:cs typeface="Arial" panose="020B0604020202020204" pitchFamily="34" charset="0"/>
              </a:rPr>
              <a:t>He-</a:t>
            </a:r>
            <a:r>
              <a:rPr lang="it-IT" sz="2000" baseline="30000" smtClean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it-IT" sz="2000" smtClean="0">
                <a:latin typeface="Arial" panose="020B0604020202020204" pitchFamily="34" charset="0"/>
                <a:cs typeface="Arial" panose="020B0604020202020204" pitchFamily="34" charset="0"/>
              </a:rPr>
              <a:t>He;</a:t>
            </a: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19817" y="3138325"/>
            <a:ext cx="3270900" cy="600921"/>
          </a:xfrm>
          <a:prstGeom prst="rect">
            <a:avLst/>
          </a:prstGeom>
          <a:ln w="38100">
            <a:noFill/>
          </a:ln>
        </p:spPr>
      </p:pic>
      <p:sp>
        <p:nvSpPr>
          <p:cNvPr id="19" name="TextBox 18"/>
          <p:cNvSpPr txBox="1"/>
          <p:nvPr/>
        </p:nvSpPr>
        <p:spPr>
          <a:xfrm>
            <a:off x="5934449" y="3981976"/>
            <a:ext cx="5296258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000" smtClean="0">
                <a:latin typeface="Arial" panose="020B0604020202020204" pitchFamily="34" charset="0"/>
                <a:cs typeface="Arial" panose="020B0604020202020204" pitchFamily="34" charset="0"/>
              </a:rPr>
              <a:t>It is an important experimental test of the solar fusion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5934449" y="4975513"/>
            <a:ext cx="3601720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000" smtClean="0">
                <a:latin typeface="Arial" panose="020B0604020202020204" pitchFamily="34" charset="0"/>
                <a:cs typeface="Arial" panose="020B0604020202020204" pitchFamily="34" charset="0"/>
              </a:rPr>
              <a:t>Theoretical predictions *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6644250" y="5416904"/>
            <a:ext cx="3210912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lvl="1"/>
            <a:r>
              <a:rPr lang="it-IT" sz="2400" smtClean="0">
                <a:latin typeface="Algerian" panose="04020705040A02060702" pitchFamily="82" charset="0"/>
              </a:rPr>
              <a:t>R</a:t>
            </a:r>
            <a:r>
              <a:rPr lang="it-IT" sz="2000" smtClean="0">
                <a:latin typeface="Arial" panose="020B0604020202020204" pitchFamily="34" charset="0"/>
                <a:cs typeface="Arial" panose="020B0604020202020204" pitchFamily="34" charset="0"/>
              </a:rPr>
              <a:t>(HZ)= 0.18 ± 0.01</a:t>
            </a:r>
          </a:p>
          <a:p>
            <a:pPr lvl="1"/>
            <a:r>
              <a:rPr lang="it-IT" sz="2400" smtClean="0">
                <a:latin typeface="Algerian" panose="04020705040A02060702" pitchFamily="82" charset="0"/>
              </a:rPr>
              <a:t>R</a:t>
            </a:r>
            <a:r>
              <a:rPr lang="it-IT" sz="2000" smtClean="0">
                <a:latin typeface="+mj-lt"/>
              </a:rPr>
              <a:t>(</a:t>
            </a:r>
            <a:r>
              <a:rPr lang="it-IT" sz="2000" smtClean="0">
                <a:latin typeface="Arial" panose="020B0604020202020204" pitchFamily="34" charset="0"/>
                <a:cs typeface="Arial" panose="020B0604020202020204" pitchFamily="34" charset="0"/>
              </a:rPr>
              <a:t>LZ)= 0.16 ± 0.01</a:t>
            </a:r>
            <a:endParaRPr lang="it-IT" sz="2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411447" y="5458602"/>
            <a:ext cx="1694539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mtClean="0"/>
              <a:t>* </a:t>
            </a:r>
            <a:r>
              <a:rPr lang="it-IT" sz="1600" smtClean="0"/>
              <a:t>Private communications C.Pena-Garay</a:t>
            </a:r>
            <a:endParaRPr lang="it-IT" sz="1600"/>
          </a:p>
        </p:txBody>
      </p:sp>
      <p:sp>
        <p:nvSpPr>
          <p:cNvPr id="21" name="Title 1"/>
          <p:cNvSpPr txBox="1">
            <a:spLocks/>
          </p:cNvSpPr>
          <p:nvPr/>
        </p:nvSpPr>
        <p:spPr>
          <a:xfrm>
            <a:off x="0" y="15192"/>
            <a:ext cx="12191999" cy="732755"/>
          </a:xfrm>
          <a:prstGeom prst="rect">
            <a:avLst/>
          </a:prstGeom>
          <a:solidFill>
            <a:schemeClr val="accent4"/>
          </a:solidFill>
          <a:ln w="50800">
            <a:solidFill>
              <a:schemeClr val="accent4"/>
            </a:solidFill>
          </a:ln>
        </p:spPr>
        <p:txBody>
          <a:bodyPr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Neutrinos from the proton-proton chain </a:t>
            </a:r>
            <a:endParaRPr lang="it-IT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0" y="6471139"/>
            <a:ext cx="12192000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b="1" i="1" dirty="0" smtClean="0"/>
              <a:t>Barbara Caccianiga (BX collaboration</a:t>
            </a:r>
            <a:r>
              <a:rPr lang="it-IT" b="1" dirty="0" smtClean="0"/>
              <a:t>) ``Borexino and the first direct detection of CNO neutrinos’’   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9518316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4" grpId="0" animBg="1"/>
      <p:bldP spid="15" grpId="0"/>
      <p:bldP spid="16" grpId="0" animBg="1"/>
      <p:bldP spid="17" grpId="0"/>
      <p:bldP spid="19" grpId="0"/>
      <p:bldP spid="20" grpId="0"/>
      <p:bldP spid="22" grpId="0"/>
      <p:bldP spid="3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174329" y="897676"/>
            <a:ext cx="1181442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800" b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Implications of the new BX results: survival probability P</a:t>
            </a:r>
            <a:r>
              <a:rPr lang="it-IT" sz="2800" b="1" baseline="-2500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ee</a:t>
            </a:r>
            <a:endParaRPr lang="it-IT" sz="2800" b="1" baseline="-2500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19944" y="5935488"/>
            <a:ext cx="70481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baseline="30000" smtClean="0">
                <a:latin typeface="Arial" panose="020B0604020202020204" pitchFamily="34" charset="0"/>
                <a:cs typeface="Arial" panose="020B0604020202020204" pitchFamily="34" charset="0"/>
              </a:rPr>
              <a:t>8</a:t>
            </a:r>
            <a:r>
              <a:rPr lang="it-IT" smtClean="0">
                <a:latin typeface="Arial" panose="020B0604020202020204" pitchFamily="34" charset="0"/>
                <a:cs typeface="Arial" panose="020B0604020202020204" pitchFamily="34" charset="0"/>
              </a:rPr>
              <a:t>B point still from the old BX measurement  </a:t>
            </a:r>
            <a:r>
              <a:rPr lang="it-IT" i="1" smtClean="0">
                <a:latin typeface="Arial" panose="020B0604020202020204" pitchFamily="34" charset="0"/>
                <a:cs typeface="Arial" panose="020B0604020202020204" pitchFamily="34" charset="0"/>
              </a:rPr>
              <a:t>PRD 82 033006 (2010) </a:t>
            </a:r>
            <a:endParaRPr lang="it-IT" i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407697" y="2023563"/>
            <a:ext cx="4515643" cy="276998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it-IT" sz="2400">
                <a:latin typeface="Arial" panose="020B0604020202020204" pitchFamily="34" charset="0"/>
                <a:cs typeface="Arial" panose="020B0604020202020204" pitchFamily="34" charset="0"/>
              </a:rPr>
              <a:t>From </a:t>
            </a:r>
            <a:r>
              <a:rPr lang="it-IT" sz="2400" smtClean="0">
                <a:latin typeface="Arial" panose="020B0604020202020204" pitchFamily="34" charset="0"/>
                <a:cs typeface="Arial" panose="020B0604020202020204" pitchFamily="34" charset="0"/>
              </a:rPr>
              <a:t>the measured interacton rates and assuming HZ-SSM fluxes we get: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it-IT" sz="2400" smtClean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it-IT" sz="2400" baseline="-25000" smtClean="0">
                <a:latin typeface="Arial" panose="020B0604020202020204" pitchFamily="34" charset="0"/>
                <a:cs typeface="Arial" panose="020B0604020202020204" pitchFamily="34" charset="0"/>
              </a:rPr>
              <a:t>ee</a:t>
            </a:r>
            <a:r>
              <a:rPr lang="it-IT" sz="2400" smtClean="0">
                <a:latin typeface="Arial" panose="020B0604020202020204" pitchFamily="34" charset="0"/>
                <a:cs typeface="Arial" panose="020B0604020202020204" pitchFamily="34" charset="0"/>
              </a:rPr>
              <a:t>(pp)=0.57±0.10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it-IT" sz="2400" smtClean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it-IT" sz="2400" baseline="-25000" smtClean="0">
                <a:latin typeface="Arial" panose="020B0604020202020204" pitchFamily="34" charset="0"/>
                <a:cs typeface="Arial" panose="020B0604020202020204" pitchFamily="34" charset="0"/>
              </a:rPr>
              <a:t>ee</a:t>
            </a:r>
            <a:r>
              <a:rPr lang="it-IT" sz="240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it-IT" sz="2400" baseline="30000" smtClean="0">
                <a:latin typeface="Arial" panose="020B0604020202020204" pitchFamily="34" charset="0"/>
                <a:cs typeface="Arial" panose="020B0604020202020204" pitchFamily="34" charset="0"/>
              </a:rPr>
              <a:t>7</a:t>
            </a:r>
            <a:r>
              <a:rPr lang="it-IT" sz="2400" smtClean="0">
                <a:latin typeface="Arial" panose="020B0604020202020204" pitchFamily="34" charset="0"/>
                <a:cs typeface="Arial" panose="020B0604020202020204" pitchFamily="34" charset="0"/>
              </a:rPr>
              <a:t>Be,862keV)=0.53±0.05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it-IT" sz="2400" smtClean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it-IT" sz="2400" baseline="-25000" smtClean="0">
                <a:latin typeface="Arial" panose="020B0604020202020204" pitchFamily="34" charset="0"/>
                <a:cs typeface="Arial" panose="020B0604020202020204" pitchFamily="34" charset="0"/>
              </a:rPr>
              <a:t>ee</a:t>
            </a:r>
            <a:r>
              <a:rPr lang="it-IT" sz="2400" smtClean="0">
                <a:latin typeface="Arial" panose="020B0604020202020204" pitchFamily="34" charset="0"/>
                <a:cs typeface="Arial" panose="020B0604020202020204" pitchFamily="34" charset="0"/>
              </a:rPr>
              <a:t>(pep</a:t>
            </a:r>
            <a:r>
              <a:rPr lang="it-IT" sz="2400">
                <a:latin typeface="Arial" panose="020B0604020202020204" pitchFamily="34" charset="0"/>
                <a:cs typeface="Arial" panose="020B0604020202020204" pitchFamily="34" charset="0"/>
              </a:rPr>
              <a:t>)=</a:t>
            </a:r>
            <a:r>
              <a:rPr lang="it-IT" sz="2400" smtClean="0">
                <a:latin typeface="Arial" panose="020B0604020202020204" pitchFamily="34" charset="0"/>
                <a:cs typeface="Arial" panose="020B0604020202020204" pitchFamily="34" charset="0"/>
              </a:rPr>
              <a:t>0.43±0.11</a:t>
            </a:r>
            <a:endParaRPr lang="it-IT" sz="2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0" y="15192"/>
            <a:ext cx="12191999" cy="732755"/>
          </a:xfrm>
          <a:prstGeom prst="rect">
            <a:avLst/>
          </a:prstGeom>
          <a:solidFill>
            <a:schemeClr val="accent4"/>
          </a:solidFill>
          <a:ln w="50800">
            <a:solidFill>
              <a:schemeClr val="accent4"/>
            </a:solidFill>
          </a:ln>
        </p:spPr>
        <p:txBody>
          <a:bodyPr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Neutrinos from the proton-proton chain </a:t>
            </a:r>
            <a:endParaRPr lang="it-IT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0" y="6471139"/>
            <a:ext cx="12192000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b="1" i="1" dirty="0" smtClean="0"/>
              <a:t>Barbara Caccianiga (BX collaboration</a:t>
            </a:r>
            <a:r>
              <a:rPr lang="it-IT" b="1" dirty="0" smtClean="0"/>
              <a:t>) ``Borexino and the first direct detection of CNO neutrinos’’   </a:t>
            </a:r>
            <a:endParaRPr lang="it-IT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9944" y="1783793"/>
            <a:ext cx="6867181" cy="40143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57062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23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0" y="2711501"/>
            <a:ext cx="12191999" cy="732755"/>
          </a:xfrm>
          <a:prstGeom prst="rect">
            <a:avLst/>
          </a:prstGeom>
          <a:solidFill>
            <a:schemeClr val="accent4"/>
          </a:solidFill>
          <a:ln w="50800">
            <a:solidFill>
              <a:schemeClr val="accent4"/>
            </a:solidFill>
          </a:ln>
        </p:spPr>
        <p:txBody>
          <a:bodyPr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sz="4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First direct detection of CNO neutrinos</a:t>
            </a:r>
            <a:endParaRPr lang="it-IT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6471139"/>
            <a:ext cx="12192000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b="1" i="1" dirty="0" smtClean="0"/>
              <a:t>Barbara Caccianiga (BX collaboration</a:t>
            </a:r>
            <a:r>
              <a:rPr lang="it-IT" b="1" dirty="0" smtClean="0"/>
              <a:t>) ``Borexino and the first direct detection of CNO neutrinos’’   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208661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72125" y="736384"/>
            <a:ext cx="4604086" cy="6012395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0" y="15192"/>
            <a:ext cx="12191999" cy="732755"/>
          </a:xfrm>
          <a:prstGeom prst="rect">
            <a:avLst/>
          </a:prstGeom>
          <a:solidFill>
            <a:schemeClr val="accent4"/>
          </a:solidFill>
          <a:ln w="50800">
            <a:solidFill>
              <a:schemeClr val="accent4"/>
            </a:solidFill>
          </a:ln>
        </p:spPr>
        <p:txBody>
          <a:bodyPr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First direct detection of CNO neutrinos</a:t>
            </a:r>
            <a:endParaRPr lang="it-IT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 rot="20712549">
            <a:off x="6460997" y="3259750"/>
            <a:ext cx="4038600" cy="461665"/>
          </a:xfrm>
          <a:prstGeom prst="rect">
            <a:avLst/>
          </a:prstGeom>
          <a:solidFill>
            <a:schemeClr val="bg1"/>
          </a:solidFill>
          <a:ln w="508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Nature, </a:t>
            </a:r>
            <a:r>
              <a:rPr lang="en-US" sz="2400" dirty="0" smtClean="0"/>
              <a:t>587</a:t>
            </a:r>
            <a:r>
              <a:rPr lang="en-US" sz="2400" dirty="0" smtClean="0"/>
              <a:t> </a:t>
            </a:r>
            <a:r>
              <a:rPr lang="en-US" sz="2400" dirty="0" smtClean="0"/>
              <a:t>(</a:t>
            </a:r>
            <a:r>
              <a:rPr lang="en-US" sz="2400" dirty="0" smtClean="0"/>
              <a:t>2020) 577.</a:t>
            </a:r>
            <a:endParaRPr lang="en-US" sz="2400" dirty="0"/>
          </a:p>
        </p:txBody>
      </p:sp>
      <p:sp>
        <p:nvSpPr>
          <p:cNvPr id="16" name="TextBox 15"/>
          <p:cNvSpPr txBox="1"/>
          <p:nvPr/>
        </p:nvSpPr>
        <p:spPr>
          <a:xfrm>
            <a:off x="0" y="6471139"/>
            <a:ext cx="12192000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b="1" i="1" dirty="0" smtClean="0"/>
              <a:t>Barbara Caccianiga (BX collaboration</a:t>
            </a:r>
            <a:r>
              <a:rPr lang="it-IT" b="1" dirty="0" smtClean="0"/>
              <a:t>) ``Borexino and the first direct detection of CNO neutrinos’’   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634486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0" y="15192"/>
            <a:ext cx="12191999" cy="732755"/>
          </a:xfrm>
          <a:prstGeom prst="rect">
            <a:avLst/>
          </a:prstGeom>
          <a:solidFill>
            <a:schemeClr val="accent4"/>
          </a:solidFill>
          <a:ln w="50800">
            <a:solidFill>
              <a:schemeClr val="accent4"/>
            </a:solidFill>
          </a:ln>
        </p:spPr>
        <p:txBody>
          <a:bodyPr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sz="4000" b="1" smtClean="0">
                <a:latin typeface="Arial" panose="020B0604020202020204" pitchFamily="34" charset="0"/>
                <a:cs typeface="Arial" panose="020B0604020202020204" pitchFamily="34" charset="0"/>
              </a:rPr>
              <a:t>Studying Solar Neutrinos</a:t>
            </a:r>
            <a:endParaRPr lang="it-IT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22031" y="937851"/>
            <a:ext cx="107852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600" b="1" smtClean="0"/>
              <a:t>The glorious past </a:t>
            </a:r>
            <a:endParaRPr lang="it-IT" sz="3600" b="1"/>
          </a:p>
        </p:txBody>
      </p:sp>
      <p:sp>
        <p:nvSpPr>
          <p:cNvPr id="26" name="TextBox 25"/>
          <p:cNvSpPr txBox="1"/>
          <p:nvPr/>
        </p:nvSpPr>
        <p:spPr>
          <a:xfrm>
            <a:off x="332257" y="1678681"/>
            <a:ext cx="5646511" cy="1154162"/>
          </a:xfrm>
          <a:prstGeom prst="rect">
            <a:avLst/>
          </a:prstGeom>
          <a:solidFill>
            <a:schemeClr val="bg1"/>
          </a:solidFill>
          <a:ln w="889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GB" sz="2400" b="1" smtClean="0">
                <a:latin typeface="Arial" panose="020B0604020202020204" pitchFamily="34" charset="0"/>
                <a:cs typeface="Arial" pitchFamily="34" charset="0"/>
              </a:rPr>
              <a:t>Astrophysics</a:t>
            </a:r>
          </a:p>
          <a:p>
            <a:pPr>
              <a:spcAft>
                <a:spcPts val="600"/>
              </a:spcAft>
            </a:pPr>
            <a:r>
              <a:rPr lang="en-GB" sz="2000" smtClean="0">
                <a:latin typeface="Arial" pitchFamily="34" charset="0"/>
                <a:cs typeface="Arial" pitchFamily="34" charset="0"/>
              </a:rPr>
              <a:t>Original motivation of the first experiments on solar </a:t>
            </a:r>
            <a:r>
              <a:rPr lang="en-GB" sz="2000" smtClean="0">
                <a:latin typeface="Symbol" panose="05050102010706020507" pitchFamily="18" charset="2"/>
                <a:cs typeface="Arial" pitchFamily="34" charset="0"/>
              </a:rPr>
              <a:t>n </a:t>
            </a:r>
            <a:r>
              <a:rPr lang="en-GB" sz="2000" smtClean="0">
                <a:latin typeface="Arial" pitchFamily="34" charset="0"/>
                <a:cs typeface="Arial" pitchFamily="34" charset="0"/>
              </a:rPr>
              <a:t>was to test Standard Solar Model (SSM); </a:t>
            </a:r>
          </a:p>
        </p:txBody>
      </p:sp>
      <p:sp>
        <p:nvSpPr>
          <p:cNvPr id="27" name="Down Arrow 26"/>
          <p:cNvSpPr/>
          <p:nvPr/>
        </p:nvSpPr>
        <p:spPr>
          <a:xfrm>
            <a:off x="8798169" y="3149508"/>
            <a:ext cx="1143000" cy="685800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8" name="TextBox 27"/>
          <p:cNvSpPr txBox="1"/>
          <p:nvPr/>
        </p:nvSpPr>
        <p:spPr>
          <a:xfrm>
            <a:off x="6906896" y="4177106"/>
            <a:ext cx="5130697" cy="1461939"/>
          </a:xfrm>
          <a:prstGeom prst="rect">
            <a:avLst/>
          </a:prstGeom>
          <a:solidFill>
            <a:schemeClr val="bg1"/>
          </a:solidFill>
          <a:ln w="889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GB" sz="2400" b="1" smtClean="0">
                <a:latin typeface="Arial" panose="020B0604020202020204" pitchFamily="34" charset="0"/>
                <a:cs typeface="Arial" pitchFamily="34" charset="0"/>
              </a:rPr>
              <a:t>Particle physics</a:t>
            </a:r>
          </a:p>
          <a:p>
            <a:pPr>
              <a:spcAft>
                <a:spcPts val="600"/>
              </a:spcAft>
            </a:pPr>
            <a:r>
              <a:rPr lang="en-GB" sz="2000" b="1" smtClean="0">
                <a:latin typeface="Arial" pitchFamily="34" charset="0"/>
                <a:cs typeface="Arial" pitchFamily="34" charset="0"/>
              </a:rPr>
              <a:t>Breakthrough!</a:t>
            </a:r>
            <a:r>
              <a:rPr lang="en-GB" sz="2000" smtClean="0">
                <a:latin typeface="Arial" pitchFamily="34" charset="0"/>
                <a:cs typeface="Arial" pitchFamily="34" charset="0"/>
              </a:rPr>
              <a:t> The solar neutrino problem provided one of the first hints towards  the discovery of neutrino oscillations;</a:t>
            </a:r>
          </a:p>
        </p:txBody>
      </p:sp>
      <p:sp>
        <p:nvSpPr>
          <p:cNvPr id="3" name="Right Arrow 2"/>
          <p:cNvSpPr/>
          <p:nvPr/>
        </p:nvSpPr>
        <p:spPr>
          <a:xfrm rot="10800000">
            <a:off x="5955322" y="4699405"/>
            <a:ext cx="890955" cy="422030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" name="TextBox 8"/>
          <p:cNvSpPr txBox="1"/>
          <p:nvPr/>
        </p:nvSpPr>
        <p:spPr>
          <a:xfrm>
            <a:off x="7479322" y="2110155"/>
            <a:ext cx="3985847" cy="461665"/>
          </a:xfrm>
          <a:prstGeom prst="rect">
            <a:avLst/>
          </a:prstGeom>
          <a:solidFill>
            <a:schemeClr val="bg1"/>
          </a:solidFill>
          <a:ln w="63500">
            <a:solidFill>
              <a:srgbClr val="FF0000"/>
            </a:solidFill>
            <a:prstDash val="sysDot"/>
          </a:ln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GB" sz="2400" b="1" smtClean="0">
                <a:latin typeface="Arial" panose="020B0604020202020204" pitchFamily="34" charset="0"/>
                <a:cs typeface="Arial" pitchFamily="34" charset="0"/>
              </a:rPr>
              <a:t>Solar neutrino problem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73724" y="4659771"/>
            <a:ext cx="4374712" cy="461665"/>
          </a:xfrm>
          <a:prstGeom prst="rect">
            <a:avLst/>
          </a:prstGeom>
          <a:solidFill>
            <a:schemeClr val="bg1"/>
          </a:solidFill>
          <a:ln w="63500">
            <a:solidFill>
              <a:srgbClr val="FF0000"/>
            </a:solidFill>
            <a:prstDash val="sysDot"/>
          </a:ln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GB" sz="2400" b="1" smtClean="0">
                <a:latin typeface="Arial" panose="020B0604020202020204" pitchFamily="34" charset="0"/>
                <a:cs typeface="Arial" pitchFamily="34" charset="0"/>
              </a:rPr>
              <a:t>Study of  the details of </a:t>
            </a:r>
            <a:r>
              <a:rPr lang="en-GB" sz="2400" b="1" smtClean="0">
                <a:latin typeface="Symbol" panose="05050102010706020507" pitchFamily="18" charset="2"/>
                <a:cs typeface="Arial" pitchFamily="34" charset="0"/>
              </a:rPr>
              <a:t>n</a:t>
            </a:r>
            <a:r>
              <a:rPr lang="en-GB" sz="2400" b="1" smtClean="0">
                <a:latin typeface="Arial" panose="020B0604020202020204" pitchFamily="34" charset="0"/>
                <a:cs typeface="Arial" pitchFamily="34" charset="0"/>
              </a:rPr>
              <a:t> flux</a:t>
            </a:r>
          </a:p>
        </p:txBody>
      </p:sp>
      <p:sp>
        <p:nvSpPr>
          <p:cNvPr id="11" name="Down Arrow 10"/>
          <p:cNvSpPr/>
          <p:nvPr/>
        </p:nvSpPr>
        <p:spPr>
          <a:xfrm rot="10800000">
            <a:off x="2200079" y="3214127"/>
            <a:ext cx="1143000" cy="685800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" name="Right Arrow 11"/>
          <p:cNvSpPr/>
          <p:nvPr/>
        </p:nvSpPr>
        <p:spPr>
          <a:xfrm>
            <a:off x="6189784" y="2160162"/>
            <a:ext cx="890955" cy="422030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" name="TextBox 13"/>
          <p:cNvSpPr txBox="1"/>
          <p:nvPr/>
        </p:nvSpPr>
        <p:spPr>
          <a:xfrm>
            <a:off x="0" y="6471139"/>
            <a:ext cx="12192000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b="1" i="1" dirty="0" smtClean="0"/>
              <a:t>Barbara Caccianiga (BX collaboration</a:t>
            </a:r>
            <a:r>
              <a:rPr lang="it-IT" b="1" dirty="0" smtClean="0"/>
              <a:t>) ``Borexino and the first direct detection of CNO neutrinos’’   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1851717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7" grpId="0" animBg="1"/>
      <p:bldP spid="28" grpId="0" animBg="1"/>
      <p:bldP spid="3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0" y="15192"/>
            <a:ext cx="12191999" cy="732755"/>
          </a:xfrm>
          <a:prstGeom prst="rect">
            <a:avLst/>
          </a:prstGeom>
          <a:solidFill>
            <a:schemeClr val="accent4"/>
          </a:solidFill>
          <a:ln w="50800">
            <a:solidFill>
              <a:schemeClr val="accent4"/>
            </a:solidFill>
          </a:ln>
        </p:spPr>
        <p:txBody>
          <a:bodyPr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CNO neutrinos: the needle in a haystack</a:t>
            </a:r>
            <a:endParaRPr lang="it-IT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8253665" y="2064079"/>
            <a:ext cx="33760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Data set: Phase-III</a:t>
            </a:r>
          </a:p>
          <a:p>
            <a:pPr algn="ctr"/>
            <a:r>
              <a:rPr lang="it-IT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July 2016 – feb 2020 </a:t>
            </a:r>
          </a:p>
          <a:p>
            <a:pPr algn="ctr"/>
            <a:r>
              <a:rPr lang="it-IT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(after selection cuts)</a:t>
            </a:r>
            <a:endParaRPr lang="it-IT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616216" y="3617983"/>
            <a:ext cx="2650957" cy="830997"/>
          </a:xfrm>
          <a:prstGeom prst="rect">
            <a:avLst/>
          </a:prstGeom>
          <a:noFill/>
          <a:ln w="6032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Where are CNO neutrinos?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281355" y="1055076"/>
            <a:ext cx="116527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Extracting the CNO neutrino signal from data</a:t>
            </a:r>
            <a:endParaRPr lang="it-IT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4010" y="1997396"/>
            <a:ext cx="6917491" cy="415335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0" y="6471139"/>
            <a:ext cx="12192000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b="1" i="1" dirty="0" smtClean="0"/>
              <a:t>Barbara Caccianiga (BX collaboration</a:t>
            </a:r>
            <a:r>
              <a:rPr lang="it-IT" b="1" dirty="0" smtClean="0"/>
              <a:t>) ``Borexino and the first direct detection of CNO neutrinos’’   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6671874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0" y="15192"/>
            <a:ext cx="12191999" cy="732755"/>
          </a:xfrm>
          <a:prstGeom prst="rect">
            <a:avLst/>
          </a:prstGeom>
          <a:solidFill>
            <a:schemeClr val="accent4"/>
          </a:solidFill>
          <a:ln w="50800">
            <a:solidFill>
              <a:schemeClr val="accent4"/>
            </a:solidFill>
          </a:ln>
        </p:spPr>
        <p:txBody>
          <a:bodyPr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CNO neutrinos: the needle in a haystack</a:t>
            </a:r>
            <a:endParaRPr lang="it-IT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8253665" y="2064079"/>
            <a:ext cx="33760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Data set: Phase-III</a:t>
            </a:r>
          </a:p>
          <a:p>
            <a:pPr algn="ctr"/>
            <a:r>
              <a:rPr lang="it-IT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July 2016 – feb 2020 </a:t>
            </a:r>
          </a:p>
          <a:p>
            <a:pPr algn="ctr"/>
            <a:r>
              <a:rPr lang="it-IT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(after selection cuts)</a:t>
            </a:r>
            <a:endParaRPr lang="it-IT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616216" y="3617983"/>
            <a:ext cx="2650957" cy="830997"/>
          </a:xfrm>
          <a:prstGeom prst="rect">
            <a:avLst/>
          </a:prstGeom>
          <a:noFill/>
          <a:ln w="6032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Where are CNO neutrinos?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281355" y="1055076"/>
            <a:ext cx="116527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Strategy to extract the CNO neutrino signal from data </a:t>
            </a:r>
            <a:endParaRPr lang="it-IT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8298181" y="4802555"/>
            <a:ext cx="363591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They are submerged by residual backgrounds like a needle in a haystack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4010" y="1997396"/>
            <a:ext cx="6917491" cy="415335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4010" y="2064079"/>
            <a:ext cx="6903169" cy="4110393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0" y="6471139"/>
            <a:ext cx="12192000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b="1" i="1" dirty="0" smtClean="0"/>
              <a:t>Barbara Caccianiga (BX collaboration</a:t>
            </a:r>
            <a:r>
              <a:rPr lang="it-IT" b="1" dirty="0" smtClean="0"/>
              <a:t>) ``Borexino and the first direct detection of CNO neutrinos’’   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7017954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0" y="15192"/>
            <a:ext cx="12191999" cy="732755"/>
          </a:xfrm>
          <a:prstGeom prst="rect">
            <a:avLst/>
          </a:prstGeom>
          <a:solidFill>
            <a:schemeClr val="accent4"/>
          </a:solidFill>
          <a:ln w="50800">
            <a:solidFill>
              <a:schemeClr val="accent4"/>
            </a:solidFill>
          </a:ln>
        </p:spPr>
        <p:txBody>
          <a:bodyPr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CNO neutrinos: the needle in a haystack</a:t>
            </a:r>
            <a:endParaRPr lang="it-IT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Down Arrow 9"/>
          <p:cNvSpPr/>
          <p:nvPr/>
        </p:nvSpPr>
        <p:spPr>
          <a:xfrm>
            <a:off x="5159697" y="3382810"/>
            <a:ext cx="743798" cy="63015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" name="TextBox 10"/>
          <p:cNvSpPr txBox="1"/>
          <p:nvPr/>
        </p:nvSpPr>
        <p:spPr>
          <a:xfrm>
            <a:off x="438382" y="4171422"/>
            <a:ext cx="11195538" cy="1569660"/>
          </a:xfrm>
          <a:prstGeom prst="rect">
            <a:avLst/>
          </a:prstGeom>
          <a:noFill/>
          <a:ln w="63500"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it-IT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 fit is performed to the energy dstribution of events assumed to be the sum of signal and backgrounds;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it-IT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The spectral shapes are those determined with MC simulations;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it-IT" sz="24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rates of each species are the only free parameters of the fit;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81355" y="1695723"/>
            <a:ext cx="1150959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We exploit the difference in the energy distribution of signal and backgrounds to separate them;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How do we know the spectral shapes for each components of signal and backgrounds? By MonteCarlo simulations</a:t>
            </a:r>
            <a:endParaRPr lang="it-IT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81355" y="1055076"/>
            <a:ext cx="116527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Strategy to extract the CNO neutrino signal from data (1)</a:t>
            </a:r>
            <a:endParaRPr lang="it-IT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6471139"/>
            <a:ext cx="12192000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b="1" i="1" dirty="0" smtClean="0"/>
              <a:t>Barbara Caccianiga (BX collaboration</a:t>
            </a:r>
            <a:r>
              <a:rPr lang="it-IT" b="1" dirty="0" smtClean="0"/>
              <a:t>) ``Borexino and the first direct detection of CNO neutrinos’’   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547202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0" y="2711501"/>
            <a:ext cx="12191999" cy="732755"/>
          </a:xfrm>
          <a:prstGeom prst="rect">
            <a:avLst/>
          </a:prstGeom>
          <a:solidFill>
            <a:schemeClr val="accent4"/>
          </a:solidFill>
          <a:ln w="50800">
            <a:solidFill>
              <a:schemeClr val="accent4"/>
            </a:solidFill>
          </a:ln>
        </p:spPr>
        <p:txBody>
          <a:bodyPr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sz="4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The problem of 210Bi</a:t>
            </a:r>
            <a:endParaRPr lang="it-IT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6471139"/>
            <a:ext cx="12192000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b="1" i="1" dirty="0" smtClean="0"/>
              <a:t>Barbara Caccianiga (BX collaboration</a:t>
            </a:r>
            <a:r>
              <a:rPr lang="it-IT" b="1" dirty="0" smtClean="0"/>
              <a:t>) ``Borexino and the first direct detection of CNO neutrinos’’   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986278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281355" y="1121853"/>
            <a:ext cx="116527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The main problem for the extraction of CNO neutrinos is </a:t>
            </a:r>
            <a:r>
              <a:rPr lang="it-IT" sz="24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210</a:t>
            </a:r>
            <a:r>
              <a:rPr lang="it-IT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Bi;</a:t>
            </a:r>
            <a:endParaRPr lang="it-IT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Title 1"/>
          <p:cNvSpPr txBox="1">
            <a:spLocks/>
          </p:cNvSpPr>
          <p:nvPr/>
        </p:nvSpPr>
        <p:spPr>
          <a:xfrm>
            <a:off x="0" y="15192"/>
            <a:ext cx="12191999" cy="732755"/>
          </a:xfrm>
          <a:prstGeom prst="rect">
            <a:avLst/>
          </a:prstGeom>
          <a:solidFill>
            <a:schemeClr val="accent4"/>
          </a:solidFill>
          <a:ln w="50800">
            <a:solidFill>
              <a:schemeClr val="accent4"/>
            </a:solidFill>
          </a:ln>
        </p:spPr>
        <p:txBody>
          <a:bodyPr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CNO neutrinos: the problem of </a:t>
            </a:r>
            <a:r>
              <a:rPr lang="it-IT" sz="3200" b="1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210</a:t>
            </a:r>
            <a:r>
              <a:rPr lang="it-IT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Bi</a:t>
            </a:r>
            <a:endParaRPr lang="it-IT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7523748" y="1818647"/>
            <a:ext cx="4410344" cy="2092881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it-IT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THE PROBLEM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it-IT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The rate of CNO signal and </a:t>
            </a:r>
            <a:r>
              <a:rPr lang="it-IT" sz="20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210</a:t>
            </a:r>
            <a:r>
              <a:rPr lang="it-IT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Bi is expected to be comparable;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it-IT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The spectral shape is very similar </a:t>
            </a:r>
            <a:r>
              <a:rPr lang="it-IT" sz="2000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the fit cannot disentangle the two contributions easily!</a:t>
            </a:r>
            <a:endParaRPr lang="it-IT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950119"/>
            <a:ext cx="6903169" cy="4110393"/>
          </a:xfrm>
          <a:prstGeom prst="rect">
            <a:avLst/>
          </a:prstGeom>
        </p:spPr>
      </p:pic>
      <p:sp>
        <p:nvSpPr>
          <p:cNvPr id="2" name="Down Arrow 1"/>
          <p:cNvSpPr/>
          <p:nvPr/>
        </p:nvSpPr>
        <p:spPr>
          <a:xfrm>
            <a:off x="9135361" y="4083284"/>
            <a:ext cx="593559" cy="34874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7619382" y="4685544"/>
            <a:ext cx="3946975" cy="1200329"/>
          </a:xfrm>
          <a:prstGeom prst="rect">
            <a:avLst/>
          </a:prstGeom>
          <a:noFill/>
          <a:ln w="63500"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it-IT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Need to determine the rate of </a:t>
            </a:r>
            <a:r>
              <a:rPr lang="it-IT" sz="24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210</a:t>
            </a:r>
            <a:r>
              <a:rPr lang="it-IT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Bi independently in order to constrain it in the fit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0" y="6471139"/>
            <a:ext cx="12192000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b="1" i="1" dirty="0" smtClean="0"/>
              <a:t>Barbara Caccianiga (BX collaboration</a:t>
            </a:r>
            <a:r>
              <a:rPr lang="it-IT" b="1" dirty="0" smtClean="0"/>
              <a:t>) ``Borexino and the first direct detection of CNO neutrinos’’   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079103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281355" y="1121853"/>
            <a:ext cx="116527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The main problem for the extraction of CNO neutrinos is </a:t>
            </a:r>
            <a:r>
              <a:rPr lang="it-IT" sz="24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210</a:t>
            </a:r>
            <a:r>
              <a:rPr lang="it-IT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Bi;</a:t>
            </a:r>
            <a:endParaRPr lang="it-IT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Title 1"/>
          <p:cNvSpPr txBox="1">
            <a:spLocks/>
          </p:cNvSpPr>
          <p:nvPr/>
        </p:nvSpPr>
        <p:spPr>
          <a:xfrm>
            <a:off x="0" y="15192"/>
            <a:ext cx="12191999" cy="732755"/>
          </a:xfrm>
          <a:prstGeom prst="rect">
            <a:avLst/>
          </a:prstGeom>
          <a:solidFill>
            <a:schemeClr val="accent4"/>
          </a:solidFill>
          <a:ln w="50800">
            <a:solidFill>
              <a:schemeClr val="accent4"/>
            </a:solidFill>
          </a:ln>
        </p:spPr>
        <p:txBody>
          <a:bodyPr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CNO neutrinos: the problem of </a:t>
            </a:r>
            <a:r>
              <a:rPr lang="it-IT" sz="3200" b="1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210</a:t>
            </a:r>
            <a:r>
              <a:rPr lang="it-IT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Bi</a:t>
            </a:r>
            <a:endParaRPr lang="it-IT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7523748" y="1818647"/>
            <a:ext cx="4410344" cy="2092881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it-IT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THE PROBLEM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it-IT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The rate of CNO signal and </a:t>
            </a:r>
            <a:r>
              <a:rPr lang="it-IT" sz="20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210</a:t>
            </a:r>
            <a:r>
              <a:rPr lang="it-IT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Bi is expected to be comparable;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it-IT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The spectral shape is very similar </a:t>
            </a:r>
            <a:r>
              <a:rPr lang="it-IT" sz="2000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the fit cannot disentangle the two contributions easily!</a:t>
            </a:r>
            <a:endParaRPr lang="it-IT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950119"/>
            <a:ext cx="6903169" cy="4110393"/>
          </a:xfrm>
          <a:prstGeom prst="rect">
            <a:avLst/>
          </a:prstGeom>
        </p:spPr>
      </p:pic>
      <p:sp>
        <p:nvSpPr>
          <p:cNvPr id="2" name="Down Arrow 1"/>
          <p:cNvSpPr/>
          <p:nvPr/>
        </p:nvSpPr>
        <p:spPr>
          <a:xfrm>
            <a:off x="9135361" y="4083284"/>
            <a:ext cx="593559" cy="34874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7619382" y="4685544"/>
            <a:ext cx="3946975" cy="1200329"/>
          </a:xfrm>
          <a:prstGeom prst="rect">
            <a:avLst/>
          </a:prstGeom>
          <a:noFill/>
          <a:ln w="63500"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it-IT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Need to determine the rate of </a:t>
            </a:r>
            <a:r>
              <a:rPr lang="it-IT" sz="24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210</a:t>
            </a:r>
            <a:r>
              <a:rPr lang="it-IT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Bi independently in order to constrain it in the fit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042" y="2001374"/>
            <a:ext cx="6903169" cy="4099652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0" y="6471139"/>
            <a:ext cx="12192000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b="1" i="1" dirty="0" smtClean="0"/>
              <a:t>Barbara Caccianiga (BX collaboration</a:t>
            </a:r>
            <a:r>
              <a:rPr lang="it-IT" b="1" dirty="0" smtClean="0"/>
              <a:t>) ``Borexino and the first direct detection of CNO neutrinos’’   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692773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/>
          <p:cNvSpPr txBox="1"/>
          <p:nvPr/>
        </p:nvSpPr>
        <p:spPr>
          <a:xfrm>
            <a:off x="135918" y="1059986"/>
            <a:ext cx="116527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How can we measure the </a:t>
            </a:r>
            <a:r>
              <a:rPr lang="it-IT" sz="2800" b="1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210</a:t>
            </a:r>
            <a:r>
              <a:rPr lang="it-IT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Bi rate independently from the fit? </a:t>
            </a:r>
            <a:endParaRPr lang="it-IT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47874" y="1854029"/>
            <a:ext cx="4018987" cy="461665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it-IT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210</a:t>
            </a:r>
            <a:r>
              <a:rPr lang="it-IT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Bi comes from </a:t>
            </a:r>
            <a:r>
              <a:rPr lang="it-IT" sz="24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210</a:t>
            </a:r>
            <a:r>
              <a:rPr lang="it-IT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Pb</a:t>
            </a: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430050" y="2450607"/>
            <a:ext cx="4734778" cy="1214783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 baseline="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 baseline="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 baseline="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 baseline="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 baseline="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it-IT" sz="2000" baseline="30000" dirty="0" smtClean="0"/>
              <a:t>210</a:t>
            </a:r>
            <a:r>
              <a:rPr lang="it-IT" sz="2000" dirty="0" smtClean="0"/>
              <a:t>Pb </a:t>
            </a:r>
            <a:r>
              <a:rPr lang="it-IT" sz="2000" dirty="0" smtClean="0">
                <a:sym typeface="Wingdings" panose="05000000000000000000" pitchFamily="2" charset="2"/>
              </a:rPr>
              <a:t> </a:t>
            </a:r>
            <a:r>
              <a:rPr lang="it-IT" sz="2000" baseline="30000" dirty="0" smtClean="0">
                <a:sym typeface="Wingdings" panose="05000000000000000000" pitchFamily="2" charset="2"/>
              </a:rPr>
              <a:t>210</a:t>
            </a:r>
            <a:r>
              <a:rPr lang="it-IT" sz="2000" dirty="0" smtClean="0">
                <a:sym typeface="Wingdings" panose="05000000000000000000" pitchFamily="2" charset="2"/>
              </a:rPr>
              <a:t>Bi + </a:t>
            </a:r>
            <a:r>
              <a:rPr lang="it-IT" sz="2000" dirty="0" smtClean="0">
                <a:latin typeface="Symbol" panose="05050102010706020507" pitchFamily="18" charset="2"/>
                <a:sym typeface="Wingdings" panose="05000000000000000000" pitchFamily="2" charset="2"/>
              </a:rPr>
              <a:t>b</a:t>
            </a:r>
            <a:r>
              <a:rPr lang="it-IT" sz="2000" baseline="30000" dirty="0" smtClean="0">
                <a:sym typeface="Wingdings" panose="05000000000000000000" pitchFamily="2" charset="2"/>
              </a:rPr>
              <a:t>-</a:t>
            </a:r>
            <a:r>
              <a:rPr lang="it-IT" sz="2000" dirty="0" smtClean="0">
                <a:sym typeface="Wingdings" panose="05000000000000000000" pitchFamily="2" charset="2"/>
              </a:rPr>
              <a:t> (</a:t>
            </a:r>
            <a:r>
              <a:rPr lang="it-IT" sz="2000" dirty="0" smtClean="0">
                <a:latin typeface="Symbol" panose="05050102010706020507" pitchFamily="18" charset="2"/>
                <a:sym typeface="Wingdings" panose="05000000000000000000" pitchFamily="2" charset="2"/>
              </a:rPr>
              <a:t>t</a:t>
            </a:r>
            <a:r>
              <a:rPr lang="it-IT" sz="2000" dirty="0" smtClean="0">
                <a:sym typeface="Wingdings" panose="05000000000000000000" pitchFamily="2" charset="2"/>
              </a:rPr>
              <a:t>=33y)</a:t>
            </a:r>
          </a:p>
          <a:p>
            <a:pPr marL="0" indent="0" algn="ctr">
              <a:buNone/>
            </a:pPr>
            <a:r>
              <a:rPr lang="it-IT" sz="2000" baseline="30000" dirty="0" smtClean="0">
                <a:sym typeface="Wingdings" panose="05000000000000000000" pitchFamily="2" charset="2"/>
              </a:rPr>
              <a:t>210</a:t>
            </a:r>
            <a:r>
              <a:rPr lang="it-IT" sz="2000" dirty="0" smtClean="0">
                <a:sym typeface="Wingdings" panose="05000000000000000000" pitchFamily="2" charset="2"/>
              </a:rPr>
              <a:t>Bi  </a:t>
            </a:r>
            <a:r>
              <a:rPr lang="it-IT" sz="2000" baseline="30000" dirty="0" smtClean="0">
                <a:sym typeface="Wingdings" panose="05000000000000000000" pitchFamily="2" charset="2"/>
              </a:rPr>
              <a:t>210</a:t>
            </a:r>
            <a:r>
              <a:rPr lang="it-IT" sz="2000" dirty="0" smtClean="0">
                <a:sym typeface="Wingdings" panose="05000000000000000000" pitchFamily="2" charset="2"/>
              </a:rPr>
              <a:t>Po +</a:t>
            </a:r>
            <a:r>
              <a:rPr lang="it-IT" sz="2000" dirty="0" smtClean="0">
                <a:latin typeface="Symbol" panose="05050102010706020507" pitchFamily="18" charset="2"/>
                <a:sym typeface="Wingdings" panose="05000000000000000000" pitchFamily="2" charset="2"/>
              </a:rPr>
              <a:t>b</a:t>
            </a:r>
            <a:r>
              <a:rPr lang="it-IT" sz="2000" baseline="30000" dirty="0" smtClean="0">
                <a:sym typeface="Wingdings" panose="05000000000000000000" pitchFamily="2" charset="2"/>
              </a:rPr>
              <a:t>-</a:t>
            </a:r>
            <a:r>
              <a:rPr lang="it-IT" sz="2000" dirty="0" smtClean="0">
                <a:sym typeface="Wingdings" panose="05000000000000000000" pitchFamily="2" charset="2"/>
              </a:rPr>
              <a:t> </a:t>
            </a:r>
            <a:r>
              <a:rPr lang="it-IT" sz="2000" dirty="0">
                <a:sym typeface="Wingdings" panose="05000000000000000000" pitchFamily="2" charset="2"/>
              </a:rPr>
              <a:t>(</a:t>
            </a:r>
            <a:r>
              <a:rPr lang="it-IT" sz="2000" dirty="0" smtClean="0">
                <a:latin typeface="Symbol" panose="05050102010706020507" pitchFamily="18" charset="2"/>
                <a:sym typeface="Wingdings" panose="05000000000000000000" pitchFamily="2" charset="2"/>
              </a:rPr>
              <a:t>t</a:t>
            </a:r>
            <a:r>
              <a:rPr lang="it-IT" sz="2000" dirty="0" smtClean="0">
                <a:sym typeface="Wingdings" panose="05000000000000000000" pitchFamily="2" charset="2"/>
              </a:rPr>
              <a:t>=7d)</a:t>
            </a:r>
          </a:p>
          <a:p>
            <a:pPr marL="0" indent="0" algn="ctr">
              <a:buNone/>
            </a:pPr>
            <a:r>
              <a:rPr lang="it-IT" sz="2000" baseline="30000" dirty="0">
                <a:sym typeface="Wingdings" panose="05000000000000000000" pitchFamily="2" charset="2"/>
              </a:rPr>
              <a:t>210</a:t>
            </a:r>
            <a:r>
              <a:rPr lang="it-IT" sz="2000" dirty="0">
                <a:sym typeface="Wingdings" panose="05000000000000000000" pitchFamily="2" charset="2"/>
              </a:rPr>
              <a:t>Po  </a:t>
            </a:r>
            <a:r>
              <a:rPr lang="it-IT" sz="2000" baseline="30000" dirty="0">
                <a:sym typeface="Wingdings" panose="05000000000000000000" pitchFamily="2" charset="2"/>
              </a:rPr>
              <a:t>206</a:t>
            </a:r>
            <a:r>
              <a:rPr lang="it-IT" sz="2000" dirty="0">
                <a:sym typeface="Wingdings" panose="05000000000000000000" pitchFamily="2" charset="2"/>
              </a:rPr>
              <a:t>Pb +</a:t>
            </a:r>
            <a:r>
              <a:rPr lang="it-IT" sz="2000" dirty="0">
                <a:latin typeface="Symbol" panose="05050102010706020507" pitchFamily="18" charset="2"/>
                <a:sym typeface="Wingdings" panose="05000000000000000000" pitchFamily="2" charset="2"/>
              </a:rPr>
              <a:t>a </a:t>
            </a:r>
            <a:r>
              <a:rPr lang="it-IT" sz="2000" dirty="0">
                <a:sym typeface="Wingdings" panose="05000000000000000000" pitchFamily="2" charset="2"/>
              </a:rPr>
              <a:t>(</a:t>
            </a:r>
            <a:r>
              <a:rPr lang="it-IT" sz="2000" dirty="0" smtClean="0">
                <a:latin typeface="Symbol" panose="05050102010706020507" pitchFamily="18" charset="2"/>
                <a:sym typeface="Wingdings" panose="05000000000000000000" pitchFamily="2" charset="2"/>
              </a:rPr>
              <a:t>t</a:t>
            </a:r>
            <a:r>
              <a:rPr lang="it-IT" sz="2000" dirty="0" smtClean="0">
                <a:sym typeface="Wingdings" panose="05000000000000000000" pitchFamily="2" charset="2"/>
              </a:rPr>
              <a:t>=200d)</a:t>
            </a:r>
            <a:endParaRPr lang="it-IT" sz="2000" dirty="0" smtClean="0"/>
          </a:p>
          <a:p>
            <a:pPr marL="0" indent="0" algn="ctr">
              <a:buNone/>
            </a:pPr>
            <a:endParaRPr lang="it-IT" dirty="0" smtClean="0"/>
          </a:p>
        </p:txBody>
      </p:sp>
      <p:sp>
        <p:nvSpPr>
          <p:cNvPr id="17" name="TextBox 16"/>
          <p:cNvSpPr txBox="1"/>
          <p:nvPr/>
        </p:nvSpPr>
        <p:spPr>
          <a:xfrm>
            <a:off x="206173" y="5306783"/>
            <a:ext cx="11608933" cy="830997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it-IT" sz="24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210</a:t>
            </a:r>
            <a:r>
              <a:rPr lang="it-IT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Po is relatively easy to count since it is a peak and it is an alpha </a:t>
            </a:r>
            <a:r>
              <a:rPr lang="it-IT" sz="2400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pulse-shape discrimination methods can be used;</a:t>
            </a:r>
            <a:endParaRPr lang="it-IT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47874" y="4002323"/>
            <a:ext cx="5672852" cy="830997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it-IT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At secular equilibrium, the rate of rate(</a:t>
            </a:r>
            <a:r>
              <a:rPr lang="it-IT" sz="24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210</a:t>
            </a:r>
            <a:r>
              <a:rPr lang="it-IT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Po) = rate(</a:t>
            </a:r>
            <a:r>
              <a:rPr lang="it-IT" sz="24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210</a:t>
            </a:r>
            <a:r>
              <a:rPr lang="it-IT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Bi);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7342552" y="1866116"/>
            <a:ext cx="4472554" cy="3037490"/>
            <a:chOff x="7316101" y="2264892"/>
            <a:chExt cx="4472554" cy="3037490"/>
          </a:xfrm>
        </p:grpSpPr>
        <p:pic>
          <p:nvPicPr>
            <p:cNvPr id="22" name="Picture 2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316101" y="2264892"/>
              <a:ext cx="4472554" cy="3037490"/>
            </a:xfrm>
            <a:prstGeom prst="rect">
              <a:avLst/>
            </a:prstGeom>
          </p:spPr>
        </p:pic>
        <p:sp>
          <p:nvSpPr>
            <p:cNvPr id="2" name="TextBox 1"/>
            <p:cNvSpPr txBox="1"/>
            <p:nvPr/>
          </p:nvSpPr>
          <p:spPr>
            <a:xfrm>
              <a:off x="9055981" y="3195862"/>
              <a:ext cx="127086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baseline="30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210</a:t>
              </a:r>
              <a:r>
                <a:rPr lang="en-US" sz="24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Po</a:t>
              </a:r>
              <a:endParaRPr lang="en-US" sz="2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5" name="Straight Arrow Connector 4"/>
            <p:cNvCxnSpPr/>
            <p:nvPr/>
          </p:nvCxnSpPr>
          <p:spPr>
            <a:xfrm flipH="1">
              <a:off x="8622028" y="3531417"/>
              <a:ext cx="371960" cy="25222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Title 1"/>
          <p:cNvSpPr txBox="1">
            <a:spLocks/>
          </p:cNvSpPr>
          <p:nvPr/>
        </p:nvSpPr>
        <p:spPr>
          <a:xfrm>
            <a:off x="0" y="15192"/>
            <a:ext cx="12191999" cy="732755"/>
          </a:xfrm>
          <a:prstGeom prst="rect">
            <a:avLst/>
          </a:prstGeom>
          <a:solidFill>
            <a:schemeClr val="accent4"/>
          </a:solidFill>
          <a:ln w="50800">
            <a:solidFill>
              <a:schemeClr val="accent4"/>
            </a:solidFill>
          </a:ln>
        </p:spPr>
        <p:txBody>
          <a:bodyPr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CNO neutrinos: the problem of </a:t>
            </a:r>
            <a:r>
              <a:rPr lang="it-IT" sz="3200" b="1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210</a:t>
            </a:r>
            <a:r>
              <a:rPr lang="it-IT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Bi</a:t>
            </a:r>
            <a:endParaRPr lang="it-IT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0" y="6471139"/>
            <a:ext cx="12192000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b="1" i="1" dirty="0" smtClean="0"/>
              <a:t>Barbara Caccianiga (BX collaboration</a:t>
            </a:r>
            <a:r>
              <a:rPr lang="it-IT" b="1" dirty="0" smtClean="0"/>
              <a:t>) ``Borexino and the first direct detection of CNO neutrinos’’   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467394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itle 1"/>
          <p:cNvSpPr txBox="1">
            <a:spLocks/>
          </p:cNvSpPr>
          <p:nvPr/>
        </p:nvSpPr>
        <p:spPr>
          <a:xfrm>
            <a:off x="0" y="15192"/>
            <a:ext cx="12191999" cy="732755"/>
          </a:xfrm>
          <a:prstGeom prst="rect">
            <a:avLst/>
          </a:prstGeom>
          <a:solidFill>
            <a:schemeClr val="accent4"/>
          </a:solidFill>
          <a:ln w="50800">
            <a:solidFill>
              <a:schemeClr val="accent4"/>
            </a:solidFill>
          </a:ln>
        </p:spPr>
        <p:txBody>
          <a:bodyPr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CNO neutrinos: tagging </a:t>
            </a:r>
            <a:r>
              <a:rPr lang="it-IT" sz="3200" b="1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210</a:t>
            </a:r>
            <a:r>
              <a:rPr lang="it-IT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Bi with </a:t>
            </a:r>
            <a:r>
              <a:rPr lang="it-IT" sz="3200" b="1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210</a:t>
            </a:r>
            <a:r>
              <a:rPr lang="it-IT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Po</a:t>
            </a:r>
            <a:endParaRPr lang="it-IT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206167" y="1053341"/>
            <a:ext cx="11312609" cy="5258268"/>
            <a:chOff x="559093" y="1186466"/>
            <a:chExt cx="11312609" cy="5258268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59093" y="1186466"/>
              <a:ext cx="11312609" cy="5258268"/>
            </a:xfrm>
            <a:prstGeom prst="rect">
              <a:avLst/>
            </a:prstGeom>
          </p:spPr>
        </p:pic>
        <p:sp>
          <p:nvSpPr>
            <p:cNvPr id="4" name="TextBox 3"/>
            <p:cNvSpPr txBox="1"/>
            <p:nvPr/>
          </p:nvSpPr>
          <p:spPr>
            <a:xfrm>
              <a:off x="559093" y="1484341"/>
              <a:ext cx="1224366" cy="400110"/>
            </a:xfrm>
            <a:prstGeom prst="rect">
              <a:avLst/>
            </a:prstGeom>
            <a:noFill/>
            <a:ln w="508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210Po</a:t>
              </a:r>
              <a:endParaRPr lang="en-US" sz="2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9995862" y="5871410"/>
              <a:ext cx="736305" cy="28875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</p:grp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34180" y="835815"/>
            <a:ext cx="5831273" cy="848581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0" y="6471139"/>
            <a:ext cx="12192000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b="1" i="1" dirty="0" smtClean="0"/>
              <a:t>Barbara Caccianiga (BX collaboration</a:t>
            </a:r>
            <a:r>
              <a:rPr lang="it-IT" b="1" dirty="0" smtClean="0"/>
              <a:t>) ``Borexino and the first direct detection of CNO neutrinos’’   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734141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92369" y="940044"/>
            <a:ext cx="1120725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it-IT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What is causing the large instabilities of the </a:t>
            </a:r>
            <a:r>
              <a:rPr lang="it-IT" sz="24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210</a:t>
            </a:r>
            <a:r>
              <a:rPr lang="it-IT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Po rate?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it-IT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We realized they are strongly correlated to temperature variations</a:t>
            </a:r>
          </a:p>
        </p:txBody>
      </p:sp>
      <p:grpSp>
        <p:nvGrpSpPr>
          <p:cNvPr id="22" name="Group 21"/>
          <p:cNvGrpSpPr/>
          <p:nvPr/>
        </p:nvGrpSpPr>
        <p:grpSpPr>
          <a:xfrm>
            <a:off x="1671347" y="1963138"/>
            <a:ext cx="2417735" cy="2296807"/>
            <a:chOff x="2541722" y="3654542"/>
            <a:chExt cx="2417735" cy="2296807"/>
          </a:xfrm>
        </p:grpSpPr>
        <p:sp>
          <p:nvSpPr>
            <p:cNvPr id="7" name="Oval 6"/>
            <p:cNvSpPr/>
            <p:nvPr/>
          </p:nvSpPr>
          <p:spPr>
            <a:xfrm>
              <a:off x="2541722" y="3654542"/>
              <a:ext cx="2417735" cy="2296807"/>
            </a:xfrm>
            <a:prstGeom prst="ellipse">
              <a:avLst/>
            </a:prstGeom>
            <a:solidFill>
              <a:srgbClr val="FFFF00"/>
            </a:solidFill>
            <a:ln w="508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/>
            <p:cNvSpPr/>
            <p:nvPr/>
          </p:nvSpPr>
          <p:spPr>
            <a:xfrm>
              <a:off x="3052783" y="4159764"/>
              <a:ext cx="1472339" cy="1348353"/>
            </a:xfrm>
            <a:prstGeom prst="ellipse">
              <a:avLst/>
            </a:prstGeom>
            <a:noFill/>
            <a:ln w="38100"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4" name="Straight Arrow Connector 13"/>
            <p:cNvCxnSpPr/>
            <p:nvPr/>
          </p:nvCxnSpPr>
          <p:spPr>
            <a:xfrm flipV="1">
              <a:off x="3081579" y="5164880"/>
              <a:ext cx="193346" cy="602413"/>
            </a:xfrm>
            <a:prstGeom prst="straightConnector1">
              <a:avLst/>
            </a:prstGeom>
            <a:ln w="254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/>
            <p:cNvCxnSpPr/>
            <p:nvPr/>
          </p:nvCxnSpPr>
          <p:spPr>
            <a:xfrm flipH="1" flipV="1">
              <a:off x="4003345" y="4874903"/>
              <a:ext cx="227692" cy="948067"/>
            </a:xfrm>
            <a:prstGeom prst="straightConnector1">
              <a:avLst/>
            </a:prstGeom>
            <a:ln w="254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/>
            <p:cNvCxnSpPr/>
            <p:nvPr/>
          </p:nvCxnSpPr>
          <p:spPr>
            <a:xfrm flipH="1">
              <a:off x="4463319" y="4217500"/>
              <a:ext cx="278970" cy="213228"/>
            </a:xfrm>
            <a:prstGeom prst="straightConnector1">
              <a:avLst/>
            </a:prstGeom>
            <a:ln w="254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/>
            <p:cNvCxnSpPr/>
            <p:nvPr/>
          </p:nvCxnSpPr>
          <p:spPr>
            <a:xfrm>
              <a:off x="3750589" y="3654542"/>
              <a:ext cx="0" cy="583988"/>
            </a:xfrm>
            <a:prstGeom prst="straightConnector1">
              <a:avLst/>
            </a:prstGeom>
            <a:ln w="254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" name="TextBox 22"/>
          <p:cNvSpPr txBox="1"/>
          <p:nvPr/>
        </p:nvSpPr>
        <p:spPr>
          <a:xfrm>
            <a:off x="5588805" y="2065161"/>
            <a:ext cx="5632045" cy="230832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it-IT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The vessel containing the scintillator is contaminated with </a:t>
            </a:r>
            <a:r>
              <a:rPr lang="it-IT" sz="24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210</a:t>
            </a:r>
            <a:r>
              <a:rPr lang="it-IT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Pb;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it-IT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Temperature variations are causing convective motions which bring </a:t>
            </a:r>
            <a:r>
              <a:rPr lang="it-IT" sz="24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210</a:t>
            </a:r>
            <a:r>
              <a:rPr lang="it-IT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Po from the vessel into the scintillator;</a:t>
            </a:r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0" y="15192"/>
            <a:ext cx="12191999" cy="732755"/>
          </a:xfrm>
          <a:prstGeom prst="rect">
            <a:avLst/>
          </a:prstGeom>
          <a:solidFill>
            <a:schemeClr val="accent4"/>
          </a:solidFill>
          <a:ln w="50800">
            <a:solidFill>
              <a:schemeClr val="accent4"/>
            </a:solidFill>
          </a:ln>
        </p:spPr>
        <p:txBody>
          <a:bodyPr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CNO neutrinos: tagging </a:t>
            </a:r>
            <a:r>
              <a:rPr lang="it-IT" sz="3200" b="1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210</a:t>
            </a:r>
            <a:r>
              <a:rPr lang="it-IT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Bi with </a:t>
            </a:r>
            <a:r>
              <a:rPr lang="it-IT" sz="3200" b="1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210</a:t>
            </a:r>
            <a:r>
              <a:rPr lang="it-IT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Po</a:t>
            </a:r>
            <a:endParaRPr lang="it-IT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92369" y="4685954"/>
            <a:ext cx="1154723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it-IT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In these conditions the secular equilibrium is broken and the tagging of  </a:t>
            </a:r>
            <a:r>
              <a:rPr lang="it-IT" sz="24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210</a:t>
            </a:r>
            <a:r>
              <a:rPr lang="it-IT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Bi with </a:t>
            </a:r>
            <a:r>
              <a:rPr lang="it-IT" sz="24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210</a:t>
            </a:r>
            <a:r>
              <a:rPr lang="it-IT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Po gives misleading results, since </a:t>
            </a:r>
            <a:r>
              <a:rPr lang="it-IT" sz="24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210</a:t>
            </a:r>
            <a:r>
              <a:rPr lang="it-IT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Po is the sum of two contributions: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it-IT" sz="24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210</a:t>
            </a:r>
            <a:r>
              <a:rPr lang="it-IT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Po from the </a:t>
            </a:r>
            <a:r>
              <a:rPr lang="it-IT" sz="24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210</a:t>
            </a:r>
            <a:r>
              <a:rPr lang="it-IT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Pb chain (rate= </a:t>
            </a:r>
            <a:r>
              <a:rPr lang="it-IT" sz="24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210</a:t>
            </a:r>
            <a:r>
              <a:rPr lang="it-IT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Bi)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it-IT" sz="24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210</a:t>
            </a:r>
            <a:r>
              <a:rPr lang="it-IT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Po from the vessel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0" y="6471139"/>
            <a:ext cx="12192000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b="1" i="1" dirty="0" smtClean="0"/>
              <a:t>Barbara Caccianiga (BX collaboration</a:t>
            </a:r>
            <a:r>
              <a:rPr lang="it-IT" b="1" dirty="0" smtClean="0"/>
              <a:t>) ``Borexino and the first direct detection of CNO neutrinos’’   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406893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/>
          <p:cNvSpPr txBox="1"/>
          <p:nvPr/>
        </p:nvSpPr>
        <p:spPr>
          <a:xfrm>
            <a:off x="246561" y="1437416"/>
            <a:ext cx="74294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Need to thermally stabilize the detector</a:t>
            </a:r>
            <a:endParaRPr lang="it-IT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76052" y="254313"/>
            <a:ext cx="4515947" cy="660368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46561" y="2424158"/>
            <a:ext cx="666758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it-IT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Insulation of the detector with a 20cm-thick layer of rock wool (work completed in dec 2015)</a:t>
            </a:r>
            <a:endParaRPr lang="it-IT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0" y="15192"/>
            <a:ext cx="12191999" cy="732755"/>
          </a:xfrm>
          <a:prstGeom prst="rect">
            <a:avLst/>
          </a:prstGeom>
          <a:solidFill>
            <a:schemeClr val="accent4"/>
          </a:solidFill>
          <a:ln w="50800">
            <a:solidFill>
              <a:schemeClr val="accent4"/>
            </a:solidFill>
          </a:ln>
        </p:spPr>
        <p:txBody>
          <a:bodyPr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CNO neutrinos: tagging </a:t>
            </a:r>
            <a:r>
              <a:rPr lang="it-IT" sz="3200" b="1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210</a:t>
            </a:r>
            <a:r>
              <a:rPr lang="it-IT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Bi with </a:t>
            </a:r>
            <a:r>
              <a:rPr lang="it-IT" sz="3200" b="1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210</a:t>
            </a:r>
            <a:r>
              <a:rPr lang="it-IT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Po</a:t>
            </a:r>
            <a:endParaRPr lang="it-IT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0" y="6471139"/>
            <a:ext cx="12192000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b="1" i="1" dirty="0" smtClean="0"/>
              <a:t>Barbara Caccianiga (BX collaboration</a:t>
            </a:r>
            <a:r>
              <a:rPr lang="it-IT" b="1" dirty="0" smtClean="0"/>
              <a:t>) ``Borexino and the first direct detection of CNO neutrinos’’   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090055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0" y="15192"/>
            <a:ext cx="12191999" cy="732755"/>
          </a:xfrm>
          <a:prstGeom prst="rect">
            <a:avLst/>
          </a:prstGeom>
          <a:solidFill>
            <a:schemeClr val="accent4"/>
          </a:solidFill>
          <a:ln w="50800">
            <a:solidFill>
              <a:schemeClr val="accent4"/>
            </a:solidFill>
          </a:ln>
        </p:spPr>
        <p:txBody>
          <a:bodyPr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sz="4000" b="1" smtClean="0">
                <a:latin typeface="Arial" panose="020B0604020202020204" pitchFamily="34" charset="0"/>
                <a:cs typeface="Arial" panose="020B0604020202020204" pitchFamily="34" charset="0"/>
              </a:rPr>
              <a:t>Studying Solar Neutrinos</a:t>
            </a:r>
            <a:endParaRPr lang="it-IT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22031" y="937851"/>
            <a:ext cx="107852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600" b="1" dirty="0" smtClean="0"/>
              <a:t>The Borexino present </a:t>
            </a:r>
            <a:endParaRPr lang="it-IT" sz="3600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422031" y="1738015"/>
            <a:ext cx="11489929" cy="3770263"/>
          </a:xfrm>
          <a:prstGeom prst="rect">
            <a:avLst/>
          </a:prstGeom>
          <a:solidFill>
            <a:schemeClr val="bg1"/>
          </a:solidFill>
          <a:ln w="88900">
            <a:noFill/>
          </a:ln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800" dirty="0" err="1" smtClean="0">
                <a:latin typeface="Arial" panose="020B0604020202020204" pitchFamily="34" charset="0"/>
                <a:cs typeface="Arial" pitchFamily="34" charset="0"/>
              </a:rPr>
              <a:t>Borexino</a:t>
            </a:r>
            <a:r>
              <a:rPr lang="en-GB" sz="2800" dirty="0" smtClean="0">
                <a:latin typeface="Arial" panose="020B0604020202020204" pitchFamily="34" charset="0"/>
                <a:cs typeface="Arial" pitchFamily="34" charset="0"/>
              </a:rPr>
              <a:t> has studied extensively neutrinos from all the reactions in the Sun;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800" dirty="0" smtClean="0">
                <a:latin typeface="Arial" panose="020B0604020202020204" pitchFamily="34" charset="0"/>
                <a:cs typeface="Arial" pitchFamily="34" charset="0"/>
              </a:rPr>
              <a:t>In particular, thanks to the low energy threshold it has been able of studying the most abundant pp neutrinos;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800" dirty="0" smtClean="0">
                <a:latin typeface="Arial" panose="020B0604020202020204" pitchFamily="34" charset="0"/>
                <a:cs typeface="Arial" pitchFamily="34" charset="0"/>
              </a:rPr>
              <a:t>It has been able to single-out neutrinos from each different reactions, thus studying the details of the nuclear reactions powering our Sun;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800" dirty="0" smtClean="0">
                <a:latin typeface="Arial" panose="020B0604020202020204" pitchFamily="34" charset="0"/>
                <a:cs typeface="Arial" pitchFamily="34" charset="0"/>
              </a:rPr>
              <a:t>It has provided the first direct measurement of neutrinos from the CNO cycle  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0" y="6471139"/>
            <a:ext cx="12192000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b="1" i="1" dirty="0" smtClean="0"/>
              <a:t>Barbara Caccianiga (BX collaboration</a:t>
            </a:r>
            <a:r>
              <a:rPr lang="it-IT" b="1" dirty="0" smtClean="0"/>
              <a:t>) ``Borexino and the first direct detection of CNO neutrinos’’   </a:t>
            </a:r>
            <a:endParaRPr lang="it-IT" dirty="0"/>
          </a:p>
        </p:txBody>
      </p:sp>
      <p:sp>
        <p:nvSpPr>
          <p:cNvPr id="2" name="TextBox 1"/>
          <p:cNvSpPr txBox="1"/>
          <p:nvPr/>
        </p:nvSpPr>
        <p:spPr>
          <a:xfrm rot="21194035">
            <a:off x="3491010" y="5063222"/>
            <a:ext cx="1315453" cy="523220"/>
          </a:xfrm>
          <a:prstGeom prst="rect">
            <a:avLst/>
          </a:prstGeom>
          <a:noFill/>
          <a:ln w="666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NEW!!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36739267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itle 1"/>
          <p:cNvSpPr txBox="1">
            <a:spLocks/>
          </p:cNvSpPr>
          <p:nvPr/>
        </p:nvSpPr>
        <p:spPr>
          <a:xfrm>
            <a:off x="0" y="15192"/>
            <a:ext cx="12191999" cy="732755"/>
          </a:xfrm>
          <a:prstGeom prst="rect">
            <a:avLst/>
          </a:prstGeom>
          <a:solidFill>
            <a:schemeClr val="accent4"/>
          </a:solidFill>
          <a:ln w="50800">
            <a:solidFill>
              <a:schemeClr val="accent4"/>
            </a:solidFill>
          </a:ln>
        </p:spPr>
        <p:txBody>
          <a:bodyPr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CNO neutrinos: tagging </a:t>
            </a:r>
            <a:r>
              <a:rPr lang="it-IT" sz="3200" b="1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210</a:t>
            </a:r>
            <a:r>
              <a:rPr lang="it-IT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Bi with </a:t>
            </a:r>
            <a:r>
              <a:rPr lang="it-IT" sz="3200" b="1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210</a:t>
            </a:r>
            <a:r>
              <a:rPr lang="it-IT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Po</a:t>
            </a:r>
            <a:endParaRPr lang="it-IT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206167" y="1053341"/>
            <a:ext cx="11312609" cy="5258268"/>
            <a:chOff x="559093" y="1186466"/>
            <a:chExt cx="11312609" cy="5258268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59093" y="1186466"/>
              <a:ext cx="11312609" cy="5258268"/>
            </a:xfrm>
            <a:prstGeom prst="rect">
              <a:avLst/>
            </a:prstGeom>
          </p:spPr>
        </p:pic>
        <p:sp>
          <p:nvSpPr>
            <p:cNvPr id="4" name="TextBox 3"/>
            <p:cNvSpPr txBox="1"/>
            <p:nvPr/>
          </p:nvSpPr>
          <p:spPr>
            <a:xfrm>
              <a:off x="559093" y="1484341"/>
              <a:ext cx="1224366" cy="400110"/>
            </a:xfrm>
            <a:prstGeom prst="rect">
              <a:avLst/>
            </a:prstGeom>
            <a:noFill/>
            <a:ln w="508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210Po</a:t>
              </a:r>
              <a:endParaRPr lang="en-US" sz="2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9995862" y="5871410"/>
              <a:ext cx="736305" cy="28875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</p:grp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34180" y="835815"/>
            <a:ext cx="5831273" cy="848581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0" y="6471139"/>
            <a:ext cx="12192000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b="1" i="1" dirty="0" smtClean="0"/>
              <a:t>Barbara Caccianiga (BX collaboration</a:t>
            </a:r>
            <a:r>
              <a:rPr lang="it-IT" b="1" dirty="0" smtClean="0"/>
              <a:t>) ``Borexino and the first direct detection of CNO neutrinos’’   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512993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001" y="1588167"/>
            <a:ext cx="4782912" cy="4262241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361917" y="1175519"/>
            <a:ext cx="6582957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Thanks to the insulation the convective currents are significantly reduced;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There is an innermost region almost free of convective currents (Low Polonium Field-LPoF);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2D fit to the LPoF to find the minimum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it-IT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it-IT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it-IT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This gives an upper limit of the </a:t>
            </a:r>
            <a:r>
              <a:rPr lang="it-IT" sz="24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210</a:t>
            </a:r>
            <a:r>
              <a:rPr lang="it-IT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Bi rate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869570" y="5388743"/>
            <a:ext cx="6075304" cy="461665"/>
          </a:xfrm>
          <a:prstGeom prst="rect">
            <a:avLst/>
          </a:prstGeom>
          <a:noFill/>
          <a:ln w="38100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 (</a:t>
            </a:r>
            <a:r>
              <a:rPr lang="en-US" sz="2400" b="1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210</a:t>
            </a:r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Bi) &lt; 11.8 +/- 1.3 counts/day/100t</a:t>
            </a:r>
            <a:endParaRPr 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81754F25-7E09-47BE-9C76-4743718CE98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50935" y="3458536"/>
            <a:ext cx="5126562" cy="924813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0" y="15192"/>
            <a:ext cx="12191999" cy="732755"/>
          </a:xfrm>
          <a:prstGeom prst="rect">
            <a:avLst/>
          </a:prstGeom>
          <a:solidFill>
            <a:schemeClr val="accent4"/>
          </a:solidFill>
          <a:ln w="50800">
            <a:solidFill>
              <a:schemeClr val="accent4"/>
            </a:solidFill>
          </a:ln>
        </p:spPr>
        <p:txBody>
          <a:bodyPr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CNO neutrinos: tagging </a:t>
            </a:r>
            <a:r>
              <a:rPr lang="it-IT" sz="3200" b="1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210</a:t>
            </a:r>
            <a:r>
              <a:rPr lang="it-IT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Bi with </a:t>
            </a:r>
            <a:r>
              <a:rPr lang="it-IT" sz="3200" b="1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210</a:t>
            </a:r>
            <a:r>
              <a:rPr lang="it-IT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Po</a:t>
            </a:r>
            <a:endParaRPr lang="it-IT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0" y="6471139"/>
            <a:ext cx="12192000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b="1" i="1" dirty="0" smtClean="0"/>
              <a:t>Barbara Caccianiga (BX collaboration</a:t>
            </a:r>
            <a:r>
              <a:rPr lang="it-IT" b="1" dirty="0" smtClean="0"/>
              <a:t>) ``Borexino and the first direct detection of CNO neutrinos’’   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146960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348151" y="933875"/>
            <a:ext cx="1089736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We now have all the elements to extract CNO neutrinos from data;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0" y="15192"/>
            <a:ext cx="12191999" cy="732755"/>
          </a:xfrm>
          <a:prstGeom prst="rect">
            <a:avLst/>
          </a:prstGeom>
          <a:solidFill>
            <a:schemeClr val="accent4"/>
          </a:solidFill>
          <a:ln w="50800">
            <a:solidFill>
              <a:schemeClr val="accent4"/>
            </a:solidFill>
          </a:ln>
        </p:spPr>
        <p:txBody>
          <a:bodyPr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CNO neutrinos: results</a:t>
            </a:r>
            <a:endParaRPr lang="it-IT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668497" y="2026962"/>
            <a:ext cx="592994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000" dirty="0">
                <a:latin typeface="Arial" panose="020B0604020202020204" pitchFamily="34" charset="0"/>
                <a:cs typeface="Arial" panose="020B0604020202020204" pitchFamily="34" charset="0"/>
              </a:rPr>
              <a:t>W</a:t>
            </a:r>
            <a:r>
              <a:rPr lang="it-IT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e have ~90000 events surviving the cuts  in the energy region between 320 keV and 2.8 MeV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59942" y="1828866"/>
            <a:ext cx="4283243" cy="1200329"/>
          </a:xfrm>
          <a:prstGeom prst="rect">
            <a:avLst/>
          </a:prstGeom>
          <a:noFill/>
          <a:ln w="63500"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STEP 1</a:t>
            </a:r>
            <a:endParaRPr 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Apply selection cuts to the dataset (July 2016-Feb 2020)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59942" y="4071627"/>
            <a:ext cx="4283243" cy="1200329"/>
          </a:xfrm>
          <a:prstGeom prst="rect">
            <a:avLst/>
          </a:prstGeom>
          <a:noFill/>
          <a:ln w="63500">
            <a:solidFill>
              <a:srgbClr val="00B050">
                <a:alpha val="99000"/>
              </a:srgbClr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STEP 2</a:t>
            </a:r>
            <a:endParaRPr 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Multivariate fit including energy and radial distributions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700581" y="3481659"/>
            <a:ext cx="592994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000" dirty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it-IT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he rate of signal and backgrounds are the free parameters of the fit: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Two exceptions: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it-IT" sz="20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210</a:t>
            </a:r>
            <a:r>
              <a:rPr lang="it-IT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Bi: rate is costrained to the upper limit found by the </a:t>
            </a:r>
            <a:r>
              <a:rPr lang="it-IT" sz="20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210</a:t>
            </a:r>
            <a:r>
              <a:rPr lang="it-IT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Po tag analysis (11.8 +/- 1.3 cpd/100t)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it-IT" sz="2000" dirty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it-IT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ep </a:t>
            </a:r>
            <a:r>
              <a:rPr lang="it-IT" sz="2000" dirty="0" smtClean="0">
                <a:latin typeface="Symbol" panose="05050102010706020507" pitchFamily="18" charset="2"/>
                <a:cs typeface="Arial" panose="020B0604020202020204" pitchFamily="34" charset="0"/>
              </a:rPr>
              <a:t>n</a:t>
            </a:r>
            <a:r>
              <a:rPr lang="it-IT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rate is constrained to the value found by a global anslysis of all solar experiments + luminosity constraint;</a:t>
            </a:r>
          </a:p>
        </p:txBody>
      </p:sp>
      <p:sp>
        <p:nvSpPr>
          <p:cNvPr id="6" name="Left Brace 5"/>
          <p:cNvSpPr/>
          <p:nvPr/>
        </p:nvSpPr>
        <p:spPr>
          <a:xfrm>
            <a:off x="5325979" y="1845391"/>
            <a:ext cx="272716" cy="1181524"/>
          </a:xfrm>
          <a:prstGeom prst="leftBrace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Left Brace 16"/>
          <p:cNvSpPr/>
          <p:nvPr/>
        </p:nvSpPr>
        <p:spPr>
          <a:xfrm>
            <a:off x="5277853" y="3689684"/>
            <a:ext cx="320842" cy="2089836"/>
          </a:xfrm>
          <a:prstGeom prst="leftBrac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0" y="6471139"/>
            <a:ext cx="12192000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b="1" i="1" dirty="0" smtClean="0"/>
              <a:t>Barbara Caccianiga (BX collaboration</a:t>
            </a:r>
            <a:r>
              <a:rPr lang="it-IT" b="1" dirty="0" smtClean="0"/>
              <a:t>) ``Borexino and the first direct detection of CNO neutrinos’’   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633776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2142" y="872281"/>
            <a:ext cx="10090436" cy="297872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381499" y="3449228"/>
            <a:ext cx="1714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+mj-lt"/>
              </a:rPr>
              <a:t>Energy (</a:t>
            </a:r>
            <a:r>
              <a:rPr lang="en-US" b="1" dirty="0" err="1" smtClean="0">
                <a:latin typeface="+mj-lt"/>
              </a:rPr>
              <a:t>keV</a:t>
            </a:r>
            <a:r>
              <a:rPr lang="en-US" b="1" dirty="0" smtClean="0">
                <a:latin typeface="+mj-lt"/>
              </a:rPr>
              <a:t>)</a:t>
            </a:r>
            <a:endParaRPr lang="en-US" b="1" dirty="0">
              <a:latin typeface="+mj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416703" y="3465634"/>
            <a:ext cx="1714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+mj-lt"/>
              </a:rPr>
              <a:t>Energy (</a:t>
            </a:r>
            <a:r>
              <a:rPr lang="en-US" b="1" dirty="0" err="1" smtClean="0">
                <a:latin typeface="+mj-lt"/>
              </a:rPr>
              <a:t>keV</a:t>
            </a:r>
            <a:r>
              <a:rPr lang="en-US" b="1" dirty="0" smtClean="0">
                <a:latin typeface="+mj-lt"/>
              </a:rPr>
              <a:t>)</a:t>
            </a:r>
            <a:endParaRPr lang="en-US" b="1" dirty="0">
              <a:latin typeface="+mj-lt"/>
            </a:endParaRPr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0" y="15192"/>
            <a:ext cx="12191999" cy="732755"/>
          </a:xfrm>
          <a:prstGeom prst="rect">
            <a:avLst/>
          </a:prstGeom>
          <a:solidFill>
            <a:schemeClr val="accent4"/>
          </a:solidFill>
          <a:ln w="50800">
            <a:solidFill>
              <a:schemeClr val="accent4"/>
            </a:solidFill>
          </a:ln>
        </p:spPr>
        <p:txBody>
          <a:bodyPr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CNO neutrinos: results</a:t>
            </a:r>
            <a:endParaRPr lang="it-IT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0" y="6488668"/>
            <a:ext cx="12192000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b="1" i="1" dirty="0" smtClean="0"/>
              <a:t>Barbara Caccianiga (BX collaboration</a:t>
            </a:r>
            <a:r>
              <a:rPr lang="it-IT" b="1" dirty="0" smtClean="0"/>
              <a:t>) ``First evidence of CNO neutrinos with Borexino’’   </a:t>
            </a:r>
            <a:endParaRPr lang="it-IT" dirty="0"/>
          </a:p>
        </p:txBody>
      </p:sp>
      <p:grpSp>
        <p:nvGrpSpPr>
          <p:cNvPr id="3" name="Group 2"/>
          <p:cNvGrpSpPr/>
          <p:nvPr/>
        </p:nvGrpSpPr>
        <p:grpSpPr>
          <a:xfrm>
            <a:off x="3745553" y="4311110"/>
            <a:ext cx="4123799" cy="1683885"/>
            <a:chOff x="6424584" y="4117712"/>
            <a:chExt cx="4123799" cy="1683885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424584" y="4117712"/>
              <a:ext cx="4123799" cy="1683885"/>
            </a:xfrm>
            <a:prstGeom prst="rect">
              <a:avLst/>
            </a:prstGeom>
          </p:spPr>
        </p:pic>
        <p:sp>
          <p:nvSpPr>
            <p:cNvPr id="2" name="TextBox 1"/>
            <p:cNvSpPr txBox="1"/>
            <p:nvPr/>
          </p:nvSpPr>
          <p:spPr>
            <a:xfrm>
              <a:off x="9363761" y="4777677"/>
              <a:ext cx="114652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err="1"/>
                <a:t>c</a:t>
              </a:r>
              <a:r>
                <a:rPr lang="en-US" sz="1600" dirty="0" err="1" smtClean="0"/>
                <a:t>pd</a:t>
              </a:r>
              <a:r>
                <a:rPr lang="en-US" sz="1600" dirty="0" smtClean="0"/>
                <a:t>/100t</a:t>
              </a:r>
              <a:endParaRPr lang="en-US" sz="1600" dirty="0"/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0" y="6471139"/>
            <a:ext cx="12192000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b="1" i="1" dirty="0" smtClean="0"/>
              <a:t>Barbara Caccianiga (BX collaboration</a:t>
            </a:r>
            <a:r>
              <a:rPr lang="it-IT" b="1" dirty="0" smtClean="0"/>
              <a:t>) ``Borexino and the first direct detection of CNO neutrinos’’   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026642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0" y="15192"/>
            <a:ext cx="12191999" cy="732755"/>
          </a:xfrm>
          <a:prstGeom prst="rect">
            <a:avLst/>
          </a:prstGeom>
          <a:solidFill>
            <a:schemeClr val="accent4"/>
          </a:solidFill>
          <a:ln w="50800">
            <a:solidFill>
              <a:schemeClr val="accent4"/>
            </a:solidFill>
          </a:ln>
        </p:spPr>
        <p:txBody>
          <a:bodyPr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CNO neutrinos: results</a:t>
            </a:r>
            <a:endParaRPr lang="it-IT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658" y="1345888"/>
            <a:ext cx="7304796" cy="4226881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7809475" y="1729470"/>
            <a:ext cx="4338721" cy="1169551"/>
          </a:xfrm>
          <a:prstGeom prst="rect">
            <a:avLst/>
          </a:prstGeom>
          <a:noFill/>
          <a:ln w="63500">
            <a:noFill/>
          </a:ln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Results (including sys errors)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Rate(CNO)= 7.2 </a:t>
            </a:r>
            <a:r>
              <a:rPr lang="en-US" sz="20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+3.0 </a:t>
            </a:r>
            <a:r>
              <a:rPr lang="en-US" sz="20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-1.7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cpd/100t</a:t>
            </a:r>
          </a:p>
          <a:p>
            <a:r>
              <a:rPr lang="en-US" sz="2000" dirty="0" smtClean="0">
                <a:latin typeface="Symbol" panose="05050102010706020507" pitchFamily="18" charset="2"/>
                <a:cs typeface="Arial" panose="020B0604020202020204" pitchFamily="34" charset="0"/>
              </a:rPr>
              <a:t>f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(CNO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)= 7.2 </a:t>
            </a:r>
            <a:r>
              <a:rPr lang="en-US" sz="2000" baseline="30000" dirty="0">
                <a:latin typeface="Arial" panose="020B0604020202020204" pitchFamily="34" charset="0"/>
                <a:cs typeface="Arial" panose="020B0604020202020204" pitchFamily="34" charset="0"/>
              </a:rPr>
              <a:t>+3.0 </a:t>
            </a:r>
            <a:r>
              <a:rPr lang="en-US" sz="20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-2.0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x 10</a:t>
            </a:r>
            <a:r>
              <a:rPr lang="en-US" sz="20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8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smtClean="0">
                <a:latin typeface="Symbol" panose="05050102010706020507" pitchFamily="18" charset="2"/>
                <a:cs typeface="Arial" panose="020B0604020202020204" pitchFamily="34" charset="0"/>
              </a:rPr>
              <a:t>n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cm </a:t>
            </a:r>
            <a:r>
              <a:rPr lang="en-US" sz="20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-2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s </a:t>
            </a:r>
            <a:r>
              <a:rPr lang="en-US" sz="20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-1</a:t>
            </a:r>
            <a:endParaRPr lang="en-US" sz="2000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40117" y="5620410"/>
            <a:ext cx="89130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The results are consistent with both HZ and LZ predictions;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At the moment we cannot discriminate between HZ and LZ;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14382" y="913604"/>
            <a:ext cx="48324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Log-likelihood profile for CNO</a:t>
            </a:r>
            <a:endParaRPr 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0" y="6471139"/>
            <a:ext cx="12192000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b="1" i="1" dirty="0" smtClean="0"/>
              <a:t>Barbara Caccianiga (BX collaboration</a:t>
            </a:r>
            <a:r>
              <a:rPr lang="it-IT" b="1" dirty="0" smtClean="0"/>
              <a:t>) ``Borexino and the first direct detection of CNO neutrinos’’   </a:t>
            </a:r>
            <a:endParaRPr lang="it-IT" dirty="0"/>
          </a:p>
        </p:txBody>
      </p:sp>
      <p:sp>
        <p:nvSpPr>
          <p:cNvPr id="8" name="TextBox 7"/>
          <p:cNvSpPr txBox="1"/>
          <p:nvPr/>
        </p:nvSpPr>
        <p:spPr>
          <a:xfrm>
            <a:off x="8125285" y="3719900"/>
            <a:ext cx="3707099" cy="1200329"/>
          </a:xfrm>
          <a:prstGeom prst="rect">
            <a:avLst/>
          </a:prstGeom>
          <a:noFill/>
          <a:ln w="635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We confirm the presence of CNO neutrinos with a  5</a:t>
            </a:r>
            <a:r>
              <a:rPr lang="en-US" sz="2400" dirty="0" smtClean="0">
                <a:latin typeface="Symbol" panose="05050102010706020507" pitchFamily="18" charset="2"/>
                <a:cs typeface="Arial" panose="020B0604020202020204" pitchFamily="34" charset="0"/>
              </a:rPr>
              <a:t>s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significance</a:t>
            </a:r>
          </a:p>
        </p:txBody>
      </p:sp>
    </p:spTree>
    <p:extLst>
      <p:ext uri="{BB962C8B-B14F-4D97-AF65-F5344CB8AC3E}">
        <p14:creationId xmlns:p14="http://schemas.microsoft.com/office/powerpoint/2010/main" val="2903697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0" y="15192"/>
            <a:ext cx="12191999" cy="732755"/>
          </a:xfrm>
          <a:prstGeom prst="rect">
            <a:avLst/>
          </a:prstGeom>
          <a:solidFill>
            <a:schemeClr val="accent4"/>
          </a:solidFill>
          <a:ln w="50800">
            <a:solidFill>
              <a:schemeClr val="accent4"/>
            </a:solidFill>
          </a:ln>
        </p:spPr>
        <p:txBody>
          <a:bodyPr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Conclusions</a:t>
            </a:r>
            <a:endParaRPr lang="it-IT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824867" y="915772"/>
            <a:ext cx="62877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After many years of hard work</a:t>
            </a:r>
            <a:endParaRPr lang="en-US" sz="24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97870" y="1654436"/>
            <a:ext cx="11341768" cy="4539704"/>
          </a:xfrm>
          <a:prstGeom prst="rect">
            <a:avLst/>
          </a:prstGeom>
          <a:noFill/>
          <a:ln w="38100">
            <a:solidFill>
              <a:schemeClr val="tx1"/>
            </a:solidFill>
            <a:prstDash val="sysDash"/>
          </a:ln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Borexino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has completed the real time picture of the Sun, measuring both processes that sustain it: the </a:t>
            </a:r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pp chain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and the </a:t>
            </a:r>
            <a:r>
              <a:rPr lang="en-US" sz="24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CNO cycle</a:t>
            </a:r>
            <a:endParaRPr lang="en-U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It has singled-out all the components of the proton-proton chain, proving directly the existence of 7Be, pep and pp neutrinos for the first time;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It has measured the 7Be flux (2.8% error), the pep neutrino flux (~20% error) the pp neutrinos with (~10% error);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It has demonstrated the existence of CNO neutrinos for the first time (5</a:t>
            </a:r>
            <a:r>
              <a:rPr lang="en-US" sz="2400" dirty="0" smtClean="0">
                <a:latin typeface="Symbol" panose="05050102010706020507" pitchFamily="18" charset="2"/>
                <a:cs typeface="Arial" panose="020B0604020202020204" pitchFamily="34" charset="0"/>
              </a:rPr>
              <a:t>s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); 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This proves  experimentally for the first time the existence of the 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cathalized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hydrogen fusion mechanism envisaged in the ‘30s by Bethe and 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Weiszacker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which plays a crucial role in stellar physics,  since it is believed to be dominant in Stars heavier than the Sun)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0" y="6471139"/>
            <a:ext cx="12192000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b="1" i="1" dirty="0" smtClean="0"/>
              <a:t>Barbara Caccianiga (BX collaboration</a:t>
            </a:r>
            <a:r>
              <a:rPr lang="it-IT" b="1" dirty="0" smtClean="0"/>
              <a:t>) ``Borexino and the first direct detection of CNO neutrinos’’   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392452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0" y="15192"/>
            <a:ext cx="12191999" cy="732755"/>
          </a:xfrm>
          <a:prstGeom prst="rect">
            <a:avLst/>
          </a:prstGeom>
          <a:solidFill>
            <a:schemeClr val="accent4"/>
          </a:solidFill>
          <a:ln w="50800">
            <a:solidFill>
              <a:schemeClr val="accent4"/>
            </a:solidFill>
          </a:ln>
        </p:spPr>
        <p:txBody>
          <a:bodyPr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sz="4000" b="1" smtClean="0">
                <a:latin typeface="Arial" panose="020B0604020202020204" pitchFamily="34" charset="0"/>
                <a:cs typeface="Arial" panose="020B0604020202020204" pitchFamily="34" charset="0"/>
              </a:rPr>
              <a:t>Thank you! </a:t>
            </a:r>
            <a:endParaRPr lang="it-IT" sz="40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12475" y="747947"/>
            <a:ext cx="8825862" cy="564484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0" y="6471139"/>
            <a:ext cx="12192000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b="1" i="1" dirty="0" smtClean="0"/>
              <a:t>Barbara Caccianiga (BX collaboration</a:t>
            </a:r>
            <a:r>
              <a:rPr lang="it-IT" b="1" dirty="0" smtClean="0"/>
              <a:t>) ``Borexino and the first direct detection of CNO neutrinos’’   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492739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0" y="2828732"/>
            <a:ext cx="12191999" cy="732755"/>
          </a:xfrm>
          <a:prstGeom prst="rect">
            <a:avLst/>
          </a:prstGeom>
          <a:solidFill>
            <a:schemeClr val="accent4"/>
          </a:solidFill>
          <a:ln w="50800">
            <a:solidFill>
              <a:schemeClr val="accent4"/>
            </a:solidFill>
          </a:ln>
        </p:spPr>
        <p:txBody>
          <a:bodyPr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sz="4000" b="1" smtClean="0">
                <a:latin typeface="Arial" panose="020B0604020202020204" pitchFamily="34" charset="0"/>
                <a:cs typeface="Arial" panose="020B0604020202020204" pitchFamily="34" charset="0"/>
              </a:rPr>
              <a:t>Backup slides </a:t>
            </a:r>
            <a:endParaRPr lang="it-IT" sz="40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6471139"/>
            <a:ext cx="12192000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b="1" i="1" dirty="0" smtClean="0"/>
              <a:t>Barbara Caccianiga (BX collaboration</a:t>
            </a:r>
            <a:r>
              <a:rPr lang="it-IT" b="1" dirty="0" smtClean="0"/>
              <a:t>) ``Borexino and the first direct detection of CNO neutrinos’’   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387469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0" y="15192"/>
            <a:ext cx="12191999" cy="732755"/>
          </a:xfrm>
          <a:prstGeom prst="rect">
            <a:avLst/>
          </a:prstGeom>
          <a:solidFill>
            <a:schemeClr val="accent4"/>
          </a:solidFill>
          <a:ln w="50800">
            <a:solidFill>
              <a:schemeClr val="accent4"/>
            </a:solidFill>
          </a:ln>
        </p:spPr>
        <p:txBody>
          <a:bodyPr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sz="4000" b="1" smtClean="0">
                <a:latin typeface="Arial" panose="020B0604020202020204" pitchFamily="34" charset="0"/>
                <a:cs typeface="Arial" panose="020B0604020202020204" pitchFamily="34" charset="0"/>
              </a:rPr>
              <a:t>Studying Solar Neutrinos</a:t>
            </a:r>
            <a:endParaRPr lang="it-IT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22031" y="937851"/>
            <a:ext cx="107852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600" b="1" dirty="0" smtClean="0"/>
              <a:t>Neutrino oscillations </a:t>
            </a:r>
            <a:endParaRPr lang="it-IT" sz="3600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422032" y="1719372"/>
            <a:ext cx="6572326" cy="1277273"/>
          </a:xfrm>
          <a:prstGeom prst="rect">
            <a:avLst/>
          </a:prstGeom>
          <a:solidFill>
            <a:schemeClr val="bg1"/>
          </a:solidFill>
          <a:ln w="88900">
            <a:noFill/>
          </a:ln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 dirty="0" smtClean="0">
                <a:latin typeface="Arial" panose="020B0604020202020204" pitchFamily="34" charset="0"/>
                <a:cs typeface="Arial" pitchFamily="34" charset="0"/>
              </a:rPr>
              <a:t>Three types (</a:t>
            </a:r>
            <a:r>
              <a:rPr lang="en-GB" sz="2400" dirty="0" err="1" smtClean="0">
                <a:latin typeface="Arial" panose="020B0604020202020204" pitchFamily="34" charset="0"/>
                <a:cs typeface="Arial" pitchFamily="34" charset="0"/>
              </a:rPr>
              <a:t>flavors</a:t>
            </a:r>
            <a:r>
              <a:rPr lang="en-GB" sz="2400" dirty="0" smtClean="0">
                <a:latin typeface="Arial" panose="020B0604020202020204" pitchFamily="34" charset="0"/>
                <a:cs typeface="Arial" pitchFamily="34" charset="0"/>
              </a:rPr>
              <a:t>) of neutrinos:  </a:t>
            </a:r>
            <a:r>
              <a:rPr lang="en-GB" sz="2400" dirty="0" smtClean="0">
                <a:latin typeface="Symbol" panose="05050102010706020507" pitchFamily="18" charset="2"/>
                <a:cs typeface="Arial" pitchFamily="34" charset="0"/>
              </a:rPr>
              <a:t>n</a:t>
            </a:r>
            <a:r>
              <a:rPr lang="en-GB" sz="2400" baseline="-25000" dirty="0" smtClean="0">
                <a:latin typeface="Arial" panose="020B0604020202020204" pitchFamily="34" charset="0"/>
                <a:cs typeface="Arial" pitchFamily="34" charset="0"/>
              </a:rPr>
              <a:t>e</a:t>
            </a:r>
            <a:r>
              <a:rPr lang="en-GB" sz="2400" dirty="0" smtClean="0">
                <a:latin typeface="Arial" panose="020B0604020202020204" pitchFamily="34" charset="0"/>
                <a:cs typeface="Arial" pitchFamily="34" charset="0"/>
              </a:rPr>
              <a:t>, </a:t>
            </a:r>
            <a:r>
              <a:rPr lang="en-GB" sz="2400" dirty="0" smtClean="0">
                <a:latin typeface="Symbol" panose="05050102010706020507" pitchFamily="18" charset="2"/>
                <a:cs typeface="Arial" pitchFamily="34" charset="0"/>
              </a:rPr>
              <a:t>n</a:t>
            </a:r>
            <a:r>
              <a:rPr lang="en-GB" sz="2400" baseline="-25000" dirty="0" smtClean="0">
                <a:latin typeface="Symbol" panose="05050102010706020507" pitchFamily="18" charset="2"/>
                <a:cs typeface="Arial" pitchFamily="34" charset="0"/>
              </a:rPr>
              <a:t>m</a:t>
            </a:r>
            <a:r>
              <a:rPr lang="en-GB" sz="2400" dirty="0" smtClean="0">
                <a:latin typeface="Arial" panose="020B0604020202020204" pitchFamily="34" charset="0"/>
                <a:cs typeface="Arial" pitchFamily="34" charset="0"/>
              </a:rPr>
              <a:t>,</a:t>
            </a:r>
            <a:r>
              <a:rPr lang="en-GB" sz="2400" dirty="0">
                <a:latin typeface="Arial" panose="020B0604020202020204" pitchFamily="34" charset="0"/>
                <a:cs typeface="Arial" pitchFamily="34" charset="0"/>
              </a:rPr>
              <a:t> </a:t>
            </a:r>
            <a:r>
              <a:rPr lang="en-GB" sz="2400" dirty="0" err="1" smtClean="0">
                <a:latin typeface="Symbol" panose="05050102010706020507" pitchFamily="18" charset="2"/>
                <a:cs typeface="Arial" pitchFamily="34" charset="0"/>
              </a:rPr>
              <a:t>n</a:t>
            </a:r>
            <a:r>
              <a:rPr lang="en-GB" sz="2400" baseline="-25000" dirty="0" err="1" smtClean="0">
                <a:latin typeface="Symbol" panose="05050102010706020507" pitchFamily="18" charset="2"/>
                <a:cs typeface="Arial" pitchFamily="34" charset="0"/>
              </a:rPr>
              <a:t>t</a:t>
            </a:r>
            <a:endParaRPr lang="en-GB" sz="2400" dirty="0" smtClean="0">
              <a:latin typeface="Arial" panose="020B0604020202020204" pitchFamily="34" charset="0"/>
              <a:cs typeface="Arial" pitchFamily="34" charset="0"/>
            </a:endParaRP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 dirty="0" smtClean="0">
                <a:latin typeface="Arial" panose="020B0604020202020204" pitchFamily="34" charset="0"/>
                <a:cs typeface="Arial" pitchFamily="34" charset="0"/>
              </a:rPr>
              <a:t>Neutrinos emitted in the Sun are only of the electron type;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0" y="6471139"/>
            <a:ext cx="12192000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b="1" i="1" dirty="0" smtClean="0"/>
              <a:t>Barbara Caccianiga (BX collaboration</a:t>
            </a:r>
            <a:r>
              <a:rPr lang="it-IT" b="1" dirty="0" smtClean="0"/>
              <a:t>) ``Borexino and the first direct detection of CNO neutrinos’’   </a:t>
            </a:r>
            <a:endParaRPr lang="it-IT" dirty="0"/>
          </a:p>
        </p:txBody>
      </p:sp>
      <p:sp>
        <p:nvSpPr>
          <p:cNvPr id="13" name="Down Arrow 12"/>
          <p:cNvSpPr/>
          <p:nvPr/>
        </p:nvSpPr>
        <p:spPr>
          <a:xfrm>
            <a:off x="2975039" y="3057118"/>
            <a:ext cx="1143000" cy="685800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11452" y="1494219"/>
            <a:ext cx="4244988" cy="4230647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583687" y="3897401"/>
            <a:ext cx="6249016" cy="2200602"/>
          </a:xfrm>
          <a:prstGeom prst="rect">
            <a:avLst/>
          </a:prstGeom>
          <a:solidFill>
            <a:schemeClr val="bg1"/>
          </a:solidFill>
          <a:ln w="889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GB" sz="2000" b="1" dirty="0" smtClean="0">
                <a:latin typeface="Arial" pitchFamily="34" charset="0"/>
                <a:cs typeface="Arial" pitchFamily="34" charset="0"/>
              </a:rPr>
              <a:t>Breakthrough!</a:t>
            </a:r>
            <a:r>
              <a:rPr lang="en-GB" sz="2000" dirty="0" smtClean="0">
                <a:latin typeface="Arial" pitchFamily="34" charset="0"/>
                <a:cs typeface="Arial" pitchFamily="34" charset="0"/>
              </a:rPr>
              <a:t> The solar neutrino problem provided one of the first hints towards  the discovery of neutrino oscillations:</a:t>
            </a:r>
          </a:p>
          <a:p>
            <a:pPr>
              <a:spcAft>
                <a:spcPts val="600"/>
              </a:spcAft>
            </a:pPr>
            <a:r>
              <a:rPr lang="en-GB" sz="2400" dirty="0">
                <a:solidFill>
                  <a:srgbClr val="FF0000"/>
                </a:solidFill>
                <a:latin typeface="Symbol" panose="05050102010706020507" pitchFamily="18" charset="2"/>
                <a:cs typeface="Arial" pitchFamily="34" charset="0"/>
              </a:rPr>
              <a:t>n</a:t>
            </a:r>
            <a:r>
              <a:rPr lang="en-GB" sz="2400" baseline="-25000" dirty="0" smtClean="0">
                <a:solidFill>
                  <a:srgbClr val="FF0000"/>
                </a:solidFill>
                <a:latin typeface="Arial" panose="020B0604020202020204" pitchFamily="34" charset="0"/>
                <a:cs typeface="Arial" pitchFamily="34" charset="0"/>
              </a:rPr>
              <a:t>e </a:t>
            </a:r>
            <a:r>
              <a:rPr lang="en-GB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itchFamily="34" charset="0"/>
              </a:rPr>
              <a:t>from the Sun have some probability to transform (oscillate) into neutrinos of other </a:t>
            </a:r>
            <a:r>
              <a:rPr lang="en-GB" sz="24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itchFamily="34" charset="0"/>
              </a:rPr>
              <a:t>flavors</a:t>
            </a:r>
            <a:endParaRPr lang="en-GB" sz="24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4598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13" grpId="0" animBg="1"/>
      <p:bldP spid="18" grpId="0" animBg="1"/>
    </p:bld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1878623" y="1026301"/>
            <a:ext cx="7992207" cy="5307160"/>
            <a:chOff x="1878623" y="955963"/>
            <a:chExt cx="7992207" cy="5307160"/>
          </a:xfrm>
        </p:grpSpPr>
        <p:pic>
          <p:nvPicPr>
            <p:cNvPr id="4" name="Picture 100" descr="spectrum2005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878623" y="955963"/>
              <a:ext cx="7992207" cy="5307160"/>
            </a:xfrm>
            <a:prstGeom prst="rect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</p:spPr>
        </p:pic>
        <p:sp>
          <p:nvSpPr>
            <p:cNvPr id="10" name="Rectangle 9"/>
            <p:cNvSpPr/>
            <p:nvPr/>
          </p:nvSpPr>
          <p:spPr>
            <a:xfrm>
              <a:off x="6307015" y="1383323"/>
              <a:ext cx="2907323" cy="97784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6963509" y="935515"/>
            <a:ext cx="2579076" cy="4771694"/>
            <a:chOff x="4217275" y="554551"/>
            <a:chExt cx="2577663" cy="6116332"/>
          </a:xfrm>
        </p:grpSpPr>
        <p:sp>
          <p:nvSpPr>
            <p:cNvPr id="7" name="TextBox 6"/>
            <p:cNvSpPr txBox="1"/>
            <p:nvPr/>
          </p:nvSpPr>
          <p:spPr>
            <a:xfrm>
              <a:off x="4217275" y="554551"/>
              <a:ext cx="2530037" cy="74956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it-IT" sz="3200" b="1" smtClean="0"/>
                <a:t>SuperK,SNO</a:t>
              </a:r>
              <a:endParaRPr lang="it-IT" sz="3200" b="1"/>
            </a:p>
          </p:txBody>
        </p:sp>
        <p:sp>
          <p:nvSpPr>
            <p:cNvPr id="8" name="Rectangle 7"/>
            <p:cNvSpPr/>
            <p:nvPr/>
          </p:nvSpPr>
          <p:spPr>
            <a:xfrm>
              <a:off x="4280338" y="1436110"/>
              <a:ext cx="2514600" cy="5234773"/>
            </a:xfrm>
            <a:prstGeom prst="rect">
              <a:avLst/>
            </a:prstGeom>
            <a:solidFill>
              <a:srgbClr val="75FFB3">
                <a:alpha val="37000"/>
              </a:srgbClr>
            </a:solidFill>
            <a:ln>
              <a:solidFill>
                <a:srgbClr val="75FFB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cxnSp>
          <p:nvCxnSpPr>
            <p:cNvPr id="9" name="Straight Arrow Connector 8"/>
            <p:cNvCxnSpPr/>
            <p:nvPr/>
          </p:nvCxnSpPr>
          <p:spPr>
            <a:xfrm>
              <a:off x="4261288" y="1291594"/>
              <a:ext cx="1162050" cy="0"/>
            </a:xfrm>
            <a:prstGeom prst="straightConnector1">
              <a:avLst/>
            </a:prstGeom>
            <a:ln w="82550">
              <a:solidFill>
                <a:srgbClr val="75FFB3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Group 11"/>
          <p:cNvGrpSpPr/>
          <p:nvPr/>
        </p:nvGrpSpPr>
        <p:grpSpPr>
          <a:xfrm>
            <a:off x="5134708" y="1644754"/>
            <a:ext cx="4360249" cy="4085896"/>
            <a:chOff x="3429000" y="2133600"/>
            <a:chExt cx="4648200" cy="4085896"/>
          </a:xfrm>
        </p:grpSpPr>
        <p:sp>
          <p:nvSpPr>
            <p:cNvPr id="13" name="Rectangle 12"/>
            <p:cNvSpPr/>
            <p:nvPr/>
          </p:nvSpPr>
          <p:spPr>
            <a:xfrm>
              <a:off x="3429000" y="2743200"/>
              <a:ext cx="4648200" cy="3476296"/>
            </a:xfrm>
            <a:prstGeom prst="rect">
              <a:avLst/>
            </a:prstGeom>
            <a:solidFill>
              <a:srgbClr val="0000FF">
                <a:alpha val="37000"/>
              </a:srgbClr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429000" y="2133600"/>
              <a:ext cx="2286000" cy="58477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it-IT" sz="3200" b="1" smtClean="0"/>
                <a:t>Homestake</a:t>
              </a:r>
              <a:endParaRPr lang="it-IT" sz="3200" b="1"/>
            </a:p>
          </p:txBody>
        </p:sp>
        <p:cxnSp>
          <p:nvCxnSpPr>
            <p:cNvPr id="15" name="Straight Arrow Connector 14"/>
            <p:cNvCxnSpPr/>
            <p:nvPr/>
          </p:nvCxnSpPr>
          <p:spPr>
            <a:xfrm>
              <a:off x="3429000" y="2667000"/>
              <a:ext cx="2324100" cy="0"/>
            </a:xfrm>
            <a:prstGeom prst="straightConnector1">
              <a:avLst/>
            </a:prstGeom>
            <a:ln w="82550">
              <a:solidFill>
                <a:srgbClr val="0000F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" name="Group 15"/>
          <p:cNvGrpSpPr/>
          <p:nvPr/>
        </p:nvGrpSpPr>
        <p:grpSpPr>
          <a:xfrm>
            <a:off x="3493477" y="3166798"/>
            <a:ext cx="6377353" cy="2561896"/>
            <a:chOff x="1952625" y="3657600"/>
            <a:chExt cx="6505575" cy="2561896"/>
          </a:xfrm>
        </p:grpSpPr>
        <p:sp>
          <p:nvSpPr>
            <p:cNvPr id="17" name="TextBox 16"/>
            <p:cNvSpPr txBox="1"/>
            <p:nvPr/>
          </p:nvSpPr>
          <p:spPr>
            <a:xfrm>
              <a:off x="1952625" y="3657600"/>
              <a:ext cx="2667000" cy="58477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it-IT" sz="3200" b="1" smtClean="0"/>
                <a:t>Gallex/SAGE</a:t>
              </a:r>
              <a:endParaRPr lang="it-IT" sz="3200" b="1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2070538" y="4267200"/>
              <a:ext cx="6387662" cy="1952296"/>
            </a:xfrm>
            <a:prstGeom prst="rect">
              <a:avLst/>
            </a:prstGeom>
            <a:solidFill>
              <a:srgbClr val="FF0000">
                <a:alpha val="37000"/>
              </a:srgb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cxnSp>
          <p:nvCxnSpPr>
            <p:cNvPr id="19" name="Straight Arrow Connector 18"/>
            <p:cNvCxnSpPr/>
            <p:nvPr/>
          </p:nvCxnSpPr>
          <p:spPr>
            <a:xfrm>
              <a:off x="2070538" y="4191000"/>
              <a:ext cx="2324100" cy="0"/>
            </a:xfrm>
            <a:prstGeom prst="straightConnector1">
              <a:avLst/>
            </a:prstGeom>
            <a:ln w="825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Group 19"/>
          <p:cNvGrpSpPr/>
          <p:nvPr/>
        </p:nvGrpSpPr>
        <p:grpSpPr>
          <a:xfrm>
            <a:off x="3942080" y="4284973"/>
            <a:ext cx="5928750" cy="937270"/>
            <a:chOff x="1665373" y="762000"/>
            <a:chExt cx="6640427" cy="658129"/>
          </a:xfrm>
        </p:grpSpPr>
        <p:cxnSp>
          <p:nvCxnSpPr>
            <p:cNvPr id="21" name="Straight Arrow Connector 20"/>
            <p:cNvCxnSpPr/>
            <p:nvPr/>
          </p:nvCxnSpPr>
          <p:spPr>
            <a:xfrm>
              <a:off x="1665373" y="1346775"/>
              <a:ext cx="6640427" cy="73354"/>
            </a:xfrm>
            <a:prstGeom prst="straightConnector1">
              <a:avLst/>
            </a:prstGeom>
            <a:ln w="69850">
              <a:solidFill>
                <a:srgbClr val="FFFF66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21"/>
            <p:cNvSpPr txBox="1"/>
            <p:nvPr/>
          </p:nvSpPr>
          <p:spPr>
            <a:xfrm>
              <a:off x="3162300" y="762000"/>
              <a:ext cx="2343150" cy="584775"/>
            </a:xfrm>
            <a:prstGeom prst="rect">
              <a:avLst/>
            </a:prstGeom>
            <a:solidFill>
              <a:schemeClr val="bg1"/>
            </a:solidFill>
            <a:ln w="69850">
              <a:solidFill>
                <a:srgbClr val="FFFF0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3200" b="1" smtClean="0"/>
                <a:t>Borexino</a:t>
              </a:r>
              <a:endParaRPr lang="it-IT" sz="3200" b="1"/>
            </a:p>
          </p:txBody>
        </p:sp>
      </p:grpSp>
      <p:sp>
        <p:nvSpPr>
          <p:cNvPr id="24" name="Title 1"/>
          <p:cNvSpPr txBox="1">
            <a:spLocks/>
          </p:cNvSpPr>
          <p:nvPr/>
        </p:nvSpPr>
        <p:spPr>
          <a:xfrm>
            <a:off x="0" y="15192"/>
            <a:ext cx="12191999" cy="732755"/>
          </a:xfrm>
          <a:prstGeom prst="rect">
            <a:avLst/>
          </a:prstGeom>
          <a:solidFill>
            <a:schemeClr val="accent4"/>
          </a:solidFill>
          <a:ln w="50800">
            <a:solidFill>
              <a:schemeClr val="accent4"/>
            </a:solidFill>
          </a:ln>
        </p:spPr>
        <p:txBody>
          <a:bodyPr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sz="4000" b="1" smtClean="0">
                <a:latin typeface="Arial" panose="020B0604020202020204" pitchFamily="34" charset="0"/>
                <a:cs typeface="Arial" panose="020B0604020202020204" pitchFamily="34" charset="0"/>
              </a:rPr>
              <a:t>Studying Solar Neutrinos</a:t>
            </a:r>
            <a:endParaRPr lang="it-IT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0" y="6471139"/>
            <a:ext cx="12192000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b="1" i="1" dirty="0" smtClean="0"/>
              <a:t>Barbara Caccianiga (BX collaboration</a:t>
            </a:r>
            <a:r>
              <a:rPr lang="it-IT" b="1" dirty="0" smtClean="0"/>
              <a:t>) ``Borexino and the first direct detection of CNO neutrinos’’   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0174097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0" y="15192"/>
            <a:ext cx="12191999" cy="732755"/>
          </a:xfrm>
          <a:prstGeom prst="rect">
            <a:avLst/>
          </a:prstGeom>
          <a:solidFill>
            <a:schemeClr val="accent4"/>
          </a:solidFill>
          <a:ln w="50800">
            <a:solidFill>
              <a:schemeClr val="accent4"/>
            </a:solidFill>
          </a:ln>
        </p:spPr>
        <p:txBody>
          <a:bodyPr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sz="4000" b="1" smtClean="0">
                <a:latin typeface="Arial" panose="020B0604020202020204" pitchFamily="34" charset="0"/>
                <a:cs typeface="Arial" panose="020B0604020202020204" pitchFamily="34" charset="0"/>
              </a:rPr>
              <a:t>Studying Solar Neutrinos</a:t>
            </a:r>
            <a:endParaRPr lang="it-IT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98869" y="900545"/>
            <a:ext cx="89084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The importance of the CNO cycle</a:t>
            </a:r>
            <a:endParaRPr lang="en-US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5879" y="1634836"/>
            <a:ext cx="5932502" cy="4534556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555752" y="1516785"/>
            <a:ext cx="5112327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In the Sun is subdominant; BUT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It is dominant in more massive Stars </a:t>
            </a:r>
          </a:p>
        </p:txBody>
      </p:sp>
      <p:sp>
        <p:nvSpPr>
          <p:cNvPr id="6" name="Down Arrow 5"/>
          <p:cNvSpPr/>
          <p:nvPr/>
        </p:nvSpPr>
        <p:spPr>
          <a:xfrm>
            <a:off x="8646692" y="4423991"/>
            <a:ext cx="513348" cy="59636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6587836" y="3158035"/>
            <a:ext cx="5112327" cy="109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 crucial process  for energy production in the Stars;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Never observed directly; </a:t>
            </a:r>
          </a:p>
        </p:txBody>
      </p:sp>
      <p:sp>
        <p:nvSpPr>
          <p:cNvPr id="14" name="Down Arrow 13"/>
          <p:cNvSpPr/>
          <p:nvPr/>
        </p:nvSpPr>
        <p:spPr>
          <a:xfrm>
            <a:off x="8662735" y="2388694"/>
            <a:ext cx="513348" cy="59636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6555752" y="5235398"/>
            <a:ext cx="5112327" cy="707886"/>
          </a:xfrm>
          <a:prstGeom prst="rect">
            <a:avLst/>
          </a:prstGeom>
          <a:noFill/>
          <a:ln w="63500"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The experimental proof of the existence of the CNO cycle is important in itself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0" y="6471139"/>
            <a:ext cx="12192000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b="1" i="1" dirty="0" smtClean="0"/>
              <a:t>Barbara Caccianiga (BX collaboration</a:t>
            </a:r>
            <a:r>
              <a:rPr lang="it-IT" b="1" dirty="0" smtClean="0"/>
              <a:t>) ``Borexino and the first direct detection of CNO neutrinos’’   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92189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6" grpId="0" animBg="1"/>
      <p:bldP spid="13" grpId="0"/>
      <p:bldP spid="14" grpId="0" animBg="1"/>
      <p:bldP spid="15" grpId="0" animBg="1"/>
    </p:bld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itle 1"/>
          <p:cNvSpPr txBox="1">
            <a:spLocks/>
          </p:cNvSpPr>
          <p:nvPr/>
        </p:nvSpPr>
        <p:spPr>
          <a:xfrm>
            <a:off x="0" y="15192"/>
            <a:ext cx="12191999" cy="732755"/>
          </a:xfrm>
          <a:prstGeom prst="rect">
            <a:avLst/>
          </a:prstGeom>
          <a:solidFill>
            <a:schemeClr val="accent4"/>
          </a:solidFill>
          <a:ln w="50800">
            <a:solidFill>
              <a:schemeClr val="accent4"/>
            </a:solidFill>
          </a:ln>
        </p:spPr>
        <p:txBody>
          <a:bodyPr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sz="4000" b="1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it-IT" sz="4000" b="1" smtClean="0">
                <a:latin typeface="Arial" panose="020B0604020202020204" pitchFamily="34" charset="0"/>
                <a:cs typeface="Arial" panose="020B0604020202020204" pitchFamily="34" charset="0"/>
              </a:rPr>
              <a:t>easonal modulations</a:t>
            </a:r>
            <a:endParaRPr lang="it-IT" sz="40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5297248" y="2052320"/>
            <a:ext cx="7138591" cy="4203609"/>
            <a:chOff x="4951809" y="993660"/>
            <a:chExt cx="6835334" cy="3914481"/>
          </a:xfrm>
        </p:grpSpPr>
        <p:grpSp>
          <p:nvGrpSpPr>
            <p:cNvPr id="3" name="Group 2"/>
            <p:cNvGrpSpPr/>
            <p:nvPr/>
          </p:nvGrpSpPr>
          <p:grpSpPr>
            <a:xfrm>
              <a:off x="5840068" y="1397556"/>
              <a:ext cx="5010150" cy="2959100"/>
              <a:chOff x="3295650" y="3041650"/>
              <a:chExt cx="5010150" cy="2959100"/>
            </a:xfrm>
          </p:grpSpPr>
          <p:sp>
            <p:nvSpPr>
              <p:cNvPr id="18" name="Oval 12"/>
              <p:cNvSpPr>
                <a:spLocks noChangeArrowheads="1"/>
              </p:cNvSpPr>
              <p:nvPr/>
            </p:nvSpPr>
            <p:spPr bwMode="auto">
              <a:xfrm>
                <a:off x="3563938" y="3284538"/>
                <a:ext cx="4500562" cy="2498725"/>
              </a:xfrm>
              <a:prstGeom prst="ellipse">
                <a:avLst/>
              </a:prstGeom>
              <a:noFill/>
              <a:ln w="28575">
                <a:solidFill>
                  <a:srgbClr val="FFCC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 sz="2400" b="1">
                    <a:solidFill>
                      <a:schemeClr val="bg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US" altLang="it-IT" sz="1800">
                  <a:solidFill>
                    <a:schemeClr val="tx1"/>
                  </a:solidFill>
                </a:endParaRPr>
              </a:p>
            </p:txBody>
          </p:sp>
          <p:pic>
            <p:nvPicPr>
              <p:cNvPr id="19" name="Picture 13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>
              <a:xfrm>
                <a:off x="4572000" y="4076700"/>
                <a:ext cx="923925" cy="881063"/>
              </a:xfrm>
              <a:prstGeom prst="rect">
                <a:avLst/>
              </a:prstGeom>
              <a:noFill/>
            </p:spPr>
          </p:pic>
          <p:sp>
            <p:nvSpPr>
              <p:cNvPr id="20" name="Oval 16"/>
              <p:cNvSpPr>
                <a:spLocks noChangeAspect="1" noChangeArrowheads="1"/>
              </p:cNvSpPr>
              <p:nvPr/>
            </p:nvSpPr>
            <p:spPr bwMode="auto">
              <a:xfrm>
                <a:off x="7821613" y="4221163"/>
                <a:ext cx="484187" cy="484187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 sz="2400" b="1">
                    <a:solidFill>
                      <a:schemeClr val="bg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US" altLang="it-IT" sz="1800">
                  <a:solidFill>
                    <a:schemeClr val="tx1"/>
                  </a:solidFill>
                </a:endParaRPr>
              </a:p>
            </p:txBody>
          </p:sp>
          <p:sp>
            <p:nvSpPr>
              <p:cNvPr id="21" name="Oval 17"/>
              <p:cNvSpPr>
                <a:spLocks noChangeAspect="1" noChangeArrowheads="1"/>
              </p:cNvSpPr>
              <p:nvPr/>
            </p:nvSpPr>
            <p:spPr bwMode="auto">
              <a:xfrm>
                <a:off x="3295650" y="4292600"/>
                <a:ext cx="484188" cy="484188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 sz="2400" b="1">
                    <a:solidFill>
                      <a:schemeClr val="bg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US" altLang="it-IT" sz="1800">
                  <a:solidFill>
                    <a:schemeClr val="tx1"/>
                  </a:solidFill>
                </a:endParaRPr>
              </a:p>
            </p:txBody>
          </p:sp>
          <p:sp>
            <p:nvSpPr>
              <p:cNvPr id="22" name="Oval 18"/>
              <p:cNvSpPr>
                <a:spLocks noChangeAspect="1" noChangeArrowheads="1"/>
              </p:cNvSpPr>
              <p:nvPr/>
            </p:nvSpPr>
            <p:spPr bwMode="auto">
              <a:xfrm>
                <a:off x="5508625" y="5516563"/>
                <a:ext cx="484188" cy="484187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 sz="2400" b="1">
                    <a:solidFill>
                      <a:schemeClr val="bg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US" altLang="it-IT" sz="1800">
                  <a:solidFill>
                    <a:schemeClr val="tx1"/>
                  </a:solidFill>
                </a:endParaRPr>
              </a:p>
            </p:txBody>
          </p:sp>
          <p:sp>
            <p:nvSpPr>
              <p:cNvPr id="23" name="Oval 19"/>
              <p:cNvSpPr>
                <a:spLocks noChangeAspect="1" noChangeArrowheads="1"/>
              </p:cNvSpPr>
              <p:nvPr/>
            </p:nvSpPr>
            <p:spPr bwMode="auto">
              <a:xfrm>
                <a:off x="5437188" y="3041650"/>
                <a:ext cx="484187" cy="484188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 sz="2400" b="1">
                    <a:solidFill>
                      <a:schemeClr val="bg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US" altLang="it-IT" sz="180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4" name="TextBox 3"/>
            <p:cNvSpPr txBox="1"/>
            <p:nvPr/>
          </p:nvSpPr>
          <p:spPr>
            <a:xfrm>
              <a:off x="4951809" y="2332271"/>
              <a:ext cx="117901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b="1" smtClean="0"/>
                <a:t>December</a:t>
              </a:r>
              <a:endParaRPr lang="it-IT" b="1"/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10608124" y="2247940"/>
              <a:ext cx="117901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b="1" smtClean="0"/>
                <a:t>June</a:t>
              </a: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7634189" y="993660"/>
              <a:ext cx="127534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b="1" smtClean="0"/>
                <a:t>September</a:t>
              </a: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7899556" y="4538809"/>
              <a:ext cx="127534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b="1" smtClean="0"/>
                <a:t>March</a:t>
              </a:r>
            </a:p>
          </p:txBody>
        </p:sp>
      </p:grpSp>
      <p:graphicFrame>
        <p:nvGraphicFramePr>
          <p:cNvPr id="48" name="Object 31"/>
          <p:cNvGraphicFramePr>
            <a:graphicFrameLocks noChangeAspect="1"/>
          </p:cNvGraphicFramePr>
          <p:nvPr>
            <p:extLst/>
          </p:nvPr>
        </p:nvGraphicFramePr>
        <p:xfrm>
          <a:off x="1079398" y="2778601"/>
          <a:ext cx="2857500" cy="747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62" name="Equation" r:id="rId5" imgW="1409700" imgH="368300" progId="Equation.3">
                  <p:embed/>
                </p:oleObj>
              </mc:Choice>
              <mc:Fallback>
                <p:oleObj name="Equation" r:id="rId5" imgW="1409700" imgH="368300" progId="Equation.3">
                  <p:embed/>
                  <p:pic>
                    <p:nvPicPr>
                      <p:cNvPr id="48" name="Object 3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79398" y="2778601"/>
                        <a:ext cx="2857500" cy="747713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 w="76200">
                        <a:solidFill>
                          <a:srgbClr val="FF9900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9" name="Text Box 33"/>
          <p:cNvSpPr txBox="1">
            <a:spLocks noChangeArrowheads="1"/>
          </p:cNvSpPr>
          <p:nvPr/>
        </p:nvSpPr>
        <p:spPr bwMode="auto">
          <a:xfrm>
            <a:off x="1874873" y="4048443"/>
            <a:ext cx="1403350" cy="1200329"/>
          </a:xfrm>
          <a:prstGeom prst="rect">
            <a:avLst/>
          </a:prstGeom>
          <a:solidFill>
            <a:srgbClr val="FFFF00"/>
          </a:solidFill>
          <a:ln w="76200">
            <a:solidFill>
              <a:srgbClr val="FF66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bg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000">
                <a:solidFill>
                  <a:schemeClr val="bg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bg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it-IT" sz="1800">
                <a:solidFill>
                  <a:schemeClr val="tx1"/>
                </a:solidFill>
              </a:rPr>
              <a:t>L</a:t>
            </a:r>
            <a:r>
              <a:rPr lang="en-US" altLang="it-IT" sz="1800" baseline="-25000">
                <a:solidFill>
                  <a:schemeClr val="tx1"/>
                </a:solidFill>
              </a:rPr>
              <a:t>0</a:t>
            </a:r>
            <a:r>
              <a:rPr lang="en-US" altLang="it-IT" sz="1800">
                <a:solidFill>
                  <a:schemeClr val="tx1"/>
                </a:solidFill>
              </a:rPr>
              <a:t>= 1 a.u.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it-IT" sz="1800">
                <a:solidFill>
                  <a:schemeClr val="tx1"/>
                </a:solidFill>
              </a:rPr>
              <a:t>T=1 </a:t>
            </a:r>
            <a:r>
              <a:rPr lang="en-US" altLang="it-IT" sz="1800" smtClean="0">
                <a:solidFill>
                  <a:schemeClr val="tx1"/>
                </a:solidFill>
              </a:rPr>
              <a:t>year</a:t>
            </a:r>
            <a:endParaRPr lang="en-US" altLang="it-IT" sz="1800">
              <a:solidFill>
                <a:schemeClr val="tx1"/>
              </a:solidFill>
            </a:endParaRP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it-IT" sz="1800" smtClean="0">
                <a:solidFill>
                  <a:schemeClr val="tx1"/>
                </a:solidFill>
                <a:latin typeface="Symbol" panose="05050102010706020507" pitchFamily="18" charset="2"/>
              </a:rPr>
              <a:t>e</a:t>
            </a:r>
            <a:r>
              <a:rPr lang="en-US" altLang="it-IT" sz="1800" smtClean="0">
                <a:solidFill>
                  <a:schemeClr val="tx1"/>
                </a:solidFill>
              </a:rPr>
              <a:t>=0.0167</a:t>
            </a:r>
            <a:endParaRPr lang="en-US" altLang="it-IT" sz="1800">
              <a:solidFill>
                <a:schemeClr val="tx1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562708" y="1056639"/>
            <a:ext cx="1062110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smtClean="0">
                <a:latin typeface="Arial" panose="020B0604020202020204" pitchFamily="34" charset="0"/>
                <a:cs typeface="Arial" panose="020B0604020202020204" pitchFamily="34" charset="0"/>
              </a:rPr>
              <a:t>Search for the seasonal variations of the neutrino interaction rate due to the varying distance L(t) between Sun and Earth during the year;</a:t>
            </a:r>
            <a:endParaRPr lang="it-IT" sz="24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0" y="6471139"/>
            <a:ext cx="12192000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b="1" i="1" dirty="0" smtClean="0"/>
              <a:t>Barbara Caccianiga (BX collaboration</a:t>
            </a:r>
            <a:r>
              <a:rPr lang="it-IT" b="1" dirty="0" smtClean="0"/>
              <a:t>) ``Borexino and the first direct detection of CNO neutrinos’’   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2812694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 animBg="1"/>
      <p:bldP spid="50" grpId="0"/>
    </p:bld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itle 1"/>
          <p:cNvSpPr txBox="1">
            <a:spLocks/>
          </p:cNvSpPr>
          <p:nvPr/>
        </p:nvSpPr>
        <p:spPr>
          <a:xfrm>
            <a:off x="0" y="15192"/>
            <a:ext cx="12191999" cy="732755"/>
          </a:xfrm>
          <a:prstGeom prst="rect">
            <a:avLst/>
          </a:prstGeom>
          <a:solidFill>
            <a:schemeClr val="accent4"/>
          </a:solidFill>
          <a:ln w="50800">
            <a:solidFill>
              <a:schemeClr val="accent4"/>
            </a:solidFill>
          </a:ln>
        </p:spPr>
        <p:txBody>
          <a:bodyPr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sz="4000" b="1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it-IT" sz="4000" b="1" smtClean="0">
                <a:latin typeface="Arial" panose="020B0604020202020204" pitchFamily="34" charset="0"/>
                <a:cs typeface="Arial" panose="020B0604020202020204" pitchFamily="34" charset="0"/>
              </a:rPr>
              <a:t>easonal modulations</a:t>
            </a:r>
            <a:endParaRPr lang="it-IT" sz="40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5297248" y="2052320"/>
            <a:ext cx="7138591" cy="4203609"/>
            <a:chOff x="4951809" y="993660"/>
            <a:chExt cx="6835334" cy="3914481"/>
          </a:xfrm>
        </p:grpSpPr>
        <p:grpSp>
          <p:nvGrpSpPr>
            <p:cNvPr id="3" name="Group 2"/>
            <p:cNvGrpSpPr/>
            <p:nvPr/>
          </p:nvGrpSpPr>
          <p:grpSpPr>
            <a:xfrm>
              <a:off x="5840068" y="1397556"/>
              <a:ext cx="5010150" cy="2959100"/>
              <a:chOff x="3295650" y="3041650"/>
              <a:chExt cx="5010150" cy="2959100"/>
            </a:xfrm>
          </p:grpSpPr>
          <p:sp>
            <p:nvSpPr>
              <p:cNvPr id="18" name="Oval 12"/>
              <p:cNvSpPr>
                <a:spLocks noChangeArrowheads="1"/>
              </p:cNvSpPr>
              <p:nvPr/>
            </p:nvSpPr>
            <p:spPr bwMode="auto">
              <a:xfrm>
                <a:off x="3563938" y="3284538"/>
                <a:ext cx="4500562" cy="2498725"/>
              </a:xfrm>
              <a:prstGeom prst="ellipse">
                <a:avLst/>
              </a:prstGeom>
              <a:noFill/>
              <a:ln w="28575">
                <a:solidFill>
                  <a:srgbClr val="FFCC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 sz="2400" b="1">
                    <a:solidFill>
                      <a:schemeClr val="bg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US" altLang="it-IT" sz="1800">
                  <a:solidFill>
                    <a:schemeClr val="tx1"/>
                  </a:solidFill>
                </a:endParaRPr>
              </a:p>
            </p:txBody>
          </p:sp>
          <p:pic>
            <p:nvPicPr>
              <p:cNvPr id="19" name="Picture 13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>
              <a:xfrm>
                <a:off x="4572000" y="4076700"/>
                <a:ext cx="923925" cy="881063"/>
              </a:xfrm>
              <a:prstGeom prst="rect">
                <a:avLst/>
              </a:prstGeom>
              <a:noFill/>
            </p:spPr>
          </p:pic>
          <p:sp>
            <p:nvSpPr>
              <p:cNvPr id="20" name="Oval 16"/>
              <p:cNvSpPr>
                <a:spLocks noChangeAspect="1" noChangeArrowheads="1"/>
              </p:cNvSpPr>
              <p:nvPr/>
            </p:nvSpPr>
            <p:spPr bwMode="auto">
              <a:xfrm>
                <a:off x="7821613" y="4221163"/>
                <a:ext cx="484187" cy="484187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 sz="2400" b="1">
                    <a:solidFill>
                      <a:schemeClr val="bg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US" altLang="it-IT" sz="1800">
                  <a:solidFill>
                    <a:schemeClr val="tx1"/>
                  </a:solidFill>
                </a:endParaRPr>
              </a:p>
            </p:txBody>
          </p:sp>
          <p:sp>
            <p:nvSpPr>
              <p:cNvPr id="21" name="Oval 17"/>
              <p:cNvSpPr>
                <a:spLocks noChangeAspect="1" noChangeArrowheads="1"/>
              </p:cNvSpPr>
              <p:nvPr/>
            </p:nvSpPr>
            <p:spPr bwMode="auto">
              <a:xfrm>
                <a:off x="3295650" y="4292600"/>
                <a:ext cx="484188" cy="484188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 sz="2400" b="1">
                    <a:solidFill>
                      <a:schemeClr val="bg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US" altLang="it-IT" sz="1800">
                  <a:solidFill>
                    <a:schemeClr val="tx1"/>
                  </a:solidFill>
                </a:endParaRPr>
              </a:p>
            </p:txBody>
          </p:sp>
          <p:sp>
            <p:nvSpPr>
              <p:cNvPr id="22" name="Oval 18"/>
              <p:cNvSpPr>
                <a:spLocks noChangeAspect="1" noChangeArrowheads="1"/>
              </p:cNvSpPr>
              <p:nvPr/>
            </p:nvSpPr>
            <p:spPr bwMode="auto">
              <a:xfrm>
                <a:off x="5508625" y="5516563"/>
                <a:ext cx="484188" cy="484187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 sz="2400" b="1">
                    <a:solidFill>
                      <a:schemeClr val="bg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US" altLang="it-IT" sz="1800">
                  <a:solidFill>
                    <a:schemeClr val="tx1"/>
                  </a:solidFill>
                </a:endParaRPr>
              </a:p>
            </p:txBody>
          </p:sp>
          <p:sp>
            <p:nvSpPr>
              <p:cNvPr id="23" name="Oval 19"/>
              <p:cNvSpPr>
                <a:spLocks noChangeAspect="1" noChangeArrowheads="1"/>
              </p:cNvSpPr>
              <p:nvPr/>
            </p:nvSpPr>
            <p:spPr bwMode="auto">
              <a:xfrm>
                <a:off x="5437188" y="3041650"/>
                <a:ext cx="484187" cy="484188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 sz="2400" b="1">
                    <a:solidFill>
                      <a:schemeClr val="bg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US" altLang="it-IT" sz="180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4" name="TextBox 3"/>
            <p:cNvSpPr txBox="1"/>
            <p:nvPr/>
          </p:nvSpPr>
          <p:spPr>
            <a:xfrm>
              <a:off x="4951809" y="2332271"/>
              <a:ext cx="117901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b="1" smtClean="0"/>
                <a:t>December</a:t>
              </a:r>
              <a:endParaRPr lang="it-IT" b="1"/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10608124" y="2247940"/>
              <a:ext cx="117901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b="1" smtClean="0"/>
                <a:t>June</a:t>
              </a: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7634189" y="993660"/>
              <a:ext cx="127534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b="1" smtClean="0"/>
                <a:t>September</a:t>
              </a: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7899556" y="4538809"/>
              <a:ext cx="127534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b="1" smtClean="0"/>
                <a:t>March</a:t>
              </a:r>
            </a:p>
          </p:txBody>
        </p:sp>
      </p:grpSp>
      <p:sp>
        <p:nvSpPr>
          <p:cNvPr id="50" name="TextBox 49"/>
          <p:cNvSpPr txBox="1"/>
          <p:nvPr/>
        </p:nvSpPr>
        <p:spPr>
          <a:xfrm>
            <a:off x="562708" y="1056639"/>
            <a:ext cx="1062110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smtClean="0">
                <a:latin typeface="Arial" panose="020B0604020202020204" pitchFamily="34" charset="0"/>
                <a:cs typeface="Arial" panose="020B0604020202020204" pitchFamily="34" charset="0"/>
              </a:rPr>
              <a:t>Search for the seasonal variations of the neutrino interaction rate due to the varying distance L(t) between Sun and Earth during the year;</a:t>
            </a:r>
            <a:endParaRPr lang="it-IT" sz="24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0" y="3698240"/>
            <a:ext cx="3886200" cy="2761104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183081" y="2118475"/>
            <a:ext cx="612001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000" smtClean="0"/>
              <a:t>Events between 215-715 keV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000" smtClean="0"/>
              <a:t>Muon and muon daughter cuts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000" smtClean="0"/>
              <a:t>FV cut: r&lt;3m + paraboloidal cuts at the vessel poles;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000" smtClean="0"/>
              <a:t>New alpha/beta cut (MLP) to reject </a:t>
            </a:r>
            <a:r>
              <a:rPr lang="it-IT" sz="2000" baseline="30000" smtClean="0"/>
              <a:t>210</a:t>
            </a:r>
            <a:r>
              <a:rPr lang="it-IT" sz="2000" smtClean="0"/>
              <a:t>Po alpha’s;</a:t>
            </a:r>
            <a:endParaRPr lang="it-IT" sz="2000"/>
          </a:p>
        </p:txBody>
      </p:sp>
      <p:sp>
        <p:nvSpPr>
          <p:cNvPr id="26" name="TextBox 25"/>
          <p:cNvSpPr txBox="1"/>
          <p:nvPr/>
        </p:nvSpPr>
        <p:spPr>
          <a:xfrm>
            <a:off x="0" y="6471139"/>
            <a:ext cx="12192000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b="1" i="1" dirty="0" smtClean="0"/>
              <a:t>Barbara Caccianiga (BX collaboration</a:t>
            </a:r>
            <a:r>
              <a:rPr lang="it-IT" b="1" dirty="0" smtClean="0"/>
              <a:t>) ``Borexino and the first direct detection of CNO neutrinos’’   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336605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itle 1"/>
          <p:cNvSpPr txBox="1">
            <a:spLocks/>
          </p:cNvSpPr>
          <p:nvPr/>
        </p:nvSpPr>
        <p:spPr>
          <a:xfrm>
            <a:off x="0" y="15192"/>
            <a:ext cx="12191999" cy="732755"/>
          </a:xfrm>
          <a:prstGeom prst="rect">
            <a:avLst/>
          </a:prstGeom>
          <a:solidFill>
            <a:schemeClr val="accent4"/>
          </a:solidFill>
          <a:ln w="50800">
            <a:solidFill>
              <a:schemeClr val="accent4"/>
            </a:solidFill>
          </a:ln>
        </p:spPr>
        <p:txBody>
          <a:bodyPr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sz="4000" b="1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it-IT" sz="4000" b="1" smtClean="0">
                <a:latin typeface="Arial" panose="020B0604020202020204" pitchFamily="34" charset="0"/>
                <a:cs typeface="Arial" panose="020B0604020202020204" pitchFamily="34" charset="0"/>
              </a:rPr>
              <a:t>easonal modulations</a:t>
            </a:r>
            <a:endParaRPr lang="it-IT" sz="40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5297248" y="2052320"/>
            <a:ext cx="7138591" cy="4203609"/>
            <a:chOff x="4951809" y="993660"/>
            <a:chExt cx="6835334" cy="3914481"/>
          </a:xfrm>
        </p:grpSpPr>
        <p:grpSp>
          <p:nvGrpSpPr>
            <p:cNvPr id="3" name="Group 2"/>
            <p:cNvGrpSpPr/>
            <p:nvPr/>
          </p:nvGrpSpPr>
          <p:grpSpPr>
            <a:xfrm>
              <a:off x="5840068" y="1397556"/>
              <a:ext cx="5010150" cy="2959100"/>
              <a:chOff x="3295650" y="3041650"/>
              <a:chExt cx="5010150" cy="2959100"/>
            </a:xfrm>
          </p:grpSpPr>
          <p:sp>
            <p:nvSpPr>
              <p:cNvPr id="18" name="Oval 12"/>
              <p:cNvSpPr>
                <a:spLocks noChangeArrowheads="1"/>
              </p:cNvSpPr>
              <p:nvPr/>
            </p:nvSpPr>
            <p:spPr bwMode="auto">
              <a:xfrm>
                <a:off x="3563938" y="3284538"/>
                <a:ext cx="4500562" cy="2498725"/>
              </a:xfrm>
              <a:prstGeom prst="ellipse">
                <a:avLst/>
              </a:prstGeom>
              <a:noFill/>
              <a:ln w="28575">
                <a:solidFill>
                  <a:srgbClr val="FFCC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 sz="2400" b="1">
                    <a:solidFill>
                      <a:schemeClr val="bg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US" altLang="it-IT" sz="1800">
                  <a:solidFill>
                    <a:schemeClr val="tx1"/>
                  </a:solidFill>
                </a:endParaRPr>
              </a:p>
            </p:txBody>
          </p:sp>
          <p:pic>
            <p:nvPicPr>
              <p:cNvPr id="19" name="Picture 13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>
              <a:xfrm>
                <a:off x="4572000" y="4076700"/>
                <a:ext cx="923925" cy="881063"/>
              </a:xfrm>
              <a:prstGeom prst="rect">
                <a:avLst/>
              </a:prstGeom>
              <a:noFill/>
            </p:spPr>
          </p:pic>
          <p:sp>
            <p:nvSpPr>
              <p:cNvPr id="20" name="Oval 16"/>
              <p:cNvSpPr>
                <a:spLocks noChangeAspect="1" noChangeArrowheads="1"/>
              </p:cNvSpPr>
              <p:nvPr/>
            </p:nvSpPr>
            <p:spPr bwMode="auto">
              <a:xfrm>
                <a:off x="7821613" y="4221163"/>
                <a:ext cx="484187" cy="484187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 sz="2400" b="1">
                    <a:solidFill>
                      <a:schemeClr val="bg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US" altLang="it-IT" sz="1800">
                  <a:solidFill>
                    <a:schemeClr val="tx1"/>
                  </a:solidFill>
                </a:endParaRPr>
              </a:p>
            </p:txBody>
          </p:sp>
          <p:sp>
            <p:nvSpPr>
              <p:cNvPr id="21" name="Oval 17"/>
              <p:cNvSpPr>
                <a:spLocks noChangeAspect="1" noChangeArrowheads="1"/>
              </p:cNvSpPr>
              <p:nvPr/>
            </p:nvSpPr>
            <p:spPr bwMode="auto">
              <a:xfrm>
                <a:off x="3295650" y="4292600"/>
                <a:ext cx="484188" cy="484188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 sz="2400" b="1">
                    <a:solidFill>
                      <a:schemeClr val="bg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US" altLang="it-IT" sz="1800">
                  <a:solidFill>
                    <a:schemeClr val="tx1"/>
                  </a:solidFill>
                </a:endParaRPr>
              </a:p>
            </p:txBody>
          </p:sp>
          <p:sp>
            <p:nvSpPr>
              <p:cNvPr id="22" name="Oval 18"/>
              <p:cNvSpPr>
                <a:spLocks noChangeAspect="1" noChangeArrowheads="1"/>
              </p:cNvSpPr>
              <p:nvPr/>
            </p:nvSpPr>
            <p:spPr bwMode="auto">
              <a:xfrm>
                <a:off x="5508625" y="5516563"/>
                <a:ext cx="484188" cy="484187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 sz="2400" b="1">
                    <a:solidFill>
                      <a:schemeClr val="bg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US" altLang="it-IT" sz="1800">
                  <a:solidFill>
                    <a:schemeClr val="tx1"/>
                  </a:solidFill>
                </a:endParaRPr>
              </a:p>
            </p:txBody>
          </p:sp>
          <p:sp>
            <p:nvSpPr>
              <p:cNvPr id="23" name="Oval 19"/>
              <p:cNvSpPr>
                <a:spLocks noChangeAspect="1" noChangeArrowheads="1"/>
              </p:cNvSpPr>
              <p:nvPr/>
            </p:nvSpPr>
            <p:spPr bwMode="auto">
              <a:xfrm>
                <a:off x="5437188" y="3041650"/>
                <a:ext cx="484187" cy="484188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 sz="2400" b="1">
                    <a:solidFill>
                      <a:schemeClr val="bg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US" altLang="it-IT" sz="180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4" name="TextBox 3"/>
            <p:cNvSpPr txBox="1"/>
            <p:nvPr/>
          </p:nvSpPr>
          <p:spPr>
            <a:xfrm>
              <a:off x="4951809" y="2332271"/>
              <a:ext cx="117901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b="1" smtClean="0"/>
                <a:t>December</a:t>
              </a:r>
              <a:endParaRPr lang="it-IT" b="1"/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10608124" y="2247940"/>
              <a:ext cx="117901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b="1" smtClean="0"/>
                <a:t>June</a:t>
              </a: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7634189" y="993660"/>
              <a:ext cx="127534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b="1" smtClean="0"/>
                <a:t>September</a:t>
              </a: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7899556" y="4538809"/>
              <a:ext cx="127534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b="1" smtClean="0"/>
                <a:t>March</a:t>
              </a:r>
            </a:p>
          </p:txBody>
        </p:sp>
      </p:grpSp>
      <p:sp>
        <p:nvSpPr>
          <p:cNvPr id="50" name="TextBox 49"/>
          <p:cNvSpPr txBox="1"/>
          <p:nvPr/>
        </p:nvSpPr>
        <p:spPr>
          <a:xfrm>
            <a:off x="562708" y="1056639"/>
            <a:ext cx="1062110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smtClean="0">
                <a:latin typeface="Arial" panose="020B0604020202020204" pitchFamily="34" charset="0"/>
                <a:cs typeface="Arial" panose="020B0604020202020204" pitchFamily="34" charset="0"/>
              </a:rPr>
              <a:t>Search for the seasonal variations of the neutrino interaction rate due to the varying distance L(t) between Sun and Earth during the year;</a:t>
            </a:r>
            <a:endParaRPr lang="it-IT" sz="24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2918" y="1921107"/>
            <a:ext cx="4054729" cy="3003019"/>
          </a:xfrm>
          <a:prstGeom prst="rect">
            <a:avLst/>
          </a:prstGeom>
        </p:spPr>
      </p:pic>
      <p:sp>
        <p:nvSpPr>
          <p:cNvPr id="27" name="TextBox 26"/>
          <p:cNvSpPr txBox="1"/>
          <p:nvPr/>
        </p:nvSpPr>
        <p:spPr>
          <a:xfrm>
            <a:off x="3446583" y="4864878"/>
            <a:ext cx="2241021" cy="101566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it-IT" sz="2000" b="1" smtClean="0">
                <a:latin typeface="Symbol" panose="05050102010706020507" pitchFamily="18" charset="2"/>
              </a:rPr>
              <a:t>e </a:t>
            </a:r>
            <a:r>
              <a:rPr lang="it-IT" sz="2000" b="1" smtClean="0"/>
              <a:t>= (1.74 ± 0.45)%</a:t>
            </a:r>
          </a:p>
          <a:p>
            <a:r>
              <a:rPr lang="it-IT" sz="2000" b="1" smtClean="0"/>
              <a:t>T = (367 ± 10) days</a:t>
            </a:r>
          </a:p>
          <a:p>
            <a:r>
              <a:rPr lang="it-IT" sz="2000" b="1" smtClean="0">
                <a:latin typeface="Symbol" panose="05050102010706020507" pitchFamily="18" charset="2"/>
              </a:rPr>
              <a:t>F</a:t>
            </a:r>
            <a:r>
              <a:rPr lang="it-IT" sz="2000" b="1" smtClean="0"/>
              <a:t> = (-18</a:t>
            </a:r>
            <a:r>
              <a:rPr lang="it-IT" sz="2000" b="1"/>
              <a:t> </a:t>
            </a:r>
            <a:r>
              <a:rPr lang="it-IT" sz="2000" b="1" smtClean="0"/>
              <a:t>± 24) days</a:t>
            </a:r>
            <a:endParaRPr lang="it-IT" sz="2000" b="1"/>
          </a:p>
        </p:txBody>
      </p:sp>
      <p:cxnSp>
        <p:nvCxnSpPr>
          <p:cNvPr id="7" name="Straight Arrow Connector 6"/>
          <p:cNvCxnSpPr/>
          <p:nvPr/>
        </p:nvCxnSpPr>
        <p:spPr>
          <a:xfrm flipH="1" flipV="1">
            <a:off x="3230084" y="3243358"/>
            <a:ext cx="2067165" cy="340229"/>
          </a:xfrm>
          <a:prstGeom prst="straightConnector1">
            <a:avLst/>
          </a:prstGeom>
          <a:ln w="44450">
            <a:solidFill>
              <a:srgbClr val="FF000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>
            <a:stCxn id="20" idx="2"/>
          </p:cNvCxnSpPr>
          <p:nvPr/>
        </p:nvCxnSpPr>
        <p:spPr>
          <a:xfrm flipH="1" flipV="1">
            <a:off x="2860431" y="3583586"/>
            <a:ext cx="8091247" cy="429070"/>
          </a:xfrm>
          <a:prstGeom prst="straightConnector1">
            <a:avLst/>
          </a:prstGeom>
          <a:ln w="44450">
            <a:solidFill>
              <a:srgbClr val="FF000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465728" y="4868003"/>
            <a:ext cx="222639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smtClean="0"/>
              <a:t>Fit to the evolution of the rate in time (bin of 30 days)</a:t>
            </a:r>
          </a:p>
        </p:txBody>
      </p:sp>
      <p:sp>
        <p:nvSpPr>
          <p:cNvPr id="14" name="Right Arrow 13"/>
          <p:cNvSpPr/>
          <p:nvPr/>
        </p:nvSpPr>
        <p:spPr>
          <a:xfrm>
            <a:off x="2755756" y="5220862"/>
            <a:ext cx="550149" cy="334606"/>
          </a:xfrm>
          <a:prstGeom prst="right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4" name="TextBox 23"/>
          <p:cNvSpPr txBox="1"/>
          <p:nvPr/>
        </p:nvSpPr>
        <p:spPr>
          <a:xfrm>
            <a:off x="562708" y="6069024"/>
            <a:ext cx="6939765" cy="400110"/>
          </a:xfrm>
          <a:prstGeom prst="rect">
            <a:avLst/>
          </a:prstGeom>
          <a:noFill/>
          <a:ln w="4445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it-IT" sz="2000" smtClean="0"/>
              <a:t>Measurement of the astronomic year with solar neutrinos!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0" y="6471139"/>
            <a:ext cx="12192000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b="1" i="1" dirty="0" smtClean="0"/>
              <a:t>Barbara Caccianiga (BX collaboration</a:t>
            </a:r>
            <a:r>
              <a:rPr lang="it-IT" b="1" dirty="0" smtClean="0"/>
              <a:t>) ``Borexino and the first direct detection of CNO neutrinos’’   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0323829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30" grpId="0"/>
      <p:bldP spid="14" grpId="0" animBg="1"/>
      <p:bldP spid="24" grpId="0" animBg="1"/>
    </p:bld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itle 1"/>
          <p:cNvSpPr txBox="1">
            <a:spLocks/>
          </p:cNvSpPr>
          <p:nvPr/>
        </p:nvSpPr>
        <p:spPr>
          <a:xfrm>
            <a:off x="0" y="15192"/>
            <a:ext cx="12191999" cy="732755"/>
          </a:xfrm>
          <a:prstGeom prst="rect">
            <a:avLst/>
          </a:prstGeom>
          <a:solidFill>
            <a:schemeClr val="accent4"/>
          </a:solidFill>
          <a:ln w="50800">
            <a:solidFill>
              <a:schemeClr val="accent4"/>
            </a:solidFill>
          </a:ln>
        </p:spPr>
        <p:txBody>
          <a:bodyPr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sz="4000" b="1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it-IT" sz="4000" b="1" smtClean="0">
                <a:latin typeface="Arial" panose="020B0604020202020204" pitchFamily="34" charset="0"/>
                <a:cs typeface="Arial" panose="020B0604020202020204" pitchFamily="34" charset="0"/>
              </a:rPr>
              <a:t>easonal modulations</a:t>
            </a:r>
            <a:endParaRPr lang="it-IT" sz="40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5297248" y="2052320"/>
            <a:ext cx="7138591" cy="4203609"/>
            <a:chOff x="4951809" y="993660"/>
            <a:chExt cx="6835334" cy="3914481"/>
          </a:xfrm>
        </p:grpSpPr>
        <p:grpSp>
          <p:nvGrpSpPr>
            <p:cNvPr id="3" name="Group 2"/>
            <p:cNvGrpSpPr/>
            <p:nvPr/>
          </p:nvGrpSpPr>
          <p:grpSpPr>
            <a:xfrm>
              <a:off x="5840068" y="1397556"/>
              <a:ext cx="5010150" cy="2959100"/>
              <a:chOff x="3295650" y="3041650"/>
              <a:chExt cx="5010150" cy="2959100"/>
            </a:xfrm>
          </p:grpSpPr>
          <p:sp>
            <p:nvSpPr>
              <p:cNvPr id="18" name="Oval 12"/>
              <p:cNvSpPr>
                <a:spLocks noChangeArrowheads="1"/>
              </p:cNvSpPr>
              <p:nvPr/>
            </p:nvSpPr>
            <p:spPr bwMode="auto">
              <a:xfrm>
                <a:off x="3563938" y="3284538"/>
                <a:ext cx="4500562" cy="2498725"/>
              </a:xfrm>
              <a:prstGeom prst="ellipse">
                <a:avLst/>
              </a:prstGeom>
              <a:noFill/>
              <a:ln w="28575">
                <a:solidFill>
                  <a:srgbClr val="FFCC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 sz="2400" b="1">
                    <a:solidFill>
                      <a:schemeClr val="bg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US" altLang="it-IT" sz="1800">
                  <a:solidFill>
                    <a:schemeClr val="tx1"/>
                  </a:solidFill>
                </a:endParaRPr>
              </a:p>
            </p:txBody>
          </p:sp>
          <p:pic>
            <p:nvPicPr>
              <p:cNvPr id="19" name="Picture 13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>
              <a:xfrm>
                <a:off x="4572000" y="4076700"/>
                <a:ext cx="923925" cy="881063"/>
              </a:xfrm>
              <a:prstGeom prst="rect">
                <a:avLst/>
              </a:prstGeom>
              <a:noFill/>
            </p:spPr>
          </p:pic>
          <p:sp>
            <p:nvSpPr>
              <p:cNvPr id="20" name="Oval 16"/>
              <p:cNvSpPr>
                <a:spLocks noChangeAspect="1" noChangeArrowheads="1"/>
              </p:cNvSpPr>
              <p:nvPr/>
            </p:nvSpPr>
            <p:spPr bwMode="auto">
              <a:xfrm>
                <a:off x="7821613" y="4221163"/>
                <a:ext cx="484187" cy="484187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 sz="2400" b="1">
                    <a:solidFill>
                      <a:schemeClr val="bg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US" altLang="it-IT" sz="1800">
                  <a:solidFill>
                    <a:schemeClr val="tx1"/>
                  </a:solidFill>
                </a:endParaRPr>
              </a:p>
            </p:txBody>
          </p:sp>
          <p:sp>
            <p:nvSpPr>
              <p:cNvPr id="21" name="Oval 17"/>
              <p:cNvSpPr>
                <a:spLocks noChangeAspect="1" noChangeArrowheads="1"/>
              </p:cNvSpPr>
              <p:nvPr/>
            </p:nvSpPr>
            <p:spPr bwMode="auto">
              <a:xfrm>
                <a:off x="3295650" y="4292600"/>
                <a:ext cx="484188" cy="484188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 sz="2400" b="1">
                    <a:solidFill>
                      <a:schemeClr val="bg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US" altLang="it-IT" sz="1800">
                  <a:solidFill>
                    <a:schemeClr val="tx1"/>
                  </a:solidFill>
                </a:endParaRPr>
              </a:p>
            </p:txBody>
          </p:sp>
          <p:sp>
            <p:nvSpPr>
              <p:cNvPr id="22" name="Oval 18"/>
              <p:cNvSpPr>
                <a:spLocks noChangeAspect="1" noChangeArrowheads="1"/>
              </p:cNvSpPr>
              <p:nvPr/>
            </p:nvSpPr>
            <p:spPr bwMode="auto">
              <a:xfrm>
                <a:off x="5508625" y="5516563"/>
                <a:ext cx="484188" cy="484187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 sz="2400" b="1">
                    <a:solidFill>
                      <a:schemeClr val="bg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US" altLang="it-IT" sz="1800">
                  <a:solidFill>
                    <a:schemeClr val="tx1"/>
                  </a:solidFill>
                </a:endParaRPr>
              </a:p>
            </p:txBody>
          </p:sp>
          <p:sp>
            <p:nvSpPr>
              <p:cNvPr id="23" name="Oval 19"/>
              <p:cNvSpPr>
                <a:spLocks noChangeAspect="1" noChangeArrowheads="1"/>
              </p:cNvSpPr>
              <p:nvPr/>
            </p:nvSpPr>
            <p:spPr bwMode="auto">
              <a:xfrm>
                <a:off x="5437188" y="3041650"/>
                <a:ext cx="484187" cy="484188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 sz="2400" b="1">
                    <a:solidFill>
                      <a:schemeClr val="bg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US" altLang="it-IT" sz="180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4" name="TextBox 3"/>
            <p:cNvSpPr txBox="1"/>
            <p:nvPr/>
          </p:nvSpPr>
          <p:spPr>
            <a:xfrm>
              <a:off x="4951809" y="2332271"/>
              <a:ext cx="117901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b="1" smtClean="0"/>
                <a:t>December</a:t>
              </a:r>
              <a:endParaRPr lang="it-IT" b="1"/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10608124" y="2247940"/>
              <a:ext cx="117901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b="1" smtClean="0"/>
                <a:t>June</a:t>
              </a: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7634189" y="993660"/>
              <a:ext cx="127534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b="1" smtClean="0"/>
                <a:t>September</a:t>
              </a: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7899556" y="4538809"/>
              <a:ext cx="127534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b="1" smtClean="0"/>
                <a:t>March</a:t>
              </a:r>
            </a:p>
          </p:txBody>
        </p:sp>
      </p:grpSp>
      <p:sp>
        <p:nvSpPr>
          <p:cNvPr id="50" name="TextBox 49"/>
          <p:cNvSpPr txBox="1"/>
          <p:nvPr/>
        </p:nvSpPr>
        <p:spPr>
          <a:xfrm>
            <a:off x="562708" y="1056639"/>
            <a:ext cx="1062110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smtClean="0">
                <a:latin typeface="Arial" panose="020B0604020202020204" pitchFamily="34" charset="0"/>
                <a:cs typeface="Arial" panose="020B0604020202020204" pitchFamily="34" charset="0"/>
              </a:rPr>
              <a:t>Search for the seasonal variations of the neutrino interaction rate due to the varying distance L(t) between Sun and Earth during the year;</a:t>
            </a:r>
            <a:endParaRPr lang="it-IT" sz="24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83082" y="2141921"/>
            <a:ext cx="5677346" cy="1015663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000" smtClean="0"/>
              <a:t>This analysis greatly benefits from the reduced background and from the improved stability in time of the detector with respect to Phase-I;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213862" y="3228257"/>
            <a:ext cx="478055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000" smtClean="0"/>
              <a:t>Consistent results are obtained using the Lomb-Scargle and the Empirical Mode Decomposition techniques;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2983" y="4397542"/>
            <a:ext cx="2989400" cy="2089363"/>
          </a:xfrm>
          <a:prstGeom prst="rect">
            <a:avLst/>
          </a:prstGeom>
        </p:spPr>
      </p:pic>
      <p:sp>
        <p:nvSpPr>
          <p:cNvPr id="29" name="TextBox 28"/>
          <p:cNvSpPr txBox="1"/>
          <p:nvPr/>
        </p:nvSpPr>
        <p:spPr>
          <a:xfrm>
            <a:off x="3877442" y="4920208"/>
            <a:ext cx="1745600" cy="707886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it-IT" sz="2000" smtClean="0"/>
              <a:t>Lomb-Scargle periodogram</a:t>
            </a:r>
          </a:p>
        </p:txBody>
      </p:sp>
      <p:sp>
        <p:nvSpPr>
          <p:cNvPr id="8" name="Left Arrow 7"/>
          <p:cNvSpPr/>
          <p:nvPr/>
        </p:nvSpPr>
        <p:spPr>
          <a:xfrm>
            <a:off x="3542383" y="5143760"/>
            <a:ext cx="335059" cy="298463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6" name="TextBox 25"/>
          <p:cNvSpPr txBox="1"/>
          <p:nvPr/>
        </p:nvSpPr>
        <p:spPr>
          <a:xfrm>
            <a:off x="0" y="6471139"/>
            <a:ext cx="12192000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b="1" i="1" dirty="0" smtClean="0"/>
              <a:t>Barbara Caccianiga (BX collaboration</a:t>
            </a:r>
            <a:r>
              <a:rPr lang="it-IT" b="1" dirty="0" smtClean="0"/>
              <a:t>) ``Borexino and the first direct detection of CNO neutrinos’’   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556363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0" y="15192"/>
            <a:ext cx="12191999" cy="732755"/>
          </a:xfrm>
          <a:prstGeom prst="rect">
            <a:avLst/>
          </a:prstGeom>
          <a:solidFill>
            <a:schemeClr val="accent4"/>
          </a:solidFill>
          <a:ln w="50800">
            <a:solidFill>
              <a:schemeClr val="accent4"/>
            </a:solidFill>
          </a:ln>
        </p:spPr>
        <p:txBody>
          <a:bodyPr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sz="3200" b="1">
                <a:latin typeface="Arial" panose="020B0604020202020204" pitchFamily="34" charset="0"/>
                <a:cs typeface="Arial" panose="020B0604020202020204" pitchFamily="34" charset="0"/>
              </a:rPr>
              <a:t>First simultaneous precision spectroscopy of pp,</a:t>
            </a:r>
            <a:r>
              <a:rPr lang="it-IT" sz="3200" b="1" baseline="30000">
                <a:latin typeface="Arial" panose="020B0604020202020204" pitchFamily="34" charset="0"/>
                <a:cs typeface="Arial" panose="020B0604020202020204" pitchFamily="34" charset="0"/>
              </a:rPr>
              <a:t>7</a:t>
            </a:r>
            <a:r>
              <a:rPr lang="it-IT" sz="3200" b="1">
                <a:latin typeface="Arial" panose="020B0604020202020204" pitchFamily="34" charset="0"/>
                <a:cs typeface="Arial" panose="020B0604020202020204" pitchFamily="34" charset="0"/>
              </a:rPr>
              <a:t>Be and pep 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0" y="6471139"/>
            <a:ext cx="12192000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b="1" i="1" smtClean="0"/>
              <a:t>Barbara Caccianiga (BX collaboration</a:t>
            </a:r>
            <a:r>
              <a:rPr lang="it-IT" b="1" smtClean="0"/>
              <a:t>) ``New results from Borexino’’   </a:t>
            </a:r>
            <a:endParaRPr lang="it-IT"/>
          </a:p>
        </p:txBody>
      </p:sp>
      <p:sp>
        <p:nvSpPr>
          <p:cNvPr id="13" name="TextBox 12"/>
          <p:cNvSpPr txBox="1"/>
          <p:nvPr/>
        </p:nvSpPr>
        <p:spPr>
          <a:xfrm>
            <a:off x="174329" y="897676"/>
            <a:ext cx="1181442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800" b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Implications of the new BX results: metallicity issue</a:t>
            </a:r>
            <a:endParaRPr lang="it-IT" sz="2800" b="1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59972" y="1529875"/>
            <a:ext cx="11043139" cy="193899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400" smtClean="0">
                <a:latin typeface="Arial" panose="020B0604020202020204" pitchFamily="34" charset="0"/>
                <a:cs typeface="Arial" panose="020B0604020202020204" pitchFamily="34" charset="0"/>
              </a:rPr>
              <a:t>The new Borexino results on </a:t>
            </a:r>
            <a:r>
              <a:rPr lang="it-IT" sz="2400" baseline="30000" smtClean="0">
                <a:latin typeface="Arial" panose="020B0604020202020204" pitchFamily="34" charset="0"/>
                <a:cs typeface="Arial" panose="020B0604020202020204" pitchFamily="34" charset="0"/>
              </a:rPr>
              <a:t>7</a:t>
            </a:r>
            <a:r>
              <a:rPr lang="it-IT" sz="2400" smtClean="0">
                <a:latin typeface="Arial" panose="020B0604020202020204" pitchFamily="34" charset="0"/>
                <a:cs typeface="Arial" panose="020B0604020202020204" pitchFamily="34" charset="0"/>
              </a:rPr>
              <a:t>Be neutrino rate seem to give an hint towards the High Metallicity hypothesis</a:t>
            </a:r>
          </a:p>
          <a:p>
            <a:pPr lvl="1"/>
            <a:r>
              <a:rPr lang="it-IT" sz="2400" smtClean="0">
                <a:latin typeface="Arial" panose="020B0604020202020204" pitchFamily="34" charset="0"/>
                <a:cs typeface="Arial" panose="020B0604020202020204" pitchFamily="34" charset="0"/>
              </a:rPr>
              <a:t>p-value (HZ)= 0.87</a:t>
            </a:r>
          </a:p>
          <a:p>
            <a:pPr lvl="1"/>
            <a:r>
              <a:rPr lang="it-IT" sz="2400" smtClean="0">
                <a:latin typeface="Arial" panose="020B0604020202020204" pitchFamily="34" charset="0"/>
                <a:cs typeface="Arial" panose="020B0604020202020204" pitchFamily="34" charset="0"/>
              </a:rPr>
              <a:t>p-value (LZ)= 0.11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400" smtClean="0">
                <a:latin typeface="Arial" panose="020B0604020202020204" pitchFamily="34" charset="0"/>
                <a:cs typeface="Arial" panose="020B0604020202020204" pitchFamily="34" charset="0"/>
              </a:rPr>
              <a:t>We are now largely dominated by the theoretical error;</a:t>
            </a:r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/>
          </p:nvPr>
        </p:nvGraphicFramePr>
        <p:xfrm>
          <a:off x="2514125" y="4850405"/>
          <a:ext cx="2594875" cy="134052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55" name="Equation" r:id="rId4" imgW="1726920" imgH="888840" progId="Equation.3">
                  <p:embed/>
                </p:oleObj>
              </mc:Choice>
              <mc:Fallback>
                <p:oleObj name="Equation" r:id="rId4" imgW="1726920" imgH="888840" progId="Equation.3">
                  <p:embed/>
                  <p:pic>
                    <p:nvPicPr>
                      <p:cNvPr id="9" name="Object 8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514125" y="4850405"/>
                        <a:ext cx="2594875" cy="1340526"/>
                      </a:xfrm>
                      <a:prstGeom prst="rect">
                        <a:avLst/>
                      </a:prstGeom>
                      <a:ln w="63500">
                        <a:solidFill>
                          <a:srgbClr val="FF000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800295" y="3803735"/>
            <a:ext cx="5928752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400" smtClean="0">
                <a:latin typeface="Arial" panose="020B0604020202020204" pitchFamily="34" charset="0"/>
                <a:cs typeface="Arial" panose="020B0604020202020204" pitchFamily="34" charset="0"/>
              </a:rPr>
              <a:t>Global fit to all solar + Kamland data (including the new </a:t>
            </a:r>
            <a:r>
              <a:rPr lang="it-IT" sz="2400" baseline="30000" smtClean="0">
                <a:latin typeface="Arial" panose="020B0604020202020204" pitchFamily="34" charset="0"/>
                <a:cs typeface="Arial" panose="020B0604020202020204" pitchFamily="34" charset="0"/>
              </a:rPr>
              <a:t>7</a:t>
            </a:r>
            <a:r>
              <a:rPr lang="it-IT" sz="2400" smtClean="0">
                <a:latin typeface="Arial" panose="020B0604020202020204" pitchFamily="34" charset="0"/>
                <a:cs typeface="Arial" panose="020B0604020202020204" pitchFamily="34" charset="0"/>
              </a:rPr>
              <a:t>Be result from BX)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279337" y="3577846"/>
            <a:ext cx="4323774" cy="2879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34344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0" grpId="0"/>
    </p:bld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941708" y="833101"/>
            <a:ext cx="108973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Frequentist hypothesis test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0" y="15192"/>
            <a:ext cx="12191999" cy="732755"/>
          </a:xfrm>
          <a:prstGeom prst="rect">
            <a:avLst/>
          </a:prstGeom>
          <a:solidFill>
            <a:schemeClr val="accent4"/>
          </a:solidFill>
          <a:ln w="50800">
            <a:solidFill>
              <a:schemeClr val="accent4"/>
            </a:solidFill>
          </a:ln>
        </p:spPr>
        <p:txBody>
          <a:bodyPr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Discrimination between HZ and LZ</a:t>
            </a:r>
            <a:endParaRPr lang="it-IT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6488668"/>
            <a:ext cx="12192000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b="1" i="1" dirty="0" smtClean="0"/>
              <a:t>Barara Caccianiga (BX collaboration</a:t>
            </a:r>
            <a:r>
              <a:rPr lang="it-IT" b="1" dirty="0" smtClean="0"/>
              <a:t>) ``First evidence of CNO neutrinos with Borexino’’   </a:t>
            </a:r>
            <a:endParaRPr lang="it-IT" dirty="0"/>
          </a:p>
        </p:txBody>
      </p:sp>
      <p:sp>
        <p:nvSpPr>
          <p:cNvPr id="17" name="TextBox 16"/>
          <p:cNvSpPr txBox="1"/>
          <p:nvPr/>
        </p:nvSpPr>
        <p:spPr>
          <a:xfrm>
            <a:off x="490137" y="5583261"/>
            <a:ext cx="1089736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Even in the most optimistic case the discrimination power is small, due to large theoretical uncertainties</a:t>
            </a:r>
          </a:p>
        </p:txBody>
      </p:sp>
      <p:grpSp>
        <p:nvGrpSpPr>
          <p:cNvPr id="23" name="Group 22"/>
          <p:cNvGrpSpPr/>
          <p:nvPr/>
        </p:nvGrpSpPr>
        <p:grpSpPr>
          <a:xfrm>
            <a:off x="291893" y="1370006"/>
            <a:ext cx="3434785" cy="3963230"/>
            <a:chOff x="336884" y="1569636"/>
            <a:chExt cx="3434785" cy="3963230"/>
          </a:xfrm>
        </p:grpSpPr>
        <p:grpSp>
          <p:nvGrpSpPr>
            <p:cNvPr id="10" name="Group 9"/>
            <p:cNvGrpSpPr/>
            <p:nvPr/>
          </p:nvGrpSpPr>
          <p:grpSpPr>
            <a:xfrm>
              <a:off x="495835" y="1725411"/>
              <a:ext cx="3149065" cy="3634548"/>
              <a:chOff x="495835" y="1839711"/>
              <a:chExt cx="3149065" cy="3634548"/>
            </a:xfrm>
          </p:grpSpPr>
          <p:pic>
            <p:nvPicPr>
              <p:cNvPr id="2" name="Picture 1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95835" y="2466764"/>
                <a:ext cx="3149065" cy="2650263"/>
              </a:xfrm>
              <a:prstGeom prst="rect">
                <a:avLst/>
              </a:prstGeom>
              <a:ln>
                <a:noFill/>
              </a:ln>
            </p:spPr>
          </p:pic>
          <p:sp>
            <p:nvSpPr>
              <p:cNvPr id="3" name="TextBox 2"/>
              <p:cNvSpPr txBox="1"/>
              <p:nvPr/>
            </p:nvSpPr>
            <p:spPr>
              <a:xfrm>
                <a:off x="495835" y="5104927"/>
                <a:ext cx="2751310" cy="3693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dirty="0" err="1" smtClean="0">
                    <a:latin typeface="Arial" panose="020B0604020202020204" pitchFamily="34" charset="0"/>
                    <a:cs typeface="Arial" panose="020B0604020202020204" pitchFamily="34" charset="0"/>
                  </a:rPr>
                  <a:t>Esclusion</a:t>
                </a:r>
                <a:r>
                  <a:rPr lang="en-US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of LZ at ~2.1</a:t>
                </a:r>
                <a:r>
                  <a:rPr lang="en-US" dirty="0" smtClean="0">
                    <a:latin typeface="Symbol" panose="05050102010706020507" pitchFamily="18" charset="2"/>
                  </a:rPr>
                  <a:t> s</a:t>
                </a:r>
                <a:endParaRPr lang="en-US" dirty="0">
                  <a:latin typeface="Symbol" panose="05050102010706020507" pitchFamily="18" charset="2"/>
                </a:endParaRPr>
              </a:p>
            </p:txBody>
          </p:sp>
          <p:sp>
            <p:nvSpPr>
              <p:cNvPr id="5" name="TextBox 4"/>
              <p:cNvSpPr txBox="1"/>
              <p:nvPr/>
            </p:nvSpPr>
            <p:spPr>
              <a:xfrm>
                <a:off x="495835" y="1839711"/>
                <a:ext cx="3030710" cy="64633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CURRENT: results of BX on Be7, 8B and CNO neutrinos</a:t>
                </a:r>
                <a:endParaRPr lang="en-US" dirty="0"/>
              </a:p>
            </p:txBody>
          </p:sp>
        </p:grpSp>
        <p:sp>
          <p:nvSpPr>
            <p:cNvPr id="20" name="Rectangle 19"/>
            <p:cNvSpPr/>
            <p:nvPr/>
          </p:nvSpPr>
          <p:spPr>
            <a:xfrm>
              <a:off x="336884" y="1569636"/>
              <a:ext cx="3434785" cy="3963230"/>
            </a:xfrm>
            <a:prstGeom prst="rect">
              <a:avLst/>
            </a:prstGeom>
            <a:noFill/>
            <a:ln w="635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4258606" y="1403416"/>
            <a:ext cx="3434785" cy="3963230"/>
            <a:chOff x="4258606" y="1644046"/>
            <a:chExt cx="3434785" cy="3963230"/>
          </a:xfrm>
        </p:grpSpPr>
        <p:grpSp>
          <p:nvGrpSpPr>
            <p:cNvPr id="18" name="Group 17"/>
            <p:cNvGrpSpPr/>
            <p:nvPr/>
          </p:nvGrpSpPr>
          <p:grpSpPr>
            <a:xfrm>
              <a:off x="4340645" y="1896461"/>
              <a:ext cx="3270709" cy="3362846"/>
              <a:chOff x="4340645" y="1896461"/>
              <a:chExt cx="3270709" cy="3362846"/>
            </a:xfrm>
          </p:grpSpPr>
          <p:pic>
            <p:nvPicPr>
              <p:cNvPr id="6" name="Picture 5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340645" y="2368778"/>
                <a:ext cx="2856199" cy="2890529"/>
              </a:xfrm>
              <a:prstGeom prst="rect">
                <a:avLst/>
              </a:prstGeom>
            </p:spPr>
          </p:pic>
          <p:sp>
            <p:nvSpPr>
              <p:cNvPr id="12" name="TextBox 11"/>
              <p:cNvSpPr txBox="1"/>
              <p:nvPr/>
            </p:nvSpPr>
            <p:spPr>
              <a:xfrm>
                <a:off x="4580644" y="1896461"/>
                <a:ext cx="303071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FUTURE hypothetical result on CNO at 10% error</a:t>
                </a:r>
                <a:endParaRPr lang="en-US" dirty="0"/>
              </a:p>
            </p:txBody>
          </p:sp>
        </p:grpSp>
        <p:sp>
          <p:nvSpPr>
            <p:cNvPr id="14" name="TextBox 13"/>
            <p:cNvSpPr txBox="1"/>
            <p:nvPr/>
          </p:nvSpPr>
          <p:spPr>
            <a:xfrm>
              <a:off x="4445534" y="5163534"/>
              <a:ext cx="275131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Esclusion</a:t>
              </a:r>
              <a:r>
                <a:rPr lang="en-US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of LZ at ~2.2</a:t>
              </a:r>
              <a:r>
                <a:rPr lang="en-US" dirty="0" smtClean="0">
                  <a:latin typeface="Symbol" panose="05050102010706020507" pitchFamily="18" charset="2"/>
                </a:rPr>
                <a:t> s</a:t>
              </a:r>
              <a:endParaRPr lang="en-US" dirty="0">
                <a:latin typeface="Symbol" panose="05050102010706020507" pitchFamily="18" charset="2"/>
              </a:endParaRP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4258606" y="1644046"/>
              <a:ext cx="3434785" cy="3963230"/>
            </a:xfrm>
            <a:prstGeom prst="rect">
              <a:avLst/>
            </a:prstGeom>
            <a:noFill/>
            <a:ln w="6350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8109907" y="1413809"/>
            <a:ext cx="3470166" cy="3963230"/>
            <a:chOff x="7933445" y="1654439"/>
            <a:chExt cx="3470166" cy="3963230"/>
          </a:xfrm>
        </p:grpSpPr>
        <p:grpSp>
          <p:nvGrpSpPr>
            <p:cNvPr id="19" name="Group 18"/>
            <p:cNvGrpSpPr/>
            <p:nvPr/>
          </p:nvGrpSpPr>
          <p:grpSpPr>
            <a:xfrm>
              <a:off x="8180329" y="1886082"/>
              <a:ext cx="3030711" cy="3194681"/>
              <a:chOff x="8180329" y="1886082"/>
              <a:chExt cx="3030711" cy="3194681"/>
            </a:xfrm>
          </p:grpSpPr>
          <p:pic>
            <p:nvPicPr>
              <p:cNvPr id="7" name="Picture 6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8180329" y="2502332"/>
                <a:ext cx="2466325" cy="2578431"/>
              </a:xfrm>
              <a:prstGeom prst="rect">
                <a:avLst/>
              </a:prstGeom>
            </p:spPr>
          </p:pic>
          <p:sp>
            <p:nvSpPr>
              <p:cNvPr id="15" name="TextBox 14"/>
              <p:cNvSpPr txBox="1"/>
              <p:nvPr/>
            </p:nvSpPr>
            <p:spPr>
              <a:xfrm>
                <a:off x="8180330" y="1886082"/>
                <a:ext cx="303071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FUTURE hypothetical result on CNO at 2% error</a:t>
                </a:r>
                <a:endParaRPr lang="en-US" dirty="0"/>
              </a:p>
            </p:txBody>
          </p:sp>
        </p:grpSp>
        <p:sp>
          <p:nvSpPr>
            <p:cNvPr id="16" name="TextBox 15"/>
            <p:cNvSpPr txBox="1"/>
            <p:nvPr/>
          </p:nvSpPr>
          <p:spPr>
            <a:xfrm>
              <a:off x="7933445" y="5167590"/>
              <a:ext cx="275131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Esclusion</a:t>
              </a:r>
              <a:r>
                <a:rPr lang="en-US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of LZ at ~2.6</a:t>
              </a:r>
              <a:r>
                <a:rPr lang="en-US" dirty="0" smtClean="0">
                  <a:latin typeface="Symbol" panose="05050102010706020507" pitchFamily="18" charset="2"/>
                </a:rPr>
                <a:t> s</a:t>
              </a:r>
              <a:endParaRPr lang="en-US" dirty="0">
                <a:latin typeface="Symbol" panose="05050102010706020507" pitchFamily="18" charset="2"/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7968826" y="1654439"/>
              <a:ext cx="3434785" cy="3963230"/>
            </a:xfrm>
            <a:prstGeom prst="rect">
              <a:avLst/>
            </a:prstGeom>
            <a:noFill/>
            <a:ln w="635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6" name="TextBox 25"/>
          <p:cNvSpPr txBox="1"/>
          <p:nvPr/>
        </p:nvSpPr>
        <p:spPr>
          <a:xfrm>
            <a:off x="0" y="6471139"/>
            <a:ext cx="12192000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b="1" i="1" dirty="0" smtClean="0"/>
              <a:t>Barbara Caccianiga (BX collaboration</a:t>
            </a:r>
            <a:r>
              <a:rPr lang="it-IT" b="1" dirty="0" smtClean="0"/>
              <a:t>) ``Borexino and the first direct detection of CNO neutrinos’’   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745069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Box 19"/>
          <p:cNvSpPr txBox="1"/>
          <p:nvPr/>
        </p:nvSpPr>
        <p:spPr>
          <a:xfrm>
            <a:off x="6570994" y="937435"/>
            <a:ext cx="35343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800" b="1" smtClean="0">
                <a:latin typeface="Arial" panose="020B0604020202020204" pitchFamily="34" charset="0"/>
                <a:cs typeface="Arial" panose="020B0604020202020204" pitchFamily="34" charset="0"/>
              </a:rPr>
              <a:t>Systematic errors</a:t>
            </a:r>
            <a:endParaRPr lang="it-IT" sz="28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84380" y="1511627"/>
            <a:ext cx="7520048" cy="477002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13895" y="2346952"/>
            <a:ext cx="2508738" cy="58477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it-IT" sz="1600" smtClean="0">
                <a:latin typeface="Arial" panose="020B0604020202020204" pitchFamily="34" charset="0"/>
                <a:cs typeface="Arial" panose="020B0604020202020204" pitchFamily="34" charset="0"/>
              </a:rPr>
              <a:t>Two methods to take into account pile-up:</a:t>
            </a:r>
          </a:p>
        </p:txBody>
      </p:sp>
      <p:cxnSp>
        <p:nvCxnSpPr>
          <p:cNvPr id="10" name="Straight Arrow Connector 9"/>
          <p:cNvCxnSpPr>
            <a:endCxn id="4" idx="3"/>
          </p:cNvCxnSpPr>
          <p:nvPr/>
        </p:nvCxnSpPr>
        <p:spPr>
          <a:xfrm flipH="1" flipV="1">
            <a:off x="2922633" y="2639340"/>
            <a:ext cx="1561747" cy="602348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216879" y="3312400"/>
            <a:ext cx="2977661" cy="132343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600" smtClean="0">
                <a:latin typeface="Arial" panose="020B0604020202020204" pitchFamily="34" charset="0"/>
                <a:cs typeface="Arial" panose="020B0604020202020204" pitchFamily="34" charset="0"/>
              </a:rPr>
              <a:t>Effects of non perfect modelling of the detector response;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600" smtClean="0">
                <a:latin typeface="Arial" panose="020B0604020202020204" pitchFamily="34" charset="0"/>
                <a:cs typeface="Arial" panose="020B0604020202020204" pitchFamily="34" charset="0"/>
              </a:rPr>
              <a:t>Uncertainty on theoretical input spectra (</a:t>
            </a:r>
            <a:r>
              <a:rPr lang="it-IT" sz="1600" baseline="30000" smtClean="0">
                <a:latin typeface="Arial" panose="020B0604020202020204" pitchFamily="34" charset="0"/>
                <a:cs typeface="Arial" panose="020B0604020202020204" pitchFamily="34" charset="0"/>
              </a:rPr>
              <a:t>210</a:t>
            </a:r>
            <a:r>
              <a:rPr lang="it-IT" sz="1600" smtClean="0">
                <a:latin typeface="Arial" panose="020B0604020202020204" pitchFamily="34" charset="0"/>
                <a:cs typeface="Arial" panose="020B0604020202020204" pitchFamily="34" charset="0"/>
              </a:rPr>
              <a:t>Bi); </a:t>
            </a:r>
          </a:p>
        </p:txBody>
      </p:sp>
      <p:cxnSp>
        <p:nvCxnSpPr>
          <p:cNvPr id="16" name="Straight Arrow Connector 15"/>
          <p:cNvCxnSpPr/>
          <p:nvPr/>
        </p:nvCxnSpPr>
        <p:spPr>
          <a:xfrm flipH="1">
            <a:off x="3247293" y="4044458"/>
            <a:ext cx="1131581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endCxn id="21" idx="3"/>
          </p:cNvCxnSpPr>
          <p:nvPr/>
        </p:nvCxnSpPr>
        <p:spPr>
          <a:xfrm flipH="1">
            <a:off x="2984836" y="4448578"/>
            <a:ext cx="1499544" cy="1106169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344518" y="5016138"/>
            <a:ext cx="2640318" cy="107721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600" baseline="30000" smtClean="0">
                <a:latin typeface="Arial" panose="020B0604020202020204" pitchFamily="34" charset="0"/>
                <a:cs typeface="Arial" panose="020B0604020202020204" pitchFamily="34" charset="0"/>
              </a:rPr>
              <a:t>85</a:t>
            </a:r>
            <a:r>
              <a:rPr lang="it-IT" sz="1600" smtClean="0">
                <a:latin typeface="Arial" panose="020B0604020202020204" pitchFamily="34" charset="0"/>
                <a:cs typeface="Arial" panose="020B0604020202020204" pitchFamily="34" charset="0"/>
              </a:rPr>
              <a:t>Kr constrained to be &lt;7.5cpd/100t(95% C.L.) (from Kr-Rb  delayed coincidences)</a:t>
            </a:r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0" y="15192"/>
            <a:ext cx="12191999" cy="732755"/>
          </a:xfrm>
          <a:prstGeom prst="rect">
            <a:avLst/>
          </a:prstGeom>
          <a:solidFill>
            <a:schemeClr val="accent4"/>
          </a:solidFill>
          <a:ln w="50800">
            <a:solidFill>
              <a:schemeClr val="accent4"/>
            </a:solidFill>
          </a:ln>
        </p:spPr>
        <p:txBody>
          <a:bodyPr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Neutrinos from the proton-proton chain </a:t>
            </a:r>
            <a:endParaRPr lang="it-IT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0" y="6471139"/>
            <a:ext cx="12192000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b="1" i="1" dirty="0" smtClean="0"/>
              <a:t>Barbara Caccianiga (BX collaboration</a:t>
            </a:r>
            <a:r>
              <a:rPr lang="it-IT" b="1" dirty="0" smtClean="0"/>
              <a:t>) ``Borexino and the first direct detection of CNO neutrinos’’   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992884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5" grpId="0" animBg="1"/>
      <p:bldP spid="21" grpId="0" animBg="1"/>
    </p:bld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6379" y="1480702"/>
            <a:ext cx="11259239" cy="4979624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022927" y="883492"/>
            <a:ext cx="73706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Systematic errors</a:t>
            </a:r>
            <a:endParaRPr 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0" y="15192"/>
            <a:ext cx="12191999" cy="732755"/>
          </a:xfrm>
          <a:prstGeom prst="rect">
            <a:avLst/>
          </a:prstGeom>
          <a:solidFill>
            <a:schemeClr val="accent4"/>
          </a:solidFill>
          <a:ln w="50800">
            <a:solidFill>
              <a:schemeClr val="accent4"/>
            </a:solidFill>
          </a:ln>
        </p:spPr>
        <p:txBody>
          <a:bodyPr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CNO neutrinos: results</a:t>
            </a:r>
            <a:endParaRPr lang="it-IT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6471139"/>
            <a:ext cx="12192000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b="1" i="1" dirty="0" smtClean="0"/>
              <a:t>Barbara Caccianiga (BX collaboration</a:t>
            </a:r>
            <a:r>
              <a:rPr lang="it-IT" b="1" dirty="0" smtClean="0"/>
              <a:t>) ``Borexino and the first direct detection of CNO neutrinos’’   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147706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 txBox="1">
            <a:spLocks/>
          </p:cNvSpPr>
          <p:nvPr/>
        </p:nvSpPr>
        <p:spPr>
          <a:xfrm>
            <a:off x="0" y="15192"/>
            <a:ext cx="12191999" cy="732755"/>
          </a:xfrm>
          <a:prstGeom prst="rect">
            <a:avLst/>
          </a:prstGeom>
          <a:solidFill>
            <a:schemeClr val="accent4"/>
          </a:solidFill>
          <a:ln w="50800">
            <a:solidFill>
              <a:schemeClr val="accent4"/>
            </a:solidFill>
          </a:ln>
        </p:spPr>
        <p:txBody>
          <a:bodyPr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CNO neutrinos: tagging </a:t>
            </a:r>
            <a:r>
              <a:rPr lang="it-IT" sz="3200" b="1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210</a:t>
            </a:r>
            <a:r>
              <a:rPr lang="it-IT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Bi with </a:t>
            </a:r>
            <a:r>
              <a:rPr lang="it-IT" sz="3200" b="1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210</a:t>
            </a:r>
            <a:r>
              <a:rPr lang="it-IT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Po</a:t>
            </a:r>
            <a:endParaRPr lang="it-IT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6485" y="1169423"/>
            <a:ext cx="10058400" cy="5186526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2494903" y="1297761"/>
            <a:ext cx="6440549" cy="400110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2000" b="1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210</a:t>
            </a:r>
            <a:r>
              <a:rPr lang="it-IT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Po rate as a function of time</a:t>
            </a:r>
            <a:endParaRPr lang="it-IT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13746" y="1343928"/>
            <a:ext cx="1506948" cy="707886"/>
          </a:xfrm>
          <a:prstGeom prst="rect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Detector TOP</a:t>
            </a:r>
            <a:endParaRPr lang="it-IT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67032" y="5360480"/>
            <a:ext cx="1453662" cy="707886"/>
          </a:xfrm>
          <a:prstGeom prst="rect">
            <a:avLst/>
          </a:prstGeom>
          <a:solidFill>
            <a:schemeClr val="bg1"/>
          </a:solidFill>
          <a:ln w="38100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Detector BOTTOM</a:t>
            </a:r>
            <a:endParaRPr lang="it-IT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6471139"/>
            <a:ext cx="12192000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b="1" i="1" dirty="0" smtClean="0"/>
              <a:t>Barbara Caccianiga (BX collaboration</a:t>
            </a:r>
            <a:r>
              <a:rPr lang="it-IT" b="1" dirty="0" smtClean="0"/>
              <a:t>) ``Borexino and the first direct detection of CNO neutrinos’’   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558479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797329" y="927959"/>
            <a:ext cx="108973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We have to prove the uniformity of </a:t>
            </a:r>
            <a:r>
              <a:rPr lang="it-IT" sz="24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210</a:t>
            </a:r>
            <a:r>
              <a:rPr lang="it-IT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Bi in the entire volume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48151" y="5841075"/>
            <a:ext cx="11474881" cy="461665"/>
          </a:xfrm>
          <a:prstGeom prst="rect">
            <a:avLst/>
          </a:prstGeom>
          <a:noFill/>
          <a:ln w="38100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The systematic error associated to </a:t>
            </a:r>
            <a:r>
              <a:rPr lang="en-US" sz="2400" b="1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210</a:t>
            </a:r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Bi uniformity is  0.78 counts/day/100t</a:t>
            </a:r>
            <a:endParaRPr 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0" y="15192"/>
            <a:ext cx="12191999" cy="732755"/>
          </a:xfrm>
          <a:prstGeom prst="rect">
            <a:avLst/>
          </a:prstGeom>
          <a:solidFill>
            <a:schemeClr val="accent4"/>
          </a:solidFill>
          <a:ln w="50800">
            <a:solidFill>
              <a:schemeClr val="accent4"/>
            </a:solidFill>
          </a:ln>
        </p:spPr>
        <p:txBody>
          <a:bodyPr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CNO neutrinos: tagging </a:t>
            </a:r>
            <a:r>
              <a:rPr lang="it-IT" sz="3200" b="1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210</a:t>
            </a:r>
            <a:r>
              <a:rPr lang="it-IT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Bi with </a:t>
            </a:r>
            <a:r>
              <a:rPr lang="it-IT" sz="3200" b="1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210</a:t>
            </a:r>
            <a:r>
              <a:rPr lang="it-IT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Po</a:t>
            </a:r>
            <a:endParaRPr lang="it-IT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8475" y="1569636"/>
            <a:ext cx="9114303" cy="408551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0" y="6471139"/>
            <a:ext cx="12192000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b="1" i="1" dirty="0" smtClean="0"/>
              <a:t>Barbara Caccianiga (BX collaboration</a:t>
            </a:r>
            <a:r>
              <a:rPr lang="it-IT" b="1" dirty="0" smtClean="0"/>
              <a:t>) ``Borexino and the first direct detection of CNO neutrinos’’   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974587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0" y="15192"/>
            <a:ext cx="12191999" cy="732755"/>
          </a:xfrm>
          <a:prstGeom prst="rect">
            <a:avLst/>
          </a:prstGeom>
          <a:solidFill>
            <a:schemeClr val="accent4"/>
          </a:solidFill>
          <a:ln w="50800">
            <a:solidFill>
              <a:schemeClr val="accent4"/>
            </a:solidFill>
          </a:ln>
        </p:spPr>
        <p:txBody>
          <a:bodyPr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sz="4000" b="1" smtClean="0">
                <a:latin typeface="Arial" panose="020B0604020202020204" pitchFamily="34" charset="0"/>
                <a:cs typeface="Arial" panose="020B0604020202020204" pitchFamily="34" charset="0"/>
              </a:rPr>
              <a:t>Studying Solar Neutrinos</a:t>
            </a:r>
            <a:endParaRPr lang="it-IT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98869" y="900545"/>
            <a:ext cx="1126921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The importance of the CNO cycle: the solar metallicity puzzle</a:t>
            </a:r>
            <a:endParaRPr lang="en-US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61394" y="1741375"/>
            <a:ext cx="11269210" cy="4170372"/>
          </a:xfrm>
          <a:prstGeom prst="rect">
            <a:avLst/>
          </a:prstGeom>
          <a:noFill/>
          <a:ln w="44450"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Metallicity of the Sun: content of elements with Z&gt;2;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Metallicity is a crucial input parameter of the Standard Solar Model;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Metallicity is obtained from spectroscopic measurement of the photosphere;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The most recent re-evaluation of metallicity leads to values lower than previously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obtained (low-metallicity- LZ)</a:t>
            </a:r>
            <a:endParaRPr lang="en-U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Standard Solar Model which uses in input the low metallicity (LZ-SSM) gives output at odds with the measurement from helioseismology (helioseismology== study of propagation of sound waves on the Sun’s surface);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Standard Solar Model which uses in input the older metallicity (HZ-SSM) gives output in agreement with the measurements from helioseismology;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0" y="6471139"/>
            <a:ext cx="12192000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b="1" i="1" dirty="0" smtClean="0"/>
              <a:t>Barbara Caccianiga (BX collaboration</a:t>
            </a:r>
            <a:r>
              <a:rPr lang="it-IT" b="1" dirty="0" smtClean="0"/>
              <a:t>) ``Borexino and the first direct detection of CNO neutrinos’’   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6543376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0" y="15192"/>
            <a:ext cx="12191999" cy="732755"/>
          </a:xfrm>
          <a:prstGeom prst="rect">
            <a:avLst/>
          </a:prstGeom>
          <a:solidFill>
            <a:schemeClr val="accent4"/>
          </a:solidFill>
          <a:ln w="50800">
            <a:solidFill>
              <a:schemeClr val="accent4"/>
            </a:solidFill>
          </a:ln>
        </p:spPr>
        <p:txBody>
          <a:bodyPr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sz="4000" b="1" smtClean="0">
                <a:latin typeface="Arial" panose="020B0604020202020204" pitchFamily="34" charset="0"/>
                <a:cs typeface="Arial" panose="020B0604020202020204" pitchFamily="34" charset="0"/>
              </a:rPr>
              <a:t>Studying Solar Neutrinos</a:t>
            </a:r>
            <a:endParaRPr lang="it-IT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98869" y="1513811"/>
            <a:ext cx="1153913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The predictions for CNO neutrinos depends on the input metallicity: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Directly: CNO reactions depends directly on the content of C and N in the core of the Sun;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Indirectly: CNO reactions (as pp-chain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reactions, 7Be and 8B neutrinos)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depends on temperature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which in turn depends on opacity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which in turn depends on metallicity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6885983"/>
              </p:ext>
            </p:extLst>
          </p:nvPr>
        </p:nvGraphicFramePr>
        <p:xfrm>
          <a:off x="425215" y="3284350"/>
          <a:ext cx="5440334" cy="289357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9958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0929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1245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1899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743107"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FLUX</a:t>
                      </a:r>
                      <a:endParaRPr lang="it-IT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High</a:t>
                      </a:r>
                      <a:r>
                        <a:rPr lang="it-IT" sz="14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Metallicity</a:t>
                      </a:r>
                    </a:p>
                    <a:p>
                      <a:pPr algn="ctr"/>
                      <a:r>
                        <a:rPr lang="it-IT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(HZ)</a:t>
                      </a:r>
                      <a:endParaRPr lang="it-IT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Low</a:t>
                      </a:r>
                      <a:r>
                        <a:rPr lang="it-IT" sz="14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</a:p>
                    <a:p>
                      <a:pPr algn="ctr"/>
                      <a:r>
                        <a:rPr lang="it-IT" sz="14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Metallicity</a:t>
                      </a:r>
                    </a:p>
                    <a:p>
                      <a:pPr algn="ctr"/>
                      <a:r>
                        <a:rPr lang="it-IT" sz="14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(LZ)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DIFF.</a:t>
                      </a:r>
                    </a:p>
                    <a:p>
                      <a:pPr algn="ctr"/>
                      <a:r>
                        <a:rPr lang="it-IT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(HZ-LZ)/HZ</a:t>
                      </a:r>
                      <a:endParaRPr lang="it-IT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7210">
                <a:tc>
                  <a:txBody>
                    <a:bodyPr/>
                    <a:lstStyle/>
                    <a:p>
                      <a:pPr algn="ctr"/>
                      <a:r>
                        <a:rPr lang="it-IT" sz="1200" b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pp</a:t>
                      </a:r>
                      <a:r>
                        <a:rPr lang="it-IT" sz="1200" b="1" baseline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(10</a:t>
                      </a:r>
                      <a:r>
                        <a:rPr lang="it-IT" sz="1200" b="1" baseline="3000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  <a:r>
                        <a:rPr lang="it-IT" sz="1200" b="1" baseline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cm</a:t>
                      </a:r>
                      <a:r>
                        <a:rPr lang="it-IT" sz="1200" b="1" baseline="3000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-2</a:t>
                      </a:r>
                      <a:r>
                        <a:rPr lang="it-IT" sz="1200" b="1" baseline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s</a:t>
                      </a:r>
                      <a:r>
                        <a:rPr lang="it-IT" sz="1200" b="1" baseline="3000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</a:t>
                      </a:r>
                      <a:r>
                        <a:rPr lang="it-IT" sz="1200" b="1" baseline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  <a:endParaRPr lang="it-IT" sz="1200" b="1" baseline="300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5.98(1±0.006)</a:t>
                      </a:r>
                      <a:endParaRPr lang="it-IT" sz="12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6.03(1±0.005)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-0.8%</a:t>
                      </a:r>
                      <a:endParaRPr lang="it-IT" sz="12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721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b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pep</a:t>
                      </a:r>
                      <a:r>
                        <a:rPr lang="it-IT" sz="1200" b="1" baseline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(10</a:t>
                      </a:r>
                      <a:r>
                        <a:rPr lang="it-IT" sz="1200" b="1" baseline="3000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  <a:r>
                        <a:rPr lang="it-IT" sz="1200" b="1" baseline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cm</a:t>
                      </a:r>
                      <a:r>
                        <a:rPr lang="it-IT" sz="1200" b="1" baseline="3000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-2</a:t>
                      </a:r>
                      <a:r>
                        <a:rPr lang="it-IT" sz="1200" b="1" baseline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s</a:t>
                      </a:r>
                      <a:r>
                        <a:rPr lang="it-IT" sz="1200" b="1" baseline="3000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</a:t>
                      </a:r>
                      <a:r>
                        <a:rPr lang="it-IT" sz="1200" b="1" baseline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  <a:endParaRPr lang="it-IT" sz="1200" b="1" baseline="3000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1.44(1±0.01)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1.46(1±0.009)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-1.4%</a:t>
                      </a:r>
                      <a:endParaRPr lang="it-IT" sz="12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721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b="1" baseline="3000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  <a:r>
                        <a:rPr lang="it-IT" sz="1200" b="1" baseline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Be (10</a:t>
                      </a:r>
                      <a:r>
                        <a:rPr lang="it-IT" sz="1200" b="1" baseline="3000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</a:t>
                      </a:r>
                      <a:r>
                        <a:rPr lang="it-IT" sz="1200" b="1" baseline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cm</a:t>
                      </a:r>
                      <a:r>
                        <a:rPr lang="it-IT" sz="1200" b="1" baseline="3000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-2</a:t>
                      </a:r>
                      <a:r>
                        <a:rPr lang="it-IT" sz="1200" b="1" baseline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s</a:t>
                      </a:r>
                      <a:r>
                        <a:rPr lang="it-IT" sz="1200" b="1" baseline="3000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</a:t>
                      </a:r>
                      <a:r>
                        <a:rPr lang="it-IT" sz="1200" b="1" baseline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  <a:endParaRPr lang="it-IT" sz="1200" b="1" baseline="3000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4.94(1±0.06)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4.50(1±0.06)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8.9%</a:t>
                      </a:r>
                      <a:endParaRPr lang="it-IT" sz="12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721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b="1" baseline="3000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  <a:r>
                        <a:rPr lang="it-IT" sz="1200" b="1" baseline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 (10</a:t>
                      </a:r>
                      <a:r>
                        <a:rPr lang="it-IT" sz="1200" b="1" baseline="3000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  <a:r>
                        <a:rPr lang="it-IT" sz="1200" b="1" baseline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cm</a:t>
                      </a:r>
                      <a:r>
                        <a:rPr lang="it-IT" sz="1200" b="1" baseline="3000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-2</a:t>
                      </a:r>
                      <a:r>
                        <a:rPr lang="it-IT" sz="1200" b="1" baseline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s</a:t>
                      </a:r>
                      <a:r>
                        <a:rPr lang="it-IT" sz="1200" b="1" baseline="3000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</a:t>
                      </a:r>
                      <a:r>
                        <a:rPr lang="it-IT" sz="1200" b="1" baseline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  <a:endParaRPr lang="it-IT" sz="1200" b="1" baseline="3000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5.46(1±0.12)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4.50(1±0.12)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17.6%</a:t>
                      </a:r>
                      <a:endParaRPr lang="it-IT" sz="12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721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b="1" baseline="3000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</a:t>
                      </a:r>
                      <a:r>
                        <a:rPr lang="it-IT" sz="1200" b="1" baseline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 (10</a:t>
                      </a:r>
                      <a:r>
                        <a:rPr lang="it-IT" sz="1200" b="1" baseline="3000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  <a:r>
                        <a:rPr lang="it-IT" sz="1200" b="1" baseline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cm</a:t>
                      </a:r>
                      <a:r>
                        <a:rPr lang="it-IT" sz="1200" b="1" baseline="3000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-2</a:t>
                      </a:r>
                      <a:r>
                        <a:rPr lang="it-IT" sz="1200" b="1" baseline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s</a:t>
                      </a:r>
                      <a:r>
                        <a:rPr lang="it-IT" sz="1200" b="1" baseline="3000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</a:t>
                      </a:r>
                      <a:r>
                        <a:rPr lang="it-IT" sz="1200" b="1" baseline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  <a:endParaRPr lang="it-IT" sz="1200" b="1" baseline="3000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2.78(1±0.15)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2.04(1±0.14)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26.6%</a:t>
                      </a:r>
                      <a:endParaRPr lang="it-IT" sz="12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721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b="1" baseline="3000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</a:t>
                      </a:r>
                      <a:r>
                        <a:rPr lang="it-IT" sz="1200" b="1" baseline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 (10</a:t>
                      </a:r>
                      <a:r>
                        <a:rPr lang="it-IT" sz="1200" b="1" baseline="3000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  <a:r>
                        <a:rPr lang="it-IT" sz="1200" b="1" baseline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cm</a:t>
                      </a:r>
                      <a:r>
                        <a:rPr lang="it-IT" sz="1200" b="1" baseline="3000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-2</a:t>
                      </a:r>
                      <a:r>
                        <a:rPr lang="it-IT" sz="1200" b="1" baseline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s</a:t>
                      </a:r>
                      <a:r>
                        <a:rPr lang="it-IT" sz="1200" b="1" baseline="3000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</a:t>
                      </a:r>
                      <a:r>
                        <a:rPr lang="it-IT" sz="1200" b="1" baseline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  <a:endParaRPr lang="it-IT" sz="1200" b="1" baseline="3000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2.05(1±0.17)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1.44(1±0.16)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29.7%</a:t>
                      </a:r>
                      <a:endParaRPr lang="it-IT" sz="12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0721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b="1" baseline="3000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</a:t>
                      </a:r>
                      <a:r>
                        <a:rPr lang="it-IT" sz="1200" b="1" baseline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F(10</a:t>
                      </a:r>
                      <a:r>
                        <a:rPr lang="it-IT" sz="1200" b="1" baseline="3000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  <a:r>
                        <a:rPr lang="it-IT" sz="1200" b="1" baseline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cm</a:t>
                      </a:r>
                      <a:r>
                        <a:rPr lang="it-IT" sz="1200" b="1" baseline="3000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-2</a:t>
                      </a:r>
                      <a:r>
                        <a:rPr lang="it-IT" sz="1200" b="1" baseline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s</a:t>
                      </a:r>
                      <a:r>
                        <a:rPr lang="it-IT" sz="1200" b="1" baseline="3000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</a:t>
                      </a:r>
                      <a:r>
                        <a:rPr lang="it-IT" sz="1200" b="1" baseline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  <a:endParaRPr lang="it-IT" sz="1200" b="1" baseline="3000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5.29(1±0.20)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3.261±0.18)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38.3%</a:t>
                      </a:r>
                      <a:endParaRPr lang="it-IT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7700849" y="4225661"/>
            <a:ext cx="3774996" cy="1569660"/>
          </a:xfrm>
          <a:prstGeom prst="rect">
            <a:avLst/>
          </a:prstGeom>
          <a:solidFill>
            <a:schemeClr val="bg1"/>
          </a:solidFill>
          <a:ln w="889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GB" sz="2400" dirty="0" smtClean="0">
                <a:latin typeface="Arial" pitchFamily="34" charset="0"/>
                <a:cs typeface="Arial" pitchFamily="34" charset="0"/>
              </a:rPr>
              <a:t>Measuring  the flux of CNO neutrinos could provide a crucial input to solve the puzzle;</a:t>
            </a:r>
          </a:p>
        </p:txBody>
      </p:sp>
      <p:sp>
        <p:nvSpPr>
          <p:cNvPr id="4" name="Oval 3"/>
          <p:cNvSpPr/>
          <p:nvPr/>
        </p:nvSpPr>
        <p:spPr>
          <a:xfrm>
            <a:off x="4630429" y="5277764"/>
            <a:ext cx="1235120" cy="900163"/>
          </a:xfrm>
          <a:prstGeom prst="ellipse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ight Arrow 5"/>
          <p:cNvSpPr/>
          <p:nvPr/>
        </p:nvSpPr>
        <p:spPr>
          <a:xfrm>
            <a:off x="6334020" y="4682616"/>
            <a:ext cx="898358" cy="5494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398869" y="900545"/>
            <a:ext cx="1126921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The importance of the CNO cycle: the solar metallicity puzzle</a:t>
            </a:r>
            <a:endParaRPr lang="en-US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0" y="6471139"/>
            <a:ext cx="12192000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b="1" i="1" dirty="0" smtClean="0"/>
              <a:t>Barbara Caccianiga (BX collaboration</a:t>
            </a:r>
            <a:r>
              <a:rPr lang="it-IT" b="1" dirty="0" smtClean="0"/>
              <a:t>) ``Borexino and the first direct detection of CNO neutrinos’’   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465400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8" grpId="0" animBg="1"/>
      <p:bldP spid="4" grpId="0" animBg="1"/>
      <p:bldP spid="6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49830</TotalTime>
  <Words>5968</Words>
  <Application>Microsoft Office PowerPoint</Application>
  <PresentationFormat>Widescreen</PresentationFormat>
  <Paragraphs>790</Paragraphs>
  <Slides>79</Slides>
  <Notes>78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79</vt:i4>
      </vt:variant>
    </vt:vector>
  </HeadingPairs>
  <TitlesOfParts>
    <vt:vector size="88" baseType="lpstr">
      <vt:lpstr>Algerian</vt:lpstr>
      <vt:lpstr>Arial</vt:lpstr>
      <vt:lpstr>Calibri</vt:lpstr>
      <vt:lpstr>Calibri Light</vt:lpstr>
      <vt:lpstr>MT Symbol</vt:lpstr>
      <vt:lpstr>Symbol</vt:lpstr>
      <vt:lpstr>Wingdings</vt:lpstr>
      <vt:lpstr>Office Theme</vt:lpstr>
      <vt:lpstr>Equation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barbara</dc:creator>
  <cp:lastModifiedBy>Barbara Caccianiga</cp:lastModifiedBy>
  <cp:revision>508</cp:revision>
  <dcterms:created xsi:type="dcterms:W3CDTF">2017-08-13T12:41:59Z</dcterms:created>
  <dcterms:modified xsi:type="dcterms:W3CDTF">2021-02-03T11:42:48Z</dcterms:modified>
</cp:coreProperties>
</file>