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0" r:id="rId1"/>
  </p:sldMasterIdLst>
  <p:notesMasterIdLst>
    <p:notesMasterId r:id="rId23"/>
  </p:notesMasterIdLst>
  <p:handoutMasterIdLst>
    <p:handoutMasterId r:id="rId24"/>
  </p:handoutMasterIdLst>
  <p:sldIdLst>
    <p:sldId id="269" r:id="rId2"/>
    <p:sldId id="637" r:id="rId3"/>
    <p:sldId id="530" r:id="rId4"/>
    <p:sldId id="686" r:id="rId5"/>
    <p:sldId id="664" r:id="rId6"/>
    <p:sldId id="651" r:id="rId7"/>
    <p:sldId id="548" r:id="rId8"/>
    <p:sldId id="663" r:id="rId9"/>
    <p:sldId id="672" r:id="rId10"/>
    <p:sldId id="660" r:id="rId11"/>
    <p:sldId id="676" r:id="rId12"/>
    <p:sldId id="687" r:id="rId13"/>
    <p:sldId id="681" r:id="rId14"/>
    <p:sldId id="682" r:id="rId15"/>
    <p:sldId id="684" r:id="rId16"/>
    <p:sldId id="680" r:id="rId17"/>
    <p:sldId id="661" r:id="rId18"/>
    <p:sldId id="670" r:id="rId19"/>
    <p:sldId id="678" r:id="rId20"/>
    <p:sldId id="677" r:id="rId21"/>
    <p:sldId id="679" r:id="rId2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66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9900"/>
    <a:srgbClr val="9933FF"/>
    <a:srgbClr val="CCFF33"/>
    <a:srgbClr val="CCFF66"/>
    <a:srgbClr val="FFCC00"/>
    <a:srgbClr val="FF9999"/>
    <a:srgbClr val="99CC00"/>
    <a:srgbClr val="339933"/>
    <a:srgbClr val="F3D8C3"/>
    <a:srgbClr val="501E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81" autoAdjust="0"/>
    <p:restoredTop sz="95640" autoAdjust="0"/>
  </p:normalViewPr>
  <p:slideViewPr>
    <p:cSldViewPr>
      <p:cViewPr varScale="1">
        <p:scale>
          <a:sx n="75" d="100"/>
          <a:sy n="75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834"/>
    </p:cViewPr>
  </p:sorter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3024"/>
        <p:guide pos="2304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062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2166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062" y="912166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73B09692-FF04-41FA-8B0D-9BCBA92817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88620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635" tIns="0" rIns="20635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062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635" tIns="0" rIns="20635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379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924" y="4560086"/>
            <a:ext cx="5365352" cy="432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166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635" tIns="0" rIns="20635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062" y="912166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635" tIns="0" rIns="20635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fld id="{31C57F32-6D9D-4CA9-BF40-C397A2661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3027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en-US" smtClean="0"/>
          </a:p>
        </p:txBody>
      </p:sp>
      <p:sp>
        <p:nvSpPr>
          <p:cNvPr id="3482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BBF024E0-ECC9-4023-A01F-C149484B487C}" type="slidenum">
              <a:rPr kumimoji="0" lang="en-US" altLang="en-US" sz="1300" smtClean="0">
                <a:latin typeface="Arial" pitchFamily="34" charset="0"/>
              </a:rPr>
              <a:pPr>
                <a:spcBef>
                  <a:spcPct val="0"/>
                </a:spcBef>
              </a:pPr>
              <a:t>1</a:t>
            </a:fld>
            <a:endParaRPr kumimoji="0" lang="en-US" altLang="en-US" sz="130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83238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extShape 1"/>
          <p:cNvSpPr txBox="1"/>
          <p:nvPr/>
        </p:nvSpPr>
        <p:spPr>
          <a:xfrm>
            <a:off x="4145143" y="9116564"/>
            <a:ext cx="3163886" cy="479065"/>
          </a:xfrm>
          <a:prstGeom prst="rect">
            <a:avLst/>
          </a:prstGeom>
          <a:noFill/>
          <a:ln w="0">
            <a:noFill/>
          </a:ln>
        </p:spPr>
        <p:txBody>
          <a:bodyPr lIns="94450" tIns="47225" rIns="94450" bIns="47225" anchor="b">
            <a:noAutofit/>
          </a:bodyPr>
          <a:lstStyle/>
          <a:p>
            <a:pPr algn="r">
              <a:tabLst>
                <a:tab pos="0" algn="l"/>
              </a:tabLst>
            </a:pPr>
            <a:fld id="{6373C608-8F57-4E09-B762-8D84D86E0163}" type="slidenum">
              <a:rPr lang="it-IT" sz="1200" spc="-1">
                <a:solidFill>
                  <a:srgbClr val="000000"/>
                </a:solidFill>
                <a:latin typeface="Times New Roman"/>
                <a:ea typeface="DejaVu LGC Sans"/>
              </a:rPr>
              <a:pPr algn="r">
                <a:tabLst>
                  <a:tab pos="0" algn="l"/>
                </a:tabLst>
              </a:pPr>
              <a:t>20</a:t>
            </a:fld>
            <a:endParaRPr lang="en-US" sz="1200" spc="-1" dirty="0">
              <a:latin typeface="Times New Roman"/>
            </a:endParaRPr>
          </a:p>
        </p:txBody>
      </p:sp>
      <p:sp>
        <p:nvSpPr>
          <p:cNvPr id="266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254125" y="719138"/>
            <a:ext cx="4802188" cy="3600450"/>
          </a:xfrm>
          <a:prstGeom prst="rect">
            <a:avLst/>
          </a:prstGeom>
        </p:spPr>
      </p:sp>
      <p:sp>
        <p:nvSpPr>
          <p:cNvPr id="267" name="PlaceHolder 3"/>
          <p:cNvSpPr>
            <a:spLocks noGrp="1"/>
          </p:cNvSpPr>
          <p:nvPr>
            <p:ph type="body"/>
          </p:nvPr>
        </p:nvSpPr>
        <p:spPr>
          <a:xfrm>
            <a:off x="733166" y="4561863"/>
            <a:ext cx="5846811" cy="4320341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200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 smtClean="0"/>
          </a:p>
        </p:txBody>
      </p:sp>
      <p:sp>
        <p:nvSpPr>
          <p:cNvPr id="3584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063A63B-F8D8-41E3-8B74-7C9B7F302751}" type="slidenum">
              <a:rPr kumimoji="0" lang="en-US" altLang="en-US" sz="1300" smtClean="0">
                <a:latin typeface="Arial" pitchFamily="34" charset="0"/>
              </a:rPr>
              <a:pPr>
                <a:spcBef>
                  <a:spcPct val="0"/>
                </a:spcBef>
              </a:pPr>
              <a:t>2</a:t>
            </a:fld>
            <a:endParaRPr kumimoji="0" lang="en-US" altLang="en-US" sz="130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4683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 dirty="0" smtClean="0"/>
          </a:p>
        </p:txBody>
      </p:sp>
      <p:sp>
        <p:nvSpPr>
          <p:cNvPr id="3584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063A63B-F8D8-41E3-8B74-7C9B7F302751}" type="slidenum">
              <a:rPr kumimoji="0" lang="en-US" altLang="en-US" sz="1300" smtClean="0">
                <a:latin typeface="Arial" pitchFamily="34" charset="0"/>
              </a:rPr>
              <a:pPr>
                <a:spcBef>
                  <a:spcPct val="0"/>
                </a:spcBef>
              </a:pPr>
              <a:t>4</a:t>
            </a:fld>
            <a:endParaRPr kumimoji="0" lang="en-US" altLang="en-US" sz="130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352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 smtClean="0"/>
          </a:p>
        </p:txBody>
      </p:sp>
      <p:sp>
        <p:nvSpPr>
          <p:cNvPr id="3584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063A63B-F8D8-41E3-8B74-7C9B7F302751}" type="slidenum">
              <a:rPr kumimoji="0" lang="en-US" altLang="en-US" sz="1300" smtClean="0">
                <a:latin typeface="Arial" pitchFamily="34" charset="0"/>
              </a:rPr>
              <a:pPr>
                <a:spcBef>
                  <a:spcPct val="0"/>
                </a:spcBef>
              </a:pPr>
              <a:t>6</a:t>
            </a:fld>
            <a:endParaRPr kumimoji="0" lang="en-US" altLang="en-US" sz="130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2010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 smtClean="0"/>
          </a:p>
        </p:txBody>
      </p:sp>
      <p:sp>
        <p:nvSpPr>
          <p:cNvPr id="3584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063A63B-F8D8-41E3-8B74-7C9B7F302751}" type="slidenum">
              <a:rPr kumimoji="0" lang="en-US" altLang="en-US" sz="1300" smtClean="0">
                <a:latin typeface="Arial" pitchFamily="34" charset="0"/>
              </a:rPr>
              <a:pPr>
                <a:spcBef>
                  <a:spcPct val="0"/>
                </a:spcBef>
              </a:pPr>
              <a:t>7</a:t>
            </a:fld>
            <a:endParaRPr kumimoji="0" lang="en-US" altLang="en-US" sz="130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3637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ln/>
        </p:spPr>
      </p:sp>
      <p:sp>
        <p:nvSpPr>
          <p:cNvPr id="3584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/>
          </a:p>
        </p:txBody>
      </p:sp>
      <p:sp>
        <p:nvSpPr>
          <p:cNvPr id="3584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063A63B-F8D8-41E3-8B74-7C9B7F302751}" type="slidenum">
              <a:rPr kumimoji="0" lang="en-US" altLang="en-US" sz="1300" smtClean="0">
                <a:latin typeface="Arial" pitchFamily="34" charset="0"/>
              </a:rPr>
              <a:pPr>
                <a:spcBef>
                  <a:spcPct val="0"/>
                </a:spcBef>
              </a:pPr>
              <a:t>14</a:t>
            </a:fld>
            <a:endParaRPr kumimoji="0" lang="en-US" altLang="en-US" sz="13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3041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xmlns="" id="{0E398E25-D717-AA44-80FA-DA926961A16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4450" tIns="47225" rIns="94450" bIns="47225" anchor="b" anchorCtr="0" compatLnSpc="1">
            <a:noAutofit/>
          </a:bodyPr>
          <a:lstStyle/>
          <a:p>
            <a:pPr lvl="0"/>
            <a:fld id="{EC82D102-4FFD-6B4B-9368-BBDEC887DD7C}" type="slidenum">
              <a:rPr/>
              <a:pPr lvl="0"/>
              <a:t>15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6AC3150B-CBC4-244B-A4DE-FB7CD7B550B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19138"/>
            <a:ext cx="4802188" cy="360045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7A0D443E-933D-9746-8F66-64D729108CE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974924" y="4560086"/>
            <a:ext cx="5365352" cy="285376"/>
          </a:xfrm>
        </p:spPr>
        <p:txBody>
          <a:bodyPr>
            <a:spAutoFit/>
          </a:bodyPr>
          <a:lstStyle/>
          <a:p>
            <a:endParaRPr lang="en-US" kern="1200"/>
          </a:p>
        </p:txBody>
      </p:sp>
    </p:spTree>
    <p:extLst>
      <p:ext uri="{BB962C8B-B14F-4D97-AF65-F5344CB8AC3E}">
        <p14:creationId xmlns="" xmlns:p14="http://schemas.microsoft.com/office/powerpoint/2010/main" val="40191997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TextShape 1"/>
          <p:cNvSpPr txBox="1"/>
          <p:nvPr/>
        </p:nvSpPr>
        <p:spPr>
          <a:xfrm>
            <a:off x="4145143" y="9116564"/>
            <a:ext cx="3163886" cy="479065"/>
          </a:xfrm>
          <a:prstGeom prst="rect">
            <a:avLst/>
          </a:prstGeom>
          <a:noFill/>
          <a:ln w="0">
            <a:noFill/>
          </a:ln>
        </p:spPr>
        <p:txBody>
          <a:bodyPr lIns="94450" tIns="47225" rIns="94450" bIns="47225" anchor="b">
            <a:noAutofit/>
          </a:bodyPr>
          <a:lstStyle/>
          <a:p>
            <a:pPr algn="r">
              <a:tabLst>
                <a:tab pos="0" algn="l"/>
              </a:tabLst>
            </a:pPr>
            <a:fld id="{059202B3-F09C-49F3-86AA-AF247677C34A}" type="slidenum">
              <a:rPr lang="it-IT" sz="1200" spc="-1">
                <a:solidFill>
                  <a:srgbClr val="000000"/>
                </a:solidFill>
                <a:latin typeface="Times New Roman"/>
                <a:ea typeface="DejaVu LGC Sans"/>
              </a:rPr>
              <a:pPr algn="r">
                <a:tabLst>
                  <a:tab pos="0" algn="l"/>
                </a:tabLst>
              </a:pPr>
              <a:t>16</a:t>
            </a:fld>
            <a:endParaRPr lang="en-US" sz="1200" spc="-1" dirty="0">
              <a:latin typeface="Times New Roman"/>
            </a:endParaRPr>
          </a:p>
        </p:txBody>
      </p:sp>
      <p:sp>
        <p:nvSpPr>
          <p:cNvPr id="28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254125" y="719138"/>
            <a:ext cx="4802188" cy="3600450"/>
          </a:xfrm>
          <a:prstGeom prst="rect">
            <a:avLst/>
          </a:prstGeom>
        </p:spPr>
      </p:sp>
      <p:sp>
        <p:nvSpPr>
          <p:cNvPr id="282" name="PlaceHolder 3"/>
          <p:cNvSpPr>
            <a:spLocks noGrp="1"/>
          </p:cNvSpPr>
          <p:nvPr>
            <p:ph type="body"/>
          </p:nvPr>
        </p:nvSpPr>
        <p:spPr>
          <a:xfrm>
            <a:off x="733166" y="4561863"/>
            <a:ext cx="5846811" cy="4320341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200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C57F32-6D9D-4CA9-BF40-C397A2661FF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0489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19AE87-12CA-4292-B540-83E6A7F8DA43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55493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3200" b="1"/>
            </a:lvl1pPr>
          </a:lstStyle>
          <a:p>
            <a:pPr algn="l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EAC3FC-ED43-4B40-AA8C-344B2A855FBD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7073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ctr">
              <a:defRPr/>
            </a:lvl1pPr>
          </a:lstStyle>
          <a:p>
            <a:pPr algn="l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C8A82FA-93C8-4E0F-9734-D3CB1EE45F96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3A2984-99A0-4A1F-ABC1-D865843D904F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066800"/>
            <a:ext cx="4038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5549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ctr">
              <a:defRPr/>
            </a:lvl1pPr>
          </a:lstStyle>
          <a:p>
            <a:pPr algn="l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EAC3FC-ED43-4B40-AA8C-344B2A855FBD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6311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ctr">
              <a:defRPr/>
            </a:lvl1pPr>
          </a:lstStyle>
          <a:p>
            <a:pPr algn="l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56E7F7-C84E-45B0-9AB2-B2E37B592F15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ctr">
              <a:defRPr/>
            </a:lvl1pPr>
          </a:lstStyle>
          <a:p>
            <a:pPr algn="l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EAC3FC-ED43-4B40-AA8C-344B2A855FBD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9A804-A2FE-4DC4-A52D-81BCDC45293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251395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10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71" y="10382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631135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54864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613525"/>
            <a:ext cx="2895600" cy="244475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fld id="{26EAC3FC-ED43-4B40-AA8C-344B2A855FBD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</p:sldLayoutIdLst>
  <p:hf hdr="0"/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ctr" eaLnBrk="1" hangingPunct="1">
        <a:buNone/>
        <a:defRPr sz="3200" b="1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spcBef>
          <a:spcPts val="1200"/>
        </a:spcBef>
        <a:buChar char="•"/>
        <a:defRPr sz="2800">
          <a:latin typeface="+mn-lt"/>
        </a:defRPr>
      </a:lvl1pPr>
      <a:lvl2pPr marL="742950" indent="-285750" eaLnBrk="1" hangingPunct="1">
        <a:spcBef>
          <a:spcPts val="1200"/>
        </a:spcBef>
        <a:buChar char="–"/>
        <a:defRPr sz="2400">
          <a:latin typeface="+mn-lt"/>
        </a:defRPr>
      </a:lvl2pPr>
      <a:lvl3pPr marL="1143000" indent="-228600" eaLnBrk="1" hangingPunct="1">
        <a:spcBef>
          <a:spcPts val="1200"/>
        </a:spcBef>
        <a:buChar char="•"/>
        <a:defRPr sz="2400">
          <a:latin typeface="+mn-lt"/>
        </a:defRPr>
      </a:lvl3pPr>
      <a:lvl4pPr marL="1600200" indent="-228600" eaLnBrk="1" hangingPunct="1">
        <a:spcBef>
          <a:spcPts val="1200"/>
        </a:spcBef>
        <a:buChar char="–"/>
        <a:defRPr sz="2000">
          <a:latin typeface="+mn-lt"/>
        </a:defRPr>
      </a:lvl4pPr>
      <a:lvl5pPr marL="2057400" indent="-228600" eaLnBrk="1" hangingPunct="1">
        <a:spcBef>
          <a:spcPts val="1200"/>
        </a:spcBef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hep-ph/0202002" TargetMode="External"/><Relationship Id="rId2" Type="http://schemas.openxmlformats.org/officeDocument/2006/relationships/hyperlink" Target="https://arxiv.org/abs/1902.04878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8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f.unipi.it/" TargetMode="External"/><Relationship Id="rId13" Type="http://schemas.openxmlformats.org/officeDocument/2006/relationships/hyperlink" Target="https://physics.uchicago.edu/" TargetMode="External"/><Relationship Id="rId18" Type="http://schemas.openxmlformats.org/officeDocument/2006/relationships/hyperlink" Target="http://en.physics.ustc.edu.cn/" TargetMode="External"/><Relationship Id="rId26" Type="http://schemas.openxmlformats.org/officeDocument/2006/relationships/hyperlink" Target="https://phy.duke.edu/" TargetMode="External"/><Relationship Id="rId39" Type="http://schemas.openxmlformats.org/officeDocument/2006/relationships/image" Target="../media/image8.jpeg"/><Relationship Id="rId3" Type="http://schemas.openxmlformats.org/officeDocument/2006/relationships/hyperlink" Target="http://physics.sunysb.edu/Physics/" TargetMode="External"/><Relationship Id="rId21" Type="http://schemas.openxmlformats.org/officeDocument/2006/relationships/hyperlink" Target="https://www.physics.yorku.ca/" TargetMode="External"/><Relationship Id="rId34" Type="http://schemas.openxmlformats.org/officeDocument/2006/relationships/hyperlink" Target="http://www.lanl.gov/" TargetMode="External"/><Relationship Id="rId7" Type="http://schemas.openxmlformats.org/officeDocument/2006/relationships/hyperlink" Target="http://www.international.unimore.it/DIN.html" TargetMode="External"/><Relationship Id="rId12" Type="http://schemas.openxmlformats.org/officeDocument/2006/relationships/hyperlink" Target="https://www.physics.ucsc.edu/" TargetMode="External"/><Relationship Id="rId17" Type="http://schemas.openxmlformats.org/officeDocument/2006/relationships/hyperlink" Target="https://www.physics.umn.edu/" TargetMode="External"/><Relationship Id="rId25" Type="http://schemas.openxmlformats.org/officeDocument/2006/relationships/hyperlink" Target="http://www.inp.nsk.su/index.en.shtml" TargetMode="External"/><Relationship Id="rId33" Type="http://schemas.openxmlformats.org/officeDocument/2006/relationships/hyperlink" Target="http://www.fais.uj.edu.pl/en_GB/start-en" TargetMode="External"/><Relationship Id="rId38" Type="http://schemas.openxmlformats.org/officeDocument/2006/relationships/hyperlink" Target="https://phy.princeton.edu/research/high-energy-theory" TargetMode="External"/><Relationship Id="rId2" Type="http://schemas.openxmlformats.org/officeDocument/2006/relationships/notesSlide" Target="../notesSlides/notesSlide8.xml"/><Relationship Id="rId16" Type="http://schemas.openxmlformats.org/officeDocument/2006/relationships/hyperlink" Target="https://pa.as.uky.edu/" TargetMode="External"/><Relationship Id="rId20" Type="http://schemas.openxmlformats.org/officeDocument/2006/relationships/hyperlink" Target="http://www.physics.uu.se/research/high-energy-physics" TargetMode="External"/><Relationship Id="rId29" Type="http://schemas.openxmlformats.org/officeDocument/2006/relationships/hyperlink" Target="http://www-ucjf.troja.mff.cuni.cz/new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physik.uni-heidelberg.de/welcome_e.html" TargetMode="External"/><Relationship Id="rId11" Type="http://schemas.openxmlformats.org/officeDocument/2006/relationships/hyperlink" Target="https://www2.physics.ox.ac.uk/" TargetMode="External"/><Relationship Id="rId24" Type="http://schemas.openxmlformats.org/officeDocument/2006/relationships/hyperlink" Target="https://www.brown.edu/academics/physics/" TargetMode="External"/><Relationship Id="rId32" Type="http://schemas.openxmlformats.org/officeDocument/2006/relationships/hyperlink" Target="http://www.pi.infn.it/" TargetMode="External"/><Relationship Id="rId37" Type="http://schemas.openxmlformats.org/officeDocument/2006/relationships/hyperlink" Target="https://www.perimeterinstitute.ca/" TargetMode="External"/><Relationship Id="rId5" Type="http://schemas.openxmlformats.org/officeDocument/2006/relationships/hyperlink" Target="ttp://www.vanderbilt.edu/physics/" TargetMode="External"/><Relationship Id="rId15" Type="http://schemas.openxmlformats.org/officeDocument/2006/relationships/hyperlink" Target="https://physics.ku.edu/" TargetMode="External"/><Relationship Id="rId23" Type="http://schemas.openxmlformats.org/officeDocument/2006/relationships/hyperlink" Target="http://www.buap.mx/" TargetMode="External"/><Relationship Id="rId28" Type="http://schemas.openxmlformats.org/officeDocument/2006/relationships/hyperlink" Target="http://www.fnal.gov/" TargetMode="External"/><Relationship Id="rId36" Type="http://schemas.openxmlformats.org/officeDocument/2006/relationships/hyperlink" Target="http://www.physics.niu.edu/physics/" TargetMode="External"/><Relationship Id="rId10" Type="http://schemas.openxmlformats.org/officeDocument/2006/relationships/hyperlink" Target="https://www.usherbrooke.ca/" TargetMode="External"/><Relationship Id="rId19" Type="http://schemas.openxmlformats.org/officeDocument/2006/relationships/hyperlink" Target="https://dornsife.usc.edu/physics/" TargetMode="External"/><Relationship Id="rId31" Type="http://schemas.openxmlformats.org/officeDocument/2006/relationships/hyperlink" Target="http://www.fe.infn.it/" TargetMode="External"/><Relationship Id="rId4" Type="http://schemas.openxmlformats.org/officeDocument/2006/relationships/hyperlink" Target="http://www.uaz.edu.mx/" TargetMode="External"/><Relationship Id="rId9" Type="http://schemas.openxmlformats.org/officeDocument/2006/relationships/hyperlink" Target="http://www.sa.infn.it/" TargetMode="External"/><Relationship Id="rId14" Type="http://schemas.openxmlformats.org/officeDocument/2006/relationships/hyperlink" Target="http://www.phys.ufl.edu/" TargetMode="External"/><Relationship Id="rId22" Type="http://schemas.openxmlformats.org/officeDocument/2006/relationships/hyperlink" Target="https://physics.asu.edu/" TargetMode="External"/><Relationship Id="rId27" Type="http://schemas.openxmlformats.org/officeDocument/2006/relationships/hyperlink" Target="https://www.dur.ac.uk/physics/" TargetMode="External"/><Relationship Id="rId30" Type="http://schemas.openxmlformats.org/officeDocument/2006/relationships/hyperlink" Target="http://www.na.infn.it/en/" TargetMode="External"/><Relationship Id="rId35" Type="http://schemas.openxmlformats.org/officeDocument/2006/relationships/hyperlink" Target="https://www.ncbj.gov.pl/en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1901.09966v2" TargetMode="External"/><Relationship Id="rId3" Type="http://schemas.openxmlformats.org/officeDocument/2006/relationships/image" Target="../media/image29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arxiv.org/abs/1903.11617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" name="Rectangle 30"/>
          <p:cNvSpPr>
            <a:spLocks noGrp="1" noChangeArrowheads="1"/>
          </p:cNvSpPr>
          <p:nvPr>
            <p:ph type="subTitle" idx="1"/>
          </p:nvPr>
        </p:nvSpPr>
        <p:spPr>
          <a:xfrm>
            <a:off x="1723986" y="3465513"/>
            <a:ext cx="6324600" cy="146022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en-US" sz="2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are </a:t>
            </a:r>
            <a:r>
              <a:rPr lang="en-US" sz="2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400" dirty="0" smtClean="0"/>
              <a:t>ta </a:t>
            </a:r>
            <a:r>
              <a:rPr lang="en-US" sz="2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2400" dirty="0" smtClean="0"/>
              <a:t>ecays with a</a:t>
            </a:r>
            <a:br>
              <a:rPr lang="en-US" sz="2400" dirty="0" smtClean="0"/>
            </a:br>
            <a:r>
              <a:rPr lang="en-US" sz="2400" b="1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2400" dirty="0" err="1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pc</a:t>
            </a:r>
            <a:r>
              <a:rPr lang="en-US" sz="2400" dirty="0" smtClean="0"/>
              <a:t> for </a:t>
            </a:r>
            <a:r>
              <a:rPr lang="en-US" sz="2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ptical</a:t>
            </a:r>
            <a:r>
              <a:rPr lang="en-US" sz="2400" dirty="0" smtClean="0"/>
              <a:t> </a:t>
            </a:r>
            <a:r>
              <a:rPr lang="en-US" sz="2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hotons</a:t>
            </a:r>
          </a:p>
        </p:txBody>
      </p:sp>
      <p:sp>
        <p:nvSpPr>
          <p:cNvPr id="3075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875245" y="1124744"/>
            <a:ext cx="7549183" cy="28194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4400" i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REDTOP experiment: Rare Eta Decays to Explore new Physics</a:t>
            </a:r>
            <a:r>
              <a:rPr lang="en-US" altLang="en-US" sz="44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en-US" sz="44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altLang="en-US" sz="4400" i="1" dirty="0" smtClean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1BDBEDB-6528-4AFD-AF12-F9A25805D8D1}" type="slidenum">
              <a:rPr lang="it-IT" altLang="en-US" sz="1000" smtClean="0">
                <a:latin typeface="Arial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it-IT" altLang="en-US" sz="1000" smtClean="0"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322343" y="5729319"/>
            <a:ext cx="6505575" cy="744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it-IT" i="1" dirty="0" smtClean="0">
                <a:effectLst>
                  <a:outerShdw blurRad="38100" dist="38100" dir="2700000" algn="tl">
                    <a:srgbClr val="010199"/>
                  </a:outerShdw>
                </a:effectLst>
              </a:rPr>
              <a:t>Corrado Gatto</a:t>
            </a:r>
          </a:p>
          <a:p>
            <a:pPr marL="609600" indent="-609600"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it-IT" sz="1600" i="1" dirty="0" smtClean="0">
                <a:effectLst>
                  <a:outerShdw blurRad="38100" dist="38100" dir="2700000" algn="tl">
                    <a:srgbClr val="010199"/>
                  </a:outerShdw>
                </a:effectLst>
              </a:rPr>
              <a:t>INFN Napoli and Northern Illinois University</a:t>
            </a:r>
          </a:p>
        </p:txBody>
      </p: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774648" y="2881305"/>
            <a:ext cx="2665449" cy="2058142"/>
            <a:chOff x="3559288" y="3262441"/>
            <a:chExt cx="2154267" cy="1549560"/>
          </a:xfrm>
        </p:grpSpPr>
        <p:pic>
          <p:nvPicPr>
            <p:cNvPr id="9" name="Picture 12" descr="A close up of a house&#10;&#10;Description automatically generate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59288" y="3262441"/>
              <a:ext cx="2154267" cy="15495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3997444" y="3338067"/>
              <a:ext cx="11423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b="1" i="1" dirty="0">
                  <a:solidFill>
                    <a:srgbClr val="C00000"/>
                  </a:solidFill>
                  <a:latin typeface="Arial" pitchFamily="34" charset="0"/>
                </a:rPr>
                <a:t>REDTOP</a:t>
              </a:r>
              <a:endParaRPr lang="en-US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518" y="690525"/>
            <a:ext cx="8382000" cy="5732541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en-US" sz="21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Based on D. </a:t>
            </a:r>
            <a:r>
              <a:rPr lang="en-US" altLang="en-US" sz="21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Alves</a:t>
            </a:r>
            <a:r>
              <a:rPr lang="en-US" altLang="en-US" sz="21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model (PR D 103, 055018 (2021) )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2100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2100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2100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2100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2100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2100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  <a:buNone/>
            </a:pPr>
            <a:endParaRPr lang="en-US" altLang="en-US" sz="2100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2100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en-US" sz="21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Assume the </a:t>
            </a:r>
            <a:r>
              <a:rPr lang="en-US" altLang="en-US" sz="21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axion</a:t>
            </a:r>
            <a:r>
              <a:rPr lang="en-US" altLang="en-US" sz="21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is the 17 </a:t>
            </a:r>
            <a:r>
              <a:rPr lang="en-US" altLang="en-US" sz="21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MeV</a:t>
            </a:r>
            <a:r>
              <a:rPr lang="en-US" altLang="en-US" sz="21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anomaly observed in </a:t>
            </a:r>
            <a:r>
              <a:rPr lang="en-US" altLang="en-US" sz="21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Atomki</a:t>
            </a:r>
            <a:r>
              <a:rPr lang="en-US" altLang="en-US" sz="21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experiment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en-US" sz="2100" i="1" u="sng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Below KLOE sensitivity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en-US" sz="2100" i="1" u="sng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the CELSIUS/WASA Collaboration observed 24 </a:t>
            </a:r>
            <a:r>
              <a:rPr lang="en-US" altLang="en-US" sz="2100" i="1" u="sng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evts</a:t>
            </a:r>
            <a:r>
              <a:rPr lang="en-US" altLang="en-US" sz="2100" i="1" u="sng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with SM expectation of 10</a:t>
            </a:r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2000" i="1" dirty="0" smtClean="0"/>
              <a:t>Preliminary studies based on 3x10</a:t>
            </a:r>
            <a:r>
              <a:rPr lang="en-US" altLang="en-US" sz="2000" i="1" baseline="30000" dirty="0" smtClean="0"/>
              <a:t>10</a:t>
            </a:r>
            <a:r>
              <a:rPr lang="en-US" altLang="en-US" sz="2000" i="1" dirty="0" smtClean="0"/>
              <a:t> POT (9x10</a:t>
            </a:r>
            <a:r>
              <a:rPr lang="en-US" altLang="en-US" sz="2000" i="1" baseline="30000" dirty="0" smtClean="0"/>
              <a:t>7</a:t>
            </a:r>
            <a:r>
              <a:rPr lang="en-US" altLang="en-US" sz="2000" i="1" dirty="0" smtClean="0"/>
              <a:t>  </a:t>
            </a:r>
            <a:r>
              <a:rPr lang="en-US" altLang="en-US" sz="2000" i="1" dirty="0" smtClean="0">
                <a:latin typeface="Symbol" pitchFamily="18" charset="2"/>
              </a:rPr>
              <a:t>h</a:t>
            </a:r>
            <a:r>
              <a:rPr lang="en-US" altLang="en-US" sz="2000" i="1" dirty="0" smtClean="0"/>
              <a:t> mesons) or 10</a:t>
            </a:r>
            <a:r>
              <a:rPr lang="en-US" altLang="en-US" sz="2000" i="1" baseline="30000" dirty="0" smtClean="0"/>
              <a:t>-5</a:t>
            </a:r>
            <a:r>
              <a:rPr lang="en-US" altLang="en-US" sz="2000" i="1" dirty="0" smtClean="0"/>
              <a:t> of the 1-year run statistics </a:t>
            </a:r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2000" i="1" dirty="0" smtClean="0"/>
              <a:t>Main background</a:t>
            </a:r>
            <a:r>
              <a:rPr lang="en-US" altLang="en-US" sz="2000" dirty="0" smtClean="0">
                <a:latin typeface="Symbol" pitchFamily="18" charset="2"/>
              </a:rPr>
              <a:t> h</a:t>
            </a:r>
            <a:r>
              <a:rPr lang="en-US" altLang="en-US" sz="2000" dirty="0" smtClean="0">
                <a:latin typeface="Arial" pitchFamily="34" charset="0"/>
              </a:rPr>
              <a:t>→</a:t>
            </a:r>
            <a:r>
              <a:rPr lang="en-US" altLang="en-US" sz="2000" i="1" dirty="0" smtClean="0"/>
              <a:t> </a:t>
            </a:r>
            <a:r>
              <a:rPr lang="en-US" altLang="en-US" sz="2000" i="1" dirty="0" err="1" smtClean="0">
                <a:latin typeface="Symbol" pitchFamily="18" charset="2"/>
              </a:rPr>
              <a:t>p</a:t>
            </a:r>
            <a:r>
              <a:rPr lang="en-US" altLang="en-US" sz="2000" i="1" baseline="30000" dirty="0" err="1" smtClean="0"/>
              <a:t>o</a:t>
            </a:r>
            <a:r>
              <a:rPr lang="en-US" altLang="en-US" sz="2000" i="1" dirty="0" smtClean="0">
                <a:latin typeface="Symbol" pitchFamily="18" charset="2"/>
              </a:rPr>
              <a:t> p</a:t>
            </a:r>
            <a:r>
              <a:rPr lang="en-US" altLang="en-US" sz="2000" i="1" baseline="30000" dirty="0" smtClean="0"/>
              <a:t>+ </a:t>
            </a:r>
            <a:r>
              <a:rPr lang="en-US" altLang="en-US" sz="2000" i="1" dirty="0" smtClean="0">
                <a:latin typeface="Symbol" pitchFamily="18" charset="2"/>
              </a:rPr>
              <a:t>p </a:t>
            </a:r>
            <a:r>
              <a:rPr lang="en-US" altLang="en-US" sz="2000" i="1" baseline="30000" dirty="0" smtClean="0"/>
              <a:t>-</a:t>
            </a:r>
            <a:r>
              <a:rPr lang="en-US" altLang="en-US" sz="2000" i="1" dirty="0" smtClean="0"/>
              <a:t>  </a:t>
            </a:r>
            <a:r>
              <a:rPr lang="en-US" altLang="en-US" sz="2000" dirty="0" smtClean="0">
                <a:latin typeface="Symbol" pitchFamily="18" charset="2"/>
              </a:rPr>
              <a:t>h</a:t>
            </a:r>
            <a:r>
              <a:rPr lang="en-US" altLang="en-US" sz="2000" dirty="0" smtClean="0">
                <a:latin typeface="Arial" pitchFamily="34" charset="0"/>
              </a:rPr>
              <a:t>→ </a:t>
            </a:r>
            <a:r>
              <a:rPr lang="en-US" altLang="en-US" sz="2000" i="1" dirty="0" smtClean="0">
                <a:latin typeface="Symbol" pitchFamily="18" charset="2"/>
              </a:rPr>
              <a:t>g</a:t>
            </a:r>
            <a:r>
              <a:rPr lang="en-US" altLang="en-US" sz="2000" i="1" dirty="0" smtClean="0"/>
              <a:t> </a:t>
            </a:r>
            <a:r>
              <a:rPr lang="en-US" altLang="en-US" sz="2000" i="1" dirty="0" smtClean="0">
                <a:latin typeface="Symbol" pitchFamily="18" charset="2"/>
              </a:rPr>
              <a:t>p</a:t>
            </a:r>
            <a:r>
              <a:rPr lang="en-US" altLang="en-US" sz="2000" i="1" baseline="30000" dirty="0" smtClean="0">
                <a:latin typeface="Symbol" pitchFamily="18" charset="2"/>
              </a:rPr>
              <a:t>+ </a:t>
            </a:r>
            <a:r>
              <a:rPr lang="en-US" altLang="en-US" sz="2000" i="1" dirty="0" smtClean="0">
                <a:latin typeface="Symbol" pitchFamily="18" charset="2"/>
              </a:rPr>
              <a:t>p</a:t>
            </a:r>
            <a:r>
              <a:rPr lang="en-US" altLang="en-US" sz="2000" i="1" baseline="30000" dirty="0" smtClean="0">
                <a:latin typeface="Symbol" pitchFamily="18" charset="2"/>
              </a:rPr>
              <a:t>-</a:t>
            </a:r>
            <a:r>
              <a:rPr lang="en-US" altLang="en-US" sz="2000" i="1" dirty="0" smtClean="0"/>
              <a:t>  with ensuing gamma-conversion. Rejected with high resolution ADRIANO2 and </a:t>
            </a:r>
            <a:r>
              <a:rPr lang="en-US" altLang="en-US" sz="2000" i="1" dirty="0" err="1" smtClean="0"/>
              <a:t>vertexing</a:t>
            </a:r>
            <a:endParaRPr lang="en-US" altLang="en-US" sz="2000" i="1" dirty="0" smtClean="0"/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2000" i="1" dirty="0" smtClean="0"/>
              <a:t>Large statistics to disentangle the six parameters of the model</a:t>
            </a:r>
            <a:endParaRPr lang="en-US" altLang="en-US" sz="1600" i="1" dirty="0" smtClean="0"/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2000" i="1" dirty="0">
              <a:solidFill>
                <a:prstClr val="white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2000" i="1" dirty="0" smtClean="0">
              <a:solidFill>
                <a:prstClr val="white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2000" i="1" dirty="0" smtClean="0">
              <a:solidFill>
                <a:prstClr val="white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82643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QCD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axion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studies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56E7F7-C84E-45B0-9AB2-B2E37B592F15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C. Gatto - INFN  &amp; NIU</a:t>
            </a:r>
            <a:endParaRPr lang="it-IT" dirty="0"/>
          </a:p>
        </p:txBody>
      </p:sp>
      <p:pic>
        <p:nvPicPr>
          <p:cNvPr id="1187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466" y="1128681"/>
            <a:ext cx="4514962" cy="211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4104" y="1165193"/>
            <a:ext cx="4065579" cy="2081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 rot="1666363">
            <a:off x="6952296" y="1243296"/>
            <a:ext cx="219630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 smtClean="0">
                <a:ln/>
                <a:solidFill>
                  <a:schemeClr val="accent3"/>
                </a:solidFill>
                <a:effectLst/>
              </a:rPr>
              <a:t>Preliminary</a:t>
            </a:r>
            <a:endParaRPr lang="en-US" sz="1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675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518" y="727039"/>
            <a:ext cx="8382000" cy="576905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Based on [</a:t>
            </a:r>
            <a:r>
              <a:rPr lang="en-US" altLang="en-US" sz="20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Gan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et al (2020) ,  Kelly et al (2020) ]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1600" i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1600" i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1600" i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1600" i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1600" i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1600" i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1600" i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1600" i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  <a:buNone/>
            </a:pPr>
            <a:endParaRPr lang="en-US" altLang="en-US" sz="1600" i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Original work (tailored for beam dump experiments) assume </a:t>
            </a:r>
            <a:r>
              <a:rPr lang="en-US" altLang="en-US" sz="20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f</a:t>
            </a:r>
            <a:r>
              <a:rPr lang="en-US" altLang="en-US" sz="2000" i="1" baseline="-250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</a:t>
            </a:r>
            <a:r>
              <a:rPr lang="en-US" altLang="en-US" sz="2000" i="1" baseline="-25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= 10</a:t>
            </a:r>
            <a:r>
              <a:rPr lang="en-US" altLang="en-US" sz="20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12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sz="20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GeV</a:t>
            </a:r>
            <a:endParaRPr lang="en-US" altLang="en-US" sz="2000" i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More realistic assumption for </a:t>
            </a:r>
            <a:r>
              <a:rPr lang="en-US" altLang="en-US" sz="20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f</a:t>
            </a:r>
            <a:r>
              <a:rPr lang="en-US" altLang="en-US" sz="2000" i="1" baseline="-250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indicate that a fixed target experiment is way more suited than a beam dump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en-US" sz="2000" i="1" dirty="0" smtClean="0"/>
              <a:t>Expect 10</a:t>
            </a:r>
            <a:r>
              <a:rPr lang="en-US" altLang="en-US" sz="2000" i="1" baseline="30000" dirty="0" smtClean="0"/>
              <a:t>5</a:t>
            </a:r>
            <a:r>
              <a:rPr lang="en-US" altLang="en-US" sz="2000" i="1" dirty="0" smtClean="0"/>
              <a:t>-10</a:t>
            </a:r>
            <a:r>
              <a:rPr lang="en-US" altLang="en-US" sz="2000" i="1" baseline="30000" dirty="0" smtClean="0"/>
              <a:t>9</a:t>
            </a:r>
            <a:r>
              <a:rPr lang="en-US" altLang="en-US" sz="2000" i="1" dirty="0" smtClean="0"/>
              <a:t> events at REDTOP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2000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1800" i="1" dirty="0">
              <a:solidFill>
                <a:prstClr val="white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1800" i="1" dirty="0" smtClean="0">
              <a:solidFill>
                <a:prstClr val="white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1800" i="1" dirty="0" smtClean="0">
              <a:solidFill>
                <a:prstClr val="white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680378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ALPs studies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56E7F7-C84E-45B0-9AB2-B2E37B592F15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C. Gatto - INFN  &amp; NIU</a:t>
            </a:r>
            <a:endParaRPr lang="it-IT" dirty="0"/>
          </a:p>
        </p:txBody>
      </p:sp>
      <p:pic>
        <p:nvPicPr>
          <p:cNvPr id="131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7713" y="1141153"/>
            <a:ext cx="3595126" cy="276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1077" name="Picture 5"/>
          <p:cNvPicPr>
            <a:picLocks noChangeAspect="1" noChangeArrowheads="1"/>
          </p:cNvPicPr>
          <p:nvPr/>
        </p:nvPicPr>
        <p:blipFill>
          <a:blip r:embed="rId3" cstate="print"/>
          <a:srcRect r="3605"/>
          <a:stretch>
            <a:fillRect/>
          </a:stretch>
        </p:blipFill>
        <p:spPr bwMode="auto">
          <a:xfrm>
            <a:off x="592084" y="1141155"/>
            <a:ext cx="3399028" cy="2762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Oval 12"/>
          <p:cNvSpPr/>
          <p:nvPr/>
        </p:nvSpPr>
        <p:spPr>
          <a:xfrm>
            <a:off x="2965428" y="1566837"/>
            <a:ext cx="686343" cy="39097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147993" y="2589201"/>
            <a:ext cx="686343" cy="39097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5557851" y="2479662"/>
            <a:ext cx="215707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841740" y="2516175"/>
            <a:ext cx="1570059" cy="2640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659175" y="1858941"/>
            <a:ext cx="1679598" cy="13874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594364" y="3246435"/>
            <a:ext cx="215707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080795" y="2436688"/>
            <a:ext cx="1960978" cy="1140351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ular Callout 25"/>
          <p:cNvSpPr/>
          <p:nvPr/>
        </p:nvSpPr>
        <p:spPr>
          <a:xfrm>
            <a:off x="0" y="3538539"/>
            <a:ext cx="1358856" cy="584208"/>
          </a:xfrm>
          <a:prstGeom prst="wedgeRoundRectCallout">
            <a:avLst>
              <a:gd name="adj1" fmla="val 71557"/>
              <a:gd name="adj2" fmla="val -675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REDTOP </a:t>
            </a:r>
            <a:r>
              <a:rPr lang="en-US" sz="1400" dirty="0" err="1" smtClean="0">
                <a:solidFill>
                  <a:schemeClr val="bg1"/>
                </a:solidFill>
              </a:rPr>
              <a:t>sensititvity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25" name="Picture 7"/>
          <p:cNvPicPr>
            <a:picLocks noChangeAspect="1" noChangeArrowheads="1"/>
          </p:cNvPicPr>
          <p:nvPr/>
        </p:nvPicPr>
        <p:blipFill>
          <a:blip r:embed="rId4" cstate="print"/>
          <a:srcRect l="9546" t="27926" r="5899"/>
          <a:stretch>
            <a:fillRect/>
          </a:stretch>
        </p:blipFill>
        <p:spPr bwMode="auto">
          <a:xfrm>
            <a:off x="5229234" y="4706955"/>
            <a:ext cx="3468735" cy="19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64675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C. Gatto - INFN  &amp; NIU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031" y="1055656"/>
            <a:ext cx="8382000" cy="1460519"/>
          </a:xfrm>
          <a:ln>
            <a:solidFill>
              <a:srgbClr val="FFC000"/>
            </a:solidFill>
          </a:ln>
        </p:spPr>
        <p:txBody>
          <a:bodyPr/>
          <a:lstStyle/>
          <a:p>
            <a:pPr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-US" altLang="en-US" sz="1600" b="1" dirty="0" smtClean="0">
                <a:solidFill>
                  <a:srgbClr val="669900"/>
                </a:solidFill>
                <a:latin typeface="Symbol" pitchFamily="18" charset="2"/>
              </a:rPr>
              <a:t>h</a:t>
            </a:r>
            <a:r>
              <a:rPr lang="en-US" altLang="en-US" sz="1600" b="1" dirty="0" smtClean="0">
                <a:solidFill>
                  <a:srgbClr val="669900"/>
                </a:solidFill>
                <a:latin typeface="Arial" pitchFamily="34" charset="0"/>
              </a:rPr>
              <a:t>→</a:t>
            </a:r>
            <a:r>
              <a:rPr lang="en-US" altLang="en-US" sz="1600" b="1" i="1" dirty="0" smtClean="0">
                <a:solidFill>
                  <a:srgbClr val="669900"/>
                </a:solidFill>
              </a:rPr>
              <a:t> </a:t>
            </a:r>
            <a:r>
              <a:rPr lang="en-US" altLang="en-US" sz="1600" b="1" i="1" dirty="0" smtClean="0">
                <a:solidFill>
                  <a:srgbClr val="669900"/>
                </a:solidFill>
                <a:latin typeface="Symbol" pitchFamily="18" charset="2"/>
              </a:rPr>
              <a:t>m</a:t>
            </a:r>
            <a:r>
              <a:rPr lang="en-US" altLang="en-US" sz="1600" b="1" i="1" baseline="30000" dirty="0" smtClean="0">
                <a:solidFill>
                  <a:srgbClr val="669900"/>
                </a:solidFill>
              </a:rPr>
              <a:t>+ </a:t>
            </a:r>
            <a:r>
              <a:rPr lang="en-US" altLang="en-US" sz="1600" b="1" i="1" dirty="0" smtClean="0">
                <a:solidFill>
                  <a:srgbClr val="669900"/>
                </a:solidFill>
                <a:latin typeface="Symbol" pitchFamily="18" charset="2"/>
              </a:rPr>
              <a:t>m</a:t>
            </a:r>
            <a:r>
              <a:rPr lang="en-US" altLang="en-US" sz="1600" b="1" i="1" baseline="30000" dirty="0" smtClean="0">
                <a:solidFill>
                  <a:srgbClr val="669900"/>
                </a:solidFill>
              </a:rPr>
              <a:t>-</a:t>
            </a:r>
            <a:r>
              <a:rPr lang="en-US" altLang="en-US" sz="1600" b="1" i="1" dirty="0" smtClean="0">
                <a:solidFill>
                  <a:srgbClr val="669900"/>
                </a:solidFill>
              </a:rPr>
              <a:t> and </a:t>
            </a:r>
            <a:r>
              <a:rPr lang="en-US" altLang="en-US" sz="1600" b="1" dirty="0" smtClean="0">
                <a:solidFill>
                  <a:srgbClr val="669900"/>
                </a:solidFill>
                <a:latin typeface="Symbol" pitchFamily="18" charset="2"/>
              </a:rPr>
              <a:t>h</a:t>
            </a:r>
            <a:r>
              <a:rPr lang="en-US" altLang="en-US" sz="1600" b="1" dirty="0" smtClean="0">
                <a:solidFill>
                  <a:srgbClr val="669900"/>
                </a:solidFill>
                <a:latin typeface="Arial" pitchFamily="34" charset="0"/>
              </a:rPr>
              <a:t>→</a:t>
            </a:r>
            <a:r>
              <a:rPr lang="en-US" altLang="en-US" sz="1600" b="1" i="1" dirty="0" smtClean="0">
                <a:solidFill>
                  <a:srgbClr val="669900"/>
                </a:solidFill>
              </a:rPr>
              <a:t> e</a:t>
            </a:r>
            <a:r>
              <a:rPr lang="en-US" altLang="en-US" sz="1600" b="1" i="1" baseline="30000" dirty="0" smtClean="0">
                <a:solidFill>
                  <a:srgbClr val="669900"/>
                </a:solidFill>
              </a:rPr>
              <a:t>+ </a:t>
            </a:r>
            <a:r>
              <a:rPr lang="en-US" altLang="en-US" sz="1600" b="1" i="1" dirty="0" smtClean="0">
                <a:solidFill>
                  <a:srgbClr val="669900"/>
                </a:solidFill>
              </a:rPr>
              <a:t>e</a:t>
            </a:r>
            <a:r>
              <a:rPr lang="en-US" altLang="en-US" sz="1600" b="1" i="1" baseline="30000" dirty="0" smtClean="0">
                <a:solidFill>
                  <a:srgbClr val="669900"/>
                </a:solidFill>
              </a:rPr>
              <a:t>-</a:t>
            </a:r>
            <a:r>
              <a:rPr lang="en-US" altLang="en-US" sz="1600" b="1" i="1" dirty="0" smtClean="0">
                <a:solidFill>
                  <a:srgbClr val="669900"/>
                </a:solidFill>
              </a:rPr>
              <a:t>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en-US" sz="1400" i="1" dirty="0" smtClean="0"/>
              <a:t>Based on the work by </a:t>
            </a:r>
            <a:r>
              <a:rPr lang="es-ES" altLang="en-US" sz="1400" i="1" dirty="0" smtClean="0"/>
              <a:t>Pere </a:t>
            </a:r>
            <a:r>
              <a:rPr lang="es-ES" altLang="en-US" sz="1400" i="1" dirty="0" err="1" smtClean="0"/>
              <a:t>Masjuan</a:t>
            </a:r>
            <a:r>
              <a:rPr lang="es-ES" altLang="en-US" sz="1400" i="1" dirty="0" smtClean="0"/>
              <a:t> and Pablo </a:t>
            </a:r>
            <a:r>
              <a:rPr lang="es-ES" altLang="en-US" sz="1400" i="1" dirty="0" err="1" smtClean="0"/>
              <a:t>Sanchez</a:t>
            </a:r>
            <a:r>
              <a:rPr lang="es-ES" altLang="en-US" sz="1400" i="1" dirty="0" smtClean="0"/>
              <a:t>-Puertas </a:t>
            </a:r>
            <a:r>
              <a:rPr lang="es-ES" altLang="en-US" sz="1400" dirty="0" smtClean="0"/>
              <a:t>[</a:t>
            </a:r>
            <a:r>
              <a:rPr lang="en-US" sz="1400" dirty="0" smtClean="0"/>
              <a:t>JHEP 1608, 108 (2016)]</a:t>
            </a:r>
            <a:endParaRPr lang="es-ES" altLang="en-US" sz="1400" i="1" dirty="0" smtClean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s-ES" altLang="en-US" sz="1400" i="1" dirty="0" smtClean="0"/>
              <a:t>Ultra </a:t>
            </a:r>
            <a:r>
              <a:rPr lang="es-ES" altLang="en-US" sz="1400" i="1" dirty="0" err="1" smtClean="0"/>
              <a:t>rare</a:t>
            </a:r>
            <a:r>
              <a:rPr lang="es-ES" altLang="en-US" sz="1400" i="1" dirty="0" smtClean="0"/>
              <a:t> </a:t>
            </a:r>
            <a:r>
              <a:rPr lang="es-ES" altLang="en-US" sz="1400" i="1" dirty="0" err="1" smtClean="0"/>
              <a:t>process</a:t>
            </a:r>
            <a:r>
              <a:rPr lang="es-ES" altLang="en-US" sz="1400" i="1" dirty="0" smtClean="0"/>
              <a:t>: </a:t>
            </a:r>
            <a:r>
              <a:rPr lang="es-ES" altLang="en-US" sz="1400" i="1" dirty="0" err="1" smtClean="0"/>
              <a:t>very</a:t>
            </a:r>
            <a:r>
              <a:rPr lang="es-ES" altLang="en-US" sz="1400" i="1" dirty="0" smtClean="0"/>
              <a:t> </a:t>
            </a:r>
            <a:r>
              <a:rPr lang="es-ES" altLang="en-US" sz="1400" i="1" dirty="0" err="1" smtClean="0"/>
              <a:t>sensitive</a:t>
            </a:r>
            <a:r>
              <a:rPr lang="es-ES" altLang="en-US" sz="1400" i="1" dirty="0" smtClean="0"/>
              <a:t> </a:t>
            </a:r>
            <a:r>
              <a:rPr lang="es-ES" altLang="en-US" sz="1400" i="1" dirty="0" err="1" smtClean="0"/>
              <a:t>to</a:t>
            </a:r>
            <a:r>
              <a:rPr lang="es-ES" altLang="en-US" sz="1400" i="1" dirty="0" smtClean="0"/>
              <a:t> </a:t>
            </a:r>
            <a:r>
              <a:rPr lang="es-ES" altLang="en-US" sz="1400" i="1" dirty="0" err="1" smtClean="0"/>
              <a:t>physics</a:t>
            </a:r>
            <a:r>
              <a:rPr lang="es-ES" altLang="en-US" sz="1400" i="1" dirty="0" smtClean="0"/>
              <a:t> BSM , in particular </a:t>
            </a:r>
            <a:r>
              <a:rPr lang="en-US" altLang="en-US" sz="1400" i="1" dirty="0" smtClean="0"/>
              <a:t>new couplings (necessarily SU(2) breaking),  or lepton flavor violating (LFV) models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it-CH" altLang="en-US" sz="1400" i="1" dirty="0" smtClean="0"/>
              <a:t>One operator inducing CP-violation not baound by EDM measurements [arXiv:1909.07491]</a:t>
            </a:r>
            <a:endParaRPr lang="en-US" altLang="en-US" sz="1200" i="1" dirty="0" smtClean="0"/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200" i="1" dirty="0" smtClean="0"/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200" i="1" dirty="0" smtClean="0"/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200" i="1" dirty="0" smtClean="0"/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200" i="1" dirty="0" smtClean="0"/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2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56E7F7-C84E-45B0-9AB2-B2E37B592F15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8/1/2019</a:t>
            </a:r>
            <a:endParaRPr lang="it-IT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46031" y="0"/>
            <a:ext cx="8229600" cy="927069"/>
          </a:xfrm>
        </p:spPr>
        <p:txBody>
          <a:bodyPr>
            <a:normAutofit/>
          </a:bodyPr>
          <a:lstStyle/>
          <a:p>
            <a:r>
              <a:rPr lang="en-US" dirty="0" smtClean="0"/>
              <a:t>More Studies for Snowmass2021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46031" y="4086234"/>
            <a:ext cx="8382000" cy="1387494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7688" marR="0" lvl="0" indent="-411163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9F9F9"/>
              </a:buClr>
              <a:buSzPct val="65000"/>
              <a:buFont typeface="Wingdings 2" pitchFamily="18" charset="2"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More alps studies from rare </a:t>
            </a:r>
            <a:r>
              <a:rPr kumimoji="0" lang="en-US" alt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9900"/>
                </a:solidFill>
                <a:effectLst/>
                <a:uLnTx/>
                <a:uFillTx/>
                <a:latin typeface="Symbol" pitchFamily="18" charset="2"/>
              </a:rPr>
              <a:t>p</a:t>
            </a:r>
            <a:r>
              <a:rPr kumimoji="0" lang="en-US" altLang="en-US" sz="1600" b="1" i="0" u="none" strike="noStrike" kern="1200" cap="none" spc="0" normalizeH="0" baseline="30000" noProof="0" dirty="0" err="1" smtClean="0">
                <a:ln>
                  <a:noFill/>
                </a:ln>
                <a:solidFill>
                  <a:srgbClr val="66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</a:t>
            </a:r>
            <a:r>
              <a:rPr kumimoji="0" lang="en-US" altLang="en-US" sz="1600" b="1" i="0" u="none" strike="noStrike" kern="1200" cap="none" spc="0" normalizeH="0" noProof="0" dirty="0" smtClean="0">
                <a:ln>
                  <a:noFill/>
                </a:ln>
                <a:solidFill>
                  <a:srgbClr val="66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en-US" sz="1600" b="1" i="0" u="none" strike="noStrike" kern="1200" cap="none" spc="0" normalizeH="0" noProof="0" dirty="0" smtClean="0">
                <a:ln>
                  <a:noFill/>
                </a:ln>
                <a:solidFill>
                  <a:srgbClr val="669900"/>
                </a:solidFill>
                <a:effectLst/>
                <a:uLnTx/>
                <a:uFillTx/>
                <a:latin typeface="Symbol" pitchFamily="18" charset="2"/>
              </a:rPr>
              <a:t>h</a:t>
            </a:r>
            <a:r>
              <a:rPr kumimoji="0" lang="en-US" altLang="en-US" sz="1600" b="1" i="0" u="none" strike="noStrike" kern="1200" cap="none" spc="0" normalizeH="0" noProof="0" dirty="0" smtClean="0">
                <a:ln>
                  <a:noFill/>
                </a:ln>
                <a:solidFill>
                  <a:srgbClr val="66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decays</a:t>
            </a:r>
            <a:endParaRPr kumimoji="0" lang="en-US" altLang="en-US" sz="1600" b="1" i="1" u="none" strike="noStrike" kern="1200" cap="none" spc="0" normalizeH="0" baseline="0" noProof="0" dirty="0" smtClean="0">
              <a:ln>
                <a:noFill/>
              </a:ln>
              <a:solidFill>
                <a:srgbClr val="66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7688" indent="-411163">
              <a:spcBef>
                <a:spcPts val="600"/>
              </a:spcBef>
              <a:spcAft>
                <a:spcPts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kumimoji="0" lang="en-US" alt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Based on the work by </a:t>
            </a:r>
            <a:r>
              <a:rPr kumimoji="0" lang="es-ES" alt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Stefania</a:t>
            </a:r>
            <a:r>
              <a:rPr kumimoji="0" lang="es-ES" alt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s-ES" altLang="en-US" sz="1400" i="1" dirty="0" err="1" smtClean="0">
                <a:latin typeface="+mn-lt"/>
              </a:rPr>
              <a:t>Gori</a:t>
            </a:r>
            <a:r>
              <a:rPr lang="es-ES" altLang="en-US" sz="1400" i="1" dirty="0" smtClean="0">
                <a:latin typeface="+mn-lt"/>
              </a:rPr>
              <a:t>, </a:t>
            </a:r>
            <a:r>
              <a:rPr lang="es-ES" altLang="en-US" sz="1400" i="1" dirty="0" err="1" smtClean="0">
                <a:latin typeface="+mn-lt"/>
              </a:rPr>
              <a:t>Wolfgang</a:t>
            </a:r>
            <a:r>
              <a:rPr lang="es-ES" altLang="en-US" sz="1400" i="1" dirty="0" smtClean="0">
                <a:latin typeface="+mn-lt"/>
              </a:rPr>
              <a:t> </a:t>
            </a:r>
            <a:r>
              <a:rPr lang="es-ES" altLang="en-US" sz="1400" i="1" dirty="0" err="1" smtClean="0">
                <a:latin typeface="+mn-lt"/>
              </a:rPr>
              <a:t>Altmannshofer</a:t>
            </a:r>
            <a:r>
              <a:rPr lang="es-ES" altLang="en-US" sz="1400" i="1" dirty="0" smtClean="0">
                <a:latin typeface="+mn-lt"/>
              </a:rPr>
              <a:t> , </a:t>
            </a:r>
            <a:r>
              <a:rPr lang="es-ES" altLang="en-US" sz="1400" i="1" dirty="0" err="1" smtClean="0">
                <a:latin typeface="+mn-lt"/>
              </a:rPr>
              <a:t>Lucian</a:t>
            </a:r>
            <a:r>
              <a:rPr lang="es-ES" altLang="en-US" sz="1400" i="1" dirty="0" smtClean="0">
                <a:latin typeface="+mn-lt"/>
              </a:rPr>
              <a:t> </a:t>
            </a:r>
            <a:r>
              <a:rPr lang="es-ES" altLang="en-US" sz="1400" i="1" dirty="0" err="1" smtClean="0">
                <a:latin typeface="+mn-lt"/>
              </a:rPr>
              <a:t>Harland-Lang</a:t>
            </a:r>
            <a:r>
              <a:rPr lang="es-ES" altLang="en-US" sz="1400" i="1" dirty="0" smtClean="0">
                <a:latin typeface="+mn-lt"/>
              </a:rPr>
              <a:t> </a:t>
            </a:r>
            <a:r>
              <a:rPr lang="es-ES" altLang="en-US" sz="1400" i="1" dirty="0" err="1" smtClean="0">
                <a:latin typeface="+mn-lt"/>
              </a:rPr>
              <a:t>Joerg</a:t>
            </a:r>
            <a:r>
              <a:rPr lang="es-ES" altLang="en-US" sz="1400" i="1" dirty="0" smtClean="0">
                <a:latin typeface="+mn-lt"/>
              </a:rPr>
              <a:t> </a:t>
            </a:r>
            <a:r>
              <a:rPr lang="es-ES" altLang="en-US" sz="1400" i="1" dirty="0" err="1" smtClean="0">
                <a:latin typeface="+mn-lt"/>
              </a:rPr>
              <a:t>Jaeckel</a:t>
            </a:r>
            <a:r>
              <a:rPr lang="es-ES" altLang="en-US" sz="1400" i="1" dirty="0" smtClean="0">
                <a:latin typeface="+mn-lt"/>
              </a:rPr>
              <a:t>, and Michael </a:t>
            </a:r>
            <a:r>
              <a:rPr lang="es-ES" altLang="en-US" sz="1400" i="1" dirty="0" err="1" smtClean="0">
                <a:latin typeface="+mn-lt"/>
              </a:rPr>
              <a:t>Spannowsky</a:t>
            </a:r>
            <a:r>
              <a:rPr lang="es-ES" altLang="en-US" sz="1400" i="1" dirty="0" smtClean="0">
                <a:latin typeface="+mn-lt"/>
              </a:rPr>
              <a:t>, </a:t>
            </a:r>
            <a:r>
              <a:rPr lang="es-ES" altLang="en-US" sz="1400" i="1" dirty="0" err="1" smtClean="0">
                <a:latin typeface="+mn-lt"/>
              </a:rPr>
              <a:t>Felix</a:t>
            </a:r>
            <a:r>
              <a:rPr lang="es-ES" altLang="en-US" sz="1400" i="1" dirty="0" smtClean="0">
                <a:latin typeface="+mn-lt"/>
              </a:rPr>
              <a:t> </a:t>
            </a:r>
            <a:r>
              <a:rPr lang="es-ES" altLang="en-US" sz="1400" i="1" dirty="0" err="1" smtClean="0">
                <a:latin typeface="+mn-lt"/>
              </a:rPr>
              <a:t>Kahlhoefer</a:t>
            </a:r>
            <a:r>
              <a:rPr lang="es-ES" altLang="en-US" sz="1400" i="1" dirty="0" smtClean="0">
                <a:latin typeface="+mn-lt"/>
              </a:rPr>
              <a:t>. Et al.</a:t>
            </a:r>
          </a:p>
          <a:p>
            <a:pPr marL="547688" indent="-411163">
              <a:spcBef>
                <a:spcPts val="600"/>
              </a:spcBef>
              <a:spcAft>
                <a:spcPts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it-CH" altLang="en-US" sz="1400" i="1" dirty="0" smtClean="0">
                <a:latin typeface="+mn-lt"/>
              </a:rPr>
              <a:t>Uses interface between GenieHad and ALPCA event generator [</a:t>
            </a:r>
            <a:r>
              <a:rPr lang="en-US" sz="1400" dirty="0" smtClean="0">
                <a:hlinkClick r:id="rId2"/>
              </a:rPr>
              <a:t/>
            </a:r>
            <a:br>
              <a:rPr lang="en-US" sz="1400" dirty="0" smtClean="0">
                <a:hlinkClick r:id="rId2"/>
              </a:rPr>
            </a:br>
            <a:r>
              <a:rPr lang="en-US" sz="1400" dirty="0" smtClean="0">
                <a:hlinkClick r:id="rId2"/>
              </a:rPr>
              <a:t>arXiv:1902.04878</a:t>
            </a:r>
            <a:r>
              <a:rPr lang="en-US" sz="1400" b="1" dirty="0" smtClean="0"/>
              <a:t> [</a:t>
            </a:r>
            <a:r>
              <a:rPr lang="en-US" sz="1400" b="1" dirty="0" err="1" smtClean="0"/>
              <a:t>hep</a:t>
            </a:r>
            <a:r>
              <a:rPr lang="en-US" sz="1400" b="1" dirty="0" smtClean="0"/>
              <a:t>-ph]</a:t>
            </a:r>
            <a:r>
              <a:rPr lang="it-CH" altLang="en-US" sz="1400" i="1" dirty="0" smtClean="0">
                <a:latin typeface="+mn-lt"/>
              </a:rPr>
              <a:t>]</a:t>
            </a:r>
            <a:endParaRPr kumimoji="0" lang="en-US" alt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CC9900"/>
              </a:buClr>
              <a:buSzPct val="70000"/>
              <a:buFont typeface="Wingdings" pitchFamily="2" charset="2"/>
              <a:buChar char="q"/>
              <a:tabLst/>
              <a:defRPr/>
            </a:pPr>
            <a:endParaRPr kumimoji="0" lang="en-US" alt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CC9900"/>
              </a:buClr>
              <a:buSzPct val="70000"/>
              <a:buFont typeface="Wingdings" pitchFamily="2" charset="2"/>
              <a:buChar char="q"/>
              <a:tabLst/>
              <a:defRPr/>
            </a:pPr>
            <a:endParaRPr kumimoji="0" lang="en-US" alt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CC9900"/>
              </a:buClr>
              <a:buSzPct val="70000"/>
              <a:buFont typeface="Wingdings" pitchFamily="2" charset="2"/>
              <a:buChar char="q"/>
              <a:tabLst/>
              <a:defRPr/>
            </a:pPr>
            <a:endParaRPr kumimoji="0" lang="en-US" alt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CC9900"/>
              </a:buClr>
              <a:buSzPct val="70000"/>
              <a:buFont typeface="Wingdings" pitchFamily="2" charset="2"/>
              <a:buChar char="q"/>
              <a:tabLst/>
              <a:defRPr/>
            </a:pPr>
            <a:endParaRPr kumimoji="0" lang="en-US" alt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CC9900"/>
              </a:buClr>
              <a:buSzPct val="70000"/>
              <a:buFont typeface="Wingdings" pitchFamily="2" charset="2"/>
              <a:buChar char="q"/>
              <a:tabLst/>
              <a:defRPr/>
            </a:pPr>
            <a:endParaRPr kumimoji="0" lang="en-US" alt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46031" y="5583267"/>
            <a:ext cx="8382000" cy="876312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7688" marR="0" lvl="0" indent="-411163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9F9F9"/>
              </a:buClr>
              <a:buSzPct val="65000"/>
              <a:buFont typeface="Wingdings 2" pitchFamily="18" charset="2"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Muon</a:t>
            </a:r>
            <a:r>
              <a:rPr kumimoji="0" lang="en-US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polarization studies</a:t>
            </a:r>
            <a:endParaRPr kumimoji="0" lang="en-US" altLang="en-US" sz="1600" b="1" i="1" u="none" strike="noStrike" kern="1200" cap="none" spc="0" normalizeH="0" baseline="0" noProof="0" dirty="0" smtClean="0">
              <a:ln>
                <a:noFill/>
              </a:ln>
              <a:solidFill>
                <a:srgbClr val="66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7688" indent="-411163">
              <a:spcBef>
                <a:spcPts val="600"/>
              </a:spcBef>
              <a:spcAft>
                <a:spcPts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kumimoji="0" lang="it-CH" alt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Independent window on CPviolation</a:t>
            </a:r>
            <a:endParaRPr lang="es-ES" altLang="en-US" sz="1400" i="1" dirty="0" smtClean="0">
              <a:latin typeface="+mn-lt"/>
            </a:endParaRPr>
          </a:p>
          <a:p>
            <a:pPr marL="547688" indent="-411163">
              <a:spcBef>
                <a:spcPts val="600"/>
              </a:spcBef>
              <a:spcAft>
                <a:spcPts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it-CH" altLang="en-US" sz="1400" i="1" dirty="0" smtClean="0">
                <a:latin typeface="+mn-lt"/>
              </a:rPr>
              <a:t>Require implementation of polarimetry in the ADRIANO2 calorimeter</a:t>
            </a:r>
            <a:endParaRPr kumimoji="0" lang="en-US" alt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CC9900"/>
              </a:buClr>
              <a:buSzPct val="70000"/>
              <a:buFont typeface="Wingdings" pitchFamily="2" charset="2"/>
              <a:buChar char="q"/>
              <a:tabLst/>
              <a:defRPr/>
            </a:pPr>
            <a:endParaRPr kumimoji="0" lang="en-US" alt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CC9900"/>
              </a:buClr>
              <a:buSzPct val="70000"/>
              <a:buFont typeface="Wingdings" pitchFamily="2" charset="2"/>
              <a:buChar char="q"/>
              <a:tabLst/>
              <a:defRPr/>
            </a:pPr>
            <a:endParaRPr kumimoji="0" lang="en-US" alt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CC9900"/>
              </a:buClr>
              <a:buSzPct val="70000"/>
              <a:buFont typeface="Wingdings" pitchFamily="2" charset="2"/>
              <a:buChar char="q"/>
              <a:tabLst/>
              <a:defRPr/>
            </a:pPr>
            <a:endParaRPr kumimoji="0" lang="en-US" alt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CC9900"/>
              </a:buClr>
              <a:buSzPct val="70000"/>
              <a:buFont typeface="Wingdings" pitchFamily="2" charset="2"/>
              <a:buChar char="q"/>
              <a:tabLst/>
              <a:defRPr/>
            </a:pPr>
            <a:endParaRPr kumimoji="0" lang="en-US" alt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CC9900"/>
              </a:buClr>
              <a:buSzPct val="70000"/>
              <a:buFont typeface="Wingdings" pitchFamily="2" charset="2"/>
              <a:buChar char="q"/>
              <a:tabLst/>
              <a:defRPr/>
            </a:pPr>
            <a:endParaRPr kumimoji="0" lang="en-US" alt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46031" y="2625714"/>
            <a:ext cx="8382000" cy="1314468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7688" indent="-411163" algn="ctr">
              <a:spcBef>
                <a:spcPts val="600"/>
              </a:spcBef>
              <a:spcAft>
                <a:spcPts val="0"/>
              </a:spcAft>
              <a:buClr>
                <a:srgbClr val="F9F9F9"/>
              </a:buClr>
              <a:buSzPct val="65000"/>
              <a:defRPr/>
            </a:pPr>
            <a:r>
              <a:rPr lang="en-US" altLang="en-US" sz="1600" b="1" dirty="0" smtClean="0">
                <a:solidFill>
                  <a:srgbClr val="669900"/>
                </a:solidFill>
                <a:latin typeface="+mn-lt"/>
              </a:rPr>
              <a:t>CP violation in  </a:t>
            </a:r>
            <a:r>
              <a:rPr lang="en-US" altLang="en-US" sz="1600" b="1" dirty="0" smtClean="0">
                <a:solidFill>
                  <a:srgbClr val="669900"/>
                </a:solidFill>
                <a:latin typeface="Symbol" pitchFamily="18" charset="2"/>
              </a:rPr>
              <a:t>h</a:t>
            </a:r>
            <a:r>
              <a:rPr lang="en-US" altLang="en-US" sz="1600" b="1" dirty="0" smtClean="0">
                <a:solidFill>
                  <a:srgbClr val="669900"/>
                </a:solidFill>
              </a:rPr>
              <a:t>→</a:t>
            </a:r>
            <a:r>
              <a:rPr lang="en-US" altLang="en-US" sz="1600" b="1" i="1" dirty="0" smtClean="0">
                <a:solidFill>
                  <a:srgbClr val="669900"/>
                </a:solidFill>
              </a:rPr>
              <a:t> </a:t>
            </a:r>
            <a:r>
              <a:rPr lang="en-US" altLang="en-US" sz="1600" b="1" i="1" dirty="0" smtClean="0">
                <a:solidFill>
                  <a:srgbClr val="669900"/>
                </a:solidFill>
                <a:latin typeface="Symbol" pitchFamily="18" charset="2"/>
              </a:rPr>
              <a:t>p</a:t>
            </a:r>
            <a:r>
              <a:rPr lang="en-US" altLang="en-US" sz="1600" b="1" i="1" baseline="30000" dirty="0" smtClean="0">
                <a:solidFill>
                  <a:srgbClr val="669900"/>
                </a:solidFill>
              </a:rPr>
              <a:t>+ </a:t>
            </a:r>
            <a:r>
              <a:rPr lang="en-US" altLang="en-US" sz="1600" b="1" i="1" dirty="0" smtClean="0">
                <a:solidFill>
                  <a:srgbClr val="669900"/>
                </a:solidFill>
                <a:latin typeface="Symbol" pitchFamily="18" charset="2"/>
              </a:rPr>
              <a:t>p</a:t>
            </a:r>
            <a:r>
              <a:rPr lang="en-US" altLang="en-US" sz="1600" b="1" i="1" baseline="30000" dirty="0" smtClean="0">
                <a:solidFill>
                  <a:srgbClr val="669900"/>
                </a:solidFill>
              </a:rPr>
              <a:t>-</a:t>
            </a:r>
            <a:r>
              <a:rPr lang="en-US" altLang="en-US" sz="1600" b="1" i="1" dirty="0" smtClean="0">
                <a:solidFill>
                  <a:srgbClr val="669900"/>
                </a:solidFill>
              </a:rPr>
              <a:t> e</a:t>
            </a:r>
            <a:r>
              <a:rPr lang="en-US" altLang="en-US" sz="1600" b="1" i="1" baseline="30000" dirty="0" smtClean="0">
                <a:solidFill>
                  <a:srgbClr val="669900"/>
                </a:solidFill>
              </a:rPr>
              <a:t>+ </a:t>
            </a:r>
            <a:r>
              <a:rPr lang="en-US" altLang="en-US" sz="1600" b="1" i="1" dirty="0" smtClean="0">
                <a:solidFill>
                  <a:srgbClr val="669900"/>
                </a:solidFill>
              </a:rPr>
              <a:t>e</a:t>
            </a:r>
            <a:r>
              <a:rPr lang="en-US" altLang="en-US" sz="1600" b="1" i="1" baseline="30000" dirty="0" smtClean="0">
                <a:solidFill>
                  <a:srgbClr val="669900"/>
                </a:solidFill>
              </a:rPr>
              <a:t>-</a:t>
            </a:r>
            <a:r>
              <a:rPr lang="en-US" altLang="en-US" sz="1600" b="1" i="1" dirty="0" smtClean="0">
                <a:solidFill>
                  <a:srgbClr val="669900"/>
                </a:solidFill>
              </a:rPr>
              <a:t> </a:t>
            </a:r>
            <a:endParaRPr kumimoji="0" lang="en-US" altLang="en-US" sz="1600" b="1" i="1" u="none" strike="noStrike" kern="1200" cap="none" spc="0" normalizeH="0" baseline="0" noProof="0" dirty="0" smtClean="0">
              <a:ln>
                <a:noFill/>
              </a:ln>
              <a:solidFill>
                <a:srgbClr val="66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7688" indent="-411163">
              <a:spcBef>
                <a:spcPts val="600"/>
              </a:spcBef>
              <a:spcAft>
                <a:spcPts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kumimoji="0" lang="en-US" alt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Based on the work by </a:t>
            </a:r>
            <a:r>
              <a:rPr kumimoji="0" lang="es-ES" alt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D. N. </a:t>
            </a:r>
            <a:r>
              <a:rPr kumimoji="0" lang="es-ES" alt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Gao</a:t>
            </a:r>
            <a:r>
              <a:rPr kumimoji="0" lang="es-ES" alt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[</a:t>
            </a:r>
            <a:r>
              <a:rPr lang="en-US" sz="1400" dirty="0" err="1" smtClean="0">
                <a:hlinkClick r:id="rId3"/>
              </a:rPr>
              <a:t>arXiv:hep</a:t>
            </a:r>
            <a:r>
              <a:rPr lang="en-US" sz="1400" dirty="0" smtClean="0">
                <a:hlinkClick r:id="rId3"/>
              </a:rPr>
              <a:t>-ph/0202002</a:t>
            </a:r>
            <a:r>
              <a:rPr lang="en-US" sz="1400" dirty="0" smtClean="0"/>
              <a:t>]</a:t>
            </a:r>
            <a:r>
              <a:rPr lang="es-ES" altLang="en-US" sz="1400" i="1" dirty="0" smtClean="0">
                <a:latin typeface="+mn-lt"/>
              </a:rPr>
              <a:t>.</a:t>
            </a:r>
          </a:p>
          <a:p>
            <a:pPr marL="547688" indent="-411163">
              <a:spcBef>
                <a:spcPts val="600"/>
              </a:spcBef>
              <a:spcAft>
                <a:spcPts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en-US" altLang="en-US" sz="1400" i="1" dirty="0" smtClean="0">
                <a:latin typeface="+mn-lt"/>
              </a:rPr>
              <a:t>Study of the angular correlation of the </a:t>
            </a:r>
            <a:r>
              <a:rPr lang="en-US" altLang="en-US" sz="1400" i="1" dirty="0" smtClean="0"/>
              <a:t>e</a:t>
            </a:r>
            <a:r>
              <a:rPr lang="en-US" altLang="en-US" sz="1400" i="1" baseline="30000" dirty="0" smtClean="0"/>
              <a:t>+ </a:t>
            </a:r>
            <a:r>
              <a:rPr lang="en-US" altLang="en-US" sz="1400" i="1" dirty="0" smtClean="0"/>
              <a:t>e</a:t>
            </a:r>
            <a:r>
              <a:rPr lang="en-US" altLang="en-US" sz="1400" i="1" baseline="30000" dirty="0" smtClean="0"/>
              <a:t>-</a:t>
            </a:r>
            <a:r>
              <a:rPr lang="en-US" altLang="en-US" sz="1400" i="1" dirty="0" smtClean="0"/>
              <a:t>  </a:t>
            </a:r>
            <a:r>
              <a:rPr lang="en-US" altLang="en-US" sz="1400" i="1" dirty="0" smtClean="0">
                <a:latin typeface="+mn-lt"/>
              </a:rPr>
              <a:t>and </a:t>
            </a:r>
            <a:r>
              <a:rPr lang="en-US" altLang="en-US" sz="1400" i="1" dirty="0" smtClean="0">
                <a:latin typeface="Symbol" pitchFamily="18" charset="2"/>
              </a:rPr>
              <a:t>p</a:t>
            </a:r>
            <a:r>
              <a:rPr lang="en-US" altLang="en-US" sz="1400" i="1" baseline="30000" dirty="0" smtClean="0"/>
              <a:t>+ </a:t>
            </a:r>
            <a:r>
              <a:rPr lang="en-US" altLang="en-US" sz="1400" i="1" dirty="0" smtClean="0">
                <a:latin typeface="Symbol" pitchFamily="18" charset="2"/>
              </a:rPr>
              <a:t>p</a:t>
            </a:r>
            <a:r>
              <a:rPr lang="en-US" altLang="en-US" sz="1400" i="1" baseline="30000" dirty="0" smtClean="0"/>
              <a:t>-</a:t>
            </a:r>
            <a:r>
              <a:rPr lang="en-US" altLang="en-US" sz="1400" i="1" dirty="0" smtClean="0">
                <a:latin typeface="+mn-lt"/>
              </a:rPr>
              <a:t> planes due to the interference between the magnetic and electric decay amplitudes. </a:t>
            </a:r>
            <a:endParaRPr kumimoji="0" lang="en-US" alt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675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07082754"/>
              </p:ext>
            </p:extLst>
          </p:nvPr>
        </p:nvGraphicFramePr>
        <p:xfrm>
          <a:off x="381001" y="752128"/>
          <a:ext cx="8305800" cy="562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1160"/>
                <a:gridCol w="153575"/>
                <a:gridCol w="1507585"/>
                <a:gridCol w="1661160"/>
                <a:gridCol w="1661160"/>
                <a:gridCol w="1661160"/>
              </a:tblGrid>
              <a:tr h="313837">
                <a:tc>
                  <a:txBody>
                    <a:bodyPr/>
                    <a:lstStyle/>
                    <a:p>
                      <a:endParaRPr lang="en-US" sz="1200" b="1" i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b="1" i="1" dirty="0" smtClean="0">
                          <a:solidFill>
                            <a:schemeClr val="bg1"/>
                          </a:solidFill>
                        </a:rPr>
                        <a:t>Technique</a:t>
                      </a:r>
                      <a:endParaRPr lang="en-US" sz="1200" b="1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200" b="1" i="1" dirty="0" smtClean="0">
                          <a:solidFill>
                            <a:schemeClr val="bg1"/>
                          </a:solidFill>
                        </a:rPr>
                        <a:t>η</a:t>
                      </a:r>
                      <a:r>
                        <a:rPr lang="en-US" sz="1200" b="1" i="1" dirty="0" smtClean="0">
                          <a:solidFill>
                            <a:schemeClr val="bg1"/>
                          </a:solidFill>
                        </a:rPr>
                        <a:t> → 3</a:t>
                      </a:r>
                      <a:r>
                        <a:rPr lang="en-US" sz="1200" b="1" i="1" dirty="0" smtClean="0">
                          <a:solidFill>
                            <a:schemeClr val="bg1"/>
                          </a:solidFill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US" sz="1200" b="1" i="1" baseline="30000" dirty="0" smtClean="0">
                          <a:solidFill>
                            <a:schemeClr val="bg1"/>
                          </a:solidFill>
                        </a:rPr>
                        <a:t>o</a:t>
                      </a:r>
                      <a:endParaRPr lang="en-US" sz="1200" b="1" i="1" baseline="30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i="1" dirty="0" smtClean="0">
                          <a:solidFill>
                            <a:schemeClr val="bg1"/>
                          </a:solidFill>
                        </a:rPr>
                        <a:t>η</a:t>
                      </a:r>
                      <a:r>
                        <a:rPr lang="en-US" sz="1200" b="1" i="1" dirty="0" smtClean="0">
                          <a:solidFill>
                            <a:schemeClr val="bg1"/>
                          </a:solidFill>
                        </a:rPr>
                        <a:t> → </a:t>
                      </a:r>
                      <a:r>
                        <a:rPr lang="en-US" sz="1200" b="1" i="1" dirty="0" err="1" smtClean="0">
                          <a:solidFill>
                            <a:schemeClr val="bg1"/>
                          </a:solidFill>
                        </a:rPr>
                        <a:t>e</a:t>
                      </a:r>
                      <a:r>
                        <a:rPr lang="en-US" sz="1200" b="1" i="1" baseline="30000" dirty="0" err="1" smtClean="0">
                          <a:solidFill>
                            <a:schemeClr val="bg1"/>
                          </a:solidFill>
                        </a:rPr>
                        <a:t>+</a:t>
                      </a:r>
                      <a:r>
                        <a:rPr lang="en-US" sz="1200" b="1" i="1" dirty="0" err="1" smtClean="0">
                          <a:solidFill>
                            <a:schemeClr val="bg1"/>
                          </a:solidFill>
                        </a:rPr>
                        <a:t>e</a:t>
                      </a:r>
                      <a:r>
                        <a:rPr lang="en-US" sz="1200" b="1" i="1" baseline="30000" dirty="0" err="1" smtClean="0">
                          <a:solidFill>
                            <a:schemeClr val="bg1"/>
                          </a:solidFill>
                        </a:rPr>
                        <a:t>-</a:t>
                      </a:r>
                      <a:r>
                        <a:rPr lang="en-US" sz="1200" b="1" i="1" dirty="0" err="1" smtClean="0">
                          <a:solidFill>
                            <a:schemeClr val="bg1"/>
                          </a:solidFill>
                          <a:latin typeface="Symbol" panose="05050102010706020507" pitchFamily="18" charset="2"/>
                        </a:rPr>
                        <a:t>g</a:t>
                      </a:r>
                      <a:endParaRPr lang="en-US" sz="1200" b="1" i="1" baseline="30000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i="1" dirty="0" smtClean="0">
                          <a:solidFill>
                            <a:schemeClr val="bg1"/>
                          </a:solidFill>
                        </a:rPr>
                        <a:t>Total  </a:t>
                      </a:r>
                      <a:r>
                        <a:rPr lang="el-GR" sz="1200" b="1" i="1" dirty="0" smtClean="0">
                          <a:solidFill>
                            <a:schemeClr val="bg1"/>
                          </a:solidFill>
                        </a:rPr>
                        <a:t>η</a:t>
                      </a:r>
                      <a:r>
                        <a:rPr lang="en-US" sz="1200" b="1" i="1" dirty="0" smtClean="0">
                          <a:solidFill>
                            <a:schemeClr val="bg1"/>
                          </a:solidFill>
                        </a:rPr>
                        <a:t>  mesons</a:t>
                      </a:r>
                      <a:endParaRPr lang="en-US" sz="1200" b="1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13837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CB@AGS</a:t>
                      </a:r>
                      <a:endParaRPr lang="en-US" sz="1400" b="1" i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b="1" i="1" dirty="0" smtClean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US" sz="1400" b="1" i="1" baseline="30000" dirty="0" smtClean="0"/>
                        <a:t>--</a:t>
                      </a:r>
                      <a:r>
                        <a:rPr lang="en-US" sz="1400" b="1" i="1" dirty="0" err="1" smtClean="0"/>
                        <a:t>p→</a:t>
                      </a:r>
                      <a:r>
                        <a:rPr lang="en-US" sz="1400" b="1" i="1" dirty="0" err="1" smtClean="0">
                          <a:latin typeface="Symbol" panose="05050102010706020507" pitchFamily="18" charset="2"/>
                        </a:rPr>
                        <a:t>h</a:t>
                      </a:r>
                      <a:r>
                        <a:rPr lang="en-US" sz="1400" b="1" i="1" dirty="0" smtClean="0"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sz="1400" b="1" i="1" dirty="0" smtClean="0"/>
                        <a:t>n</a:t>
                      </a:r>
                      <a:endParaRPr lang="en-US" sz="1400" b="1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´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5</a:t>
                      </a:r>
                      <a:endParaRPr lang="en-US" sz="1400" b="1" i="1" baseline="30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/>
                </a:tc>
              </a:tr>
              <a:tr h="3138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/>
                        <a:t>CB@MAMI-B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err="1" smtClean="0"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sz="1400" b="1" i="1" baseline="30000" dirty="0" err="1" smtClean="0"/>
                        <a:t>-</a:t>
                      </a:r>
                      <a:r>
                        <a:rPr lang="en-US" sz="1400" b="1" i="1" dirty="0" err="1" smtClean="0"/>
                        <a:t>p→</a:t>
                      </a:r>
                      <a:r>
                        <a:rPr lang="en-US" sz="1400" b="1" i="1" dirty="0" err="1" smtClean="0">
                          <a:latin typeface="Symbol" panose="05050102010706020507" pitchFamily="18" charset="2"/>
                        </a:rPr>
                        <a:t>h</a:t>
                      </a:r>
                      <a:r>
                        <a:rPr lang="en-US" sz="1400" b="1" i="1" dirty="0" smtClean="0"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sz="1400" b="1" i="1" dirty="0" smtClean="0"/>
                        <a:t>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1.8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´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5000</a:t>
                      </a:r>
                      <a:endParaRPr lang="en-US" sz="1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´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/>
                </a:tc>
              </a:tr>
              <a:tr h="3138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/>
                        <a:t>CB@MAMI-C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err="1" smtClean="0"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sz="1400" b="1" i="1" baseline="30000" dirty="0" err="1" smtClean="0"/>
                        <a:t>-</a:t>
                      </a:r>
                      <a:r>
                        <a:rPr lang="en-US" sz="1400" b="1" i="1" dirty="0" err="1" smtClean="0"/>
                        <a:t>p→</a:t>
                      </a:r>
                      <a:r>
                        <a:rPr lang="en-US" sz="1400" b="1" i="1" dirty="0" err="1" smtClean="0">
                          <a:latin typeface="Symbol" panose="05050102010706020507" pitchFamily="18" charset="2"/>
                        </a:rPr>
                        <a:t>h</a:t>
                      </a:r>
                      <a:r>
                        <a:rPr lang="en-US" sz="1400" b="1" i="1" dirty="0" smtClean="0"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sz="1400" b="1" i="1" dirty="0" smtClean="0"/>
                        <a:t>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´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´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/>
                </a:tc>
              </a:tr>
              <a:tr h="313837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KLOE</a:t>
                      </a:r>
                      <a:endParaRPr lang="en-US" sz="1400" b="1" i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b="1" i="1" dirty="0" err="1" smtClean="0"/>
                        <a:t>e+e</a:t>
                      </a:r>
                      <a:r>
                        <a:rPr lang="en-US" sz="1400" b="1" i="1" dirty="0" smtClean="0"/>
                        <a:t>-→</a:t>
                      </a:r>
                      <a:r>
                        <a:rPr lang="en-US" sz="1400" b="1" i="1" dirty="0" err="1" smtClean="0">
                          <a:latin typeface="Symbol" panose="05050102010706020507" pitchFamily="18" charset="2"/>
                        </a:rPr>
                        <a:t>F</a:t>
                      </a:r>
                      <a:r>
                        <a:rPr lang="en-US" sz="1400" b="1" i="1" dirty="0" err="1" smtClean="0"/>
                        <a:t>→</a:t>
                      </a:r>
                      <a:r>
                        <a:rPr lang="en-US" sz="1400" b="1" i="1" dirty="0" err="1" smtClean="0">
                          <a:latin typeface="Symbol" panose="05050102010706020507" pitchFamily="18" charset="2"/>
                        </a:rPr>
                        <a:t>hg</a:t>
                      </a:r>
                      <a:endParaRPr lang="en-US" sz="1400" b="1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6.5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´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´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/>
                </a:tc>
              </a:tr>
              <a:tr h="444636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WASA@COSY</a:t>
                      </a:r>
                      <a:endParaRPr lang="en-US" sz="1400" b="1" i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err="1" smtClean="0"/>
                        <a:t>pp→</a:t>
                      </a:r>
                      <a:r>
                        <a:rPr lang="en-US" sz="1400" b="1" i="1" dirty="0" err="1" smtClean="0">
                          <a:latin typeface="Symbol" panose="05050102010706020507" pitchFamily="18" charset="2"/>
                        </a:rPr>
                        <a:t>h</a:t>
                      </a:r>
                      <a:r>
                        <a:rPr lang="en-US" sz="1400" b="1" i="1" dirty="0" smtClean="0"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sz="1400" b="1" i="1" dirty="0" smtClean="0"/>
                        <a:t>pp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err="1" smtClean="0"/>
                        <a:t>pd→</a:t>
                      </a:r>
                      <a:r>
                        <a:rPr lang="en-US" sz="1400" b="1" i="1" dirty="0" err="1" smtClean="0">
                          <a:latin typeface="Symbol" panose="05050102010706020507" pitchFamily="18" charset="2"/>
                        </a:rPr>
                        <a:t>h</a:t>
                      </a:r>
                      <a:r>
                        <a:rPr lang="en-US" sz="1400" b="1" i="1" dirty="0" smtClean="0"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sz="1400" b="1" i="1" baseline="30000" dirty="0" smtClean="0"/>
                        <a:t>3</a:t>
                      </a:r>
                      <a:r>
                        <a:rPr lang="en-US" sz="1400" b="1" i="1" dirty="0" smtClean="0"/>
                        <a:t>He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&gt;10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US" sz="1400" b="1" i="1" baseline="0" dirty="0" smtClean="0">
                          <a:solidFill>
                            <a:schemeClr val="tx1"/>
                          </a:solidFill>
                        </a:rPr>
                        <a:t> (untagged)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´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  <a:r>
                        <a:rPr lang="en-US" sz="1400" b="1" i="1" baseline="0" dirty="0" smtClean="0">
                          <a:solidFill>
                            <a:schemeClr val="tx1"/>
                          </a:solidFill>
                        </a:rPr>
                        <a:t> (tagged)</a:t>
                      </a:r>
                      <a:endParaRPr lang="en-US" sz="1400" b="1" i="1" baseline="300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444636">
                <a:tc>
                  <a:txBody>
                    <a:bodyPr/>
                    <a:lstStyle/>
                    <a:p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CB@MAMI 10</a:t>
                      </a:r>
                      <a:r>
                        <a:rPr lang="en-US" sz="1400" b="1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="1" i="1" baseline="0" dirty="0" err="1" smtClean="0">
                          <a:solidFill>
                            <a:schemeClr val="tx1"/>
                          </a:solidFill>
                        </a:rPr>
                        <a:t>wk</a:t>
                      </a:r>
                      <a:endParaRPr lang="en-US" sz="1400" b="1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(proposed 2014)</a:t>
                      </a:r>
                      <a:endParaRPr lang="en-U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sz="1400" b="1" i="1" baseline="30000" dirty="0" err="1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1400" b="1" i="1" dirty="0" err="1" smtClean="0">
                          <a:solidFill>
                            <a:schemeClr val="tx1"/>
                          </a:solidFill>
                        </a:rPr>
                        <a:t>p→</a:t>
                      </a:r>
                      <a:r>
                        <a:rPr lang="en-US" sz="1400" b="1" i="1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h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´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´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´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/>
                </a:tc>
              </a:tr>
              <a:tr h="313837">
                <a:tc>
                  <a:txBody>
                    <a:bodyPr/>
                    <a:lstStyle/>
                    <a:p>
                      <a:r>
                        <a:rPr lang="en-US" sz="1400" b="1" i="1" dirty="0" err="1" smtClean="0"/>
                        <a:t>Phenix</a:t>
                      </a:r>
                      <a:endParaRPr lang="en-US" sz="1400" b="1" i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b="1" i="1" dirty="0" smtClean="0"/>
                        <a:t>d </a:t>
                      </a:r>
                      <a:r>
                        <a:rPr lang="en-US" sz="1400" b="1" i="1" dirty="0" err="1" smtClean="0"/>
                        <a:t>Au→</a:t>
                      </a:r>
                      <a:r>
                        <a:rPr lang="en-US" sz="1400" b="1" i="1" dirty="0" err="1" smtClean="0">
                          <a:latin typeface="Symbol" panose="05050102010706020507" pitchFamily="18" charset="2"/>
                        </a:rPr>
                        <a:t>h</a:t>
                      </a:r>
                      <a:r>
                        <a:rPr lang="en-US" sz="1400" b="1" i="1" dirty="0" smtClean="0"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sz="1400" b="1" i="1" dirty="0" smtClean="0"/>
                        <a:t>X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´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/>
                </a:tc>
              </a:tr>
              <a:tr h="444636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Hades</a:t>
                      </a:r>
                      <a:endParaRPr lang="en-US" sz="1400" b="1" i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err="1" smtClean="0"/>
                        <a:t>pp→</a:t>
                      </a:r>
                      <a:r>
                        <a:rPr lang="en-US" sz="1400" b="1" i="1" dirty="0" err="1" smtClean="0">
                          <a:latin typeface="Symbol" panose="05050102010706020507" pitchFamily="18" charset="2"/>
                        </a:rPr>
                        <a:t>h</a:t>
                      </a:r>
                      <a:r>
                        <a:rPr lang="en-US" sz="1400" b="1" i="1" dirty="0" smtClean="0"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sz="1400" b="1" i="1" dirty="0" smtClean="0"/>
                        <a:t>pp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/>
                        <a:t>p </a:t>
                      </a:r>
                      <a:r>
                        <a:rPr lang="en-US" sz="1400" b="1" i="1" dirty="0" err="1" smtClean="0"/>
                        <a:t>Au→</a:t>
                      </a:r>
                      <a:r>
                        <a:rPr lang="en-US" sz="1400" b="1" i="1" dirty="0" err="1" smtClean="0">
                          <a:latin typeface="Symbol" panose="05050102010706020507" pitchFamily="18" charset="2"/>
                        </a:rPr>
                        <a:t>h</a:t>
                      </a:r>
                      <a:r>
                        <a:rPr lang="en-US" sz="1400" b="1" i="1" dirty="0" smtClean="0"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sz="1400" b="1" i="1" dirty="0" smtClean="0"/>
                        <a:t>X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4.5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´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1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44636">
                <a:tc gridSpan="6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i="1" dirty="0" smtClean="0"/>
                        <a:t>Near future</a:t>
                      </a:r>
                      <a:r>
                        <a:rPr lang="en-US" sz="2000" b="1" i="1" baseline="0" dirty="0" smtClean="0"/>
                        <a:t> samples</a:t>
                      </a:r>
                      <a:endParaRPr lang="en-US" sz="2000" b="1" i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="1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="1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1" baseline="30000" dirty="0" smtClean="0"/>
                    </a:p>
                  </a:txBody>
                  <a:tcPr/>
                </a:tc>
              </a:tr>
              <a:tr h="444636">
                <a:tc gridSpan="2">
                  <a:txBody>
                    <a:bodyPr/>
                    <a:lstStyle/>
                    <a:p>
                      <a:r>
                        <a:rPr lang="en-US" sz="1400" b="1" i="1" dirty="0" err="1" smtClean="0"/>
                        <a:t>GlueX@JLAB</a:t>
                      </a:r>
                      <a:endParaRPr lang="en-US" sz="1400" b="1" i="1" dirty="0" smtClean="0"/>
                    </a:p>
                    <a:p>
                      <a:r>
                        <a:rPr lang="en-US" sz="1400" b="1" i="1" dirty="0" smtClean="0"/>
                        <a:t>(just started)</a:t>
                      </a:r>
                      <a:endParaRPr lang="en-US" sz="1400" b="1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g</a:t>
                      </a:r>
                      <a:r>
                        <a:rPr kumimoji="0" lang="en-US" sz="14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 </a:t>
                      </a:r>
                      <a:r>
                        <a:rPr kumimoji="0" lang="en-US" sz="1400" b="0" i="0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GeV</a:t>
                      </a:r>
                      <a:r>
                        <a:rPr kumimoji="0" lang="en-US" sz="1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→ </a:t>
                      </a:r>
                      <a:r>
                        <a:rPr kumimoji="0" lang="el-G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η </a:t>
                      </a: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 → neutrals</a:t>
                      </a:r>
                      <a:endPara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5.5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´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400" b="1" i="1" dirty="0" err="1" smtClean="0">
                          <a:solidFill>
                            <a:schemeClr val="tx1"/>
                          </a:solidFill>
                        </a:rPr>
                        <a:t>yr</a:t>
                      </a:r>
                      <a:endParaRPr lang="en-US" sz="1400" b="1" i="1" baseline="300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1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44636">
                <a:tc gridSpan="2">
                  <a:txBody>
                    <a:bodyPr/>
                    <a:lstStyle/>
                    <a:p>
                      <a:r>
                        <a:rPr lang="en-US" sz="1400" b="1" i="1" dirty="0" smtClean="0"/>
                        <a:t>JEF@JLAB </a:t>
                      </a:r>
                    </a:p>
                    <a:p>
                      <a:r>
                        <a:rPr lang="en-US" sz="1400" b="1" i="1" dirty="0" smtClean="0"/>
                        <a:t>(recently approved)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1" dirty="0" smtClean="0"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sz="1400" baseline="-25000" dirty="0" smtClean="0"/>
                        <a:t>12 </a:t>
                      </a:r>
                      <a:r>
                        <a:rPr lang="en-US" sz="1400" baseline="-25000" dirty="0" err="1" smtClean="0"/>
                        <a:t>GeV</a:t>
                      </a:r>
                      <a:r>
                        <a:rPr lang="en-US" sz="1400" b="1" dirty="0" err="1" smtClean="0"/>
                        <a:t>p</a:t>
                      </a:r>
                      <a:r>
                        <a:rPr lang="en-US" sz="1400" b="1" dirty="0" smtClean="0"/>
                        <a:t> → </a:t>
                      </a:r>
                      <a:r>
                        <a:rPr lang="el-GR" sz="1400" b="1" dirty="0" smtClean="0"/>
                        <a:t>η </a:t>
                      </a:r>
                      <a:r>
                        <a:rPr lang="en-US" sz="1400" b="1" dirty="0" smtClean="0"/>
                        <a:t>X → neutrals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3.9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´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5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</a:rPr>
                        <a:t>/day</a:t>
                      </a:r>
                      <a:endParaRPr lang="en-US" sz="1400" b="1" i="1" baseline="300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1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44636">
                <a:tc gridSpan="2">
                  <a:txBody>
                    <a:bodyPr/>
                    <a:lstStyle/>
                    <a:p>
                      <a:r>
                        <a:rPr lang="en-US" sz="1400" b="1" i="1" dirty="0" smtClean="0">
                          <a:solidFill>
                            <a:srgbClr val="DE2A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REDTOP (proposing) </a:t>
                      </a:r>
                      <a:endParaRPr lang="en-US" sz="1400" b="1" i="1" dirty="0">
                        <a:solidFill>
                          <a:srgbClr val="DE2A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rgbClr val="DE2A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</a:t>
                      </a:r>
                      <a:r>
                        <a:rPr lang="en-US" sz="1400" b="1" i="1" baseline="-25000" dirty="0" smtClean="0">
                          <a:solidFill>
                            <a:srgbClr val="DE2A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1.8 </a:t>
                      </a:r>
                      <a:r>
                        <a:rPr lang="en-US" sz="1400" b="1" i="1" baseline="-25000" dirty="0" err="1" smtClean="0">
                          <a:solidFill>
                            <a:srgbClr val="DE2A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GeV</a:t>
                      </a:r>
                      <a:r>
                        <a:rPr lang="en-US" sz="1400" b="1" i="1" dirty="0" err="1" smtClean="0">
                          <a:solidFill>
                            <a:srgbClr val="DE2A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Li</a:t>
                      </a:r>
                      <a:r>
                        <a:rPr lang="en-US" sz="1400" b="1" i="1" dirty="0" smtClean="0">
                          <a:solidFill>
                            <a:srgbClr val="DE2A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→ </a:t>
                      </a:r>
                      <a:r>
                        <a:rPr lang="el-GR" sz="1400" b="1" i="1" dirty="0" smtClean="0">
                          <a:solidFill>
                            <a:srgbClr val="DE2A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η </a:t>
                      </a:r>
                      <a:r>
                        <a:rPr lang="en-US" sz="1400" b="1" i="1" dirty="0" smtClean="0">
                          <a:solidFill>
                            <a:srgbClr val="DE2A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i="1" dirty="0">
                        <a:solidFill>
                          <a:srgbClr val="DE2A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i="1" dirty="0">
                        <a:solidFill>
                          <a:srgbClr val="DE2A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rgbClr val="DE2A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2.5</a:t>
                      </a:r>
                      <a:r>
                        <a:rPr kumimoji="0" lang="en-US" sz="1400" b="1" kern="1200" dirty="0" smtClean="0">
                          <a:solidFill>
                            <a:srgbClr val="DE2A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´</a:t>
                      </a:r>
                      <a:r>
                        <a:rPr lang="en-US" sz="1400" b="1" i="1" dirty="0" smtClean="0">
                          <a:solidFill>
                            <a:srgbClr val="DE2A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10</a:t>
                      </a:r>
                      <a:r>
                        <a:rPr lang="en-US" sz="1400" b="1" i="1" baseline="30000" dirty="0" smtClean="0">
                          <a:solidFill>
                            <a:srgbClr val="DE2A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13</a:t>
                      </a:r>
                      <a:r>
                        <a:rPr lang="en-US" sz="1400" b="1" i="1" dirty="0" smtClean="0">
                          <a:solidFill>
                            <a:srgbClr val="DE2A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/</a:t>
                      </a:r>
                      <a:r>
                        <a:rPr lang="en-US" sz="1400" b="1" i="1" dirty="0" err="1" smtClean="0">
                          <a:solidFill>
                            <a:srgbClr val="DE2A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yr</a:t>
                      </a:r>
                      <a:endParaRPr lang="en-US" sz="1400" b="1" i="1" baseline="30000" dirty="0" smtClean="0">
                        <a:solidFill>
                          <a:srgbClr val="DE2A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1" baseline="30000" dirty="0" smtClean="0">
                        <a:solidFill>
                          <a:srgbClr val="DE2A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1" baseline="30000" dirty="0" smtClean="0">
                        <a:solidFill>
                          <a:srgbClr val="DE2A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79216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&amp; Future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h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Samples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14A2AFE-58A6-4BBF-959F-5FCFF4A1561D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 bwMode="auto">
          <a:xfrm>
            <a:off x="8224899" y="69804"/>
            <a:ext cx="838200" cy="603250"/>
            <a:chOff x="3924418" y="2641720"/>
            <a:chExt cx="1447800" cy="1041400"/>
          </a:xfrm>
        </p:grpSpPr>
        <p:pic>
          <p:nvPicPr>
            <p:cNvPr id="8" name="Picture 7" descr="A close up of a house&#10;&#10;Description automatically generated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24418" y="2641720"/>
              <a:ext cx="1447800" cy="104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027810" y="2680833"/>
              <a:ext cx="1207071" cy="477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i="1">
                  <a:solidFill>
                    <a:srgbClr val="C00000"/>
                  </a:solidFill>
                </a:rPr>
                <a:t>REDTOP</a:t>
              </a:r>
              <a:endParaRPr lang="en-US" sz="120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64915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title"/>
          </p:nvPr>
        </p:nvSpPr>
        <p:spPr>
          <a:xfrm>
            <a:off x="696416" y="296652"/>
            <a:ext cx="7620000" cy="44066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REDTOP </a:t>
            </a:r>
            <a:r>
              <a:rPr lang="it-IT" altLang="en-US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Requirements</a:t>
            </a:r>
            <a:endParaRPr lang="it-IT" alt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5123" name="Segnaposto numero diapositiva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3879CDE-DA4D-4F0C-B01B-FBF683B57C0C}" type="slidenum">
              <a:rPr lang="it-IT" altLang="en-US" sz="1000">
                <a:latin typeface="Arial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it-IT" altLang="en-US" sz="1000">
              <a:latin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  <p:sp>
        <p:nvSpPr>
          <p:cNvPr id="4100" name="Segnaposto contenuto 2"/>
          <p:cNvSpPr txBox="1">
            <a:spLocks/>
          </p:cNvSpPr>
          <p:nvPr/>
        </p:nvSpPr>
        <p:spPr bwMode="auto">
          <a:xfrm>
            <a:off x="887016" y="946117"/>
            <a:ext cx="7799784" cy="3541760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46088" indent="-446088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887413" indent="-446088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33475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352550" indent="-182563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1544638" indent="-182563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0018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4590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29162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3734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Clr>
                <a:schemeClr val="tx1">
                  <a:lumMod val="85000"/>
                </a:schemeClr>
              </a:buClr>
              <a:buSzPct val="70000"/>
              <a:buNone/>
              <a:defRPr/>
            </a:pPr>
            <a:r>
              <a:rPr lang="en-US" altLang="en-US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– I: Untagged &gt;10</a:t>
            </a:r>
            <a:r>
              <a:rPr lang="en-US" altLang="en-US" sz="2400" b="1" i="1" baseline="30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en-US" altLang="en-US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h/h</a:t>
            </a:r>
            <a:r>
              <a:rPr lang="en-US" altLang="en-US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 mesons </a:t>
            </a:r>
          </a:p>
          <a:p>
            <a:pPr eaLnBrk="1" hangingPunct="1">
              <a:spcBef>
                <a:spcPts val="600"/>
              </a:spcBef>
              <a:buClr>
                <a:schemeClr val="tx1">
                  <a:lumMod val="8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Medium </a:t>
            </a:r>
            <a:r>
              <a:rPr lang="en-US" altLang="en-US" sz="20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energy proton 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beam</a:t>
            </a:r>
            <a:r>
              <a:rPr lang="en-US" altLang="en-US" sz="2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en-US" sz="2000" i="1" dirty="0" smtClean="0"/>
              <a:t>~</a:t>
            </a:r>
            <a:r>
              <a:rPr lang="en-US" altLang="en-US" sz="2000" b="1" i="1" dirty="0" smtClean="0"/>
              <a:t>2 </a:t>
            </a:r>
            <a:r>
              <a:rPr lang="en-US" altLang="en-US" sz="2000" b="1" i="1" dirty="0" err="1" smtClean="0"/>
              <a:t>GeV</a:t>
            </a:r>
            <a:r>
              <a:rPr lang="en-US" altLang="en-US" sz="2000" b="1" i="1" dirty="0" smtClean="0"/>
              <a:t> (</a:t>
            </a:r>
            <a:r>
              <a:rPr lang="en-US" altLang="en-US" sz="2000" b="1" i="1" dirty="0" smtClean="0">
                <a:latin typeface="Symbol" pitchFamily="18" charset="2"/>
              </a:rPr>
              <a:t>h</a:t>
            </a:r>
            <a:r>
              <a:rPr lang="en-US" altLang="en-US" sz="2000" b="1" i="1" dirty="0" smtClean="0"/>
              <a:t>)– </a:t>
            </a:r>
            <a:r>
              <a:rPr lang="en-US" sz="2000" i="1" dirty="0" smtClean="0"/>
              <a:t>~</a:t>
            </a:r>
            <a:r>
              <a:rPr lang="en-US" altLang="en-US" sz="2000" b="1" i="1" dirty="0" smtClean="0"/>
              <a:t>4(</a:t>
            </a:r>
            <a:r>
              <a:rPr lang="en-US" altLang="en-US" sz="2000" b="1" i="1" dirty="0" smtClean="0">
                <a:latin typeface="Symbol" pitchFamily="18" charset="2"/>
              </a:rPr>
              <a:t>h</a:t>
            </a:r>
            <a:r>
              <a:rPr lang="en-US" altLang="en-US" sz="2000" b="1" i="1" dirty="0" smtClean="0"/>
              <a:t>’) </a:t>
            </a:r>
            <a:r>
              <a:rPr lang="en-US" altLang="en-US" sz="2000" b="1" i="1" dirty="0"/>
              <a:t>GeV  </a:t>
            </a:r>
          </a:p>
          <a:p>
            <a:pPr eaLnBrk="1" hangingPunct="1">
              <a:spcBef>
                <a:spcPts val="600"/>
              </a:spcBef>
              <a:buClr>
                <a:schemeClr val="tx1">
                  <a:lumMod val="8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Low intensity beam</a:t>
            </a:r>
            <a:r>
              <a:rPr lang="en-US" altLang="en-US" sz="2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en-US" altLang="en-US" sz="2000" b="1" i="1" dirty="0" smtClean="0"/>
              <a:t>10</a:t>
            </a:r>
            <a:r>
              <a:rPr lang="en-US" altLang="en-US" sz="2000" b="1" i="1" baseline="30000" dirty="0" smtClean="0"/>
              <a:t>18</a:t>
            </a:r>
            <a:r>
              <a:rPr lang="en-US" altLang="en-US" sz="2000" b="1" i="1" dirty="0" smtClean="0"/>
              <a:t> POT/yr on Li or Be solid target</a:t>
            </a:r>
            <a:endParaRPr lang="en-US" altLang="en-US" sz="2000" b="1" i="1" dirty="0"/>
          </a:p>
          <a:p>
            <a:pPr eaLnBrk="1" hangingPunct="1">
              <a:spcBef>
                <a:spcPts val="600"/>
              </a:spcBef>
              <a:buClr>
                <a:schemeClr val="tx1">
                  <a:lumMod val="8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Calorimetric</a:t>
            </a:r>
            <a:r>
              <a:rPr lang="en-US" altLang="en-US" sz="2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000" b="1" i="1" dirty="0" smtClean="0">
                <a:latin typeface="Symbol" pitchFamily="18" charset="2"/>
              </a:rPr>
              <a:t>s</a:t>
            </a:r>
            <a:r>
              <a:rPr lang="en-US" altLang="en-US" sz="2000" b="1" i="1" dirty="0" smtClean="0"/>
              <a:t>(E)/E </a:t>
            </a:r>
            <a:r>
              <a:rPr lang="en-US" sz="2000" i="1" dirty="0" smtClean="0"/>
              <a:t>~ </a:t>
            </a:r>
            <a:r>
              <a:rPr lang="en-US" altLang="en-US" sz="2000" b="1" i="1" dirty="0" smtClean="0"/>
              <a:t>5%/</a:t>
            </a:r>
            <a:r>
              <a:rPr lang="en-US" sz="2000" dirty="0" smtClean="0"/>
              <a:t> √ </a:t>
            </a:r>
            <a:r>
              <a:rPr lang="en-US" altLang="en-US" sz="2000" b="1" i="1" dirty="0" smtClean="0"/>
              <a:t>E (ADRIANO2 dual readout)</a:t>
            </a:r>
          </a:p>
          <a:p>
            <a:pPr eaLnBrk="1" hangingPunct="1">
              <a:spcBef>
                <a:spcPts val="600"/>
              </a:spcBef>
              <a:buClr>
                <a:schemeClr val="tx1">
                  <a:lumMod val="8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High PID efficiency: 98/99% (</a:t>
            </a:r>
            <a:r>
              <a:rPr lang="en-US" altLang="en-US" sz="20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e,</a:t>
            </a:r>
            <a:r>
              <a:rPr lang="en-US" altLang="en-US" sz="20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g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), 95% (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m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), 95% (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p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), 99.5%(</a:t>
            </a:r>
            <a:r>
              <a:rPr lang="en-US" altLang="en-US" sz="20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p,n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)  </a:t>
            </a:r>
            <a:endParaRPr lang="en-US" altLang="en-US" sz="2000" b="1" i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eaLnBrk="1" hangingPunct="1">
              <a:spcBef>
                <a:spcPts val="600"/>
              </a:spcBef>
              <a:buClr>
                <a:schemeClr val="tx1">
                  <a:lumMod val="8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en-US" altLang="en-US" sz="20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s</a:t>
            </a:r>
            <a:r>
              <a:rPr lang="en-US" altLang="en-US" sz="2000" b="1" i="1" baseline="-250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tracker</a:t>
            </a:r>
            <a:r>
              <a:rPr 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(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t)</a:t>
            </a:r>
            <a:r>
              <a:rPr lang="en-US" altLang="en-US" sz="2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000" i="1" dirty="0" smtClean="0"/>
              <a:t>~ 80psec, </a:t>
            </a:r>
            <a:r>
              <a:rPr lang="en-US" altLang="en-US" sz="20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s</a:t>
            </a:r>
            <a:r>
              <a:rPr lang="en-US" altLang="en-US" sz="2000" b="1" i="1" baseline="-250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calorimeter</a:t>
            </a:r>
            <a:r>
              <a:rPr 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(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t) </a:t>
            </a:r>
            <a:r>
              <a:rPr lang="en-US" sz="2000" i="1" dirty="0" smtClean="0"/>
              <a:t>~ 80psec</a:t>
            </a:r>
            <a:r>
              <a:rPr 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US" altLang="en-US" sz="20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s</a:t>
            </a:r>
            <a:r>
              <a:rPr lang="en-US" altLang="en-US" sz="2000" b="1" i="1" baseline="-250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Rich</a:t>
            </a:r>
            <a:r>
              <a:rPr 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(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t</a:t>
            </a:r>
            <a:r>
              <a:rPr lang="en-US" altLang="en-US" sz="2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) </a:t>
            </a:r>
            <a:r>
              <a:rPr lang="en-US" sz="2000" i="1" dirty="0" smtClean="0"/>
              <a:t>~ 80psec</a:t>
            </a:r>
          </a:p>
          <a:p>
            <a:pPr eaLnBrk="1" hangingPunct="1">
              <a:spcBef>
                <a:spcPts val="600"/>
              </a:spcBef>
              <a:buClr>
                <a:schemeClr val="tx1">
                  <a:lumMod val="8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Low-mass vertex detector (fiber tracker </a:t>
            </a:r>
            <a:r>
              <a:rPr lang="en-US" altLang="en-US" sz="20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LHCb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-style)</a:t>
            </a:r>
          </a:p>
          <a:p>
            <a:pPr eaLnBrk="1" hangingPunct="1">
              <a:spcBef>
                <a:spcPts val="600"/>
              </a:spcBef>
              <a:buClr>
                <a:schemeClr val="tx1">
                  <a:lumMod val="8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Near -4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anose="05050102010706020507" pitchFamily="18" charset="2"/>
              </a:rPr>
              <a:t>p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sz="20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detector 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acceptance (as the 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h/h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’ decay is almost at rest).</a:t>
            </a:r>
            <a:endParaRPr lang="en-US" altLang="en-US" sz="24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1" eaLnBrk="1" hangingPunct="1">
              <a:spcBef>
                <a:spcPts val="600"/>
              </a:spcBef>
              <a:buClr>
                <a:srgbClr val="CC9900"/>
              </a:buClr>
              <a:buSzPct val="70000"/>
              <a:buNone/>
              <a:defRPr/>
            </a:pPr>
            <a:r>
              <a:rPr lang="en-US" altLang="en-US" sz="20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Segnaposto contenuto 2"/>
          <p:cNvSpPr txBox="1">
            <a:spLocks/>
          </p:cNvSpPr>
          <p:nvPr/>
        </p:nvSpPr>
        <p:spPr bwMode="auto">
          <a:xfrm>
            <a:off x="884187" y="4706955"/>
            <a:ext cx="7799784" cy="1679598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46088" indent="-446088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887413" indent="-446088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33475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352550" indent="-182563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1544638" indent="-182563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0018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4590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29162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3734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Clr>
                <a:schemeClr val="tx1">
                  <a:lumMod val="85000"/>
                </a:schemeClr>
              </a:buClr>
              <a:buSzPct val="70000"/>
              <a:buNone/>
              <a:defRPr/>
            </a:pPr>
            <a:r>
              <a:rPr lang="en-US" altLang="en-US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– II: Tagged ~10</a:t>
            </a:r>
            <a:r>
              <a:rPr lang="en-US" altLang="en-US" sz="2400" b="1" i="1" baseline="30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en-US" altLang="en-US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h/h</a:t>
            </a:r>
            <a:r>
              <a:rPr lang="en-US" altLang="en-US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 mesons </a:t>
            </a:r>
          </a:p>
          <a:p>
            <a:pPr eaLnBrk="1" hangingPunct="1">
              <a:spcBef>
                <a:spcPts val="600"/>
              </a:spcBef>
              <a:buClr>
                <a:schemeClr val="tx1">
                  <a:lumMod val="8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Low energy </a:t>
            </a:r>
            <a:r>
              <a:rPr lang="en-US" altLang="en-US" sz="20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proton 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beam</a:t>
            </a:r>
            <a:r>
              <a:rPr lang="en-US" altLang="en-US" sz="2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en-US" sz="2000" i="1" dirty="0" smtClean="0"/>
              <a:t>~</a:t>
            </a:r>
            <a:r>
              <a:rPr lang="en-US" altLang="en-US" sz="2000" b="1" i="1" dirty="0" smtClean="0"/>
              <a:t>0.9 </a:t>
            </a:r>
            <a:r>
              <a:rPr lang="en-US" altLang="en-US" sz="2000" b="1" i="1" dirty="0" err="1" smtClean="0"/>
              <a:t>GeV</a:t>
            </a:r>
            <a:r>
              <a:rPr lang="en-US" altLang="en-US" sz="2000" b="1" i="1" dirty="0" smtClean="0"/>
              <a:t> (</a:t>
            </a:r>
            <a:r>
              <a:rPr lang="en-US" altLang="en-US" sz="2000" b="1" i="1" dirty="0" smtClean="0">
                <a:latin typeface="Symbol" pitchFamily="18" charset="2"/>
              </a:rPr>
              <a:t>h</a:t>
            </a:r>
            <a:r>
              <a:rPr lang="en-US" altLang="en-US" sz="2000" b="1" i="1" dirty="0" smtClean="0"/>
              <a:t>)– </a:t>
            </a:r>
            <a:r>
              <a:rPr lang="en-US" sz="2000" i="1" dirty="0" smtClean="0"/>
              <a:t>~1.</a:t>
            </a:r>
            <a:r>
              <a:rPr lang="en-US" altLang="en-US" sz="2000" b="1" i="1" dirty="0" smtClean="0"/>
              <a:t>7(</a:t>
            </a:r>
            <a:r>
              <a:rPr lang="en-US" altLang="en-US" sz="2000" b="1" i="1" dirty="0" smtClean="0">
                <a:latin typeface="Symbol" pitchFamily="18" charset="2"/>
              </a:rPr>
              <a:t>h</a:t>
            </a:r>
            <a:r>
              <a:rPr lang="en-US" altLang="en-US" sz="2000" b="1" i="1" dirty="0" smtClean="0"/>
              <a:t>’) </a:t>
            </a:r>
            <a:r>
              <a:rPr lang="en-US" altLang="en-US" sz="2000" b="1" i="1" dirty="0"/>
              <a:t>GeV  </a:t>
            </a:r>
          </a:p>
          <a:p>
            <a:pPr eaLnBrk="1" hangingPunct="1">
              <a:spcBef>
                <a:spcPts val="600"/>
              </a:spcBef>
              <a:buClr>
                <a:schemeClr val="tx1">
                  <a:lumMod val="8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High intensity beam: </a:t>
            </a:r>
            <a:r>
              <a:rPr lang="en-US" altLang="en-US" sz="2000" b="1" i="1" dirty="0" smtClean="0"/>
              <a:t>10</a:t>
            </a:r>
            <a:r>
              <a:rPr lang="en-US" altLang="en-US" sz="2000" b="1" i="1" baseline="30000" dirty="0" smtClean="0"/>
              <a:t>18</a:t>
            </a:r>
            <a:r>
              <a:rPr lang="en-US" altLang="en-US" sz="2000" b="1" i="1" dirty="0" smtClean="0"/>
              <a:t> POT/yr on De gaseous target</a:t>
            </a:r>
          </a:p>
          <a:p>
            <a:pPr eaLnBrk="1" hangingPunct="1">
              <a:spcBef>
                <a:spcPts val="600"/>
              </a:spcBef>
              <a:buClr>
                <a:schemeClr val="tx1">
                  <a:lumMod val="8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en-US" altLang="en-US" sz="2000" b="1" i="1" dirty="0" smtClean="0"/>
              <a:t>Same detector as Phase-I + forward tagger</a:t>
            </a:r>
            <a:endParaRPr lang="en-US" altLang="en-US" sz="2000" b="1" i="1" dirty="0"/>
          </a:p>
          <a:p>
            <a:pPr lvl="1" eaLnBrk="1" hangingPunct="1">
              <a:spcBef>
                <a:spcPts val="600"/>
              </a:spcBef>
              <a:buClr>
                <a:srgbClr val="CC9900"/>
              </a:buClr>
              <a:buSzPct val="70000"/>
              <a:buNone/>
              <a:defRPr/>
            </a:pPr>
            <a:r>
              <a:rPr lang="en-US" altLang="en-US" sz="2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en-US" sz="20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 bwMode="auto">
          <a:xfrm>
            <a:off x="8224899" y="69804"/>
            <a:ext cx="838200" cy="603250"/>
            <a:chOff x="3924418" y="2641720"/>
            <a:chExt cx="1447800" cy="1041400"/>
          </a:xfrm>
        </p:grpSpPr>
        <p:pic>
          <p:nvPicPr>
            <p:cNvPr id="9" name="Picture 8" descr="A close up of a house&#10;&#10;Description automatically generate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24418" y="2641720"/>
              <a:ext cx="1447800" cy="104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027810" y="2680833"/>
              <a:ext cx="1207071" cy="477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i="1">
                  <a:solidFill>
                    <a:srgbClr val="C00000"/>
                  </a:solidFill>
                </a:rPr>
                <a:t>REDTOP</a:t>
              </a:r>
              <a:endParaRPr lang="en-US" sz="120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85695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BAB56B9-49EF-764E-A384-CDC71218030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481CFEE2-A1A2-C343-A980-8AD245BC8343}" type="slidenum">
              <a:rPr/>
              <a:pPr lvl="0"/>
              <a:t>15</a:t>
            </a:fld>
            <a:endParaRPr lang="it-IT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1D115D1-BB37-A44E-8F2D-919C0A46DCE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106317"/>
            <a:ext cx="8315325" cy="581025"/>
          </a:xfrm>
        </p:spPr>
        <p:txBody>
          <a:bodyPr>
            <a:normAutofit/>
          </a:bodyPr>
          <a:lstStyle/>
          <a:p>
            <a:pPr lvl="0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REDTOP detector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D2C9B2E-5125-FD47-8169-91B7E9C8B35E}"/>
              </a:ext>
            </a:extLst>
          </p:cNvPr>
          <p:cNvSpPr txBox="1"/>
          <p:nvPr/>
        </p:nvSpPr>
        <p:spPr>
          <a:xfrm>
            <a:off x="154979" y="496894"/>
            <a:ext cx="8834040" cy="603647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/>
          <a:lstStyle/>
          <a:p>
            <a:pPr lvl="0">
              <a:lnSpc>
                <a:spcPct val="90000"/>
              </a:lnSpc>
              <a:buClr>
                <a:srgbClr val="FFFFFF"/>
              </a:buClr>
              <a:buSzPct val="100000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dirty="0">
              <a:solidFill>
                <a:srgbClr val="FFFFFF"/>
              </a:solidFill>
              <a:latin typeface="Arial" pitchFamily="34"/>
              <a:ea typeface="DejaVu LGC Sans" pitchFamily="2"/>
              <a:cs typeface="DejaVu LGC Sans" pitchFamily="2"/>
            </a:endParaRPr>
          </a:p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dirty="0">
              <a:solidFill>
                <a:srgbClr val="FFFFFF"/>
              </a:solidFill>
              <a:latin typeface="Arial" pitchFamily="34"/>
              <a:ea typeface="DejaVu LGC Sans" pitchFamily="2"/>
              <a:cs typeface="DejaVu LGC Sans" pitchFamily="2"/>
            </a:endParaRPr>
          </a:p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dirty="0">
              <a:solidFill>
                <a:srgbClr val="FFFFFF"/>
              </a:solidFill>
              <a:latin typeface="Arial" pitchFamily="34"/>
              <a:ea typeface="DejaVu LGC Sans" pitchFamily="2"/>
              <a:cs typeface="DejaVu LGC Sans" pitchFamily="2"/>
            </a:endParaRPr>
          </a:p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dirty="0">
              <a:solidFill>
                <a:srgbClr val="FFFFFF"/>
              </a:solidFill>
              <a:latin typeface="Arial" pitchFamily="34"/>
              <a:ea typeface="DejaVu LGC Sans" pitchFamily="2"/>
              <a:cs typeface="DejaVu LGC Sans" pitchFamily="2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xmlns="" id="{380FA060-C311-0446-89C4-9B4D4AFE6E6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0635" y="3366889"/>
            <a:ext cx="4279900" cy="1968500"/>
          </a:xfrm>
          <a:prstGeom prst="rect">
            <a:avLst/>
          </a:prstGeom>
        </p:spPr>
      </p:pic>
      <p:pic>
        <p:nvPicPr>
          <p:cNvPr id="15" name="Picture 14" descr="A picture containing bed&#10;&#10;Description automatically generated">
            <a:extLst>
              <a:ext uri="{FF2B5EF4-FFF2-40B4-BE49-F238E27FC236}">
                <a16:creationId xmlns:a16="http://schemas.microsoft.com/office/drawing/2014/main" xmlns="" id="{BC1E2866-BC06-7F40-9E39-4543EC01A3B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8169" y="2314575"/>
            <a:ext cx="3987800" cy="2228850"/>
          </a:xfrm>
          <a:prstGeom prst="rect">
            <a:avLst/>
          </a:prstGeom>
        </p:spPr>
      </p:pic>
      <p:grpSp>
        <p:nvGrpSpPr>
          <p:cNvPr id="5" name="Group 15">
            <a:extLst>
              <a:ext uri="{FF2B5EF4-FFF2-40B4-BE49-F238E27FC236}">
                <a16:creationId xmlns:a16="http://schemas.microsoft.com/office/drawing/2014/main" xmlns="" id="{3EDFC4F6-624C-9E45-BD9C-3DA9FAC551FA}"/>
              </a:ext>
            </a:extLst>
          </p:cNvPr>
          <p:cNvGrpSpPr>
            <a:grpSpLocks noChangeAspect="1"/>
          </p:cNvGrpSpPr>
          <p:nvPr/>
        </p:nvGrpSpPr>
        <p:grpSpPr>
          <a:xfrm>
            <a:off x="8187368" y="106317"/>
            <a:ext cx="839218" cy="603648"/>
            <a:chOff x="3924418" y="2641720"/>
            <a:chExt cx="1447800" cy="1041400"/>
          </a:xfrm>
        </p:grpSpPr>
        <p:pic>
          <p:nvPicPr>
            <p:cNvPr id="17" name="Picture 16" descr="A close up of a house&#10;&#10;Description automatically generated">
              <a:extLst>
                <a:ext uri="{FF2B5EF4-FFF2-40B4-BE49-F238E27FC236}">
                  <a16:creationId xmlns:a16="http://schemas.microsoft.com/office/drawing/2014/main" xmlns="" id="{D059FD70-52EC-E14A-96C1-DDB487353D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24418" y="2641720"/>
              <a:ext cx="1447800" cy="1041400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17483111-6F9F-0140-A8F4-4D9C618CF9C8}"/>
                </a:ext>
              </a:extLst>
            </p:cNvPr>
            <p:cNvSpPr/>
            <p:nvPr/>
          </p:nvSpPr>
          <p:spPr>
            <a:xfrm>
              <a:off x="4027810" y="2680833"/>
              <a:ext cx="1207071" cy="4778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REDTOP</a:t>
              </a:r>
              <a:endParaRPr lang="en-US" sz="1200" dirty="0">
                <a:solidFill>
                  <a:srgbClr val="C00000"/>
                </a:solidFill>
                <a:effectLst/>
              </a:endParaRPr>
            </a:p>
          </p:txBody>
        </p:sp>
      </p:grpSp>
      <p:sp>
        <p:nvSpPr>
          <p:cNvPr id="13" name="Rounded Rectangular Callout 12">
            <a:extLst>
              <a:ext uri="{FF2B5EF4-FFF2-40B4-BE49-F238E27FC236}">
                <a16:creationId xmlns:a16="http://schemas.microsoft.com/office/drawing/2014/main" xmlns="" id="{BCAE441C-6143-C34F-9A73-71999269319A}"/>
              </a:ext>
            </a:extLst>
          </p:cNvPr>
          <p:cNvSpPr/>
          <p:nvPr/>
        </p:nvSpPr>
        <p:spPr>
          <a:xfrm>
            <a:off x="559442" y="617499"/>
            <a:ext cx="3624541" cy="1460520"/>
          </a:xfrm>
          <a:prstGeom prst="wedgeRoundRectCallout">
            <a:avLst>
              <a:gd name="adj1" fmla="val 9375"/>
              <a:gd name="adj2" fmla="val 133062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002060"/>
                </a:solidFill>
              </a:rPr>
              <a:t>Optical-TPC</a:t>
            </a:r>
          </a:p>
          <a:p>
            <a:pPr>
              <a:defRPr/>
            </a:pPr>
            <a:r>
              <a:rPr lang="en-US" sz="1200" dirty="0">
                <a:solidFill>
                  <a:srgbClr val="002060"/>
                </a:solidFill>
              </a:rPr>
              <a:t>For slow background rejection</a:t>
            </a:r>
          </a:p>
          <a:p>
            <a:pPr algn="ctr">
              <a:defRPr/>
            </a:pPr>
            <a:r>
              <a:rPr lang="en-US" sz="1400" b="1" dirty="0">
                <a:solidFill>
                  <a:srgbClr val="002060"/>
                </a:solidFill>
              </a:rPr>
              <a:t>or</a:t>
            </a:r>
          </a:p>
          <a:p>
            <a:pPr>
              <a:defRPr/>
            </a:pPr>
            <a:r>
              <a:rPr lang="en-US" sz="1400" b="1" dirty="0">
                <a:solidFill>
                  <a:srgbClr val="002060"/>
                </a:solidFill>
              </a:rPr>
              <a:t>LGAD Tracker surrounded by Quartz cells</a:t>
            </a:r>
          </a:p>
          <a:p>
            <a:pPr>
              <a:defRPr/>
            </a:pPr>
            <a:r>
              <a:rPr lang="en-US" sz="1200" dirty="0">
                <a:solidFill>
                  <a:srgbClr val="002060"/>
                </a:solidFill>
              </a:rPr>
              <a:t>For 4D track  reconstruction and TOF measurements</a:t>
            </a:r>
          </a:p>
        </p:txBody>
      </p:sp>
      <p:sp>
        <p:nvSpPr>
          <p:cNvPr id="14" name="Rounded Rectangular Callout 13">
            <a:extLst>
              <a:ext uri="{FF2B5EF4-FFF2-40B4-BE49-F238E27FC236}">
                <a16:creationId xmlns:a16="http://schemas.microsoft.com/office/drawing/2014/main" xmlns="" id="{F40AE9CF-3706-B440-A41A-09FE0FC788E1}"/>
              </a:ext>
            </a:extLst>
          </p:cNvPr>
          <p:cNvSpPr/>
          <p:nvPr/>
        </p:nvSpPr>
        <p:spPr>
          <a:xfrm>
            <a:off x="4818615" y="763551"/>
            <a:ext cx="3468930" cy="1298062"/>
          </a:xfrm>
          <a:prstGeom prst="wedgeRoundRectCallout">
            <a:avLst>
              <a:gd name="adj1" fmla="val -101390"/>
              <a:gd name="adj2" fmla="val 136735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002060"/>
                </a:solidFill>
              </a:rPr>
              <a:t>5D- Calorimeter:  ADRIANO2 </a:t>
            </a:r>
          </a:p>
          <a:p>
            <a:pPr algn="ctr">
              <a:defRPr/>
            </a:pPr>
            <a:r>
              <a:rPr lang="en-US" sz="1400" b="1" dirty="0">
                <a:solidFill>
                  <a:srgbClr val="002060"/>
                </a:solidFill>
              </a:rPr>
              <a:t>(Dual-readout +PFA)</a:t>
            </a:r>
          </a:p>
          <a:p>
            <a:pPr algn="ctr">
              <a:defRPr/>
            </a:pPr>
            <a:r>
              <a:rPr lang="en-US" sz="1400" b="1" dirty="0">
                <a:solidFill>
                  <a:srgbClr val="002060"/>
                </a:solidFill>
              </a:rPr>
              <a:t>Sci and </a:t>
            </a:r>
            <a:r>
              <a:rPr lang="en-US" sz="1400" b="1" dirty="0" err="1">
                <a:solidFill>
                  <a:srgbClr val="002060"/>
                </a:solidFill>
              </a:rPr>
              <a:t>Cer</a:t>
            </a:r>
            <a:r>
              <a:rPr lang="en-US" sz="1400" b="1" dirty="0">
                <a:solidFill>
                  <a:srgbClr val="002060"/>
                </a:solidFill>
              </a:rPr>
              <a:t> light read by </a:t>
            </a:r>
            <a:r>
              <a:rPr lang="en-US" sz="1400" b="1" dirty="0" err="1">
                <a:solidFill>
                  <a:srgbClr val="002060"/>
                </a:solidFill>
              </a:rPr>
              <a:t>SiPM</a:t>
            </a:r>
            <a:r>
              <a:rPr lang="en-US" sz="1400" b="1" dirty="0">
                <a:solidFill>
                  <a:srgbClr val="002060"/>
                </a:solidFill>
              </a:rPr>
              <a:t> or SPAD</a:t>
            </a:r>
          </a:p>
          <a:p>
            <a:pPr algn="ctr">
              <a:defRPr/>
            </a:pPr>
            <a:r>
              <a:rPr lang="en-US" sz="1200" dirty="0">
                <a:solidFill>
                  <a:srgbClr val="002060"/>
                </a:solidFill>
              </a:rPr>
              <a:t>For excellent energy , position resolution and PID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9" name="Rounded Rectangular Callout 18">
                <a:extLst>
                  <a:ext uri="{FF2B5EF4-FFF2-40B4-BE49-F238E27FC236}">
                    <a16:creationId xmlns:a16="http://schemas.microsoft.com/office/drawing/2014/main" xmlns="" id="{2F6E6D0D-5A2D-D843-8E6E-4DDB6175B266}"/>
                  </a:ext>
                </a:extLst>
              </p:cNvPr>
              <p:cNvSpPr/>
              <p:nvPr/>
            </p:nvSpPr>
            <p:spPr>
              <a:xfrm>
                <a:off x="154979" y="5049994"/>
                <a:ext cx="2341154" cy="937847"/>
              </a:xfrm>
              <a:prstGeom prst="wedgeRoundRectCallout">
                <a:avLst>
                  <a:gd name="adj1" fmla="val 63913"/>
                  <a:gd name="adj2" fmla="val -227471"/>
                  <a:gd name="adj3" fmla="val 16667"/>
                </a:avLst>
              </a:prstGeom>
              <a:solidFill>
                <a:srgbClr val="FFCC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400" b="1" dirty="0">
                    <a:solidFill>
                      <a:srgbClr val="002060"/>
                    </a:solidFill>
                  </a:rPr>
                  <a:t>Vertex Fiber tracker </a:t>
                </a:r>
              </a:p>
              <a:p>
                <a:pPr algn="ctr">
                  <a:defRPr/>
                </a:pPr>
                <a:r>
                  <a:rPr lang="en-US" sz="1200" dirty="0">
                    <a:solidFill>
                      <a:srgbClr val="002060"/>
                    </a:solidFill>
                  </a:rPr>
                  <a:t>for rejection of </a:t>
                </a:r>
                <a14:m>
                  <m:oMath xmlns:m="http://schemas.openxmlformats.org/officeDocument/2006/math">
                    <m:r>
                      <a:rPr lang="en-US" sz="120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200" dirty="0">
                    <a:solidFill>
                      <a:srgbClr val="002060"/>
                    </a:solidFill>
                  </a:rPr>
                  <a:t>-conversion and identifying displaced  vertices from long lived particles</a:t>
                </a:r>
              </a:p>
            </p:txBody>
          </p:sp>
        </mc:Choice>
        <mc:Fallback>
          <p:sp>
            <p:nvSpPr>
              <p:cNvPr id="19" name="Rounded Rectangular Callout 18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2F6E6D0D-5A2D-D843-8E6E-4DDB6175B2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979" y="5049994"/>
                <a:ext cx="2341154" cy="937847"/>
              </a:xfrm>
              <a:prstGeom prst="wedgeRoundRectCallout">
                <a:avLst>
                  <a:gd name="adj1" fmla="val 63913"/>
                  <a:gd name="adj2" fmla="val -227471"/>
                  <a:gd name="adj3" fmla="val 16667"/>
                </a:avLst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0" name="Rounded Rectangular Callout 19">
                <a:extLst>
                  <a:ext uri="{FF2B5EF4-FFF2-40B4-BE49-F238E27FC236}">
                    <a16:creationId xmlns:a16="http://schemas.microsoft.com/office/drawing/2014/main" xmlns="" id="{DDCBAF50-1F5C-1344-B4A8-EF2DE818E229}"/>
                  </a:ext>
                </a:extLst>
              </p:cNvPr>
              <p:cNvSpPr/>
              <p:nvPr/>
            </p:nvSpPr>
            <p:spPr>
              <a:xfrm>
                <a:off x="5424321" y="2321560"/>
                <a:ext cx="3306039" cy="842490"/>
              </a:xfrm>
              <a:prstGeom prst="wedgeRoundRectCallout">
                <a:avLst>
                  <a:gd name="adj1" fmla="val -120849"/>
                  <a:gd name="adj2" fmla="val 114522"/>
                  <a:gd name="adj3" fmla="val 16667"/>
                </a:avLst>
              </a:prstGeom>
              <a:solidFill>
                <a:srgbClr val="FFCC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sz="1400" b="1" dirty="0">
                    <a:solidFill>
                      <a:srgbClr val="002060"/>
                    </a:solidFill>
                  </a:rPr>
                  <a:t>-polarimeter (optional)</a:t>
                </a:r>
              </a:p>
              <a:p>
                <a:r>
                  <a:rPr lang="en-US" sz="1400" b="1" dirty="0">
                    <a:solidFill>
                      <a:srgbClr val="002060"/>
                    </a:solidFill>
                  </a:rPr>
                  <a:t>sandwich of fused silica and Si-pixel</a:t>
                </a:r>
              </a:p>
              <a:p>
                <a:pPr algn="ctr"/>
                <a:r>
                  <a:rPr lang="en-US" sz="1200" dirty="0">
                    <a:solidFill>
                      <a:srgbClr val="002060"/>
                    </a:solidFill>
                  </a:rPr>
                  <a:t>for measurement of muon polarization </a:t>
                </a:r>
              </a:p>
            </p:txBody>
          </p:sp>
        </mc:Choice>
        <mc:Fallback>
          <p:sp>
            <p:nvSpPr>
              <p:cNvPr id="20" name="Rounded Rectangular Callout 19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DDCBAF50-1F5C-1344-B4A8-EF2DE818E2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4321" y="2321560"/>
                <a:ext cx="3306039" cy="842490"/>
              </a:xfrm>
              <a:prstGeom prst="wedgeRoundRectCallout">
                <a:avLst>
                  <a:gd name="adj1" fmla="val -120849"/>
                  <a:gd name="adj2" fmla="val 114522"/>
                  <a:gd name="adj3" fmla="val 16667"/>
                </a:avLst>
              </a:prstGeom>
              <a:blipFill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ounded Rectangular Callout 20">
            <a:extLst>
              <a:ext uri="{FF2B5EF4-FFF2-40B4-BE49-F238E27FC236}">
                <a16:creationId xmlns:a16="http://schemas.microsoft.com/office/drawing/2014/main" xmlns="" id="{2C97CCB4-F32D-5248-97E1-894F926E8825}"/>
              </a:ext>
            </a:extLst>
          </p:cNvPr>
          <p:cNvSpPr/>
          <p:nvPr/>
        </p:nvSpPr>
        <p:spPr>
          <a:xfrm>
            <a:off x="2600376" y="5900461"/>
            <a:ext cx="1871700" cy="504015"/>
          </a:xfrm>
          <a:prstGeom prst="wedgeRoundRectCallout">
            <a:avLst>
              <a:gd name="adj1" fmla="val -32308"/>
              <a:gd name="adj2" fmla="val -547529"/>
              <a:gd name="adj3" fmla="val 16667"/>
            </a:avLst>
          </a:prstGeom>
          <a:solidFill>
            <a:srgbClr val="66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/>
              <a:t>10x Be or Li targets</a:t>
            </a:r>
          </a:p>
        </p:txBody>
      </p:sp>
      <p:sp>
        <p:nvSpPr>
          <p:cNvPr id="22" name="Rounded Rectangular Callout 21">
            <a:extLst>
              <a:ext uri="{FF2B5EF4-FFF2-40B4-BE49-F238E27FC236}">
                <a16:creationId xmlns:a16="http://schemas.microsoft.com/office/drawing/2014/main" xmlns="" id="{889028D7-0894-FA47-B3E2-416A86D6FEEF}"/>
              </a:ext>
            </a:extLst>
          </p:cNvPr>
          <p:cNvSpPr/>
          <p:nvPr/>
        </p:nvSpPr>
        <p:spPr>
          <a:xfrm>
            <a:off x="4925029" y="5697520"/>
            <a:ext cx="2563166" cy="661853"/>
          </a:xfrm>
          <a:prstGeom prst="wedgeRoundRectCallout">
            <a:avLst>
              <a:gd name="adj1" fmla="val 63421"/>
              <a:gd name="adj2" fmla="val -199492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002060"/>
                </a:solidFill>
              </a:rPr>
              <a:t>Forward Detector for Option 2 </a:t>
            </a:r>
          </a:p>
          <a:p>
            <a:pPr algn="ctr"/>
            <a:r>
              <a:rPr lang="en-US" sz="1200" dirty="0">
                <a:solidFill>
                  <a:srgbClr val="002060"/>
                </a:solidFill>
              </a:rPr>
              <a:t>for tagging </a:t>
            </a:r>
            <a:r>
              <a:rPr lang="en-US" sz="1200" baseline="30000" dirty="0">
                <a:solidFill>
                  <a:srgbClr val="002060"/>
                </a:solidFill>
              </a:rPr>
              <a:t>3</a:t>
            </a:r>
            <a:r>
              <a:rPr lang="en-US" sz="1200" dirty="0">
                <a:solidFill>
                  <a:srgbClr val="002060"/>
                </a:solidFill>
              </a:rPr>
              <a:t>He</a:t>
            </a:r>
            <a:r>
              <a:rPr lang="en-US" sz="1200" baseline="30000" dirty="0">
                <a:solidFill>
                  <a:srgbClr val="002060"/>
                </a:solidFill>
              </a:rPr>
              <a:t>++</a:t>
            </a:r>
            <a:r>
              <a:rPr lang="en-US" sz="1200" dirty="0">
                <a:solidFill>
                  <a:srgbClr val="002060"/>
                </a:solidFill>
              </a:rPr>
              <a:t> ions</a:t>
            </a:r>
          </a:p>
        </p:txBody>
      </p:sp>
    </p:spTree>
    <p:extLst>
      <p:ext uri="{BB962C8B-B14F-4D97-AF65-F5344CB8AC3E}">
        <p14:creationId xmlns="" xmlns:p14="http://schemas.microsoft.com/office/powerpoint/2010/main" val="207678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5"/>
          <p:cNvSpPr/>
          <p:nvPr/>
        </p:nvSpPr>
        <p:spPr>
          <a:xfrm>
            <a:off x="4923000" y="964800"/>
            <a:ext cx="4193280" cy="5805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P. Meade, S. </a:t>
            </a:r>
            <a:r>
              <a:rPr lang="en-US" sz="1000" b="0" strike="noStrike" spc="-1" dirty="0" err="1">
                <a:latin typeface="Calibri"/>
              </a:rPr>
              <a:t>Homiller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3"/>
              </a:rPr>
              <a:t>Stony Brook University</a:t>
            </a:r>
            <a:r>
              <a:rPr lang="en-US" sz="1000" b="0" strike="noStrike" spc="-1" dirty="0">
                <a:latin typeface="Calibri"/>
              </a:rPr>
              <a:t> – New York, (USA)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A. </a:t>
            </a:r>
            <a:r>
              <a:rPr lang="en-US" sz="1000" b="0" strike="noStrike" spc="-1" dirty="0" err="1">
                <a:latin typeface="Calibri"/>
              </a:rPr>
              <a:t>Gutiérrez</a:t>
            </a:r>
            <a:r>
              <a:rPr lang="en-US" sz="1000" b="0" strike="noStrike" spc="-1" dirty="0">
                <a:latin typeface="Calibri"/>
              </a:rPr>
              <a:t>-Rodriguez, M. A. Hernandez-Ruiz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4"/>
              </a:rPr>
              <a:t>Universidad </a:t>
            </a:r>
            <a:r>
              <a:rPr lang="en-US" sz="1000" b="0" u="sng" strike="noStrike" spc="-1" dirty="0" err="1">
                <a:uFillTx/>
                <a:latin typeface="Calibri"/>
                <a:hlinkClick r:id="rId4"/>
              </a:rPr>
              <a:t>Autónoma</a:t>
            </a:r>
            <a:r>
              <a:rPr lang="en-US" sz="1000" b="0" u="sng" strike="noStrike" spc="-1" dirty="0">
                <a:uFillTx/>
                <a:latin typeface="Calibri"/>
                <a:hlinkClick r:id="rId4"/>
              </a:rPr>
              <a:t> de Zacatecas</a:t>
            </a:r>
            <a:r>
              <a:rPr lang="en-US" sz="1000" b="0" strike="noStrike" spc="-1" dirty="0">
                <a:latin typeface="Calibri"/>
              </a:rPr>
              <a:t>, (Mexico)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B. </a:t>
            </a:r>
            <a:r>
              <a:rPr lang="en-US" sz="1000" b="0" strike="noStrike" spc="-1" dirty="0" err="1">
                <a:latin typeface="Calibri"/>
              </a:rPr>
              <a:t>Fabela</a:t>
            </a:r>
            <a:r>
              <a:rPr lang="en-US" sz="1000" b="0" strike="noStrike" spc="-1" dirty="0">
                <a:latin typeface="Calibri"/>
              </a:rPr>
              <a:t>-Enriquez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5"/>
              </a:rPr>
              <a:t>Vanderbilt University</a:t>
            </a:r>
            <a:r>
              <a:rPr lang="en-US" sz="1000" b="0" strike="noStrike" spc="-1" dirty="0">
                <a:latin typeface="Calibri"/>
              </a:rPr>
              <a:t>, (USA)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J. </a:t>
            </a:r>
            <a:r>
              <a:rPr lang="en-US" sz="1000" b="0" strike="noStrike" spc="-1" dirty="0" err="1">
                <a:latin typeface="Calibri"/>
              </a:rPr>
              <a:t>Jaeckel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 err="1">
                <a:uFillTx/>
                <a:latin typeface="Calibri"/>
                <a:hlinkClick r:id="rId6"/>
              </a:rPr>
              <a:t>Universität</a:t>
            </a:r>
            <a:r>
              <a:rPr lang="en-US" sz="1000" b="0" u="sng" strike="noStrike" spc="-1" dirty="0">
                <a:uFillTx/>
                <a:latin typeface="Calibri"/>
                <a:hlinkClick r:id="rId6"/>
              </a:rPr>
              <a:t> Heidelberg</a:t>
            </a:r>
            <a:r>
              <a:rPr lang="en-US" sz="1000" b="0" strike="noStrike" spc="-1" dirty="0">
                <a:latin typeface="Calibri"/>
              </a:rPr>
              <a:t>, (Germany)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C. </a:t>
            </a:r>
            <a:r>
              <a:rPr lang="en-US" sz="1000" b="0" strike="noStrike" spc="-1" dirty="0" err="1">
                <a:latin typeface="Calibri"/>
              </a:rPr>
              <a:t>Siligardi</a:t>
            </a:r>
            <a:r>
              <a:rPr lang="en-US" sz="1000" b="0" strike="noStrike" spc="-1" dirty="0">
                <a:latin typeface="Calibri"/>
              </a:rPr>
              <a:t>, S. </a:t>
            </a:r>
            <a:r>
              <a:rPr lang="en-US" sz="1000" b="0" strike="noStrike" spc="-1" dirty="0" err="1">
                <a:latin typeface="Calibri"/>
              </a:rPr>
              <a:t>Barbi</a:t>
            </a:r>
            <a:r>
              <a:rPr lang="en-US" sz="1000" b="0" strike="noStrike" spc="-1" dirty="0">
                <a:latin typeface="Calibri"/>
              </a:rPr>
              <a:t>, C. </a:t>
            </a:r>
            <a:r>
              <a:rPr lang="en-US" sz="1000" b="0" strike="noStrike" spc="-1" dirty="0" err="1">
                <a:latin typeface="Calibri"/>
              </a:rPr>
              <a:t>Mugoni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 err="1">
                <a:uFillTx/>
                <a:latin typeface="Calibri"/>
                <a:hlinkClick r:id="rId7"/>
              </a:rPr>
              <a:t>Università</a:t>
            </a:r>
            <a:r>
              <a:rPr lang="en-US" sz="1000" b="0" u="sng" strike="noStrike" spc="-1" dirty="0">
                <a:uFillTx/>
                <a:latin typeface="Calibri"/>
                <a:hlinkClick r:id="rId7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7"/>
              </a:rPr>
              <a:t>di</a:t>
            </a:r>
            <a:r>
              <a:rPr lang="en-US" sz="1000" b="0" u="sng" strike="noStrike" spc="-1" dirty="0">
                <a:uFillTx/>
                <a:latin typeface="Calibri"/>
                <a:hlinkClick r:id="rId7"/>
              </a:rPr>
              <a:t> Modena e Reggio Emilia</a:t>
            </a:r>
            <a:r>
              <a:rPr lang="en-US" sz="1000" b="0" strike="noStrike" spc="-1" dirty="0">
                <a:latin typeface="Calibri"/>
              </a:rPr>
              <a:t>, (Italy)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L. E. Marcucci</a:t>
            </a:r>
            <a:r>
              <a:rPr lang="en-US" sz="1000" b="0" strike="noStrike" spc="-1" baseline="30000" dirty="0">
                <a:latin typeface="Calibri"/>
              </a:rPr>
              <a:t>4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 err="1">
                <a:uFillTx/>
                <a:latin typeface="Calibri"/>
                <a:hlinkClick r:id="rId8"/>
              </a:rPr>
              <a:t>Universita</a:t>
            </a:r>
            <a:r>
              <a:rPr lang="en-US" sz="1000" b="0" u="sng" strike="noStrike" spc="-1" dirty="0">
                <a:uFillTx/>
                <a:latin typeface="Calibri"/>
                <a:hlinkClick r:id="rId8"/>
              </a:rPr>
              <a:t>’ </a:t>
            </a:r>
            <a:r>
              <a:rPr lang="en-US" sz="1000" b="0" u="sng" strike="noStrike" spc="-1" dirty="0" err="1">
                <a:uFillTx/>
                <a:latin typeface="Calibri"/>
                <a:hlinkClick r:id="rId8"/>
              </a:rPr>
              <a:t>di</a:t>
            </a:r>
            <a:r>
              <a:rPr lang="en-US" sz="1000" b="0" u="sng" strike="noStrike" spc="-1" dirty="0">
                <a:uFillTx/>
                <a:latin typeface="Calibri"/>
                <a:hlinkClick r:id="rId8"/>
              </a:rPr>
              <a:t> Pisa</a:t>
            </a:r>
            <a:r>
              <a:rPr lang="en-US" sz="1000" b="0" strike="noStrike" spc="-1" dirty="0">
                <a:latin typeface="Calibri"/>
              </a:rPr>
              <a:t>, (Italy)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M. Guida</a:t>
            </a:r>
            <a:r>
              <a:rPr lang="en-US" sz="1000" b="0" strike="noStrike" spc="-1" baseline="30000" dirty="0">
                <a:latin typeface="Calibri"/>
              </a:rPr>
              <a:t>3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 err="1">
                <a:uFillTx/>
                <a:latin typeface="Calibri"/>
                <a:hlinkClick r:id="rId9"/>
              </a:rPr>
              <a:t>Università</a:t>
            </a:r>
            <a:r>
              <a:rPr lang="en-US" sz="1000" b="0" u="sng" strike="noStrike" spc="-1" dirty="0">
                <a:uFillTx/>
                <a:latin typeface="Calibri"/>
                <a:hlinkClick r:id="rId9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9"/>
              </a:rPr>
              <a:t>di</a:t>
            </a:r>
            <a:r>
              <a:rPr lang="en-US" sz="1000" b="0" u="sng" strike="noStrike" spc="-1" dirty="0">
                <a:uFillTx/>
                <a:latin typeface="Calibri"/>
                <a:hlinkClick r:id="rId9"/>
              </a:rPr>
              <a:t> Salerno</a:t>
            </a:r>
            <a:r>
              <a:rPr lang="en-US" sz="1000" b="0" strike="noStrike" spc="-1" dirty="0">
                <a:latin typeface="Calibri"/>
              </a:rPr>
              <a:t>, (Italy)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S. </a:t>
            </a:r>
            <a:r>
              <a:rPr lang="en-US" sz="1000" b="0" strike="noStrike" spc="-1" dirty="0" err="1">
                <a:latin typeface="Calibri"/>
              </a:rPr>
              <a:t>Charlebois</a:t>
            </a:r>
            <a:r>
              <a:rPr lang="en-US" sz="1000" b="0" strike="noStrike" spc="-1" dirty="0">
                <a:latin typeface="Calibri"/>
              </a:rPr>
              <a:t>, J. F. </a:t>
            </a:r>
            <a:r>
              <a:rPr lang="en-US" sz="1000" b="0" strike="noStrike" spc="-1" dirty="0" err="1">
                <a:latin typeface="Calibri"/>
              </a:rPr>
              <a:t>Pratte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 err="1">
                <a:uFillTx/>
                <a:latin typeface="Calibri"/>
                <a:hlinkClick r:id="rId10"/>
              </a:rPr>
              <a:t>Université</a:t>
            </a:r>
            <a:r>
              <a:rPr lang="en-US" sz="1000" b="0" u="sng" strike="noStrike" spc="-1" dirty="0">
                <a:uFillTx/>
                <a:latin typeface="Calibri"/>
                <a:hlinkClick r:id="rId10"/>
              </a:rPr>
              <a:t> de </a:t>
            </a:r>
            <a:r>
              <a:rPr lang="en-US" sz="1000" b="0" u="sng" strike="noStrike" spc="-1" dirty="0" err="1">
                <a:uFillTx/>
                <a:latin typeface="Calibri"/>
                <a:hlinkClick r:id="rId10"/>
              </a:rPr>
              <a:t>Sherbrooke</a:t>
            </a:r>
            <a:r>
              <a:rPr lang="en-US" sz="1000" b="0" strike="noStrike" spc="-1" dirty="0">
                <a:latin typeface="Calibri"/>
              </a:rPr>
              <a:t>, (Canada)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L. Harland-Lang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11"/>
              </a:rPr>
              <a:t>University of Oxford</a:t>
            </a:r>
            <a:r>
              <a:rPr lang="en-US" sz="1000" b="0" strike="noStrike" spc="-1" dirty="0">
                <a:latin typeface="Calibri"/>
              </a:rPr>
              <a:t>, (UK)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S. </a:t>
            </a:r>
            <a:r>
              <a:rPr lang="en-US" sz="1000" b="0" strike="noStrike" spc="-1" dirty="0" err="1">
                <a:latin typeface="Calibri"/>
              </a:rPr>
              <a:t>Gori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12"/>
              </a:rPr>
              <a:t>University of California Santa Cruz</a:t>
            </a:r>
            <a:r>
              <a:rPr lang="en-US" sz="1000" b="0" strike="noStrike" spc="-1" dirty="0">
                <a:latin typeface="Calibri"/>
              </a:rPr>
              <a:t>, (USA)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R. Gardner, P. </a:t>
            </a:r>
            <a:r>
              <a:rPr lang="en-US" sz="1000" b="0" strike="noStrike" spc="-1" dirty="0" err="1">
                <a:latin typeface="Calibri"/>
              </a:rPr>
              <a:t>Paschos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13"/>
              </a:rPr>
              <a:t>University of Chicago</a:t>
            </a:r>
            <a:r>
              <a:rPr lang="en-US" sz="1000" b="0" strike="noStrike" spc="-1" dirty="0">
                <a:latin typeface="Calibri"/>
              </a:rPr>
              <a:t>, (USA)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J. </a:t>
            </a:r>
            <a:r>
              <a:rPr lang="en-US" sz="1000" b="0" strike="noStrike" spc="-1" dirty="0" err="1">
                <a:latin typeface="Calibri"/>
              </a:rPr>
              <a:t>Konisberg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14"/>
              </a:rPr>
              <a:t>University of Florida</a:t>
            </a:r>
            <a:r>
              <a:rPr lang="en-US" sz="1000" b="0" strike="noStrike" spc="-1" dirty="0">
                <a:latin typeface="Calibri"/>
              </a:rPr>
              <a:t>, (USA)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M. Murray, C. Rogan,  C. </a:t>
            </a:r>
            <a:r>
              <a:rPr lang="en-US" sz="1000" b="0" strike="noStrike" spc="-1" dirty="0" err="1">
                <a:latin typeface="Calibri"/>
              </a:rPr>
              <a:t>Royon</a:t>
            </a:r>
            <a:r>
              <a:rPr lang="en-US" sz="1000" b="0" strike="noStrike" spc="-1" dirty="0">
                <a:latin typeface="Calibri"/>
              </a:rPr>
              <a:t>, Nicola </a:t>
            </a:r>
            <a:r>
              <a:rPr lang="en-US" sz="1000" b="0" strike="noStrike" spc="-1" dirty="0" err="1">
                <a:latin typeface="Calibri"/>
              </a:rPr>
              <a:t>Minafra</a:t>
            </a:r>
            <a:r>
              <a:rPr lang="en-US" sz="1000" b="0" strike="noStrike" spc="-1" dirty="0">
                <a:latin typeface="Calibri"/>
              </a:rPr>
              <a:t>,  A. ​</a:t>
            </a:r>
            <a:r>
              <a:rPr lang="en-US" sz="1000" b="0" strike="noStrike" spc="-1" dirty="0" err="1">
                <a:latin typeface="Calibri"/>
              </a:rPr>
              <a:t>Novikov</a:t>
            </a:r>
            <a:r>
              <a:rPr lang="en-US" sz="1000" b="0" strike="noStrike" spc="-1" dirty="0">
                <a:latin typeface="Calibri"/>
              </a:rPr>
              <a:t>, F. Gautier, T. </a:t>
            </a:r>
            <a:r>
              <a:rPr lang="en-US" sz="1000" b="0" strike="noStrike" spc="-1" dirty="0" err="1">
                <a:latin typeface="Calibri"/>
              </a:rPr>
              <a:t>Isidori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15"/>
              </a:rPr>
              <a:t>University of Kansas</a:t>
            </a:r>
            <a:r>
              <a:rPr lang="en-US" sz="1000" b="0" strike="noStrike" spc="-1" dirty="0">
                <a:latin typeface="Calibri"/>
              </a:rPr>
              <a:t>, (USA)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S. Gardner, J. Shi, X. Yan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16"/>
              </a:rPr>
              <a:t>University of Kentucky</a:t>
            </a:r>
            <a:r>
              <a:rPr lang="en-US" sz="1000" b="0" strike="noStrike" spc="-1" dirty="0">
                <a:latin typeface="Calibri"/>
              </a:rPr>
              <a:t>, (USA)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M. </a:t>
            </a:r>
            <a:r>
              <a:rPr lang="en-US" sz="1000" b="0" strike="noStrike" spc="-1" dirty="0" err="1">
                <a:latin typeface="Calibri"/>
              </a:rPr>
              <a:t>Pospelov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17"/>
              </a:rPr>
              <a:t>University of Minnesota</a:t>
            </a:r>
            <a:r>
              <a:rPr lang="en-US" sz="1000" b="0" strike="noStrike" spc="-1" dirty="0">
                <a:latin typeface="Calibri"/>
              </a:rPr>
              <a:t>, (USA)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D. </a:t>
            </a:r>
            <a:r>
              <a:rPr lang="en-US" sz="1000" b="0" strike="noStrike" spc="-1" dirty="0" err="1">
                <a:latin typeface="Calibri"/>
              </a:rPr>
              <a:t>Gao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18"/>
              </a:rPr>
              <a:t>University of Science and Technology of China</a:t>
            </a:r>
            <a:r>
              <a:rPr lang="en-US" sz="1000" b="0" strike="noStrike" spc="-1" dirty="0">
                <a:latin typeface="Calibri"/>
              </a:rPr>
              <a:t>, (China)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K. </a:t>
            </a:r>
            <a:r>
              <a:rPr lang="en-US" sz="1000" b="0" strike="noStrike" spc="-1" dirty="0" err="1">
                <a:latin typeface="Calibri"/>
              </a:rPr>
              <a:t>Maamari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19"/>
              </a:rPr>
              <a:t>University of Southern California</a:t>
            </a:r>
            <a:r>
              <a:rPr lang="en-US" sz="1000" b="0" strike="noStrike" spc="-1" dirty="0">
                <a:latin typeface="Calibri"/>
              </a:rPr>
              <a:t>, (USA)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A. </a:t>
            </a:r>
            <a:r>
              <a:rPr lang="en-US" sz="1000" b="0" strike="noStrike" spc="-1" dirty="0" err="1">
                <a:latin typeface="Calibri"/>
              </a:rPr>
              <a:t>Kupsc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20"/>
              </a:rPr>
              <a:t>University of Uppsala</a:t>
            </a:r>
            <a:r>
              <a:rPr lang="en-US" sz="1000" b="0" strike="noStrike" spc="-1" dirty="0">
                <a:latin typeface="Calibri"/>
              </a:rPr>
              <a:t>, (Sweden</a:t>
            </a:r>
            <a:r>
              <a:rPr lang="en-US" sz="1000" b="0" strike="noStrike" spc="-1" dirty="0" smtClean="0">
                <a:latin typeface="Calibri"/>
              </a:rPr>
              <a:t>)</a:t>
            </a:r>
            <a:r>
              <a:rPr lang="en-US" sz="1000" b="0" strike="noStrike" spc="-1" dirty="0" smtClean="0">
                <a:latin typeface="Arial"/>
              </a:rPr>
              <a:t> </a:t>
            </a:r>
            <a:r>
              <a:rPr lang="en-US" sz="1000" b="0" strike="noStrike" spc="-1" dirty="0" smtClean="0">
                <a:latin typeface="Calibri"/>
              </a:rPr>
              <a:t>S</a:t>
            </a:r>
            <a:r>
              <a:rPr lang="en-US" sz="1000" b="0" strike="noStrike" spc="-1" dirty="0">
                <a:latin typeface="Calibri"/>
              </a:rPr>
              <a:t>. </a:t>
            </a:r>
            <a:r>
              <a:rPr lang="en-US" sz="1000" b="0" strike="noStrike" spc="-1" dirty="0" err="1">
                <a:latin typeface="Calibri"/>
              </a:rPr>
              <a:t>Tulin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21"/>
              </a:rPr>
              <a:t>York University</a:t>
            </a:r>
            <a:r>
              <a:rPr lang="en-US" sz="1000" b="0" strike="noStrike" spc="-1" dirty="0">
                <a:latin typeface="Calibri"/>
              </a:rPr>
              <a:t>, (Canada)</a:t>
            </a:r>
            <a:endParaRPr lang="en-US" sz="1000" b="0" strike="noStrike" spc="-1" dirty="0">
              <a:latin typeface="Arial"/>
            </a:endParaRPr>
          </a:p>
        </p:txBody>
      </p:sp>
      <p:sp>
        <p:nvSpPr>
          <p:cNvPr id="237" name="CustomShape 4"/>
          <p:cNvSpPr/>
          <p:nvPr/>
        </p:nvSpPr>
        <p:spPr>
          <a:xfrm>
            <a:off x="124560" y="967680"/>
            <a:ext cx="4193280" cy="5805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J. Comfort, P. </a:t>
            </a:r>
            <a:r>
              <a:rPr lang="en-US" sz="1000" b="0" strike="noStrike" spc="-1" dirty="0" err="1">
                <a:latin typeface="Calibri"/>
              </a:rPr>
              <a:t>Mauskopf</a:t>
            </a:r>
            <a:r>
              <a:rPr lang="en-US" sz="1000" b="0" strike="noStrike" spc="-1" dirty="0">
                <a:latin typeface="Calibri"/>
              </a:rPr>
              <a:t>, D. McFarland, L. Thomas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22"/>
              </a:rPr>
              <a:t>Arizona State University</a:t>
            </a:r>
            <a:r>
              <a:rPr lang="en-US" sz="1000" b="0" strike="noStrike" spc="-1" dirty="0">
                <a:latin typeface="Calibri"/>
              </a:rPr>
              <a:t>, (USA)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I. </a:t>
            </a:r>
            <a:r>
              <a:rPr lang="en-US" sz="1000" b="0" strike="noStrike" spc="-1" dirty="0" err="1">
                <a:latin typeface="Calibri"/>
              </a:rPr>
              <a:t>Pedraza</a:t>
            </a:r>
            <a:r>
              <a:rPr lang="en-US" sz="1000" b="0" strike="noStrike" spc="-1" dirty="0">
                <a:latin typeface="Calibri"/>
              </a:rPr>
              <a:t>, D. Leon, S. Escobar, D. Herrera, D </a:t>
            </a:r>
            <a:r>
              <a:rPr lang="en-US" sz="1000" b="0" strike="noStrike" spc="-1" dirty="0" err="1">
                <a:latin typeface="Calibri"/>
              </a:rPr>
              <a:t>Silverio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 err="1">
                <a:uFillTx/>
                <a:latin typeface="Calibri"/>
                <a:hlinkClick r:id="rId23"/>
              </a:rPr>
              <a:t>Benemérita</a:t>
            </a:r>
            <a:r>
              <a:rPr lang="en-US" sz="1000" b="0" u="sng" strike="noStrike" spc="-1" dirty="0">
                <a:uFillTx/>
                <a:latin typeface="Calibri"/>
                <a:hlinkClick r:id="rId23"/>
              </a:rPr>
              <a:t> Universidad </a:t>
            </a:r>
            <a:r>
              <a:rPr lang="en-US" sz="1000" b="0" u="sng" strike="noStrike" spc="-1" dirty="0" err="1">
                <a:uFillTx/>
                <a:latin typeface="Calibri"/>
                <a:hlinkClick r:id="rId23"/>
              </a:rPr>
              <a:t>Autónoma</a:t>
            </a:r>
            <a:r>
              <a:rPr lang="en-US" sz="1000" b="0" u="sng" strike="noStrike" spc="-1" dirty="0">
                <a:uFillTx/>
                <a:latin typeface="Calibri"/>
                <a:hlinkClick r:id="rId23"/>
              </a:rPr>
              <a:t> de Puebla</a:t>
            </a:r>
            <a:r>
              <a:rPr lang="en-US" sz="1000" b="0" strike="noStrike" spc="-1" dirty="0">
                <a:latin typeface="Calibri"/>
              </a:rPr>
              <a:t>, (Mexico)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A. </a:t>
            </a:r>
            <a:r>
              <a:rPr lang="en-US" sz="1000" b="0" strike="noStrike" spc="-1" dirty="0" err="1">
                <a:latin typeface="Calibri"/>
              </a:rPr>
              <a:t>Alqahtani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24"/>
              </a:rPr>
              <a:t>Georgetown University</a:t>
            </a:r>
            <a:r>
              <a:rPr lang="en-US" sz="1000" b="0" strike="noStrike" spc="-1" dirty="0">
                <a:latin typeface="Calibri"/>
              </a:rPr>
              <a:t>, (USA)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F. </a:t>
            </a:r>
            <a:r>
              <a:rPr lang="en-US" sz="1000" b="0" strike="noStrike" spc="-1" dirty="0" err="1">
                <a:latin typeface="Calibri"/>
              </a:rPr>
              <a:t>Ignatov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 err="1">
                <a:uFillTx/>
                <a:latin typeface="Calibri"/>
                <a:hlinkClick r:id="rId25"/>
              </a:rPr>
              <a:t>Budker</a:t>
            </a:r>
            <a:r>
              <a:rPr lang="en-US" sz="1000" b="0" u="sng" strike="noStrike" spc="-1" dirty="0">
                <a:uFillTx/>
                <a:latin typeface="Calibri"/>
                <a:hlinkClick r:id="rId25"/>
              </a:rPr>
              <a:t> Institute of Nuclear Physics – Novosibirsk</a:t>
            </a:r>
            <a:r>
              <a:rPr lang="en-US" sz="1000" b="0" strike="noStrike" spc="-1" dirty="0">
                <a:latin typeface="Calibri"/>
              </a:rPr>
              <a:t>, (Russia)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A. </a:t>
            </a:r>
            <a:r>
              <a:rPr lang="en-US" sz="1000" b="0" strike="noStrike" spc="-1" dirty="0" err="1">
                <a:latin typeface="Calibri"/>
              </a:rPr>
              <a:t>Kotwal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26"/>
              </a:rPr>
              <a:t>Duke University</a:t>
            </a:r>
            <a:r>
              <a:rPr lang="en-US" sz="1000" b="0" strike="noStrike" spc="-1" dirty="0">
                <a:latin typeface="Calibri"/>
              </a:rPr>
              <a:t>, (USA)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M. </a:t>
            </a:r>
            <a:r>
              <a:rPr lang="en-US" sz="1000" b="0" strike="noStrike" spc="-1" dirty="0" err="1">
                <a:latin typeface="Calibri"/>
              </a:rPr>
              <a:t>Spannowsky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27"/>
              </a:rPr>
              <a:t>Durham University</a:t>
            </a:r>
            <a:r>
              <a:rPr lang="en-US" sz="1000" b="0" strike="noStrike" spc="-1" dirty="0">
                <a:latin typeface="Calibri"/>
              </a:rPr>
              <a:t>, (UK)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J. </a:t>
            </a:r>
            <a:r>
              <a:rPr lang="en-US" sz="1000" b="0" strike="noStrike" spc="-1" dirty="0" err="1">
                <a:latin typeface="Calibri"/>
              </a:rPr>
              <a:t>Dey</a:t>
            </a:r>
            <a:r>
              <a:rPr lang="en-US" sz="1000" b="0" strike="noStrike" spc="-1" dirty="0">
                <a:latin typeface="Calibri"/>
              </a:rPr>
              <a:t>, V. Di </a:t>
            </a:r>
            <a:r>
              <a:rPr lang="en-US" sz="1000" b="0" strike="noStrike" spc="-1" dirty="0" err="1">
                <a:latin typeface="Calibri"/>
              </a:rPr>
              <a:t>Benedetto</a:t>
            </a:r>
            <a:r>
              <a:rPr lang="en-US" sz="1000" b="0" strike="noStrike" spc="-1" dirty="0">
                <a:latin typeface="Calibri"/>
              </a:rPr>
              <a:t>, B. </a:t>
            </a:r>
            <a:r>
              <a:rPr lang="en-US" sz="1000" b="0" strike="noStrike" spc="-1" dirty="0" err="1">
                <a:latin typeface="Calibri"/>
              </a:rPr>
              <a:t>Dobrescu</a:t>
            </a:r>
            <a:r>
              <a:rPr lang="en-US" sz="1000" b="0" strike="noStrike" spc="-1" dirty="0">
                <a:latin typeface="Calibri"/>
              </a:rPr>
              <a:t>, E. </a:t>
            </a:r>
            <a:r>
              <a:rPr lang="en-US" sz="1000" b="0" strike="noStrike" spc="-1" dirty="0" err="1">
                <a:latin typeface="Calibri"/>
              </a:rPr>
              <a:t>Gianfelice</a:t>
            </a:r>
            <a:r>
              <a:rPr lang="en-US" sz="1000" b="0" strike="noStrike" spc="-1" dirty="0">
                <a:latin typeface="Calibri"/>
              </a:rPr>
              <a:t>-Wendt, E. Hahn, D. Jensen,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C. </a:t>
            </a:r>
            <a:r>
              <a:rPr lang="en-US" sz="1000" b="0" strike="noStrike" spc="-1" dirty="0" err="1">
                <a:latin typeface="Calibri"/>
              </a:rPr>
              <a:t>Johnstone</a:t>
            </a:r>
            <a:r>
              <a:rPr lang="en-US" sz="1000" b="0" strike="noStrike" spc="-1" dirty="0">
                <a:latin typeface="Calibri"/>
              </a:rPr>
              <a:t>, J. </a:t>
            </a:r>
            <a:r>
              <a:rPr lang="en-US" sz="1000" b="0" strike="noStrike" spc="-1" dirty="0" err="1">
                <a:latin typeface="Calibri"/>
              </a:rPr>
              <a:t>Johnstone</a:t>
            </a:r>
            <a:r>
              <a:rPr lang="en-US" sz="1000" b="0" strike="noStrike" spc="-1" dirty="0">
                <a:latin typeface="Calibri"/>
              </a:rPr>
              <a:t>, J. Kilmer, </a:t>
            </a:r>
            <a:r>
              <a:rPr lang="en-US" sz="1000" b="0" strike="noStrike" spc="-1" dirty="0" err="1">
                <a:latin typeface="Calibri"/>
              </a:rPr>
              <a:t>G.Krnjaic</a:t>
            </a:r>
            <a:r>
              <a:rPr lang="en-US" sz="1000" b="0" strike="noStrike" spc="-1" dirty="0">
                <a:latin typeface="Calibri"/>
              </a:rPr>
              <a:t>, T. </a:t>
            </a:r>
            <a:r>
              <a:rPr lang="en-US" sz="1000" b="0" strike="noStrike" spc="-1" dirty="0" err="1">
                <a:latin typeface="Calibri"/>
              </a:rPr>
              <a:t>Kobilarcik</a:t>
            </a:r>
            <a:r>
              <a:rPr lang="en-US" sz="1000" b="0" strike="noStrike" spc="-1" dirty="0">
                <a:latin typeface="Calibri"/>
              </a:rPr>
              <a:t>, A. </a:t>
            </a:r>
            <a:r>
              <a:rPr lang="en-US" sz="1000" b="0" strike="noStrike" spc="-1" dirty="0" err="1">
                <a:latin typeface="Calibri"/>
              </a:rPr>
              <a:t>Kronfeld</a:t>
            </a:r>
            <a:r>
              <a:rPr lang="en-US" sz="1000" b="0" strike="noStrike" spc="-1" dirty="0">
                <a:latin typeface="Calibri"/>
              </a:rPr>
              <a:t>, 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K. </a:t>
            </a:r>
            <a:r>
              <a:rPr lang="en-US" sz="1000" b="0" strike="noStrike" spc="-1" dirty="0" err="1">
                <a:latin typeface="Calibri"/>
              </a:rPr>
              <a:t>Krempetz</a:t>
            </a:r>
            <a:r>
              <a:rPr lang="en-US" sz="1000" b="0" strike="noStrike" spc="-1" dirty="0">
                <a:latin typeface="Calibri"/>
              </a:rPr>
              <a:t>, M. May, A. </a:t>
            </a:r>
            <a:r>
              <a:rPr lang="en-US" sz="1000" b="0" strike="noStrike" spc="-1" dirty="0" err="1">
                <a:latin typeface="Calibri"/>
              </a:rPr>
              <a:t>Mazzacane</a:t>
            </a:r>
            <a:r>
              <a:rPr lang="en-US" sz="1000" b="0" strike="noStrike" spc="-1" dirty="0">
                <a:latin typeface="Calibri"/>
              </a:rPr>
              <a:t>, N. </a:t>
            </a:r>
            <a:r>
              <a:rPr lang="en-US" sz="1000" b="0" strike="noStrike" spc="-1" dirty="0" err="1">
                <a:latin typeface="Calibri"/>
              </a:rPr>
              <a:t>Mokhov</a:t>
            </a:r>
            <a:r>
              <a:rPr lang="en-US" sz="1000" b="0" strike="noStrike" spc="-1" dirty="0">
                <a:latin typeface="Calibri"/>
              </a:rPr>
              <a:t>, W. </a:t>
            </a:r>
            <a:r>
              <a:rPr lang="en-US" sz="1000" b="0" strike="noStrike" spc="-1" dirty="0" err="1">
                <a:latin typeface="Calibri"/>
              </a:rPr>
              <a:t>Pellico</a:t>
            </a:r>
            <a:r>
              <a:rPr lang="en-US" sz="1000" b="0" strike="noStrike" spc="-1" dirty="0">
                <a:latin typeface="Calibri"/>
              </a:rPr>
              <a:t>,   A. </a:t>
            </a:r>
            <a:r>
              <a:rPr lang="en-US" sz="1000" b="0" strike="noStrike" spc="-1" dirty="0" err="1">
                <a:latin typeface="Calibri"/>
              </a:rPr>
              <a:t>Pla-Dalmau</a:t>
            </a:r>
            <a:r>
              <a:rPr lang="en-US" sz="1000" b="0" strike="noStrike" spc="-1" dirty="0">
                <a:latin typeface="Calibri"/>
              </a:rPr>
              <a:t>,  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V. </a:t>
            </a:r>
            <a:r>
              <a:rPr lang="en-US" sz="1000" b="0" strike="noStrike" spc="-1" dirty="0" err="1">
                <a:latin typeface="Calibri"/>
              </a:rPr>
              <a:t>Pronskikh</a:t>
            </a:r>
            <a:r>
              <a:rPr lang="en-US" sz="1000" b="0" strike="noStrike" spc="-1" dirty="0">
                <a:latin typeface="Calibri"/>
              </a:rPr>
              <a:t>, E. </a:t>
            </a:r>
            <a:r>
              <a:rPr lang="en-US" sz="1000" b="0" strike="noStrike" spc="-1" dirty="0" err="1">
                <a:latin typeface="Calibri"/>
              </a:rPr>
              <a:t>Ramberg</a:t>
            </a:r>
            <a:r>
              <a:rPr lang="en-US" sz="1000" b="0" strike="noStrike" spc="-1" dirty="0">
                <a:latin typeface="Calibri"/>
              </a:rPr>
              <a:t>, J. Rauch, L. </a:t>
            </a:r>
            <a:r>
              <a:rPr lang="en-US" sz="1000" b="0" strike="noStrike" spc="-1" dirty="0" err="1">
                <a:latin typeface="Calibri"/>
              </a:rPr>
              <a:t>Ristori</a:t>
            </a:r>
            <a:r>
              <a:rPr lang="en-US" sz="1000" b="0" strike="noStrike" spc="-1" dirty="0">
                <a:latin typeface="Calibri"/>
              </a:rPr>
              <a:t>, E. Schmidt, G. </a:t>
            </a:r>
            <a:r>
              <a:rPr lang="en-US" sz="1000" b="0" strike="noStrike" spc="-1" dirty="0" err="1">
                <a:latin typeface="Calibri"/>
              </a:rPr>
              <a:t>Sellberg</a:t>
            </a:r>
            <a:r>
              <a:rPr lang="en-US" sz="1000" b="0" strike="noStrike" spc="-1" dirty="0">
                <a:latin typeface="Calibri"/>
              </a:rPr>
              <a:t>, G. </a:t>
            </a:r>
            <a:r>
              <a:rPr lang="en-US" sz="1000" b="0" strike="noStrike" spc="-1" dirty="0" err="1">
                <a:latin typeface="Calibri"/>
              </a:rPr>
              <a:t>Tassotto</a:t>
            </a:r>
            <a:r>
              <a:rPr lang="en-US" sz="1000" b="0" strike="noStrike" spc="-1" dirty="0">
                <a:latin typeface="Calibri"/>
              </a:rPr>
              <a:t>, 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Y.D. Tsai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u="sng" strike="noStrike" spc="-1" dirty="0">
                <a:uFillTx/>
                <a:latin typeface="Calibri"/>
                <a:hlinkClick r:id="rId28"/>
              </a:rPr>
              <a:t>Fermi National Accelerator Laboratory</a:t>
            </a:r>
            <a:r>
              <a:rPr lang="en-US" sz="1000" b="0" u="sng" strike="noStrike" spc="-1" dirty="0">
                <a:uFillTx/>
                <a:latin typeface="Calibri"/>
                <a:hlinkClick r:id="rId22"/>
              </a:rPr>
              <a:t>, (USA)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P. Sanchez-</a:t>
            </a:r>
            <a:r>
              <a:rPr lang="en-US" sz="1000" b="0" strike="noStrike" spc="-1" dirty="0" err="1">
                <a:latin typeface="Calibri"/>
              </a:rPr>
              <a:t>Puertas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29"/>
              </a:rPr>
              <a:t>IFAE – Barcelona (Spain)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C. Gatto</a:t>
            </a:r>
            <a:r>
              <a:rPr lang="en-US" sz="1000" b="0" strike="noStrike" spc="-1" baseline="30000" dirty="0">
                <a:latin typeface="Calibri"/>
              </a:rPr>
              <a:t>1†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 err="1">
                <a:uFillTx/>
                <a:latin typeface="Calibri"/>
                <a:hlinkClick r:id="rId30"/>
              </a:rPr>
              <a:t>Istituto</a:t>
            </a:r>
            <a:r>
              <a:rPr lang="en-US" sz="1000" b="0" u="sng" strike="noStrike" spc="-1" dirty="0">
                <a:uFillTx/>
                <a:latin typeface="Calibri"/>
                <a:hlinkClick r:id="rId30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30"/>
              </a:rPr>
              <a:t>Nazionale</a:t>
            </a:r>
            <a:r>
              <a:rPr lang="en-US" sz="1000" b="0" u="sng" strike="noStrike" spc="-1" dirty="0">
                <a:uFillTx/>
                <a:latin typeface="Calibri"/>
                <a:hlinkClick r:id="rId30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30"/>
              </a:rPr>
              <a:t>di</a:t>
            </a:r>
            <a:r>
              <a:rPr lang="en-US" sz="1000" b="0" u="sng" strike="noStrike" spc="-1" dirty="0">
                <a:uFillTx/>
                <a:latin typeface="Calibri"/>
                <a:hlinkClick r:id="rId30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30"/>
              </a:rPr>
              <a:t>Fisica</a:t>
            </a:r>
            <a:r>
              <a:rPr lang="en-US" sz="1000" b="0" u="sng" strike="noStrike" spc="-1" dirty="0">
                <a:uFillTx/>
                <a:latin typeface="Calibri"/>
                <a:hlinkClick r:id="rId30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30"/>
              </a:rPr>
              <a:t>Nucleare</a:t>
            </a:r>
            <a:r>
              <a:rPr lang="en-US" sz="1000" b="0" u="sng" strike="noStrike" spc="-1" dirty="0">
                <a:uFillTx/>
                <a:latin typeface="Calibri"/>
                <a:hlinkClick r:id="rId30"/>
              </a:rPr>
              <a:t> – </a:t>
            </a:r>
            <a:r>
              <a:rPr lang="en-US" sz="1000" b="0" u="sng" strike="noStrike" spc="-1" dirty="0" err="1">
                <a:uFillTx/>
                <a:latin typeface="Calibri"/>
                <a:hlinkClick r:id="rId30"/>
              </a:rPr>
              <a:t>Sezione</a:t>
            </a:r>
            <a:r>
              <a:rPr lang="en-US" sz="1000" b="0" u="sng" strike="noStrike" spc="-1" dirty="0">
                <a:uFillTx/>
                <a:latin typeface="Calibri"/>
                <a:hlinkClick r:id="rId30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30"/>
              </a:rPr>
              <a:t>di</a:t>
            </a:r>
            <a:r>
              <a:rPr lang="en-US" sz="1000" b="0" u="sng" strike="noStrike" spc="-1" dirty="0">
                <a:uFillTx/>
                <a:latin typeface="Calibri"/>
                <a:hlinkClick r:id="rId30"/>
              </a:rPr>
              <a:t> Napoli</a:t>
            </a:r>
            <a:r>
              <a:rPr lang="en-US" sz="1000" b="0" strike="noStrike" spc="-1" dirty="0">
                <a:latin typeface="Calibri"/>
              </a:rPr>
              <a:t>, (Italy)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W. </a:t>
            </a:r>
            <a:r>
              <a:rPr lang="en-US" sz="1000" b="0" strike="noStrike" spc="-1" dirty="0" err="1">
                <a:latin typeface="Calibri"/>
              </a:rPr>
              <a:t>Baldini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 err="1">
                <a:uFillTx/>
                <a:latin typeface="Calibri"/>
                <a:hlinkClick r:id="rId31"/>
              </a:rPr>
              <a:t>Istituto</a:t>
            </a:r>
            <a:r>
              <a:rPr lang="en-US" sz="1000" b="0" u="sng" strike="noStrike" spc="-1" dirty="0">
                <a:uFillTx/>
                <a:latin typeface="Calibri"/>
                <a:hlinkClick r:id="rId31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31"/>
              </a:rPr>
              <a:t>Nazionale</a:t>
            </a:r>
            <a:r>
              <a:rPr lang="en-US" sz="1000" b="0" u="sng" strike="noStrike" spc="-1" dirty="0">
                <a:uFillTx/>
                <a:latin typeface="Calibri"/>
                <a:hlinkClick r:id="rId31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31"/>
              </a:rPr>
              <a:t>di</a:t>
            </a:r>
            <a:r>
              <a:rPr lang="en-US" sz="1000" b="0" u="sng" strike="noStrike" spc="-1" dirty="0">
                <a:uFillTx/>
                <a:latin typeface="Calibri"/>
                <a:hlinkClick r:id="rId31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31"/>
              </a:rPr>
              <a:t>Fisica</a:t>
            </a:r>
            <a:r>
              <a:rPr lang="en-US" sz="1000" b="0" u="sng" strike="noStrike" spc="-1" dirty="0">
                <a:uFillTx/>
                <a:latin typeface="Calibri"/>
                <a:hlinkClick r:id="rId31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31"/>
              </a:rPr>
              <a:t>Nucleare</a:t>
            </a:r>
            <a:r>
              <a:rPr lang="en-US" sz="1000" b="0" u="sng" strike="noStrike" spc="-1" dirty="0">
                <a:uFillTx/>
                <a:latin typeface="Calibri"/>
                <a:hlinkClick r:id="rId31"/>
              </a:rPr>
              <a:t> – </a:t>
            </a:r>
            <a:r>
              <a:rPr lang="en-US" sz="1000" b="0" u="sng" strike="noStrike" spc="-1" dirty="0" err="1">
                <a:uFillTx/>
                <a:latin typeface="Calibri"/>
                <a:hlinkClick r:id="rId31"/>
              </a:rPr>
              <a:t>Sezione</a:t>
            </a:r>
            <a:r>
              <a:rPr lang="en-US" sz="1000" b="0" u="sng" strike="noStrike" spc="-1" dirty="0">
                <a:uFillTx/>
                <a:latin typeface="Calibri"/>
                <a:hlinkClick r:id="rId31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31"/>
              </a:rPr>
              <a:t>di</a:t>
            </a:r>
            <a:r>
              <a:rPr lang="en-US" sz="1000" b="0" u="sng" strike="noStrike" spc="-1" dirty="0">
                <a:uFillTx/>
                <a:latin typeface="Calibri"/>
                <a:hlinkClick r:id="rId31"/>
              </a:rPr>
              <a:t> Ferrara</a:t>
            </a:r>
            <a:r>
              <a:rPr lang="en-US" sz="1000" b="0" strike="noStrike" spc="-1" dirty="0">
                <a:latin typeface="Calibri"/>
              </a:rPr>
              <a:t>, (Italy)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R. </a:t>
            </a:r>
            <a:r>
              <a:rPr lang="en-US" sz="1000" b="0" strike="noStrike" spc="-1" dirty="0" err="1">
                <a:latin typeface="Calibri"/>
              </a:rPr>
              <a:t>Carosi</a:t>
            </a:r>
            <a:r>
              <a:rPr lang="en-US" sz="1000" b="0" strike="noStrike" spc="-1" dirty="0">
                <a:latin typeface="Calibri"/>
              </a:rPr>
              <a:t>, A. </a:t>
            </a:r>
            <a:r>
              <a:rPr lang="en-US" sz="1000" b="0" strike="noStrike" spc="-1" dirty="0" err="1">
                <a:latin typeface="Calibri"/>
              </a:rPr>
              <a:t>Kievsky</a:t>
            </a:r>
            <a:r>
              <a:rPr lang="en-US" sz="1000" b="0" strike="noStrike" spc="-1" dirty="0">
                <a:latin typeface="Calibri"/>
              </a:rPr>
              <a:t>,  M. </a:t>
            </a:r>
            <a:r>
              <a:rPr lang="en-US" sz="1000" b="0" strike="noStrike" spc="-1" dirty="0" err="1">
                <a:latin typeface="Calibri"/>
              </a:rPr>
              <a:t>Viviani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 err="1">
                <a:uFillTx/>
                <a:latin typeface="Calibri"/>
                <a:hlinkClick r:id="rId32"/>
              </a:rPr>
              <a:t>Istituto</a:t>
            </a:r>
            <a:r>
              <a:rPr lang="en-US" sz="1000" b="0" u="sng" strike="noStrike" spc="-1" dirty="0">
                <a:uFillTx/>
                <a:latin typeface="Calibri"/>
                <a:hlinkClick r:id="rId32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32"/>
              </a:rPr>
              <a:t>Nazionale</a:t>
            </a:r>
            <a:r>
              <a:rPr lang="en-US" sz="1000" b="0" u="sng" strike="noStrike" spc="-1" dirty="0">
                <a:uFillTx/>
                <a:latin typeface="Calibri"/>
                <a:hlinkClick r:id="rId32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32"/>
              </a:rPr>
              <a:t>di</a:t>
            </a:r>
            <a:r>
              <a:rPr lang="en-US" sz="1000" b="0" u="sng" strike="noStrike" spc="-1" dirty="0">
                <a:uFillTx/>
                <a:latin typeface="Calibri"/>
                <a:hlinkClick r:id="rId32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32"/>
              </a:rPr>
              <a:t>Fisica</a:t>
            </a:r>
            <a:r>
              <a:rPr lang="en-US" sz="1000" b="0" u="sng" strike="noStrike" spc="-1" dirty="0">
                <a:uFillTx/>
                <a:latin typeface="Calibri"/>
                <a:hlinkClick r:id="rId32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32"/>
              </a:rPr>
              <a:t>Nucleare</a:t>
            </a:r>
            <a:r>
              <a:rPr lang="en-US" sz="1000" b="0" u="sng" strike="noStrike" spc="-1" dirty="0">
                <a:uFillTx/>
                <a:latin typeface="Calibri"/>
                <a:hlinkClick r:id="rId32"/>
              </a:rPr>
              <a:t> – </a:t>
            </a:r>
            <a:r>
              <a:rPr lang="en-US" sz="1000" b="0" u="sng" strike="noStrike" spc="-1" dirty="0" err="1">
                <a:uFillTx/>
                <a:latin typeface="Calibri"/>
                <a:hlinkClick r:id="rId32"/>
              </a:rPr>
              <a:t>Sezione</a:t>
            </a:r>
            <a:r>
              <a:rPr lang="en-US" sz="1000" b="0" u="sng" strike="noStrike" spc="-1" dirty="0">
                <a:uFillTx/>
                <a:latin typeface="Calibri"/>
                <a:hlinkClick r:id="rId32"/>
              </a:rPr>
              <a:t> </a:t>
            </a:r>
            <a:r>
              <a:rPr lang="en-US" sz="1000" b="0" u="sng" strike="noStrike" spc="-1" dirty="0" err="1">
                <a:uFillTx/>
                <a:latin typeface="Calibri"/>
                <a:hlinkClick r:id="rId32"/>
              </a:rPr>
              <a:t>di</a:t>
            </a:r>
            <a:r>
              <a:rPr lang="en-US" sz="1000" b="0" u="sng" strike="noStrike" spc="-1" dirty="0">
                <a:uFillTx/>
                <a:latin typeface="Calibri"/>
                <a:hlinkClick r:id="rId32"/>
              </a:rPr>
              <a:t> Pisa</a:t>
            </a:r>
            <a:r>
              <a:rPr lang="en-US" sz="1000" b="0" strike="noStrike" spc="-1" dirty="0">
                <a:latin typeface="Calibri"/>
              </a:rPr>
              <a:t>, (Italy)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W. </a:t>
            </a:r>
            <a:r>
              <a:rPr lang="en-US" sz="1000" b="0" strike="noStrike" spc="-1" dirty="0" err="1">
                <a:latin typeface="Calibri"/>
              </a:rPr>
              <a:t>Krzemień</a:t>
            </a:r>
            <a:r>
              <a:rPr lang="en-US" sz="1000" b="0" strike="noStrike" spc="-1" dirty="0">
                <a:latin typeface="Calibri"/>
              </a:rPr>
              <a:t>, M. </a:t>
            </a:r>
            <a:r>
              <a:rPr lang="en-US" sz="1000" b="0" strike="noStrike" spc="-1" dirty="0" err="1">
                <a:latin typeface="Calibri"/>
              </a:rPr>
              <a:t>Silarski</a:t>
            </a:r>
            <a:r>
              <a:rPr lang="en-US" sz="1000" b="0" strike="noStrike" spc="-1" dirty="0">
                <a:latin typeface="Calibri"/>
              </a:rPr>
              <a:t>, M. Zielinski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 err="1">
                <a:uFillTx/>
                <a:latin typeface="Calibri"/>
                <a:hlinkClick r:id="rId33"/>
              </a:rPr>
              <a:t>Jagiellonian</a:t>
            </a:r>
            <a:r>
              <a:rPr lang="en-US" sz="1000" b="0" u="sng" strike="noStrike" spc="-1" dirty="0">
                <a:uFillTx/>
                <a:latin typeface="Calibri"/>
                <a:hlinkClick r:id="rId33"/>
              </a:rPr>
              <a:t> University, Krakow</a:t>
            </a:r>
            <a:r>
              <a:rPr lang="en-US" sz="1000" b="0" strike="noStrike" spc="-1" dirty="0">
                <a:latin typeface="Calibri"/>
              </a:rPr>
              <a:t>, (Poland)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D. S. M. </a:t>
            </a:r>
            <a:r>
              <a:rPr lang="en-US" sz="1000" b="0" strike="noStrike" spc="-1" dirty="0" err="1">
                <a:latin typeface="Calibri"/>
              </a:rPr>
              <a:t>Alves</a:t>
            </a:r>
            <a:r>
              <a:rPr lang="en-US" sz="1000" b="0" strike="noStrike" spc="-1" dirty="0">
                <a:latin typeface="Calibri"/>
              </a:rPr>
              <a:t>, S. </a:t>
            </a:r>
            <a:r>
              <a:rPr lang="en-US" sz="1000" b="0" strike="noStrike" spc="-1" dirty="0" err="1">
                <a:latin typeface="Calibri"/>
              </a:rPr>
              <a:t>Pastore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34"/>
              </a:rPr>
              <a:t>Los Alamos National Laboratory</a:t>
            </a:r>
            <a:r>
              <a:rPr lang="en-US" sz="1000" b="0" strike="noStrike" spc="-1" dirty="0">
                <a:latin typeface="Calibri"/>
              </a:rPr>
              <a:t>, (USA)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M. </a:t>
            </a:r>
            <a:r>
              <a:rPr lang="en-US" sz="1000" b="0" strike="noStrike" spc="-1" dirty="0" err="1">
                <a:latin typeface="Calibri"/>
              </a:rPr>
              <a:t>Berlowski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35"/>
              </a:rPr>
              <a:t>National Centre for Nuclear Research – Warsaw</a:t>
            </a:r>
            <a:r>
              <a:rPr lang="en-US" sz="1000" b="0" strike="noStrike" spc="-1" dirty="0">
                <a:latin typeface="Calibri"/>
              </a:rPr>
              <a:t>, (Poland)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G. </a:t>
            </a:r>
            <a:r>
              <a:rPr lang="en-US" sz="1000" b="0" strike="noStrike" spc="-1" dirty="0" err="1">
                <a:latin typeface="Calibri"/>
              </a:rPr>
              <a:t>Blazey</a:t>
            </a:r>
            <a:r>
              <a:rPr lang="en-US" sz="1000" b="0" strike="noStrike" spc="-1" dirty="0">
                <a:latin typeface="Calibri"/>
              </a:rPr>
              <a:t>, A. </a:t>
            </a:r>
            <a:r>
              <a:rPr lang="en-US" sz="1000" b="0" strike="noStrike" spc="-1" dirty="0" err="1">
                <a:latin typeface="Calibri"/>
              </a:rPr>
              <a:t>Dychkant</a:t>
            </a:r>
            <a:r>
              <a:rPr lang="en-US" sz="1000" b="0" strike="noStrike" spc="-1" dirty="0">
                <a:latin typeface="Calibri"/>
              </a:rPr>
              <a:t>, K. Francis, M. </a:t>
            </a:r>
            <a:r>
              <a:rPr lang="en-US" sz="1000" b="0" strike="noStrike" spc="-1" dirty="0" err="1">
                <a:latin typeface="Calibri"/>
              </a:rPr>
              <a:t>Syphers</a:t>
            </a:r>
            <a:r>
              <a:rPr lang="en-US" sz="1000" b="0" strike="noStrike" spc="-1" dirty="0">
                <a:latin typeface="Calibri"/>
              </a:rPr>
              <a:t>, V. </a:t>
            </a:r>
            <a:r>
              <a:rPr lang="en-US" sz="1000" b="0" strike="noStrike" spc="-1" dirty="0" err="1">
                <a:latin typeface="Calibri"/>
              </a:rPr>
              <a:t>Zutshii</a:t>
            </a:r>
            <a:r>
              <a:rPr lang="en-US" sz="1000" b="0" strike="noStrike" spc="-1" dirty="0">
                <a:latin typeface="Calibri"/>
              </a:rPr>
              <a:t>, P. </a:t>
            </a:r>
            <a:r>
              <a:rPr lang="en-US" sz="1000" b="0" strike="noStrike" spc="-1" dirty="0" err="1">
                <a:latin typeface="Calibri"/>
              </a:rPr>
              <a:t>Chintalapati</a:t>
            </a:r>
            <a:r>
              <a:rPr lang="en-US" sz="1000" b="0" strike="noStrike" spc="-1" dirty="0">
                <a:latin typeface="Calibri"/>
              </a:rPr>
              <a:t>, T. </a:t>
            </a:r>
            <a:r>
              <a:rPr lang="en-US" sz="1000" b="0" strike="noStrike" spc="-1" dirty="0" err="1">
                <a:latin typeface="Calibri"/>
              </a:rPr>
              <a:t>Malla</a:t>
            </a:r>
            <a:r>
              <a:rPr lang="en-US" sz="1000" b="0" strike="noStrike" spc="-1" dirty="0">
                <a:latin typeface="Calibri"/>
              </a:rPr>
              <a:t>, M. </a:t>
            </a:r>
            <a:r>
              <a:rPr lang="en-US" sz="1000" b="0" strike="noStrike" spc="-1" dirty="0" err="1">
                <a:latin typeface="Calibri"/>
              </a:rPr>
              <a:t>Figora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36"/>
              </a:rPr>
              <a:t>Northern Illinois University, (USA)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D. </a:t>
            </a:r>
            <a:r>
              <a:rPr lang="en-US" sz="1000" b="0" strike="noStrike" spc="-1" dirty="0" err="1">
                <a:latin typeface="Calibri"/>
              </a:rPr>
              <a:t>Egaña-Ugrinovic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37"/>
              </a:rPr>
              <a:t>Perimeter Institute for Theoretical </a:t>
            </a:r>
            <a:r>
              <a:rPr lang="en-US" sz="1000" b="0" u="sng" strike="noStrike" spc="-1" dirty="0" err="1">
                <a:uFillTx/>
                <a:latin typeface="Calibri"/>
                <a:hlinkClick r:id="rId37"/>
              </a:rPr>
              <a:t>Physiscs</a:t>
            </a:r>
            <a:r>
              <a:rPr lang="en-US" sz="1000" b="0" u="sng" strike="noStrike" spc="-1" dirty="0">
                <a:uFillTx/>
                <a:latin typeface="Calibri"/>
                <a:hlinkClick r:id="rId37"/>
              </a:rPr>
              <a:t> – Waterloo</a:t>
            </a:r>
            <a:r>
              <a:rPr lang="en-US" sz="1000" b="0" strike="noStrike" spc="-1" dirty="0">
                <a:latin typeface="Calibri"/>
              </a:rPr>
              <a:t>, (Canada)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 dirty="0">
                <a:latin typeface="Calibri"/>
              </a:rPr>
              <a:t>Y. Kahn</a:t>
            </a:r>
            <a:r>
              <a:rPr dirty="0"/>
              <a:t/>
            </a:r>
            <a:br>
              <a:rPr dirty="0"/>
            </a:br>
            <a:r>
              <a:rPr lang="en-US" sz="1000" b="0" u="sng" strike="noStrike" spc="-1" dirty="0">
                <a:uFillTx/>
                <a:latin typeface="Calibri"/>
                <a:hlinkClick r:id="rId38"/>
              </a:rPr>
              <a:t>Princeton University</a:t>
            </a:r>
            <a:r>
              <a:rPr lang="en-US" sz="1000" b="0" strike="noStrike" spc="-1" dirty="0">
                <a:latin typeface="Calibri"/>
              </a:rPr>
              <a:t> – Princeton, (USA)</a:t>
            </a:r>
            <a:endParaRPr lang="en-US" sz="1000" b="0" strike="noStrike" spc="-1" dirty="0">
              <a:latin typeface="Arial"/>
            </a:endParaRPr>
          </a:p>
        </p:txBody>
      </p:sp>
      <p:sp>
        <p:nvSpPr>
          <p:cNvPr id="236" name="TextShape 3"/>
          <p:cNvSpPr txBox="1"/>
          <p:nvPr/>
        </p:nvSpPr>
        <p:spPr>
          <a:xfrm>
            <a:off x="0" y="135000"/>
            <a:ext cx="8314920" cy="58212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anchor="ctr" anchorCtr="1">
            <a:no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0160" algn="l"/>
                <a:tab pos="1828800" algn="l"/>
                <a:tab pos="2286000" algn="l"/>
                <a:tab pos="274176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4960" algn="l"/>
                <a:tab pos="5943600" algn="l"/>
                <a:tab pos="639936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i="1" dirty="0" smtClean="0">
                <a:ln w="6350"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REDTOP Collaboration</a:t>
            </a:r>
            <a:endParaRPr lang="en-US" b="1" i="1" strike="noStrike" spc="-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39" name="CustomShape 6"/>
          <p:cNvSpPr/>
          <p:nvPr/>
        </p:nvSpPr>
        <p:spPr>
          <a:xfrm>
            <a:off x="2822760" y="685440"/>
            <a:ext cx="3558240" cy="30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9933FF"/>
                </a:solidFill>
                <a:latin typeface="Calibri"/>
              </a:rPr>
              <a:t>11 Countries, 35 Institutions, 92 Collaborators</a:t>
            </a:r>
            <a:endParaRPr lang="en-US" sz="1400" b="0" strike="noStrike" spc="-1" dirty="0">
              <a:solidFill>
                <a:srgbClr val="9933FF"/>
              </a:solidFill>
              <a:latin typeface="Arial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7811280" y="102843"/>
            <a:ext cx="1069254" cy="806760"/>
            <a:chOff x="7811280" y="203400"/>
            <a:chExt cx="838800" cy="603360"/>
          </a:xfrm>
        </p:grpSpPr>
        <p:pic>
          <p:nvPicPr>
            <p:cNvPr id="241" name="Picture 11" descr="A close up of a house&#10;&#10;Description automatically generated"/>
            <p:cNvPicPr/>
            <p:nvPr/>
          </p:nvPicPr>
          <p:blipFill>
            <a:blip r:embed="rId39" cstate="print"/>
            <a:stretch/>
          </p:blipFill>
          <p:spPr>
            <a:xfrm>
              <a:off x="7811280" y="203400"/>
              <a:ext cx="838800" cy="6033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42" name="CustomShape 8"/>
            <p:cNvSpPr/>
            <p:nvPr/>
          </p:nvSpPr>
          <p:spPr>
            <a:xfrm>
              <a:off x="7876080" y="226080"/>
              <a:ext cx="690120" cy="272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b="1" i="1" strike="noStrike" spc="-1">
                  <a:solidFill>
                    <a:srgbClr val="C00000"/>
                  </a:solidFill>
                  <a:latin typeface="Calibri"/>
                </a:rPr>
                <a:t>REDTOP</a:t>
              </a:r>
              <a:endParaRPr lang="en-US" sz="1200" b="0" strike="noStrike" spc="-1">
                <a:latin typeface="Arial"/>
              </a:endParaRPr>
            </a:p>
          </p:txBody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3A2984-99A0-4A1F-ABC1-D865843D904F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614" y="1160748"/>
            <a:ext cx="8382000" cy="5184576"/>
          </a:xfrm>
        </p:spPr>
        <p:txBody>
          <a:bodyPr/>
          <a:lstStyle/>
          <a:p>
            <a:pPr>
              <a:spcBef>
                <a:spcPts val="1600"/>
              </a:spcBef>
            </a:pP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meson factories: </a:t>
            </a:r>
            <a:r>
              <a:rPr lang="en-US" altLang="en-US" sz="20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B-factories, </a:t>
            </a:r>
            <a:r>
              <a:rPr lang="en-US" altLang="en-US" sz="20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Dafne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J/psi factories  - all have produced a broad spectrum of nice physics</a:t>
            </a:r>
          </a:p>
          <a:p>
            <a:pPr>
              <a:spcBef>
                <a:spcPts val="1600"/>
              </a:spcBef>
            </a:pP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en-US" altLang="en-US" sz="2000" i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en-US" altLang="en-US" sz="2000" i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 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meson is a excellent laboratory for studying rare processes and physics BSM at a  lower  mass scale</a:t>
            </a:r>
          </a:p>
          <a:p>
            <a:pPr>
              <a:spcBef>
                <a:spcPts val="1600"/>
              </a:spcBef>
            </a:pPr>
            <a:r>
              <a:rPr 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Existing world sample not sufficient for breaching into decays violating conservation laws or searching for new particles</a:t>
            </a:r>
          </a:p>
          <a:p>
            <a:pPr>
              <a:spcBef>
                <a:spcPts val="1600"/>
              </a:spcBef>
            </a:pPr>
            <a:r>
              <a:rPr 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REDTOP goal is to produce ~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altLang="en-US" sz="20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untagged 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mesons/yr and ~ 10 </a:t>
            </a:r>
            <a:r>
              <a:rPr lang="en-US" altLang="en-US" sz="2000" i="1" baseline="30000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r>
              <a:rPr lang="en-US" altLang="en-US" sz="2000" i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l-GR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η’ </a:t>
            </a:r>
            <a:r>
              <a:rPr lang="el-GR" altLang="en-US" sz="2000" i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year in Phase-I  and </a:t>
            </a:r>
            <a:r>
              <a:rPr 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altLang="en-US" sz="20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tagged mesons in Phase-II</a:t>
            </a:r>
          </a:p>
          <a:p>
            <a:pPr>
              <a:spcBef>
                <a:spcPts val="1600"/>
              </a:spcBef>
            </a:pP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Relatively low beam requirements could be met by several laboratories in US and Asia</a:t>
            </a:r>
          </a:p>
          <a:p>
            <a:pPr>
              <a:spcBef>
                <a:spcPts val="1600"/>
              </a:spcBef>
            </a:pPr>
            <a:r>
              <a:rPr lang="en-US" altLang="en-US" sz="20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Fermilab</a:t>
            </a: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is the only laboratory with beam for Phase-I (Delivery Ring) and Phase-II (PIP-II)</a:t>
            </a:r>
          </a:p>
          <a:p>
            <a:pPr>
              <a:spcBef>
                <a:spcPts val="1600"/>
              </a:spcBef>
            </a:pPr>
            <a:endParaRPr lang="en-US" altLang="en-US" sz="2000" i="1" dirty="0" smtClean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600"/>
              </a:spcBef>
            </a:pPr>
            <a:endParaRPr lang="en-US" altLang="en-US" sz="1600" i="1" dirty="0" smtClean="0">
              <a:solidFill>
                <a:prstClr val="white"/>
              </a:solidFill>
            </a:endParaRPr>
          </a:p>
          <a:p>
            <a:pPr>
              <a:spcBef>
                <a:spcPts val="1600"/>
              </a:spcBef>
            </a:pPr>
            <a:endParaRPr lang="en-US" altLang="en-US" sz="2000" i="1" dirty="0" smtClean="0">
              <a:solidFill>
                <a:prstClr val="white"/>
              </a:solidFill>
            </a:endParaRPr>
          </a:p>
          <a:p>
            <a:pPr>
              <a:spcBef>
                <a:spcPts val="1600"/>
              </a:spcBef>
            </a:pPr>
            <a:endParaRPr lang="en-US" altLang="en-US" sz="2000" i="1" dirty="0" smtClean="0">
              <a:solidFill>
                <a:prstClr val="white"/>
              </a:solidFill>
            </a:endParaRPr>
          </a:p>
          <a:p>
            <a:pPr>
              <a:spcBef>
                <a:spcPts val="1600"/>
              </a:spcBef>
            </a:pP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20"/>
            <a:ext cx="8229600" cy="944562"/>
          </a:xfrm>
        </p:spPr>
        <p:txBody>
          <a:bodyPr>
            <a:normAutofit/>
          </a:bodyPr>
          <a:lstStyle/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56E7F7-C84E-45B0-9AB2-B2E37B592F15}" type="slidenum">
              <a:rPr lang="it-IT" smtClean="0"/>
              <a:pPr>
                <a:defRPr/>
              </a:pPr>
              <a:t>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 bwMode="auto">
          <a:xfrm>
            <a:off x="8224899" y="69804"/>
            <a:ext cx="838200" cy="603250"/>
            <a:chOff x="3924418" y="2641720"/>
            <a:chExt cx="1447800" cy="1041400"/>
          </a:xfrm>
        </p:grpSpPr>
        <p:pic>
          <p:nvPicPr>
            <p:cNvPr id="8" name="Picture 7" descr="A close up of a house&#10;&#10;Description automatically generate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24418" y="2641720"/>
              <a:ext cx="1447800" cy="104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027810" y="2680833"/>
              <a:ext cx="1207071" cy="477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i="1">
                  <a:solidFill>
                    <a:srgbClr val="C00000"/>
                  </a:solidFill>
                </a:rPr>
                <a:t>REDTOP</a:t>
              </a:r>
              <a:endParaRPr lang="en-US" sz="120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25724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59A804-A2FE-4DC4-A52D-81BCDC452939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024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59532" y="5229200"/>
            <a:ext cx="8534400" cy="648072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81000" y="3429000"/>
            <a:ext cx="8534400" cy="1734852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81000" y="2492896"/>
            <a:ext cx="8534400" cy="864096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81000" y="1628800"/>
            <a:ext cx="8534400" cy="756084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81000" y="872716"/>
            <a:ext cx="8534400" cy="625624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28600" y="944724"/>
            <a:ext cx="4419600" cy="470852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en-US" sz="1400" dirty="0" smtClean="0">
                <a:solidFill>
                  <a:schemeClr val="bg1"/>
                </a:solidFill>
              </a:rPr>
              <a:t>It </a:t>
            </a:r>
            <a:r>
              <a:rPr lang="en-US" altLang="en-US" sz="1400" dirty="0">
                <a:solidFill>
                  <a:schemeClr val="bg1"/>
                </a:solidFill>
              </a:rPr>
              <a:t>is a Goldstone </a:t>
            </a:r>
            <a:r>
              <a:rPr lang="en-US" altLang="en-US" sz="1400" dirty="0" smtClean="0">
                <a:solidFill>
                  <a:schemeClr val="bg1"/>
                </a:solidFill>
              </a:rPr>
              <a:t>boson</a:t>
            </a:r>
          </a:p>
          <a:p>
            <a:pPr>
              <a:spcBef>
                <a:spcPts val="600"/>
              </a:spcBef>
            </a:pPr>
            <a:endParaRPr lang="en-US" altLang="en-US" sz="1400" dirty="0" smtClean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endParaRPr lang="en-US" altLang="en-US" sz="1400" dirty="0" smtClean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en-US" altLang="en-US" sz="1400" dirty="0" smtClean="0">
                <a:solidFill>
                  <a:schemeClr val="bg1"/>
                </a:solidFill>
              </a:rPr>
              <a:t>It</a:t>
            </a:r>
            <a:r>
              <a:rPr lang="en-US" altLang="en-US" sz="1400" dirty="0">
                <a:solidFill>
                  <a:schemeClr val="bg1"/>
                </a:solidFill>
              </a:rPr>
              <a:t> is an eigenstate of the </a:t>
            </a:r>
            <a:r>
              <a:rPr lang="en-US" altLang="en-US" sz="1400" dirty="0" smtClean="0">
                <a:solidFill>
                  <a:schemeClr val="bg1"/>
                </a:solidFill>
              </a:rPr>
              <a:t>C, P, CP and G operators (very rare in</a:t>
            </a:r>
            <a:r>
              <a:rPr lang="en-US" altLang="en-US" sz="1400" dirty="0">
                <a:solidFill>
                  <a:schemeClr val="bg1"/>
                </a:solidFill>
              </a:rPr>
              <a:t> </a:t>
            </a:r>
            <a:r>
              <a:rPr lang="en-US" altLang="en-US" sz="1400" dirty="0" smtClean="0">
                <a:solidFill>
                  <a:schemeClr val="bg1"/>
                </a:solidFill>
              </a:rPr>
              <a:t>nature):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smtClean="0">
                <a:solidFill>
                  <a:schemeClr val="bg1"/>
                </a:solidFill>
              </a:rPr>
              <a:t>I</a:t>
            </a:r>
            <a:r>
              <a:rPr lang="en-US" sz="1400" baseline="30000" dirty="0" smtClean="0">
                <a:solidFill>
                  <a:schemeClr val="bg1"/>
                </a:solidFill>
              </a:rPr>
              <a:t>G</a:t>
            </a:r>
            <a:r>
              <a:rPr lang="en-US" sz="1400" dirty="0" smtClean="0">
                <a:solidFill>
                  <a:schemeClr val="bg1"/>
                </a:solidFill>
              </a:rPr>
              <a:t> J</a:t>
            </a:r>
            <a:r>
              <a:rPr lang="en-US" sz="1400" baseline="30000" dirty="0" smtClean="0">
                <a:solidFill>
                  <a:schemeClr val="bg1"/>
                </a:solidFill>
              </a:rPr>
              <a:t>PC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=</a:t>
            </a:r>
            <a:r>
              <a:rPr lang="en-US" sz="1400" dirty="0" smtClean="0">
                <a:solidFill>
                  <a:schemeClr val="bg1"/>
                </a:solidFill>
              </a:rPr>
              <a:t>0</a:t>
            </a:r>
            <a:r>
              <a:rPr lang="en-US" sz="1400" baseline="30000" dirty="0" smtClean="0">
                <a:solidFill>
                  <a:schemeClr val="bg1"/>
                </a:solidFill>
              </a:rPr>
              <a:t>+</a:t>
            </a:r>
            <a:r>
              <a:rPr lang="en-US" sz="1400" dirty="0" smtClean="0">
                <a:solidFill>
                  <a:schemeClr val="bg1"/>
                </a:solidFill>
              </a:rPr>
              <a:t> 0</a:t>
            </a:r>
            <a:r>
              <a:rPr lang="en-US" sz="1400" baseline="30000" dirty="0" smtClean="0">
                <a:solidFill>
                  <a:schemeClr val="bg1"/>
                </a:solidFill>
              </a:rPr>
              <a:t>-+</a:t>
            </a:r>
            <a:endParaRPr lang="en-US" altLang="en-US" sz="1400" baseline="30000" dirty="0" smtClean="0">
              <a:solidFill>
                <a:schemeClr val="bg1"/>
              </a:solidFill>
            </a:endParaRPr>
          </a:p>
          <a:p>
            <a:pPr marL="136525" indent="0">
              <a:spcBef>
                <a:spcPts val="600"/>
              </a:spcBef>
              <a:buNone/>
            </a:pPr>
            <a:endParaRPr lang="en-US" altLang="en-US" sz="1400" dirty="0" smtClean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en-US" altLang="en-US" sz="1400" dirty="0" smtClean="0">
                <a:solidFill>
                  <a:schemeClr val="bg1"/>
                </a:solidFill>
              </a:rPr>
              <a:t>All</a:t>
            </a:r>
            <a:r>
              <a:rPr lang="en-US" altLang="en-US" sz="1400" dirty="0">
                <a:solidFill>
                  <a:schemeClr val="bg1"/>
                </a:solidFill>
              </a:rPr>
              <a:t> </a:t>
            </a:r>
            <a:r>
              <a:rPr lang="en-US" altLang="en-US" sz="1400" dirty="0" smtClean="0">
                <a:solidFill>
                  <a:schemeClr val="bg1"/>
                </a:solidFill>
              </a:rPr>
              <a:t>its additive quantum numbers are zero</a:t>
            </a:r>
          </a:p>
          <a:p>
            <a:pPr marL="136525" indent="0" algn="ctr">
              <a:spcBef>
                <a:spcPts val="600"/>
              </a:spcBef>
              <a:buNone/>
            </a:pPr>
            <a:r>
              <a:rPr lang="pl-PL" altLang="en-US" sz="1400">
                <a:solidFill>
                  <a:schemeClr val="bg1"/>
                </a:solidFill>
              </a:rPr>
              <a:t>Q = I = j = S = B = L =  0</a:t>
            </a:r>
            <a:endParaRPr lang="en-US" altLang="en-US" sz="1400" dirty="0" smtClean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endParaRPr lang="en-US" altLang="en-US" sz="1400" dirty="0" smtClean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en-US" altLang="en-US" sz="1400" dirty="0" smtClean="0">
                <a:solidFill>
                  <a:schemeClr val="bg1"/>
                </a:solidFill>
              </a:rPr>
              <a:t>All </a:t>
            </a:r>
            <a:r>
              <a:rPr lang="en-US" altLang="en-US" sz="1400" dirty="0">
                <a:solidFill>
                  <a:schemeClr val="bg1"/>
                </a:solidFill>
              </a:rPr>
              <a:t>its possible </a:t>
            </a:r>
            <a:r>
              <a:rPr lang="en-US" altLang="en-US" sz="1400" dirty="0" smtClean="0">
                <a:solidFill>
                  <a:schemeClr val="bg1"/>
                </a:solidFill>
              </a:rPr>
              <a:t>strong decays are </a:t>
            </a:r>
            <a:r>
              <a:rPr lang="en-US" altLang="en-US" sz="1400" dirty="0">
                <a:solidFill>
                  <a:schemeClr val="bg1"/>
                </a:solidFill>
              </a:rPr>
              <a:t>forbidden </a:t>
            </a:r>
            <a:r>
              <a:rPr lang="en-US" altLang="en-US" sz="1400" dirty="0" smtClean="0">
                <a:solidFill>
                  <a:schemeClr val="bg1"/>
                </a:solidFill>
              </a:rPr>
              <a:t> in </a:t>
            </a:r>
            <a:r>
              <a:rPr lang="en-US" altLang="en-US" sz="1400" dirty="0">
                <a:solidFill>
                  <a:schemeClr val="bg1"/>
                </a:solidFill>
              </a:rPr>
              <a:t>lowest </a:t>
            </a:r>
            <a:r>
              <a:rPr lang="en-US" altLang="en-US" sz="1400" dirty="0" smtClean="0">
                <a:solidFill>
                  <a:schemeClr val="bg1"/>
                </a:solidFill>
              </a:rPr>
              <a:t>order </a:t>
            </a:r>
            <a:r>
              <a:rPr lang="en-US" altLang="en-US" sz="1400" dirty="0">
                <a:solidFill>
                  <a:schemeClr val="bg1"/>
                </a:solidFill>
              </a:rPr>
              <a:t>by P and CP invariance</a:t>
            </a:r>
            <a:r>
              <a:rPr lang="en-US" altLang="en-US" sz="1400" dirty="0" smtClean="0">
                <a:solidFill>
                  <a:schemeClr val="bg1"/>
                </a:solidFill>
              </a:rPr>
              <a:t>, </a:t>
            </a:r>
            <a:r>
              <a:rPr lang="en-US" altLang="en-US" sz="1400" dirty="0">
                <a:solidFill>
                  <a:schemeClr val="bg1"/>
                </a:solidFill>
              </a:rPr>
              <a:t>G-parity conservation </a:t>
            </a:r>
            <a:r>
              <a:rPr lang="en-US" altLang="en-US" sz="1400" dirty="0" smtClean="0">
                <a:solidFill>
                  <a:schemeClr val="bg1"/>
                </a:solidFill>
              </a:rPr>
              <a:t>and </a:t>
            </a:r>
            <a:r>
              <a:rPr lang="en-US" altLang="en-US" sz="1400" dirty="0">
                <a:solidFill>
                  <a:schemeClr val="bg1"/>
                </a:solidFill>
              </a:rPr>
              <a:t>isospin and charge </a:t>
            </a:r>
            <a:r>
              <a:rPr lang="en-US" altLang="en-US" sz="1400" dirty="0" smtClean="0">
                <a:solidFill>
                  <a:schemeClr val="bg1"/>
                </a:solidFill>
              </a:rPr>
              <a:t>symmetry </a:t>
            </a:r>
            <a:r>
              <a:rPr lang="en-US" altLang="en-US" sz="1400" dirty="0">
                <a:solidFill>
                  <a:schemeClr val="bg1"/>
                </a:solidFill>
              </a:rPr>
              <a:t>invariance</a:t>
            </a:r>
            <a:r>
              <a:rPr lang="en-US" altLang="en-US" sz="1400" dirty="0" smtClean="0">
                <a:solidFill>
                  <a:schemeClr val="bg1"/>
                </a:solidFill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altLang="en-US" sz="1400" dirty="0">
                <a:solidFill>
                  <a:schemeClr val="bg1"/>
                </a:solidFill>
              </a:rPr>
              <a:t>EM decays are forbidden </a:t>
            </a:r>
            <a:r>
              <a:rPr lang="en-US" altLang="en-US" sz="1400" dirty="0" smtClean="0">
                <a:solidFill>
                  <a:schemeClr val="bg1"/>
                </a:solidFill>
              </a:rPr>
              <a:t> in </a:t>
            </a:r>
            <a:r>
              <a:rPr lang="en-US" altLang="en-US" sz="1400" dirty="0">
                <a:solidFill>
                  <a:schemeClr val="bg1"/>
                </a:solidFill>
              </a:rPr>
              <a:t>lowest order by </a:t>
            </a:r>
            <a:r>
              <a:rPr lang="en-US" altLang="en-US" sz="1400" dirty="0" smtClean="0">
                <a:solidFill>
                  <a:schemeClr val="bg1"/>
                </a:solidFill>
              </a:rPr>
              <a:t>C invariance and angular momentum conservation</a:t>
            </a:r>
          </a:p>
          <a:p>
            <a:pPr>
              <a:spcBef>
                <a:spcPts val="600"/>
              </a:spcBef>
            </a:pPr>
            <a:endParaRPr lang="en-US" sz="1400" dirty="0" smtClean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400" dirty="0" smtClean="0">
                <a:solidFill>
                  <a:schemeClr val="bg1"/>
                </a:solidFill>
              </a:rPr>
              <a:t>The </a:t>
            </a:r>
            <a:r>
              <a:rPr lang="en-US" sz="1400" dirty="0">
                <a:solidFill>
                  <a:schemeClr val="bg1"/>
                </a:solidFill>
              </a:rPr>
              <a:t>η decays are flavor-conserving </a:t>
            </a:r>
            <a:r>
              <a:rPr lang="en-US" sz="1400" dirty="0" smtClean="0">
                <a:solidFill>
                  <a:schemeClr val="bg1"/>
                </a:solidFill>
              </a:rPr>
              <a:t> reactions</a:t>
            </a:r>
            <a:endParaRPr lang="en-US" alt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20"/>
            <a:ext cx="8229600" cy="608879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the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h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meson is special?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B3E59E-199E-405A-A818-679A9C26C47C}" type="slidenum">
              <a:rPr lang="it-IT" smtClean="0"/>
              <a:pPr>
                <a:defRPr/>
              </a:pPr>
              <a:t>19</a:t>
            </a:fld>
            <a:endParaRPr lang="it-IT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  <p:sp>
        <p:nvSpPr>
          <p:cNvPr id="3" name="Down Arrow 2"/>
          <p:cNvSpPr/>
          <p:nvPr/>
        </p:nvSpPr>
        <p:spPr>
          <a:xfrm>
            <a:off x="4381500" y="5985284"/>
            <a:ext cx="609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410200" y="1016732"/>
            <a:ext cx="3626296" cy="4939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47688" indent="-411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0">
              <a:buNone/>
            </a:pPr>
            <a:r>
              <a:rPr lang="en-US" altLang="en-US" sz="1400" dirty="0" smtClean="0">
                <a:solidFill>
                  <a:schemeClr val="bg1"/>
                </a:solidFill>
              </a:rPr>
              <a:t>Symmetry constrains its QCD dynamics</a:t>
            </a:r>
          </a:p>
          <a:p>
            <a:pPr marL="136525" indent="0">
              <a:buNone/>
            </a:pPr>
            <a:endParaRPr lang="en-US" altLang="en-US" sz="1400" dirty="0" smtClean="0">
              <a:solidFill>
                <a:schemeClr val="bg1"/>
              </a:solidFill>
            </a:endParaRPr>
          </a:p>
          <a:p>
            <a:pPr marL="136525" indent="0">
              <a:buNone/>
            </a:pPr>
            <a:endParaRPr lang="en-US" altLang="en-US" sz="1400" dirty="0" smtClean="0">
              <a:solidFill>
                <a:schemeClr val="bg1"/>
              </a:solidFill>
            </a:endParaRPr>
          </a:p>
          <a:p>
            <a:pPr marL="136525" indent="0">
              <a:buNone/>
            </a:pPr>
            <a:r>
              <a:rPr lang="en-US" altLang="en-US" sz="1400" dirty="0" smtClean="0">
                <a:solidFill>
                  <a:schemeClr val="bg1"/>
                </a:solidFill>
              </a:rPr>
              <a:t>It can be used to test C and CP invariance. </a:t>
            </a:r>
          </a:p>
          <a:p>
            <a:pPr marL="136525" indent="0">
              <a:buNone/>
            </a:pPr>
            <a:endParaRPr lang="en-US" altLang="en-US" sz="1400" dirty="0" smtClean="0">
              <a:solidFill>
                <a:schemeClr val="bg1"/>
              </a:solidFill>
            </a:endParaRPr>
          </a:p>
          <a:p>
            <a:pPr marL="136525" indent="0">
              <a:buNone/>
            </a:pPr>
            <a:r>
              <a:rPr lang="en-US" altLang="en-US" sz="1400" dirty="0" smtClean="0">
                <a:solidFill>
                  <a:schemeClr val="bg1"/>
                </a:solidFill>
              </a:rPr>
              <a:t>Its decays are not  influenced by a change of flavor (as in K decays) and violations are “pure”</a:t>
            </a:r>
          </a:p>
          <a:p>
            <a:pPr marL="136525" indent="0">
              <a:buNone/>
            </a:pPr>
            <a:endParaRPr lang="en-US" altLang="en-US" sz="1400" dirty="0">
              <a:solidFill>
                <a:schemeClr val="bg1"/>
              </a:solidFill>
            </a:endParaRPr>
          </a:p>
          <a:p>
            <a:pPr marL="136525" indent="0">
              <a:spcBef>
                <a:spcPts val="1200"/>
              </a:spcBef>
              <a:buNone/>
            </a:pPr>
            <a:r>
              <a:rPr lang="en-US" altLang="en-US" sz="1400" dirty="0" smtClean="0">
                <a:solidFill>
                  <a:schemeClr val="bg1"/>
                </a:solidFill>
              </a:rPr>
              <a:t>It is a very narrow state (</a:t>
            </a:r>
            <a:r>
              <a:rPr lang="en-US" altLang="en-US" sz="1400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n-US" altLang="en-US" sz="1400" baseline="-25000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h</a:t>
            </a:r>
            <a:r>
              <a:rPr lang="en-US" altLang="en-US" sz="1400" dirty="0" smtClean="0">
                <a:solidFill>
                  <a:schemeClr val="bg1"/>
                </a:solidFill>
              </a:rPr>
              <a:t>=1.3 </a:t>
            </a:r>
            <a:r>
              <a:rPr lang="en-US" altLang="en-US" sz="1400" dirty="0" err="1" smtClean="0">
                <a:solidFill>
                  <a:schemeClr val="bg1"/>
                </a:solidFill>
              </a:rPr>
              <a:t>KeV</a:t>
            </a:r>
            <a:r>
              <a:rPr lang="en-US" altLang="en-US" sz="1400" dirty="0" smtClean="0">
                <a:solidFill>
                  <a:schemeClr val="bg1"/>
                </a:solidFill>
              </a:rPr>
              <a:t> vs </a:t>
            </a:r>
            <a:r>
              <a:rPr lang="en-US" altLang="en-US" sz="1400" dirty="0" smtClean="0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n-US" altLang="en-US" sz="1400" baseline="-25000" dirty="0" smtClean="0">
                <a:solidFill>
                  <a:schemeClr val="bg1"/>
                </a:solidFill>
                <a:latin typeface="Symbol" panose="05050102010706020507" pitchFamily="18" charset="2"/>
              </a:rPr>
              <a:t>r</a:t>
            </a:r>
            <a:r>
              <a:rPr lang="en-US" altLang="en-US" sz="1400" dirty="0" smtClean="0">
                <a:solidFill>
                  <a:schemeClr val="bg1"/>
                </a:solidFill>
              </a:rPr>
              <a:t>=149 MeV)</a:t>
            </a:r>
          </a:p>
          <a:p>
            <a:pPr marL="136525" indent="0">
              <a:spcBef>
                <a:spcPts val="1200"/>
              </a:spcBef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Contributions </a:t>
            </a:r>
            <a:r>
              <a:rPr lang="en-US" sz="1400" dirty="0">
                <a:solidFill>
                  <a:schemeClr val="bg1"/>
                </a:solidFill>
              </a:rPr>
              <a:t>from higher orders </a:t>
            </a:r>
            <a:r>
              <a:rPr lang="en-US" sz="1400" dirty="0" smtClean="0">
                <a:solidFill>
                  <a:schemeClr val="bg1"/>
                </a:solidFill>
              </a:rPr>
              <a:t>are enhanced by </a:t>
            </a:r>
            <a:r>
              <a:rPr lang="en-US" sz="1400" dirty="0">
                <a:solidFill>
                  <a:schemeClr val="bg1"/>
                </a:solidFill>
              </a:rPr>
              <a:t>a factor of ~</a:t>
            </a:r>
            <a:r>
              <a:rPr lang="en-US" sz="1400" dirty="0" smtClean="0">
                <a:solidFill>
                  <a:schemeClr val="bg1"/>
                </a:solidFill>
              </a:rPr>
              <a:t>100,000</a:t>
            </a:r>
          </a:p>
          <a:p>
            <a:pPr marL="136525" indent="0">
              <a:spcBef>
                <a:spcPts val="1200"/>
              </a:spcBef>
              <a:buNone/>
            </a:pPr>
            <a:r>
              <a:rPr lang="en-US" altLang="en-US" sz="1400" dirty="0" smtClean="0">
                <a:solidFill>
                  <a:schemeClr val="bg1"/>
                </a:solidFill>
              </a:rPr>
              <a:t>Excellent for testing invariances</a:t>
            </a:r>
          </a:p>
          <a:p>
            <a:pPr marL="136525" indent="0">
              <a:spcBef>
                <a:spcPts val="600"/>
              </a:spcBef>
              <a:buNone/>
            </a:pPr>
            <a:endParaRPr lang="en-US" altLang="en-US" sz="1400" dirty="0">
              <a:solidFill>
                <a:schemeClr val="bg1"/>
              </a:solidFill>
            </a:endParaRPr>
          </a:p>
          <a:p>
            <a:pPr marL="136525" indent="0">
              <a:spcBef>
                <a:spcPts val="600"/>
              </a:spcBef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Decays are free </a:t>
            </a:r>
            <a:r>
              <a:rPr lang="en-US" sz="1400" dirty="0">
                <a:solidFill>
                  <a:schemeClr val="bg1"/>
                </a:solidFill>
              </a:rPr>
              <a:t>of SM backgrounds for new physics search</a:t>
            </a:r>
            <a:endParaRPr lang="en-US" altLang="en-US" sz="1400" dirty="0" smtClean="0">
              <a:solidFill>
                <a:schemeClr val="bg1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4724400" y="980728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736207" y="1862943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4718298" y="2744924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4724400" y="4185084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4716016" y="5316252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75556" y="6324600"/>
            <a:ext cx="8172908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h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an excellent laboratory to search for physics Beyond Standard Model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 bwMode="auto">
          <a:xfrm>
            <a:off x="8224899" y="69804"/>
            <a:ext cx="838200" cy="603250"/>
            <a:chOff x="3924418" y="2641720"/>
            <a:chExt cx="1447800" cy="1041400"/>
          </a:xfrm>
        </p:grpSpPr>
        <p:pic>
          <p:nvPicPr>
            <p:cNvPr id="21" name="Picture 20" descr="A close up of a house&#10;&#10;Description automatically generated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24418" y="2641720"/>
              <a:ext cx="1447800" cy="104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027810" y="2680833"/>
              <a:ext cx="1207071" cy="477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i="1">
                  <a:solidFill>
                    <a:srgbClr val="C00000"/>
                  </a:solidFill>
                </a:rPr>
                <a:t>REDTOP</a:t>
              </a:r>
              <a:endParaRPr lang="en-US" sz="120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title"/>
          </p:nvPr>
        </p:nvSpPr>
        <p:spPr>
          <a:xfrm>
            <a:off x="990600" y="0"/>
            <a:ext cx="7620000" cy="87309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Rationale for an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h/h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 Factory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5123" name="Segnaposto numero diapositiva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3879CDE-DA4D-4F0C-B01B-FBF683B57C0C}" type="slidenum">
              <a:rPr lang="it-IT" altLang="en-US" sz="1000" smtClean="0">
                <a:latin typeface="Arial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it-IT" altLang="en-US" sz="1000" smtClean="0">
              <a:latin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  <p:sp>
        <p:nvSpPr>
          <p:cNvPr id="4100" name="Segnaposto contenuto 2"/>
          <p:cNvSpPr txBox="1">
            <a:spLocks/>
          </p:cNvSpPr>
          <p:nvPr/>
        </p:nvSpPr>
        <p:spPr bwMode="auto">
          <a:xfrm>
            <a:off x="303473" y="1016732"/>
            <a:ext cx="8077200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46088" indent="-446088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887413" indent="-446088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33475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352550" indent="-182563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1544638" indent="-182563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0018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4590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29162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3734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just">
              <a:spcAft>
                <a:spcPts val="1200"/>
              </a:spcAft>
            </a:pPr>
            <a:r>
              <a:rPr lang="en-US" sz="2000" dirty="0" smtClean="0"/>
              <a:t>Recent LHC results suggest that the next search for New Physics should be in the </a:t>
            </a:r>
            <a:r>
              <a:rPr lang="en-US" sz="2000" dirty="0" err="1" smtClean="0"/>
              <a:t>MeV-GeV</a:t>
            </a:r>
            <a:r>
              <a:rPr lang="en-US" sz="2000" dirty="0" smtClean="0"/>
              <a:t> mass range with high-intensity beams.</a:t>
            </a:r>
          </a:p>
          <a:p>
            <a:pPr algn="just">
              <a:spcAft>
                <a:spcPts val="1200"/>
              </a:spcAft>
            </a:pPr>
            <a:r>
              <a:rPr lang="en-US" sz="2000" dirty="0" smtClean="0"/>
              <a:t>“…</a:t>
            </a:r>
            <a:r>
              <a:rPr lang="en-US" sz="2000" i="1" dirty="0" smtClean="0"/>
              <a:t>Light dark matter must be neutral under SM charges, otherwise it would have been discovered at previous colliders</a:t>
            </a:r>
            <a:r>
              <a:rPr lang="en-US" sz="2000" dirty="0" smtClean="0"/>
              <a:t>…” [G. </a:t>
            </a:r>
            <a:r>
              <a:rPr lang="en-US" sz="2000" dirty="0" err="1" smtClean="0"/>
              <a:t>Krnjaic</a:t>
            </a:r>
            <a:r>
              <a:rPr lang="en-US" sz="2000" dirty="0" smtClean="0"/>
              <a:t> RF6 Kickoff Meeting, August 12, 2020]</a:t>
            </a:r>
          </a:p>
          <a:p>
            <a:pPr algn="just">
              <a:spcAft>
                <a:spcPts val="1200"/>
              </a:spcAft>
            </a:pPr>
            <a:r>
              <a:rPr lang="en-US" sz="2000" dirty="0" smtClean="0"/>
              <a:t>The only known particles with all-zero quantum numbers are the η/η’ mesons and the Higgs boson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All electromagnetic and strong decays of the neutral and long-lived and ’ are suppressed at first order and weak decays have branching ratios of order 10</a:t>
            </a:r>
            <a:r>
              <a:rPr lang="en-US" sz="2000" baseline="30000" dirty="0" smtClean="0"/>
              <a:t>-11</a:t>
            </a:r>
            <a:r>
              <a:rPr lang="en-US" sz="2000" dirty="0" smtClean="0"/>
              <a:t>. Branching Ratio of processes from New Physics are enhanced compared to SM.</a:t>
            </a:r>
          </a:p>
          <a:p>
            <a:pPr algn="just">
              <a:spcAft>
                <a:spcPts val="1200"/>
              </a:spcAft>
            </a:pPr>
            <a:r>
              <a:rPr lang="en-US" sz="2000" dirty="0" smtClean="0"/>
              <a:t>“….</a:t>
            </a:r>
            <a:r>
              <a:rPr lang="en-US" sz="2000" i="1" dirty="0" smtClean="0"/>
              <a:t>The physics sectors which can be probed at REDTOP range from the violation of discrete symmetries to the search for new particles</a:t>
            </a:r>
            <a:r>
              <a:rPr lang="en-US" sz="2000" dirty="0" smtClean="0"/>
              <a:t>…”  [S. </a:t>
            </a:r>
            <a:r>
              <a:rPr lang="en-US" sz="2000" dirty="0" err="1" smtClean="0"/>
              <a:t>Tulin</a:t>
            </a:r>
            <a:r>
              <a:rPr lang="en-US" sz="2000" dirty="0" smtClean="0"/>
              <a:t> et al. https://arxiv.org/abs/2007.00664] </a:t>
            </a:r>
          </a:p>
          <a:p>
            <a:pPr lvl="1" algn="just" eaLnBrk="1" hangingPunct="1">
              <a:spcBef>
                <a:spcPts val="0"/>
              </a:spcBef>
              <a:spcAft>
                <a:spcPts val="1200"/>
              </a:spcAft>
              <a:buClr>
                <a:srgbClr val="CC9900"/>
              </a:buClr>
              <a:buSzPct val="70000"/>
              <a:buFont typeface="Wingdings" pitchFamily="2" charset="2"/>
              <a:buNone/>
              <a:defRPr/>
            </a:pPr>
            <a:endParaRPr lang="en-US" altLang="en-US" sz="1800" b="1" i="1" dirty="0" smtClean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 bwMode="auto">
          <a:xfrm>
            <a:off x="8224899" y="69804"/>
            <a:ext cx="838200" cy="603250"/>
            <a:chOff x="3924418" y="2641720"/>
            <a:chExt cx="1447800" cy="1041400"/>
          </a:xfrm>
        </p:grpSpPr>
        <p:pic>
          <p:nvPicPr>
            <p:cNvPr id="11" name="Picture 10" descr="A close up of a house&#10;&#10;Description automatically generate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24418" y="2641720"/>
              <a:ext cx="1447800" cy="104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027810" y="2680833"/>
              <a:ext cx="1207071" cy="477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i="1">
                  <a:solidFill>
                    <a:srgbClr val="C00000"/>
                  </a:solidFill>
                </a:rPr>
                <a:t>REDTOP</a:t>
              </a:r>
              <a:endParaRPr lang="en-US" sz="120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85695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457200" y="6248520"/>
            <a:ext cx="2130120" cy="45360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151" name="TextShape 2"/>
          <p:cNvSpPr txBox="1"/>
          <p:nvPr/>
        </p:nvSpPr>
        <p:spPr>
          <a:xfrm>
            <a:off x="3124080" y="6503040"/>
            <a:ext cx="2895120" cy="33048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it-IT" sz="1800" b="0" strike="noStrike" spc="-1">
                <a:solidFill>
                  <a:srgbClr val="FFFFFF"/>
                </a:solidFill>
                <a:latin typeface="Arial"/>
                <a:ea typeface="DejaVu LGC Sans"/>
              </a:rPr>
              <a:t>APS April Meeting 2021</a:t>
            </a:r>
            <a:endParaRPr lang="en-US" sz="1800" b="0" strike="noStrike" spc="-1">
              <a:latin typeface="Times New Roman"/>
            </a:endParaRPr>
          </a:p>
        </p:txBody>
      </p:sp>
      <p:sp>
        <p:nvSpPr>
          <p:cNvPr id="152" name="TextShape 3"/>
          <p:cNvSpPr txBox="1"/>
          <p:nvPr/>
        </p:nvSpPr>
        <p:spPr>
          <a:xfrm>
            <a:off x="6553080" y="6248160"/>
            <a:ext cx="2130120" cy="41148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0160" algn="l"/>
                <a:tab pos="1828800" algn="l"/>
                <a:tab pos="2286000" algn="l"/>
                <a:tab pos="274176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4960" algn="l"/>
                <a:tab pos="5943600" algn="l"/>
                <a:tab pos="639936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D8B915C7-F2E3-4C7F-A95A-C3C6F78734EF}" type="slidenum">
              <a:rPr lang="en-US" sz="1800" b="0" strike="noStrike" spc="-1">
                <a:solidFill>
                  <a:srgbClr val="FFFFFF"/>
                </a:solidFill>
                <a:latin typeface="Arial"/>
                <a:ea typeface="DejaVu LGC Sans"/>
              </a:rPr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0160" algn="l"/>
                  <a:tab pos="1828800" algn="l"/>
                  <a:tab pos="2286000" algn="l"/>
                  <a:tab pos="274176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4960" algn="l"/>
                  <a:tab pos="5943600" algn="l"/>
                  <a:tab pos="639936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20</a:t>
            </a:fld>
            <a:endParaRPr lang="en-US" sz="1800" b="0" strike="noStrike" spc="-1">
              <a:latin typeface="Times New Roman"/>
            </a:endParaRPr>
          </a:p>
        </p:txBody>
      </p:sp>
      <p:sp>
        <p:nvSpPr>
          <p:cNvPr id="153" name="TextShape 4"/>
          <p:cNvSpPr txBox="1"/>
          <p:nvPr/>
        </p:nvSpPr>
        <p:spPr>
          <a:xfrm>
            <a:off x="0" y="155520"/>
            <a:ext cx="8314920" cy="580680"/>
          </a:xfrm>
          <a:prstGeom prst="rect">
            <a:avLst/>
          </a:prstGeom>
          <a:noFill/>
          <a:ln w="0">
            <a:noFill/>
          </a:ln>
        </p:spPr>
        <p:txBody>
          <a:bodyPr lIns="90000" tIns="46800" rIns="90000" bIns="46800" anchor="ctr" anchorCtr="1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0160" algn="l"/>
                <a:tab pos="1828800" algn="l"/>
                <a:tab pos="2286000" algn="l"/>
                <a:tab pos="274176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4960" algn="l"/>
                <a:tab pos="5943600" algn="l"/>
                <a:tab pos="639936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strike="noStrike" spc="-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Sensitivity Studies at CERN PBC </a:t>
            </a:r>
          </a:p>
        </p:txBody>
      </p:sp>
      <p:sp>
        <p:nvSpPr>
          <p:cNvPr id="154" name="CustomShape 5"/>
          <p:cNvSpPr/>
          <p:nvPr/>
        </p:nvSpPr>
        <p:spPr>
          <a:xfrm>
            <a:off x="8254080" y="6544080"/>
            <a:ext cx="812160" cy="242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000" b="0" strike="noStrike" spc="-1">
                <a:solidFill>
                  <a:srgbClr val="FFFFFF"/>
                </a:solidFill>
                <a:latin typeface="Arial"/>
                <a:ea typeface="DejaVu LGC Sans"/>
              </a:rPr>
              <a:t>2021/04/20</a:t>
            </a:r>
            <a:endParaRPr lang="en-US" sz="1000" b="0" strike="noStrike" spc="-1">
              <a:latin typeface="Arial"/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7652880" y="203400"/>
            <a:ext cx="760320" cy="546840"/>
            <a:chOff x="7652880" y="203400"/>
            <a:chExt cx="760320" cy="546840"/>
          </a:xfrm>
        </p:grpSpPr>
        <p:pic>
          <p:nvPicPr>
            <p:cNvPr id="156" name="Picture 10" descr="A close up of a house&#10;&#10;Description automatically generated"/>
            <p:cNvPicPr/>
            <p:nvPr/>
          </p:nvPicPr>
          <p:blipFill>
            <a:blip r:embed="rId3" cstate="print"/>
            <a:stretch/>
          </p:blipFill>
          <p:spPr>
            <a:xfrm>
              <a:off x="7652880" y="203400"/>
              <a:ext cx="760320" cy="5468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57" name="CustomShape 7"/>
            <p:cNvSpPr/>
            <p:nvPr/>
          </p:nvSpPr>
          <p:spPr>
            <a:xfrm>
              <a:off x="7679880" y="224280"/>
              <a:ext cx="688680" cy="272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b="1" i="1" strike="noStrike" spc="-1">
                  <a:solidFill>
                    <a:srgbClr val="C00000"/>
                  </a:solidFill>
                  <a:latin typeface="Calibri"/>
                </a:rPr>
                <a:t>REDTOP</a:t>
              </a:r>
              <a:endParaRPr lang="en-US" sz="1200" b="0" strike="noStrike" spc="-1">
                <a:latin typeface="Arial"/>
              </a:endParaRPr>
            </a:p>
          </p:txBody>
        </p:sp>
      </p:grpSp>
      <p:grpSp>
        <p:nvGrpSpPr>
          <p:cNvPr id="3" name="Group 8"/>
          <p:cNvGrpSpPr/>
          <p:nvPr/>
        </p:nvGrpSpPr>
        <p:grpSpPr>
          <a:xfrm>
            <a:off x="4282560" y="671040"/>
            <a:ext cx="4573440" cy="2766600"/>
            <a:chOff x="4282560" y="671040"/>
            <a:chExt cx="4573440" cy="2766600"/>
          </a:xfrm>
        </p:grpSpPr>
        <p:grpSp>
          <p:nvGrpSpPr>
            <p:cNvPr id="4" name="Group 9"/>
            <p:cNvGrpSpPr/>
            <p:nvPr/>
          </p:nvGrpSpPr>
          <p:grpSpPr>
            <a:xfrm>
              <a:off x="4624920" y="671040"/>
              <a:ext cx="4231080" cy="2766600"/>
              <a:chOff x="4624920" y="671040"/>
              <a:chExt cx="4231080" cy="2766600"/>
            </a:xfrm>
          </p:grpSpPr>
          <p:grpSp>
            <p:nvGrpSpPr>
              <p:cNvPr id="5" name="Group 10"/>
              <p:cNvGrpSpPr/>
              <p:nvPr/>
            </p:nvGrpSpPr>
            <p:grpSpPr>
              <a:xfrm>
                <a:off x="4624920" y="671040"/>
                <a:ext cx="4231080" cy="2766600"/>
                <a:chOff x="4624920" y="671040"/>
                <a:chExt cx="4231080" cy="2766600"/>
              </a:xfrm>
            </p:grpSpPr>
            <p:pic>
              <p:nvPicPr>
                <p:cNvPr id="161" name="Picture 17"/>
                <p:cNvPicPr/>
                <p:nvPr/>
              </p:nvPicPr>
              <p:blipFill>
                <a:blip r:embed="rId4" cstate="print"/>
                <a:stretch/>
              </p:blipFill>
              <p:spPr>
                <a:xfrm>
                  <a:off x="4624920" y="906840"/>
                  <a:ext cx="4231080" cy="2530800"/>
                </a:xfrm>
                <a:prstGeom prst="rect">
                  <a:avLst/>
                </a:prstGeom>
                <a:ln w="0">
                  <a:noFill/>
                </a:ln>
              </p:spPr>
            </p:pic>
            <p:sp>
              <p:nvSpPr>
                <p:cNvPr id="162" name="CustomShape 11"/>
                <p:cNvSpPr/>
                <p:nvPr/>
              </p:nvSpPr>
              <p:spPr>
                <a:xfrm>
                  <a:off x="5074560" y="671040"/>
                  <a:ext cx="1125360" cy="27036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A224AC"/>
                </a:solidFill>
                <a:ln w="12600">
                  <a:solidFill>
                    <a:srgbClr val="547857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sz="1000" b="1" strike="noStrike" spc="-1">
                      <a:solidFill>
                        <a:srgbClr val="FFFFFF"/>
                      </a:solidFill>
                      <a:latin typeface="Courier New"/>
                    </a:rPr>
                    <a:t>REDTOP@CERN</a:t>
                  </a:r>
                  <a:endParaRPr lang="en-US" sz="1000" b="0" strike="noStrike" spc="-1">
                    <a:latin typeface="Arial"/>
                  </a:endParaRPr>
                </a:p>
              </p:txBody>
            </p:sp>
          </p:grpSp>
          <p:sp>
            <p:nvSpPr>
              <p:cNvPr id="163" name="CustomShape 12"/>
              <p:cNvSpPr/>
              <p:nvPr/>
            </p:nvSpPr>
            <p:spPr>
              <a:xfrm>
                <a:off x="5453280" y="2258640"/>
                <a:ext cx="1305720" cy="241920"/>
              </a:xfrm>
              <a:custGeom>
                <a:avLst/>
                <a:gdLst/>
                <a:ahLst/>
                <a:cxnLst/>
                <a:rect l="l" t="t" r="r" b="b"/>
                <a:pathLst>
                  <a:path w="1366576" h="277197">
                    <a:moveTo>
                      <a:pt x="0" y="131496"/>
                    </a:moveTo>
                    <a:cubicBezTo>
                      <a:pt x="213527" y="137357"/>
                      <a:pt x="427055" y="143218"/>
                      <a:pt x="582804" y="121447"/>
                    </a:cubicBezTo>
                    <a:cubicBezTo>
                      <a:pt x="738553" y="99676"/>
                      <a:pt x="823965" y="-10856"/>
                      <a:pt x="934497" y="867"/>
                    </a:cubicBezTo>
                    <a:cubicBezTo>
                      <a:pt x="1045029" y="12590"/>
                      <a:pt x="1173983" y="145731"/>
                      <a:pt x="1245996" y="191786"/>
                    </a:cubicBezTo>
                    <a:cubicBezTo>
                      <a:pt x="1318009" y="237841"/>
                      <a:pt x="1342292" y="257519"/>
                      <a:pt x="1366576" y="277197"/>
                    </a:cubicBezTo>
                  </a:path>
                </a:pathLst>
              </a:custGeom>
              <a:noFill/>
              <a:ln w="38160">
                <a:solidFill>
                  <a:srgbClr val="7030A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sp>
          <p:nvSpPr>
            <p:cNvPr id="164" name="CustomShape 13"/>
            <p:cNvSpPr/>
            <p:nvPr/>
          </p:nvSpPr>
          <p:spPr>
            <a:xfrm>
              <a:off x="4282560" y="1705320"/>
              <a:ext cx="1917720" cy="8028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FFFFFF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65" name="CustomShape 14"/>
          <p:cNvSpPr/>
          <p:nvPr/>
        </p:nvSpPr>
        <p:spPr>
          <a:xfrm>
            <a:off x="7924680" y="6503040"/>
            <a:ext cx="761760" cy="330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fld id="{6586115E-D215-4932-A3CF-99F73EF82F8A}" type="slidenum">
              <a:rPr lang="en-US" sz="1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pPr algn="r">
                <a:lnSpc>
                  <a:spcPct val="100000"/>
                </a:lnSpc>
                <a:tabLst>
                  <a:tab pos="0" algn="l"/>
                </a:tabLst>
              </a:pPr>
              <a:t>20</a:t>
            </a:fld>
            <a:endParaRPr lang="en-US" sz="1000" b="0" strike="noStrike" spc="-1">
              <a:latin typeface="Arial"/>
            </a:endParaRPr>
          </a:p>
        </p:txBody>
      </p:sp>
      <p:grpSp>
        <p:nvGrpSpPr>
          <p:cNvPr id="6" name="Group 15"/>
          <p:cNvGrpSpPr/>
          <p:nvPr/>
        </p:nvGrpSpPr>
        <p:grpSpPr>
          <a:xfrm>
            <a:off x="244440" y="815040"/>
            <a:ext cx="4758120" cy="2737800"/>
            <a:chOff x="244440" y="815040"/>
            <a:chExt cx="4758120" cy="2737800"/>
          </a:xfrm>
        </p:grpSpPr>
        <p:grpSp>
          <p:nvGrpSpPr>
            <p:cNvPr id="7" name="Group 16"/>
            <p:cNvGrpSpPr/>
            <p:nvPr/>
          </p:nvGrpSpPr>
          <p:grpSpPr>
            <a:xfrm>
              <a:off x="244440" y="939240"/>
              <a:ext cx="4223160" cy="2613600"/>
              <a:chOff x="244440" y="939240"/>
              <a:chExt cx="4223160" cy="2613600"/>
            </a:xfrm>
          </p:grpSpPr>
          <p:pic>
            <p:nvPicPr>
              <p:cNvPr id="168" name="Picture 30"/>
              <p:cNvPicPr/>
              <p:nvPr/>
            </p:nvPicPr>
            <p:blipFill>
              <a:blip r:embed="rId5" cstate="print"/>
              <a:stretch/>
            </p:blipFill>
            <p:spPr>
              <a:xfrm>
                <a:off x="244440" y="939240"/>
                <a:ext cx="4223160" cy="261360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169" name="CustomShape 17"/>
              <p:cNvSpPr/>
              <p:nvPr/>
            </p:nvSpPr>
            <p:spPr>
              <a:xfrm>
                <a:off x="1800360" y="1231920"/>
                <a:ext cx="1295640" cy="789480"/>
              </a:xfrm>
              <a:custGeom>
                <a:avLst/>
                <a:gdLst/>
                <a:ahLst/>
                <a:cxnLst/>
                <a:rect l="l" t="t" r="r" b="b"/>
                <a:pathLst>
                  <a:path w="1889090" h="1346480">
                    <a:moveTo>
                      <a:pt x="0" y="1346480"/>
                    </a:moveTo>
                    <a:lnTo>
                      <a:pt x="1331407" y="1220875"/>
                    </a:lnTo>
                    <a:cubicBezTo>
                      <a:pt x="1646255" y="996462"/>
                      <a:pt x="1767672" y="498231"/>
                      <a:pt x="1889090" y="0"/>
                    </a:cubicBezTo>
                  </a:path>
                </a:pathLst>
              </a:custGeom>
              <a:noFill/>
              <a:ln w="38160">
                <a:solidFill>
                  <a:srgbClr val="7030A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sp>
          <p:nvSpPr>
            <p:cNvPr id="170" name="CustomShape 18"/>
            <p:cNvSpPr/>
            <p:nvPr/>
          </p:nvSpPr>
          <p:spPr>
            <a:xfrm>
              <a:off x="1472400" y="815040"/>
              <a:ext cx="821520" cy="243720"/>
            </a:xfrm>
            <a:prstGeom prst="roundRect">
              <a:avLst>
                <a:gd name="adj" fmla="val 16667"/>
              </a:avLst>
            </a:prstGeom>
            <a:solidFill>
              <a:srgbClr val="A224AC"/>
            </a:solidFill>
            <a:ln w="12600">
              <a:solidFill>
                <a:srgbClr val="547857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900" b="1" strike="noStrike" spc="-1">
                  <a:solidFill>
                    <a:srgbClr val="FFFFFF"/>
                  </a:solidFill>
                  <a:latin typeface="Courier New"/>
                </a:rPr>
                <a:t>REDTOP@CERN</a:t>
              </a:r>
              <a:endParaRPr lang="en-US" sz="900" b="0" strike="noStrike" spc="-1">
                <a:latin typeface="Arial"/>
              </a:endParaRPr>
            </a:p>
          </p:txBody>
        </p:sp>
        <p:sp>
          <p:nvSpPr>
            <p:cNvPr id="171" name="CustomShape 19"/>
            <p:cNvSpPr/>
            <p:nvPr/>
          </p:nvSpPr>
          <p:spPr>
            <a:xfrm>
              <a:off x="3399840" y="866880"/>
              <a:ext cx="969120" cy="244080"/>
            </a:xfrm>
            <a:prstGeom prst="roundRect">
              <a:avLst>
                <a:gd name="adj" fmla="val 0"/>
              </a:avLst>
            </a:prstGeom>
            <a:solidFill>
              <a:srgbClr val="7030A0"/>
            </a:solidFill>
            <a:ln w="12600">
              <a:solidFill>
                <a:srgbClr val="547857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600" b="1" strike="noStrike" spc="-1">
                  <a:solidFill>
                    <a:srgbClr val="FFFFFF"/>
                  </a:solidFill>
                  <a:latin typeface="Courier New"/>
                </a:rPr>
                <a:t>REDTOP@Fermilab</a:t>
              </a:r>
              <a:endParaRPr lang="en-US" sz="6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600" b="1" strike="noStrike" spc="-1">
                  <a:solidFill>
                    <a:srgbClr val="FFFFFF"/>
                  </a:solidFill>
                  <a:latin typeface="Courier New"/>
                </a:rPr>
                <a:t>booster</a:t>
              </a:r>
              <a:endParaRPr lang="en-US" sz="600" b="0" strike="noStrike" spc="-1">
                <a:latin typeface="Arial"/>
              </a:endParaRPr>
            </a:p>
          </p:txBody>
        </p:sp>
        <p:sp>
          <p:nvSpPr>
            <p:cNvPr id="172" name="CustomShape 20"/>
            <p:cNvSpPr/>
            <p:nvPr/>
          </p:nvSpPr>
          <p:spPr>
            <a:xfrm flipH="1">
              <a:off x="2887200" y="1111320"/>
              <a:ext cx="765360" cy="7336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FFFFFF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3" name="CustomShape 21"/>
            <p:cNvSpPr/>
            <p:nvPr/>
          </p:nvSpPr>
          <p:spPr>
            <a:xfrm>
              <a:off x="1726200" y="1917360"/>
              <a:ext cx="1160640" cy="480600"/>
            </a:xfrm>
            <a:prstGeom prst="roundRect">
              <a:avLst>
                <a:gd name="adj" fmla="val 16667"/>
              </a:avLst>
            </a:prstGeom>
            <a:noFill/>
            <a:ln w="12600">
              <a:solidFill>
                <a:srgbClr val="7030A0"/>
              </a:solidFill>
              <a:prstDash val="sysDash"/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4" name="CustomShape 22"/>
            <p:cNvSpPr/>
            <p:nvPr/>
          </p:nvSpPr>
          <p:spPr>
            <a:xfrm flipH="1">
              <a:off x="2989440" y="1780920"/>
              <a:ext cx="1055880" cy="1659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FFFFFF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5" name="CustomShape 23"/>
            <p:cNvSpPr/>
            <p:nvPr/>
          </p:nvSpPr>
          <p:spPr>
            <a:xfrm>
              <a:off x="3887280" y="1508400"/>
              <a:ext cx="1115280" cy="38700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 w="12600">
              <a:solidFill>
                <a:srgbClr val="547857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700" b="1" strike="noStrike" spc="-1">
                  <a:solidFill>
                    <a:srgbClr val="FFFFFF"/>
                  </a:solidFill>
                  <a:latin typeface="Courier New"/>
                </a:rPr>
                <a:t>REDTOP@Fermilab</a:t>
              </a:r>
              <a:endParaRPr lang="en-US" sz="7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700" b="1" strike="noStrike" spc="-1">
                  <a:solidFill>
                    <a:srgbClr val="FFFFFF"/>
                  </a:solidFill>
                  <a:latin typeface="Courier New"/>
                </a:rPr>
                <a:t>PIP-III</a:t>
              </a:r>
              <a:endParaRPr lang="en-US" sz="700" b="0" strike="noStrike" spc="-1">
                <a:latin typeface="Arial"/>
              </a:endParaRPr>
            </a:p>
          </p:txBody>
        </p:sp>
      </p:grpSp>
      <p:pic>
        <p:nvPicPr>
          <p:cNvPr id="176" name="Picture 32"/>
          <p:cNvPicPr/>
          <p:nvPr/>
        </p:nvPicPr>
        <p:blipFill>
          <a:blip r:embed="rId6" cstate="print"/>
          <a:srcRect l="51180" t="43701" r="1233" b="945"/>
          <a:stretch/>
        </p:blipFill>
        <p:spPr>
          <a:xfrm>
            <a:off x="242640" y="3438360"/>
            <a:ext cx="4223160" cy="2881440"/>
          </a:xfrm>
          <a:prstGeom prst="rect">
            <a:avLst/>
          </a:prstGeom>
          <a:ln w="0">
            <a:noFill/>
          </a:ln>
        </p:spPr>
      </p:pic>
      <p:pic>
        <p:nvPicPr>
          <p:cNvPr id="177" name="Picture 2"/>
          <p:cNvPicPr/>
          <p:nvPr/>
        </p:nvPicPr>
        <p:blipFill>
          <a:blip r:embed="rId7" cstate="print"/>
          <a:srcRect t="21180"/>
          <a:stretch/>
        </p:blipFill>
        <p:spPr>
          <a:xfrm>
            <a:off x="4624920" y="3582360"/>
            <a:ext cx="4231080" cy="2704680"/>
          </a:xfrm>
          <a:prstGeom prst="rect">
            <a:avLst/>
          </a:prstGeom>
          <a:ln w="0">
            <a:noFill/>
          </a:ln>
        </p:spPr>
      </p:pic>
      <p:sp>
        <p:nvSpPr>
          <p:cNvPr id="178" name="CustomShape 24"/>
          <p:cNvSpPr/>
          <p:nvPr/>
        </p:nvSpPr>
        <p:spPr>
          <a:xfrm>
            <a:off x="93600" y="815040"/>
            <a:ext cx="1224360" cy="387000"/>
          </a:xfrm>
          <a:prstGeom prst="ellipse">
            <a:avLst/>
          </a:prstGeom>
          <a:solidFill>
            <a:srgbClr val="FF0000"/>
          </a:solidFill>
          <a:ln w="12600">
            <a:solidFill>
              <a:srgbClr val="54785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1" strike="noStrike" spc="-1">
                <a:solidFill>
                  <a:srgbClr val="FFFFFF"/>
                </a:solidFill>
                <a:latin typeface="Calibri"/>
              </a:rPr>
              <a:t>Dark photon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79" name="CustomShape 25"/>
          <p:cNvSpPr/>
          <p:nvPr/>
        </p:nvSpPr>
        <p:spPr>
          <a:xfrm>
            <a:off x="7791840" y="744840"/>
            <a:ext cx="1224360" cy="387000"/>
          </a:xfrm>
          <a:prstGeom prst="ellipse">
            <a:avLst/>
          </a:prstGeom>
          <a:solidFill>
            <a:srgbClr val="FF0000"/>
          </a:solidFill>
          <a:ln w="12600">
            <a:solidFill>
              <a:srgbClr val="54785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1" strike="noStrike" spc="-1">
                <a:solidFill>
                  <a:srgbClr val="FFFFFF"/>
                </a:solidFill>
                <a:latin typeface="Calibri"/>
              </a:rPr>
              <a:t>ALPs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80" name="CustomShape 26"/>
          <p:cNvSpPr/>
          <p:nvPr/>
        </p:nvSpPr>
        <p:spPr>
          <a:xfrm>
            <a:off x="-2880" y="3704040"/>
            <a:ext cx="1474560" cy="532440"/>
          </a:xfrm>
          <a:prstGeom prst="ellipse">
            <a:avLst/>
          </a:prstGeom>
          <a:solidFill>
            <a:srgbClr val="FF0000"/>
          </a:solidFill>
          <a:ln w="12600">
            <a:solidFill>
              <a:srgbClr val="54785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1" strike="noStrike" spc="-1">
                <a:solidFill>
                  <a:srgbClr val="FFFFFF"/>
                </a:solidFill>
                <a:latin typeface="Calibri"/>
              </a:rPr>
              <a:t>Hadrophilic dark scalar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81" name="CustomShape 27"/>
          <p:cNvSpPr/>
          <p:nvPr/>
        </p:nvSpPr>
        <p:spPr>
          <a:xfrm>
            <a:off x="7620120" y="3582360"/>
            <a:ext cx="1396080" cy="387000"/>
          </a:xfrm>
          <a:prstGeom prst="ellipse">
            <a:avLst/>
          </a:prstGeom>
          <a:solidFill>
            <a:srgbClr val="FF0000"/>
          </a:solidFill>
          <a:ln w="12600">
            <a:solidFill>
              <a:srgbClr val="54785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1" strike="noStrike" spc="-1">
                <a:solidFill>
                  <a:srgbClr val="FFFFFF"/>
                </a:solidFill>
                <a:latin typeface="Calibri"/>
              </a:rPr>
              <a:t>CP-violation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82" name="CustomShape 28"/>
          <p:cNvSpPr/>
          <p:nvPr/>
        </p:nvSpPr>
        <p:spPr>
          <a:xfrm>
            <a:off x="-41760" y="6407640"/>
            <a:ext cx="9307080" cy="30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u="sng" strike="noStrike" spc="-1">
                <a:solidFill>
                  <a:srgbClr val="DB5353"/>
                </a:solidFill>
                <a:uFillTx/>
                <a:latin typeface="Lucida Grande"/>
                <a:hlinkClick r:id="rId8"/>
              </a:rPr>
              <a:t>Physics beyond colliders at CERN: beyond the Standard Model working group report:arXiv:1901.09966v2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35" name="Date Placeholder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3A2984-99A0-4A1F-ABC1-D865843D904F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518" y="544473"/>
            <a:ext cx="8382000" cy="5769053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It an be searched at REDTOP in</a:t>
            </a:r>
            <a:r>
              <a:rPr lang="en-US" altLang="en-US" sz="20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sz="2400" dirty="0" smtClean="0">
                <a:latin typeface="Symbol" pitchFamily="18" charset="2"/>
              </a:rPr>
              <a:t>h</a:t>
            </a:r>
            <a:r>
              <a:rPr lang="en-US" altLang="en-US" sz="2400" dirty="0" smtClean="0">
                <a:latin typeface="Arial" pitchFamily="34" charset="0"/>
              </a:rPr>
              <a:t>→</a:t>
            </a:r>
            <a:r>
              <a:rPr lang="en-US" altLang="en-US" sz="2400" i="1" dirty="0" smtClean="0"/>
              <a:t> </a:t>
            </a:r>
            <a:r>
              <a:rPr lang="en-US" altLang="en-US" sz="2400" i="1" dirty="0" smtClean="0">
                <a:latin typeface="Symbol" pitchFamily="18" charset="2"/>
              </a:rPr>
              <a:t>p</a:t>
            </a:r>
            <a:r>
              <a:rPr lang="en-US" altLang="en-US" sz="2400" i="1" baseline="30000" dirty="0" smtClean="0"/>
              <a:t>+ </a:t>
            </a:r>
            <a:r>
              <a:rPr lang="en-US" altLang="en-US" sz="2400" i="1" dirty="0" smtClean="0">
                <a:latin typeface="Symbol" pitchFamily="18" charset="2"/>
              </a:rPr>
              <a:t>p</a:t>
            </a:r>
            <a:r>
              <a:rPr lang="en-US" altLang="en-US" sz="2400" i="1" baseline="30000" dirty="0" smtClean="0"/>
              <a:t>-</a:t>
            </a:r>
            <a:r>
              <a:rPr lang="en-US" altLang="en-US" sz="2400" i="1" dirty="0" smtClean="0"/>
              <a:t> a with a </a:t>
            </a:r>
            <a:r>
              <a:rPr lang="en-US" altLang="en-US" sz="2400" dirty="0" smtClean="0">
                <a:latin typeface="Arial" pitchFamily="34" charset="0"/>
              </a:rPr>
              <a:t>→ </a:t>
            </a:r>
            <a:r>
              <a:rPr lang="en-US" altLang="en-US" sz="2400" i="1" dirty="0" smtClean="0">
                <a:latin typeface="Symbol" pitchFamily="18" charset="2"/>
              </a:rPr>
              <a:t>g</a:t>
            </a:r>
            <a:r>
              <a:rPr lang="en-US" altLang="en-US" sz="2400" dirty="0" smtClean="0">
                <a:latin typeface="Arial" pitchFamily="34" charset="0"/>
              </a:rPr>
              <a:t> </a:t>
            </a:r>
            <a:r>
              <a:rPr lang="en-US" altLang="en-US" sz="2400" i="1" dirty="0" err="1" smtClean="0">
                <a:latin typeface="Symbol" pitchFamily="18" charset="2"/>
              </a:rPr>
              <a:t>g</a:t>
            </a:r>
            <a:r>
              <a:rPr lang="en-US" altLang="en-US" sz="2400" i="1" dirty="0" smtClean="0">
                <a:latin typeface="Symbol" pitchFamily="18" charset="2"/>
              </a:rPr>
              <a:t>  </a:t>
            </a:r>
            <a:r>
              <a:rPr lang="en-US" altLang="en-US" sz="2400" i="1" dirty="0" smtClean="0"/>
              <a:t>or</a:t>
            </a:r>
            <a:r>
              <a:rPr lang="en-US" altLang="en-US" sz="2400" i="1" dirty="0" smtClean="0">
                <a:latin typeface="Symbol" pitchFamily="18" charset="2"/>
              </a:rPr>
              <a:t> 3 p</a:t>
            </a:r>
            <a:endParaRPr lang="en-US" altLang="en-US" sz="2400" i="1" dirty="0" smtClean="0"/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2000" i="1" dirty="0" smtClean="0"/>
              <a:t>ALP–</a:t>
            </a:r>
            <a:r>
              <a:rPr lang="en-US" altLang="en-US" sz="2000" i="1" dirty="0" smtClean="0">
                <a:latin typeface="Symbol" pitchFamily="18" charset="2"/>
              </a:rPr>
              <a:t>h</a:t>
            </a:r>
            <a:r>
              <a:rPr lang="en-US" altLang="en-US" sz="2000" i="1" dirty="0" smtClean="0"/>
              <a:t> coupling depends on a-</a:t>
            </a:r>
            <a:r>
              <a:rPr lang="en-US" altLang="en-US" sz="2000" i="1" dirty="0" smtClean="0">
                <a:latin typeface="Symbol" pitchFamily="18" charset="2"/>
              </a:rPr>
              <a:t>h</a:t>
            </a:r>
            <a:r>
              <a:rPr lang="en-US" altLang="en-US" sz="2000" i="1" dirty="0" smtClean="0"/>
              <a:t> mixing angle</a:t>
            </a:r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2000" i="1" dirty="0" smtClean="0"/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2000" i="1" dirty="0" smtClean="0"/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2000" i="1" dirty="0" smtClean="0"/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2000" i="1" dirty="0" smtClean="0"/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2000" i="1" dirty="0" smtClean="0"/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2000" i="1" dirty="0" smtClean="0"/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2000" i="1" dirty="0" smtClean="0"/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2000" i="1" dirty="0" smtClean="0"/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2000" i="1" dirty="0" smtClean="0"/>
              <a:t>Vertex detector and high energy resolution dual-readout calorimeter help to reject the background (</a:t>
            </a:r>
            <a:r>
              <a:rPr lang="en-US" altLang="en-US" sz="2000" dirty="0" smtClean="0">
                <a:latin typeface="Symbol" pitchFamily="18" charset="2"/>
              </a:rPr>
              <a:t>h</a:t>
            </a:r>
            <a:r>
              <a:rPr lang="en-US" altLang="en-US" sz="2000" dirty="0" smtClean="0">
                <a:latin typeface="Arial" pitchFamily="34" charset="0"/>
              </a:rPr>
              <a:t>→</a:t>
            </a:r>
            <a:r>
              <a:rPr lang="en-US" altLang="en-US" sz="2000" i="1" dirty="0" smtClean="0"/>
              <a:t> </a:t>
            </a:r>
            <a:r>
              <a:rPr lang="en-US" altLang="en-US" sz="2000" i="1" dirty="0" err="1" smtClean="0">
                <a:latin typeface="Symbol" pitchFamily="18" charset="2"/>
              </a:rPr>
              <a:t>p</a:t>
            </a:r>
            <a:r>
              <a:rPr lang="en-US" altLang="en-US" sz="2000" i="1" baseline="30000" dirty="0" err="1" smtClean="0"/>
              <a:t>o</a:t>
            </a:r>
            <a:r>
              <a:rPr lang="en-US" altLang="en-US" sz="2000" i="1" dirty="0" smtClean="0">
                <a:latin typeface="Symbol" pitchFamily="18" charset="2"/>
              </a:rPr>
              <a:t> p</a:t>
            </a:r>
            <a:r>
              <a:rPr lang="en-US" altLang="en-US" sz="2000" i="1" baseline="30000" dirty="0" smtClean="0"/>
              <a:t>+ </a:t>
            </a:r>
            <a:r>
              <a:rPr lang="en-US" altLang="en-US" sz="2000" i="1" dirty="0" smtClean="0">
                <a:latin typeface="Symbol" pitchFamily="18" charset="2"/>
              </a:rPr>
              <a:t>p </a:t>
            </a:r>
            <a:r>
              <a:rPr lang="en-US" altLang="en-US" sz="2000" i="1" baseline="30000" dirty="0" smtClean="0"/>
              <a:t>-</a:t>
            </a:r>
            <a:r>
              <a:rPr lang="en-US" altLang="en-US" sz="2000" i="1" dirty="0" smtClean="0"/>
              <a:t>  and </a:t>
            </a:r>
            <a:r>
              <a:rPr lang="en-US" altLang="en-US" sz="2000" dirty="0" smtClean="0">
                <a:latin typeface="Symbol" pitchFamily="18" charset="2"/>
              </a:rPr>
              <a:t>h</a:t>
            </a:r>
            <a:r>
              <a:rPr lang="en-US" altLang="en-US" sz="2000" dirty="0" smtClean="0">
                <a:latin typeface="Arial" pitchFamily="34" charset="0"/>
              </a:rPr>
              <a:t>→ </a:t>
            </a:r>
            <a:r>
              <a:rPr lang="en-US" altLang="en-US" sz="2000" i="1" dirty="0" smtClean="0">
                <a:latin typeface="Symbol" pitchFamily="18" charset="2"/>
              </a:rPr>
              <a:t>g</a:t>
            </a:r>
            <a:r>
              <a:rPr lang="en-US" altLang="en-US" sz="2000" i="1" dirty="0" smtClean="0"/>
              <a:t> </a:t>
            </a:r>
            <a:r>
              <a:rPr lang="en-US" altLang="en-US" sz="2000" i="1" dirty="0" smtClean="0">
                <a:latin typeface="Symbol" pitchFamily="18" charset="2"/>
              </a:rPr>
              <a:t>p</a:t>
            </a:r>
            <a:r>
              <a:rPr lang="en-US" altLang="en-US" sz="2000" i="1" baseline="30000" dirty="0" smtClean="0">
                <a:latin typeface="Symbol" pitchFamily="18" charset="2"/>
              </a:rPr>
              <a:t>+ </a:t>
            </a:r>
            <a:r>
              <a:rPr lang="en-US" altLang="en-US" sz="2000" i="1" dirty="0" smtClean="0">
                <a:latin typeface="Symbol" pitchFamily="18" charset="2"/>
              </a:rPr>
              <a:t>p</a:t>
            </a:r>
            <a:r>
              <a:rPr lang="en-US" altLang="en-US" sz="2000" i="1" baseline="30000" dirty="0" smtClean="0">
                <a:latin typeface="Symbol" pitchFamily="18" charset="2"/>
              </a:rPr>
              <a:t>-</a:t>
            </a:r>
            <a:r>
              <a:rPr lang="en-US" altLang="en-US" sz="2000" i="1" dirty="0" smtClean="0"/>
              <a:t> )</a:t>
            </a:r>
          </a:p>
          <a:p>
            <a:pPr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2000" i="1" dirty="0" smtClean="0"/>
              <a:t>Expect 10</a:t>
            </a:r>
            <a:r>
              <a:rPr lang="en-US" altLang="en-US" sz="2000" i="1" baseline="30000" dirty="0" smtClean="0"/>
              <a:t>5</a:t>
            </a:r>
            <a:r>
              <a:rPr lang="en-US" altLang="en-US" sz="2000" i="1" dirty="0" smtClean="0"/>
              <a:t>-10</a:t>
            </a:r>
            <a:r>
              <a:rPr lang="en-US" altLang="en-US" sz="2000" i="1" baseline="30000" dirty="0" smtClean="0"/>
              <a:t>9</a:t>
            </a:r>
            <a:r>
              <a:rPr lang="en-US" altLang="en-US" sz="2000" i="1" dirty="0" smtClean="0"/>
              <a:t> events at REDTOP, (m</a:t>
            </a:r>
            <a:r>
              <a:rPr lang="en-US" altLang="en-US" sz="2000" i="1" baseline="-25000" dirty="0" smtClean="0"/>
              <a:t>a</a:t>
            </a:r>
            <a:r>
              <a:rPr lang="en-US" altLang="en-US" sz="2000" i="1" dirty="0" smtClean="0"/>
              <a:t> dependent)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1800" i="1" dirty="0">
              <a:solidFill>
                <a:prstClr val="white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1800" i="1" dirty="0" smtClean="0">
              <a:solidFill>
                <a:prstClr val="white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altLang="en-US" sz="1800" i="1" dirty="0" smtClean="0">
              <a:solidFill>
                <a:prstClr val="white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057" y="-295326"/>
            <a:ext cx="8229600" cy="944562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ALPs studies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56E7F7-C84E-45B0-9AB2-B2E37B592F15}" type="slidenum">
              <a:rPr lang="it-IT" smtClean="0"/>
              <a:pPr>
                <a:defRPr/>
              </a:pPr>
              <a:t>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C. Gatto - INFN  &amp; NIU</a:t>
            </a:r>
            <a:endParaRPr lang="it-IT" dirty="0"/>
          </a:p>
        </p:txBody>
      </p:sp>
      <p:pic>
        <p:nvPicPr>
          <p:cNvPr id="131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4447" y="1457298"/>
            <a:ext cx="5354664" cy="3541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Rounded Rectangle 28"/>
          <p:cNvSpPr/>
          <p:nvPr/>
        </p:nvSpPr>
        <p:spPr>
          <a:xfrm>
            <a:off x="6908832" y="2260584"/>
            <a:ext cx="2044728" cy="1497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Dark sectors in </a:t>
            </a:r>
            <a:r>
              <a:rPr lang="en-US" sz="1600" dirty="0" err="1" smtClean="0">
                <a:solidFill>
                  <a:schemeClr val="bg1"/>
                </a:solidFill>
                <a:latin typeface="Symbol" pitchFamily="18" charset="2"/>
              </a:rPr>
              <a:t>h,h</a:t>
            </a:r>
            <a:r>
              <a:rPr lang="en-US" sz="1600" dirty="0" smtClean="0">
                <a:solidFill>
                  <a:schemeClr val="bg1"/>
                </a:solidFill>
              </a:rPr>
              <a:t>’ decays [S. </a:t>
            </a:r>
            <a:r>
              <a:rPr lang="en-US" sz="1600" dirty="0" err="1" smtClean="0">
                <a:solidFill>
                  <a:schemeClr val="bg1"/>
                </a:solidFill>
              </a:rPr>
              <a:t>Tulin</a:t>
            </a:r>
            <a:r>
              <a:rPr lang="en-US" sz="1600" dirty="0" smtClean="0">
                <a:solidFill>
                  <a:schemeClr val="bg1"/>
                </a:solidFill>
              </a:rPr>
              <a:t>, Snowmass 2021 RF6 Kickoff meeting]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auto">
          <a:xfrm>
            <a:off x="8224899" y="69804"/>
            <a:ext cx="838200" cy="603250"/>
            <a:chOff x="3924418" y="2641720"/>
            <a:chExt cx="1447800" cy="1041400"/>
          </a:xfrm>
        </p:grpSpPr>
        <p:pic>
          <p:nvPicPr>
            <p:cNvPr id="10" name="Picture 9" descr="A close up of a house&#10;&#10;Description automatically generate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24418" y="2641720"/>
              <a:ext cx="1447800" cy="104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027810" y="2680833"/>
              <a:ext cx="1207071" cy="477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i="1">
                  <a:solidFill>
                    <a:srgbClr val="C00000"/>
                  </a:solidFill>
                </a:rPr>
                <a:t>REDTOP</a:t>
              </a:r>
              <a:endParaRPr lang="en-US" sz="120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64675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4644008" y="4752528"/>
            <a:ext cx="4356484" cy="177281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47688" indent="-411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200" i="1" dirty="0" smtClean="0"/>
          </a:p>
          <a:p>
            <a:pPr marL="117475" lvl="1" indent="-117475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 smtClean="0"/>
              <a:t>Nuclear </a:t>
            </a:r>
            <a:r>
              <a:rPr lang="en-US" altLang="en-US" sz="1200" i="1" dirty="0"/>
              <a:t>models</a:t>
            </a:r>
          </a:p>
          <a:p>
            <a:pPr marL="117475" lvl="1" indent="-117475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/>
              <a:t>Chiral perturbation theory</a:t>
            </a:r>
          </a:p>
          <a:p>
            <a:pPr marL="117475" lvl="1" indent="-117475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/>
              <a:t>Non-perturbative QCD</a:t>
            </a:r>
          </a:p>
          <a:p>
            <a:pPr marL="117475" lvl="1" indent="-117475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/>
              <a:t>Isospin breaking due to the u-d quark mass </a:t>
            </a:r>
            <a:r>
              <a:rPr lang="en-US" altLang="en-US" sz="1200" i="1" dirty="0" smtClean="0"/>
              <a:t>difference</a:t>
            </a:r>
          </a:p>
          <a:p>
            <a:pPr marL="117475" lvl="1" indent="-117475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/>
              <a:t>Octet-singlet mixing angle</a:t>
            </a:r>
          </a:p>
          <a:p>
            <a:pPr marL="117475" lvl="1" indent="-117475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 smtClean="0"/>
              <a:t>Electromagnetic </a:t>
            </a:r>
            <a:r>
              <a:rPr lang="en-US" altLang="en-US" sz="1200" i="1" dirty="0"/>
              <a:t>transition form-factors (important input for g-2)</a:t>
            </a:r>
          </a:p>
          <a:p>
            <a:pPr lvl="1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200" i="1" dirty="0"/>
          </a:p>
          <a:p>
            <a:pPr lvl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sz="1200" i="1" dirty="0" smtClean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200" i="1" dirty="0" smtClean="0">
              <a:solidFill>
                <a:schemeClr val="accent4">
                  <a:lumMod val="40000"/>
                  <a:lumOff val="60000"/>
                </a:schemeClr>
              </a:solidFill>
              <a:latin typeface="Brush Script MT" panose="03060802040406070304" pitchFamily="66" charset="0"/>
            </a:endParaRPr>
          </a:p>
          <a:p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447" y="1152128"/>
            <a:ext cx="4386065" cy="2592288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marL="339725" lvl="1" indent="-169863" algn="ctr">
              <a:spcBef>
                <a:spcPts val="600"/>
              </a:spcBef>
              <a:buClr>
                <a:srgbClr val="CC9900"/>
              </a:buClr>
              <a:buSzPct val="70000"/>
              <a:buNone/>
              <a:defRPr/>
            </a:pPr>
            <a:r>
              <a:rPr lang="en-US" altLang="en-US" sz="11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C, T, CP-violation</a:t>
            </a:r>
            <a:endParaRPr lang="en-US" altLang="en-US" sz="1100" b="1" i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33363" lvl="1" indent="-180975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100" i="1" dirty="0">
                <a:solidFill>
                  <a:srgbClr val="669900"/>
                </a:solidFill>
              </a:rPr>
              <a:t>CP Violation </a:t>
            </a:r>
            <a:r>
              <a:rPr lang="en-US" altLang="en-US" sz="1100" i="1" dirty="0" smtClean="0">
                <a:solidFill>
                  <a:srgbClr val="669900"/>
                </a:solidFill>
              </a:rPr>
              <a:t>via </a:t>
            </a:r>
            <a:r>
              <a:rPr lang="en-US" altLang="en-US" sz="1100" i="1" dirty="0" err="1" smtClean="0">
                <a:solidFill>
                  <a:srgbClr val="669900"/>
                </a:solidFill>
              </a:rPr>
              <a:t>Dalitz</a:t>
            </a:r>
            <a:r>
              <a:rPr lang="en-US" altLang="en-US" sz="1100" i="1" dirty="0" smtClean="0">
                <a:solidFill>
                  <a:srgbClr val="669900"/>
                </a:solidFill>
              </a:rPr>
              <a:t> </a:t>
            </a:r>
            <a:r>
              <a:rPr lang="en-US" altLang="en-US" sz="1100" i="1" dirty="0">
                <a:solidFill>
                  <a:srgbClr val="669900"/>
                </a:solidFill>
              </a:rPr>
              <a:t>plot mirror asymmetry</a:t>
            </a:r>
            <a:r>
              <a:rPr lang="en-US" altLang="en-US" sz="1100" i="1" dirty="0" smtClean="0">
                <a:solidFill>
                  <a:srgbClr val="669900"/>
                </a:solidFill>
              </a:rPr>
              <a:t>:</a:t>
            </a:r>
            <a:r>
              <a:rPr lang="en-US" altLang="en-US" sz="1100" i="1" dirty="0" smtClean="0">
                <a:solidFill>
                  <a:srgbClr val="669900"/>
                </a:solidFill>
                <a:latin typeface="Symbol" pitchFamily="18" charset="2"/>
              </a:rPr>
              <a:t> </a:t>
            </a:r>
            <a:r>
              <a:rPr lang="en-US" altLang="en-US" sz="1100" i="1" dirty="0">
                <a:solidFill>
                  <a:srgbClr val="669900"/>
                </a:solidFill>
                <a:latin typeface="Symbol" pitchFamily="18" charset="2"/>
              </a:rPr>
              <a:t>h</a:t>
            </a:r>
            <a:r>
              <a:rPr lang="en-US" altLang="en-US" sz="1100" dirty="0">
                <a:solidFill>
                  <a:srgbClr val="669900"/>
                </a:solidFill>
              </a:rPr>
              <a:t> →</a:t>
            </a:r>
            <a:r>
              <a:rPr lang="en-US" altLang="en-US" sz="1100" i="1" dirty="0">
                <a:solidFill>
                  <a:srgbClr val="669900"/>
                </a:solidFill>
                <a:latin typeface="Symbol" pitchFamily="18" charset="2"/>
              </a:rPr>
              <a:t> </a:t>
            </a:r>
            <a:r>
              <a:rPr lang="en-US" altLang="en-US" sz="1100" i="1" dirty="0" err="1">
                <a:solidFill>
                  <a:srgbClr val="669900"/>
                </a:solidFill>
                <a:latin typeface="Symbol" pitchFamily="18" charset="2"/>
              </a:rPr>
              <a:t>p</a:t>
            </a:r>
            <a:r>
              <a:rPr lang="en-US" altLang="en-US" sz="1100" i="1" baseline="30000" dirty="0" err="1">
                <a:solidFill>
                  <a:srgbClr val="669900"/>
                </a:solidFill>
                <a:latin typeface="Symbol" pitchFamily="18" charset="2"/>
              </a:rPr>
              <a:t>o</a:t>
            </a:r>
            <a:r>
              <a:rPr lang="en-US" altLang="en-US" sz="1100" dirty="0">
                <a:solidFill>
                  <a:srgbClr val="669900"/>
                </a:solidFill>
              </a:rPr>
              <a:t> </a:t>
            </a:r>
            <a:r>
              <a:rPr lang="en-US" altLang="en-US" sz="1100" i="1" dirty="0" err="1" smtClean="0">
                <a:solidFill>
                  <a:srgbClr val="669900"/>
                </a:solidFill>
                <a:latin typeface="Symbol" pitchFamily="18" charset="2"/>
              </a:rPr>
              <a:t>p</a:t>
            </a:r>
            <a:r>
              <a:rPr lang="en-US" altLang="en-US" sz="1100" i="1" baseline="30000" dirty="0" err="1" smtClean="0">
                <a:solidFill>
                  <a:srgbClr val="669900"/>
                </a:solidFill>
              </a:rPr>
              <a:t>+</a:t>
            </a:r>
            <a:r>
              <a:rPr lang="en-US" altLang="en-US" sz="1100" i="1" dirty="0" err="1" smtClean="0">
                <a:solidFill>
                  <a:srgbClr val="669900"/>
                </a:solidFill>
                <a:latin typeface="Symbol" pitchFamily="18" charset="2"/>
              </a:rPr>
              <a:t>p</a:t>
            </a:r>
            <a:r>
              <a:rPr lang="en-US" altLang="en-US" sz="1100" i="1" baseline="30000" dirty="0" smtClean="0">
                <a:solidFill>
                  <a:srgbClr val="669900"/>
                </a:solidFill>
              </a:rPr>
              <a:t>-</a:t>
            </a:r>
          </a:p>
          <a:p>
            <a:pPr marL="233363" lvl="1" indent="-180975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100" i="1" dirty="0" smtClean="0"/>
              <a:t>CP </a:t>
            </a:r>
            <a:r>
              <a:rPr lang="en-US" altLang="en-US" sz="1100" i="1" dirty="0"/>
              <a:t>Violation (Type I – P and T odd , C even</a:t>
            </a:r>
            <a:r>
              <a:rPr lang="en-US" altLang="en-US" sz="1100" i="1" dirty="0" smtClean="0"/>
              <a:t>): </a:t>
            </a:r>
            <a:r>
              <a:rPr lang="en-US" altLang="en-US" sz="1100" i="1" dirty="0" smtClean="0">
                <a:latin typeface="Symbol" pitchFamily="18" charset="2"/>
              </a:rPr>
              <a:t>h-</a:t>
            </a:r>
            <a:r>
              <a:rPr lang="en-US" altLang="en-US" sz="1100" i="1" dirty="0">
                <a:latin typeface="Symbol" pitchFamily="18" charset="2"/>
              </a:rPr>
              <a:t>&gt; 4p</a:t>
            </a:r>
            <a:r>
              <a:rPr lang="en-US" altLang="en-US" sz="1100" i="1" baseline="30000" dirty="0">
                <a:latin typeface="Symbol" pitchFamily="18" charset="2"/>
              </a:rPr>
              <a:t>o</a:t>
            </a:r>
            <a:r>
              <a:rPr lang="en-US" altLang="en-US" sz="1100" i="1" dirty="0">
                <a:latin typeface="Symbol" pitchFamily="18" charset="2"/>
              </a:rPr>
              <a:t> </a:t>
            </a:r>
            <a:r>
              <a:rPr lang="en-US" altLang="en-US" sz="1100" dirty="0"/>
              <a:t> →</a:t>
            </a:r>
            <a:r>
              <a:rPr lang="en-US" altLang="en-US" sz="1100" i="1" dirty="0">
                <a:latin typeface="Symbol" pitchFamily="18" charset="2"/>
              </a:rPr>
              <a:t> </a:t>
            </a:r>
            <a:r>
              <a:rPr lang="en-US" altLang="en-US" sz="1100" i="1" dirty="0" smtClean="0">
                <a:latin typeface="Symbol" pitchFamily="18" charset="2"/>
              </a:rPr>
              <a:t>8g</a:t>
            </a:r>
          </a:p>
          <a:p>
            <a:pPr marL="233363" lvl="1" indent="-180975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100" i="1" dirty="0"/>
              <a:t>CP Violation (Type </a:t>
            </a:r>
            <a:r>
              <a:rPr lang="en-US" altLang="en-US" sz="1100" i="1" dirty="0" smtClean="0"/>
              <a:t>II </a:t>
            </a:r>
            <a:r>
              <a:rPr lang="en-US" altLang="en-US" sz="1100" i="1" dirty="0"/>
              <a:t>- C and T odd , P even</a:t>
            </a:r>
            <a:r>
              <a:rPr lang="en-US" altLang="en-US" sz="1100" i="1" dirty="0" smtClean="0"/>
              <a:t>):</a:t>
            </a:r>
            <a:r>
              <a:rPr lang="en-US" altLang="en-US" sz="1100" i="1" dirty="0" smtClean="0">
                <a:latin typeface="Symbol" pitchFamily="18" charset="2"/>
              </a:rPr>
              <a:t> </a:t>
            </a:r>
            <a:r>
              <a:rPr lang="en-US" altLang="en-US" sz="1100" i="1" dirty="0">
                <a:latin typeface="Symbol" pitchFamily="18" charset="2"/>
              </a:rPr>
              <a:t>h</a:t>
            </a:r>
            <a:r>
              <a:rPr lang="en-US" altLang="en-US" sz="1100" dirty="0"/>
              <a:t> →</a:t>
            </a:r>
            <a:r>
              <a:rPr lang="en-US" altLang="en-US" sz="1100" i="1" dirty="0">
                <a:latin typeface="Symbol" pitchFamily="18" charset="2"/>
              </a:rPr>
              <a:t> </a:t>
            </a:r>
            <a:r>
              <a:rPr lang="en-US" altLang="en-US" sz="1100" i="1" dirty="0" err="1">
                <a:latin typeface="Symbol" pitchFamily="18" charset="2"/>
              </a:rPr>
              <a:t>p</a:t>
            </a:r>
            <a:r>
              <a:rPr lang="en-US" altLang="en-US" sz="1100" i="1" baseline="30000" dirty="0" err="1">
                <a:latin typeface="Symbol" pitchFamily="18" charset="2"/>
              </a:rPr>
              <a:t>o</a:t>
            </a:r>
            <a:r>
              <a:rPr lang="en-US" altLang="en-US" sz="1100" dirty="0"/>
              <a:t> </a:t>
            </a:r>
            <a:r>
              <a:rPr lang="en-US" altLang="en-US" sz="1100" i="1" dirty="0" err="1" smtClean="0">
                <a:latin typeface="Brush Script MT" panose="03060802040406070304" pitchFamily="66" charset="0"/>
              </a:rPr>
              <a:t>l</a:t>
            </a:r>
            <a:r>
              <a:rPr lang="en-US" altLang="en-US" sz="1100" i="1" baseline="30000" dirty="0" err="1" smtClean="0"/>
              <a:t>+</a:t>
            </a:r>
            <a:r>
              <a:rPr lang="en-US" altLang="en-US" sz="1100" i="1" dirty="0" err="1" smtClean="0">
                <a:latin typeface="Brush Script MT" panose="03060802040406070304" pitchFamily="66" charset="0"/>
              </a:rPr>
              <a:t>l</a:t>
            </a:r>
            <a:r>
              <a:rPr lang="en-US" altLang="en-US" sz="1100" i="1" dirty="0" smtClean="0">
                <a:latin typeface="Brush Script MT" panose="03060802040406070304" pitchFamily="66" charset="0"/>
              </a:rPr>
              <a:t> </a:t>
            </a:r>
            <a:r>
              <a:rPr lang="en-US" altLang="en-US" sz="1100" i="1" dirty="0"/>
              <a:t> </a:t>
            </a:r>
            <a:r>
              <a:rPr lang="en-US" altLang="en-US" sz="1100" b="1" i="1" dirty="0"/>
              <a:t>and </a:t>
            </a:r>
            <a:r>
              <a:rPr lang="en-US" altLang="en-US" sz="1100" i="1" dirty="0">
                <a:latin typeface="Symbol" pitchFamily="18" charset="2"/>
              </a:rPr>
              <a:t>h </a:t>
            </a:r>
            <a:r>
              <a:rPr lang="en-US" altLang="en-US" sz="1100" i="1" dirty="0"/>
              <a:t>→ </a:t>
            </a:r>
            <a:r>
              <a:rPr lang="en-US" altLang="en-US" sz="1100" i="1" dirty="0">
                <a:latin typeface="Symbol" pitchFamily="18" charset="2"/>
              </a:rPr>
              <a:t>3g</a:t>
            </a:r>
            <a:endParaRPr lang="en-US" altLang="en-US" sz="1100" i="1" dirty="0" smtClean="0">
              <a:latin typeface="Brush Script MT" panose="03060802040406070304" pitchFamily="66" charset="0"/>
            </a:endParaRPr>
          </a:p>
          <a:p>
            <a:pPr marL="233363" lvl="1" indent="-180975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sz="1100" i="1" dirty="0"/>
              <a:t>T</a:t>
            </a:r>
            <a:r>
              <a:rPr lang="en-US" altLang="en-US" sz="1100" i="1" dirty="0"/>
              <a:t>est of </a:t>
            </a:r>
            <a:r>
              <a:rPr lang="en-US" altLang="en-US" sz="1100" i="1" dirty="0" smtClean="0"/>
              <a:t>CP </a:t>
            </a:r>
            <a:r>
              <a:rPr lang="en-US" altLang="en-US" sz="1100" i="1" dirty="0"/>
              <a:t>invariance via </a:t>
            </a:r>
            <a:r>
              <a:rPr lang="en-US" altLang="en-US" sz="1100" i="1" dirty="0">
                <a:latin typeface="Symbol" panose="05050102010706020507" pitchFamily="18" charset="2"/>
              </a:rPr>
              <a:t>m</a:t>
            </a:r>
            <a:r>
              <a:rPr lang="en-US" altLang="en-US" sz="1100" i="1" dirty="0"/>
              <a:t> </a:t>
            </a:r>
            <a:r>
              <a:rPr lang="en-US" altLang="en-US" sz="1100" i="1" dirty="0" smtClean="0"/>
              <a:t> longitudinal polarization</a:t>
            </a:r>
            <a:r>
              <a:rPr lang="en-US" altLang="en-US" sz="1100" i="1" dirty="0"/>
              <a:t>: </a:t>
            </a:r>
            <a:r>
              <a:rPr lang="en-US" altLang="en-US" sz="1100" i="1" dirty="0">
                <a:latin typeface="Symbol" pitchFamily="18" charset="2"/>
              </a:rPr>
              <a:t>h</a:t>
            </a:r>
            <a:r>
              <a:rPr lang="en-US" altLang="en-US" sz="1100" i="1" dirty="0"/>
              <a:t> </a:t>
            </a:r>
            <a:r>
              <a:rPr lang="en-US" altLang="en-US" sz="1100" dirty="0"/>
              <a:t>→ </a:t>
            </a:r>
            <a:r>
              <a:rPr lang="en-US" altLang="en-US" sz="1100" i="1" dirty="0" err="1">
                <a:latin typeface="Symbol" pitchFamily="18" charset="2"/>
              </a:rPr>
              <a:t>m</a:t>
            </a:r>
            <a:r>
              <a:rPr lang="en-US" altLang="en-US" sz="1100" i="1" baseline="30000" dirty="0" err="1"/>
              <a:t>+</a:t>
            </a:r>
            <a:r>
              <a:rPr lang="en-US" altLang="en-US" sz="1100" i="1" dirty="0" err="1">
                <a:latin typeface="Symbol" pitchFamily="18" charset="2"/>
              </a:rPr>
              <a:t>m</a:t>
            </a:r>
            <a:r>
              <a:rPr lang="en-US" altLang="en-US" sz="1100" i="1" dirty="0">
                <a:latin typeface="Symbol" pitchFamily="18" charset="2"/>
              </a:rPr>
              <a:t> </a:t>
            </a:r>
            <a:r>
              <a:rPr lang="en-US" altLang="en-US" sz="1100" i="1" baseline="30000" dirty="0"/>
              <a:t>–</a:t>
            </a:r>
            <a:r>
              <a:rPr lang="en-US" altLang="en-US" sz="1100" i="1" dirty="0"/>
              <a:t> </a:t>
            </a:r>
            <a:endParaRPr lang="en-US" altLang="en-US" sz="1100" i="1" baseline="30000" dirty="0"/>
          </a:p>
          <a:p>
            <a:pPr marL="233363" lvl="1" indent="-180975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100" i="1" dirty="0" smtClean="0">
                <a:solidFill>
                  <a:srgbClr val="669900"/>
                </a:solidFill>
              </a:rPr>
              <a:t>CP inv. via </a:t>
            </a:r>
            <a:r>
              <a:rPr lang="en-US" altLang="en-US" sz="1100" i="1" dirty="0">
                <a:solidFill>
                  <a:srgbClr val="669900"/>
                </a:solidFill>
                <a:latin typeface="Symbol" pitchFamily="18" charset="2"/>
              </a:rPr>
              <a:t>g* </a:t>
            </a:r>
            <a:r>
              <a:rPr lang="en-US" altLang="en-US" sz="1100" i="1" dirty="0">
                <a:solidFill>
                  <a:srgbClr val="669900"/>
                </a:solidFill>
              </a:rPr>
              <a:t> polarization </a:t>
            </a:r>
            <a:r>
              <a:rPr lang="en-US" altLang="en-US" sz="1100" i="1" dirty="0" err="1">
                <a:solidFill>
                  <a:srgbClr val="669900"/>
                </a:solidFill>
              </a:rPr>
              <a:t>studies:</a:t>
            </a:r>
            <a:r>
              <a:rPr lang="en-US" altLang="en-US" sz="1100" i="1" dirty="0" err="1">
                <a:solidFill>
                  <a:srgbClr val="669900"/>
                </a:solidFill>
                <a:latin typeface="Symbol" pitchFamily="18" charset="2"/>
              </a:rPr>
              <a:t>h</a:t>
            </a:r>
            <a:r>
              <a:rPr lang="en-US" altLang="en-US" sz="1100" i="1" dirty="0">
                <a:solidFill>
                  <a:srgbClr val="669900"/>
                </a:solidFill>
              </a:rPr>
              <a:t> </a:t>
            </a:r>
            <a:r>
              <a:rPr lang="en-US" altLang="en-US" sz="1100" dirty="0">
                <a:solidFill>
                  <a:srgbClr val="669900"/>
                </a:solidFill>
              </a:rPr>
              <a:t>→ </a:t>
            </a:r>
            <a:r>
              <a:rPr lang="en-US" altLang="en-US" sz="1100" i="1" dirty="0" err="1">
                <a:solidFill>
                  <a:srgbClr val="669900"/>
                </a:solidFill>
                <a:latin typeface="Symbol" pitchFamily="18" charset="2"/>
              </a:rPr>
              <a:t>p</a:t>
            </a:r>
            <a:r>
              <a:rPr lang="en-US" altLang="en-US" sz="1100" i="1" baseline="30000" dirty="0" err="1">
                <a:solidFill>
                  <a:srgbClr val="669900"/>
                </a:solidFill>
              </a:rPr>
              <a:t>+</a:t>
            </a:r>
            <a:r>
              <a:rPr lang="en-US" altLang="en-US" sz="1100" i="1" dirty="0" err="1">
                <a:solidFill>
                  <a:srgbClr val="669900"/>
                </a:solidFill>
                <a:latin typeface="Symbol" pitchFamily="18" charset="2"/>
              </a:rPr>
              <a:t>p</a:t>
            </a:r>
            <a:r>
              <a:rPr lang="en-US" altLang="en-US" sz="1100" i="1" dirty="0">
                <a:solidFill>
                  <a:srgbClr val="669900"/>
                </a:solidFill>
                <a:latin typeface="Symbol" pitchFamily="18" charset="2"/>
              </a:rPr>
              <a:t> </a:t>
            </a:r>
            <a:r>
              <a:rPr lang="en-US" altLang="en-US" sz="1100" i="1" baseline="30000" dirty="0">
                <a:solidFill>
                  <a:srgbClr val="669900"/>
                </a:solidFill>
              </a:rPr>
              <a:t>–</a:t>
            </a:r>
            <a:r>
              <a:rPr lang="en-US" altLang="en-US" sz="1100" i="1" dirty="0" err="1">
                <a:solidFill>
                  <a:srgbClr val="669900"/>
                </a:solidFill>
              </a:rPr>
              <a:t>e</a:t>
            </a:r>
            <a:r>
              <a:rPr lang="en-US" altLang="en-US" sz="1100" i="1" baseline="30000" dirty="0" err="1">
                <a:solidFill>
                  <a:srgbClr val="669900"/>
                </a:solidFill>
              </a:rPr>
              <a:t>+</a:t>
            </a:r>
            <a:r>
              <a:rPr lang="en-US" altLang="en-US" sz="1100" i="1" dirty="0" err="1">
                <a:solidFill>
                  <a:srgbClr val="669900"/>
                </a:solidFill>
              </a:rPr>
              <a:t>e</a:t>
            </a:r>
            <a:r>
              <a:rPr lang="en-US" altLang="en-US" sz="1100" i="1" dirty="0">
                <a:solidFill>
                  <a:srgbClr val="669900"/>
                </a:solidFill>
                <a:latin typeface="Symbol" pitchFamily="18" charset="2"/>
              </a:rPr>
              <a:t> </a:t>
            </a:r>
            <a:r>
              <a:rPr lang="en-US" altLang="en-US" sz="1100" i="1" baseline="30000" dirty="0">
                <a:solidFill>
                  <a:srgbClr val="669900"/>
                </a:solidFill>
              </a:rPr>
              <a:t>–   </a:t>
            </a:r>
            <a:r>
              <a:rPr lang="en-US" altLang="en-US" sz="1100" i="1" dirty="0" smtClean="0">
                <a:solidFill>
                  <a:srgbClr val="669900"/>
                </a:solidFill>
              </a:rPr>
              <a:t>&amp;  </a:t>
            </a:r>
            <a:r>
              <a:rPr lang="en-US" altLang="en-US" sz="1100" i="1" dirty="0" smtClean="0">
                <a:solidFill>
                  <a:srgbClr val="669900"/>
                </a:solidFill>
                <a:latin typeface="Symbol" pitchFamily="18" charset="2"/>
              </a:rPr>
              <a:t>h</a:t>
            </a:r>
            <a:r>
              <a:rPr lang="en-US" altLang="en-US" sz="1100" i="1" dirty="0" smtClean="0">
                <a:solidFill>
                  <a:srgbClr val="669900"/>
                </a:solidFill>
              </a:rPr>
              <a:t> </a:t>
            </a:r>
            <a:r>
              <a:rPr lang="en-US" altLang="en-US" sz="1100" dirty="0">
                <a:solidFill>
                  <a:srgbClr val="669900"/>
                </a:solidFill>
              </a:rPr>
              <a:t>→ </a:t>
            </a:r>
            <a:r>
              <a:rPr lang="en-US" altLang="en-US" sz="1100" i="1" dirty="0" err="1">
                <a:solidFill>
                  <a:srgbClr val="669900"/>
                </a:solidFill>
                <a:latin typeface="Symbol" pitchFamily="18" charset="2"/>
              </a:rPr>
              <a:t>p</a:t>
            </a:r>
            <a:r>
              <a:rPr lang="en-US" altLang="en-US" sz="1100" i="1" baseline="30000" dirty="0" err="1">
                <a:solidFill>
                  <a:srgbClr val="669900"/>
                </a:solidFill>
              </a:rPr>
              <a:t>+</a:t>
            </a:r>
            <a:r>
              <a:rPr lang="en-US" altLang="en-US" sz="1100" i="1" dirty="0" err="1">
                <a:solidFill>
                  <a:srgbClr val="669900"/>
                </a:solidFill>
                <a:latin typeface="Symbol" pitchFamily="18" charset="2"/>
              </a:rPr>
              <a:t>p</a:t>
            </a:r>
            <a:r>
              <a:rPr lang="en-US" altLang="en-US" sz="1100" i="1" dirty="0">
                <a:solidFill>
                  <a:srgbClr val="669900"/>
                </a:solidFill>
                <a:latin typeface="Symbol" pitchFamily="18" charset="2"/>
              </a:rPr>
              <a:t> </a:t>
            </a:r>
            <a:r>
              <a:rPr lang="en-US" altLang="en-US" sz="1100" i="1" baseline="30000" dirty="0">
                <a:solidFill>
                  <a:srgbClr val="669900"/>
                </a:solidFill>
              </a:rPr>
              <a:t>–</a:t>
            </a:r>
            <a:r>
              <a:rPr lang="en-US" altLang="en-US" sz="1100" i="1" dirty="0" err="1">
                <a:solidFill>
                  <a:srgbClr val="669900"/>
                </a:solidFill>
                <a:latin typeface="Symbol" pitchFamily="18" charset="2"/>
              </a:rPr>
              <a:t>m</a:t>
            </a:r>
            <a:r>
              <a:rPr lang="en-US" altLang="en-US" sz="1100" i="1" baseline="30000" dirty="0" err="1">
                <a:solidFill>
                  <a:srgbClr val="669900"/>
                </a:solidFill>
              </a:rPr>
              <a:t>+</a:t>
            </a:r>
            <a:r>
              <a:rPr lang="en-US" altLang="en-US" sz="1100" i="1" dirty="0" err="1">
                <a:solidFill>
                  <a:srgbClr val="669900"/>
                </a:solidFill>
                <a:latin typeface="Symbol" pitchFamily="18" charset="2"/>
              </a:rPr>
              <a:t>m</a:t>
            </a:r>
            <a:r>
              <a:rPr lang="en-US" altLang="en-US" sz="1100" i="1" dirty="0">
                <a:solidFill>
                  <a:srgbClr val="669900"/>
                </a:solidFill>
                <a:latin typeface="Symbol" pitchFamily="18" charset="2"/>
              </a:rPr>
              <a:t> </a:t>
            </a:r>
            <a:r>
              <a:rPr lang="en-US" altLang="en-US" sz="1100" i="1" baseline="30000" dirty="0">
                <a:solidFill>
                  <a:srgbClr val="669900"/>
                </a:solidFill>
              </a:rPr>
              <a:t>–</a:t>
            </a:r>
            <a:r>
              <a:rPr lang="en-US" altLang="en-US" sz="1100" b="1" i="1" dirty="0">
                <a:solidFill>
                  <a:srgbClr val="669900"/>
                </a:solidFill>
              </a:rPr>
              <a:t> </a:t>
            </a:r>
          </a:p>
          <a:p>
            <a:pPr marL="233363" lvl="1" indent="-180975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100" i="1" dirty="0" smtClean="0"/>
              <a:t>CP </a:t>
            </a:r>
            <a:r>
              <a:rPr lang="en-US" altLang="en-US" sz="1100" i="1" dirty="0"/>
              <a:t>invariance </a:t>
            </a:r>
            <a:r>
              <a:rPr lang="en-US" altLang="en-US" sz="1100" i="1" dirty="0" smtClean="0"/>
              <a:t>in angular correlation </a:t>
            </a:r>
            <a:r>
              <a:rPr lang="en-US" altLang="en-US" sz="1100" i="1" dirty="0" err="1"/>
              <a:t>studies:</a:t>
            </a:r>
            <a:r>
              <a:rPr lang="en-US" altLang="en-US" sz="1100" i="1" dirty="0" err="1">
                <a:latin typeface="Symbol" pitchFamily="18" charset="2"/>
              </a:rPr>
              <a:t>h</a:t>
            </a:r>
            <a:r>
              <a:rPr lang="en-US" altLang="en-US" sz="1100" i="1" dirty="0"/>
              <a:t> </a:t>
            </a:r>
            <a:r>
              <a:rPr lang="en-US" altLang="en-US" sz="1100" dirty="0"/>
              <a:t>→ </a:t>
            </a:r>
            <a:r>
              <a:rPr lang="en-US" altLang="en-US" sz="1100" i="1" dirty="0" err="1">
                <a:latin typeface="Symbol" pitchFamily="18" charset="2"/>
              </a:rPr>
              <a:t>m</a:t>
            </a:r>
            <a:r>
              <a:rPr lang="en-US" altLang="en-US" sz="1100" i="1" baseline="30000" dirty="0" err="1"/>
              <a:t>+</a:t>
            </a:r>
            <a:r>
              <a:rPr lang="en-US" altLang="en-US" sz="1100" i="1" dirty="0" err="1">
                <a:latin typeface="Symbol" pitchFamily="18" charset="2"/>
              </a:rPr>
              <a:t>m</a:t>
            </a:r>
            <a:r>
              <a:rPr lang="en-US" altLang="en-US" sz="1100" i="1" dirty="0">
                <a:latin typeface="Symbol" pitchFamily="18" charset="2"/>
              </a:rPr>
              <a:t> </a:t>
            </a:r>
            <a:r>
              <a:rPr lang="en-US" altLang="en-US" sz="1100" i="1" baseline="30000" dirty="0"/>
              <a:t>– </a:t>
            </a:r>
            <a:r>
              <a:rPr lang="en-US" altLang="en-US" sz="1100" i="1" dirty="0" err="1" smtClean="0"/>
              <a:t>e</a:t>
            </a:r>
            <a:r>
              <a:rPr lang="en-US" altLang="en-US" sz="1100" i="1" baseline="30000" dirty="0" err="1" smtClean="0"/>
              <a:t>+</a:t>
            </a:r>
            <a:r>
              <a:rPr lang="en-US" altLang="en-US" sz="1100" i="1" dirty="0" err="1" smtClean="0"/>
              <a:t>e</a:t>
            </a:r>
            <a:r>
              <a:rPr lang="en-US" altLang="en-US" sz="1100" i="1" dirty="0" smtClean="0">
                <a:latin typeface="Symbol" pitchFamily="18" charset="2"/>
              </a:rPr>
              <a:t> </a:t>
            </a:r>
            <a:r>
              <a:rPr lang="en-US" altLang="en-US" sz="1100" i="1" baseline="30000" dirty="0"/>
              <a:t>–  </a:t>
            </a:r>
            <a:endParaRPr lang="en-US" altLang="en-US" sz="1100" b="1" i="1" dirty="0"/>
          </a:p>
          <a:p>
            <a:pPr marL="233363" lvl="1" indent="-180975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100" i="1" dirty="0" smtClean="0"/>
              <a:t>T </a:t>
            </a:r>
            <a:r>
              <a:rPr lang="en-US" altLang="en-US" sz="1100" i="1" dirty="0"/>
              <a:t>invariance via </a:t>
            </a:r>
            <a:r>
              <a:rPr lang="en-US" altLang="en-US" sz="1100" i="1" dirty="0">
                <a:latin typeface="Symbol" panose="05050102010706020507" pitchFamily="18" charset="2"/>
              </a:rPr>
              <a:t>m</a:t>
            </a:r>
            <a:r>
              <a:rPr lang="en-US" altLang="en-US" sz="1100" i="1" dirty="0"/>
              <a:t> transverse polarization: </a:t>
            </a:r>
            <a:r>
              <a:rPr lang="en-US" altLang="en-US" sz="1100" i="1" dirty="0">
                <a:latin typeface="Symbol" pitchFamily="18" charset="2"/>
              </a:rPr>
              <a:t>h</a:t>
            </a:r>
            <a:r>
              <a:rPr lang="en-US" altLang="en-US" sz="1100" i="1" dirty="0"/>
              <a:t> </a:t>
            </a:r>
            <a:r>
              <a:rPr lang="en-US" altLang="en-US" sz="1100" dirty="0"/>
              <a:t>→ </a:t>
            </a:r>
            <a:r>
              <a:rPr lang="en-US" altLang="en-US" sz="1100" i="1" dirty="0" err="1">
                <a:latin typeface="Symbol" pitchFamily="18" charset="2"/>
              </a:rPr>
              <a:t>p</a:t>
            </a:r>
            <a:r>
              <a:rPr lang="en-US" altLang="en-US" sz="1100" i="1" baseline="30000" dirty="0" err="1"/>
              <a:t>o</a:t>
            </a:r>
            <a:r>
              <a:rPr lang="en-US" altLang="en-US" sz="1100" i="1" dirty="0" err="1">
                <a:latin typeface="Symbol" pitchFamily="18" charset="2"/>
              </a:rPr>
              <a:t>m</a:t>
            </a:r>
            <a:r>
              <a:rPr lang="en-US" altLang="en-US" sz="1100" i="1" baseline="30000" dirty="0" err="1"/>
              <a:t>+</a:t>
            </a:r>
            <a:r>
              <a:rPr lang="en-US" altLang="en-US" sz="1100" i="1" dirty="0" err="1">
                <a:latin typeface="Symbol" pitchFamily="18" charset="2"/>
              </a:rPr>
              <a:t>m</a:t>
            </a:r>
            <a:r>
              <a:rPr lang="en-US" altLang="en-US" sz="1100" i="1" dirty="0">
                <a:latin typeface="Symbol" pitchFamily="18" charset="2"/>
              </a:rPr>
              <a:t> </a:t>
            </a:r>
            <a:r>
              <a:rPr lang="en-US" altLang="en-US" sz="1100" i="1" baseline="30000" dirty="0"/>
              <a:t>–</a:t>
            </a:r>
            <a:r>
              <a:rPr lang="en-US" altLang="en-US" sz="1100" i="1" dirty="0"/>
              <a:t> and </a:t>
            </a:r>
            <a:r>
              <a:rPr lang="en-US" altLang="en-US" sz="1100" i="1" dirty="0">
                <a:latin typeface="Symbol" pitchFamily="18" charset="2"/>
              </a:rPr>
              <a:t>h</a:t>
            </a:r>
            <a:r>
              <a:rPr lang="en-US" altLang="en-US" sz="1100" i="1" dirty="0"/>
              <a:t> </a:t>
            </a:r>
            <a:r>
              <a:rPr lang="en-US" altLang="en-US" sz="1100" dirty="0"/>
              <a:t>→ </a:t>
            </a:r>
            <a:r>
              <a:rPr lang="en-US" altLang="en-US" sz="1100" i="1" dirty="0">
                <a:latin typeface="Symbol" pitchFamily="18" charset="2"/>
              </a:rPr>
              <a:t>g</a:t>
            </a:r>
            <a:r>
              <a:rPr lang="en-US" altLang="en-US" sz="1100" i="1" baseline="30000" dirty="0">
                <a:latin typeface="Symbol" pitchFamily="18" charset="2"/>
              </a:rPr>
              <a:t> </a:t>
            </a:r>
            <a:r>
              <a:rPr lang="en-US" altLang="en-US" sz="1100" i="1" dirty="0" err="1">
                <a:latin typeface="Symbol" pitchFamily="18" charset="2"/>
              </a:rPr>
              <a:t>m</a:t>
            </a:r>
            <a:r>
              <a:rPr lang="en-US" altLang="en-US" sz="1100" i="1" baseline="30000" dirty="0" err="1"/>
              <a:t>+</a:t>
            </a:r>
            <a:r>
              <a:rPr lang="en-US" altLang="en-US" sz="1100" i="1" dirty="0" err="1">
                <a:latin typeface="Symbol" pitchFamily="18" charset="2"/>
              </a:rPr>
              <a:t>m</a:t>
            </a:r>
            <a:r>
              <a:rPr lang="en-US" altLang="en-US" sz="1100" i="1" dirty="0">
                <a:latin typeface="Symbol" pitchFamily="18" charset="2"/>
              </a:rPr>
              <a:t> </a:t>
            </a:r>
            <a:r>
              <a:rPr lang="en-US" altLang="en-US" sz="1100" i="1" baseline="30000" dirty="0"/>
              <a:t>–</a:t>
            </a:r>
          </a:p>
          <a:p>
            <a:pPr marL="233363" lvl="1" indent="-180975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100" i="1" dirty="0" smtClean="0"/>
              <a:t>CPT </a:t>
            </a:r>
            <a:r>
              <a:rPr lang="en-US" altLang="en-US" sz="1100" i="1" dirty="0"/>
              <a:t>violation: </a:t>
            </a:r>
            <a:r>
              <a:rPr lang="en-US" altLang="en-US" sz="1100" i="1" dirty="0">
                <a:latin typeface="Symbol" pitchFamily="18" charset="2"/>
              </a:rPr>
              <a:t>m</a:t>
            </a:r>
            <a:r>
              <a:rPr lang="en-US" altLang="en-US" sz="1100" i="1" dirty="0"/>
              <a:t> </a:t>
            </a:r>
            <a:r>
              <a:rPr lang="en-US" altLang="en-US" sz="1100" i="1" dirty="0" smtClean="0"/>
              <a:t> polar. </a:t>
            </a:r>
            <a:r>
              <a:rPr lang="en-US" altLang="en-US" sz="1100" i="1" dirty="0"/>
              <a:t>in </a:t>
            </a:r>
            <a:r>
              <a:rPr lang="en-US" altLang="en-US" sz="1100" i="1" dirty="0">
                <a:latin typeface="Symbol" pitchFamily="18" charset="2"/>
              </a:rPr>
              <a:t>h </a:t>
            </a:r>
            <a:r>
              <a:rPr lang="en-US" altLang="en-US" sz="1100" dirty="0"/>
              <a:t>→ </a:t>
            </a:r>
            <a:r>
              <a:rPr lang="en-US" altLang="en-US" sz="11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en-US" altLang="en-US" sz="1100" i="1" baseline="30000" dirty="0" err="1"/>
              <a:t>+</a:t>
            </a:r>
            <a:r>
              <a:rPr lang="en-US" altLang="en-US" sz="11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1100" i="1" baseline="30000" dirty="0"/>
              <a:t>-</a:t>
            </a:r>
            <a:r>
              <a:rPr lang="en-US" altLang="en-US" sz="1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n </a:t>
            </a:r>
            <a:r>
              <a:rPr lang="en-US" altLang="en-US" sz="1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 </a:t>
            </a:r>
            <a:r>
              <a:rPr lang="en-US" altLang="en-US" sz="1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 </a:t>
            </a:r>
            <a:r>
              <a:rPr lang="en-US" altLang="en-US" sz="1100" dirty="0"/>
              <a:t>→ </a:t>
            </a:r>
            <a:r>
              <a:rPr lang="en-US" altLang="en-US" sz="1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en-US" altLang="en-US" sz="1100" i="1" baseline="30000" dirty="0"/>
              <a:t>-</a:t>
            </a:r>
            <a:r>
              <a:rPr lang="en-US" altLang="en-US" sz="11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1100" i="1" baseline="30000" dirty="0" err="1"/>
              <a:t>+</a:t>
            </a:r>
            <a:r>
              <a:rPr lang="en-US" altLang="en-US" sz="11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n</a:t>
            </a:r>
            <a:r>
              <a:rPr lang="en-US" altLang="en-US" sz="1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altLang="en-US" sz="1100" i="1" dirty="0">
                <a:latin typeface="Symbol" pitchFamily="18" charset="2"/>
              </a:rPr>
              <a:t>g</a:t>
            </a:r>
            <a:r>
              <a:rPr lang="en-US" altLang="en-US" sz="1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polar. </a:t>
            </a:r>
            <a:r>
              <a:rPr lang="en-US" altLang="en-US" sz="1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r>
              <a:rPr lang="en-US" altLang="en-US" sz="1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 h</a:t>
            </a:r>
            <a:r>
              <a:rPr lang="en-US" altLang="en-US" sz="1100" dirty="0"/>
              <a:t> → </a:t>
            </a:r>
            <a:r>
              <a:rPr lang="en-US" altLang="en-US" sz="1100" i="1" dirty="0">
                <a:latin typeface="Symbol" pitchFamily="18" charset="2"/>
              </a:rPr>
              <a:t>g</a:t>
            </a:r>
            <a:r>
              <a:rPr lang="en-US" altLang="en-US" sz="1100" i="1" dirty="0"/>
              <a:t> </a:t>
            </a:r>
            <a:r>
              <a:rPr lang="en-US" altLang="en-US" sz="1100" i="1" dirty="0" err="1">
                <a:latin typeface="Symbol" pitchFamily="18" charset="2"/>
              </a:rPr>
              <a:t>g</a:t>
            </a:r>
            <a:r>
              <a:rPr lang="en-US" altLang="en-US" sz="1100" i="1" baseline="30000" dirty="0">
                <a:latin typeface="Symbol" pitchFamily="18" charset="2"/>
              </a:rPr>
              <a:t> </a:t>
            </a:r>
            <a:endParaRPr lang="en-US" altLang="en-US" sz="1000" i="1" dirty="0">
              <a:solidFill>
                <a:srgbClr val="F5CD2D">
                  <a:lumMod val="40000"/>
                  <a:lumOff val="60000"/>
                </a:srgbClr>
              </a:solidFill>
              <a:latin typeface="Brush Script MT" panose="03060802040406070304" pitchFamily="66" charset="0"/>
            </a:endParaRPr>
          </a:p>
          <a:p>
            <a:pPr lvl="1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000" i="1" dirty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sz="1000" i="1" dirty="0" smtClean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sz="1000" i="1" dirty="0" smtClean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spcBef>
                <a:spcPts val="6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000" i="1" dirty="0" smtClean="0">
              <a:solidFill>
                <a:schemeClr val="accent4">
                  <a:lumMod val="40000"/>
                  <a:lumOff val="60000"/>
                </a:schemeClr>
              </a:solidFill>
              <a:latin typeface="Brush Script MT" panose="03060802040406070304" pitchFamily="66" charset="0"/>
            </a:endParaRPr>
          </a:p>
          <a:p>
            <a:pPr>
              <a:spcBef>
                <a:spcPts val="600"/>
              </a:spcBef>
            </a:pP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63408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Detecting BSM Physics with REDTOP (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h</a:t>
            </a: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h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 factory)</a:t>
            </a:r>
            <a:endParaRPr lang="en-US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56E7F7-C84E-45B0-9AB2-B2E37B592F15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22447" y="3825044"/>
            <a:ext cx="4386065" cy="864096"/>
          </a:xfrm>
          <a:prstGeom prst="rect">
            <a:avLst/>
          </a:prstGeom>
          <a:noFill/>
          <a:ln>
            <a:solidFill>
              <a:srgbClr val="C00000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47688" indent="-411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>
              <a:buClr>
                <a:srgbClr val="CC9900"/>
              </a:buClr>
              <a:buSzPct val="70000"/>
              <a:buFont typeface="Wingdings 2" pitchFamily="18" charset="2"/>
              <a:buNone/>
              <a:defRPr/>
            </a:pPr>
            <a:r>
              <a:rPr lang="en-US" altLang="en-US" sz="16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discrete symmetry violations</a:t>
            </a:r>
          </a:p>
          <a:p>
            <a:pPr marL="339725" lvl="1" indent="-169863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Lepton </a:t>
            </a:r>
            <a:r>
              <a:rPr lang="en-US" alt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Flavor Violation: </a:t>
            </a:r>
            <a:r>
              <a:rPr lang="en-US" alt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en-US" altLang="en-US" sz="1200" dirty="0"/>
              <a:t>  → </a:t>
            </a:r>
            <a:r>
              <a:rPr lang="en-US" altLang="en-US" sz="1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1200" i="1" baseline="30000" dirty="0" err="1"/>
              <a:t>+</a:t>
            </a:r>
            <a:r>
              <a:rPr lang="en-US" altLang="en-US" sz="1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sz="1200" i="1" baseline="30000" dirty="0" smtClean="0"/>
              <a:t> –</a:t>
            </a:r>
            <a:r>
              <a:rPr lang="en-US" altLang="en-US" sz="1200" i="1" dirty="0" smtClean="0"/>
              <a:t> + c.c.</a:t>
            </a:r>
            <a:endParaRPr lang="en-US" altLang="en-US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39725" lvl="1" indent="-169863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 lepton </a:t>
            </a:r>
            <a:r>
              <a:rPr lang="en-US" alt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Flavor Violation: </a:t>
            </a:r>
            <a:r>
              <a:rPr lang="en-US" alt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en-US" altLang="en-US" sz="1200" dirty="0"/>
              <a:t>  → </a:t>
            </a:r>
            <a:r>
              <a:rPr lang="en-US" altLang="en-US" sz="1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1200" i="1" baseline="30000" dirty="0" err="1" smtClean="0"/>
              <a:t>+</a:t>
            </a:r>
            <a:r>
              <a:rPr lang="en-US" altLang="en-US" sz="1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1200" i="1" baseline="30000" dirty="0" err="1" smtClean="0"/>
              <a:t>+</a:t>
            </a:r>
            <a:r>
              <a:rPr lang="en-US" altLang="en-US" sz="1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sz="1200" i="1" baseline="30000" dirty="0"/>
              <a:t> – </a:t>
            </a:r>
            <a:r>
              <a:rPr lang="en-US" altLang="en-US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sz="1200" i="1" baseline="30000" dirty="0" smtClean="0"/>
              <a:t> – </a:t>
            </a:r>
            <a:r>
              <a:rPr lang="en-US" altLang="en-US" sz="1200" i="1" dirty="0"/>
              <a:t> + c.c.</a:t>
            </a:r>
            <a:endParaRPr lang="en-US" sz="12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644008" y="1152128"/>
            <a:ext cx="4356484" cy="259228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47688" indent="-411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>
              <a:buClr>
                <a:srgbClr val="CC9900"/>
              </a:buClr>
              <a:buSzPct val="70000"/>
              <a:buFont typeface="Wingdings 2" pitchFamily="18" charset="2"/>
              <a:buNone/>
              <a:defRPr/>
            </a:pPr>
            <a:r>
              <a:rPr lang="en-US" altLang="en-US" sz="16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particles and forces searches</a:t>
            </a:r>
          </a:p>
          <a:p>
            <a:pPr marL="233363" lvl="1" indent="-115888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sz="1200" i="1" dirty="0" smtClean="0">
                <a:solidFill>
                  <a:srgbClr val="669900"/>
                </a:solidFill>
              </a:rPr>
              <a:t>Scalar </a:t>
            </a:r>
            <a:r>
              <a:rPr lang="en-US" sz="1200" i="1" dirty="0">
                <a:solidFill>
                  <a:srgbClr val="669900"/>
                </a:solidFill>
              </a:rPr>
              <a:t>meson</a:t>
            </a:r>
            <a:r>
              <a:rPr lang="en-US" altLang="en-US" sz="1200" i="1" dirty="0">
                <a:solidFill>
                  <a:srgbClr val="669900"/>
                </a:solidFill>
              </a:rPr>
              <a:t> searches (charged channel): </a:t>
            </a:r>
            <a:r>
              <a:rPr lang="en-US" altLang="en-US" sz="1200" i="1" dirty="0">
                <a:solidFill>
                  <a:srgbClr val="669900"/>
                </a:solidFill>
                <a:latin typeface="Symbol" pitchFamily="18" charset="2"/>
              </a:rPr>
              <a:t>h</a:t>
            </a:r>
            <a:r>
              <a:rPr lang="en-US" altLang="en-US" sz="1200" i="1" dirty="0">
                <a:solidFill>
                  <a:srgbClr val="669900"/>
                </a:solidFill>
              </a:rPr>
              <a:t> → </a:t>
            </a:r>
            <a:r>
              <a:rPr lang="en-US" altLang="en-US" sz="1200" i="1" dirty="0" err="1">
                <a:solidFill>
                  <a:srgbClr val="669900"/>
                </a:solidFill>
                <a:latin typeface="Symbol" pitchFamily="18" charset="2"/>
              </a:rPr>
              <a:t>p</a:t>
            </a:r>
            <a:r>
              <a:rPr lang="en-US" altLang="en-US" sz="1200" i="1" baseline="30000" dirty="0" err="1">
                <a:solidFill>
                  <a:srgbClr val="669900"/>
                </a:solidFill>
                <a:latin typeface="Symbol" pitchFamily="18" charset="2"/>
              </a:rPr>
              <a:t>o</a:t>
            </a:r>
            <a:r>
              <a:rPr lang="en-US" altLang="en-US" sz="1200" i="1" baseline="30000" dirty="0">
                <a:solidFill>
                  <a:srgbClr val="669900"/>
                </a:solidFill>
                <a:latin typeface="Symbol" pitchFamily="18" charset="2"/>
              </a:rPr>
              <a:t> </a:t>
            </a:r>
            <a:r>
              <a:rPr lang="en-US" altLang="en-US" sz="1200" i="1" dirty="0">
                <a:solidFill>
                  <a:srgbClr val="669900"/>
                </a:solidFill>
                <a:latin typeface="Symbol" pitchFamily="18" charset="2"/>
              </a:rPr>
              <a:t>H</a:t>
            </a:r>
            <a:r>
              <a:rPr lang="en-US" altLang="en-US" sz="1200" i="1" dirty="0">
                <a:solidFill>
                  <a:srgbClr val="669900"/>
                </a:solidFill>
              </a:rPr>
              <a:t>    with   </a:t>
            </a:r>
            <a:r>
              <a:rPr lang="en-US" altLang="en-US" sz="1200" i="1" dirty="0" err="1">
                <a:solidFill>
                  <a:srgbClr val="669900"/>
                </a:solidFill>
              </a:rPr>
              <a:t>H→e</a:t>
            </a:r>
            <a:r>
              <a:rPr lang="en-US" altLang="en-US" sz="1200" i="1" baseline="30000" dirty="0" err="1">
                <a:solidFill>
                  <a:srgbClr val="669900"/>
                </a:solidFill>
              </a:rPr>
              <a:t>+</a:t>
            </a:r>
            <a:r>
              <a:rPr lang="en-US" altLang="en-US" sz="1200" i="1" dirty="0" err="1">
                <a:solidFill>
                  <a:srgbClr val="669900"/>
                </a:solidFill>
              </a:rPr>
              <a:t>e</a:t>
            </a:r>
            <a:r>
              <a:rPr lang="en-US" altLang="en-US" sz="1200" i="1" baseline="30000" dirty="0">
                <a:solidFill>
                  <a:srgbClr val="669900"/>
                </a:solidFill>
              </a:rPr>
              <a:t>-</a:t>
            </a:r>
            <a:r>
              <a:rPr lang="en-US" altLang="en-US" sz="1200" i="1" dirty="0">
                <a:solidFill>
                  <a:srgbClr val="669900"/>
                </a:solidFill>
              </a:rPr>
              <a:t> and </a:t>
            </a:r>
            <a:r>
              <a:rPr lang="en-US" altLang="en-US" sz="1200" i="1" dirty="0" err="1">
                <a:solidFill>
                  <a:srgbClr val="669900"/>
                </a:solidFill>
              </a:rPr>
              <a:t>H→</a:t>
            </a:r>
            <a:r>
              <a:rPr lang="en-US" altLang="en-US" sz="1200" i="1" dirty="0" err="1">
                <a:solidFill>
                  <a:srgbClr val="669900"/>
                </a:solidFill>
                <a:latin typeface="Symbol" panose="05050102010706020507" pitchFamily="18" charset="2"/>
              </a:rPr>
              <a:t>m</a:t>
            </a:r>
            <a:r>
              <a:rPr lang="en-US" altLang="en-US" sz="1200" i="1" baseline="30000" dirty="0" err="1">
                <a:solidFill>
                  <a:srgbClr val="669900"/>
                </a:solidFill>
              </a:rPr>
              <a:t>+</a:t>
            </a:r>
            <a:r>
              <a:rPr lang="en-US" altLang="en-US" sz="1200" i="1" dirty="0" err="1">
                <a:solidFill>
                  <a:srgbClr val="669900"/>
                </a:solidFill>
                <a:latin typeface="Symbol" panose="05050102010706020507" pitchFamily="18" charset="2"/>
              </a:rPr>
              <a:t>m</a:t>
            </a:r>
            <a:r>
              <a:rPr lang="en-US" altLang="en-US" sz="1200" i="1" baseline="30000" dirty="0">
                <a:solidFill>
                  <a:srgbClr val="669900"/>
                </a:solidFill>
              </a:rPr>
              <a:t>-</a:t>
            </a:r>
          </a:p>
          <a:p>
            <a:pPr marL="233363" lvl="1" indent="-115888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 smtClean="0">
                <a:solidFill>
                  <a:srgbClr val="669900"/>
                </a:solidFill>
              </a:rPr>
              <a:t>Dark </a:t>
            </a:r>
            <a:r>
              <a:rPr lang="en-US" altLang="en-US" sz="1200" i="1" dirty="0">
                <a:solidFill>
                  <a:srgbClr val="669900"/>
                </a:solidFill>
              </a:rPr>
              <a:t>photon </a:t>
            </a:r>
            <a:r>
              <a:rPr lang="en-US" altLang="en-US" sz="1200" i="1" dirty="0" smtClean="0">
                <a:solidFill>
                  <a:srgbClr val="669900"/>
                </a:solidFill>
              </a:rPr>
              <a:t>searches: </a:t>
            </a:r>
            <a:r>
              <a:rPr lang="en-US" altLang="en-US" sz="1200" i="1" dirty="0">
                <a:solidFill>
                  <a:srgbClr val="669900"/>
                </a:solidFill>
                <a:latin typeface="Symbol" pitchFamily="18" charset="2"/>
              </a:rPr>
              <a:t>h</a:t>
            </a:r>
            <a:r>
              <a:rPr lang="en-US" altLang="en-US" sz="1200" i="1" dirty="0">
                <a:solidFill>
                  <a:srgbClr val="669900"/>
                </a:solidFill>
              </a:rPr>
              <a:t> </a:t>
            </a:r>
            <a:r>
              <a:rPr lang="en-US" altLang="en-US" sz="1200" dirty="0">
                <a:solidFill>
                  <a:srgbClr val="669900"/>
                </a:solidFill>
              </a:rPr>
              <a:t>→ </a:t>
            </a:r>
            <a:r>
              <a:rPr lang="en-US" altLang="en-US" sz="1200" i="1" dirty="0">
                <a:solidFill>
                  <a:srgbClr val="669900"/>
                </a:solidFill>
                <a:latin typeface="Symbol" pitchFamily="18" charset="2"/>
              </a:rPr>
              <a:t>g</a:t>
            </a:r>
            <a:r>
              <a:rPr lang="en-US" altLang="en-US" sz="1200" i="1" baseline="30000" dirty="0">
                <a:solidFill>
                  <a:srgbClr val="669900"/>
                </a:solidFill>
                <a:latin typeface="Symbol" pitchFamily="18" charset="2"/>
              </a:rPr>
              <a:t> </a:t>
            </a:r>
            <a:r>
              <a:rPr lang="en-US" altLang="en-US" sz="1200" i="1" dirty="0">
                <a:solidFill>
                  <a:srgbClr val="669900"/>
                </a:solidFill>
                <a:latin typeface="Symbol" pitchFamily="18" charset="2"/>
              </a:rPr>
              <a:t>A</a:t>
            </a:r>
            <a:r>
              <a:rPr lang="en-US" altLang="en-US" sz="1200" i="1" baseline="30000" dirty="0">
                <a:solidFill>
                  <a:srgbClr val="669900"/>
                </a:solidFill>
              </a:rPr>
              <a:t>’</a:t>
            </a:r>
            <a:r>
              <a:rPr lang="en-US" altLang="en-US" sz="1200" i="1" dirty="0">
                <a:solidFill>
                  <a:srgbClr val="669900"/>
                </a:solidFill>
              </a:rPr>
              <a:t> </a:t>
            </a:r>
            <a:r>
              <a:rPr lang="en-US" altLang="en-US" sz="1200" i="1" dirty="0" smtClean="0">
                <a:solidFill>
                  <a:srgbClr val="669900"/>
                </a:solidFill>
              </a:rPr>
              <a:t>  with </a:t>
            </a:r>
            <a:r>
              <a:rPr lang="en-US" altLang="en-US" sz="1200" i="1" dirty="0" smtClean="0">
                <a:solidFill>
                  <a:srgbClr val="669900"/>
                </a:solidFill>
                <a:latin typeface="Symbol" pitchFamily="18" charset="2"/>
              </a:rPr>
              <a:t>A</a:t>
            </a:r>
            <a:r>
              <a:rPr lang="en-US" altLang="en-US" sz="1200" i="1" baseline="30000" dirty="0">
                <a:solidFill>
                  <a:srgbClr val="669900"/>
                </a:solidFill>
              </a:rPr>
              <a:t>’</a:t>
            </a:r>
            <a:r>
              <a:rPr lang="en-US" altLang="en-US" sz="1200" i="1" dirty="0">
                <a:solidFill>
                  <a:srgbClr val="669900"/>
                </a:solidFill>
              </a:rPr>
              <a:t> </a:t>
            </a:r>
            <a:r>
              <a:rPr lang="en-US" altLang="en-US" sz="1200" dirty="0">
                <a:solidFill>
                  <a:srgbClr val="669900"/>
                </a:solidFill>
              </a:rPr>
              <a:t>→ </a:t>
            </a:r>
            <a:r>
              <a:rPr lang="en-US" altLang="en-US" sz="1200" i="1" dirty="0" err="1" smtClean="0">
                <a:solidFill>
                  <a:srgbClr val="669900"/>
                </a:solidFill>
                <a:latin typeface="Brush Script MT" panose="03060802040406070304" pitchFamily="66" charset="0"/>
              </a:rPr>
              <a:t>l</a:t>
            </a:r>
            <a:r>
              <a:rPr lang="en-US" altLang="en-US" sz="1200" i="1" baseline="30000" dirty="0" err="1" smtClean="0">
                <a:solidFill>
                  <a:srgbClr val="669900"/>
                </a:solidFill>
              </a:rPr>
              <a:t>+</a:t>
            </a:r>
            <a:r>
              <a:rPr lang="en-US" altLang="en-US" sz="1200" i="1" dirty="0" err="1" smtClean="0">
                <a:solidFill>
                  <a:srgbClr val="669900"/>
                </a:solidFill>
                <a:latin typeface="Brush Script MT" panose="03060802040406070304" pitchFamily="66" charset="0"/>
              </a:rPr>
              <a:t>l</a:t>
            </a:r>
            <a:r>
              <a:rPr lang="en-US" altLang="en-US" sz="1200" i="1" baseline="30000" dirty="0" smtClean="0">
                <a:solidFill>
                  <a:srgbClr val="669900"/>
                </a:solidFill>
              </a:rPr>
              <a:t>-</a:t>
            </a:r>
          </a:p>
          <a:p>
            <a:pPr marL="233363" lvl="1" indent="-115888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sz="1200" i="1" dirty="0" err="1">
                <a:solidFill>
                  <a:srgbClr val="669900"/>
                </a:solidFill>
              </a:rPr>
              <a:t>Protophobic</a:t>
            </a:r>
            <a:r>
              <a:rPr lang="en-US" sz="1200" i="1" dirty="0">
                <a:solidFill>
                  <a:srgbClr val="669900"/>
                </a:solidFill>
              </a:rPr>
              <a:t> fifth force</a:t>
            </a:r>
            <a:r>
              <a:rPr lang="en-US" altLang="en-US" sz="1200" i="1" dirty="0">
                <a:solidFill>
                  <a:srgbClr val="669900"/>
                </a:solidFill>
              </a:rPr>
              <a:t> searches : </a:t>
            </a:r>
            <a:r>
              <a:rPr lang="en-US" altLang="en-US" sz="1200" i="1" dirty="0">
                <a:solidFill>
                  <a:srgbClr val="669900"/>
                </a:solidFill>
                <a:latin typeface="Symbol" pitchFamily="18" charset="2"/>
              </a:rPr>
              <a:t>h</a:t>
            </a:r>
            <a:r>
              <a:rPr lang="en-US" altLang="en-US" sz="1200" i="1" dirty="0">
                <a:solidFill>
                  <a:srgbClr val="669900"/>
                </a:solidFill>
              </a:rPr>
              <a:t> → </a:t>
            </a:r>
            <a:r>
              <a:rPr lang="en-US" altLang="en-US" sz="1200" i="1" dirty="0">
                <a:solidFill>
                  <a:srgbClr val="669900"/>
                </a:solidFill>
                <a:latin typeface="Symbol" pitchFamily="18" charset="2"/>
              </a:rPr>
              <a:t>g</a:t>
            </a:r>
            <a:r>
              <a:rPr lang="en-US" altLang="en-US" sz="1200" i="1" baseline="30000" dirty="0">
                <a:solidFill>
                  <a:srgbClr val="669900"/>
                </a:solidFill>
                <a:latin typeface="Symbol" pitchFamily="18" charset="2"/>
              </a:rPr>
              <a:t> </a:t>
            </a:r>
            <a:r>
              <a:rPr lang="en-US" altLang="en-US" sz="1200" i="1" dirty="0">
                <a:solidFill>
                  <a:srgbClr val="669900"/>
                </a:solidFill>
              </a:rPr>
              <a:t>X</a:t>
            </a:r>
            <a:r>
              <a:rPr lang="en-US" altLang="en-US" sz="1200" i="1" baseline="-25000" dirty="0">
                <a:solidFill>
                  <a:srgbClr val="669900"/>
                </a:solidFill>
              </a:rPr>
              <a:t>17</a:t>
            </a:r>
            <a:r>
              <a:rPr lang="en-US" altLang="en-US" sz="1200" i="1" dirty="0">
                <a:solidFill>
                  <a:srgbClr val="669900"/>
                </a:solidFill>
              </a:rPr>
              <a:t> with X</a:t>
            </a:r>
            <a:r>
              <a:rPr lang="en-US" altLang="en-US" sz="1200" i="1" baseline="-25000" dirty="0">
                <a:solidFill>
                  <a:srgbClr val="669900"/>
                </a:solidFill>
              </a:rPr>
              <a:t>17 </a:t>
            </a:r>
            <a:r>
              <a:rPr lang="en-US" altLang="en-US" sz="1200" i="1" dirty="0">
                <a:solidFill>
                  <a:srgbClr val="669900"/>
                </a:solidFill>
              </a:rPr>
              <a:t>→ </a:t>
            </a:r>
            <a:r>
              <a:rPr lang="en-US" altLang="en-US" sz="1200" i="1" dirty="0" err="1" smtClean="0">
                <a:solidFill>
                  <a:srgbClr val="669900"/>
                </a:solidFill>
              </a:rPr>
              <a:t>e</a:t>
            </a:r>
            <a:r>
              <a:rPr lang="en-US" altLang="en-US" sz="1200" i="1" baseline="30000" dirty="0" err="1" smtClean="0">
                <a:solidFill>
                  <a:srgbClr val="669900"/>
                </a:solidFill>
              </a:rPr>
              <a:t>+</a:t>
            </a:r>
            <a:r>
              <a:rPr lang="en-US" altLang="en-US" sz="1200" i="1" dirty="0" err="1" smtClean="0">
                <a:solidFill>
                  <a:srgbClr val="669900"/>
                </a:solidFill>
              </a:rPr>
              <a:t>e</a:t>
            </a:r>
            <a:r>
              <a:rPr lang="en-US" altLang="en-US" sz="1200" i="1" baseline="30000" dirty="0" smtClean="0">
                <a:solidFill>
                  <a:srgbClr val="669900"/>
                </a:solidFill>
              </a:rPr>
              <a:t>-</a:t>
            </a:r>
          </a:p>
          <a:p>
            <a:pPr marL="233363" lvl="1" indent="-115888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sz="1200" i="1" dirty="0" smtClean="0">
                <a:solidFill>
                  <a:srgbClr val="669900"/>
                </a:solidFill>
              </a:rPr>
              <a:t>QCD </a:t>
            </a:r>
            <a:r>
              <a:rPr lang="en-US" sz="1200" i="1" dirty="0" err="1" smtClean="0">
                <a:solidFill>
                  <a:srgbClr val="669900"/>
                </a:solidFill>
              </a:rPr>
              <a:t>axion</a:t>
            </a:r>
            <a:r>
              <a:rPr lang="en-US" sz="1200" i="1" dirty="0" smtClean="0">
                <a:solidFill>
                  <a:srgbClr val="669900"/>
                </a:solidFill>
              </a:rPr>
              <a:t> </a:t>
            </a:r>
            <a:r>
              <a:rPr lang="en-US" altLang="en-US" sz="1200" i="1" dirty="0" smtClean="0">
                <a:solidFill>
                  <a:srgbClr val="669900"/>
                </a:solidFill>
              </a:rPr>
              <a:t>searches </a:t>
            </a:r>
            <a:r>
              <a:rPr lang="en-US" altLang="en-US" sz="1200" i="1" dirty="0">
                <a:solidFill>
                  <a:srgbClr val="669900"/>
                </a:solidFill>
              </a:rPr>
              <a:t>: </a:t>
            </a:r>
            <a:r>
              <a:rPr lang="en-US" altLang="en-US" sz="1200" i="1" dirty="0">
                <a:solidFill>
                  <a:srgbClr val="669900"/>
                </a:solidFill>
                <a:latin typeface="Symbol" pitchFamily="18" charset="2"/>
              </a:rPr>
              <a:t>h</a:t>
            </a:r>
            <a:r>
              <a:rPr lang="en-US" altLang="en-US" sz="1200" i="1" dirty="0">
                <a:solidFill>
                  <a:srgbClr val="669900"/>
                </a:solidFill>
              </a:rPr>
              <a:t> → </a:t>
            </a:r>
            <a:r>
              <a:rPr lang="en-US" altLang="en-US" sz="1200" i="1" dirty="0" smtClean="0">
                <a:solidFill>
                  <a:srgbClr val="669900"/>
                </a:solidFill>
                <a:latin typeface="Symbol" pitchFamily="18" charset="2"/>
              </a:rPr>
              <a:t>pp</a:t>
            </a:r>
            <a:r>
              <a:rPr lang="en-US" altLang="en-US" sz="1200" i="1" baseline="30000" dirty="0" smtClean="0">
                <a:solidFill>
                  <a:srgbClr val="669900"/>
                </a:solidFill>
                <a:latin typeface="Symbol" pitchFamily="18" charset="2"/>
              </a:rPr>
              <a:t> </a:t>
            </a:r>
            <a:r>
              <a:rPr lang="en-US" altLang="en-US" sz="1200" b="1" i="1" dirty="0" smtClean="0">
                <a:solidFill>
                  <a:srgbClr val="669900"/>
                </a:solidFill>
              </a:rPr>
              <a:t>a</a:t>
            </a:r>
            <a:r>
              <a:rPr lang="en-US" altLang="en-US" sz="1200" i="1" baseline="-25000" dirty="0" smtClean="0">
                <a:solidFill>
                  <a:srgbClr val="669900"/>
                </a:solidFill>
              </a:rPr>
              <a:t>17</a:t>
            </a:r>
            <a:r>
              <a:rPr lang="en-US" altLang="en-US" sz="1200" i="1" dirty="0" smtClean="0">
                <a:solidFill>
                  <a:srgbClr val="669900"/>
                </a:solidFill>
              </a:rPr>
              <a:t> </a:t>
            </a:r>
            <a:r>
              <a:rPr lang="en-US" altLang="en-US" sz="1200" i="1" dirty="0">
                <a:solidFill>
                  <a:srgbClr val="669900"/>
                </a:solidFill>
              </a:rPr>
              <a:t>with </a:t>
            </a:r>
            <a:r>
              <a:rPr lang="en-US" altLang="en-US" sz="1200" b="1" i="1" dirty="0" smtClean="0">
                <a:solidFill>
                  <a:srgbClr val="669900"/>
                </a:solidFill>
              </a:rPr>
              <a:t>a</a:t>
            </a:r>
            <a:r>
              <a:rPr lang="en-US" altLang="en-US" sz="1200" i="1" baseline="-25000" dirty="0" smtClean="0">
                <a:solidFill>
                  <a:srgbClr val="669900"/>
                </a:solidFill>
              </a:rPr>
              <a:t>17 </a:t>
            </a:r>
            <a:r>
              <a:rPr lang="en-US" altLang="en-US" sz="1200" i="1" dirty="0">
                <a:solidFill>
                  <a:srgbClr val="669900"/>
                </a:solidFill>
              </a:rPr>
              <a:t>→ </a:t>
            </a:r>
            <a:r>
              <a:rPr lang="en-US" altLang="en-US" sz="1200" i="1" dirty="0" err="1" smtClean="0">
                <a:solidFill>
                  <a:srgbClr val="669900"/>
                </a:solidFill>
              </a:rPr>
              <a:t>e</a:t>
            </a:r>
            <a:r>
              <a:rPr lang="en-US" altLang="en-US" sz="1200" i="1" baseline="30000" dirty="0" err="1" smtClean="0">
                <a:solidFill>
                  <a:srgbClr val="669900"/>
                </a:solidFill>
              </a:rPr>
              <a:t>+</a:t>
            </a:r>
            <a:r>
              <a:rPr lang="en-US" altLang="en-US" sz="1200" i="1" dirty="0" err="1" smtClean="0">
                <a:solidFill>
                  <a:srgbClr val="669900"/>
                </a:solidFill>
              </a:rPr>
              <a:t>e</a:t>
            </a:r>
            <a:r>
              <a:rPr lang="en-US" altLang="en-US" sz="1200" i="1" baseline="30000" dirty="0" smtClean="0">
                <a:solidFill>
                  <a:srgbClr val="669900"/>
                </a:solidFill>
              </a:rPr>
              <a:t>-</a:t>
            </a:r>
            <a:endParaRPr lang="en-US" sz="1200" i="1" dirty="0">
              <a:solidFill>
                <a:srgbClr val="669900"/>
              </a:solidFill>
            </a:endParaRPr>
          </a:p>
          <a:p>
            <a:pPr marL="233363" lvl="1" indent="-115888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sz="1200" i="1" dirty="0" smtClean="0"/>
              <a:t>New </a:t>
            </a:r>
            <a:r>
              <a:rPr lang="en-US" sz="1200" i="1" dirty="0" err="1"/>
              <a:t>leptophobic</a:t>
            </a:r>
            <a:r>
              <a:rPr lang="en-US" sz="1200" i="1" dirty="0"/>
              <a:t> baryonic force</a:t>
            </a:r>
            <a:r>
              <a:rPr lang="en-US" altLang="en-US" sz="1200" i="1" dirty="0"/>
              <a:t> searches : </a:t>
            </a:r>
            <a:r>
              <a:rPr lang="en-US" altLang="en-US" sz="1200" i="1" dirty="0">
                <a:latin typeface="Symbol" pitchFamily="18" charset="2"/>
              </a:rPr>
              <a:t>h</a:t>
            </a:r>
            <a:r>
              <a:rPr lang="en-US" altLang="en-US" sz="1200" i="1" dirty="0"/>
              <a:t> → </a:t>
            </a:r>
            <a:r>
              <a:rPr lang="en-US" altLang="en-US" sz="1200" i="1" dirty="0">
                <a:latin typeface="Symbol" pitchFamily="18" charset="2"/>
              </a:rPr>
              <a:t>g</a:t>
            </a:r>
            <a:r>
              <a:rPr lang="en-US" altLang="en-US" sz="1200" i="1" baseline="30000" dirty="0">
                <a:latin typeface="Symbol" pitchFamily="18" charset="2"/>
              </a:rPr>
              <a:t> </a:t>
            </a:r>
            <a:r>
              <a:rPr lang="en-US" altLang="en-US" sz="1200" i="1" dirty="0"/>
              <a:t>B with B→ </a:t>
            </a:r>
            <a:r>
              <a:rPr lang="en-US" altLang="en-US" sz="1200" i="1" dirty="0" err="1"/>
              <a:t>e</a:t>
            </a:r>
            <a:r>
              <a:rPr lang="en-US" altLang="en-US" sz="1200" i="1" baseline="30000" dirty="0" err="1"/>
              <a:t>+</a:t>
            </a:r>
            <a:r>
              <a:rPr lang="en-US" altLang="en-US" sz="1200" i="1" dirty="0" err="1"/>
              <a:t>e</a:t>
            </a:r>
            <a:r>
              <a:rPr lang="en-US" altLang="en-US" sz="1200" i="1" baseline="30000" dirty="0"/>
              <a:t>- </a:t>
            </a:r>
            <a:r>
              <a:rPr lang="en-US" altLang="en-US" sz="1200" i="1" dirty="0" smtClean="0"/>
              <a:t>  </a:t>
            </a:r>
            <a:r>
              <a:rPr lang="en-US" altLang="en-US" sz="1200" i="1" dirty="0"/>
              <a:t>or B→ </a:t>
            </a:r>
            <a:r>
              <a:rPr lang="en-US" altLang="en-US" sz="1200" i="1" dirty="0" smtClean="0">
                <a:latin typeface="Symbol" pitchFamily="18" charset="2"/>
              </a:rPr>
              <a:t>g</a:t>
            </a:r>
            <a:r>
              <a:rPr lang="en-US" altLang="en-US" sz="1200" i="1" baseline="30000" dirty="0" smtClean="0">
                <a:latin typeface="Symbol" pitchFamily="18" charset="2"/>
              </a:rPr>
              <a:t> </a:t>
            </a:r>
            <a:r>
              <a:rPr lang="en-US" altLang="en-US" sz="1200" i="1" dirty="0" err="1">
                <a:latin typeface="Symbol" pitchFamily="18" charset="2"/>
              </a:rPr>
              <a:t>p</a:t>
            </a:r>
            <a:r>
              <a:rPr lang="en-US" altLang="en-US" sz="1200" i="1" baseline="30000" dirty="0" err="1">
                <a:latin typeface="Symbol" pitchFamily="18" charset="2"/>
              </a:rPr>
              <a:t>o</a:t>
            </a:r>
            <a:endParaRPr lang="en-US" sz="1200" i="1" dirty="0"/>
          </a:p>
          <a:p>
            <a:pPr marL="233363" lvl="1" indent="-115888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>
                <a:solidFill>
                  <a:srgbClr val="669900"/>
                </a:solidFill>
              </a:rPr>
              <a:t>Indirect searches for dark </a:t>
            </a:r>
            <a:r>
              <a:rPr lang="en-US" altLang="en-US" sz="1200" i="1" dirty="0" smtClean="0">
                <a:solidFill>
                  <a:srgbClr val="669900"/>
                </a:solidFill>
              </a:rPr>
              <a:t>photons </a:t>
            </a:r>
            <a:r>
              <a:rPr lang="en-US" altLang="en-US" sz="1200" i="1" dirty="0">
                <a:solidFill>
                  <a:srgbClr val="669900"/>
                </a:solidFill>
              </a:rPr>
              <a:t>new gauge </a:t>
            </a:r>
            <a:r>
              <a:rPr lang="en-US" altLang="en-US" sz="1200" i="1" dirty="0" smtClean="0">
                <a:solidFill>
                  <a:srgbClr val="669900"/>
                </a:solidFill>
              </a:rPr>
              <a:t>bosons</a:t>
            </a:r>
            <a:r>
              <a:rPr lang="en-US" altLang="en-US" sz="1200" i="1" dirty="0">
                <a:solidFill>
                  <a:srgbClr val="669900"/>
                </a:solidFill>
              </a:rPr>
              <a:t> </a:t>
            </a:r>
            <a:r>
              <a:rPr lang="en-US" altLang="en-US" sz="1200" i="1" dirty="0" smtClean="0">
                <a:solidFill>
                  <a:srgbClr val="669900"/>
                </a:solidFill>
              </a:rPr>
              <a:t>and </a:t>
            </a:r>
            <a:r>
              <a:rPr lang="en-US" altLang="en-US" sz="1200" i="1" dirty="0" err="1" smtClean="0">
                <a:solidFill>
                  <a:srgbClr val="669900"/>
                </a:solidFill>
              </a:rPr>
              <a:t>leptoquark</a:t>
            </a:r>
            <a:r>
              <a:rPr lang="en-US" altLang="en-US" sz="1200" i="1" dirty="0" smtClean="0">
                <a:solidFill>
                  <a:srgbClr val="669900"/>
                </a:solidFill>
              </a:rPr>
              <a:t>: </a:t>
            </a:r>
            <a:r>
              <a:rPr lang="en-US" altLang="en-US" sz="1200" i="1" dirty="0">
                <a:solidFill>
                  <a:srgbClr val="669900"/>
                </a:solidFill>
                <a:latin typeface="Symbol" pitchFamily="18" charset="2"/>
              </a:rPr>
              <a:t>h</a:t>
            </a:r>
            <a:r>
              <a:rPr lang="en-US" altLang="en-US" sz="1200" dirty="0">
                <a:solidFill>
                  <a:srgbClr val="669900"/>
                </a:solidFill>
              </a:rPr>
              <a:t> → </a:t>
            </a:r>
            <a:r>
              <a:rPr lang="en-US" altLang="en-US" sz="1200" i="1" dirty="0" err="1">
                <a:solidFill>
                  <a:srgbClr val="669900"/>
                </a:solidFill>
                <a:latin typeface="Symbol" pitchFamily="18" charset="2"/>
              </a:rPr>
              <a:t>m</a:t>
            </a:r>
            <a:r>
              <a:rPr lang="en-US" altLang="en-US" sz="1200" i="1" baseline="30000" dirty="0" err="1">
                <a:solidFill>
                  <a:srgbClr val="669900"/>
                </a:solidFill>
              </a:rPr>
              <a:t>+</a:t>
            </a:r>
            <a:r>
              <a:rPr lang="en-US" altLang="en-US" sz="1200" i="1" dirty="0" err="1">
                <a:solidFill>
                  <a:srgbClr val="669900"/>
                </a:solidFill>
                <a:latin typeface="Symbol" pitchFamily="18" charset="2"/>
              </a:rPr>
              <a:t>m</a:t>
            </a:r>
            <a:r>
              <a:rPr lang="en-US" altLang="en-US" sz="1200" i="1" baseline="30000" dirty="0">
                <a:solidFill>
                  <a:srgbClr val="669900"/>
                </a:solidFill>
              </a:rPr>
              <a:t>-</a:t>
            </a:r>
            <a:r>
              <a:rPr lang="en-US" altLang="en-US" sz="1200" i="1" dirty="0">
                <a:solidFill>
                  <a:srgbClr val="669900"/>
                </a:solidFill>
                <a:latin typeface="Symbol" pitchFamily="18" charset="2"/>
              </a:rPr>
              <a:t> </a:t>
            </a:r>
            <a:r>
              <a:rPr lang="en-US" altLang="en-US" sz="1200" i="1" dirty="0">
                <a:solidFill>
                  <a:srgbClr val="669900"/>
                </a:solidFill>
              </a:rPr>
              <a:t>and</a:t>
            </a:r>
            <a:r>
              <a:rPr lang="en-US" altLang="en-US" sz="1200" i="1" dirty="0">
                <a:solidFill>
                  <a:srgbClr val="669900"/>
                </a:solidFill>
                <a:latin typeface="Symbol" pitchFamily="18" charset="2"/>
              </a:rPr>
              <a:t> h</a:t>
            </a:r>
            <a:r>
              <a:rPr lang="en-US" altLang="en-US" sz="1200" dirty="0">
                <a:solidFill>
                  <a:srgbClr val="669900"/>
                </a:solidFill>
              </a:rPr>
              <a:t> → </a:t>
            </a:r>
            <a:r>
              <a:rPr lang="en-US" altLang="en-US" sz="1200" i="1" dirty="0" err="1" smtClean="0">
                <a:solidFill>
                  <a:srgbClr val="669900"/>
                </a:solidFill>
              </a:rPr>
              <a:t>e</a:t>
            </a:r>
            <a:r>
              <a:rPr lang="en-US" altLang="en-US" sz="1200" i="1" baseline="30000" dirty="0" err="1" smtClean="0">
                <a:solidFill>
                  <a:srgbClr val="669900"/>
                </a:solidFill>
              </a:rPr>
              <a:t>+</a:t>
            </a:r>
            <a:r>
              <a:rPr lang="en-US" altLang="en-US" sz="1200" i="1" dirty="0" err="1" smtClean="0">
                <a:solidFill>
                  <a:srgbClr val="669900"/>
                </a:solidFill>
              </a:rPr>
              <a:t>e</a:t>
            </a:r>
            <a:r>
              <a:rPr lang="en-US" altLang="en-US" sz="1200" i="1" baseline="30000" dirty="0" smtClean="0">
                <a:solidFill>
                  <a:srgbClr val="669900"/>
                </a:solidFill>
              </a:rPr>
              <a:t>-</a:t>
            </a:r>
          </a:p>
          <a:p>
            <a:pPr marL="233363" lvl="1" indent="-115888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 smtClean="0"/>
              <a:t>Search for true </a:t>
            </a:r>
            <a:r>
              <a:rPr lang="en-US" altLang="en-US" sz="1200" i="1" dirty="0" err="1" smtClean="0"/>
              <a:t>muonium</a:t>
            </a:r>
            <a:r>
              <a:rPr lang="en-US" altLang="en-US" sz="1200" i="1" dirty="0" smtClean="0"/>
              <a:t>: </a:t>
            </a:r>
            <a:r>
              <a:rPr lang="en-US" altLang="en-US" sz="1200" i="1" dirty="0" smtClean="0">
                <a:latin typeface="Symbol" pitchFamily="18" charset="2"/>
              </a:rPr>
              <a:t>h</a:t>
            </a:r>
            <a:r>
              <a:rPr lang="en-US" altLang="en-US" sz="1200" i="1" dirty="0" smtClean="0"/>
              <a:t> </a:t>
            </a:r>
            <a:r>
              <a:rPr lang="en-US" altLang="en-US" sz="1200" dirty="0" smtClean="0"/>
              <a:t>→ </a:t>
            </a:r>
            <a:r>
              <a:rPr lang="en-US" altLang="en-US" sz="1200" i="1" dirty="0" smtClean="0">
                <a:latin typeface="Symbol" pitchFamily="18" charset="2"/>
              </a:rPr>
              <a:t>g</a:t>
            </a:r>
            <a:r>
              <a:rPr lang="en-US" altLang="en-US" sz="1200" i="1" baseline="30000" dirty="0" smtClean="0">
                <a:latin typeface="Symbol" pitchFamily="18" charset="2"/>
              </a:rPr>
              <a:t> </a:t>
            </a:r>
            <a:r>
              <a:rPr lang="en-US" altLang="en-US" sz="1200" i="1" dirty="0" smtClean="0">
                <a:latin typeface="Symbol" pitchFamily="18" charset="2"/>
              </a:rPr>
              <a:t>(</a:t>
            </a:r>
            <a:r>
              <a:rPr lang="en-US" altLang="en-US" sz="1200" i="1" dirty="0" err="1" smtClean="0">
                <a:latin typeface="Symbol" pitchFamily="18" charset="2"/>
              </a:rPr>
              <a:t>m</a:t>
            </a:r>
            <a:r>
              <a:rPr lang="en-US" altLang="en-US" sz="1200" i="1" baseline="30000" dirty="0" err="1" smtClean="0"/>
              <a:t>+</a:t>
            </a:r>
            <a:r>
              <a:rPr lang="en-US" altLang="en-US" sz="1200" i="1" dirty="0" err="1" smtClean="0">
                <a:latin typeface="Symbol" pitchFamily="18" charset="2"/>
              </a:rPr>
              <a:t>m</a:t>
            </a:r>
            <a:r>
              <a:rPr lang="en-US" altLang="en-US" sz="1200" i="1" dirty="0" smtClean="0">
                <a:latin typeface="Symbol" pitchFamily="18" charset="2"/>
              </a:rPr>
              <a:t> </a:t>
            </a:r>
            <a:r>
              <a:rPr lang="en-US" altLang="en-US" sz="1200" i="1" baseline="30000" dirty="0" smtClean="0"/>
              <a:t>–</a:t>
            </a:r>
            <a:r>
              <a:rPr lang="en-US" altLang="en-US" sz="1200" i="1" dirty="0" smtClean="0"/>
              <a:t> )|</a:t>
            </a:r>
            <a:r>
              <a:rPr lang="en-US" altLang="en-US" sz="1200" i="1" baseline="-25000" dirty="0" smtClean="0"/>
              <a:t>2M</a:t>
            </a:r>
            <a:r>
              <a:rPr lang="en-US" altLang="en-US" sz="1200" i="1" baseline="-44000" dirty="0" smtClean="0">
                <a:latin typeface="Symbol" panose="05050102010706020507" pitchFamily="18" charset="2"/>
              </a:rPr>
              <a:t>m</a:t>
            </a:r>
            <a:r>
              <a:rPr lang="en-US" altLang="en-US" sz="1200" i="1" dirty="0" smtClean="0"/>
              <a:t> </a:t>
            </a:r>
            <a:r>
              <a:rPr lang="en-US" altLang="en-US" sz="1200" dirty="0" smtClean="0"/>
              <a:t>→ </a:t>
            </a:r>
            <a:r>
              <a:rPr lang="en-US" altLang="en-US" sz="1200" i="1" dirty="0" smtClean="0">
                <a:latin typeface="Symbol" pitchFamily="18" charset="2"/>
              </a:rPr>
              <a:t>g</a:t>
            </a:r>
            <a:r>
              <a:rPr lang="en-US" altLang="en-US" sz="1200" i="1" baseline="30000" dirty="0" smtClean="0">
                <a:latin typeface="Symbol" pitchFamily="18" charset="2"/>
              </a:rPr>
              <a:t> </a:t>
            </a:r>
            <a:r>
              <a:rPr lang="en-US" altLang="en-US" sz="1200" i="1" dirty="0" err="1" smtClean="0"/>
              <a:t>e</a:t>
            </a:r>
            <a:r>
              <a:rPr lang="en-US" altLang="en-US" sz="1200" i="1" baseline="30000" dirty="0" err="1" smtClean="0"/>
              <a:t>+</a:t>
            </a:r>
            <a:r>
              <a:rPr lang="en-US" altLang="en-US" sz="1200" i="1" dirty="0" err="1" smtClean="0"/>
              <a:t>e</a:t>
            </a:r>
            <a:r>
              <a:rPr lang="en-US" altLang="en-US" sz="1200" i="1" dirty="0" smtClean="0"/>
              <a:t> </a:t>
            </a:r>
            <a:r>
              <a:rPr lang="en-US" altLang="en-US" sz="1200" i="1" baseline="30000" dirty="0" smtClean="0"/>
              <a:t>– </a:t>
            </a:r>
            <a:r>
              <a:rPr lang="en-US" altLang="en-US" sz="1200" i="1" dirty="0" smtClean="0"/>
              <a:t> </a:t>
            </a:r>
          </a:p>
          <a:p>
            <a:pPr marL="233363" lvl="1" indent="-115888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 smtClean="0">
                <a:solidFill>
                  <a:srgbClr val="669900"/>
                </a:solidFill>
              </a:rPr>
              <a:t>Lepton Universality</a:t>
            </a:r>
          </a:p>
          <a:p>
            <a:pPr marL="233363" lvl="1" indent="-115888">
              <a:buClr>
                <a:srgbClr val="CC9900"/>
              </a:buClr>
              <a:buSzPct val="70000"/>
              <a:buNone/>
              <a:defRPr/>
            </a:pPr>
            <a:endParaRPr lang="en-US" altLang="en-US" sz="1200" i="1" baseline="30000" dirty="0" smtClean="0"/>
          </a:p>
          <a:p>
            <a:pPr lvl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200" i="1" dirty="0" smtClean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sz="1200" i="1" dirty="0" smtClean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200" i="1" dirty="0" smtClean="0">
              <a:solidFill>
                <a:schemeClr val="accent4">
                  <a:lumMod val="40000"/>
                  <a:lumOff val="60000"/>
                </a:schemeClr>
              </a:solidFill>
              <a:latin typeface="Brush Script MT" panose="03060802040406070304" pitchFamily="66" charset="0"/>
            </a:endParaRPr>
          </a:p>
          <a:p>
            <a:endParaRPr lang="en-US" sz="20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644008" y="3816424"/>
            <a:ext cx="4356484" cy="86409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47688" indent="-411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>
              <a:spcBef>
                <a:spcPts val="0"/>
              </a:spcBef>
              <a:buClr>
                <a:srgbClr val="CC9900"/>
              </a:buClr>
              <a:buSzPct val="70000"/>
              <a:buFont typeface="Wingdings 2" pitchFamily="18" charset="2"/>
              <a:buNone/>
              <a:defRPr/>
            </a:pPr>
            <a:r>
              <a:rPr lang="en-US" altLang="en-US" sz="16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Precision Physics measurements</a:t>
            </a:r>
          </a:p>
          <a:p>
            <a:pPr marL="117475" lvl="1" indent="-117475">
              <a:spcBef>
                <a:spcPts val="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 radius anomaly:</a:t>
            </a:r>
            <a:r>
              <a:rPr lang="en-US" altLang="en-US" sz="1200" b="1" i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200" i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en-US" altLang="en-US" sz="1200" dirty="0" smtClean="0">
                <a:solidFill>
                  <a:srgbClr val="669900"/>
                </a:solidFill>
              </a:rPr>
              <a:t> → </a:t>
            </a:r>
            <a:r>
              <a:rPr lang="en-US" altLang="en-US" sz="1200" i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 </a:t>
            </a:r>
            <a:r>
              <a:rPr lang="en-US" altLang="en-US" sz="1200" i="1" dirty="0" err="1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1200" i="1" baseline="30000" dirty="0" err="1" smtClean="0">
                <a:solidFill>
                  <a:srgbClr val="669900"/>
                </a:solidFill>
              </a:rPr>
              <a:t>+</a:t>
            </a:r>
            <a:r>
              <a:rPr lang="en-US" altLang="en-US" sz="1200" i="1" dirty="0" err="1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1200" i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 </a:t>
            </a:r>
            <a:r>
              <a:rPr lang="en-US" altLang="en-US" sz="1200" i="1" baseline="30000" dirty="0" smtClean="0">
                <a:solidFill>
                  <a:srgbClr val="669900"/>
                </a:solidFill>
              </a:rPr>
              <a:t>–</a:t>
            </a:r>
            <a:r>
              <a:rPr lang="en-US" altLang="en-US" sz="2000" i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 </a:t>
            </a:r>
            <a:r>
              <a:rPr lang="en-US" altLang="en-US" sz="1200" i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   </a:t>
            </a:r>
            <a:r>
              <a:rPr lang="en-US" altLang="en-US" sz="1200" i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en-US" altLang="en-US" sz="1200" dirty="0" smtClean="0">
                <a:solidFill>
                  <a:srgbClr val="669900"/>
                </a:solidFill>
              </a:rPr>
              <a:t> → </a:t>
            </a:r>
            <a:r>
              <a:rPr lang="en-US" altLang="en-US" sz="1200" i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 </a:t>
            </a:r>
            <a:r>
              <a:rPr lang="en-US" altLang="en-US" sz="1200" i="1" dirty="0" err="1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sz="1200" i="1" baseline="30000" dirty="0" err="1" smtClean="0">
                <a:solidFill>
                  <a:srgbClr val="669900"/>
                </a:solidFill>
              </a:rPr>
              <a:t>+</a:t>
            </a:r>
            <a:r>
              <a:rPr lang="en-US" altLang="en-US" sz="1200" i="1" dirty="0" err="1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sz="1200" i="1" baseline="30000" dirty="0" smtClean="0">
                <a:solidFill>
                  <a:srgbClr val="669900"/>
                </a:solidFill>
              </a:rPr>
              <a:t>-</a:t>
            </a:r>
          </a:p>
          <a:p>
            <a:pPr marL="117475" lvl="1" indent="-117475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unseen </a:t>
            </a:r>
            <a:r>
              <a:rPr lang="en-US" altLang="en-US" sz="1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leptonic</a:t>
            </a:r>
            <a:r>
              <a:rPr lang="en-US" altLang="en-US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decay mode of </a:t>
            </a:r>
            <a:r>
              <a:rPr lang="en-US" alt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en-US" altLang="en-US" sz="1200" dirty="0"/>
              <a:t> </a:t>
            </a:r>
            <a:r>
              <a:rPr lang="en-US" altLang="en-US" sz="1200" dirty="0" smtClean="0"/>
              <a:t>/</a:t>
            </a:r>
            <a:r>
              <a:rPr lang="en-US" alt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 h</a:t>
            </a:r>
            <a:r>
              <a:rPr lang="en-US" altLang="en-US" sz="1200" dirty="0"/>
              <a:t> </a:t>
            </a:r>
            <a:r>
              <a:rPr lang="en-US" altLang="en-US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 (SM predicts 10</a:t>
            </a:r>
            <a:r>
              <a:rPr lang="en-US" altLang="en-US" sz="12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-6</a:t>
            </a:r>
            <a:r>
              <a:rPr lang="en-US" altLang="en-US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-10</a:t>
            </a:r>
            <a:r>
              <a:rPr lang="en-US" altLang="en-US" sz="12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-9</a:t>
            </a:r>
            <a:r>
              <a:rPr lang="en-US" altLang="en-US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lvl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200" i="1" dirty="0" smtClean="0">
              <a:solidFill>
                <a:srgbClr val="F5CD2D">
                  <a:lumMod val="40000"/>
                  <a:lumOff val="60000"/>
                </a:srgbClr>
              </a:solidFill>
              <a:latin typeface="Brush Script MT" panose="03060802040406070304" pitchFamily="66" charset="0"/>
            </a:endParaRPr>
          </a:p>
          <a:p>
            <a:pPr lvl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200" i="1" dirty="0" smtClean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sz="1200" i="1" dirty="0" smtClean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sz="1200" i="1" dirty="0" smtClean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200" i="1" dirty="0" smtClean="0">
              <a:solidFill>
                <a:schemeClr val="accent4">
                  <a:lumMod val="40000"/>
                  <a:lumOff val="60000"/>
                </a:schemeClr>
              </a:solidFill>
              <a:latin typeface="Brush Script MT" panose="03060802040406070304" pitchFamily="66" charset="0"/>
            </a:endParaRPr>
          </a:p>
          <a:p>
            <a:endParaRPr lang="en-US" sz="20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222447" y="4752528"/>
            <a:ext cx="4386065" cy="181659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47688" indent="-411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>
              <a:buClr>
                <a:srgbClr val="CC9900"/>
              </a:buClr>
              <a:buSzPct val="70000"/>
              <a:buFont typeface="Wingdings 2" pitchFamily="18" charset="2"/>
              <a:buNone/>
              <a:defRPr/>
            </a:pPr>
            <a:r>
              <a:rPr lang="en-US" altLang="en-US" sz="16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</a:t>
            </a:r>
            <a:r>
              <a:rPr lang="en-US" altLang="en-US" sz="16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h/h</a:t>
            </a:r>
            <a:r>
              <a:rPr lang="en-US" altLang="en-US" sz="16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 based BSM Physics</a:t>
            </a:r>
          </a:p>
          <a:p>
            <a:pPr marL="339725" lvl="1" indent="-169863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/>
              <a:t>Dark </a:t>
            </a:r>
            <a:r>
              <a:rPr lang="en-US" altLang="en-US" sz="1200" i="1" dirty="0" smtClean="0"/>
              <a:t>photon </a:t>
            </a:r>
            <a:r>
              <a:rPr lang="en-US" altLang="en-US" sz="1200" i="1" dirty="0"/>
              <a:t>and </a:t>
            </a:r>
            <a:r>
              <a:rPr lang="en-US" altLang="en-US" sz="1200" i="1" dirty="0" smtClean="0"/>
              <a:t>ALP </a:t>
            </a:r>
            <a:r>
              <a:rPr lang="en-US" altLang="en-US" sz="1200" i="1" dirty="0"/>
              <a:t>searches in </a:t>
            </a:r>
            <a:r>
              <a:rPr lang="en-US" altLang="en-US" sz="1200" i="1" dirty="0" err="1"/>
              <a:t>Drell</a:t>
            </a:r>
            <a:r>
              <a:rPr lang="en-US" altLang="en-US" sz="1200" i="1" dirty="0"/>
              <a:t>-Yan processes: 	</a:t>
            </a:r>
            <a:r>
              <a:rPr lang="en-US" altLang="en-US" sz="1200" i="1" dirty="0" err="1"/>
              <a:t>qqbar</a:t>
            </a:r>
            <a:r>
              <a:rPr lang="en-US" altLang="en-US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200" dirty="0"/>
              <a:t>→ </a:t>
            </a:r>
            <a:r>
              <a:rPr lang="en-US" altLang="en-US" sz="1200" i="1" dirty="0"/>
              <a:t>A</a:t>
            </a:r>
            <a:r>
              <a:rPr lang="en-US" altLang="en-US" sz="1200" dirty="0"/>
              <a:t>’/a</a:t>
            </a:r>
            <a:r>
              <a:rPr lang="en-US" altLang="en-US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200" dirty="0"/>
              <a:t>→ </a:t>
            </a:r>
            <a:r>
              <a:rPr lang="en-US" altLang="en-US" sz="12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en-US" sz="1200" i="1" baseline="30000" dirty="0" err="1"/>
              <a:t>+</a:t>
            </a:r>
            <a:r>
              <a:rPr lang="en-US" altLang="en-US" sz="12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en-US" sz="1200" i="1" baseline="30000" dirty="0"/>
              <a:t>–</a:t>
            </a:r>
          </a:p>
          <a:p>
            <a:pPr marL="339725" lvl="1" indent="-169863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 smtClean="0">
                <a:solidFill>
                  <a:srgbClr val="669900"/>
                </a:solidFill>
              </a:rPr>
              <a:t>ALP’s </a:t>
            </a:r>
            <a:r>
              <a:rPr lang="en-US" altLang="en-US" sz="1200" i="1" dirty="0">
                <a:solidFill>
                  <a:srgbClr val="669900"/>
                </a:solidFill>
              </a:rPr>
              <a:t>searches in </a:t>
            </a:r>
            <a:r>
              <a:rPr lang="en-US" altLang="en-US" sz="1200" i="1" dirty="0" err="1" smtClean="0">
                <a:solidFill>
                  <a:srgbClr val="669900"/>
                </a:solidFill>
              </a:rPr>
              <a:t>Primakoff</a:t>
            </a:r>
            <a:r>
              <a:rPr lang="en-US" altLang="en-US" sz="1200" i="1" dirty="0" smtClean="0">
                <a:solidFill>
                  <a:srgbClr val="669900"/>
                </a:solidFill>
              </a:rPr>
              <a:t> </a:t>
            </a:r>
            <a:r>
              <a:rPr lang="en-US" altLang="en-US" sz="1200" i="1" dirty="0">
                <a:solidFill>
                  <a:srgbClr val="669900"/>
                </a:solidFill>
              </a:rPr>
              <a:t>processes: </a:t>
            </a:r>
            <a:r>
              <a:rPr lang="en-US" altLang="en-US" sz="1200" i="1" dirty="0" smtClean="0">
                <a:solidFill>
                  <a:srgbClr val="669900"/>
                </a:solidFill>
              </a:rPr>
              <a:t>p Z</a:t>
            </a:r>
            <a:r>
              <a:rPr lang="en-US" altLang="en-US" sz="1200" b="1" i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200" dirty="0">
                <a:solidFill>
                  <a:srgbClr val="669900"/>
                </a:solidFill>
              </a:rPr>
              <a:t>→ </a:t>
            </a:r>
            <a:r>
              <a:rPr lang="en-US" altLang="en-US" sz="1200" dirty="0" smtClean="0">
                <a:solidFill>
                  <a:srgbClr val="669900"/>
                </a:solidFill>
              </a:rPr>
              <a:t>p Z a</a:t>
            </a:r>
            <a:r>
              <a:rPr lang="en-US" altLang="en-US" sz="1200" b="1" i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200" dirty="0">
                <a:solidFill>
                  <a:srgbClr val="669900"/>
                </a:solidFill>
              </a:rPr>
              <a:t>→ </a:t>
            </a:r>
            <a:r>
              <a:rPr lang="en-US" altLang="en-US" sz="1200" b="1" i="1" dirty="0" err="1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en-US" sz="1200" i="1" baseline="30000" dirty="0" err="1">
                <a:solidFill>
                  <a:srgbClr val="669900"/>
                </a:solidFill>
              </a:rPr>
              <a:t>+</a:t>
            </a:r>
            <a:r>
              <a:rPr lang="en-US" altLang="en-US" sz="1200" b="1" i="1" dirty="0" err="1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en-US" sz="1200" i="1" baseline="30000" dirty="0">
                <a:solidFill>
                  <a:srgbClr val="669900"/>
                </a:solidFill>
              </a:rPr>
              <a:t>–  </a:t>
            </a:r>
            <a:r>
              <a:rPr lang="en-US" altLang="en-US" sz="1200" i="1" baseline="30000" dirty="0" smtClean="0">
                <a:solidFill>
                  <a:srgbClr val="669900"/>
                </a:solidFill>
              </a:rPr>
              <a:t>             </a:t>
            </a:r>
            <a:r>
              <a:rPr lang="en-US" altLang="en-US" sz="1200" i="1" dirty="0" smtClean="0">
                <a:solidFill>
                  <a:srgbClr val="669900"/>
                </a:solidFill>
              </a:rPr>
              <a:t>(F. </a:t>
            </a:r>
            <a:r>
              <a:rPr lang="en-US" altLang="en-US" sz="1200" i="1" dirty="0" err="1" smtClean="0">
                <a:solidFill>
                  <a:srgbClr val="669900"/>
                </a:solidFill>
              </a:rPr>
              <a:t>Kahlhoefer</a:t>
            </a:r>
            <a:r>
              <a:rPr lang="en-US" altLang="en-US" sz="1200" i="1" dirty="0" smtClean="0">
                <a:solidFill>
                  <a:srgbClr val="669900"/>
                </a:solidFill>
              </a:rPr>
              <a:t>)</a:t>
            </a:r>
            <a:endParaRPr lang="en-US" altLang="en-US" sz="1200" i="1" dirty="0">
              <a:solidFill>
                <a:srgbClr val="669900"/>
              </a:solidFill>
            </a:endParaRPr>
          </a:p>
          <a:p>
            <a:pPr marL="339725" lvl="1" indent="-169863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Charged pion and kaon decays: </a:t>
            </a:r>
            <a:r>
              <a:rPr lang="en-US" altLang="en-US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en-US" altLang="en-US" sz="1200" i="1" dirty="0"/>
              <a:t>+</a:t>
            </a:r>
            <a:r>
              <a:rPr lang="en-US" alt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200" dirty="0"/>
              <a:t>→ </a:t>
            </a:r>
            <a:r>
              <a:rPr lang="en-US" altLang="en-US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1200" i="1" baseline="30000" dirty="0" err="1"/>
              <a:t>+</a:t>
            </a:r>
            <a:r>
              <a:rPr lang="en-US" altLang="en-US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n</a:t>
            </a:r>
            <a:r>
              <a:rPr lang="en-US" alt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 A</a:t>
            </a:r>
            <a:r>
              <a:rPr lang="en-US" altLang="en-US" sz="1200" dirty="0"/>
              <a:t>’ →</a:t>
            </a:r>
            <a:r>
              <a:rPr lang="en-US" alt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 </a:t>
            </a:r>
            <a:r>
              <a:rPr lang="en-US" altLang="en-US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1200" i="1" baseline="30000" dirty="0" err="1"/>
              <a:t>+</a:t>
            </a:r>
            <a:r>
              <a:rPr lang="en-US" altLang="en-US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n</a:t>
            </a:r>
            <a:r>
              <a:rPr lang="en-US" altLang="en-US" sz="1200" dirty="0"/>
              <a:t> </a:t>
            </a:r>
            <a:r>
              <a:rPr lang="en-US" altLang="en-US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sz="1200" i="1" baseline="30000" dirty="0" err="1"/>
              <a:t>+</a:t>
            </a:r>
            <a:r>
              <a:rPr lang="en-US" altLang="en-US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sz="1200" i="1" baseline="30000" dirty="0"/>
              <a:t>–</a:t>
            </a:r>
            <a:r>
              <a:rPr lang="en-US" altLang="en-US" sz="1200" i="1" dirty="0"/>
              <a:t> and </a:t>
            </a:r>
            <a:r>
              <a:rPr lang="en-US" alt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K</a:t>
            </a:r>
            <a:r>
              <a:rPr lang="en-US" altLang="en-US" sz="1200" i="1" dirty="0"/>
              <a:t>+</a:t>
            </a:r>
            <a:r>
              <a:rPr lang="en-US" alt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200" dirty="0"/>
              <a:t>→ </a:t>
            </a:r>
            <a:r>
              <a:rPr lang="en-US" altLang="en-US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1200" i="1" baseline="30000" dirty="0" err="1"/>
              <a:t>+</a:t>
            </a:r>
            <a:r>
              <a:rPr lang="en-US" altLang="en-US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n</a:t>
            </a:r>
            <a:r>
              <a:rPr lang="en-US" alt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 A</a:t>
            </a:r>
            <a:r>
              <a:rPr lang="en-US" altLang="en-US" sz="1200" dirty="0"/>
              <a:t>’ →</a:t>
            </a:r>
            <a:r>
              <a:rPr lang="en-US" alt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 </a:t>
            </a:r>
            <a:r>
              <a:rPr lang="en-US" altLang="en-US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1200" i="1" baseline="30000" dirty="0" err="1"/>
              <a:t>+</a:t>
            </a:r>
            <a:r>
              <a:rPr lang="en-US" altLang="en-US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n</a:t>
            </a:r>
            <a:r>
              <a:rPr lang="en-US" altLang="en-US" sz="1200" dirty="0"/>
              <a:t> </a:t>
            </a:r>
            <a:r>
              <a:rPr lang="en-US" altLang="en-US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sz="1200" i="1" baseline="30000" dirty="0" err="1"/>
              <a:t>+</a:t>
            </a:r>
            <a:r>
              <a:rPr lang="en-US" altLang="en-US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sz="1200" i="1" baseline="30000" dirty="0" smtClean="0"/>
              <a:t>–</a:t>
            </a:r>
            <a:endParaRPr lang="en-US" altLang="en-US" sz="1200" i="1" baseline="30000" dirty="0"/>
          </a:p>
          <a:p>
            <a:pPr marL="339725" lvl="1" indent="-169863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Neutral </a:t>
            </a:r>
            <a:r>
              <a:rPr lang="en-US" alt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pion </a:t>
            </a:r>
            <a:r>
              <a:rPr lang="en-US" altLang="en-US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decay: </a:t>
            </a:r>
            <a:r>
              <a:rPr lang="en-US" altLang="en-US" sz="1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en-US" altLang="en-US" sz="1200" i="1" baseline="30000" dirty="0" err="1" smtClean="0"/>
              <a:t>o</a:t>
            </a:r>
            <a:r>
              <a:rPr lang="en-US" altLang="en-US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200" dirty="0"/>
              <a:t>→ </a:t>
            </a:r>
            <a:r>
              <a:rPr lang="en-US" altLang="en-US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</a:t>
            </a:r>
            <a:r>
              <a:rPr lang="en-US" altLang="en-US" sz="1200" i="1" dirty="0" err="1"/>
              <a:t>A</a:t>
            </a:r>
            <a:r>
              <a:rPr lang="en-US" altLang="en-US" sz="1200" dirty="0"/>
              <a:t>’</a:t>
            </a:r>
            <a:r>
              <a:rPr lang="en-US" alt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200" dirty="0"/>
              <a:t>→ </a:t>
            </a:r>
            <a:r>
              <a:rPr lang="en-US" altLang="en-US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</a:t>
            </a:r>
            <a:r>
              <a:rPr lang="en-US" altLang="en-US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sz="1200" i="1" baseline="30000" dirty="0" err="1"/>
              <a:t>+</a:t>
            </a:r>
            <a:r>
              <a:rPr lang="en-US" altLang="en-US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sz="1200" i="1" baseline="30000" dirty="0"/>
              <a:t>–</a:t>
            </a:r>
          </a:p>
          <a:p>
            <a:pPr lvl="1">
              <a:buClr>
                <a:srgbClr val="CC9900"/>
              </a:buClr>
              <a:buSzPct val="70000"/>
              <a:buFont typeface="Symbol"/>
              <a:buChar char=" "/>
              <a:defRPr/>
            </a:pPr>
            <a:endParaRPr lang="en-US" altLang="en-US" sz="1200" i="1" dirty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644008" y="4752528"/>
            <a:ext cx="4356484" cy="1816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47688" indent="-411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5788" lvl="1" indent="-298450" algn="ctr">
              <a:buClr>
                <a:srgbClr val="CC9900"/>
              </a:buClr>
              <a:buSzPct val="70000"/>
              <a:buNone/>
              <a:defRPr/>
            </a:pPr>
            <a:r>
              <a:rPr lang="en-US" altLang="en-US" sz="1400" b="1" i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precision studies on </a:t>
            </a:r>
            <a:r>
              <a:rPr lang="en-US" altLang="en-US" sz="14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medium energy physics</a:t>
            </a:r>
            <a:endParaRPr lang="en-US" altLang="en-US" sz="1400" b="1" i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sz="1200" i="1" dirty="0" smtClean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200" i="1" dirty="0" smtClean="0">
              <a:solidFill>
                <a:schemeClr val="accent4">
                  <a:lumMod val="40000"/>
                  <a:lumOff val="60000"/>
                </a:schemeClr>
              </a:solidFill>
              <a:latin typeface="Brush Script MT" panose="03060802040406070304" pitchFamily="66" charset="0"/>
            </a:endParaRPr>
          </a:p>
          <a:p>
            <a:endParaRPr lang="en-US" sz="2000" dirty="0"/>
          </a:p>
        </p:txBody>
      </p:sp>
      <p:sp>
        <p:nvSpPr>
          <p:cNvPr id="17" name="Segnaposto contenuto 2"/>
          <p:cNvSpPr txBox="1">
            <a:spLocks/>
          </p:cNvSpPr>
          <p:nvPr/>
        </p:nvSpPr>
        <p:spPr bwMode="auto">
          <a:xfrm>
            <a:off x="222448" y="620688"/>
            <a:ext cx="8778044" cy="396044"/>
          </a:xfrm>
          <a:prstGeom prst="rect">
            <a:avLst/>
          </a:prstGeom>
          <a:noFill/>
          <a:ln w="127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46088" indent="-446088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887413" indent="-446088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33475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352550" indent="-182563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1544638" indent="-182563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0018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4590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29162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3734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lvl="1" algn="ctr" eaLnBrk="1" hangingPunct="1">
              <a:spcBef>
                <a:spcPts val="0"/>
              </a:spcBef>
              <a:buClr>
                <a:srgbClr val="CC9900"/>
              </a:buClr>
              <a:buSzPct val="70000"/>
              <a:buFont typeface="Wingdings" pitchFamily="2" charset="2"/>
              <a:buNone/>
              <a:defRPr/>
            </a:pPr>
            <a:r>
              <a:rPr lang="en-US" altLang="en-US" sz="18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Assuming a yield  ~10</a:t>
            </a:r>
            <a:r>
              <a:rPr lang="en-US" altLang="en-US" sz="1800" b="1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r>
              <a:rPr lang="en-US" altLang="en-US" sz="18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altLang="en-US" sz="18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en-US" altLang="en-US" sz="18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mesons/yr and ~10</a:t>
            </a:r>
            <a:r>
              <a:rPr lang="en-US" altLang="en-US" sz="1800" b="1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r>
              <a:rPr lang="en-US" altLang="en-US" sz="18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en-US" altLang="en-US" sz="18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 mesons/yr</a:t>
            </a:r>
            <a:endParaRPr lang="en-US" altLang="en-US" sz="1800" b="1" i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algn="ctr" eaLnBrk="1" hangingPunct="1">
              <a:buClr>
                <a:srgbClr val="CC9900"/>
              </a:buClr>
              <a:buSzPct val="70000"/>
              <a:buFont typeface="Wingdings" pitchFamily="2" charset="2"/>
              <a:buNone/>
              <a:defRPr/>
            </a:pPr>
            <a:endParaRPr lang="en-US" altLang="en-US" sz="1800" b="1" i="1" dirty="0"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762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title"/>
          </p:nvPr>
        </p:nvSpPr>
        <p:spPr>
          <a:xfrm>
            <a:off x="990600" y="-76200"/>
            <a:ext cx="7620000" cy="7667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Dark photon searches: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5123" name="Segnaposto numero diapositiva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3879CDE-DA4D-4F0C-B01B-FBF683B57C0C}" type="slidenum">
              <a:rPr lang="it-IT" altLang="en-US" sz="1000" smtClean="0">
                <a:latin typeface="Arial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it-IT" altLang="en-US" sz="1000" smtClean="0">
              <a:latin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  <p:sp>
        <p:nvSpPr>
          <p:cNvPr id="4100" name="Segnaposto contenuto 2"/>
          <p:cNvSpPr txBox="1">
            <a:spLocks/>
          </p:cNvSpPr>
          <p:nvPr/>
        </p:nvSpPr>
        <p:spPr bwMode="auto">
          <a:xfrm>
            <a:off x="304800" y="762000"/>
            <a:ext cx="8534400" cy="5547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46088" indent="-446088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887413" indent="-446088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33475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352550" indent="-182563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1544638" indent="-182563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0018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4590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29162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3734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lvl="1" algn="ctr" eaLnBrk="1" hangingPunct="1">
              <a:buClr>
                <a:srgbClr val="CC9900"/>
              </a:buClr>
              <a:buSzPct val="70000"/>
              <a:buNone/>
              <a:defRPr/>
            </a:pPr>
            <a:r>
              <a:rPr lang="en-US" altLang="en-US" sz="28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en-US" altLang="en-US" sz="28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→ </a:t>
            </a:r>
            <a:r>
              <a:rPr lang="en-US" altLang="en-US" sz="28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g</a:t>
            </a:r>
            <a:r>
              <a:rPr lang="en-US" altLang="en-US" sz="28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 </a:t>
            </a:r>
            <a:r>
              <a:rPr lang="en-US" altLang="en-US" sz="28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A</a:t>
            </a:r>
            <a:r>
              <a:rPr lang="en-US" altLang="en-US" sz="28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’</a:t>
            </a:r>
            <a:r>
              <a:rPr lang="en-US" altLang="en-US" sz="28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 with  A’</a:t>
            </a:r>
            <a:r>
              <a:rPr lang="en-US" altLang="en-US" sz="28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</a:rPr>
              <a:t>→ </a:t>
            </a:r>
            <a:r>
              <a:rPr lang="en-US" altLang="en-US" sz="28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m</a:t>
            </a:r>
            <a:r>
              <a:rPr lang="en-US" altLang="en-US" sz="2800" i="1" baseline="30000" dirty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+ </a:t>
            </a:r>
            <a:r>
              <a:rPr lang="en-US" altLang="en-US" sz="28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m</a:t>
            </a:r>
            <a:r>
              <a:rPr lang="en-US" altLang="en-US" sz="2800" i="1" baseline="30000" dirty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-</a:t>
            </a:r>
            <a:r>
              <a:rPr lang="en-US" altLang="en-US" sz="28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  </a:t>
            </a:r>
            <a:r>
              <a:rPr lang="en-US" altLang="en-US" sz="2800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and   e</a:t>
            </a:r>
            <a:r>
              <a:rPr lang="en-US" altLang="en-US" sz="2800" i="1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+ </a:t>
            </a:r>
            <a:r>
              <a:rPr lang="en-US" altLang="en-US" sz="28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e</a:t>
            </a:r>
            <a:r>
              <a:rPr lang="en-US" altLang="en-US" sz="28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-</a:t>
            </a:r>
            <a:endParaRPr lang="en-US" altLang="en-US" sz="2000" b="1" i="1" dirty="0" smtClean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eaLnBrk="1" hangingPunct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/>
              <a:t>Studied within the “Physics Beyond Collider” program at CERN for 10</a:t>
            </a:r>
            <a:r>
              <a:rPr lang="en-US" altLang="en-US" sz="1800" i="1" baseline="30000" dirty="0" smtClean="0"/>
              <a:t>17</a:t>
            </a:r>
            <a:r>
              <a:rPr lang="en-US" altLang="en-US" sz="1800" i="1" dirty="0" smtClean="0"/>
              <a:t> POT</a:t>
            </a:r>
          </a:p>
          <a:p>
            <a:pPr lvl="1" eaLnBrk="1" hangingPunct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/>
              <a:t>Other laboratories can provide 10x more POT</a:t>
            </a:r>
          </a:p>
          <a:p>
            <a:pPr lvl="1" eaLnBrk="1" hangingPunct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/>
              <a:t>Only “bump hunt analysis”. </a:t>
            </a:r>
            <a:r>
              <a:rPr lang="en-US" altLang="en-US" sz="1800" i="1" dirty="0" err="1" smtClean="0"/>
              <a:t>Vertexing</a:t>
            </a:r>
            <a:r>
              <a:rPr lang="en-US" altLang="en-US" sz="1800" i="1" dirty="0" smtClean="0"/>
              <a:t> being added in studies for Snowmass2021 to improve the sensitivity to physics BSM by 10x</a:t>
            </a:r>
          </a:p>
          <a:p>
            <a:pPr lvl="1" eaLnBrk="1" hangingPunct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800" i="1" dirty="0"/>
          </a:p>
          <a:p>
            <a:pPr eaLnBrk="1" hangingPunct="1">
              <a:buFont typeface="Wingdings" pitchFamily="2" charset="2"/>
              <a:buNone/>
              <a:defRPr/>
            </a:pPr>
            <a:endParaRPr lang="it-IT" altLang="en-US" sz="18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it-IT" altLang="en-US" sz="1800" dirty="0" smtClean="0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7924800" y="6654800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tx1">
                    <a:shade val="50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9452CA0-F28C-4C28-903D-3574A3279F89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83668" y="2744924"/>
            <a:ext cx="6156684" cy="391251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3491880" y="2636912"/>
            <a:ext cx="1080120" cy="288032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REDTOP@CERN</a:t>
            </a: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 bwMode="auto">
          <a:xfrm>
            <a:off x="8224899" y="69804"/>
            <a:ext cx="838200" cy="603250"/>
            <a:chOff x="3924418" y="2641720"/>
            <a:chExt cx="1447800" cy="1041400"/>
          </a:xfrm>
        </p:grpSpPr>
        <p:pic>
          <p:nvPicPr>
            <p:cNvPr id="11" name="Picture 10" descr="A close up of a house&#10;&#10;Description automatically generat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24418" y="2641720"/>
              <a:ext cx="1447800" cy="104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027810" y="2680833"/>
              <a:ext cx="1207071" cy="477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i="1">
                  <a:solidFill>
                    <a:srgbClr val="C00000"/>
                  </a:solidFill>
                </a:rPr>
                <a:t>REDTOP</a:t>
              </a:r>
              <a:endParaRPr lang="en-US" sz="120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6337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56E7F7-C84E-45B0-9AB2-B2E37B592F15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25" y="-479"/>
            <a:ext cx="9135750" cy="6858957"/>
          </a:xfrm>
          <a:prstGeom prst="rect">
            <a:avLst/>
          </a:prstGeom>
        </p:spPr>
      </p:pic>
      <p:grpSp>
        <p:nvGrpSpPr>
          <p:cNvPr id="8" name="Group 7"/>
          <p:cNvGrpSpPr>
            <a:grpSpLocks noChangeAspect="1"/>
          </p:cNvGrpSpPr>
          <p:nvPr/>
        </p:nvGrpSpPr>
        <p:grpSpPr bwMode="auto">
          <a:xfrm>
            <a:off x="8224899" y="69804"/>
            <a:ext cx="838200" cy="603250"/>
            <a:chOff x="3924418" y="2641720"/>
            <a:chExt cx="1447800" cy="1041400"/>
          </a:xfrm>
        </p:grpSpPr>
        <p:pic>
          <p:nvPicPr>
            <p:cNvPr id="9" name="Picture 8" descr="A close up of a house&#10;&#10;Description automatically generate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24418" y="2641720"/>
              <a:ext cx="1447800" cy="104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027810" y="2680833"/>
              <a:ext cx="1207071" cy="477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i="1">
                  <a:solidFill>
                    <a:srgbClr val="C00000"/>
                  </a:solidFill>
                </a:rPr>
                <a:t>REDTOP</a:t>
              </a:r>
              <a:endParaRPr lang="en-US" sz="120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519579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>
            <a:grpSpLocks noChangeAspect="1"/>
          </p:cNvGrpSpPr>
          <p:nvPr/>
        </p:nvGrpSpPr>
        <p:grpSpPr bwMode="auto">
          <a:xfrm>
            <a:off x="8224899" y="69804"/>
            <a:ext cx="838200" cy="603250"/>
            <a:chOff x="3924418" y="2641720"/>
            <a:chExt cx="1447800" cy="1041400"/>
          </a:xfrm>
        </p:grpSpPr>
        <p:pic>
          <p:nvPicPr>
            <p:cNvPr id="19" name="Picture 18" descr="A close up of a house&#10;&#10;Description automatically generate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24418" y="2641720"/>
              <a:ext cx="1447800" cy="104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027810" y="2680833"/>
              <a:ext cx="1207071" cy="477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i="1">
                  <a:solidFill>
                    <a:srgbClr val="C00000"/>
                  </a:solidFill>
                </a:rPr>
                <a:t>REDTOP</a:t>
              </a:r>
              <a:endParaRPr lang="en-US" sz="1200">
                <a:solidFill>
                  <a:srgbClr val="C00000"/>
                </a:solidFill>
              </a:endParaRPr>
            </a:p>
          </p:txBody>
        </p:sp>
      </p:grpSp>
      <p:sp>
        <p:nvSpPr>
          <p:cNvPr id="4098" name="Titolo 1"/>
          <p:cNvSpPr>
            <a:spLocks noGrp="1"/>
          </p:cNvSpPr>
          <p:nvPr>
            <p:ph type="title"/>
          </p:nvPr>
        </p:nvSpPr>
        <p:spPr>
          <a:xfrm>
            <a:off x="559060" y="0"/>
            <a:ext cx="8153400" cy="10668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Searches for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ALPs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fermion</a:t>
            </a:r>
            <a:r>
              <a:rPr 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gluon  coupling</a:t>
            </a:r>
            <a:endParaRPr lang="it-IT" alt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5123" name="Segnaposto numero diapositiva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3879CDE-DA4D-4F0C-B01B-FBF683B57C0C}" type="slidenum">
              <a:rPr lang="it-IT" altLang="en-US" sz="1000" smtClean="0">
                <a:latin typeface="Arial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it-IT" altLang="en-US" sz="1000" smtClean="0"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  <p:sp>
        <p:nvSpPr>
          <p:cNvPr id="4100" name="Segnaposto contenuto 2"/>
          <p:cNvSpPr txBox="1">
            <a:spLocks/>
          </p:cNvSpPr>
          <p:nvPr/>
        </p:nvSpPr>
        <p:spPr bwMode="auto">
          <a:xfrm>
            <a:off x="304800" y="1034752"/>
            <a:ext cx="85344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46088" indent="-446088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887413" indent="-446088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33475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352550" indent="-182563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1544638" indent="-182563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0018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4590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29162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3734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lvl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400" i="1" dirty="0" smtClean="0"/>
              <a:t>Beam emitted ALP’s from the following processes:</a:t>
            </a:r>
          </a:p>
          <a:p>
            <a:pPr lvl="2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 err="1" smtClean="0"/>
              <a:t>Drell</a:t>
            </a:r>
            <a:r>
              <a:rPr lang="en-US" altLang="en-US" sz="1200" i="1" dirty="0" smtClean="0"/>
              <a:t>-Yan </a:t>
            </a:r>
            <a:r>
              <a:rPr lang="en-US" altLang="en-US" sz="1200" i="1" dirty="0"/>
              <a:t>processes: 	</a:t>
            </a:r>
            <a:r>
              <a:rPr lang="en-US" altLang="en-US" sz="1200" i="1" dirty="0" err="1"/>
              <a:t>qqbar</a:t>
            </a:r>
            <a:r>
              <a:rPr lang="en-US" altLang="en-US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200" dirty="0"/>
              <a:t>→ </a:t>
            </a:r>
            <a:r>
              <a:rPr lang="en-US" altLang="en-US" sz="1200" i="1" dirty="0"/>
              <a:t>A</a:t>
            </a:r>
            <a:r>
              <a:rPr lang="en-US" altLang="en-US" sz="1200" dirty="0"/>
              <a:t>’/a</a:t>
            </a:r>
            <a:r>
              <a:rPr lang="en-US" altLang="en-US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200" dirty="0"/>
              <a:t>→ </a:t>
            </a:r>
            <a:r>
              <a:rPr lang="en-US" altLang="en-US" sz="12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en-US" sz="1200" i="1" baseline="30000" dirty="0" err="1"/>
              <a:t>+</a:t>
            </a:r>
            <a:r>
              <a:rPr lang="en-US" altLang="en-US" sz="12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en-US" sz="1200" i="1" baseline="30000" dirty="0"/>
              <a:t>–</a:t>
            </a:r>
          </a:p>
          <a:p>
            <a:pPr lvl="2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 smtClean="0"/>
              <a:t>Proton </a:t>
            </a:r>
            <a:r>
              <a:rPr lang="en-US" altLang="en-US" sz="1200" i="1" dirty="0"/>
              <a:t>bremsstrahlung processes: p N</a:t>
            </a:r>
            <a:r>
              <a:rPr lang="en-US" altLang="en-US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200" dirty="0"/>
              <a:t>→ p N </a:t>
            </a:r>
            <a:r>
              <a:rPr lang="en-US" altLang="en-US" sz="1200" i="1" dirty="0"/>
              <a:t>A</a:t>
            </a:r>
            <a:r>
              <a:rPr lang="en-US" altLang="en-US" sz="1200" dirty="0"/>
              <a:t>’/a</a:t>
            </a:r>
            <a:r>
              <a:rPr lang="en-US" altLang="en-US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en-US" altLang="en-US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200" i="1" dirty="0"/>
              <a:t>A</a:t>
            </a:r>
            <a:r>
              <a:rPr lang="en-US" altLang="en-US" sz="1200" dirty="0"/>
              <a:t>’/a → </a:t>
            </a:r>
            <a:r>
              <a:rPr lang="en-US" altLang="en-US" sz="12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en-US" sz="1200" i="1" baseline="30000" dirty="0" err="1"/>
              <a:t>+</a:t>
            </a:r>
            <a:r>
              <a:rPr lang="en-US" altLang="en-US" sz="12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en-US" sz="1200" i="1" baseline="30000" dirty="0"/>
              <a:t>–     </a:t>
            </a:r>
            <a:r>
              <a:rPr lang="en-US" altLang="en-US" sz="1200" i="1" dirty="0" smtClean="0"/>
              <a:t>(</a:t>
            </a:r>
            <a:r>
              <a:rPr lang="de-DE" altLang="en-US" sz="1200" i="1" dirty="0"/>
              <a:t>J. Blümlein and J. Brunner</a:t>
            </a:r>
            <a:r>
              <a:rPr lang="en-US" altLang="en-US" sz="1200" i="1" dirty="0"/>
              <a:t>)</a:t>
            </a:r>
          </a:p>
          <a:p>
            <a:pPr lvl="2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200" i="1" dirty="0" err="1" smtClean="0"/>
              <a:t>Primakoff</a:t>
            </a:r>
            <a:r>
              <a:rPr lang="en-US" altLang="en-US" sz="1200" i="1" dirty="0" smtClean="0"/>
              <a:t> processes: p Z</a:t>
            </a:r>
            <a:r>
              <a:rPr lang="en-US" altLang="en-US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200" dirty="0" smtClean="0"/>
              <a:t>→ p Z a</a:t>
            </a:r>
            <a:r>
              <a:rPr lang="en-US" altLang="en-US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200" dirty="0" smtClean="0"/>
              <a:t>→ </a:t>
            </a:r>
            <a:r>
              <a:rPr lang="en-US" altLang="en-US" sz="1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en-US" sz="1200" i="1" baseline="30000" dirty="0" err="1" smtClean="0"/>
              <a:t>+</a:t>
            </a:r>
            <a:r>
              <a:rPr lang="en-US" altLang="en-US" sz="1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en-US" sz="1200" i="1" baseline="30000" smtClean="0"/>
              <a:t>– </a:t>
            </a:r>
            <a:r>
              <a:rPr lang="en-US" altLang="en-US" sz="1200" i="1" baseline="30000" smtClean="0"/>
              <a:t>              </a:t>
            </a:r>
            <a:r>
              <a:rPr lang="en-US" altLang="en-US" sz="1200" i="1" dirty="0"/>
              <a:t>(F. </a:t>
            </a:r>
            <a:r>
              <a:rPr lang="en-US" altLang="en-US" sz="1200" i="1" dirty="0" err="1" smtClean="0"/>
              <a:t>Kahlhoefer</a:t>
            </a:r>
            <a:r>
              <a:rPr lang="en-US" altLang="en-US" sz="1200" i="1" dirty="0" smtClean="0"/>
              <a:t>, et. Al.)</a:t>
            </a:r>
            <a:endParaRPr lang="en-US" altLang="en-US" sz="1400" i="1" dirty="0"/>
          </a:p>
          <a:p>
            <a:pPr lvl="1" eaLnBrk="1" hangingPunct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400" i="1" dirty="0" smtClean="0"/>
              <a:t>Only </a:t>
            </a:r>
            <a:r>
              <a:rPr lang="en-US" altLang="en-US" sz="1400" i="1" dirty="0"/>
              <a:t>“bump hunt analysis</a:t>
            </a:r>
            <a:r>
              <a:rPr lang="en-US" altLang="en-US" sz="1400" i="1" dirty="0" smtClean="0"/>
              <a:t>” with 10</a:t>
            </a:r>
            <a:r>
              <a:rPr lang="en-US" altLang="en-US" sz="1400" i="1" baseline="30000" dirty="0" smtClean="0"/>
              <a:t>17</a:t>
            </a:r>
            <a:r>
              <a:rPr lang="en-US" altLang="en-US" sz="1400" i="1" dirty="0" smtClean="0"/>
              <a:t> POT (CERN). </a:t>
            </a:r>
            <a:r>
              <a:rPr lang="en-US" altLang="en-US" sz="1400" i="1" dirty="0"/>
              <a:t>Will add </a:t>
            </a:r>
            <a:r>
              <a:rPr lang="en-US" altLang="en-US" sz="1400" i="1" dirty="0" err="1" smtClean="0"/>
              <a:t>vertexing+timing</a:t>
            </a:r>
            <a:r>
              <a:rPr lang="en-US" altLang="en-US" sz="1400" i="1" dirty="0" smtClean="0"/>
              <a:t> </a:t>
            </a:r>
            <a:r>
              <a:rPr lang="en-US" altLang="en-US" sz="1400" i="1" dirty="0"/>
              <a:t>to the analysis</a:t>
            </a:r>
            <a:r>
              <a:rPr lang="en-US" altLang="en-US" sz="1400" i="1" dirty="0" smtClean="0"/>
              <a:t>.</a:t>
            </a:r>
          </a:p>
          <a:p>
            <a:pPr lvl="1" eaLnBrk="1" hangingPunct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400" i="1" dirty="0" err="1" smtClean="0"/>
              <a:t>Redtop@PIP-II</a:t>
            </a:r>
            <a:r>
              <a:rPr lang="en-US" altLang="en-US" sz="1400" i="1" dirty="0" smtClean="0"/>
              <a:t> will provide x100 sensitivity (ALPACA study).</a:t>
            </a:r>
            <a:endParaRPr lang="en-US" altLang="en-US" sz="1400" i="1" dirty="0"/>
          </a:p>
          <a:p>
            <a:pPr lvl="1" algn="ctr"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None/>
              <a:defRPr/>
            </a:pPr>
            <a:r>
              <a:rPr lang="en-US" altLang="en-US" sz="1400" dirty="0"/>
              <a:t>	</a:t>
            </a:r>
            <a:endParaRPr lang="en-US" altLang="en-US" sz="1400" dirty="0" smtClean="0"/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  <a:defRPr/>
            </a:pPr>
            <a:endParaRPr lang="it-IT" altLang="en-US" sz="1400" dirty="0" smtClean="0"/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  <a:defRPr/>
            </a:pPr>
            <a:endParaRPr lang="it-IT" altLang="en-US" sz="1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94" y="3893907"/>
            <a:ext cx="4361690" cy="2874352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3124200" y="3585117"/>
            <a:ext cx="1080120" cy="288032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REDTOP@CERN</a:t>
            </a: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231740" y="2530807"/>
            <a:ext cx="5047544" cy="1097865"/>
            <a:chOff x="1252648" y="2564904"/>
            <a:chExt cx="6647311" cy="2201676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2648" y="2564904"/>
              <a:ext cx="6643152" cy="1980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4545124"/>
              <a:ext cx="4048039" cy="221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4564521" y="3628672"/>
            <a:ext cx="4427079" cy="3166348"/>
            <a:chOff x="1223628" y="2139822"/>
            <a:chExt cx="6417425" cy="4565543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23628" y="2528901"/>
              <a:ext cx="6417425" cy="4176464"/>
            </a:xfrm>
            <a:prstGeom prst="rect">
              <a:avLst/>
            </a:prstGeom>
          </p:spPr>
        </p:pic>
        <p:sp>
          <p:nvSpPr>
            <p:cNvPr id="15" name="Rounded Rectangle 14"/>
            <p:cNvSpPr/>
            <p:nvPr/>
          </p:nvSpPr>
          <p:spPr>
            <a:xfrm>
              <a:off x="1905595" y="2139822"/>
              <a:ext cx="1707326" cy="446872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REDTOP@CERN</a:t>
              </a:r>
              <a:endParaRPr lang="en-US" sz="10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190439" y="3684591"/>
            <a:ext cx="2519397" cy="3651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1400" i="1" dirty="0" smtClean="0">
                <a:solidFill>
                  <a:schemeClr val="bg1"/>
                </a:solidFill>
              </a:rPr>
              <a:t>p N</a:t>
            </a:r>
            <a:r>
              <a:rPr lang="en-US" alt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400" dirty="0" smtClean="0">
                <a:solidFill>
                  <a:schemeClr val="bg1"/>
                </a:solidFill>
              </a:rPr>
              <a:t>→ p N a</a:t>
            </a:r>
            <a:r>
              <a:rPr lang="en-US" alt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en-US" alt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400" dirty="0" smtClean="0">
                <a:solidFill>
                  <a:schemeClr val="bg1"/>
                </a:solidFill>
              </a:rPr>
              <a:t>a → </a:t>
            </a:r>
            <a:r>
              <a:rPr lang="en-US" alt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en-US" sz="1400" i="1" baseline="30000" dirty="0" err="1" smtClean="0">
                <a:solidFill>
                  <a:schemeClr val="bg1"/>
                </a:solidFill>
              </a:rPr>
              <a:t>+</a:t>
            </a:r>
            <a:r>
              <a:rPr lang="en-US" alt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en-US" sz="1400" i="1" baseline="30000" dirty="0" smtClean="0">
                <a:solidFill>
                  <a:schemeClr val="bg1"/>
                </a:solidFill>
              </a:rPr>
              <a:t>–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361137" y="3684591"/>
            <a:ext cx="2519397" cy="3651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1400" i="1" dirty="0" smtClean="0">
                <a:solidFill>
                  <a:schemeClr val="bg1"/>
                </a:solidFill>
                <a:latin typeface="Symbol" pitchFamily="18" charset="2"/>
              </a:rPr>
              <a:t>h </a:t>
            </a:r>
            <a:r>
              <a:rPr lang="en-US" altLang="en-US" sz="1400" dirty="0" smtClean="0">
                <a:solidFill>
                  <a:schemeClr val="bg1"/>
                </a:solidFill>
              </a:rPr>
              <a:t>→ </a:t>
            </a:r>
            <a:r>
              <a:rPr lang="en-US" altLang="en-US" sz="1400" dirty="0" smtClean="0">
                <a:solidFill>
                  <a:schemeClr val="bg1"/>
                </a:solidFill>
                <a:latin typeface="Symbol" pitchFamily="18" charset="2"/>
              </a:rPr>
              <a:t>p</a:t>
            </a:r>
            <a:r>
              <a:rPr lang="en-US" altLang="en-US" sz="1400" baseline="30000" dirty="0" smtClean="0">
                <a:solidFill>
                  <a:schemeClr val="bg1"/>
                </a:solidFill>
                <a:latin typeface="Symbol" pitchFamily="18" charset="2"/>
              </a:rPr>
              <a:t>+</a:t>
            </a:r>
            <a:r>
              <a:rPr lang="en-US" altLang="en-US" sz="1400" dirty="0" smtClean="0">
                <a:solidFill>
                  <a:schemeClr val="bg1"/>
                </a:solidFill>
                <a:latin typeface="Symbol" pitchFamily="18" charset="2"/>
              </a:rPr>
              <a:t> p</a:t>
            </a:r>
            <a:r>
              <a:rPr lang="en-US" altLang="en-US" sz="1400" baseline="30000" dirty="0" smtClean="0">
                <a:solidFill>
                  <a:schemeClr val="bg1"/>
                </a:solidFill>
                <a:latin typeface="Symbol" pitchFamily="18" charset="2"/>
              </a:rPr>
              <a:t>-</a:t>
            </a:r>
            <a:r>
              <a:rPr lang="en-US" altLang="en-US" sz="1400" dirty="0" smtClean="0">
                <a:solidFill>
                  <a:schemeClr val="bg1"/>
                </a:solidFill>
                <a:latin typeface="Symbol" pitchFamily="18" charset="2"/>
              </a:rPr>
              <a:t> </a:t>
            </a:r>
            <a:r>
              <a:rPr lang="en-US" altLang="en-US" sz="1400" dirty="0" smtClean="0">
                <a:solidFill>
                  <a:schemeClr val="bg1"/>
                </a:solidFill>
              </a:rPr>
              <a:t>a</a:t>
            </a:r>
            <a:r>
              <a:rPr lang="en-US" alt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en-US" alt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400" dirty="0" smtClean="0">
                <a:solidFill>
                  <a:schemeClr val="bg1"/>
                </a:solidFill>
              </a:rPr>
              <a:t>a → </a:t>
            </a:r>
            <a:r>
              <a:rPr lang="en-US" alt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en-US" sz="1400" i="1" baseline="30000" dirty="0" err="1" smtClean="0">
                <a:solidFill>
                  <a:schemeClr val="bg1"/>
                </a:solidFill>
              </a:rPr>
              <a:t>+</a:t>
            </a:r>
            <a:r>
              <a:rPr lang="en-US" altLang="en-US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en-US" sz="1400" i="1" baseline="30000" dirty="0" smtClean="0">
                <a:solidFill>
                  <a:schemeClr val="bg1"/>
                </a:solidFill>
              </a:rPr>
              <a:t>–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206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>
            <a:grpSpLocks noChangeAspect="1"/>
          </p:cNvGrpSpPr>
          <p:nvPr/>
        </p:nvGrpSpPr>
        <p:grpSpPr bwMode="auto">
          <a:xfrm>
            <a:off x="8224899" y="69804"/>
            <a:ext cx="838200" cy="603250"/>
            <a:chOff x="3924418" y="2641720"/>
            <a:chExt cx="1447800" cy="1041400"/>
          </a:xfrm>
        </p:grpSpPr>
        <p:pic>
          <p:nvPicPr>
            <p:cNvPr id="10" name="Picture 9" descr="A close up of a house&#10;&#10;Description automatically generate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24418" y="2641720"/>
              <a:ext cx="1447800" cy="104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027810" y="2680833"/>
              <a:ext cx="1207071" cy="477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200" b="1" i="1">
                  <a:solidFill>
                    <a:srgbClr val="C00000"/>
                  </a:solidFill>
                </a:rPr>
                <a:t>REDTOP</a:t>
              </a:r>
              <a:endParaRPr lang="en-US" sz="1200">
                <a:solidFill>
                  <a:srgbClr val="C00000"/>
                </a:solidFill>
              </a:endParaRPr>
            </a:p>
          </p:txBody>
        </p:sp>
      </p:grpSp>
      <p:sp>
        <p:nvSpPr>
          <p:cNvPr id="4098" name="Titolo 1"/>
          <p:cNvSpPr>
            <a:spLocks noGrp="1"/>
          </p:cNvSpPr>
          <p:nvPr>
            <p:ph type="title"/>
          </p:nvPr>
        </p:nvSpPr>
        <p:spPr>
          <a:xfrm>
            <a:off x="990600" y="0"/>
            <a:ext cx="7620000" cy="1066800"/>
          </a:xfrm>
        </p:spPr>
        <p:txBody>
          <a:bodyPr>
            <a:noAutofit/>
          </a:bodyPr>
          <a:lstStyle/>
          <a:p>
            <a:pPr lvl="1" algn="ctr" fontAlgn="auto">
              <a:spcAft>
                <a:spcPts val="0"/>
              </a:spcAft>
              <a:defRPr/>
            </a:pPr>
            <a:r>
              <a:rPr lang="en-US" altLang="en-US" sz="2400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 Violation from </a:t>
            </a:r>
            <a:r>
              <a:rPr lang="en-US" alt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Dalitz</a:t>
            </a:r>
            <a:r>
              <a:rPr lang="en-US" altLang="en-US" sz="2400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plot </a:t>
            </a:r>
            <a:r>
              <a:rPr lang="en-US" altLang="en-US" sz="24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mirror asymmetry in </a:t>
            </a:r>
            <a:br>
              <a:rPr lang="en-US" altLang="en-US" sz="24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28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h-</a:t>
            </a:r>
            <a:r>
              <a:rPr lang="en-US" altLang="en-US" sz="2800" i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&gt; </a:t>
            </a:r>
            <a:r>
              <a:rPr lang="en-US" altLang="en-US" sz="28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en-US" altLang="en-US" sz="2800" i="1" baseline="30000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+</a:t>
            </a:r>
            <a:r>
              <a:rPr lang="en-US" altLang="en-US" sz="28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en-US" altLang="en-US" sz="2800" i="1" baseline="30000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-</a:t>
            </a:r>
            <a:r>
              <a:rPr lang="en-US" altLang="en-US" sz="28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en-US" altLang="en-US" sz="2800" i="1" baseline="30000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o</a:t>
            </a:r>
            <a:endParaRPr lang="en-US" altLang="en-US" sz="2400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5123" name="Segnaposto numero diapositiva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3879CDE-DA4D-4F0C-B01B-FBF683B57C0C}" type="slidenum">
              <a:rPr lang="it-IT" altLang="en-US" sz="1000" smtClean="0">
                <a:latin typeface="Arial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it-IT" altLang="en-US" sz="1000" smtClean="0"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 dirty="0"/>
          </a:p>
        </p:txBody>
      </p:sp>
      <p:sp>
        <p:nvSpPr>
          <p:cNvPr id="4100" name="Segnaposto contenuto 2"/>
          <p:cNvSpPr txBox="1">
            <a:spLocks/>
          </p:cNvSpPr>
          <p:nvPr/>
        </p:nvSpPr>
        <p:spPr bwMode="auto">
          <a:xfrm>
            <a:off x="449352" y="656692"/>
            <a:ext cx="85344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46088" indent="-446088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887413" indent="-446088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33475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352550" indent="-182563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1544638" indent="-182563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0018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4590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29162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3734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lvl="1" algn="ctr" eaLnBrk="1" hangingPunct="1">
              <a:buClr>
                <a:srgbClr val="CC9900"/>
              </a:buClr>
              <a:buSzPct val="70000"/>
              <a:buFont typeface="Wingdings" pitchFamily="2" charset="2"/>
              <a:buNone/>
              <a:defRPr/>
            </a:pPr>
            <a:r>
              <a:rPr lang="en-US" altLang="en-US" sz="1800" dirty="0"/>
              <a:t>	</a:t>
            </a:r>
            <a:endParaRPr lang="nl-NL" altLang="en-US" sz="1800" i="1" dirty="0" smtClean="0"/>
          </a:p>
          <a:p>
            <a:pPr lvl="1" eaLnBrk="1" hangingPunct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sz="1800" i="1" dirty="0" smtClean="0"/>
              <a:t>CP-violation from this </a:t>
            </a:r>
            <a:r>
              <a:rPr lang="en-US" sz="1800" i="1" dirty="0"/>
              <a:t>process  is not bounded by EDM as is the case for the η</a:t>
            </a:r>
            <a:r>
              <a:rPr lang="en-US" sz="1800" b="1" i="1" dirty="0"/>
              <a:t>→</a:t>
            </a:r>
            <a:r>
              <a:rPr lang="en-US" sz="1800" i="1" dirty="0"/>
              <a:t>4π  process</a:t>
            </a:r>
            <a:r>
              <a:rPr lang="en-US" sz="1800" i="1" dirty="0" smtClean="0"/>
              <a:t>.</a:t>
            </a:r>
          </a:p>
          <a:p>
            <a:pPr lvl="1" eaLnBrk="1" hangingPunct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sz="1800" b="1" i="1" dirty="0" smtClean="0">
                <a:solidFill>
                  <a:srgbClr val="00B050"/>
                </a:solidFill>
              </a:rPr>
              <a:t>Complementary </a:t>
            </a:r>
            <a:r>
              <a:rPr lang="en-US" sz="1800" b="1" i="1" dirty="0">
                <a:solidFill>
                  <a:srgbClr val="00B050"/>
                </a:solidFill>
              </a:rPr>
              <a:t>to EDM searches even in the case of T and P odd observables, since the flavor structure of the eta is different from the nucleus</a:t>
            </a:r>
            <a:endParaRPr lang="en-US" altLang="en-US" sz="1800" b="1" i="1" dirty="0" smtClean="0">
              <a:solidFill>
                <a:srgbClr val="00B050"/>
              </a:solidFill>
            </a:endParaRPr>
          </a:p>
          <a:p>
            <a:pPr lvl="1" eaLnBrk="1" hangingPunct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/>
              <a:t>Current PDG limits consistent with no asymmetry</a:t>
            </a:r>
          </a:p>
          <a:p>
            <a:pPr lvl="1" eaLnBrk="1" hangingPunct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/>
              <a:t>REDTOP will collect 4x10</a:t>
            </a:r>
            <a:r>
              <a:rPr lang="en-US" altLang="en-US" sz="1800" i="1" baseline="30000" dirty="0" smtClean="0"/>
              <a:t>11</a:t>
            </a:r>
            <a:r>
              <a:rPr lang="en-US" altLang="en-US" sz="1800" i="1" dirty="0" smtClean="0"/>
              <a:t> such decay (factor 100 in stat. error </a:t>
            </a:r>
            <a:r>
              <a:rPr lang="en-US" altLang="en-US" sz="1800" i="1" dirty="0" err="1" smtClean="0"/>
              <a:t>vs</a:t>
            </a:r>
            <a:r>
              <a:rPr lang="en-US" altLang="en-US" sz="1800" i="1" dirty="0" smtClean="0"/>
              <a:t> PDG)</a:t>
            </a:r>
          </a:p>
          <a:p>
            <a:pPr lvl="1" eaLnBrk="1" hangingPunct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/>
              <a:t>New model in </a:t>
            </a:r>
            <a:r>
              <a:rPr lang="en-US" altLang="en-US" sz="1800" i="1" dirty="0" err="1" smtClean="0"/>
              <a:t>GenieHad</a:t>
            </a:r>
            <a:r>
              <a:rPr lang="en-US" altLang="en-US" sz="1800" i="1" dirty="0" smtClean="0"/>
              <a:t> (collaboration with S. Gardner &amp; J. Shi – UK) based on </a:t>
            </a:r>
            <a:r>
              <a:rPr lang="en-US" sz="1800" dirty="0">
                <a:hlinkClick r:id="rId4"/>
              </a:rPr>
              <a:t>https://arxiv.org/abs/1903.11617</a:t>
            </a:r>
            <a:endParaRPr lang="en-US" altLang="en-US" sz="1800" i="1" dirty="0" smtClean="0"/>
          </a:p>
          <a:p>
            <a:pPr lvl="1" eaLnBrk="1" hangingPunct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800" i="1" dirty="0" smtClean="0"/>
          </a:p>
          <a:p>
            <a:pPr lvl="1" eaLnBrk="1" hangingPunct="1"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800" i="1" dirty="0"/>
          </a:p>
          <a:p>
            <a:pPr lvl="1" algn="ctr" eaLnBrk="1" hangingPunct="1">
              <a:buClr>
                <a:srgbClr val="CC9900"/>
              </a:buClr>
              <a:buSzPct val="70000"/>
              <a:buFont typeface="Wingdings" pitchFamily="2" charset="2"/>
              <a:buNone/>
              <a:defRPr/>
            </a:pPr>
            <a:r>
              <a:rPr lang="en-US" altLang="en-US" sz="1800" dirty="0"/>
              <a:t>	</a:t>
            </a:r>
            <a:endParaRPr lang="en-US" altLang="en-US" sz="18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it-IT" altLang="en-US" sz="18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it-IT" altLang="en-US" sz="18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180"/>
          <a:stretch/>
        </p:blipFill>
        <p:spPr bwMode="auto">
          <a:xfrm>
            <a:off x="143508" y="3704164"/>
            <a:ext cx="4356483" cy="3010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124" t="17704" r="10397" b="11687"/>
          <a:stretch/>
        </p:blipFill>
        <p:spPr bwMode="auto">
          <a:xfrm>
            <a:off x="4626491" y="3725490"/>
            <a:ext cx="4429423" cy="2988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contenuto 2"/>
          <p:cNvSpPr txBox="1">
            <a:spLocks/>
          </p:cNvSpPr>
          <p:nvPr/>
        </p:nvSpPr>
        <p:spPr bwMode="auto">
          <a:xfrm>
            <a:off x="226953" y="2443150"/>
            <a:ext cx="8534400" cy="4125968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46088" indent="-446088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887413" indent="-446088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33475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352550" indent="-182563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1544638" indent="-182563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0018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4590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29162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3734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441325" lvl="1" indent="0" algn="ctr" eaLnBrk="1" hangingPunct="1">
              <a:spcBef>
                <a:spcPts val="1200"/>
              </a:spcBef>
              <a:buClr>
                <a:srgbClr val="CC9900"/>
              </a:buClr>
              <a:buSzPct val="70000"/>
              <a:buNone/>
              <a:defRPr/>
            </a:pP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h/h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’ factories are especially important to confirm the anomaly</a:t>
            </a:r>
            <a:endParaRPr lang="en-US" altLang="en-US" sz="2800" b="1" i="1" baseline="30000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>
                <a:latin typeface="+mn-lt"/>
              </a:rPr>
              <a:t>If new particle has a mass close to 2xM</a:t>
            </a:r>
            <a:r>
              <a:rPr lang="en-US" altLang="en-US" sz="1800" i="1" baseline="-25000" dirty="0" smtClean="0">
                <a:latin typeface="Symbol" pitchFamily="18" charset="2"/>
              </a:rPr>
              <a:t>m</a:t>
            </a:r>
            <a:r>
              <a:rPr lang="en-US" altLang="en-US" sz="1800" i="1" dirty="0" smtClean="0">
                <a:latin typeface="+mn-lt"/>
              </a:rPr>
              <a:t>, the m-e non-universality could be due to a phase space effect rather than a non-universal coupling</a:t>
            </a:r>
          </a:p>
          <a:p>
            <a:pPr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>
                <a:latin typeface="+mn-lt"/>
              </a:rPr>
              <a:t>Low energy experiments are more sensitive to that mass scale</a:t>
            </a:r>
          </a:p>
          <a:p>
            <a:pPr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>
                <a:latin typeface="+mn-lt"/>
              </a:rPr>
              <a:t>Several processes under study:</a:t>
            </a:r>
          </a:p>
          <a:p>
            <a:pPr lvl="1"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6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h</a:t>
            </a:r>
            <a:r>
              <a:rPr lang="en-US" altLang="en-US" sz="16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</a:rPr>
              <a:t>→ 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g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m</a:t>
            </a:r>
            <a:r>
              <a:rPr lang="en-US" altLang="en-US" sz="16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+ 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m</a:t>
            </a:r>
            <a:r>
              <a:rPr lang="en-US" altLang="en-US" sz="16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-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  </a:t>
            </a:r>
            <a:r>
              <a:rPr lang="en-US" altLang="en-US" sz="18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vs</a:t>
            </a:r>
            <a:r>
              <a:rPr lang="en-US" altLang="en-US" sz="18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sz="18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g</a:t>
            </a:r>
            <a:r>
              <a:rPr lang="en-US" altLang="en-US" sz="18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e</a:t>
            </a:r>
            <a:r>
              <a:rPr lang="en-US" altLang="en-US" sz="18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+ </a:t>
            </a:r>
            <a:r>
              <a:rPr lang="en-US" altLang="en-US" sz="18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e</a:t>
            </a:r>
            <a:r>
              <a:rPr lang="en-US" altLang="en-US" sz="18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-</a:t>
            </a:r>
          </a:p>
          <a:p>
            <a:pPr lvl="1"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6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</a:rPr>
              <a:t> 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h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</a:rPr>
              <a:t> </a:t>
            </a:r>
            <a:r>
              <a:rPr lang="en-US" altLang="en-US" sz="16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</a:rPr>
              <a:t>→ 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m</a:t>
            </a:r>
            <a:r>
              <a:rPr lang="en-US" altLang="en-US" sz="16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+ 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m</a:t>
            </a:r>
            <a:r>
              <a:rPr lang="en-US" altLang="en-US" sz="16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-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 m</a:t>
            </a:r>
            <a:r>
              <a:rPr lang="en-US" altLang="en-US" sz="16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+ 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m</a:t>
            </a:r>
            <a:r>
              <a:rPr lang="en-US" altLang="en-US" sz="16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-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   </a:t>
            </a:r>
            <a:r>
              <a:rPr lang="en-US" altLang="en-US" sz="16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vs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 e</a:t>
            </a:r>
            <a:r>
              <a:rPr lang="en-US" altLang="en-US" sz="16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+ 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e</a:t>
            </a:r>
            <a:r>
              <a:rPr lang="en-US" altLang="en-US" sz="16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-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m</a:t>
            </a:r>
            <a:r>
              <a:rPr lang="en-US" altLang="en-US" sz="16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+ 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m</a:t>
            </a:r>
            <a:r>
              <a:rPr lang="en-US" altLang="en-US" sz="16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-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     </a:t>
            </a:r>
            <a:r>
              <a:rPr lang="en-US" altLang="en-US" sz="16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vs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 e</a:t>
            </a:r>
            <a:r>
              <a:rPr lang="en-US" altLang="en-US" sz="16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+ 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e</a:t>
            </a:r>
            <a:r>
              <a:rPr lang="en-US" altLang="en-US" sz="16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-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e</a:t>
            </a:r>
            <a:r>
              <a:rPr lang="en-US" altLang="en-US" sz="16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+ 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e</a:t>
            </a:r>
            <a:r>
              <a:rPr lang="en-US" altLang="en-US" sz="16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-</a:t>
            </a:r>
            <a:endParaRPr lang="en-US" altLang="en-US" sz="1600" i="1" dirty="0" smtClean="0">
              <a:solidFill>
                <a:schemeClr val="tx2">
                  <a:lumMod val="75000"/>
                  <a:lumOff val="25000"/>
                </a:schemeClr>
              </a:solidFill>
              <a:latin typeface="+mn-lt"/>
            </a:endParaRPr>
          </a:p>
          <a:p>
            <a:pPr marL="692150" lvl="2"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    h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</a:rPr>
              <a:t> </a:t>
            </a:r>
            <a:r>
              <a:rPr lang="en-US" altLang="en-US" sz="16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</a:rPr>
              <a:t>→ </a:t>
            </a:r>
            <a:r>
              <a:rPr lang="en-US" altLang="en-US" sz="16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p</a:t>
            </a:r>
            <a:r>
              <a:rPr lang="en-US" altLang="en-US" sz="1600" i="1" baseline="30000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o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m</a:t>
            </a:r>
            <a:r>
              <a:rPr lang="en-US" altLang="en-US" sz="16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+ 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m</a:t>
            </a:r>
            <a:r>
              <a:rPr lang="en-US" altLang="en-US" sz="16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-</a:t>
            </a:r>
            <a:r>
              <a:rPr lang="en-US" altLang="en-US" sz="16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  </a:t>
            </a:r>
            <a:r>
              <a:rPr lang="en-US" altLang="en-US" sz="18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vs</a:t>
            </a:r>
            <a:r>
              <a:rPr lang="en-US" altLang="en-US" sz="18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sz="18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p</a:t>
            </a:r>
            <a:r>
              <a:rPr lang="en-US" altLang="en-US" sz="1800" i="1" baseline="30000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18" charset="2"/>
              </a:rPr>
              <a:t>o</a:t>
            </a:r>
            <a:r>
              <a:rPr lang="en-US" altLang="en-US" sz="18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e</a:t>
            </a:r>
            <a:r>
              <a:rPr lang="en-US" altLang="en-US" sz="18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+ </a:t>
            </a:r>
            <a:r>
              <a:rPr lang="en-US" altLang="en-US" sz="18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e</a:t>
            </a:r>
            <a:r>
              <a:rPr lang="en-US" altLang="en-US" sz="1800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-</a:t>
            </a:r>
            <a:endParaRPr lang="en-US" altLang="en-US" i="1" baseline="30000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600" i="1" dirty="0" smtClean="0"/>
              <a:t>The most rare of the processes involving leptons could have as much as several 10</a:t>
            </a:r>
            <a:r>
              <a:rPr lang="en-US" altLang="en-US" sz="1600" i="1" baseline="30000" dirty="0" smtClean="0"/>
              <a:t>4 </a:t>
            </a:r>
            <a:r>
              <a:rPr lang="en-US" altLang="en-US" sz="1600" i="1" dirty="0" smtClean="0"/>
              <a:t>SM events (BR</a:t>
            </a:r>
            <a:r>
              <a:rPr lang="en-US" altLang="en-US" sz="1600" i="1" baseline="-25000" dirty="0" smtClean="0"/>
              <a:t>SM</a:t>
            </a:r>
            <a:r>
              <a:rPr lang="en-US" altLang="en-US" sz="1600" i="1" dirty="0" smtClean="0"/>
              <a:t> </a:t>
            </a:r>
            <a:r>
              <a:rPr lang="en-US" sz="1600" dirty="0" smtClean="0"/>
              <a:t>~</a:t>
            </a:r>
            <a:r>
              <a:rPr lang="en-US" altLang="en-US" sz="1600" i="1" dirty="0" smtClean="0"/>
              <a:t> 10</a:t>
            </a:r>
            <a:r>
              <a:rPr lang="en-US" altLang="en-US" sz="1600" i="1" baseline="30000" dirty="0" smtClean="0"/>
              <a:t>-8</a:t>
            </a:r>
            <a:r>
              <a:rPr lang="en-US" altLang="en-US" sz="1600" i="1" dirty="0" smtClean="0"/>
              <a:t>) </a:t>
            </a:r>
            <a:endParaRPr lang="en-US" altLang="en-US" sz="1600" i="1" dirty="0"/>
          </a:p>
          <a:p>
            <a:pPr lvl="1" algn="ctr"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None/>
              <a:defRPr/>
            </a:pPr>
            <a:r>
              <a:rPr lang="en-US" altLang="en-US" sz="1600" dirty="0"/>
              <a:t>	</a:t>
            </a:r>
            <a:endParaRPr lang="en-US" altLang="en-US" sz="1600" dirty="0" smtClean="0"/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  <a:defRPr/>
            </a:pPr>
            <a:endParaRPr lang="it-IT" altLang="en-US" sz="1600" dirty="0" smtClean="0"/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  <a:defRPr/>
            </a:pPr>
            <a:endParaRPr lang="it-IT" alt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Lepton Universality Test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56E7F7-C84E-45B0-9AB2-B2E37B592F15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26953" y="727038"/>
            <a:ext cx="8617068" cy="1570059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47688" indent="-411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>
              <a:buClr>
                <a:srgbClr val="CC9900"/>
              </a:buClr>
              <a:buSzPct val="70000"/>
              <a:buNone/>
              <a:defRPr/>
            </a:pPr>
            <a:r>
              <a:rPr lang="en-US" altLang="en-US" sz="20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latest results: </a:t>
            </a:r>
            <a:r>
              <a:rPr lang="en-US" alt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</a:t>
            </a:r>
            <a:r>
              <a:rPr lang="en-US" alt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B</a:t>
            </a:r>
            <a:r>
              <a:rPr lang="en-US" alt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</a:t>
            </a:r>
            <a:r>
              <a:rPr lang="en-US" alt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2000" b="1" i="1" baseline="30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alt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2000" b="1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alt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K</a:t>
            </a:r>
            <a:r>
              <a:rPr lang="en-US" altLang="en-US" sz="2000" b="1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sz="2000" b="1" i="1" baseline="30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alt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sz="2000" b="1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r>
              <a:rPr lang="en-US" alt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K</a:t>
            </a:r>
            <a:r>
              <a:rPr lang="en-US" altLang="en-US" sz="2000" b="1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en-US" sz="2000" b="1" i="1" dirty="0" smtClean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algn="ctr">
              <a:buClr>
                <a:srgbClr val="CC9900"/>
              </a:buClr>
              <a:buSzPct val="70000"/>
              <a:buNone/>
              <a:defRPr/>
            </a:pPr>
            <a:endParaRPr lang="en-US" altLang="en-US" sz="2000" i="1" dirty="0" smtClean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/>
              <a:t>Based on 3850 </a:t>
            </a:r>
            <a:r>
              <a:rPr lang="en-US" altLang="en-US" sz="1800" i="1" dirty="0" err="1" smtClean="0"/>
              <a:t>vs</a:t>
            </a:r>
            <a:r>
              <a:rPr lang="en-US" altLang="en-US" sz="1800" i="1" dirty="0" smtClean="0"/>
              <a:t> 1640 </a:t>
            </a:r>
            <a:r>
              <a:rPr lang="en-US" altLang="en-US" sz="1800" i="1" dirty="0" err="1" smtClean="0"/>
              <a:t>evts</a:t>
            </a:r>
            <a:r>
              <a:rPr lang="en-US" altLang="en-US" sz="1800" i="1" dirty="0" smtClean="0"/>
              <a:t> (BR</a:t>
            </a:r>
            <a:r>
              <a:rPr lang="en-US" altLang="en-US" sz="1800" i="1" baseline="-25000" dirty="0" smtClean="0"/>
              <a:t>SM</a:t>
            </a:r>
            <a:r>
              <a:rPr lang="en-US" altLang="en-US" sz="1800" i="1" dirty="0" smtClean="0"/>
              <a:t> = 10</a:t>
            </a:r>
            <a:r>
              <a:rPr lang="en-US" altLang="en-US" sz="1800" i="1" baseline="30000" dirty="0" smtClean="0"/>
              <a:t>-6</a:t>
            </a:r>
            <a:r>
              <a:rPr lang="en-US" altLang="en-US" sz="1800" i="1" dirty="0" smtClean="0"/>
              <a:t>)</a:t>
            </a:r>
            <a:endParaRPr lang="en-US" altLang="en-US" sz="1800" i="1" baseline="30000" dirty="0"/>
          </a:p>
          <a:p>
            <a:pPr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3.1</a:t>
            </a:r>
            <a:r>
              <a:rPr lang="en-US" altLang="en-US" sz="18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s</a:t>
            </a:r>
            <a:r>
              <a:rPr lang="en-US" altLang="en-US" sz="18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discrepancy </a:t>
            </a:r>
            <a:r>
              <a:rPr lang="en-US" altLang="en-US" sz="18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altLang="en-US" sz="18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SM</a:t>
            </a:r>
            <a:endParaRPr lang="en-US" altLang="en-US" sz="1800" i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CC9900"/>
              </a:buClr>
              <a:buSzPct val="70000"/>
              <a:buFont typeface="Symbol"/>
              <a:buChar char=" "/>
              <a:defRPr/>
            </a:pPr>
            <a:endParaRPr lang="en-US" altLang="en-US" sz="1600" i="1" dirty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/>
          <a:srcRect l="2693" r="2136"/>
          <a:stretch>
            <a:fillRect/>
          </a:stretch>
        </p:blipFill>
        <p:spPr bwMode="auto">
          <a:xfrm>
            <a:off x="4900617" y="1092168"/>
            <a:ext cx="3870378" cy="110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7929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Lepton Universality Test: REDTOP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5/24/2021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56E7F7-C84E-45B0-9AB2-B2E37B592F15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C. Gatto - INFN  &amp; NIU</a:t>
            </a:r>
            <a:endParaRPr lang="it-IT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 bwMode="auto">
          <a:xfrm>
            <a:off x="263466" y="909603"/>
            <a:ext cx="8544042" cy="2994066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46088" indent="-446088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887413" indent="-446088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33475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352550" indent="-182563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1544638" indent="-182563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0018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4590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29162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3734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441325" lvl="1" indent="0" algn="ctr" eaLnBrk="1" hangingPunct="1">
              <a:spcBef>
                <a:spcPts val="1200"/>
              </a:spcBef>
              <a:buClr>
                <a:srgbClr val="CC9900"/>
              </a:buClr>
              <a:buSzPct val="70000"/>
              <a:buNone/>
              <a:defRPr/>
            </a:pPr>
            <a:r>
              <a:rPr lang="en-US" altLang="en-US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</a:rPr>
              <a:t> </a:t>
            </a:r>
            <a:r>
              <a:rPr lang="en-US" altLang="en-US" sz="20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en-US" altLang="en-US" sz="20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→ 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2000" b="1" i="1" baseline="30000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+ </a:t>
            </a:r>
            <a:r>
              <a:rPr lang="en-US" altLang="en-US" sz="2000" b="1" i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2000" b="1" i="1" baseline="30000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-</a:t>
            </a:r>
            <a:r>
              <a:rPr lang="en-US" altLang="en-US" sz="2000" b="1" i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  </a:t>
            </a:r>
            <a:r>
              <a:rPr lang="en-US" altLang="en-US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altLang="en-US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</a:t>
            </a:r>
            <a:r>
              <a:rPr lang="en-US" altLang="en-US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</a:t>
            </a:r>
            <a:r>
              <a:rPr lang="en-US" altLang="en-US" b="1" i="1" baseline="30000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en-US" altLang="en-US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b="1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en-US" altLang="en-US" sz="2800" b="1" i="1" baseline="30000" dirty="0" smtClean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/>
              <a:t>Preliminary studies based on 3x10</a:t>
            </a:r>
            <a:r>
              <a:rPr lang="en-US" altLang="en-US" sz="1800" i="1" baseline="30000" dirty="0" smtClean="0"/>
              <a:t>10</a:t>
            </a:r>
            <a:r>
              <a:rPr lang="en-US" altLang="en-US" sz="1800" i="1" dirty="0" smtClean="0"/>
              <a:t> POT (9x10</a:t>
            </a:r>
            <a:r>
              <a:rPr lang="en-US" altLang="en-US" sz="1800" i="1" baseline="30000" dirty="0" smtClean="0"/>
              <a:t>7</a:t>
            </a:r>
            <a:r>
              <a:rPr lang="en-US" altLang="en-US" sz="1800" i="1" dirty="0" smtClean="0"/>
              <a:t>  </a:t>
            </a:r>
            <a:r>
              <a:rPr lang="en-US" altLang="en-US" sz="1800" i="1" dirty="0" smtClean="0">
                <a:latin typeface="Symbol" pitchFamily="18" charset="2"/>
              </a:rPr>
              <a:t>h</a:t>
            </a:r>
            <a:r>
              <a:rPr lang="en-US" altLang="en-US" sz="1800" i="1" dirty="0" smtClean="0"/>
              <a:t> mesons) or 10</a:t>
            </a:r>
            <a:r>
              <a:rPr lang="en-US" altLang="en-US" sz="1800" i="1" baseline="30000" dirty="0" smtClean="0"/>
              <a:t>-5</a:t>
            </a:r>
            <a:r>
              <a:rPr lang="en-US" altLang="en-US" sz="1800" i="1" dirty="0" smtClean="0"/>
              <a:t> of the 1-year run statistics </a:t>
            </a:r>
          </a:p>
          <a:p>
            <a:pPr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/>
              <a:t>Background rejection from </a:t>
            </a:r>
            <a:r>
              <a:rPr lang="en-US" altLang="en-US" sz="1800" dirty="0" smtClean="0">
                <a:latin typeface="Arial" pitchFamily="34" charset="0"/>
              </a:rPr>
              <a:t> </a:t>
            </a:r>
            <a:r>
              <a:rPr lang="en-US" altLang="en-US" sz="1800" dirty="0" smtClean="0">
                <a:latin typeface="Symbol" pitchFamily="18" charset="2"/>
              </a:rPr>
              <a:t>h</a:t>
            </a:r>
            <a:r>
              <a:rPr lang="en-US" altLang="en-US" sz="1800" dirty="0" smtClean="0">
                <a:latin typeface="Arial" pitchFamily="34" charset="0"/>
              </a:rPr>
              <a:t>→ </a:t>
            </a:r>
            <a:r>
              <a:rPr lang="en-US" altLang="en-US" sz="1800" i="1" dirty="0" smtClean="0">
                <a:latin typeface="Symbol" pitchFamily="18" charset="2"/>
              </a:rPr>
              <a:t>g</a:t>
            </a:r>
            <a:r>
              <a:rPr lang="en-US" altLang="en-US" sz="1800" i="1" dirty="0" smtClean="0"/>
              <a:t> </a:t>
            </a:r>
            <a:r>
              <a:rPr lang="en-US" altLang="en-US" sz="1800" i="1" dirty="0" err="1" smtClean="0">
                <a:latin typeface="Symbol" pitchFamily="18" charset="2"/>
              </a:rPr>
              <a:t>g</a:t>
            </a:r>
            <a:r>
              <a:rPr lang="en-US" altLang="en-US" sz="1800" i="1" dirty="0" smtClean="0"/>
              <a:t>  using high-resolution energy measurement (ADRIANO2) and vertex reconstruction</a:t>
            </a:r>
          </a:p>
          <a:p>
            <a:pPr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/>
              <a:t>Preliminary stat uncertainty:  </a:t>
            </a:r>
          </a:p>
          <a:p>
            <a:pPr lvl="1"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400" i="1" dirty="0" smtClean="0"/>
              <a:t>&lt; 0.3%  for </a:t>
            </a:r>
            <a:r>
              <a:rPr lang="en-US" altLang="en-US" sz="1400" dirty="0" smtClean="0">
                <a:latin typeface="Symbol" pitchFamily="18" charset="2"/>
              </a:rPr>
              <a:t>h</a:t>
            </a:r>
            <a:r>
              <a:rPr lang="en-US" altLang="en-US" sz="1400" dirty="0" smtClean="0">
                <a:latin typeface="Arial" pitchFamily="34" charset="0"/>
              </a:rPr>
              <a:t>→ </a:t>
            </a:r>
            <a:r>
              <a:rPr lang="en-US" altLang="en-US" sz="1400" i="1" dirty="0" smtClean="0">
                <a:latin typeface="Symbol" pitchFamily="18" charset="2"/>
              </a:rPr>
              <a:t>g</a:t>
            </a:r>
            <a:r>
              <a:rPr lang="en-US" altLang="en-US" sz="1400" i="1" dirty="0" smtClean="0"/>
              <a:t> e</a:t>
            </a:r>
            <a:r>
              <a:rPr lang="en-US" altLang="en-US" sz="1400" i="1" baseline="30000" dirty="0" smtClean="0"/>
              <a:t>+ </a:t>
            </a:r>
            <a:r>
              <a:rPr lang="en-US" altLang="en-US" sz="1400" i="1" dirty="0" smtClean="0"/>
              <a:t>e</a:t>
            </a:r>
            <a:r>
              <a:rPr lang="en-US" altLang="en-US" sz="1400" i="1" baseline="30000" dirty="0" smtClean="0"/>
              <a:t>-   </a:t>
            </a:r>
            <a:r>
              <a:rPr lang="en-US" altLang="en-US" sz="1400" i="1" dirty="0" smtClean="0"/>
              <a:t>(  </a:t>
            </a:r>
            <a:r>
              <a:rPr lang="en-US" altLang="en-US" sz="1400" i="1" dirty="0" err="1" smtClean="0"/>
              <a:t>cfr</a:t>
            </a:r>
            <a:r>
              <a:rPr lang="en-US" altLang="en-US" sz="1400" i="1" dirty="0" smtClean="0"/>
              <a:t> </a:t>
            </a:r>
            <a:r>
              <a:rPr lang="en-US" altLang="en-US" sz="1400" i="1" dirty="0" err="1" smtClean="0"/>
              <a:t>LHCb</a:t>
            </a:r>
            <a:r>
              <a:rPr lang="en-US" altLang="en-US" sz="1400" i="1" dirty="0" smtClean="0"/>
              <a:t> @ 4.2%)</a:t>
            </a:r>
          </a:p>
          <a:p>
            <a:pPr lvl="1"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400" i="1" dirty="0" smtClean="0"/>
              <a:t>&lt; 0.9%  for </a:t>
            </a:r>
            <a:r>
              <a:rPr lang="en-US" altLang="en-US" sz="1400" dirty="0" smtClean="0">
                <a:latin typeface="Symbol" pitchFamily="18" charset="2"/>
              </a:rPr>
              <a:t>h</a:t>
            </a:r>
            <a:r>
              <a:rPr lang="en-US" altLang="en-US" sz="1400" dirty="0" smtClean="0">
                <a:latin typeface="Arial" pitchFamily="34" charset="0"/>
              </a:rPr>
              <a:t>→ </a:t>
            </a:r>
            <a:r>
              <a:rPr lang="en-US" altLang="en-US" sz="1400" i="1" dirty="0" smtClean="0">
                <a:latin typeface="Symbol" pitchFamily="18" charset="2"/>
              </a:rPr>
              <a:t>g</a:t>
            </a:r>
            <a:r>
              <a:rPr lang="en-US" altLang="en-US" sz="1400" i="1" dirty="0" smtClean="0"/>
              <a:t> </a:t>
            </a:r>
            <a:r>
              <a:rPr lang="en-US" altLang="en-US" sz="1400" i="1" dirty="0" smtClean="0">
                <a:latin typeface="Symbol" pitchFamily="18" charset="2"/>
              </a:rPr>
              <a:t>m</a:t>
            </a:r>
            <a:r>
              <a:rPr lang="en-US" altLang="en-US" sz="1400" i="1" baseline="30000" dirty="0" smtClean="0">
                <a:latin typeface="Symbol" pitchFamily="18" charset="2"/>
              </a:rPr>
              <a:t>+ </a:t>
            </a:r>
            <a:r>
              <a:rPr lang="en-US" altLang="en-US" sz="1400" i="1" dirty="0" smtClean="0">
                <a:latin typeface="Symbol" pitchFamily="18" charset="2"/>
              </a:rPr>
              <a:t>m</a:t>
            </a:r>
            <a:r>
              <a:rPr lang="en-US" altLang="en-US" sz="1400" i="1" baseline="30000" dirty="0" smtClean="0">
                <a:latin typeface="Symbol" pitchFamily="18" charset="2"/>
              </a:rPr>
              <a:t>-</a:t>
            </a:r>
            <a:r>
              <a:rPr lang="en-US" altLang="en-US" sz="1400" i="1" dirty="0" smtClean="0">
                <a:latin typeface="Symbol" pitchFamily="18" charset="2"/>
              </a:rPr>
              <a:t> </a:t>
            </a:r>
            <a:r>
              <a:rPr lang="en-US" altLang="en-US" sz="1400" i="1" dirty="0" smtClean="0"/>
              <a:t>(  </a:t>
            </a:r>
            <a:r>
              <a:rPr lang="en-US" altLang="en-US" sz="1400" i="1" dirty="0" err="1" smtClean="0"/>
              <a:t>cfr</a:t>
            </a:r>
            <a:r>
              <a:rPr lang="en-US" altLang="en-US" sz="1400" i="1" dirty="0" smtClean="0"/>
              <a:t> </a:t>
            </a:r>
            <a:r>
              <a:rPr lang="en-US" altLang="en-US" sz="1400" i="1" dirty="0" err="1" smtClean="0"/>
              <a:t>LHCb</a:t>
            </a:r>
            <a:r>
              <a:rPr lang="en-US" altLang="en-US" sz="1400" i="1" dirty="0" smtClean="0"/>
              <a:t> @ 1.8%)</a:t>
            </a:r>
          </a:p>
          <a:p>
            <a:pPr lvl="1"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400" i="1" dirty="0" smtClean="0"/>
          </a:p>
          <a:p>
            <a:pPr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600" i="1" dirty="0"/>
          </a:p>
          <a:p>
            <a:pPr lvl="1"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400" i="1" dirty="0"/>
          </a:p>
          <a:p>
            <a:pPr lvl="1" algn="ctr"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None/>
              <a:defRPr/>
            </a:pPr>
            <a:r>
              <a:rPr lang="en-US" altLang="en-US" sz="1400" dirty="0"/>
              <a:t>	</a:t>
            </a:r>
            <a:endParaRPr lang="en-US" altLang="en-US" sz="1400" dirty="0" smtClean="0"/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  <a:defRPr/>
            </a:pPr>
            <a:endParaRPr lang="it-IT" altLang="en-US" sz="1400" dirty="0" smtClean="0"/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  <a:defRPr/>
            </a:pPr>
            <a:endParaRPr lang="it-IT" altLang="en-US" sz="1400" dirty="0" smtClean="0"/>
          </a:p>
        </p:txBody>
      </p:sp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1137" y="2589201"/>
            <a:ext cx="2081241" cy="1239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egnaposto contenuto 2"/>
          <p:cNvSpPr txBox="1">
            <a:spLocks/>
          </p:cNvSpPr>
          <p:nvPr/>
        </p:nvSpPr>
        <p:spPr bwMode="auto">
          <a:xfrm>
            <a:off x="263466" y="3940181"/>
            <a:ext cx="8544041" cy="2519397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46088" indent="-446088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887413" indent="-446088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33475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352550" indent="-182563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1544638" indent="-182563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0018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4590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29162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373438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441325" lvl="1" indent="0" algn="ctr" eaLnBrk="1" hangingPunct="1">
              <a:spcBef>
                <a:spcPts val="1200"/>
              </a:spcBef>
              <a:buClr>
                <a:srgbClr val="CC9900"/>
              </a:buClr>
              <a:buSzPct val="70000"/>
              <a:buNone/>
              <a:defRPr/>
            </a:pPr>
            <a:r>
              <a:rPr lang="en-US" altLang="en-US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  <a:r>
              <a:rPr lang="en-US" altLang="en-US" sz="20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→ 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2000" b="1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+ 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2000" b="1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-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 m</a:t>
            </a:r>
            <a:r>
              <a:rPr lang="en-US" altLang="en-US" sz="2000" b="1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+ 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2000" b="1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-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   </a:t>
            </a:r>
            <a:r>
              <a:rPr lang="en-US" altLang="en-US" sz="20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e</a:t>
            </a:r>
            <a:r>
              <a:rPr lang="en-US" altLang="en-US" sz="2000" b="1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sz="2000" b="1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2000" b="1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+ 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altLang="en-US" sz="2000" b="1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-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     </a:t>
            </a:r>
            <a:r>
              <a:rPr lang="en-US" altLang="en-US" sz="20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e</a:t>
            </a:r>
            <a:r>
              <a:rPr lang="en-US" altLang="en-US" sz="2000" b="1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sz="2000" b="1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</a:t>
            </a:r>
            <a:r>
              <a:rPr lang="en-US" altLang="en-US" sz="2000" b="1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en-US" altLang="en-US" sz="2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sz="2000" b="1" i="1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en-US" altLang="en-US" b="1" i="1" baseline="30000" dirty="0" smtClean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/>
              <a:t>Theoretical calculations at the 10</a:t>
            </a:r>
            <a:r>
              <a:rPr lang="en-US" altLang="en-US" sz="1800" i="1" baseline="30000" dirty="0" smtClean="0"/>
              <a:t>-3</a:t>
            </a:r>
            <a:r>
              <a:rPr lang="en-US" altLang="en-US" sz="1800" i="1" dirty="0" smtClean="0"/>
              <a:t> precision from </a:t>
            </a:r>
            <a:r>
              <a:rPr lang="en-US" altLang="en-US" sz="1800" i="1" dirty="0" err="1" smtClean="0"/>
              <a:t>Kampf</a:t>
            </a:r>
            <a:r>
              <a:rPr lang="en-US" altLang="en-US" sz="1800" i="1" dirty="0" smtClean="0"/>
              <a:t>, </a:t>
            </a:r>
            <a:r>
              <a:rPr lang="en-US" altLang="en-US" sz="1800" i="1" dirty="0" err="1" smtClean="0"/>
              <a:t>Novotný</a:t>
            </a:r>
            <a:r>
              <a:rPr lang="en-US" altLang="en-US" sz="1800" i="1" dirty="0" smtClean="0"/>
              <a:t>, Sanchez-</a:t>
            </a:r>
            <a:r>
              <a:rPr lang="en-US" altLang="en-US" sz="1800" i="1" dirty="0" err="1" smtClean="0"/>
              <a:t>Puertas</a:t>
            </a:r>
            <a:r>
              <a:rPr lang="en-US" altLang="en-US" sz="1800" i="1" dirty="0" smtClean="0"/>
              <a:t> (PR D 97, 056010 (2018)) – hard photon corrections need to be included</a:t>
            </a:r>
          </a:p>
          <a:p>
            <a:pPr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/>
              <a:t>Preliminary studies based on 3x10</a:t>
            </a:r>
            <a:r>
              <a:rPr lang="en-US" altLang="en-US" sz="1800" i="1" baseline="30000" dirty="0" smtClean="0"/>
              <a:t>10</a:t>
            </a:r>
            <a:r>
              <a:rPr lang="en-US" altLang="en-US" sz="1800" i="1" dirty="0" smtClean="0"/>
              <a:t> POT (9x10</a:t>
            </a:r>
            <a:r>
              <a:rPr lang="en-US" altLang="en-US" sz="1800" i="1" baseline="30000" dirty="0" smtClean="0"/>
              <a:t>7</a:t>
            </a:r>
            <a:r>
              <a:rPr lang="en-US" altLang="en-US" sz="1800" i="1" dirty="0" smtClean="0"/>
              <a:t>  </a:t>
            </a:r>
            <a:r>
              <a:rPr lang="en-US" altLang="en-US" sz="1800" i="1" dirty="0" smtClean="0">
                <a:latin typeface="Symbol" pitchFamily="18" charset="2"/>
              </a:rPr>
              <a:t>h</a:t>
            </a:r>
            <a:r>
              <a:rPr lang="en-US" altLang="en-US" sz="1800" i="1" dirty="0" smtClean="0"/>
              <a:t> mesons) or 10</a:t>
            </a:r>
            <a:r>
              <a:rPr lang="en-US" altLang="en-US" sz="1800" i="1" baseline="30000" dirty="0" smtClean="0"/>
              <a:t>-5</a:t>
            </a:r>
            <a:r>
              <a:rPr lang="en-US" altLang="en-US" sz="1800" i="1" dirty="0" smtClean="0"/>
              <a:t> of the 1-year run statistics </a:t>
            </a:r>
          </a:p>
          <a:p>
            <a:pPr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r>
              <a:rPr lang="en-US" altLang="en-US" sz="1800" i="1" dirty="0" smtClean="0"/>
              <a:t>Preliminary stat uncertainty: </a:t>
            </a:r>
            <a:r>
              <a:rPr lang="en-US" sz="1800" dirty="0" smtClean="0"/>
              <a:t>~ </a:t>
            </a:r>
            <a:r>
              <a:rPr lang="en-US" altLang="en-US" sz="1800" i="1" dirty="0" smtClean="0"/>
              <a:t>0.5%</a:t>
            </a:r>
            <a:endParaRPr lang="en-US" altLang="en-US" sz="1400" i="1" dirty="0" smtClean="0"/>
          </a:p>
          <a:p>
            <a:pPr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600" i="1" dirty="0"/>
          </a:p>
          <a:p>
            <a:pPr lvl="1"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Char char="q"/>
              <a:defRPr/>
            </a:pPr>
            <a:endParaRPr lang="en-US" altLang="en-US" sz="1400" i="1" dirty="0"/>
          </a:p>
          <a:p>
            <a:pPr lvl="1" algn="ctr" eaLnBrk="1" hangingPunct="1">
              <a:spcBef>
                <a:spcPts val="1200"/>
              </a:spcBef>
              <a:buClr>
                <a:srgbClr val="CC9900"/>
              </a:buClr>
              <a:buSzPct val="70000"/>
              <a:buFont typeface="Wingdings" pitchFamily="2" charset="2"/>
              <a:buNone/>
              <a:defRPr/>
            </a:pPr>
            <a:r>
              <a:rPr lang="en-US" altLang="en-US" sz="1400" dirty="0"/>
              <a:t>	</a:t>
            </a:r>
            <a:endParaRPr lang="en-US" altLang="en-US" sz="1400" dirty="0" smtClean="0"/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  <a:defRPr/>
            </a:pPr>
            <a:endParaRPr lang="it-IT" altLang="en-US" sz="1400" dirty="0" smtClean="0"/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  <a:defRPr/>
            </a:pPr>
            <a:endParaRPr lang="it-IT" altLang="en-US" sz="1400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7189" y="5327676"/>
            <a:ext cx="1714278" cy="1270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 rot="1666363">
            <a:off x="7002489" y="2681533"/>
            <a:ext cx="219630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 smtClean="0">
                <a:ln/>
                <a:solidFill>
                  <a:schemeClr val="accent3"/>
                </a:solidFill>
                <a:effectLst/>
              </a:rPr>
              <a:t>Preliminary</a:t>
            </a:r>
            <a:endParaRPr lang="en-US" sz="1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 rot="1666363">
            <a:off x="6598444" y="5493033"/>
            <a:ext cx="219630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 smtClean="0">
                <a:ln/>
                <a:solidFill>
                  <a:schemeClr val="accent3"/>
                </a:solidFill>
                <a:effectLst/>
              </a:rPr>
              <a:t>Preliminary</a:t>
            </a:r>
            <a:endParaRPr lang="en-US" sz="1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929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44449</TotalTime>
  <Words>2217</Words>
  <Application>Microsoft Office PowerPoint</Application>
  <PresentationFormat>On-screen Show (4:3)</PresentationFormat>
  <Paragraphs>468</Paragraphs>
  <Slides>21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Theme1</vt:lpstr>
      <vt:lpstr>The REDTOP experiment: Rare Eta Decays to Explore new Physics </vt:lpstr>
      <vt:lpstr>Rationale for an h/h‘ Factory</vt:lpstr>
      <vt:lpstr>Detecting BSM Physics with REDTOP (h/h’ factory)</vt:lpstr>
      <vt:lpstr>Dark photon searches: </vt:lpstr>
      <vt:lpstr>Slide 5</vt:lpstr>
      <vt:lpstr>Searches for ALPs with fermion  or  gluon  coupling</vt:lpstr>
      <vt:lpstr>CP Violation from Dalitz plot mirror asymmetry in  h-&gt; p+p-po</vt:lpstr>
      <vt:lpstr>Lepton Universality Test</vt:lpstr>
      <vt:lpstr>Lepton Universality Test: REDTOP</vt:lpstr>
      <vt:lpstr>QCD axion studies</vt:lpstr>
      <vt:lpstr>More ALPs studies</vt:lpstr>
      <vt:lpstr>More Studies for Snowmass2021</vt:lpstr>
      <vt:lpstr>Present &amp; Future h Samples</vt:lpstr>
      <vt:lpstr>REDTOP Requirements</vt:lpstr>
      <vt:lpstr>REDTOP detector</vt:lpstr>
      <vt:lpstr>Slide 16</vt:lpstr>
      <vt:lpstr>Summary</vt:lpstr>
      <vt:lpstr>Backup slides</vt:lpstr>
      <vt:lpstr>Why the h meson is special?</vt:lpstr>
      <vt:lpstr>Slide 20</vt:lpstr>
      <vt:lpstr>More ALPs studies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REDTOP Advanced Simulations</dc:title>
  <dc:creator>cvg</dc:creator>
  <cp:lastModifiedBy>user</cp:lastModifiedBy>
  <cp:revision>1597</cp:revision>
  <cp:lastPrinted>2017-03-10T00:25:14Z</cp:lastPrinted>
  <dcterms:created xsi:type="dcterms:W3CDTF">2015-06-24T23:44:23Z</dcterms:created>
  <dcterms:modified xsi:type="dcterms:W3CDTF">2021-05-24T15:28:03Z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</Properties>
</file>