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71" r:id="rId11"/>
    <p:sldId id="272" r:id="rId12"/>
    <p:sldId id="273" r:id="rId13"/>
    <p:sldId id="274" r:id="rId14"/>
    <p:sldId id="266" r:id="rId15"/>
    <p:sldId id="267" r:id="rId16"/>
    <p:sldId id="268" r:id="rId17"/>
    <p:sldId id="269" r:id="rId18"/>
    <p:sldId id="264" r:id="rId19"/>
    <p:sldId id="26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E6F3"/>
    <a:srgbClr val="EFEDE3"/>
    <a:srgbClr val="CCF2F4"/>
    <a:srgbClr val="33D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862639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75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5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0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6875122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5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15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10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16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0913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2229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353BE4D1-9BC9-4CEA-A62C-50D53E4D32A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B93C8C14-D0E1-4309-92A1-592AE37715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0469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150CE10-F857-494C-AF3D-CC481A1CB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9398" y="5647811"/>
            <a:ext cx="6831673" cy="1086237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</a:rPr>
              <a:t>Ongoing work with Gustavo Marques Tavares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7900EA-33C7-4FAF-8582-90ABA7136B06}"/>
              </a:ext>
            </a:extLst>
          </p:cNvPr>
          <p:cNvSpPr txBox="1"/>
          <p:nvPr/>
        </p:nvSpPr>
        <p:spPr>
          <a:xfrm>
            <a:off x="1969045" y="1666115"/>
            <a:ext cx="821838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6">
                    <a:lumMod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Observable Flashes from Dark Photons in Binary Neutron Star Mergers</a:t>
            </a:r>
            <a:endParaRPr lang="en-US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9D8193E-D254-430F-AC61-272A441E3976}"/>
              </a:ext>
            </a:extLst>
          </p:cNvPr>
          <p:cNvSpPr txBox="1">
            <a:spLocks/>
          </p:cNvSpPr>
          <p:nvPr/>
        </p:nvSpPr>
        <p:spPr>
          <a:xfrm>
            <a:off x="2662398" y="3699162"/>
            <a:ext cx="6831673" cy="10862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</a:rPr>
              <a:t>Melissa Diamond</a:t>
            </a:r>
          </a:p>
          <a:p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</a:rPr>
              <a:t>Johns Hopkins University</a:t>
            </a:r>
          </a:p>
          <a:p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</a:rPr>
              <a:t>mdiamon8@jhu.edu</a:t>
            </a:r>
          </a:p>
        </p:txBody>
      </p:sp>
    </p:spTree>
    <p:extLst>
      <p:ext uri="{BB962C8B-B14F-4D97-AF65-F5344CB8AC3E}">
        <p14:creationId xmlns:p14="http://schemas.microsoft.com/office/powerpoint/2010/main" val="2605541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n 4">
            <a:extLst>
              <a:ext uri="{FF2B5EF4-FFF2-40B4-BE49-F238E27FC236}">
                <a16:creationId xmlns:a16="http://schemas.microsoft.com/office/drawing/2014/main" id="{D89616E7-AAB4-49FB-A906-A4DCD9F03684}"/>
              </a:ext>
            </a:extLst>
          </p:cNvPr>
          <p:cNvSpPr/>
          <p:nvPr/>
        </p:nvSpPr>
        <p:spPr>
          <a:xfrm>
            <a:off x="551162" y="2343499"/>
            <a:ext cx="2201853" cy="2170999"/>
          </a:xfrm>
          <a:prstGeom prst="su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4F4A76F-0006-4841-8DE6-233161256A1F}"/>
              </a:ext>
            </a:extLst>
          </p:cNvPr>
          <p:cNvSpPr/>
          <p:nvPr/>
        </p:nvSpPr>
        <p:spPr>
          <a:xfrm>
            <a:off x="1071473" y="2870821"/>
            <a:ext cx="1172451" cy="1116353"/>
          </a:xfrm>
          <a:prstGeom prst="ellipse">
            <a:avLst/>
          </a:prstGeom>
          <a:solidFill>
            <a:srgbClr val="EF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872C17-B901-49DC-BFF6-B2F31B14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From Merger to Observable signal</a:t>
            </a: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8778007-9B6E-4B95-9DA0-183E41D13D7E}"/>
              </a:ext>
            </a:extLst>
          </p:cNvPr>
          <p:cNvSpPr/>
          <p:nvPr/>
        </p:nvSpPr>
        <p:spPr>
          <a:xfrm>
            <a:off x="1475381" y="3242823"/>
            <a:ext cx="364638" cy="372353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9B470A-BC79-4C19-9C5B-DDA4DDEBC98B}"/>
              </a:ext>
            </a:extLst>
          </p:cNvPr>
          <p:cNvSpPr txBox="1"/>
          <p:nvPr/>
        </p:nvSpPr>
        <p:spPr>
          <a:xfrm>
            <a:off x="762934" y="1445856"/>
            <a:ext cx="1877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Merger Remnant Radiates Dark Photons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2E2FC-F3FE-4B17-B04C-A465AF3F4123}"/>
                  </a:ext>
                </a:extLst>
              </p:cNvPr>
              <p:cNvSpPr txBox="1"/>
              <p:nvPr/>
            </p:nvSpPr>
            <p:spPr>
              <a:xfrm>
                <a:off x="762934" y="4686297"/>
                <a:ext cx="2147157" cy="560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Ene</a:t>
                </a:r>
                <a:r>
                  <a:rPr lang="en-US" sz="1800" b="1" dirty="0">
                    <a:solidFill>
                      <a:schemeClr val="accent6">
                        <a:lumMod val="75000"/>
                      </a:schemeClr>
                    </a:solidFill>
                  </a:rPr>
                  <a:t>rgy Output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𝝐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18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sz="1200" b="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2E2FC-F3FE-4B17-B04C-A465AF3F41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934" y="4686297"/>
                <a:ext cx="2147157" cy="560218"/>
              </a:xfrm>
              <a:prstGeom prst="rect">
                <a:avLst/>
              </a:prstGeom>
              <a:blipFill>
                <a:blip r:embed="rId2"/>
                <a:stretch>
                  <a:fillRect l="-2273" t="-5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6CF0A0D-B945-46BF-8B0A-E728B98F5493}"/>
              </a:ext>
            </a:extLst>
          </p:cNvPr>
          <p:cNvSpPr/>
          <p:nvPr/>
        </p:nvSpPr>
        <p:spPr>
          <a:xfrm>
            <a:off x="706837" y="1428750"/>
            <a:ext cx="1946606" cy="9147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836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n 4">
            <a:extLst>
              <a:ext uri="{FF2B5EF4-FFF2-40B4-BE49-F238E27FC236}">
                <a16:creationId xmlns:a16="http://schemas.microsoft.com/office/drawing/2014/main" id="{D89616E7-AAB4-49FB-A906-A4DCD9F03684}"/>
              </a:ext>
            </a:extLst>
          </p:cNvPr>
          <p:cNvSpPr/>
          <p:nvPr/>
        </p:nvSpPr>
        <p:spPr>
          <a:xfrm>
            <a:off x="551162" y="2343499"/>
            <a:ext cx="2201853" cy="2170999"/>
          </a:xfrm>
          <a:prstGeom prst="su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4F4A76F-0006-4841-8DE6-233161256A1F}"/>
              </a:ext>
            </a:extLst>
          </p:cNvPr>
          <p:cNvSpPr/>
          <p:nvPr/>
        </p:nvSpPr>
        <p:spPr>
          <a:xfrm>
            <a:off x="1071473" y="2870821"/>
            <a:ext cx="1172451" cy="1116353"/>
          </a:xfrm>
          <a:prstGeom prst="ellipse">
            <a:avLst/>
          </a:prstGeom>
          <a:solidFill>
            <a:srgbClr val="EF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872C17-B901-49DC-BFF6-B2F31B14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From Merger to Observable signal</a:t>
            </a: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8778007-9B6E-4B95-9DA0-183E41D13D7E}"/>
              </a:ext>
            </a:extLst>
          </p:cNvPr>
          <p:cNvSpPr/>
          <p:nvPr/>
        </p:nvSpPr>
        <p:spPr>
          <a:xfrm>
            <a:off x="1471874" y="3242823"/>
            <a:ext cx="364638" cy="372353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9B470A-BC79-4C19-9C5B-DDA4DDEBC98B}"/>
              </a:ext>
            </a:extLst>
          </p:cNvPr>
          <p:cNvSpPr txBox="1"/>
          <p:nvPr/>
        </p:nvSpPr>
        <p:spPr>
          <a:xfrm>
            <a:off x="762934" y="1445856"/>
            <a:ext cx="1877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Merger Remnant Radiates Dark Photons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2E2FC-F3FE-4B17-B04C-A465AF3F4123}"/>
                  </a:ext>
                </a:extLst>
              </p:cNvPr>
              <p:cNvSpPr txBox="1"/>
              <p:nvPr/>
            </p:nvSpPr>
            <p:spPr>
              <a:xfrm>
                <a:off x="762934" y="4686297"/>
                <a:ext cx="2147157" cy="560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Ene</a:t>
                </a:r>
                <a:r>
                  <a:rPr lang="en-US" sz="1800" b="1" dirty="0">
                    <a:solidFill>
                      <a:schemeClr val="accent6">
                        <a:lumMod val="75000"/>
                      </a:schemeClr>
                    </a:solidFill>
                  </a:rPr>
                  <a:t>rgy Output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𝝐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18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sz="1200" b="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2E2FC-F3FE-4B17-B04C-A465AF3F41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934" y="4686297"/>
                <a:ext cx="2147157" cy="560218"/>
              </a:xfrm>
              <a:prstGeom prst="rect">
                <a:avLst/>
              </a:prstGeom>
              <a:blipFill>
                <a:blip r:embed="rId2"/>
                <a:stretch>
                  <a:fillRect l="-2273" t="-5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6CF0A0D-B945-46BF-8B0A-E728B98F5493}"/>
              </a:ext>
            </a:extLst>
          </p:cNvPr>
          <p:cNvSpPr/>
          <p:nvPr/>
        </p:nvSpPr>
        <p:spPr>
          <a:xfrm>
            <a:off x="706837" y="1428750"/>
            <a:ext cx="1946606" cy="9147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28C5E35-B509-4F3B-AAA2-4B67B8D3F2C8}"/>
              </a:ext>
            </a:extLst>
          </p:cNvPr>
          <p:cNvSpPr/>
          <p:nvPr/>
        </p:nvSpPr>
        <p:spPr>
          <a:xfrm>
            <a:off x="3087272" y="3279711"/>
            <a:ext cx="1346356" cy="6279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1E1FB4-32C1-48FA-8B72-282D3312C58C}"/>
              </a:ext>
            </a:extLst>
          </p:cNvPr>
          <p:cNvSpPr txBox="1"/>
          <p:nvPr/>
        </p:nvSpPr>
        <p:spPr>
          <a:xfrm>
            <a:off x="2753015" y="2735300"/>
            <a:ext cx="1761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Dark Photons Decay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580A46-EA87-4653-A3A8-95143809F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672" y="3773432"/>
            <a:ext cx="1713896" cy="1108388"/>
          </a:xfrm>
          <a:prstGeom prst="rect">
            <a:avLst/>
          </a:prstGeom>
        </p:spPr>
      </p:pic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4153CEDB-01E1-414C-B953-AFE8CD9E611A}"/>
              </a:ext>
            </a:extLst>
          </p:cNvPr>
          <p:cNvSpPr/>
          <p:nvPr/>
        </p:nvSpPr>
        <p:spPr>
          <a:xfrm>
            <a:off x="4809351" y="2571500"/>
            <a:ext cx="2164596" cy="2137693"/>
          </a:xfrm>
          <a:prstGeom prst="donut">
            <a:avLst/>
          </a:prstGeom>
          <a:solidFill>
            <a:srgbClr val="95E6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32433C-8AD6-4AC1-A326-A758EB087E32}"/>
              </a:ext>
            </a:extLst>
          </p:cNvPr>
          <p:cNvSpPr txBox="1"/>
          <p:nvPr/>
        </p:nvSpPr>
        <p:spPr>
          <a:xfrm>
            <a:off x="5087040" y="3097679"/>
            <a:ext cx="895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F6BA7A-E985-43E4-B68D-DABA8003225D}"/>
              </a:ext>
            </a:extLst>
          </p:cNvPr>
          <p:cNvSpPr txBox="1"/>
          <p:nvPr/>
        </p:nvSpPr>
        <p:spPr>
          <a:xfrm>
            <a:off x="5644548" y="2608703"/>
            <a:ext cx="74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DEB37E-6C3D-4F82-80D4-C6BF33FA6744}"/>
              </a:ext>
            </a:extLst>
          </p:cNvPr>
          <p:cNvSpPr txBox="1"/>
          <p:nvPr/>
        </p:nvSpPr>
        <p:spPr>
          <a:xfrm>
            <a:off x="5400853" y="4300827"/>
            <a:ext cx="1032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983659-F109-4459-B4DD-9EE3607815B3}"/>
              </a:ext>
            </a:extLst>
          </p:cNvPr>
          <p:cNvSpPr txBox="1"/>
          <p:nvPr/>
        </p:nvSpPr>
        <p:spPr>
          <a:xfrm>
            <a:off x="6125643" y="3981943"/>
            <a:ext cx="695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6C668E-B9FA-4A74-8B69-0552B8F3D70F}"/>
              </a:ext>
            </a:extLst>
          </p:cNvPr>
          <p:cNvSpPr txBox="1"/>
          <p:nvPr/>
        </p:nvSpPr>
        <p:spPr>
          <a:xfrm>
            <a:off x="5255380" y="2716429"/>
            <a:ext cx="135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25AF07-D4B2-4FAE-ACCE-5952F8576EAB}"/>
              </a:ext>
            </a:extLst>
          </p:cNvPr>
          <p:cNvSpPr txBox="1"/>
          <p:nvPr/>
        </p:nvSpPr>
        <p:spPr>
          <a:xfrm>
            <a:off x="6521807" y="3145782"/>
            <a:ext cx="1508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C0554C-31D0-4663-B5CD-B577AC3368BB}"/>
              </a:ext>
            </a:extLst>
          </p:cNvPr>
          <p:cNvSpPr txBox="1"/>
          <p:nvPr/>
        </p:nvSpPr>
        <p:spPr>
          <a:xfrm>
            <a:off x="5012850" y="3836006"/>
            <a:ext cx="90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EEA060-A900-460B-BE6B-14F9B647D7CB}"/>
              </a:ext>
            </a:extLst>
          </p:cNvPr>
          <p:cNvSpPr txBox="1"/>
          <p:nvPr/>
        </p:nvSpPr>
        <p:spPr>
          <a:xfrm>
            <a:off x="6088458" y="2658766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ABA27A-9336-4FFB-B7A4-73B959DB1624}"/>
              </a:ext>
            </a:extLst>
          </p:cNvPr>
          <p:cNvSpPr txBox="1"/>
          <p:nvPr/>
        </p:nvSpPr>
        <p:spPr>
          <a:xfrm>
            <a:off x="6194059" y="2952071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E28E72-73B3-4E9D-8B3D-F3044217B591}"/>
              </a:ext>
            </a:extLst>
          </p:cNvPr>
          <p:cNvSpPr txBox="1"/>
          <p:nvPr/>
        </p:nvSpPr>
        <p:spPr>
          <a:xfrm>
            <a:off x="6349119" y="3282167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4E9304-B4DC-4C18-BA53-768356084F4A}"/>
              </a:ext>
            </a:extLst>
          </p:cNvPr>
          <p:cNvSpPr txBox="1"/>
          <p:nvPr/>
        </p:nvSpPr>
        <p:spPr>
          <a:xfrm>
            <a:off x="4888134" y="3482431"/>
            <a:ext cx="1554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6E8AD6-0519-4F88-9D2E-37764F34DE0B}"/>
              </a:ext>
            </a:extLst>
          </p:cNvPr>
          <p:cNvSpPr txBox="1"/>
          <p:nvPr/>
        </p:nvSpPr>
        <p:spPr>
          <a:xfrm>
            <a:off x="5012861" y="2811524"/>
            <a:ext cx="1100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5A590D-C7A2-46BE-B1B0-964AA9630980}"/>
              </a:ext>
            </a:extLst>
          </p:cNvPr>
          <p:cNvSpPr txBox="1"/>
          <p:nvPr/>
        </p:nvSpPr>
        <p:spPr>
          <a:xfrm>
            <a:off x="5312333" y="3997164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D71F21-D92B-4F07-9911-EE71A6025BA9}"/>
              </a:ext>
            </a:extLst>
          </p:cNvPr>
          <p:cNvSpPr txBox="1"/>
          <p:nvPr/>
        </p:nvSpPr>
        <p:spPr>
          <a:xfrm>
            <a:off x="6661383" y="3428086"/>
            <a:ext cx="109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D99EE9-2877-435A-BA07-B30CC3DC895B}"/>
              </a:ext>
            </a:extLst>
          </p:cNvPr>
          <p:cNvSpPr txBox="1"/>
          <p:nvPr/>
        </p:nvSpPr>
        <p:spPr>
          <a:xfrm>
            <a:off x="6063849" y="4325119"/>
            <a:ext cx="803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9E2AFD-1829-4499-8EA8-DBA886E92D3E}"/>
              </a:ext>
            </a:extLst>
          </p:cNvPr>
          <p:cNvSpPr txBox="1"/>
          <p:nvPr/>
        </p:nvSpPr>
        <p:spPr>
          <a:xfrm>
            <a:off x="6312086" y="2824714"/>
            <a:ext cx="1182627" cy="36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0141B5-9FC2-41E3-9BC0-A85CD30932B2}"/>
              </a:ext>
            </a:extLst>
          </p:cNvPr>
          <p:cNvSpPr txBox="1"/>
          <p:nvPr/>
        </p:nvSpPr>
        <p:spPr>
          <a:xfrm>
            <a:off x="6477690" y="3903786"/>
            <a:ext cx="101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679DBE86-7BE6-40BC-BB9F-401543FB36A6}"/>
              </a:ext>
            </a:extLst>
          </p:cNvPr>
          <p:cNvSpPr/>
          <p:nvPr/>
        </p:nvSpPr>
        <p:spPr>
          <a:xfrm rot="10611945">
            <a:off x="5535300" y="4178677"/>
            <a:ext cx="455896" cy="527399"/>
          </a:xfrm>
          <a:prstGeom prst="rightBrace">
            <a:avLst>
              <a:gd name="adj1" fmla="val 49211"/>
              <a:gd name="adj2" fmla="val 4753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ircle: Hollow 41">
            <a:extLst>
              <a:ext uri="{FF2B5EF4-FFF2-40B4-BE49-F238E27FC236}">
                <a16:creationId xmlns:a16="http://schemas.microsoft.com/office/drawing/2014/main" id="{2526BB9F-8980-422D-8C0A-723F2DC2228A}"/>
              </a:ext>
            </a:extLst>
          </p:cNvPr>
          <p:cNvSpPr/>
          <p:nvPr/>
        </p:nvSpPr>
        <p:spPr>
          <a:xfrm>
            <a:off x="5691558" y="3463653"/>
            <a:ext cx="364638" cy="372353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7534F2-7839-4028-B35C-DF13B1836626}"/>
              </a:ext>
            </a:extLst>
          </p:cNvPr>
          <p:cNvSpPr txBox="1"/>
          <p:nvPr/>
        </p:nvSpPr>
        <p:spPr>
          <a:xfrm>
            <a:off x="4768005" y="1462419"/>
            <a:ext cx="229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Expanding plasma shell formed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902400DC-D4B0-4308-ADFB-7EAA89508BC9}"/>
              </a:ext>
            </a:extLst>
          </p:cNvPr>
          <p:cNvSpPr/>
          <p:nvPr/>
        </p:nvSpPr>
        <p:spPr>
          <a:xfrm>
            <a:off x="4729407" y="1471794"/>
            <a:ext cx="2286379" cy="67035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85E509D7-9CC5-40A3-9085-2FFDA3A126EB}"/>
              </a:ext>
            </a:extLst>
          </p:cNvPr>
          <p:cNvCxnSpPr>
            <a:cxnSpLocks/>
          </p:cNvCxnSpPr>
          <p:nvPr/>
        </p:nvCxnSpPr>
        <p:spPr>
          <a:xfrm rot="5400000">
            <a:off x="5093402" y="4571476"/>
            <a:ext cx="516020" cy="339623"/>
          </a:xfrm>
          <a:prstGeom prst="curvedConnector3">
            <a:avLst>
              <a:gd name="adj1" fmla="val 2514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2C3F288-32A4-4B18-BAA9-962F78051F20}"/>
                  </a:ext>
                </a:extLst>
              </p:cNvPr>
              <p:cNvSpPr txBox="1"/>
              <p:nvPr/>
            </p:nvSpPr>
            <p:spPr>
              <a:xfrm>
                <a:off x="4442973" y="4944952"/>
                <a:ext cx="3242767" cy="1474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b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rPr>
                              <m:t>MeV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p>
                                <m: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e>
                    </m:d>
                    <m:sSup>
                      <m:sSup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</a:rPr>
                  <a:t> km</a:t>
                </a:r>
              </a:p>
              <a:p>
                <a:endParaRPr lang="en-US" b="1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n-US" b="1" dirty="0" err="1">
                    <a:solidFill>
                      <a:schemeClr val="accent6">
                        <a:lumMod val="75000"/>
                      </a:schemeClr>
                    </a:solidFill>
                  </a:rPr>
                  <a:t>T~m</a:t>
                </a:r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</a:rPr>
                  <a:t>’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2C3F288-32A4-4B18-BAA9-962F78051F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973" y="4944952"/>
                <a:ext cx="3242767" cy="14748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3F6CF31-5C91-4FB4-9415-6F8EDF7A6650}"/>
              </a:ext>
            </a:extLst>
          </p:cNvPr>
          <p:cNvSpPr/>
          <p:nvPr/>
        </p:nvSpPr>
        <p:spPr>
          <a:xfrm>
            <a:off x="762934" y="4718145"/>
            <a:ext cx="2088955" cy="35995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34D21EA-B46D-4AEE-B6AD-70279DFFE049}"/>
              </a:ext>
            </a:extLst>
          </p:cNvPr>
          <p:cNvSpPr/>
          <p:nvPr/>
        </p:nvSpPr>
        <p:spPr>
          <a:xfrm>
            <a:off x="4402554" y="4962407"/>
            <a:ext cx="3097913" cy="120979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83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n 4">
            <a:extLst>
              <a:ext uri="{FF2B5EF4-FFF2-40B4-BE49-F238E27FC236}">
                <a16:creationId xmlns:a16="http://schemas.microsoft.com/office/drawing/2014/main" id="{D89616E7-AAB4-49FB-A906-A4DCD9F03684}"/>
              </a:ext>
            </a:extLst>
          </p:cNvPr>
          <p:cNvSpPr/>
          <p:nvPr/>
        </p:nvSpPr>
        <p:spPr>
          <a:xfrm>
            <a:off x="551162" y="2343499"/>
            <a:ext cx="2201853" cy="2170999"/>
          </a:xfrm>
          <a:prstGeom prst="su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4F4A76F-0006-4841-8DE6-233161256A1F}"/>
              </a:ext>
            </a:extLst>
          </p:cNvPr>
          <p:cNvSpPr/>
          <p:nvPr/>
        </p:nvSpPr>
        <p:spPr>
          <a:xfrm>
            <a:off x="1071473" y="2870821"/>
            <a:ext cx="1172451" cy="1116353"/>
          </a:xfrm>
          <a:prstGeom prst="ellipse">
            <a:avLst/>
          </a:prstGeom>
          <a:solidFill>
            <a:srgbClr val="EF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872C17-B901-49DC-BFF6-B2F31B14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From Merger to Observable signal</a:t>
            </a: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8778007-9B6E-4B95-9DA0-183E41D13D7E}"/>
              </a:ext>
            </a:extLst>
          </p:cNvPr>
          <p:cNvSpPr/>
          <p:nvPr/>
        </p:nvSpPr>
        <p:spPr>
          <a:xfrm>
            <a:off x="1471874" y="3242823"/>
            <a:ext cx="364638" cy="372353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9B470A-BC79-4C19-9C5B-DDA4DDEBC98B}"/>
              </a:ext>
            </a:extLst>
          </p:cNvPr>
          <p:cNvSpPr txBox="1"/>
          <p:nvPr/>
        </p:nvSpPr>
        <p:spPr>
          <a:xfrm>
            <a:off x="762934" y="1445856"/>
            <a:ext cx="1877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Merger Remnant Radiates Dark Photons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2E2FC-F3FE-4B17-B04C-A465AF3F4123}"/>
                  </a:ext>
                </a:extLst>
              </p:cNvPr>
              <p:cNvSpPr txBox="1"/>
              <p:nvPr/>
            </p:nvSpPr>
            <p:spPr>
              <a:xfrm>
                <a:off x="762934" y="4686297"/>
                <a:ext cx="2147157" cy="560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Ene</a:t>
                </a:r>
                <a:r>
                  <a:rPr lang="en-US" sz="1800" b="1" dirty="0">
                    <a:solidFill>
                      <a:schemeClr val="accent6">
                        <a:lumMod val="75000"/>
                      </a:schemeClr>
                    </a:solidFill>
                  </a:rPr>
                  <a:t>rgy Output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𝝐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18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sz="1200" b="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2E2FC-F3FE-4B17-B04C-A465AF3F41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934" y="4686297"/>
                <a:ext cx="2147157" cy="560218"/>
              </a:xfrm>
              <a:prstGeom prst="rect">
                <a:avLst/>
              </a:prstGeom>
              <a:blipFill>
                <a:blip r:embed="rId2"/>
                <a:stretch>
                  <a:fillRect l="-2273" t="-5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6CF0A0D-B945-46BF-8B0A-E728B98F5493}"/>
              </a:ext>
            </a:extLst>
          </p:cNvPr>
          <p:cNvSpPr/>
          <p:nvPr/>
        </p:nvSpPr>
        <p:spPr>
          <a:xfrm>
            <a:off x="706837" y="1428750"/>
            <a:ext cx="1946606" cy="9147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28C5E35-B509-4F3B-AAA2-4B67B8D3F2C8}"/>
              </a:ext>
            </a:extLst>
          </p:cNvPr>
          <p:cNvSpPr/>
          <p:nvPr/>
        </p:nvSpPr>
        <p:spPr>
          <a:xfrm>
            <a:off x="3087272" y="3279711"/>
            <a:ext cx="1346356" cy="6279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1E1FB4-32C1-48FA-8B72-282D3312C58C}"/>
              </a:ext>
            </a:extLst>
          </p:cNvPr>
          <p:cNvSpPr txBox="1"/>
          <p:nvPr/>
        </p:nvSpPr>
        <p:spPr>
          <a:xfrm>
            <a:off x="2753015" y="2731969"/>
            <a:ext cx="1761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Dark Photons Decay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580A46-EA87-4653-A3A8-95143809F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672" y="3773432"/>
            <a:ext cx="1713896" cy="1108388"/>
          </a:xfrm>
          <a:prstGeom prst="rect">
            <a:avLst/>
          </a:prstGeom>
        </p:spPr>
      </p:pic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4153CEDB-01E1-414C-B953-AFE8CD9E611A}"/>
              </a:ext>
            </a:extLst>
          </p:cNvPr>
          <p:cNvSpPr/>
          <p:nvPr/>
        </p:nvSpPr>
        <p:spPr>
          <a:xfrm>
            <a:off x="4809351" y="2571500"/>
            <a:ext cx="2164596" cy="2137693"/>
          </a:xfrm>
          <a:prstGeom prst="donut">
            <a:avLst/>
          </a:prstGeom>
          <a:solidFill>
            <a:srgbClr val="95E6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32433C-8AD6-4AC1-A326-A758EB087E32}"/>
              </a:ext>
            </a:extLst>
          </p:cNvPr>
          <p:cNvSpPr txBox="1"/>
          <p:nvPr/>
        </p:nvSpPr>
        <p:spPr>
          <a:xfrm>
            <a:off x="5087040" y="3097679"/>
            <a:ext cx="895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F6BA7A-E985-43E4-B68D-DABA8003225D}"/>
              </a:ext>
            </a:extLst>
          </p:cNvPr>
          <p:cNvSpPr txBox="1"/>
          <p:nvPr/>
        </p:nvSpPr>
        <p:spPr>
          <a:xfrm>
            <a:off x="5644548" y="2608703"/>
            <a:ext cx="74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DEB37E-6C3D-4F82-80D4-C6BF33FA6744}"/>
              </a:ext>
            </a:extLst>
          </p:cNvPr>
          <p:cNvSpPr txBox="1"/>
          <p:nvPr/>
        </p:nvSpPr>
        <p:spPr>
          <a:xfrm>
            <a:off x="5400853" y="4300827"/>
            <a:ext cx="1032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983659-F109-4459-B4DD-9EE3607815B3}"/>
              </a:ext>
            </a:extLst>
          </p:cNvPr>
          <p:cNvSpPr txBox="1"/>
          <p:nvPr/>
        </p:nvSpPr>
        <p:spPr>
          <a:xfrm>
            <a:off x="6125643" y="3981943"/>
            <a:ext cx="695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6C668E-B9FA-4A74-8B69-0552B8F3D70F}"/>
              </a:ext>
            </a:extLst>
          </p:cNvPr>
          <p:cNvSpPr txBox="1"/>
          <p:nvPr/>
        </p:nvSpPr>
        <p:spPr>
          <a:xfrm>
            <a:off x="5255380" y="2716429"/>
            <a:ext cx="135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25AF07-D4B2-4FAE-ACCE-5952F8576EAB}"/>
              </a:ext>
            </a:extLst>
          </p:cNvPr>
          <p:cNvSpPr txBox="1"/>
          <p:nvPr/>
        </p:nvSpPr>
        <p:spPr>
          <a:xfrm>
            <a:off x="6549200" y="3169468"/>
            <a:ext cx="1508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C0554C-31D0-4663-B5CD-B577AC3368BB}"/>
              </a:ext>
            </a:extLst>
          </p:cNvPr>
          <p:cNvSpPr txBox="1"/>
          <p:nvPr/>
        </p:nvSpPr>
        <p:spPr>
          <a:xfrm>
            <a:off x="5012850" y="3836006"/>
            <a:ext cx="90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EEA060-A900-460B-BE6B-14F9B647D7CB}"/>
              </a:ext>
            </a:extLst>
          </p:cNvPr>
          <p:cNvSpPr txBox="1"/>
          <p:nvPr/>
        </p:nvSpPr>
        <p:spPr>
          <a:xfrm>
            <a:off x="6088458" y="2658766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ABA27A-9336-4FFB-B7A4-73B959DB1624}"/>
              </a:ext>
            </a:extLst>
          </p:cNvPr>
          <p:cNvSpPr txBox="1"/>
          <p:nvPr/>
        </p:nvSpPr>
        <p:spPr>
          <a:xfrm>
            <a:off x="6194059" y="2952071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E28E72-73B3-4E9D-8B3D-F3044217B591}"/>
              </a:ext>
            </a:extLst>
          </p:cNvPr>
          <p:cNvSpPr txBox="1"/>
          <p:nvPr/>
        </p:nvSpPr>
        <p:spPr>
          <a:xfrm>
            <a:off x="6349119" y="3282167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4E9304-B4DC-4C18-BA53-768356084F4A}"/>
              </a:ext>
            </a:extLst>
          </p:cNvPr>
          <p:cNvSpPr txBox="1"/>
          <p:nvPr/>
        </p:nvSpPr>
        <p:spPr>
          <a:xfrm>
            <a:off x="4888134" y="3482431"/>
            <a:ext cx="577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6E8AD6-0519-4F88-9D2E-37764F34DE0B}"/>
              </a:ext>
            </a:extLst>
          </p:cNvPr>
          <p:cNvSpPr txBox="1"/>
          <p:nvPr/>
        </p:nvSpPr>
        <p:spPr>
          <a:xfrm>
            <a:off x="5012861" y="2811524"/>
            <a:ext cx="1100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5A590D-C7A2-46BE-B1B0-964AA9630980}"/>
              </a:ext>
            </a:extLst>
          </p:cNvPr>
          <p:cNvSpPr txBox="1"/>
          <p:nvPr/>
        </p:nvSpPr>
        <p:spPr>
          <a:xfrm>
            <a:off x="5312333" y="3997164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D71F21-D92B-4F07-9911-EE71A6025BA9}"/>
              </a:ext>
            </a:extLst>
          </p:cNvPr>
          <p:cNvSpPr txBox="1"/>
          <p:nvPr/>
        </p:nvSpPr>
        <p:spPr>
          <a:xfrm>
            <a:off x="6661383" y="3428086"/>
            <a:ext cx="109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D99EE9-2877-435A-BA07-B30CC3DC895B}"/>
              </a:ext>
            </a:extLst>
          </p:cNvPr>
          <p:cNvSpPr txBox="1"/>
          <p:nvPr/>
        </p:nvSpPr>
        <p:spPr>
          <a:xfrm>
            <a:off x="6063849" y="4325119"/>
            <a:ext cx="803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9E2AFD-1829-4499-8EA8-DBA886E92D3E}"/>
              </a:ext>
            </a:extLst>
          </p:cNvPr>
          <p:cNvSpPr txBox="1"/>
          <p:nvPr/>
        </p:nvSpPr>
        <p:spPr>
          <a:xfrm>
            <a:off x="6312086" y="2824714"/>
            <a:ext cx="1182627" cy="36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0141B5-9FC2-41E3-9BC0-A85CD30932B2}"/>
              </a:ext>
            </a:extLst>
          </p:cNvPr>
          <p:cNvSpPr txBox="1"/>
          <p:nvPr/>
        </p:nvSpPr>
        <p:spPr>
          <a:xfrm>
            <a:off x="6477690" y="3903786"/>
            <a:ext cx="101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679DBE86-7BE6-40BC-BB9F-401543FB36A6}"/>
              </a:ext>
            </a:extLst>
          </p:cNvPr>
          <p:cNvSpPr/>
          <p:nvPr/>
        </p:nvSpPr>
        <p:spPr>
          <a:xfrm rot="10611945">
            <a:off x="5535300" y="4178677"/>
            <a:ext cx="455896" cy="527399"/>
          </a:xfrm>
          <a:prstGeom prst="rightBrace">
            <a:avLst>
              <a:gd name="adj1" fmla="val 49211"/>
              <a:gd name="adj2" fmla="val 4753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ircle: Hollow 41">
            <a:extLst>
              <a:ext uri="{FF2B5EF4-FFF2-40B4-BE49-F238E27FC236}">
                <a16:creationId xmlns:a16="http://schemas.microsoft.com/office/drawing/2014/main" id="{2526BB9F-8980-422D-8C0A-723F2DC2228A}"/>
              </a:ext>
            </a:extLst>
          </p:cNvPr>
          <p:cNvSpPr/>
          <p:nvPr/>
        </p:nvSpPr>
        <p:spPr>
          <a:xfrm>
            <a:off x="5691558" y="3463653"/>
            <a:ext cx="364638" cy="372353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7534F2-7839-4028-B35C-DF13B1836626}"/>
              </a:ext>
            </a:extLst>
          </p:cNvPr>
          <p:cNvSpPr txBox="1"/>
          <p:nvPr/>
        </p:nvSpPr>
        <p:spPr>
          <a:xfrm>
            <a:off x="4768005" y="1462419"/>
            <a:ext cx="229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Expanding plasma shell formed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902400DC-D4B0-4308-ADFB-7EAA89508BC9}"/>
              </a:ext>
            </a:extLst>
          </p:cNvPr>
          <p:cNvSpPr/>
          <p:nvPr/>
        </p:nvSpPr>
        <p:spPr>
          <a:xfrm>
            <a:off x="4729407" y="1471794"/>
            <a:ext cx="2286379" cy="67035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85E509D7-9CC5-40A3-9085-2FFDA3A126EB}"/>
              </a:ext>
            </a:extLst>
          </p:cNvPr>
          <p:cNvCxnSpPr>
            <a:cxnSpLocks/>
          </p:cNvCxnSpPr>
          <p:nvPr/>
        </p:nvCxnSpPr>
        <p:spPr>
          <a:xfrm rot="5400000">
            <a:off x="5093402" y="4571476"/>
            <a:ext cx="516020" cy="339623"/>
          </a:xfrm>
          <a:prstGeom prst="curvedConnector3">
            <a:avLst>
              <a:gd name="adj1" fmla="val 2514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2C3F288-32A4-4B18-BAA9-962F78051F20}"/>
                  </a:ext>
                </a:extLst>
              </p:cNvPr>
              <p:cNvSpPr txBox="1"/>
              <p:nvPr/>
            </p:nvSpPr>
            <p:spPr>
              <a:xfrm>
                <a:off x="4399511" y="4991240"/>
                <a:ext cx="3242767" cy="1474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b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rPr>
                              <m:t>MeV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p>
                                <m: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e>
                    </m:d>
                    <m:sSup>
                      <m:sSup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</a:rPr>
                  <a:t> km</a:t>
                </a:r>
              </a:p>
              <a:p>
                <a:endParaRPr lang="en-US" b="1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n-US" b="1" dirty="0" err="1">
                    <a:solidFill>
                      <a:schemeClr val="accent6">
                        <a:lumMod val="75000"/>
                      </a:schemeClr>
                    </a:solidFill>
                  </a:rPr>
                  <a:t>T~m</a:t>
                </a:r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</a:rPr>
                  <a:t>’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2C3F288-32A4-4B18-BAA9-962F78051F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9511" y="4991240"/>
                <a:ext cx="3242767" cy="14748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3F6CF31-5C91-4FB4-9415-6F8EDF7A6650}"/>
              </a:ext>
            </a:extLst>
          </p:cNvPr>
          <p:cNvSpPr/>
          <p:nvPr/>
        </p:nvSpPr>
        <p:spPr>
          <a:xfrm>
            <a:off x="762934" y="4718145"/>
            <a:ext cx="2088955" cy="35995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34D21EA-B46D-4AEE-B6AD-70279DFFE049}"/>
              </a:ext>
            </a:extLst>
          </p:cNvPr>
          <p:cNvSpPr/>
          <p:nvPr/>
        </p:nvSpPr>
        <p:spPr>
          <a:xfrm>
            <a:off x="4396800" y="4962407"/>
            <a:ext cx="3097913" cy="120979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03DC3E6B-C785-45E9-9956-37EFD2D0A6DD}"/>
              </a:ext>
            </a:extLst>
          </p:cNvPr>
          <p:cNvSpPr/>
          <p:nvPr/>
        </p:nvSpPr>
        <p:spPr>
          <a:xfrm rot="1215255">
            <a:off x="7450030" y="4071391"/>
            <a:ext cx="1346356" cy="6279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6E5730-A29C-4999-8E0D-A3C0055AC8C9}"/>
              </a:ext>
            </a:extLst>
          </p:cNvPr>
          <p:cNvSpPr txBox="1"/>
          <p:nvPr/>
        </p:nvSpPr>
        <p:spPr>
          <a:xfrm>
            <a:off x="7418611" y="3619371"/>
            <a:ext cx="1761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C00000"/>
                </a:solidFill>
              </a:rPr>
              <a:t>e+e</a:t>
            </a:r>
            <a:r>
              <a:rPr lang="en-US" b="1" dirty="0">
                <a:solidFill>
                  <a:srgbClr val="C00000"/>
                </a:solidFill>
              </a:rPr>
              <a:t>- scattering slow</a:t>
            </a: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AC078B91-0785-4580-BD26-695143D16A46}"/>
              </a:ext>
            </a:extLst>
          </p:cNvPr>
          <p:cNvSpPr/>
          <p:nvPr/>
        </p:nvSpPr>
        <p:spPr>
          <a:xfrm>
            <a:off x="10551848" y="5303976"/>
            <a:ext cx="174505" cy="179977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4A4ACAD-05D6-4BF9-B43D-89F23F0334E4}"/>
              </a:ext>
            </a:extLst>
          </p:cNvPr>
          <p:cNvSpPr/>
          <p:nvPr/>
        </p:nvSpPr>
        <p:spPr>
          <a:xfrm>
            <a:off x="9237014" y="3941612"/>
            <a:ext cx="2286379" cy="4198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F4B41F1-B44B-460C-8A65-3EB970162F71}"/>
              </a:ext>
            </a:extLst>
          </p:cNvPr>
          <p:cNvSpPr txBox="1"/>
          <p:nvPr/>
        </p:nvSpPr>
        <p:spPr>
          <a:xfrm>
            <a:off x="9249908" y="3939995"/>
            <a:ext cx="2295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Non thermal signal</a:t>
            </a:r>
          </a:p>
        </p:txBody>
      </p:sp>
      <p:sp>
        <p:nvSpPr>
          <p:cNvPr id="49" name="Sun 48">
            <a:extLst>
              <a:ext uri="{FF2B5EF4-FFF2-40B4-BE49-F238E27FC236}">
                <a16:creationId xmlns:a16="http://schemas.microsoft.com/office/drawing/2014/main" id="{AB4BFC64-B51C-4300-8CC1-BB965E6BE9D8}"/>
              </a:ext>
            </a:extLst>
          </p:cNvPr>
          <p:cNvSpPr/>
          <p:nvPr/>
        </p:nvSpPr>
        <p:spPr>
          <a:xfrm>
            <a:off x="9547478" y="4398453"/>
            <a:ext cx="1724148" cy="1773747"/>
          </a:xfrm>
          <a:prstGeom prst="sun">
            <a:avLst/>
          </a:prstGeom>
          <a:solidFill>
            <a:srgbClr val="95E6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4" name="Sun 53">
            <a:extLst>
              <a:ext uri="{FF2B5EF4-FFF2-40B4-BE49-F238E27FC236}">
                <a16:creationId xmlns:a16="http://schemas.microsoft.com/office/drawing/2014/main" id="{4DFB6C55-18FF-4BC3-B7E6-EAE0DDC7A5A1}"/>
              </a:ext>
            </a:extLst>
          </p:cNvPr>
          <p:cNvSpPr/>
          <p:nvPr/>
        </p:nvSpPr>
        <p:spPr>
          <a:xfrm rot="1196138">
            <a:off x="9523803" y="4319062"/>
            <a:ext cx="1886973" cy="1746635"/>
          </a:xfrm>
          <a:prstGeom prst="sun">
            <a:avLst>
              <a:gd name="adj" fmla="val 24186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1234993-EC15-48B3-A011-A5AB3A8FED3D}"/>
              </a:ext>
            </a:extLst>
          </p:cNvPr>
          <p:cNvSpPr/>
          <p:nvPr/>
        </p:nvSpPr>
        <p:spPr>
          <a:xfrm>
            <a:off x="9874197" y="4715180"/>
            <a:ext cx="1098603" cy="1021586"/>
          </a:xfrm>
          <a:prstGeom prst="ellipse">
            <a:avLst/>
          </a:prstGeom>
          <a:solidFill>
            <a:srgbClr val="EF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Circle: Hollow 54">
            <a:extLst>
              <a:ext uri="{FF2B5EF4-FFF2-40B4-BE49-F238E27FC236}">
                <a16:creationId xmlns:a16="http://schemas.microsoft.com/office/drawing/2014/main" id="{F086D70E-DEB2-4D7A-A163-89DFCB174318}"/>
              </a:ext>
            </a:extLst>
          </p:cNvPr>
          <p:cNvSpPr/>
          <p:nvPr/>
        </p:nvSpPr>
        <p:spPr>
          <a:xfrm>
            <a:off x="10246626" y="5065595"/>
            <a:ext cx="364638" cy="372353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3616976-F275-47BD-B8F5-DF98F6119F65}"/>
              </a:ext>
            </a:extLst>
          </p:cNvPr>
          <p:cNvSpPr txBox="1"/>
          <p:nvPr/>
        </p:nvSpPr>
        <p:spPr>
          <a:xfrm>
            <a:off x="9430135" y="6107116"/>
            <a:ext cx="21471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s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ome </a:t>
            </a:r>
            <a:r>
              <a:rPr lang="el-GR" sz="18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γ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formed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any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e+ e- escape</a:t>
            </a:r>
            <a:endParaRPr lang="en-US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200" b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BDEA2A36-D70F-4807-B4F4-80F9E60E9883}"/>
              </a:ext>
            </a:extLst>
          </p:cNvPr>
          <p:cNvSpPr/>
          <p:nvPr/>
        </p:nvSpPr>
        <p:spPr>
          <a:xfrm>
            <a:off x="9301503" y="6146370"/>
            <a:ext cx="2243989" cy="57416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415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n 4">
            <a:extLst>
              <a:ext uri="{FF2B5EF4-FFF2-40B4-BE49-F238E27FC236}">
                <a16:creationId xmlns:a16="http://schemas.microsoft.com/office/drawing/2014/main" id="{D89616E7-AAB4-49FB-A906-A4DCD9F03684}"/>
              </a:ext>
            </a:extLst>
          </p:cNvPr>
          <p:cNvSpPr/>
          <p:nvPr/>
        </p:nvSpPr>
        <p:spPr>
          <a:xfrm>
            <a:off x="551162" y="2343499"/>
            <a:ext cx="2201853" cy="2170999"/>
          </a:xfrm>
          <a:prstGeom prst="su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4F4A76F-0006-4841-8DE6-233161256A1F}"/>
              </a:ext>
            </a:extLst>
          </p:cNvPr>
          <p:cNvSpPr/>
          <p:nvPr/>
        </p:nvSpPr>
        <p:spPr>
          <a:xfrm>
            <a:off x="1071473" y="2870821"/>
            <a:ext cx="1172451" cy="1116353"/>
          </a:xfrm>
          <a:prstGeom prst="ellipse">
            <a:avLst/>
          </a:prstGeom>
          <a:solidFill>
            <a:srgbClr val="EF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872C17-B901-49DC-BFF6-B2F31B140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1945" y="183208"/>
            <a:ext cx="9601200" cy="14859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From Merger to Observable signal</a:t>
            </a: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8778007-9B6E-4B95-9DA0-183E41D13D7E}"/>
              </a:ext>
            </a:extLst>
          </p:cNvPr>
          <p:cNvSpPr/>
          <p:nvPr/>
        </p:nvSpPr>
        <p:spPr>
          <a:xfrm>
            <a:off x="1471874" y="3242823"/>
            <a:ext cx="364638" cy="372353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9B470A-BC79-4C19-9C5B-DDA4DDEBC98B}"/>
              </a:ext>
            </a:extLst>
          </p:cNvPr>
          <p:cNvSpPr txBox="1"/>
          <p:nvPr/>
        </p:nvSpPr>
        <p:spPr>
          <a:xfrm>
            <a:off x="762934" y="1445856"/>
            <a:ext cx="1877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Merger Remnant Radiates Dark Photons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2E2FC-F3FE-4B17-B04C-A465AF3F4123}"/>
                  </a:ext>
                </a:extLst>
              </p:cNvPr>
              <p:cNvSpPr txBox="1"/>
              <p:nvPr/>
            </p:nvSpPr>
            <p:spPr>
              <a:xfrm>
                <a:off x="762934" y="4686297"/>
                <a:ext cx="2147157" cy="560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Ene</a:t>
                </a:r>
                <a:r>
                  <a:rPr lang="en-US" sz="1800" b="1" dirty="0">
                    <a:solidFill>
                      <a:schemeClr val="accent6">
                        <a:lumMod val="75000"/>
                      </a:schemeClr>
                    </a:solidFill>
                  </a:rPr>
                  <a:t>rgy Output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𝝐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18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sz="1200" b="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2E2FC-F3FE-4B17-B04C-A465AF3F41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934" y="4686297"/>
                <a:ext cx="2147157" cy="560218"/>
              </a:xfrm>
              <a:prstGeom prst="rect">
                <a:avLst/>
              </a:prstGeom>
              <a:blipFill>
                <a:blip r:embed="rId2"/>
                <a:stretch>
                  <a:fillRect l="-2273" t="-5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6CF0A0D-B945-46BF-8B0A-E728B98F5493}"/>
              </a:ext>
            </a:extLst>
          </p:cNvPr>
          <p:cNvSpPr/>
          <p:nvPr/>
        </p:nvSpPr>
        <p:spPr>
          <a:xfrm>
            <a:off x="706837" y="1428750"/>
            <a:ext cx="1946606" cy="9147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28C5E35-B509-4F3B-AAA2-4B67B8D3F2C8}"/>
              </a:ext>
            </a:extLst>
          </p:cNvPr>
          <p:cNvSpPr/>
          <p:nvPr/>
        </p:nvSpPr>
        <p:spPr>
          <a:xfrm>
            <a:off x="3087272" y="3279711"/>
            <a:ext cx="1346356" cy="6279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1E1FB4-32C1-48FA-8B72-282D3312C58C}"/>
              </a:ext>
            </a:extLst>
          </p:cNvPr>
          <p:cNvSpPr txBox="1"/>
          <p:nvPr/>
        </p:nvSpPr>
        <p:spPr>
          <a:xfrm>
            <a:off x="2753015" y="2731969"/>
            <a:ext cx="1761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Dark Photons Decay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580A46-EA87-4653-A3A8-95143809F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672" y="3773432"/>
            <a:ext cx="1713896" cy="1108388"/>
          </a:xfrm>
          <a:prstGeom prst="rect">
            <a:avLst/>
          </a:prstGeom>
        </p:spPr>
      </p:pic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4153CEDB-01E1-414C-B953-AFE8CD9E611A}"/>
              </a:ext>
            </a:extLst>
          </p:cNvPr>
          <p:cNvSpPr/>
          <p:nvPr/>
        </p:nvSpPr>
        <p:spPr>
          <a:xfrm>
            <a:off x="4809351" y="2571500"/>
            <a:ext cx="2164596" cy="2137693"/>
          </a:xfrm>
          <a:prstGeom prst="donut">
            <a:avLst/>
          </a:prstGeom>
          <a:solidFill>
            <a:srgbClr val="95E6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32433C-8AD6-4AC1-A326-A758EB087E32}"/>
              </a:ext>
            </a:extLst>
          </p:cNvPr>
          <p:cNvSpPr txBox="1"/>
          <p:nvPr/>
        </p:nvSpPr>
        <p:spPr>
          <a:xfrm>
            <a:off x="5087040" y="3097679"/>
            <a:ext cx="895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F6BA7A-E985-43E4-B68D-DABA8003225D}"/>
              </a:ext>
            </a:extLst>
          </p:cNvPr>
          <p:cNvSpPr txBox="1"/>
          <p:nvPr/>
        </p:nvSpPr>
        <p:spPr>
          <a:xfrm>
            <a:off x="5644548" y="2608703"/>
            <a:ext cx="74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DEB37E-6C3D-4F82-80D4-C6BF33FA6744}"/>
              </a:ext>
            </a:extLst>
          </p:cNvPr>
          <p:cNvSpPr txBox="1"/>
          <p:nvPr/>
        </p:nvSpPr>
        <p:spPr>
          <a:xfrm>
            <a:off x="5400853" y="4300827"/>
            <a:ext cx="1032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983659-F109-4459-B4DD-9EE3607815B3}"/>
              </a:ext>
            </a:extLst>
          </p:cNvPr>
          <p:cNvSpPr txBox="1"/>
          <p:nvPr/>
        </p:nvSpPr>
        <p:spPr>
          <a:xfrm>
            <a:off x="6125643" y="3981943"/>
            <a:ext cx="695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6C668E-B9FA-4A74-8B69-0552B8F3D70F}"/>
              </a:ext>
            </a:extLst>
          </p:cNvPr>
          <p:cNvSpPr txBox="1"/>
          <p:nvPr/>
        </p:nvSpPr>
        <p:spPr>
          <a:xfrm>
            <a:off x="5255380" y="2716429"/>
            <a:ext cx="135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25AF07-D4B2-4FAE-ACCE-5952F8576EAB}"/>
              </a:ext>
            </a:extLst>
          </p:cNvPr>
          <p:cNvSpPr txBox="1"/>
          <p:nvPr/>
        </p:nvSpPr>
        <p:spPr>
          <a:xfrm>
            <a:off x="6549200" y="3169468"/>
            <a:ext cx="1508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C0554C-31D0-4663-B5CD-B577AC3368BB}"/>
              </a:ext>
            </a:extLst>
          </p:cNvPr>
          <p:cNvSpPr txBox="1"/>
          <p:nvPr/>
        </p:nvSpPr>
        <p:spPr>
          <a:xfrm>
            <a:off x="5012850" y="3836006"/>
            <a:ext cx="90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EEA060-A900-460B-BE6B-14F9B647D7CB}"/>
              </a:ext>
            </a:extLst>
          </p:cNvPr>
          <p:cNvSpPr txBox="1"/>
          <p:nvPr/>
        </p:nvSpPr>
        <p:spPr>
          <a:xfrm>
            <a:off x="6088458" y="2658766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ABA27A-9336-4FFB-B7A4-73B959DB1624}"/>
              </a:ext>
            </a:extLst>
          </p:cNvPr>
          <p:cNvSpPr txBox="1"/>
          <p:nvPr/>
        </p:nvSpPr>
        <p:spPr>
          <a:xfrm>
            <a:off x="6194059" y="2952071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E28E72-73B3-4E9D-8B3D-F3044217B591}"/>
              </a:ext>
            </a:extLst>
          </p:cNvPr>
          <p:cNvSpPr txBox="1"/>
          <p:nvPr/>
        </p:nvSpPr>
        <p:spPr>
          <a:xfrm>
            <a:off x="6349119" y="3282167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4E9304-B4DC-4C18-BA53-768356084F4A}"/>
              </a:ext>
            </a:extLst>
          </p:cNvPr>
          <p:cNvSpPr txBox="1"/>
          <p:nvPr/>
        </p:nvSpPr>
        <p:spPr>
          <a:xfrm>
            <a:off x="4888134" y="3482431"/>
            <a:ext cx="577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6E8AD6-0519-4F88-9D2E-37764F34DE0B}"/>
              </a:ext>
            </a:extLst>
          </p:cNvPr>
          <p:cNvSpPr txBox="1"/>
          <p:nvPr/>
        </p:nvSpPr>
        <p:spPr>
          <a:xfrm>
            <a:off x="5012861" y="2811524"/>
            <a:ext cx="1100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5A590D-C7A2-46BE-B1B0-964AA9630980}"/>
              </a:ext>
            </a:extLst>
          </p:cNvPr>
          <p:cNvSpPr txBox="1"/>
          <p:nvPr/>
        </p:nvSpPr>
        <p:spPr>
          <a:xfrm>
            <a:off x="5312333" y="3997164"/>
            <a:ext cx="238810" cy="19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D71F21-D92B-4F07-9911-EE71A6025BA9}"/>
              </a:ext>
            </a:extLst>
          </p:cNvPr>
          <p:cNvSpPr txBox="1"/>
          <p:nvPr/>
        </p:nvSpPr>
        <p:spPr>
          <a:xfrm>
            <a:off x="6661383" y="3428086"/>
            <a:ext cx="109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D99EE9-2877-435A-BA07-B30CC3DC895B}"/>
              </a:ext>
            </a:extLst>
          </p:cNvPr>
          <p:cNvSpPr txBox="1"/>
          <p:nvPr/>
        </p:nvSpPr>
        <p:spPr>
          <a:xfrm>
            <a:off x="6063849" y="4325119"/>
            <a:ext cx="803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9E2AFD-1829-4499-8EA8-DBA886E92D3E}"/>
              </a:ext>
            </a:extLst>
          </p:cNvPr>
          <p:cNvSpPr txBox="1"/>
          <p:nvPr/>
        </p:nvSpPr>
        <p:spPr>
          <a:xfrm>
            <a:off x="6312086" y="2824714"/>
            <a:ext cx="1182627" cy="36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0141B5-9FC2-41E3-9BC0-A85CD30932B2}"/>
              </a:ext>
            </a:extLst>
          </p:cNvPr>
          <p:cNvSpPr txBox="1"/>
          <p:nvPr/>
        </p:nvSpPr>
        <p:spPr>
          <a:xfrm>
            <a:off x="6477690" y="3903786"/>
            <a:ext cx="101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679DBE86-7BE6-40BC-BB9F-401543FB36A6}"/>
              </a:ext>
            </a:extLst>
          </p:cNvPr>
          <p:cNvSpPr/>
          <p:nvPr/>
        </p:nvSpPr>
        <p:spPr>
          <a:xfrm rot="10611945">
            <a:off x="5535300" y="4178677"/>
            <a:ext cx="455896" cy="527399"/>
          </a:xfrm>
          <a:prstGeom prst="rightBrace">
            <a:avLst>
              <a:gd name="adj1" fmla="val 49211"/>
              <a:gd name="adj2" fmla="val 4753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ircle: Hollow 41">
            <a:extLst>
              <a:ext uri="{FF2B5EF4-FFF2-40B4-BE49-F238E27FC236}">
                <a16:creationId xmlns:a16="http://schemas.microsoft.com/office/drawing/2014/main" id="{2526BB9F-8980-422D-8C0A-723F2DC2228A}"/>
              </a:ext>
            </a:extLst>
          </p:cNvPr>
          <p:cNvSpPr/>
          <p:nvPr/>
        </p:nvSpPr>
        <p:spPr>
          <a:xfrm>
            <a:off x="5691558" y="3463653"/>
            <a:ext cx="364638" cy="372353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7534F2-7839-4028-B35C-DF13B1836626}"/>
              </a:ext>
            </a:extLst>
          </p:cNvPr>
          <p:cNvSpPr txBox="1"/>
          <p:nvPr/>
        </p:nvSpPr>
        <p:spPr>
          <a:xfrm>
            <a:off x="4768005" y="1462419"/>
            <a:ext cx="229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Expanding plasma shell formed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902400DC-D4B0-4308-ADFB-7EAA89508BC9}"/>
              </a:ext>
            </a:extLst>
          </p:cNvPr>
          <p:cNvSpPr/>
          <p:nvPr/>
        </p:nvSpPr>
        <p:spPr>
          <a:xfrm>
            <a:off x="4729407" y="1471794"/>
            <a:ext cx="2286379" cy="67035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85E509D7-9CC5-40A3-9085-2FFDA3A126EB}"/>
              </a:ext>
            </a:extLst>
          </p:cNvPr>
          <p:cNvCxnSpPr>
            <a:cxnSpLocks/>
          </p:cNvCxnSpPr>
          <p:nvPr/>
        </p:nvCxnSpPr>
        <p:spPr>
          <a:xfrm rot="5400000">
            <a:off x="5093402" y="4571476"/>
            <a:ext cx="516020" cy="339623"/>
          </a:xfrm>
          <a:prstGeom prst="curvedConnector3">
            <a:avLst>
              <a:gd name="adj1" fmla="val 2514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2C3F288-32A4-4B18-BAA9-962F78051F20}"/>
                  </a:ext>
                </a:extLst>
              </p:cNvPr>
              <p:cNvSpPr txBox="1"/>
              <p:nvPr/>
            </p:nvSpPr>
            <p:spPr>
              <a:xfrm>
                <a:off x="4399511" y="4991240"/>
                <a:ext cx="3242767" cy="1474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1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b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rPr>
                              <m:t>MeV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p>
                                <m:r>
                                  <a:rPr lang="en-US" b="1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e>
                    </m:d>
                    <m:sSup>
                      <m:sSup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</a:rPr>
                  <a:t> km</a:t>
                </a:r>
              </a:p>
              <a:p>
                <a:endParaRPr lang="en-US" b="1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n-US" b="1" dirty="0" err="1">
                    <a:solidFill>
                      <a:schemeClr val="accent6">
                        <a:lumMod val="75000"/>
                      </a:schemeClr>
                    </a:solidFill>
                  </a:rPr>
                  <a:t>T~m</a:t>
                </a:r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</a:rPr>
                  <a:t>’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2C3F288-32A4-4B18-BAA9-962F78051F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9511" y="4991240"/>
                <a:ext cx="3242767" cy="14748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3F6CF31-5C91-4FB4-9415-6F8EDF7A6650}"/>
              </a:ext>
            </a:extLst>
          </p:cNvPr>
          <p:cNvSpPr/>
          <p:nvPr/>
        </p:nvSpPr>
        <p:spPr>
          <a:xfrm>
            <a:off x="762934" y="4718145"/>
            <a:ext cx="2088955" cy="35995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34D21EA-B46D-4AEE-B6AD-70279DFFE049}"/>
              </a:ext>
            </a:extLst>
          </p:cNvPr>
          <p:cNvSpPr/>
          <p:nvPr/>
        </p:nvSpPr>
        <p:spPr>
          <a:xfrm>
            <a:off x="4396800" y="4962407"/>
            <a:ext cx="3097913" cy="120979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03DC3E6B-C785-45E9-9956-37EFD2D0A6DD}"/>
              </a:ext>
            </a:extLst>
          </p:cNvPr>
          <p:cNvSpPr/>
          <p:nvPr/>
        </p:nvSpPr>
        <p:spPr>
          <a:xfrm rot="1215255">
            <a:off x="7422418" y="4156243"/>
            <a:ext cx="1346356" cy="6279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6E5730-A29C-4999-8E0D-A3C0055AC8C9}"/>
              </a:ext>
            </a:extLst>
          </p:cNvPr>
          <p:cNvSpPr txBox="1"/>
          <p:nvPr/>
        </p:nvSpPr>
        <p:spPr>
          <a:xfrm>
            <a:off x="7418611" y="3619371"/>
            <a:ext cx="1761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C00000"/>
                </a:solidFill>
              </a:rPr>
              <a:t>e+e</a:t>
            </a:r>
            <a:r>
              <a:rPr lang="en-US" dirty="0">
                <a:solidFill>
                  <a:srgbClr val="C00000"/>
                </a:solidFill>
              </a:rPr>
              <a:t>- scattering </a:t>
            </a:r>
            <a:r>
              <a:rPr lang="en-US" b="1" dirty="0">
                <a:solidFill>
                  <a:srgbClr val="C00000"/>
                </a:solidFill>
              </a:rPr>
              <a:t>slow</a:t>
            </a: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AC078B91-0785-4580-BD26-695143D16A46}"/>
              </a:ext>
            </a:extLst>
          </p:cNvPr>
          <p:cNvSpPr/>
          <p:nvPr/>
        </p:nvSpPr>
        <p:spPr>
          <a:xfrm>
            <a:off x="10551848" y="5303976"/>
            <a:ext cx="174505" cy="179977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4A4ACAD-05D6-4BF9-B43D-89F23F0334E4}"/>
              </a:ext>
            </a:extLst>
          </p:cNvPr>
          <p:cNvSpPr/>
          <p:nvPr/>
        </p:nvSpPr>
        <p:spPr>
          <a:xfrm>
            <a:off x="9243356" y="3941171"/>
            <a:ext cx="2286379" cy="4198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F4B41F1-B44B-460C-8A65-3EB970162F71}"/>
              </a:ext>
            </a:extLst>
          </p:cNvPr>
          <p:cNvSpPr txBox="1"/>
          <p:nvPr/>
        </p:nvSpPr>
        <p:spPr>
          <a:xfrm>
            <a:off x="9249908" y="3939600"/>
            <a:ext cx="2295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Non thermal signal</a:t>
            </a:r>
          </a:p>
        </p:txBody>
      </p:sp>
      <p:sp>
        <p:nvSpPr>
          <p:cNvPr id="49" name="Sun 48">
            <a:extLst>
              <a:ext uri="{FF2B5EF4-FFF2-40B4-BE49-F238E27FC236}">
                <a16:creationId xmlns:a16="http://schemas.microsoft.com/office/drawing/2014/main" id="{AB4BFC64-B51C-4300-8CC1-BB965E6BE9D8}"/>
              </a:ext>
            </a:extLst>
          </p:cNvPr>
          <p:cNvSpPr/>
          <p:nvPr/>
        </p:nvSpPr>
        <p:spPr>
          <a:xfrm>
            <a:off x="9547478" y="4398453"/>
            <a:ext cx="1724148" cy="1773747"/>
          </a:xfrm>
          <a:prstGeom prst="sun">
            <a:avLst/>
          </a:prstGeom>
          <a:solidFill>
            <a:srgbClr val="95E6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4" name="Sun 53">
            <a:extLst>
              <a:ext uri="{FF2B5EF4-FFF2-40B4-BE49-F238E27FC236}">
                <a16:creationId xmlns:a16="http://schemas.microsoft.com/office/drawing/2014/main" id="{4DFB6C55-18FF-4BC3-B7E6-EAE0DDC7A5A1}"/>
              </a:ext>
            </a:extLst>
          </p:cNvPr>
          <p:cNvSpPr/>
          <p:nvPr/>
        </p:nvSpPr>
        <p:spPr>
          <a:xfrm rot="1196138">
            <a:off x="9523803" y="4319062"/>
            <a:ext cx="1886973" cy="1746635"/>
          </a:xfrm>
          <a:prstGeom prst="sun">
            <a:avLst>
              <a:gd name="adj" fmla="val 24186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1234993-EC15-48B3-A011-A5AB3A8FED3D}"/>
              </a:ext>
            </a:extLst>
          </p:cNvPr>
          <p:cNvSpPr/>
          <p:nvPr/>
        </p:nvSpPr>
        <p:spPr>
          <a:xfrm>
            <a:off x="9874197" y="4715180"/>
            <a:ext cx="1098603" cy="1021586"/>
          </a:xfrm>
          <a:prstGeom prst="ellipse">
            <a:avLst/>
          </a:prstGeom>
          <a:solidFill>
            <a:srgbClr val="EF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Circle: Hollow 54">
            <a:extLst>
              <a:ext uri="{FF2B5EF4-FFF2-40B4-BE49-F238E27FC236}">
                <a16:creationId xmlns:a16="http://schemas.microsoft.com/office/drawing/2014/main" id="{F086D70E-DEB2-4D7A-A163-89DFCB174318}"/>
              </a:ext>
            </a:extLst>
          </p:cNvPr>
          <p:cNvSpPr/>
          <p:nvPr/>
        </p:nvSpPr>
        <p:spPr>
          <a:xfrm>
            <a:off x="10246182" y="5062948"/>
            <a:ext cx="364638" cy="372353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3616976-F275-47BD-B8F5-DF98F6119F65}"/>
              </a:ext>
            </a:extLst>
          </p:cNvPr>
          <p:cNvSpPr txBox="1"/>
          <p:nvPr/>
        </p:nvSpPr>
        <p:spPr>
          <a:xfrm>
            <a:off x="9430135" y="6107116"/>
            <a:ext cx="21471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s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ome </a:t>
            </a:r>
            <a:r>
              <a:rPr lang="el-GR" sz="18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γ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formed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any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e+ e- escape</a:t>
            </a:r>
            <a:endParaRPr lang="en-US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200" b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BDEA2A36-D70F-4807-B4F4-80F9E60E9883}"/>
              </a:ext>
            </a:extLst>
          </p:cNvPr>
          <p:cNvSpPr/>
          <p:nvPr/>
        </p:nvSpPr>
        <p:spPr>
          <a:xfrm>
            <a:off x="9301503" y="6146370"/>
            <a:ext cx="2243989" cy="57416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D1F80480-5D68-4773-AB85-36E1344C26F5}"/>
              </a:ext>
            </a:extLst>
          </p:cNvPr>
          <p:cNvSpPr/>
          <p:nvPr/>
        </p:nvSpPr>
        <p:spPr>
          <a:xfrm rot="20666539">
            <a:off x="7362339" y="2607739"/>
            <a:ext cx="1346356" cy="6279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B013307-A9FB-40C2-81D4-CC1AE5DD4953}"/>
              </a:ext>
            </a:extLst>
          </p:cNvPr>
          <p:cNvSpPr txBox="1"/>
          <p:nvPr/>
        </p:nvSpPr>
        <p:spPr>
          <a:xfrm>
            <a:off x="6996823" y="2105786"/>
            <a:ext cx="1761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C00000"/>
                </a:solidFill>
              </a:rPr>
              <a:t>e+e</a:t>
            </a:r>
            <a:r>
              <a:rPr lang="en-US" dirty="0">
                <a:solidFill>
                  <a:srgbClr val="C00000"/>
                </a:solidFill>
              </a:rPr>
              <a:t>- scattering 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fast</a:t>
            </a:r>
          </a:p>
        </p:txBody>
      </p:sp>
      <p:sp>
        <p:nvSpPr>
          <p:cNvPr id="60" name="Sun 59">
            <a:extLst>
              <a:ext uri="{FF2B5EF4-FFF2-40B4-BE49-F238E27FC236}">
                <a16:creationId xmlns:a16="http://schemas.microsoft.com/office/drawing/2014/main" id="{B89F8C74-BC21-4171-B6C2-03600B7D25E0}"/>
              </a:ext>
            </a:extLst>
          </p:cNvPr>
          <p:cNvSpPr/>
          <p:nvPr/>
        </p:nvSpPr>
        <p:spPr>
          <a:xfrm rot="1196138">
            <a:off x="9409732" y="1215813"/>
            <a:ext cx="1886973" cy="1746635"/>
          </a:xfrm>
          <a:prstGeom prst="sun">
            <a:avLst>
              <a:gd name="adj" fmla="val 24186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9685185-D914-4AAE-97A0-2357E2527A1C}"/>
              </a:ext>
            </a:extLst>
          </p:cNvPr>
          <p:cNvSpPr/>
          <p:nvPr/>
        </p:nvSpPr>
        <p:spPr>
          <a:xfrm>
            <a:off x="9818531" y="1594993"/>
            <a:ext cx="1098603" cy="1021586"/>
          </a:xfrm>
          <a:prstGeom prst="ellipse">
            <a:avLst/>
          </a:prstGeom>
          <a:solidFill>
            <a:srgbClr val="EF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Circle: Hollow 61">
            <a:extLst>
              <a:ext uri="{FF2B5EF4-FFF2-40B4-BE49-F238E27FC236}">
                <a16:creationId xmlns:a16="http://schemas.microsoft.com/office/drawing/2014/main" id="{9186CFBF-EF9D-46C3-9AFA-8D5E4332F1E6}"/>
              </a:ext>
            </a:extLst>
          </p:cNvPr>
          <p:cNvSpPr/>
          <p:nvPr/>
        </p:nvSpPr>
        <p:spPr>
          <a:xfrm>
            <a:off x="9902701" y="1621599"/>
            <a:ext cx="901033" cy="864601"/>
          </a:xfrm>
          <a:prstGeom prst="donut">
            <a:avLst/>
          </a:prstGeom>
          <a:solidFill>
            <a:srgbClr val="95E6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Circle: Hollow 62">
            <a:extLst>
              <a:ext uri="{FF2B5EF4-FFF2-40B4-BE49-F238E27FC236}">
                <a16:creationId xmlns:a16="http://schemas.microsoft.com/office/drawing/2014/main" id="{BA59A682-B44C-4099-B806-7C5F95FD5672}"/>
              </a:ext>
            </a:extLst>
          </p:cNvPr>
          <p:cNvSpPr/>
          <p:nvPr/>
        </p:nvSpPr>
        <p:spPr>
          <a:xfrm>
            <a:off x="10230662" y="1936309"/>
            <a:ext cx="264020" cy="247170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EEA845D-0032-498B-AB3C-5CAC73C78910}"/>
              </a:ext>
            </a:extLst>
          </p:cNvPr>
          <p:cNvSpPr txBox="1"/>
          <p:nvPr/>
        </p:nvSpPr>
        <p:spPr>
          <a:xfrm>
            <a:off x="9430135" y="909609"/>
            <a:ext cx="1793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Thermal Fireball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374AFF22-7131-473B-BC69-26605968983D}"/>
              </a:ext>
            </a:extLst>
          </p:cNvPr>
          <p:cNvSpPr/>
          <p:nvPr/>
        </p:nvSpPr>
        <p:spPr>
          <a:xfrm>
            <a:off x="9219482" y="893510"/>
            <a:ext cx="2286379" cy="4198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5DD90CC-4C9C-419A-809D-0A9E53CDB8F9}"/>
              </a:ext>
            </a:extLst>
          </p:cNvPr>
          <p:cNvSpPr txBox="1"/>
          <p:nvPr/>
        </p:nvSpPr>
        <p:spPr>
          <a:xfrm>
            <a:off x="9358704" y="2946166"/>
            <a:ext cx="206233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Bright </a:t>
            </a:r>
            <a:r>
              <a:rPr lang="el-GR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γ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signal</a:t>
            </a:r>
            <a:endParaRPr lang="en-US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200" b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B627F00D-E611-4B2A-AEE2-B84F9F1B14B9}"/>
              </a:ext>
            </a:extLst>
          </p:cNvPr>
          <p:cNvSpPr/>
          <p:nvPr/>
        </p:nvSpPr>
        <p:spPr>
          <a:xfrm>
            <a:off x="9547478" y="2925636"/>
            <a:ext cx="1628522" cy="410721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2A58458-7CFA-4581-A962-415ED8B0127D}"/>
              </a:ext>
            </a:extLst>
          </p:cNvPr>
          <p:cNvSpPr/>
          <p:nvPr/>
        </p:nvSpPr>
        <p:spPr>
          <a:xfrm>
            <a:off x="8934824" y="776941"/>
            <a:ext cx="2903269" cy="2804995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58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76D4D-A526-45BE-ACD4-27A20860D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08318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 Thermal Fireball Case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C7B371-2ED9-4B8B-8773-5515B08E44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0" y="2142565"/>
                <a:ext cx="9601200" cy="3581400"/>
              </a:xfr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Plasma shell is initially opaque to photons and cooling by expansion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Plasma thermalizes if pair annihilation and bremsstrahlung happen quickly compared to the expansion rate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Bremsstrahlung drives the plasma temperature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/>
                  <a:t>, number of electrons in plasma drops, and photons are free to escape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Resulting signal </a:t>
                </a:r>
                <a:r>
                  <a:rPr lang="en-US" sz="2400" dirty="0"/>
                  <a:t>should be roughly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thermal</a:t>
                </a:r>
                <a:r>
                  <a:rPr lang="en-US" sz="2400" dirty="0"/>
                  <a:t> and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isotropic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C7B371-2ED9-4B8B-8773-5515B08E44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2142565"/>
                <a:ext cx="9601200" cy="3581400"/>
              </a:xfrm>
              <a:blipFill>
                <a:blip r:embed="rId2"/>
                <a:stretch>
                  <a:fillRect l="-825" t="-1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B2AF0B0-3A99-4E3E-B165-A594FB352329}"/>
                  </a:ext>
                </a:extLst>
              </p:cNvPr>
              <p:cNvSpPr txBox="1"/>
              <p:nvPr/>
            </p:nvSpPr>
            <p:spPr>
              <a:xfrm>
                <a:off x="4407912" y="5275799"/>
                <a:ext cx="3528575" cy="728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3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e>
                    </m:d>
                    <m:r>
                      <a:rPr lang="en-US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sz="3600" dirty="0">
                    <a:latin typeface="+mj-lt"/>
                  </a:rPr>
                  <a:t> KeV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B2AF0B0-3A99-4E3E-B165-A594FB352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912" y="5275799"/>
                <a:ext cx="3528575" cy="728341"/>
              </a:xfrm>
              <a:prstGeom prst="rect">
                <a:avLst/>
              </a:prstGeom>
              <a:blipFill>
                <a:blip r:embed="rId3"/>
                <a:stretch>
                  <a:fillRect t="-9167" b="-2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1276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D8CB0-4290-43BE-BA37-1FAE3BAFB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Results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5ECA9B0-D3F6-4EBF-98EB-05A9FB053E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84305"/>
              </p:ext>
            </p:extLst>
          </p:nvPr>
        </p:nvGraphicFramePr>
        <p:xfrm>
          <a:off x="2772384" y="1359084"/>
          <a:ext cx="7868126" cy="5406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2095110" imgH="1440180" progId="AcroExch.Document.DC">
                  <p:embed/>
                </p:oleObj>
              </mc:Choice>
              <mc:Fallback>
                <p:oleObj name="Acrobat Document" r:id="rId2" imgW="2095110" imgH="144018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772384" y="1359084"/>
                        <a:ext cx="7868126" cy="54063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F512C22-568E-41F2-BA11-AB7441260FCE}"/>
              </a:ext>
            </a:extLst>
          </p:cNvPr>
          <p:cNvCxnSpPr>
            <a:cxnSpLocks/>
          </p:cNvCxnSpPr>
          <p:nvPr/>
        </p:nvCxnSpPr>
        <p:spPr>
          <a:xfrm flipV="1">
            <a:off x="2378635" y="3490259"/>
            <a:ext cx="2928471" cy="9476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9F09424-41A3-4661-90A3-A736C01D0022}"/>
              </a:ext>
            </a:extLst>
          </p:cNvPr>
          <p:cNvSpPr txBox="1"/>
          <p:nvPr/>
        </p:nvSpPr>
        <p:spPr>
          <a:xfrm>
            <a:off x="908424" y="4039970"/>
            <a:ext cx="14702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Observable signal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7A7EAA0-D720-481C-B30B-B8C92C27F13C}"/>
              </a:ext>
            </a:extLst>
          </p:cNvPr>
          <p:cNvSpPr/>
          <p:nvPr/>
        </p:nvSpPr>
        <p:spPr>
          <a:xfrm>
            <a:off x="896471" y="4004235"/>
            <a:ext cx="1482164" cy="7709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B3EE8-6C3C-4B0F-9557-4A04052C5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Conclusion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B8F51-0F24-45F3-BCCF-570010DA9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22990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Binary neutron star mergers provide a new way to investigate the dark sector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Future merger events should give information about the viable freeze in parameter space for dark photons with masses between 1-100 MeV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Detection prospects will improve as </a:t>
            </a:r>
            <a:r>
              <a:rPr lang="en-US" dirty="0" err="1"/>
              <a:t>midband</a:t>
            </a:r>
            <a:r>
              <a:rPr lang="en-US" dirty="0"/>
              <a:t> gravitational wave detectors and new MeV telescopes come online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D90B46-082E-4600-9C56-2A4A21701A72}"/>
              </a:ext>
            </a:extLst>
          </p:cNvPr>
          <p:cNvSpPr txBox="1"/>
          <p:nvPr/>
        </p:nvSpPr>
        <p:spPr>
          <a:xfrm>
            <a:off x="4061507" y="4846881"/>
            <a:ext cx="3635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you!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mdiamon8@jhu.edu</a:t>
            </a:r>
          </a:p>
        </p:txBody>
      </p:sp>
    </p:spTree>
    <p:extLst>
      <p:ext uri="{BB962C8B-B14F-4D97-AF65-F5344CB8AC3E}">
        <p14:creationId xmlns:p14="http://schemas.microsoft.com/office/powerpoint/2010/main" val="1905558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D8CB0-4290-43BE-BA37-1FAE3BAFB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8BCF445-24C0-46B7-B2B9-038CF3AE70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0363624"/>
              </p:ext>
            </p:extLst>
          </p:nvPr>
        </p:nvGraphicFramePr>
        <p:xfrm>
          <a:off x="2859167" y="1360652"/>
          <a:ext cx="7765824" cy="533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2095110" imgH="1440180" progId="AcroExch.Document.DC">
                  <p:embed/>
                </p:oleObj>
              </mc:Choice>
              <mc:Fallback>
                <p:oleObj name="Acrobat Document" r:id="rId2" imgW="2095110" imgH="144018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59167" y="1360652"/>
                        <a:ext cx="7765824" cy="533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6857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A2C5A-1AA9-426E-9286-9BFB4DC1D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87918"/>
            <a:ext cx="9601200" cy="1485900"/>
          </a:xfrm>
        </p:spPr>
        <p:txBody>
          <a:bodyPr/>
          <a:lstStyle/>
          <a:p>
            <a:r>
              <a:rPr lang="en-US" dirty="0"/>
              <a:t>Dark photon decay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D369F3A3-2DA9-4D7E-A27D-4A87F39B1144}"/>
              </a:ext>
            </a:extLst>
          </p:cNvPr>
          <p:cNvSpPr/>
          <p:nvPr/>
        </p:nvSpPr>
        <p:spPr>
          <a:xfrm>
            <a:off x="2305634" y="1988087"/>
            <a:ext cx="3966140" cy="3941489"/>
          </a:xfrm>
          <a:prstGeom prst="donut">
            <a:avLst/>
          </a:prstGeom>
          <a:solidFill>
            <a:srgbClr val="95E6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DB548E-753F-4DDC-9700-02840FD4142D}"/>
              </a:ext>
            </a:extLst>
          </p:cNvPr>
          <p:cNvSpPr txBox="1"/>
          <p:nvPr/>
        </p:nvSpPr>
        <p:spPr>
          <a:xfrm>
            <a:off x="3062959" y="2493666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FCA719-F010-4781-94C8-A70C8D4CD507}"/>
              </a:ext>
            </a:extLst>
          </p:cNvPr>
          <p:cNvSpPr txBox="1"/>
          <p:nvPr/>
        </p:nvSpPr>
        <p:spPr>
          <a:xfrm>
            <a:off x="3554752" y="2758533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9D210C-1080-493E-92BF-03346FFBA737}"/>
              </a:ext>
            </a:extLst>
          </p:cNvPr>
          <p:cNvSpPr txBox="1"/>
          <p:nvPr/>
        </p:nvSpPr>
        <p:spPr>
          <a:xfrm>
            <a:off x="3851138" y="2095784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62FF93-8651-4935-BBD8-9E7A9B744802}"/>
              </a:ext>
            </a:extLst>
          </p:cNvPr>
          <p:cNvSpPr txBox="1"/>
          <p:nvPr/>
        </p:nvSpPr>
        <p:spPr>
          <a:xfrm>
            <a:off x="3374304" y="5346257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2792F6-91FE-4654-AB0F-856AF5933EB6}"/>
              </a:ext>
            </a:extLst>
          </p:cNvPr>
          <p:cNvSpPr txBox="1"/>
          <p:nvPr/>
        </p:nvSpPr>
        <p:spPr>
          <a:xfrm>
            <a:off x="5490140" y="4887188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E009C4-1F17-4907-BCE8-A32298AA5CE3}"/>
              </a:ext>
            </a:extLst>
          </p:cNvPr>
          <p:cNvSpPr txBox="1"/>
          <p:nvPr/>
        </p:nvSpPr>
        <p:spPr>
          <a:xfrm>
            <a:off x="2808647" y="3344778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D9CA2C-81D9-4085-BDFD-412F3DC6EB1F}"/>
              </a:ext>
            </a:extLst>
          </p:cNvPr>
          <p:cNvSpPr txBox="1"/>
          <p:nvPr/>
        </p:nvSpPr>
        <p:spPr>
          <a:xfrm>
            <a:off x="4224658" y="4824209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E08638-0F38-4ACA-92B8-08FF54423048}"/>
              </a:ext>
            </a:extLst>
          </p:cNvPr>
          <p:cNvSpPr txBox="1"/>
          <p:nvPr/>
        </p:nvSpPr>
        <p:spPr>
          <a:xfrm>
            <a:off x="5563067" y="3127865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364020-286F-48D7-BF5C-D85B6EA9B102}"/>
              </a:ext>
            </a:extLst>
          </p:cNvPr>
          <p:cNvSpPr txBox="1"/>
          <p:nvPr/>
        </p:nvSpPr>
        <p:spPr>
          <a:xfrm>
            <a:off x="2615108" y="4453362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174F82-107C-4163-95A2-0C0D2103DF4D}"/>
              </a:ext>
            </a:extLst>
          </p:cNvPr>
          <p:cNvSpPr txBox="1"/>
          <p:nvPr/>
        </p:nvSpPr>
        <p:spPr>
          <a:xfrm>
            <a:off x="4719725" y="2191951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35B6FA-1D74-41BA-B685-89A0B1D9FC86}"/>
              </a:ext>
            </a:extLst>
          </p:cNvPr>
          <p:cNvSpPr txBox="1"/>
          <p:nvPr/>
        </p:nvSpPr>
        <p:spPr>
          <a:xfrm>
            <a:off x="4926352" y="2755373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88C521-EC17-4674-BEF2-2B27AC5D7EF3}"/>
              </a:ext>
            </a:extLst>
          </p:cNvPr>
          <p:cNvSpPr txBox="1"/>
          <p:nvPr/>
        </p:nvSpPr>
        <p:spPr>
          <a:xfrm>
            <a:off x="5229753" y="3389469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6CD5C7-21A5-46AB-B8C6-6C158F5F8C81}"/>
              </a:ext>
            </a:extLst>
          </p:cNvPr>
          <p:cNvSpPr txBox="1"/>
          <p:nvPr/>
        </p:nvSpPr>
        <p:spPr>
          <a:xfrm>
            <a:off x="2663725" y="2635848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69B052-D6E8-43C6-808B-1725BDE0BF2A}"/>
              </a:ext>
            </a:extLst>
          </p:cNvPr>
          <p:cNvSpPr txBox="1"/>
          <p:nvPr/>
        </p:nvSpPr>
        <p:spPr>
          <a:xfrm>
            <a:off x="2371081" y="3774165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1A4DEE-2F1F-44B1-B550-05AF883E212D}"/>
              </a:ext>
            </a:extLst>
          </p:cNvPr>
          <p:cNvSpPr txBox="1"/>
          <p:nvPr/>
        </p:nvSpPr>
        <p:spPr>
          <a:xfrm>
            <a:off x="5908421" y="4338567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BEEDE8-9CA2-4646-964D-51C083CEE3C4}"/>
              </a:ext>
            </a:extLst>
          </p:cNvPr>
          <p:cNvSpPr txBox="1"/>
          <p:nvPr/>
        </p:nvSpPr>
        <p:spPr>
          <a:xfrm>
            <a:off x="3201100" y="4762938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6C58FA-5DA7-47C1-A096-6E0EC9AA2F87}"/>
              </a:ext>
            </a:extLst>
          </p:cNvPr>
          <p:cNvSpPr txBox="1"/>
          <p:nvPr/>
        </p:nvSpPr>
        <p:spPr>
          <a:xfrm>
            <a:off x="5840752" y="3669773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9327EE-0E98-4146-ADB0-6D3873E2051A}"/>
              </a:ext>
            </a:extLst>
          </p:cNvPr>
          <p:cNvSpPr txBox="1"/>
          <p:nvPr/>
        </p:nvSpPr>
        <p:spPr>
          <a:xfrm>
            <a:off x="4671574" y="5392921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DBDD8A-50D1-4893-B69B-C8B364C47B51}"/>
              </a:ext>
            </a:extLst>
          </p:cNvPr>
          <p:cNvSpPr txBox="1"/>
          <p:nvPr/>
        </p:nvSpPr>
        <p:spPr>
          <a:xfrm>
            <a:off x="5157293" y="2510729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EDE73F-CB57-430B-8C6A-D90A538BB53D}"/>
              </a:ext>
            </a:extLst>
          </p:cNvPr>
          <p:cNvSpPr txBox="1"/>
          <p:nvPr/>
        </p:nvSpPr>
        <p:spPr>
          <a:xfrm>
            <a:off x="5307352" y="4077513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CE1FAA76-E386-4D78-ADC1-C47CF409A524}"/>
              </a:ext>
            </a:extLst>
          </p:cNvPr>
          <p:cNvSpPr/>
          <p:nvPr/>
        </p:nvSpPr>
        <p:spPr>
          <a:xfrm rot="5400000">
            <a:off x="5589821" y="3598057"/>
            <a:ext cx="369334" cy="994572"/>
          </a:xfrm>
          <a:prstGeom prst="rightBrace">
            <a:avLst>
              <a:gd name="adj1" fmla="val 49211"/>
              <a:gd name="adj2" fmla="val 496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971F316A-FE4C-4E74-8E24-8E399021F8C7}"/>
              </a:ext>
            </a:extLst>
          </p:cNvPr>
          <p:cNvCxnSpPr>
            <a:cxnSpLocks/>
            <a:stCxn id="26" idx="1"/>
          </p:cNvCxnSpPr>
          <p:nvPr/>
        </p:nvCxnSpPr>
        <p:spPr>
          <a:xfrm rot="16200000" flipH="1">
            <a:off x="6217874" y="3840602"/>
            <a:ext cx="976512" cy="1855328"/>
          </a:xfrm>
          <a:prstGeom prst="curvedConnector4">
            <a:avLst>
              <a:gd name="adj1" fmla="val 98379"/>
              <a:gd name="adj2" fmla="val 54869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99E2CE59-2760-4FEC-9D6A-2FBD1DBE43CC}"/>
              </a:ext>
            </a:extLst>
          </p:cNvPr>
          <p:cNvSpPr/>
          <p:nvPr/>
        </p:nvSpPr>
        <p:spPr>
          <a:xfrm>
            <a:off x="4168090" y="3790995"/>
            <a:ext cx="241222" cy="2649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205D52-1A10-4799-A6FF-12CD7EB5A125}"/>
              </a:ext>
            </a:extLst>
          </p:cNvPr>
          <p:cNvSpPr txBox="1"/>
          <p:nvPr/>
        </p:nvSpPr>
        <p:spPr>
          <a:xfrm>
            <a:off x="3517127" y="4055935"/>
            <a:ext cx="19095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Merger Remnant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1A67632-3B5F-4757-B8B4-E3307149F474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1940530" y="2291717"/>
            <a:ext cx="723195" cy="5287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81CF2DA-5B09-476C-BE06-AB4949264B5C}"/>
              </a:ext>
            </a:extLst>
          </p:cNvPr>
          <p:cNvSpPr txBox="1"/>
          <p:nvPr/>
        </p:nvSpPr>
        <p:spPr>
          <a:xfrm flipH="1">
            <a:off x="1139164" y="1922385"/>
            <a:ext cx="1849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Plasma Shell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D7045C2B-AD51-4F63-8CAD-CF4B2B97205C}"/>
              </a:ext>
            </a:extLst>
          </p:cNvPr>
          <p:cNvSpPr/>
          <p:nvPr/>
        </p:nvSpPr>
        <p:spPr>
          <a:xfrm>
            <a:off x="1093914" y="1884898"/>
            <a:ext cx="1642741" cy="4410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FEEA2F3-CC3E-4464-B78B-A1139B2EEBA7}"/>
                  </a:ext>
                </a:extLst>
              </p:cNvPr>
              <p:cNvSpPr txBox="1"/>
              <p:nvPr/>
            </p:nvSpPr>
            <p:spPr>
              <a:xfrm>
                <a:off x="7732278" y="4930610"/>
                <a:ext cx="4477939" cy="1197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10 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rPr>
                              <m:t>MeV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e>
                    </m:d>
                    <m:sSup>
                      <m:sSupPr>
                        <m:ctrlP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en-US" sz="2000" dirty="0">
                    <a:solidFill>
                      <a:schemeClr val="accent6">
                        <a:lumMod val="75000"/>
                      </a:schemeClr>
                    </a:solidFill>
                  </a:rPr>
                  <a:t>km</a:t>
                </a:r>
              </a:p>
              <a:p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FEEA2F3-CC3E-4464-B78B-A1139B2EE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2278" y="4930610"/>
                <a:ext cx="4477939" cy="11978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1B39CA75-F255-4C5A-BF1B-6C079F4C7B5A}"/>
              </a:ext>
            </a:extLst>
          </p:cNvPr>
          <p:cNvSpPr/>
          <p:nvPr/>
        </p:nvSpPr>
        <p:spPr>
          <a:xfrm>
            <a:off x="7667341" y="4887188"/>
            <a:ext cx="3069847" cy="828401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BC3045C-2ABD-4983-AA1C-AD1B3BF02822}"/>
              </a:ext>
            </a:extLst>
          </p:cNvPr>
          <p:cNvSpPr/>
          <p:nvPr/>
        </p:nvSpPr>
        <p:spPr>
          <a:xfrm>
            <a:off x="3554752" y="4076177"/>
            <a:ext cx="1554388" cy="3033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2F9BA1A-B530-403A-B407-E3F0B7630B5D}"/>
              </a:ext>
            </a:extLst>
          </p:cNvPr>
          <p:cNvSpPr txBox="1"/>
          <p:nvPr/>
        </p:nvSpPr>
        <p:spPr>
          <a:xfrm>
            <a:off x="8110265" y="3490242"/>
            <a:ext cx="21607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 Expanding Shell</a:t>
            </a:r>
          </a:p>
          <a:p>
            <a:r>
              <a:rPr lang="en-US" sz="2000" dirty="0"/>
              <a:t>	T ~m’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D2502097-B12C-4C13-A81F-58805E6419FE}"/>
              </a:ext>
            </a:extLst>
          </p:cNvPr>
          <p:cNvSpPr/>
          <p:nvPr/>
        </p:nvSpPr>
        <p:spPr>
          <a:xfrm>
            <a:off x="8061772" y="3476453"/>
            <a:ext cx="2269844" cy="7216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442E40D-FDC0-41C6-888F-6DE43BE72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1042" y="1078781"/>
            <a:ext cx="3181794" cy="205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345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un 50">
            <a:extLst>
              <a:ext uri="{FF2B5EF4-FFF2-40B4-BE49-F238E27FC236}">
                <a16:creationId xmlns:a16="http://schemas.microsoft.com/office/drawing/2014/main" id="{3BD06534-6543-43FC-B44E-7BEBBB750ABF}"/>
              </a:ext>
            </a:extLst>
          </p:cNvPr>
          <p:cNvSpPr/>
          <p:nvPr/>
        </p:nvSpPr>
        <p:spPr>
          <a:xfrm>
            <a:off x="1014788" y="748153"/>
            <a:ext cx="6601272" cy="6324226"/>
          </a:xfrm>
          <a:prstGeom prst="su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E204A0-E23E-4A86-B48B-303D464AE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Fireball reprocessing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DDDB831-778F-4AE5-A280-84745375F24C}"/>
              </a:ext>
            </a:extLst>
          </p:cNvPr>
          <p:cNvSpPr/>
          <p:nvPr/>
        </p:nvSpPr>
        <p:spPr>
          <a:xfrm>
            <a:off x="3083357" y="2839858"/>
            <a:ext cx="2520326" cy="2512860"/>
          </a:xfrm>
          <a:prstGeom prst="ellipse">
            <a:avLst/>
          </a:prstGeom>
          <a:solidFill>
            <a:srgbClr val="EFED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8964EB8-B896-49EA-AE32-045E8C071522}"/>
              </a:ext>
            </a:extLst>
          </p:cNvPr>
          <p:cNvSpPr/>
          <p:nvPr/>
        </p:nvSpPr>
        <p:spPr>
          <a:xfrm>
            <a:off x="2305634" y="1988087"/>
            <a:ext cx="3966140" cy="3941489"/>
          </a:xfrm>
          <a:prstGeom prst="donut">
            <a:avLst/>
          </a:prstGeom>
          <a:solidFill>
            <a:srgbClr val="95E6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0B631D-4CB2-4EF4-A452-052AA6D8DE23}"/>
              </a:ext>
            </a:extLst>
          </p:cNvPr>
          <p:cNvSpPr txBox="1"/>
          <p:nvPr/>
        </p:nvSpPr>
        <p:spPr>
          <a:xfrm>
            <a:off x="3062959" y="2493666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FA118C-0FE1-434D-B253-3002B0B6F7AD}"/>
              </a:ext>
            </a:extLst>
          </p:cNvPr>
          <p:cNvSpPr txBox="1"/>
          <p:nvPr/>
        </p:nvSpPr>
        <p:spPr>
          <a:xfrm>
            <a:off x="3554752" y="2758533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2BB632-A36A-43C5-8E43-7DCDEC8277EF}"/>
              </a:ext>
            </a:extLst>
          </p:cNvPr>
          <p:cNvSpPr txBox="1"/>
          <p:nvPr/>
        </p:nvSpPr>
        <p:spPr>
          <a:xfrm>
            <a:off x="3851138" y="2095784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D72E91-AD30-4FA5-8CE7-3B7928DF9CC4}"/>
              </a:ext>
            </a:extLst>
          </p:cNvPr>
          <p:cNvSpPr txBox="1"/>
          <p:nvPr/>
        </p:nvSpPr>
        <p:spPr>
          <a:xfrm>
            <a:off x="3374304" y="5346257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D73A7C-73D5-424C-B2E8-5D8FE9356C39}"/>
              </a:ext>
            </a:extLst>
          </p:cNvPr>
          <p:cNvSpPr txBox="1"/>
          <p:nvPr/>
        </p:nvSpPr>
        <p:spPr>
          <a:xfrm>
            <a:off x="5490140" y="4887188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F0B60F-BB64-4FE4-B338-6E7F97F81B74}"/>
              </a:ext>
            </a:extLst>
          </p:cNvPr>
          <p:cNvSpPr txBox="1"/>
          <p:nvPr/>
        </p:nvSpPr>
        <p:spPr>
          <a:xfrm>
            <a:off x="2808647" y="3344778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7F9FE4-DE7E-44D1-B533-869BA8FDC270}"/>
              </a:ext>
            </a:extLst>
          </p:cNvPr>
          <p:cNvSpPr txBox="1"/>
          <p:nvPr/>
        </p:nvSpPr>
        <p:spPr>
          <a:xfrm>
            <a:off x="4224658" y="4824209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2DE72A-DA8D-4BA3-84DD-51F5229951B8}"/>
              </a:ext>
            </a:extLst>
          </p:cNvPr>
          <p:cNvSpPr txBox="1"/>
          <p:nvPr/>
        </p:nvSpPr>
        <p:spPr>
          <a:xfrm>
            <a:off x="5563067" y="3127865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89755A-AB56-4841-972A-B3AD263236A1}"/>
              </a:ext>
            </a:extLst>
          </p:cNvPr>
          <p:cNvSpPr txBox="1"/>
          <p:nvPr/>
        </p:nvSpPr>
        <p:spPr>
          <a:xfrm>
            <a:off x="2615108" y="4453362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CE8869-C600-43F1-A0EE-A0BCF0DB2760}"/>
              </a:ext>
            </a:extLst>
          </p:cNvPr>
          <p:cNvSpPr txBox="1"/>
          <p:nvPr/>
        </p:nvSpPr>
        <p:spPr>
          <a:xfrm>
            <a:off x="4719725" y="2191951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6A2AD1-8F92-44F0-9514-47C8C6EE4B2F}"/>
              </a:ext>
            </a:extLst>
          </p:cNvPr>
          <p:cNvSpPr txBox="1"/>
          <p:nvPr/>
        </p:nvSpPr>
        <p:spPr>
          <a:xfrm>
            <a:off x="4926352" y="2755373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328DCF-C668-4EF7-AFD9-488BEFD0BEAA}"/>
              </a:ext>
            </a:extLst>
          </p:cNvPr>
          <p:cNvSpPr txBox="1"/>
          <p:nvPr/>
        </p:nvSpPr>
        <p:spPr>
          <a:xfrm>
            <a:off x="5229753" y="3389469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3F0AAD-D861-4383-9BE5-654170FA39D5}"/>
              </a:ext>
            </a:extLst>
          </p:cNvPr>
          <p:cNvSpPr txBox="1"/>
          <p:nvPr/>
        </p:nvSpPr>
        <p:spPr>
          <a:xfrm>
            <a:off x="2663725" y="2635848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04FF83-D5D4-4062-A76F-EAA552CBC379}"/>
              </a:ext>
            </a:extLst>
          </p:cNvPr>
          <p:cNvSpPr txBox="1"/>
          <p:nvPr/>
        </p:nvSpPr>
        <p:spPr>
          <a:xfrm>
            <a:off x="2371081" y="3774165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0312B6-76F1-4B01-8959-EF2C7854D241}"/>
              </a:ext>
            </a:extLst>
          </p:cNvPr>
          <p:cNvSpPr txBox="1"/>
          <p:nvPr/>
        </p:nvSpPr>
        <p:spPr>
          <a:xfrm>
            <a:off x="5908421" y="4338567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79ADFD-3057-49EB-B9B3-0B6BA3D1EECE}"/>
              </a:ext>
            </a:extLst>
          </p:cNvPr>
          <p:cNvSpPr txBox="1"/>
          <p:nvPr/>
        </p:nvSpPr>
        <p:spPr>
          <a:xfrm>
            <a:off x="3201100" y="4762938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BBABBE-FB01-4E7F-A108-AB71CB3C2A2F}"/>
              </a:ext>
            </a:extLst>
          </p:cNvPr>
          <p:cNvSpPr txBox="1"/>
          <p:nvPr/>
        </p:nvSpPr>
        <p:spPr>
          <a:xfrm>
            <a:off x="5840752" y="3669773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C302BB-87A7-4979-A976-96269F226918}"/>
              </a:ext>
            </a:extLst>
          </p:cNvPr>
          <p:cNvSpPr txBox="1"/>
          <p:nvPr/>
        </p:nvSpPr>
        <p:spPr>
          <a:xfrm>
            <a:off x="4671574" y="5392921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47ACC0-2AA1-4A8E-8C84-E5A69E1CF4DC}"/>
              </a:ext>
            </a:extLst>
          </p:cNvPr>
          <p:cNvSpPr txBox="1"/>
          <p:nvPr/>
        </p:nvSpPr>
        <p:spPr>
          <a:xfrm>
            <a:off x="5157293" y="2510729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211555-9263-4162-B59F-860489688B25}"/>
              </a:ext>
            </a:extLst>
          </p:cNvPr>
          <p:cNvSpPr txBox="1"/>
          <p:nvPr/>
        </p:nvSpPr>
        <p:spPr>
          <a:xfrm>
            <a:off x="5307352" y="4077513"/>
            <a:ext cx="43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e-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F2E1879-E949-4AAF-9CED-95AE9C177EAE}"/>
              </a:ext>
            </a:extLst>
          </p:cNvPr>
          <p:cNvSpPr/>
          <p:nvPr/>
        </p:nvSpPr>
        <p:spPr>
          <a:xfrm>
            <a:off x="4168090" y="3790995"/>
            <a:ext cx="241222" cy="2649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7C2C5E-8858-42C9-8F41-B257A04E6562}"/>
              </a:ext>
            </a:extLst>
          </p:cNvPr>
          <p:cNvSpPr txBox="1"/>
          <p:nvPr/>
        </p:nvSpPr>
        <p:spPr>
          <a:xfrm>
            <a:off x="3517127" y="4055935"/>
            <a:ext cx="19095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Merger Remnant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4C4597F-A832-480E-B9D1-005F8C74ADD1}"/>
              </a:ext>
            </a:extLst>
          </p:cNvPr>
          <p:cNvCxnSpPr>
            <a:cxnSpLocks/>
          </p:cNvCxnSpPr>
          <p:nvPr/>
        </p:nvCxnSpPr>
        <p:spPr>
          <a:xfrm>
            <a:off x="1788749" y="2698282"/>
            <a:ext cx="723195" cy="5287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7D5FB54-A56D-4A92-AB9E-9924B94F2507}"/>
              </a:ext>
            </a:extLst>
          </p:cNvPr>
          <p:cNvSpPr txBox="1"/>
          <p:nvPr/>
        </p:nvSpPr>
        <p:spPr>
          <a:xfrm flipH="1">
            <a:off x="817242" y="2300828"/>
            <a:ext cx="1849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Plasma Shell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FB74613-2BBC-4D10-98DC-DE065E99E9F7}"/>
              </a:ext>
            </a:extLst>
          </p:cNvPr>
          <p:cNvSpPr/>
          <p:nvPr/>
        </p:nvSpPr>
        <p:spPr>
          <a:xfrm>
            <a:off x="799690" y="2291717"/>
            <a:ext cx="1642741" cy="4410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194B87C-0F87-48D0-BD00-126F9012DC3A}"/>
              </a:ext>
            </a:extLst>
          </p:cNvPr>
          <p:cNvSpPr/>
          <p:nvPr/>
        </p:nvSpPr>
        <p:spPr>
          <a:xfrm>
            <a:off x="3554752" y="4076177"/>
            <a:ext cx="1554388" cy="3033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CF16EC0D-20A2-48A5-9E21-9ECFE5495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9695" y="2379836"/>
            <a:ext cx="1706438" cy="1861568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C0876166-EC37-4AD9-A70A-F056DC928232}"/>
              </a:ext>
            </a:extLst>
          </p:cNvPr>
          <p:cNvSpPr txBox="1"/>
          <p:nvPr/>
        </p:nvSpPr>
        <p:spPr>
          <a:xfrm>
            <a:off x="6818562" y="5434019"/>
            <a:ext cx="2005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Bremsstrahlung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23F4DA9-B701-4D45-BECB-70E7B856481D}"/>
              </a:ext>
            </a:extLst>
          </p:cNvPr>
          <p:cNvSpPr txBox="1"/>
          <p:nvPr/>
        </p:nvSpPr>
        <p:spPr>
          <a:xfrm>
            <a:off x="6839649" y="3101015"/>
            <a:ext cx="2005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Pair Annihilation</a:t>
            </a:r>
          </a:p>
        </p:txBody>
      </p:sp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DA9A7B6B-1043-4B80-9B42-162C0F8D2677}"/>
              </a:ext>
            </a:extLst>
          </p:cNvPr>
          <p:cNvSpPr/>
          <p:nvPr/>
        </p:nvSpPr>
        <p:spPr>
          <a:xfrm>
            <a:off x="9382874" y="588748"/>
            <a:ext cx="1140662" cy="1131780"/>
          </a:xfrm>
          <a:prstGeom prst="donut">
            <a:avLst/>
          </a:prstGeom>
          <a:solidFill>
            <a:srgbClr val="95E6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460B044-90C4-41D6-B843-4833F98BE3FD}"/>
              </a:ext>
            </a:extLst>
          </p:cNvPr>
          <p:cNvCxnSpPr>
            <a:cxnSpLocks/>
          </p:cNvCxnSpPr>
          <p:nvPr/>
        </p:nvCxnSpPr>
        <p:spPr>
          <a:xfrm>
            <a:off x="10686699" y="1154638"/>
            <a:ext cx="32537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CFC9B52-B31A-4D91-8438-CA21776447C5}"/>
              </a:ext>
            </a:extLst>
          </p:cNvPr>
          <p:cNvCxnSpPr>
            <a:cxnSpLocks/>
          </p:cNvCxnSpPr>
          <p:nvPr/>
        </p:nvCxnSpPr>
        <p:spPr>
          <a:xfrm>
            <a:off x="9969398" y="1752825"/>
            <a:ext cx="0" cy="2352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045FFE7-477A-48EE-80D5-F9B71B2AE821}"/>
              </a:ext>
            </a:extLst>
          </p:cNvPr>
          <p:cNvCxnSpPr>
            <a:cxnSpLocks/>
          </p:cNvCxnSpPr>
          <p:nvPr/>
        </p:nvCxnSpPr>
        <p:spPr>
          <a:xfrm flipH="1" flipV="1">
            <a:off x="9969398" y="235612"/>
            <a:ext cx="1114" cy="2599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BF33AD0-BC1D-42AB-8791-070F55DC7739}"/>
              </a:ext>
            </a:extLst>
          </p:cNvPr>
          <p:cNvCxnSpPr>
            <a:cxnSpLocks/>
          </p:cNvCxnSpPr>
          <p:nvPr/>
        </p:nvCxnSpPr>
        <p:spPr>
          <a:xfrm flipH="1">
            <a:off x="8860971" y="1152770"/>
            <a:ext cx="40691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11D1ADCE-0131-4121-B482-9D550174E32F}"/>
              </a:ext>
            </a:extLst>
          </p:cNvPr>
          <p:cNvSpPr txBox="1"/>
          <p:nvPr/>
        </p:nvSpPr>
        <p:spPr>
          <a:xfrm>
            <a:off x="7355504" y="1074307"/>
            <a:ext cx="143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Expansion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5A49F643-62C8-4FD1-A52A-7E2990EB255D}"/>
              </a:ext>
            </a:extLst>
          </p:cNvPr>
          <p:cNvSpPr/>
          <p:nvPr/>
        </p:nvSpPr>
        <p:spPr>
          <a:xfrm>
            <a:off x="8765215" y="64266"/>
            <a:ext cx="2375980" cy="214453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3047C809-2FD0-4937-B8FC-2D06A87A36A4}"/>
              </a:ext>
            </a:extLst>
          </p:cNvPr>
          <p:cNvSpPr/>
          <p:nvPr/>
        </p:nvSpPr>
        <p:spPr>
          <a:xfrm>
            <a:off x="8804904" y="2339738"/>
            <a:ext cx="2375980" cy="202435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F016874D-FF49-415E-AFC2-EE4F4FA8B98F}"/>
              </a:ext>
            </a:extLst>
          </p:cNvPr>
          <p:cNvSpPr/>
          <p:nvPr/>
        </p:nvSpPr>
        <p:spPr>
          <a:xfrm>
            <a:off x="8845396" y="4474416"/>
            <a:ext cx="2375980" cy="2319317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CC579026-6D89-4ABD-A234-85F55E307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4430" y="4582144"/>
            <a:ext cx="2061500" cy="210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56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5224D-2BAD-4033-B0B9-5E78DF17C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Multimessenger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Astrophysics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7B4AA67-6597-44CB-A3EE-1553CAE03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796" y="1663659"/>
            <a:ext cx="4479365" cy="483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6232055-084A-44C3-9694-50C4894EA6F0}"/>
              </a:ext>
            </a:extLst>
          </p:cNvPr>
          <p:cNvSpPr/>
          <p:nvPr/>
        </p:nvSpPr>
        <p:spPr>
          <a:xfrm>
            <a:off x="3702479" y="1907337"/>
            <a:ext cx="1419283" cy="4532732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B9F6CA-023D-4400-825F-9EC059317EC2}"/>
              </a:ext>
            </a:extLst>
          </p:cNvPr>
          <p:cNvSpPr txBox="1"/>
          <p:nvPr/>
        </p:nvSpPr>
        <p:spPr>
          <a:xfrm>
            <a:off x="6496423" y="3665871"/>
            <a:ext cx="416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GW 170817</a:t>
            </a:r>
          </a:p>
          <a:p>
            <a:r>
              <a:rPr lang="en-US" sz="2000" dirty="0"/>
              <a:t>Gravitational waves + photons=</a:t>
            </a:r>
          </a:p>
          <a:p>
            <a:r>
              <a:rPr lang="en-US" sz="2000" dirty="0"/>
              <a:t>A new probe of extreme 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E923E0-6DD8-43CA-B546-F34186F3572B}"/>
              </a:ext>
            </a:extLst>
          </p:cNvPr>
          <p:cNvSpPr txBox="1"/>
          <p:nvPr/>
        </p:nvSpPr>
        <p:spPr>
          <a:xfrm>
            <a:off x="6442635" y="2104707"/>
            <a:ext cx="4272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SN1987a</a:t>
            </a:r>
          </a:p>
          <a:p>
            <a:r>
              <a:rPr lang="en-US" sz="2000" dirty="0"/>
              <a:t>Neutrinos + photons=</a:t>
            </a:r>
          </a:p>
          <a:p>
            <a:r>
              <a:rPr lang="en-US" sz="2000" dirty="0"/>
              <a:t>broad constraints on new physics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75C80B-CC4C-4599-B38C-4B325922B450}"/>
              </a:ext>
            </a:extLst>
          </p:cNvPr>
          <p:cNvSpPr txBox="1"/>
          <p:nvPr/>
        </p:nvSpPr>
        <p:spPr>
          <a:xfrm>
            <a:off x="6613423" y="5096719"/>
            <a:ext cx="4757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How can we use Binary Neutron Star Mergers to probe new physics?</a:t>
            </a:r>
          </a:p>
        </p:txBody>
      </p:sp>
    </p:spTree>
    <p:extLst>
      <p:ext uri="{BB962C8B-B14F-4D97-AF65-F5344CB8AC3E}">
        <p14:creationId xmlns:p14="http://schemas.microsoft.com/office/powerpoint/2010/main" val="1325649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8E63C-6DD0-44CB-8183-7F489D637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32382"/>
            <a:ext cx="9601200" cy="14859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Binary Neutron Star Mergers</a:t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A Window into the Dark Sector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B3E498-72B4-4074-83F5-AB60F0668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23" y="2280390"/>
            <a:ext cx="9601200" cy="3581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Neutron star merger produce MeV scale particles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Dark sector decay -&gt; produce gamma ray signal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Detect unique dark sector signals using gravitational waves and photons together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778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F6B5-8339-454E-A068-7A172042F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Dark photons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4C54B5-5467-4DD9-8631-28281D003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980" y="2932428"/>
            <a:ext cx="4352878" cy="28788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57FD61C-FA82-4CCB-9B0A-0FA0D4B44226}"/>
                  </a:ext>
                </a:extLst>
              </p:cNvPr>
              <p:cNvSpPr txBox="1"/>
              <p:nvPr/>
            </p:nvSpPr>
            <p:spPr>
              <a:xfrm>
                <a:off x="3404874" y="1428750"/>
                <a:ext cx="6881841" cy="13235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⊃−</m:t>
                      </m:r>
                      <m:f>
                        <m:fPr>
                          <m:ctrlPr>
                            <a:rPr lang="en-US" sz="4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sz="4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p>
                      <m:r>
                        <a:rPr lang="en-US" sz="4000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4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𝜖</m:t>
                          </m:r>
                        </m:num>
                        <m:den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4000" i="1">
                          <a:latin typeface="Cambria Math" panose="02040503050406030204" pitchFamily="18" charset="0"/>
                        </a:rPr>
                        <m:t>𝐹</m:t>
                      </m:r>
                      <m:sSup>
                        <m:sSupPr>
                          <m:ctrlPr>
                            <a:rPr lang="en-US" sz="4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40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4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4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′2</m:t>
                              </m:r>
                            </m:sup>
                          </m:sSup>
                        </m:num>
                        <m:den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4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57FD61C-FA82-4CCB-9B0A-0FA0D4B442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4874" y="1428750"/>
                <a:ext cx="6881841" cy="13235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D8410A1-2BB7-46FE-AAD2-8212CBBAFA1C}"/>
              </a:ext>
            </a:extLst>
          </p:cNvPr>
          <p:cNvSpPr txBox="1"/>
          <p:nvPr/>
        </p:nvSpPr>
        <p:spPr>
          <a:xfrm>
            <a:off x="1371600" y="3133659"/>
            <a:ext cx="41177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Massive Vector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Kinematically mixes with the photon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Connects dark sector to standard model</a:t>
            </a:r>
          </a:p>
        </p:txBody>
      </p:sp>
    </p:spTree>
    <p:extLst>
      <p:ext uri="{BB962C8B-B14F-4D97-AF65-F5344CB8AC3E}">
        <p14:creationId xmlns:p14="http://schemas.microsoft.com/office/powerpoint/2010/main" val="2745159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7D8FE-C11D-4B56-BBC9-4322DC462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photon freeze in</a:t>
            </a:r>
          </a:p>
        </p:txBody>
      </p:sp>
    </p:spTree>
    <p:extLst>
      <p:ext uri="{BB962C8B-B14F-4D97-AF65-F5344CB8AC3E}">
        <p14:creationId xmlns:p14="http://schemas.microsoft.com/office/powerpoint/2010/main" val="129486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42FCC-C076-4ED9-9F1D-C7526075F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Dark photon parameter space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EB3335-C658-4673-AFB1-B9C37AF12552}"/>
              </a:ext>
            </a:extLst>
          </p:cNvPr>
          <p:cNvSpPr txBox="1"/>
          <p:nvPr/>
        </p:nvSpPr>
        <p:spPr>
          <a:xfrm>
            <a:off x="3047533" y="3245736"/>
            <a:ext cx="6095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dirty="0">
                <a:latin typeface="Inherited"/>
              </a:rPr>
              <a:t> 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8C36E9A-F8DD-48D3-8DEA-2EAFF1C471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397870"/>
              </p:ext>
            </p:extLst>
          </p:nvPr>
        </p:nvGraphicFramePr>
        <p:xfrm>
          <a:off x="2885842" y="1556019"/>
          <a:ext cx="7649393" cy="49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2308574" imgH="1481744" progId="AcroExch.Document.DC">
                  <p:embed/>
                </p:oleObj>
              </mc:Choice>
              <mc:Fallback>
                <p:oleObj name="Acrobat Document" r:id="rId2" imgW="2308574" imgH="1481744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85842" y="1556019"/>
                        <a:ext cx="7649393" cy="490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5111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26A05-430E-4EEB-BFF0-41F34390C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Why Binary Neutron Star Mergers?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1FCE35-6CA1-4FDA-9652-D3A1022D13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44658" y="2286000"/>
                <a:ext cx="4583954" cy="3581400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200" dirty="0"/>
                  <a:t>Solar mass in a 10 km region </a:t>
                </a:r>
                <a:r>
                  <a:rPr lang="el-GR" sz="2200" b="1" dirty="0"/>
                  <a:t>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m:rPr>
                            <m:nor/>
                          </m:rPr>
                          <a:rPr lang="en-US" sz="2200" b="1" dirty="0"/>
                          <m:t>(100 </m:t>
                        </m:r>
                        <m:r>
                          <m:rPr>
                            <m:nor/>
                          </m:rPr>
                          <a:rPr lang="en-US" sz="2200" b="1" dirty="0"/>
                          <m:t>MeV</m:t>
                        </m:r>
                        <m:r>
                          <m:rPr>
                            <m:nor/>
                          </m:rPr>
                          <a:rPr lang="en-US" sz="2200" b="1" dirty="0"/>
                          <m:t>)</m:t>
                        </m:r>
                      </m:e>
                      <m:sup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endParaRPr lang="en-US" sz="2200" b="1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2200" b="1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200" dirty="0"/>
                  <a:t>Friction and tidal heating heat the remnant to    </a:t>
                </a:r>
                <a:r>
                  <a:rPr lang="en-US" sz="2200" b="1" dirty="0"/>
                  <a:t>T~ 30 MeV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200" dirty="0"/>
                  <a:t>Merger remnant long lived, remaining hot for </a:t>
                </a:r>
                <a:r>
                  <a:rPr lang="en-US" sz="2200" b="1" dirty="0"/>
                  <a:t>1 -1000 </a:t>
                </a:r>
                <a:r>
                  <a:rPr lang="en-US" sz="2200" b="1" dirty="0" err="1"/>
                  <a:t>ms</a:t>
                </a:r>
                <a:endParaRPr lang="en-US" sz="2200" b="1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2200" b="1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200" dirty="0"/>
                  <a:t>Debris contained within </a:t>
                </a:r>
                <a:r>
                  <a:rPr lang="en-US" sz="2200" b="1" dirty="0"/>
                  <a:t>~1000 km</a:t>
                </a:r>
                <a:endParaRPr lang="en-US" sz="22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1FCE35-6CA1-4FDA-9652-D3A1022D13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44658" y="2286000"/>
                <a:ext cx="4583954" cy="3581400"/>
              </a:xfrm>
              <a:blipFill>
                <a:blip r:embed="rId2"/>
                <a:stretch>
                  <a:fillRect l="-1197" t="-28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>
            <a:extLst>
              <a:ext uri="{FF2B5EF4-FFF2-40B4-BE49-F238E27FC236}">
                <a16:creationId xmlns:a16="http://schemas.microsoft.com/office/drawing/2014/main" id="{0A4C2C2F-BDDF-4A8C-AF6A-2133716D7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53" y="2171700"/>
            <a:ext cx="5549900" cy="369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642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72EDA-7048-466F-8653-FD9EB3C8C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BNM Characteristics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0DF0FE-D732-4CEA-8DA6-D15A8A4D1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9" y="2074716"/>
            <a:ext cx="4055717" cy="33381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74DD55-34BF-4A3C-BEB0-85DEA9EC4C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950" y="2069226"/>
            <a:ext cx="3902392" cy="333812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CB34D7-033C-4E29-BEFE-0BAA3C0CF893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2182218" y="1990718"/>
            <a:ext cx="1307088" cy="15041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9C58BB-15CA-4257-B879-8B727B24C25B}"/>
                  </a:ext>
                </a:extLst>
              </p:cNvPr>
              <p:cNvSpPr txBox="1"/>
              <p:nvPr/>
            </p:nvSpPr>
            <p:spPr>
              <a:xfrm>
                <a:off x="925619" y="1520718"/>
                <a:ext cx="2513197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+mj-lt"/>
                  </a:rPr>
                  <a:t>ρ ~4*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+mj-lt"/>
                  </a:rPr>
                  <a:t>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9C58BB-15CA-4257-B879-8B727B24C2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619" y="1520718"/>
                <a:ext cx="2513197" cy="470000"/>
              </a:xfrm>
              <a:prstGeom prst="rect">
                <a:avLst/>
              </a:prstGeom>
              <a:blipFill>
                <a:blip r:embed="rId4"/>
                <a:stretch>
                  <a:fillRect l="-3883" t="-7692" b="-28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1D17668-35ED-42CC-BFC1-21B20140BAE8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8952331" y="1943571"/>
            <a:ext cx="1010234" cy="14854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98E8ACE-4A07-420C-AADB-6207A5BDBB57}"/>
              </a:ext>
            </a:extLst>
          </p:cNvPr>
          <p:cNvSpPr/>
          <p:nvPr/>
        </p:nvSpPr>
        <p:spPr>
          <a:xfrm>
            <a:off x="925619" y="1520718"/>
            <a:ext cx="2513196" cy="4700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A1E3D7-A92C-43FD-99ED-0DA281C70C88}"/>
              </a:ext>
            </a:extLst>
          </p:cNvPr>
          <p:cNvSpPr txBox="1"/>
          <p:nvPr/>
        </p:nvSpPr>
        <p:spPr>
          <a:xfrm>
            <a:off x="9166439" y="1481907"/>
            <a:ext cx="1730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T~ 30 MeV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A276830-E967-406A-8D9D-FC0139E95697}"/>
              </a:ext>
            </a:extLst>
          </p:cNvPr>
          <p:cNvSpPr/>
          <p:nvPr/>
        </p:nvSpPr>
        <p:spPr>
          <a:xfrm>
            <a:off x="9104730" y="1481906"/>
            <a:ext cx="1715670" cy="4616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D15BBD7-90FB-487A-9537-4B2EB63F5AA9}"/>
                  </a:ext>
                </a:extLst>
              </p:cNvPr>
              <p:cNvSpPr txBox="1"/>
              <p:nvPr/>
            </p:nvSpPr>
            <p:spPr>
              <a:xfrm>
                <a:off x="4436112" y="5822381"/>
                <a:ext cx="3902392" cy="8641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>
                    <a:latin typeface="+mj-lt"/>
                  </a:rPr>
                  <a:t>0.1 </a:t>
                </a:r>
              </a:p>
              <a:p>
                <a:pPr algn="ctr"/>
                <a:r>
                  <a:rPr lang="en-US" sz="2400" dirty="0">
                    <a:latin typeface="+mj-lt"/>
                  </a:rPr>
                  <a:t>Emission Times: 10ms, 1s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D15BBD7-90FB-487A-9537-4B2EB63F5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6112" y="5822381"/>
                <a:ext cx="3902392" cy="864147"/>
              </a:xfrm>
              <a:prstGeom prst="rect">
                <a:avLst/>
              </a:prstGeom>
              <a:blipFill>
                <a:blip r:embed="rId5"/>
                <a:stretch>
                  <a:fillRect t="-5634"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2ABEDD1-D508-46CE-8A06-D1CDF4716D48}"/>
              </a:ext>
            </a:extLst>
          </p:cNvPr>
          <p:cNvSpPr/>
          <p:nvPr/>
        </p:nvSpPr>
        <p:spPr>
          <a:xfrm>
            <a:off x="4355773" y="5708325"/>
            <a:ext cx="4055717" cy="10760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DDFEC1D9-5C5E-4108-A84D-055CDB4B8063}"/>
              </a:ext>
            </a:extLst>
          </p:cNvPr>
          <p:cNvSpPr/>
          <p:nvPr/>
        </p:nvSpPr>
        <p:spPr>
          <a:xfrm>
            <a:off x="10292669" y="5313554"/>
            <a:ext cx="1235380" cy="1182397"/>
          </a:xfrm>
          <a:prstGeom prst="donut">
            <a:avLst>
              <a:gd name="adj" fmla="val 3074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128B407-3CA7-4299-AB5D-C6FAAB35697D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8899277" y="3957850"/>
            <a:ext cx="1574309" cy="15288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96C1B19-A0AF-408C-B77A-C512F2B0B5E3}"/>
              </a:ext>
            </a:extLst>
          </p:cNvPr>
          <p:cNvCxnSpPr>
            <a:cxnSpLocks/>
            <a:endCxn id="21" idx="5"/>
          </p:cNvCxnSpPr>
          <p:nvPr/>
        </p:nvCxnSpPr>
        <p:spPr>
          <a:xfrm>
            <a:off x="10897068" y="5900210"/>
            <a:ext cx="450064" cy="4225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CBBF5E2-E1A1-4C69-B2C6-E8D7380DD6E7}"/>
              </a:ext>
            </a:extLst>
          </p:cNvPr>
          <p:cNvCxnSpPr>
            <a:cxnSpLocks/>
          </p:cNvCxnSpPr>
          <p:nvPr/>
        </p:nvCxnSpPr>
        <p:spPr>
          <a:xfrm flipV="1">
            <a:off x="10910359" y="5692706"/>
            <a:ext cx="139095" cy="2075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3710556-A236-4654-A062-123D3F79D304}"/>
              </a:ext>
            </a:extLst>
          </p:cNvPr>
          <p:cNvSpPr txBox="1"/>
          <p:nvPr/>
        </p:nvSpPr>
        <p:spPr>
          <a:xfrm>
            <a:off x="10357878" y="5508040"/>
            <a:ext cx="819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km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C5F7F9-ACCE-4366-BCF6-DE8FA094CF00}"/>
              </a:ext>
            </a:extLst>
          </p:cNvPr>
          <p:cNvSpPr txBox="1"/>
          <p:nvPr/>
        </p:nvSpPr>
        <p:spPr>
          <a:xfrm>
            <a:off x="10389958" y="6063694"/>
            <a:ext cx="819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km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0AE9FF-FB72-48F5-ACFC-A3557E591E8C}"/>
              </a:ext>
            </a:extLst>
          </p:cNvPr>
          <p:cNvSpPr txBox="1"/>
          <p:nvPr/>
        </p:nvSpPr>
        <p:spPr>
          <a:xfrm>
            <a:off x="3822997" y="5375261"/>
            <a:ext cx="60950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u="none" strike="noStrike" baseline="0" dirty="0">
                <a:latin typeface="LiberationSans"/>
              </a:rPr>
              <a:t>Perego, A., Bernuzzi, S., Radicce, D., Eur. Phys. J. A 55, 124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9060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6FF5-1F6F-40E2-B493-EE704DEE4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9888071" cy="1485900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Dark Photon Emission—Proof of Concept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CECC898-A49E-4462-90C5-65B06CB473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5771843"/>
              </p:ext>
            </p:extLst>
          </p:nvPr>
        </p:nvGraphicFramePr>
        <p:xfrm>
          <a:off x="4230874" y="1691341"/>
          <a:ext cx="7481540" cy="4868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2095110" imgH="1363703" progId="AcroExch.Document.DC">
                  <p:embed/>
                </p:oleObj>
              </mc:Choice>
              <mc:Fallback>
                <p:oleObj name="Acrobat Document" r:id="rId2" imgW="2095110" imgH="1363703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30874" y="1691341"/>
                        <a:ext cx="7481540" cy="48686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5DF433-EAF2-4E6C-B710-A5E7FA7D3EDC}"/>
                  </a:ext>
                </a:extLst>
              </p:cNvPr>
              <p:cNvSpPr txBox="1"/>
              <p:nvPr/>
            </p:nvSpPr>
            <p:spPr>
              <a:xfrm>
                <a:off x="7228540" y="3968593"/>
                <a:ext cx="3963336" cy="1671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000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endParaRPr>
              </a:p>
              <a:p>
                <a:r>
                  <a:rPr lang="en-US" sz="2800" b="1" dirty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Ene</a:t>
                </a:r>
                <a:r>
                  <a:rPr lang="en-US" sz="2800" b="1" dirty="0">
                    <a:solidFill>
                      <a:schemeClr val="accent6">
                        <a:lumMod val="75000"/>
                      </a:schemeClr>
                    </a:solidFill>
                  </a:rPr>
                  <a:t>rgy Output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2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𝝐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8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sz="1800" b="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5DF433-EAF2-4E6C-B710-A5E7FA7D3E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8540" y="3968593"/>
                <a:ext cx="3963336" cy="1671740"/>
              </a:xfrm>
              <a:prstGeom prst="rect">
                <a:avLst/>
              </a:prstGeom>
              <a:blipFill>
                <a:blip r:embed="rId4"/>
                <a:stretch>
                  <a:fillRect l="-3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00D74A7-B817-4C2D-9A8F-11889B6B1718}"/>
                  </a:ext>
                </a:extLst>
              </p:cNvPr>
              <p:cNvSpPr txBox="1"/>
              <p:nvPr/>
            </p:nvSpPr>
            <p:spPr>
              <a:xfrm>
                <a:off x="1295842" y="3013733"/>
                <a:ext cx="2414494" cy="1573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For comparison:</a:t>
                </a:r>
              </a:p>
              <a:p>
                <a:pPr algn="ctr"/>
                <a:r>
                  <a:rPr lang="en-US" sz="2400" dirty="0"/>
                  <a:t> </a:t>
                </a:r>
              </a:p>
              <a:p>
                <a:pPr algn="ctr"/>
                <a:r>
                  <a:rPr lang="en-US" sz="2400" dirty="0"/>
                  <a:t>GRB 170817A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𝑇𝑜𝑡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45</m:t>
                        </m:r>
                      </m:sup>
                    </m:sSup>
                  </m:oMath>
                </a14:m>
                <a:r>
                  <a:rPr lang="en-US" sz="2400" b="0" dirty="0"/>
                  <a:t>erg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00D74A7-B817-4C2D-9A8F-11889B6B17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842" y="3013733"/>
                <a:ext cx="2414494" cy="1573829"/>
              </a:xfrm>
              <a:prstGeom prst="rect">
                <a:avLst/>
              </a:prstGeom>
              <a:blipFill>
                <a:blip r:embed="rId5"/>
                <a:stretch>
                  <a:fillRect l="-758" t="-2703" r="-253" b="-7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66A9752-381E-47B2-B979-11AD3C9D0E78}"/>
              </a:ext>
            </a:extLst>
          </p:cNvPr>
          <p:cNvSpPr/>
          <p:nvPr/>
        </p:nvSpPr>
        <p:spPr>
          <a:xfrm>
            <a:off x="1278965" y="2994212"/>
            <a:ext cx="2431371" cy="16196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6786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6457</TotalTime>
  <Words>692</Words>
  <Application>Microsoft Office PowerPoint</Application>
  <PresentationFormat>Widescreen</PresentationFormat>
  <Paragraphs>210</Paragraphs>
  <Slides>19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Cambria Math</vt:lpstr>
      <vt:lpstr>Franklin Gothic Book</vt:lpstr>
      <vt:lpstr>Gadugi</vt:lpstr>
      <vt:lpstr>Inherited</vt:lpstr>
      <vt:lpstr>LiberationSans</vt:lpstr>
      <vt:lpstr>Crop</vt:lpstr>
      <vt:lpstr>Acrobat Document</vt:lpstr>
      <vt:lpstr>PowerPoint Presentation</vt:lpstr>
      <vt:lpstr>Multimessenger Astrophysics</vt:lpstr>
      <vt:lpstr>Binary Neutron Star Mergers  A Window into the Dark Sector</vt:lpstr>
      <vt:lpstr>Dark photons</vt:lpstr>
      <vt:lpstr>Dark photon freeze in</vt:lpstr>
      <vt:lpstr>Dark photon parameter space</vt:lpstr>
      <vt:lpstr>Why Binary Neutron Star Mergers?</vt:lpstr>
      <vt:lpstr>BNM Characteristics</vt:lpstr>
      <vt:lpstr>Dark Photon Emission—Proof of Concept</vt:lpstr>
      <vt:lpstr>From Merger to Observable signal</vt:lpstr>
      <vt:lpstr>From Merger to Observable signal</vt:lpstr>
      <vt:lpstr>From Merger to Observable signal</vt:lpstr>
      <vt:lpstr>From Merger to Observable signal</vt:lpstr>
      <vt:lpstr>The Thermal Fireball Case</vt:lpstr>
      <vt:lpstr>Results</vt:lpstr>
      <vt:lpstr>Conclusion and Outlook</vt:lpstr>
      <vt:lpstr>Results</vt:lpstr>
      <vt:lpstr>Dark photon decay</vt:lpstr>
      <vt:lpstr>Fireball reprocessing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photon flashes from binary neutron star mergers</dc:title>
  <dc:creator>Melissa Diamond</dc:creator>
  <cp:lastModifiedBy>Melissa Diamond</cp:lastModifiedBy>
  <cp:revision>64</cp:revision>
  <dcterms:created xsi:type="dcterms:W3CDTF">2021-05-21T14:13:33Z</dcterms:created>
  <dcterms:modified xsi:type="dcterms:W3CDTF">2021-05-26T12:42:21Z</dcterms:modified>
</cp:coreProperties>
</file>