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ppm" ContentType="image/png"/>
  <Default Extension="rels" ContentType="application/vnd.openxmlformats-package.relationships+xml"/>
  <Default Extension="svg" ContentType="image/svg+xml"/>
  <Default Extension="ti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5" r:id="rId1"/>
  </p:sldMasterIdLst>
  <p:notesMasterIdLst>
    <p:notesMasterId r:id="rId28"/>
  </p:notesMasterIdLst>
  <p:handoutMasterIdLst>
    <p:handoutMasterId r:id="rId29"/>
  </p:handoutMasterIdLst>
  <p:sldIdLst>
    <p:sldId id="256" r:id="rId2"/>
    <p:sldId id="257" r:id="rId3"/>
    <p:sldId id="258" r:id="rId4"/>
    <p:sldId id="259" r:id="rId5"/>
    <p:sldId id="260" r:id="rId6"/>
    <p:sldId id="261" r:id="rId7"/>
    <p:sldId id="276" r:id="rId8"/>
    <p:sldId id="262" r:id="rId9"/>
    <p:sldId id="263" r:id="rId10"/>
    <p:sldId id="264" r:id="rId11"/>
    <p:sldId id="277" r:id="rId12"/>
    <p:sldId id="278" r:id="rId13"/>
    <p:sldId id="279" r:id="rId14"/>
    <p:sldId id="280" r:id="rId15"/>
    <p:sldId id="265" r:id="rId16"/>
    <p:sldId id="266" r:id="rId17"/>
    <p:sldId id="281" r:id="rId18"/>
    <p:sldId id="267" r:id="rId19"/>
    <p:sldId id="268" r:id="rId20"/>
    <p:sldId id="269" r:id="rId21"/>
    <p:sldId id="270" r:id="rId22"/>
    <p:sldId id="271" r:id="rId23"/>
    <p:sldId id="272" r:id="rId24"/>
    <p:sldId id="273" r:id="rId25"/>
    <p:sldId id="275" r:id="rId26"/>
    <p:sldId id="274" r:id="rId27"/>
  </p:sldIdLst>
  <p:sldSz cx="12192000" cy="6858000"/>
  <p:notesSz cx="6858000" cy="9144000"/>
  <p:defaultTextStyle>
    <a:defPPr>
      <a:defRPr lang="en-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74" d="100"/>
          <a:sy n="74" d="100"/>
        </p:scale>
        <p:origin x="376"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F39AF9F4-6D0F-31DA-4D87-C3C5A00DD88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FI"/>
          </a:p>
        </p:txBody>
      </p:sp>
      <p:sp>
        <p:nvSpPr>
          <p:cNvPr id="3" name="Date Placeholder 2">
            <a:extLst>
              <a:ext uri="{FF2B5EF4-FFF2-40B4-BE49-F238E27FC236}">
                <a16:creationId xmlns:a16="http://schemas.microsoft.com/office/drawing/2014/main" id="{5E90A923-F424-D915-8A4E-E2152E75246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r>
              <a:rPr lang="en-FI"/>
              <a:t>25/10/2023</a:t>
            </a:r>
          </a:p>
        </p:txBody>
      </p:sp>
      <p:sp>
        <p:nvSpPr>
          <p:cNvPr id="4" name="Footer Placeholder 3">
            <a:extLst>
              <a:ext uri="{FF2B5EF4-FFF2-40B4-BE49-F238E27FC236}">
                <a16:creationId xmlns:a16="http://schemas.microsoft.com/office/drawing/2014/main" id="{33833F9B-88F9-62EB-5947-B0EB78F6779E}"/>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US"/>
              <a:t>Roberto Moretti - Mathematical foundations of Quantum Machine Learning</a:t>
            </a:r>
            <a:endParaRPr lang="en-FI"/>
          </a:p>
        </p:txBody>
      </p:sp>
      <p:sp>
        <p:nvSpPr>
          <p:cNvPr id="5" name="Slide Number Placeholder 4">
            <a:extLst>
              <a:ext uri="{FF2B5EF4-FFF2-40B4-BE49-F238E27FC236}">
                <a16:creationId xmlns:a16="http://schemas.microsoft.com/office/drawing/2014/main" id="{5E2CDD58-7BBE-98F8-C777-20A48AE05B7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067A1AD-2FF3-4C99-B13D-D97263438CBA}" type="slidenum">
              <a:rPr lang="en-FI" smtClean="0"/>
              <a:t>‹#›</a:t>
            </a:fld>
            <a:endParaRPr lang="en-FI"/>
          </a:p>
        </p:txBody>
      </p:sp>
    </p:spTree>
    <p:extLst>
      <p:ext uri="{BB962C8B-B14F-4D97-AF65-F5344CB8AC3E}">
        <p14:creationId xmlns:p14="http://schemas.microsoft.com/office/powerpoint/2010/main" val="604587194"/>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FI"/>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r>
              <a:rPr lang="en-FI"/>
              <a:t>25/10/2023</a:t>
            </a: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FI"/>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FI"/>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US"/>
              <a:t>Roberto Moretti - Mathematical foundations of Quantum Machine Learning</a:t>
            </a:r>
            <a:endParaRPr lang="en-FI"/>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FE02E08-13C2-41F8-B6B2-EA4B916D2A4A}" type="slidenum">
              <a:rPr lang="en-FI" smtClean="0"/>
              <a:t>‹#›</a:t>
            </a:fld>
            <a:endParaRPr lang="en-FI"/>
          </a:p>
        </p:txBody>
      </p:sp>
    </p:spTree>
    <p:extLst>
      <p:ext uri="{BB962C8B-B14F-4D97-AF65-F5344CB8AC3E}">
        <p14:creationId xmlns:p14="http://schemas.microsoft.com/office/powerpoint/2010/main" val="2924302589"/>
      </p:ext>
    </p:extLst>
  </p:cSld>
  <p:clrMap bg1="lt1" tx1="dk1" bg2="lt2" tx2="dk2" accent1="accent1" accent2="accent2" accent3="accent3" accent4="accent4" accent5="accent5" accent6="accent6" hlink="hlink" folHlink="folHlink"/>
  <p:hf hd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A12BED07-6713-92AA-40AF-AE58F4F83C7A}"/>
              </a:ext>
            </a:extLst>
          </p:cNvPr>
          <p:cNvSpPr>
            <a:spLocks noGrp="1"/>
          </p:cNvSpPr>
          <p:nvPr>
            <p:ph type="subTitle" idx="1"/>
          </p:nvPr>
        </p:nvSpPr>
        <p:spPr>
          <a:xfrm>
            <a:off x="1295400" y="4701464"/>
            <a:ext cx="8952782" cy="1204036"/>
          </a:xfrm>
        </p:spPr>
        <p:txBody>
          <a:bodyPr>
            <a:normAutofit/>
          </a:bodyPr>
          <a:lstStyle>
            <a:lvl1pPr marL="0" indent="0" algn="l">
              <a:buNone/>
              <a:defRPr sz="1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4FC9EF77-BF49-E4C1-0FC7-563354777900}"/>
              </a:ext>
            </a:extLst>
          </p:cNvPr>
          <p:cNvSpPr>
            <a:spLocks noGrp="1"/>
          </p:cNvSpPr>
          <p:nvPr>
            <p:ph type="dt" sz="half" idx="10"/>
          </p:nvPr>
        </p:nvSpPr>
        <p:spPr/>
        <p:txBody>
          <a:bodyPr/>
          <a:lstStyle/>
          <a:p>
            <a:fld id="{5DBDDF98-C922-483F-97E9-3E76B0201B42}" type="datetimeFigureOut">
              <a:rPr lang="en-US" smtClean="0"/>
              <a:t>10/25/2023</a:t>
            </a:fld>
            <a:endParaRPr lang="en-US"/>
          </a:p>
        </p:txBody>
      </p:sp>
      <p:sp>
        <p:nvSpPr>
          <p:cNvPr id="5" name="Footer Placeholder 4">
            <a:extLst>
              <a:ext uri="{FF2B5EF4-FFF2-40B4-BE49-F238E27FC236}">
                <a16:creationId xmlns:a16="http://schemas.microsoft.com/office/drawing/2014/main" id="{72BD5853-25AA-1C3D-EAD2-496674792D6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57F0DAD-5850-CAAE-CD25-4D6DDDFF3A18}"/>
              </a:ext>
            </a:extLst>
          </p:cNvPr>
          <p:cNvSpPr>
            <a:spLocks noGrp="1"/>
          </p:cNvSpPr>
          <p:nvPr>
            <p:ph type="sldNum" sz="quarter" idx="12"/>
          </p:nvPr>
        </p:nvSpPr>
        <p:spPr/>
        <p:txBody>
          <a:bodyPr/>
          <a:lstStyle/>
          <a:p>
            <a:fld id="{1B8B3671-A306-4A69-8480-FA9BE839245D}" type="slidenum">
              <a:rPr lang="en-US" smtClean="0"/>
              <a:t>‹#›</a:t>
            </a:fld>
            <a:endParaRPr lang="en-US"/>
          </a:p>
        </p:txBody>
      </p:sp>
      <p:sp>
        <p:nvSpPr>
          <p:cNvPr id="2" name="Title 1">
            <a:extLst>
              <a:ext uri="{FF2B5EF4-FFF2-40B4-BE49-F238E27FC236}">
                <a16:creationId xmlns:a16="http://schemas.microsoft.com/office/drawing/2014/main" id="{534851B1-0B20-9549-0D70-886AA9D04532}"/>
              </a:ext>
            </a:extLst>
          </p:cNvPr>
          <p:cNvSpPr>
            <a:spLocks noGrp="1"/>
          </p:cNvSpPr>
          <p:nvPr>
            <p:ph type="ctrTitle"/>
          </p:nvPr>
        </p:nvSpPr>
        <p:spPr>
          <a:xfrm>
            <a:off x="1295400" y="952500"/>
            <a:ext cx="8952781" cy="3748824"/>
          </a:xfrm>
          <a:noFill/>
        </p:spPr>
        <p:txBody>
          <a:bodyPr anchor="b">
            <a:normAutofit/>
          </a:bodyPr>
          <a:lstStyle>
            <a:lvl1pPr algn="l">
              <a:defRPr sz="3200" spc="530" baseline="0"/>
            </a:lvl1pPr>
          </a:lstStyle>
          <a:p>
            <a:r>
              <a:rPr lang="en-US" dirty="0"/>
              <a:t>Click to edit Master title style</a:t>
            </a:r>
          </a:p>
        </p:txBody>
      </p:sp>
    </p:spTree>
    <p:extLst>
      <p:ext uri="{BB962C8B-B14F-4D97-AF65-F5344CB8AC3E}">
        <p14:creationId xmlns:p14="http://schemas.microsoft.com/office/powerpoint/2010/main" val="33680136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D2C3AB-851A-0D2F-B3AE-5B161CFFC00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E89FD6B-3621-3904-7878-A2825C69250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9808AE9-D8ED-ED5D-D7B0-A43811777E81}"/>
              </a:ext>
            </a:extLst>
          </p:cNvPr>
          <p:cNvSpPr>
            <a:spLocks noGrp="1"/>
          </p:cNvSpPr>
          <p:nvPr>
            <p:ph type="dt" sz="half" idx="10"/>
          </p:nvPr>
        </p:nvSpPr>
        <p:spPr/>
        <p:txBody>
          <a:bodyPr/>
          <a:lstStyle/>
          <a:p>
            <a:fld id="{5DBDDF98-C922-483F-97E9-3E76B0201B42}" type="datetimeFigureOut">
              <a:rPr lang="en-US" smtClean="0"/>
              <a:t>10/25/2023</a:t>
            </a:fld>
            <a:endParaRPr lang="en-US"/>
          </a:p>
        </p:txBody>
      </p:sp>
      <p:sp>
        <p:nvSpPr>
          <p:cNvPr id="5" name="Footer Placeholder 4">
            <a:extLst>
              <a:ext uri="{FF2B5EF4-FFF2-40B4-BE49-F238E27FC236}">
                <a16:creationId xmlns:a16="http://schemas.microsoft.com/office/drawing/2014/main" id="{9A9EF98B-AC81-D122-3D05-9C4E2FE4238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B9FB543-B138-6627-3714-12105D172AD5}"/>
              </a:ext>
            </a:extLst>
          </p:cNvPr>
          <p:cNvSpPr>
            <a:spLocks noGrp="1"/>
          </p:cNvSpPr>
          <p:nvPr>
            <p:ph type="sldNum" sz="quarter" idx="12"/>
          </p:nvPr>
        </p:nvSpPr>
        <p:spPr/>
        <p:txBody>
          <a:bodyPr/>
          <a:lstStyle/>
          <a:p>
            <a:fld id="{1B8B3671-A306-4A69-8480-FA9BE839245D}" type="slidenum">
              <a:rPr lang="en-US" smtClean="0"/>
              <a:t>‹#›</a:t>
            </a:fld>
            <a:endParaRPr lang="en-US"/>
          </a:p>
        </p:txBody>
      </p:sp>
    </p:spTree>
    <p:extLst>
      <p:ext uri="{BB962C8B-B14F-4D97-AF65-F5344CB8AC3E}">
        <p14:creationId xmlns:p14="http://schemas.microsoft.com/office/powerpoint/2010/main" val="21135876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03DE16D-F1A0-DDB5-A98C-A9055C93D914}"/>
              </a:ext>
            </a:extLst>
          </p:cNvPr>
          <p:cNvSpPr>
            <a:spLocks noGrp="1"/>
          </p:cNvSpPr>
          <p:nvPr>
            <p:ph type="title" orient="vert"/>
          </p:nvPr>
        </p:nvSpPr>
        <p:spPr>
          <a:xfrm>
            <a:off x="9188334" y="952499"/>
            <a:ext cx="2051165" cy="4953001"/>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D8A548F-8DA7-C53C-1BFE-7C720CB20FA1}"/>
              </a:ext>
            </a:extLst>
          </p:cNvPr>
          <p:cNvSpPr>
            <a:spLocks noGrp="1"/>
          </p:cNvSpPr>
          <p:nvPr>
            <p:ph type="body" orient="vert" idx="1"/>
          </p:nvPr>
        </p:nvSpPr>
        <p:spPr>
          <a:xfrm>
            <a:off x="952500" y="952499"/>
            <a:ext cx="8235834" cy="4953001"/>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C12EA2C8-1C90-25D0-8B0A-30B73CFD3EDE}"/>
              </a:ext>
            </a:extLst>
          </p:cNvPr>
          <p:cNvSpPr>
            <a:spLocks noGrp="1"/>
          </p:cNvSpPr>
          <p:nvPr>
            <p:ph type="dt" sz="half" idx="10"/>
          </p:nvPr>
        </p:nvSpPr>
        <p:spPr/>
        <p:txBody>
          <a:bodyPr/>
          <a:lstStyle/>
          <a:p>
            <a:fld id="{5DBDDF98-C922-483F-97E9-3E76B0201B42}" type="datetimeFigureOut">
              <a:rPr lang="en-US" smtClean="0"/>
              <a:t>10/25/2023</a:t>
            </a:fld>
            <a:endParaRPr lang="en-US"/>
          </a:p>
        </p:txBody>
      </p:sp>
      <p:sp>
        <p:nvSpPr>
          <p:cNvPr id="5" name="Footer Placeholder 4">
            <a:extLst>
              <a:ext uri="{FF2B5EF4-FFF2-40B4-BE49-F238E27FC236}">
                <a16:creationId xmlns:a16="http://schemas.microsoft.com/office/drawing/2014/main" id="{EA6FF1A4-0404-DA2D-1EA4-828091C0497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9457155-0F4A-F7B7-C4A8-755572E98C2E}"/>
              </a:ext>
            </a:extLst>
          </p:cNvPr>
          <p:cNvSpPr>
            <a:spLocks noGrp="1"/>
          </p:cNvSpPr>
          <p:nvPr>
            <p:ph type="sldNum" sz="quarter" idx="12"/>
          </p:nvPr>
        </p:nvSpPr>
        <p:spPr/>
        <p:txBody>
          <a:bodyPr/>
          <a:lstStyle/>
          <a:p>
            <a:fld id="{1B8B3671-A306-4A69-8480-FA9BE839245D}" type="slidenum">
              <a:rPr lang="en-US" smtClean="0"/>
              <a:t>‹#›</a:t>
            </a:fld>
            <a:endParaRPr lang="en-US"/>
          </a:p>
        </p:txBody>
      </p:sp>
    </p:spTree>
    <p:extLst>
      <p:ext uri="{BB962C8B-B14F-4D97-AF65-F5344CB8AC3E}">
        <p14:creationId xmlns:p14="http://schemas.microsoft.com/office/powerpoint/2010/main" val="16290896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B48F26-B5E3-8A90-51FC-8520D1D7322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7EA4D95-10F3-6212-8302-5610C43E322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2281BE7-A53D-441E-0393-0E59412C9117}"/>
              </a:ext>
            </a:extLst>
          </p:cNvPr>
          <p:cNvSpPr>
            <a:spLocks noGrp="1"/>
          </p:cNvSpPr>
          <p:nvPr>
            <p:ph type="dt" sz="half" idx="10"/>
          </p:nvPr>
        </p:nvSpPr>
        <p:spPr/>
        <p:txBody>
          <a:bodyPr/>
          <a:lstStyle/>
          <a:p>
            <a:fld id="{5DBDDF98-C922-483F-97E9-3E76B0201B42}" type="datetimeFigureOut">
              <a:rPr lang="en-US" smtClean="0"/>
              <a:t>10/25/2023</a:t>
            </a:fld>
            <a:endParaRPr lang="en-US"/>
          </a:p>
        </p:txBody>
      </p:sp>
      <p:sp>
        <p:nvSpPr>
          <p:cNvPr id="5" name="Footer Placeholder 4">
            <a:extLst>
              <a:ext uri="{FF2B5EF4-FFF2-40B4-BE49-F238E27FC236}">
                <a16:creationId xmlns:a16="http://schemas.microsoft.com/office/drawing/2014/main" id="{0DEF10F0-B23F-BF4B-DB66-9BCF734DB98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265DDEC-13A7-D988-D082-03076F80F1F0}"/>
              </a:ext>
            </a:extLst>
          </p:cNvPr>
          <p:cNvSpPr>
            <a:spLocks noGrp="1"/>
          </p:cNvSpPr>
          <p:nvPr>
            <p:ph type="sldNum" sz="quarter" idx="12"/>
          </p:nvPr>
        </p:nvSpPr>
        <p:spPr/>
        <p:txBody>
          <a:bodyPr/>
          <a:lstStyle/>
          <a:p>
            <a:fld id="{1B8B3671-A306-4A69-8480-FA9BE839245D}" type="slidenum">
              <a:rPr lang="en-US" smtClean="0"/>
              <a:t>‹#›</a:t>
            </a:fld>
            <a:endParaRPr lang="en-US"/>
          </a:p>
        </p:txBody>
      </p:sp>
    </p:spTree>
    <p:extLst>
      <p:ext uri="{BB962C8B-B14F-4D97-AF65-F5344CB8AC3E}">
        <p14:creationId xmlns:p14="http://schemas.microsoft.com/office/powerpoint/2010/main" val="32823576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D80CFA-45ED-71B0-EE3E-CCE6D5C19377}"/>
              </a:ext>
            </a:extLst>
          </p:cNvPr>
          <p:cNvSpPr>
            <a:spLocks noGrp="1"/>
          </p:cNvSpPr>
          <p:nvPr>
            <p:ph type="title"/>
          </p:nvPr>
        </p:nvSpPr>
        <p:spPr>
          <a:xfrm>
            <a:off x="1295400" y="1618211"/>
            <a:ext cx="8412190" cy="3944389"/>
          </a:xfrm>
        </p:spPr>
        <p:txBody>
          <a:bodyPr anchor="t">
            <a:normAutofit/>
          </a:bodyPr>
          <a:lstStyle>
            <a:lvl1pPr>
              <a:defRPr sz="3200"/>
            </a:lvl1pPr>
          </a:lstStyle>
          <a:p>
            <a:r>
              <a:rPr lang="en-US" dirty="0"/>
              <a:t>Click to edit Master title style</a:t>
            </a:r>
          </a:p>
        </p:txBody>
      </p:sp>
      <p:sp>
        <p:nvSpPr>
          <p:cNvPr id="3" name="Text Placeholder 2">
            <a:extLst>
              <a:ext uri="{FF2B5EF4-FFF2-40B4-BE49-F238E27FC236}">
                <a16:creationId xmlns:a16="http://schemas.microsoft.com/office/drawing/2014/main" id="{8F37BECA-A01D-7D7A-F2A6-891EC9D22945}"/>
              </a:ext>
            </a:extLst>
          </p:cNvPr>
          <p:cNvSpPr>
            <a:spLocks noGrp="1"/>
          </p:cNvSpPr>
          <p:nvPr>
            <p:ph type="body" idx="1"/>
          </p:nvPr>
        </p:nvSpPr>
        <p:spPr>
          <a:xfrm>
            <a:off x="1295400" y="908858"/>
            <a:ext cx="8412192" cy="676102"/>
          </a:xfrm>
        </p:spPr>
        <p:txBody>
          <a:bodyPr anchor="b">
            <a:normAutofit/>
          </a:bodyPr>
          <a:lstStyle>
            <a:lvl1pPr marL="0" indent="0">
              <a:buNone/>
              <a:defRPr sz="18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a:extLst>
              <a:ext uri="{FF2B5EF4-FFF2-40B4-BE49-F238E27FC236}">
                <a16:creationId xmlns:a16="http://schemas.microsoft.com/office/drawing/2014/main" id="{86716478-6FAF-D420-0B87-6EABB81E887C}"/>
              </a:ext>
            </a:extLst>
          </p:cNvPr>
          <p:cNvSpPr>
            <a:spLocks noGrp="1"/>
          </p:cNvSpPr>
          <p:nvPr>
            <p:ph type="dt" sz="half" idx="10"/>
          </p:nvPr>
        </p:nvSpPr>
        <p:spPr/>
        <p:txBody>
          <a:bodyPr/>
          <a:lstStyle/>
          <a:p>
            <a:fld id="{5DBDDF98-C922-483F-97E9-3E76B0201B42}" type="datetimeFigureOut">
              <a:rPr lang="en-US" smtClean="0"/>
              <a:t>10/25/2023</a:t>
            </a:fld>
            <a:endParaRPr lang="en-US"/>
          </a:p>
        </p:txBody>
      </p:sp>
      <p:sp>
        <p:nvSpPr>
          <p:cNvPr id="5" name="Footer Placeholder 4">
            <a:extLst>
              <a:ext uri="{FF2B5EF4-FFF2-40B4-BE49-F238E27FC236}">
                <a16:creationId xmlns:a16="http://schemas.microsoft.com/office/drawing/2014/main" id="{87C4289B-CB0D-8AFC-7C02-F755C0DCC8F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67971E4-8A9E-2A30-D7FE-B3505124BB9D}"/>
              </a:ext>
            </a:extLst>
          </p:cNvPr>
          <p:cNvSpPr>
            <a:spLocks noGrp="1"/>
          </p:cNvSpPr>
          <p:nvPr>
            <p:ph type="sldNum" sz="quarter" idx="12"/>
          </p:nvPr>
        </p:nvSpPr>
        <p:spPr/>
        <p:txBody>
          <a:bodyPr/>
          <a:lstStyle/>
          <a:p>
            <a:fld id="{1B8B3671-A306-4A69-8480-FA9BE839245D}" type="slidenum">
              <a:rPr lang="en-US" smtClean="0"/>
              <a:t>‹#›</a:t>
            </a:fld>
            <a:endParaRPr lang="en-US"/>
          </a:p>
        </p:txBody>
      </p:sp>
    </p:spTree>
    <p:extLst>
      <p:ext uri="{BB962C8B-B14F-4D97-AF65-F5344CB8AC3E}">
        <p14:creationId xmlns:p14="http://schemas.microsoft.com/office/powerpoint/2010/main" val="38464987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87F941-C3A7-545F-8046-C7A9AC80300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1BD4277-CFAE-EEF6-3346-61F06D5A3945}"/>
              </a:ext>
            </a:extLst>
          </p:cNvPr>
          <p:cNvSpPr>
            <a:spLocks noGrp="1"/>
          </p:cNvSpPr>
          <p:nvPr>
            <p:ph sz="half" idx="1"/>
          </p:nvPr>
        </p:nvSpPr>
        <p:spPr>
          <a:xfrm>
            <a:off x="1295401" y="2260121"/>
            <a:ext cx="4350026" cy="365688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09543384-699D-84FC-C8B5-7BDE49BB4478}"/>
              </a:ext>
            </a:extLst>
          </p:cNvPr>
          <p:cNvSpPr>
            <a:spLocks noGrp="1"/>
          </p:cNvSpPr>
          <p:nvPr>
            <p:ph sz="half" idx="2"/>
          </p:nvPr>
        </p:nvSpPr>
        <p:spPr>
          <a:xfrm>
            <a:off x="6546574" y="2260120"/>
            <a:ext cx="4350025" cy="3656881"/>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0A49386-AFC8-03DA-4563-07B0A0119B1C}"/>
              </a:ext>
            </a:extLst>
          </p:cNvPr>
          <p:cNvSpPr>
            <a:spLocks noGrp="1"/>
          </p:cNvSpPr>
          <p:nvPr>
            <p:ph type="dt" sz="half" idx="10"/>
          </p:nvPr>
        </p:nvSpPr>
        <p:spPr/>
        <p:txBody>
          <a:bodyPr/>
          <a:lstStyle/>
          <a:p>
            <a:fld id="{5DBDDF98-C922-483F-97E9-3E76B0201B42}" type="datetimeFigureOut">
              <a:rPr lang="en-US" smtClean="0"/>
              <a:t>10/25/2023</a:t>
            </a:fld>
            <a:endParaRPr lang="en-US"/>
          </a:p>
        </p:txBody>
      </p:sp>
      <p:sp>
        <p:nvSpPr>
          <p:cNvPr id="6" name="Footer Placeholder 5">
            <a:extLst>
              <a:ext uri="{FF2B5EF4-FFF2-40B4-BE49-F238E27FC236}">
                <a16:creationId xmlns:a16="http://schemas.microsoft.com/office/drawing/2014/main" id="{23AED60A-7704-31D9-7D4D-65C635EDF81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66927DA-3B5E-13B8-0BA8-5DCFF001E05E}"/>
              </a:ext>
            </a:extLst>
          </p:cNvPr>
          <p:cNvSpPr>
            <a:spLocks noGrp="1"/>
          </p:cNvSpPr>
          <p:nvPr>
            <p:ph type="sldNum" sz="quarter" idx="12"/>
          </p:nvPr>
        </p:nvSpPr>
        <p:spPr/>
        <p:txBody>
          <a:bodyPr/>
          <a:lstStyle/>
          <a:p>
            <a:fld id="{1B8B3671-A306-4A69-8480-FA9BE839245D}" type="slidenum">
              <a:rPr lang="en-US" smtClean="0"/>
              <a:t>‹#›</a:t>
            </a:fld>
            <a:endParaRPr lang="en-US"/>
          </a:p>
        </p:txBody>
      </p:sp>
    </p:spTree>
    <p:extLst>
      <p:ext uri="{BB962C8B-B14F-4D97-AF65-F5344CB8AC3E}">
        <p14:creationId xmlns:p14="http://schemas.microsoft.com/office/powerpoint/2010/main" val="15464343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37B55A-280B-BDCB-F966-8578DDE741DC}"/>
              </a:ext>
            </a:extLst>
          </p:cNvPr>
          <p:cNvSpPr>
            <a:spLocks noGrp="1"/>
          </p:cNvSpPr>
          <p:nvPr>
            <p:ph type="title"/>
          </p:nvPr>
        </p:nvSpPr>
        <p:spPr>
          <a:xfrm>
            <a:off x="1295400" y="966788"/>
            <a:ext cx="10059988" cy="1051784"/>
          </a:xfrm>
        </p:spPr>
        <p:txBody>
          <a:bodyPr/>
          <a:lstStyle/>
          <a:p>
            <a:r>
              <a:rPr lang="en-US" dirty="0"/>
              <a:t>Click to edit Master title style</a:t>
            </a:r>
          </a:p>
        </p:txBody>
      </p:sp>
      <p:sp>
        <p:nvSpPr>
          <p:cNvPr id="3" name="Text Placeholder 2">
            <a:extLst>
              <a:ext uri="{FF2B5EF4-FFF2-40B4-BE49-F238E27FC236}">
                <a16:creationId xmlns:a16="http://schemas.microsoft.com/office/drawing/2014/main" id="{0C76EA03-7008-14AB-547B-E66EA4EC968F}"/>
              </a:ext>
            </a:extLst>
          </p:cNvPr>
          <p:cNvSpPr>
            <a:spLocks noGrp="1"/>
          </p:cNvSpPr>
          <p:nvPr>
            <p:ph type="body" idx="1"/>
          </p:nvPr>
        </p:nvSpPr>
        <p:spPr>
          <a:xfrm>
            <a:off x="1295400" y="2018581"/>
            <a:ext cx="4350027" cy="544003"/>
          </a:xfrm>
        </p:spPr>
        <p:txBody>
          <a:bodyPr anchor="b"/>
          <a:lstStyle>
            <a:lvl1pPr marL="0" indent="0">
              <a:buNone/>
              <a:defRPr sz="24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9D629F56-D2C8-71FE-FA59-002819D51856}"/>
              </a:ext>
            </a:extLst>
          </p:cNvPr>
          <p:cNvSpPr>
            <a:spLocks noGrp="1"/>
          </p:cNvSpPr>
          <p:nvPr>
            <p:ph sz="half" idx="2"/>
          </p:nvPr>
        </p:nvSpPr>
        <p:spPr>
          <a:xfrm>
            <a:off x="1295400" y="2774756"/>
            <a:ext cx="4350027" cy="315079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12524D2-CA8D-75F3-D089-C2F0E20D4759}"/>
              </a:ext>
            </a:extLst>
          </p:cNvPr>
          <p:cNvSpPr>
            <a:spLocks noGrp="1"/>
          </p:cNvSpPr>
          <p:nvPr>
            <p:ph type="body" sz="quarter" idx="3"/>
          </p:nvPr>
        </p:nvSpPr>
        <p:spPr>
          <a:xfrm>
            <a:off x="6546572" y="2018581"/>
            <a:ext cx="4350028" cy="544003"/>
          </a:xfrm>
        </p:spPr>
        <p:txBody>
          <a:bodyPr anchor="b"/>
          <a:lstStyle>
            <a:lvl1pPr marL="0" indent="0">
              <a:buNone/>
              <a:defRPr sz="24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EE99B0E3-5AE5-0516-27BF-9F246137FE03}"/>
              </a:ext>
            </a:extLst>
          </p:cNvPr>
          <p:cNvSpPr>
            <a:spLocks noGrp="1"/>
          </p:cNvSpPr>
          <p:nvPr>
            <p:ph sz="quarter" idx="4"/>
          </p:nvPr>
        </p:nvSpPr>
        <p:spPr>
          <a:xfrm>
            <a:off x="6546572" y="2774756"/>
            <a:ext cx="4350028" cy="3150794"/>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a:extLst>
              <a:ext uri="{FF2B5EF4-FFF2-40B4-BE49-F238E27FC236}">
                <a16:creationId xmlns:a16="http://schemas.microsoft.com/office/drawing/2014/main" id="{F7B319A7-6048-4735-B2AC-6D6043F1461A}"/>
              </a:ext>
            </a:extLst>
          </p:cNvPr>
          <p:cNvSpPr>
            <a:spLocks noGrp="1"/>
          </p:cNvSpPr>
          <p:nvPr>
            <p:ph type="dt" sz="half" idx="10"/>
          </p:nvPr>
        </p:nvSpPr>
        <p:spPr/>
        <p:txBody>
          <a:bodyPr/>
          <a:lstStyle/>
          <a:p>
            <a:fld id="{5DBDDF98-C922-483F-97E9-3E76B0201B42}" type="datetimeFigureOut">
              <a:rPr lang="en-US" smtClean="0"/>
              <a:t>10/25/2023</a:t>
            </a:fld>
            <a:endParaRPr lang="en-US"/>
          </a:p>
        </p:txBody>
      </p:sp>
      <p:sp>
        <p:nvSpPr>
          <p:cNvPr id="8" name="Footer Placeholder 7">
            <a:extLst>
              <a:ext uri="{FF2B5EF4-FFF2-40B4-BE49-F238E27FC236}">
                <a16:creationId xmlns:a16="http://schemas.microsoft.com/office/drawing/2014/main" id="{6515F875-F23E-D0D2-9115-CD494FDA00B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DB4F88F-F488-D9D5-CF99-AA1750AAFC39}"/>
              </a:ext>
            </a:extLst>
          </p:cNvPr>
          <p:cNvSpPr>
            <a:spLocks noGrp="1"/>
          </p:cNvSpPr>
          <p:nvPr>
            <p:ph type="sldNum" sz="quarter" idx="12"/>
          </p:nvPr>
        </p:nvSpPr>
        <p:spPr/>
        <p:txBody>
          <a:bodyPr/>
          <a:lstStyle/>
          <a:p>
            <a:fld id="{1B8B3671-A306-4A69-8480-FA9BE839245D}" type="slidenum">
              <a:rPr lang="en-US" smtClean="0"/>
              <a:t>‹#›</a:t>
            </a:fld>
            <a:endParaRPr lang="en-US"/>
          </a:p>
        </p:txBody>
      </p:sp>
      <p:cxnSp>
        <p:nvCxnSpPr>
          <p:cNvPr id="13" name="Straight Connector 12">
            <a:extLst>
              <a:ext uri="{FF2B5EF4-FFF2-40B4-BE49-F238E27FC236}">
                <a16:creationId xmlns:a16="http://schemas.microsoft.com/office/drawing/2014/main" id="{B5094593-EFC2-EEEF-74CD-BD00F4132A94}"/>
              </a:ext>
            </a:extLst>
          </p:cNvPr>
          <p:cNvCxnSpPr>
            <a:cxnSpLocks/>
          </p:cNvCxnSpPr>
          <p:nvPr/>
        </p:nvCxnSpPr>
        <p:spPr>
          <a:xfrm>
            <a:off x="6657975" y="2625552"/>
            <a:ext cx="423862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AF851F6D-436C-FA47-8CD1-2C10E735764A}"/>
              </a:ext>
            </a:extLst>
          </p:cNvPr>
          <p:cNvCxnSpPr>
            <a:cxnSpLocks/>
          </p:cNvCxnSpPr>
          <p:nvPr/>
        </p:nvCxnSpPr>
        <p:spPr>
          <a:xfrm>
            <a:off x="1403684" y="2625552"/>
            <a:ext cx="424174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888829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D91B86-9261-4E82-EF65-30F78154E2F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A3A5E84-E43B-20AE-E80D-47CB0B07BD7B}"/>
              </a:ext>
            </a:extLst>
          </p:cNvPr>
          <p:cNvSpPr>
            <a:spLocks noGrp="1"/>
          </p:cNvSpPr>
          <p:nvPr>
            <p:ph type="dt" sz="half" idx="10"/>
          </p:nvPr>
        </p:nvSpPr>
        <p:spPr/>
        <p:txBody>
          <a:bodyPr/>
          <a:lstStyle/>
          <a:p>
            <a:fld id="{5DBDDF98-C922-483F-97E9-3E76B0201B42}" type="datetimeFigureOut">
              <a:rPr lang="en-US" smtClean="0"/>
              <a:t>10/25/2023</a:t>
            </a:fld>
            <a:endParaRPr lang="en-US"/>
          </a:p>
        </p:txBody>
      </p:sp>
      <p:sp>
        <p:nvSpPr>
          <p:cNvPr id="4" name="Footer Placeholder 3">
            <a:extLst>
              <a:ext uri="{FF2B5EF4-FFF2-40B4-BE49-F238E27FC236}">
                <a16:creationId xmlns:a16="http://schemas.microsoft.com/office/drawing/2014/main" id="{2AFF5797-14F1-9FEB-247C-0E325AF74D2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5B5D7AF-1489-8F93-4828-0AE784B8BA8F}"/>
              </a:ext>
            </a:extLst>
          </p:cNvPr>
          <p:cNvSpPr>
            <a:spLocks noGrp="1"/>
          </p:cNvSpPr>
          <p:nvPr>
            <p:ph type="sldNum" sz="quarter" idx="12"/>
          </p:nvPr>
        </p:nvSpPr>
        <p:spPr/>
        <p:txBody>
          <a:bodyPr/>
          <a:lstStyle/>
          <a:p>
            <a:fld id="{1B8B3671-A306-4A69-8480-FA9BE839245D}" type="slidenum">
              <a:rPr lang="en-US" smtClean="0"/>
              <a:t>‹#›</a:t>
            </a:fld>
            <a:endParaRPr lang="en-US"/>
          </a:p>
        </p:txBody>
      </p:sp>
    </p:spTree>
    <p:extLst>
      <p:ext uri="{BB962C8B-B14F-4D97-AF65-F5344CB8AC3E}">
        <p14:creationId xmlns:p14="http://schemas.microsoft.com/office/powerpoint/2010/main" val="9007101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B6CAF1C-8901-AE05-E52C-D5B95941055B}"/>
              </a:ext>
            </a:extLst>
          </p:cNvPr>
          <p:cNvSpPr>
            <a:spLocks noGrp="1"/>
          </p:cNvSpPr>
          <p:nvPr>
            <p:ph type="dt" sz="half" idx="10"/>
          </p:nvPr>
        </p:nvSpPr>
        <p:spPr/>
        <p:txBody>
          <a:bodyPr/>
          <a:lstStyle/>
          <a:p>
            <a:fld id="{5DBDDF98-C922-483F-97E9-3E76B0201B42}" type="datetimeFigureOut">
              <a:rPr lang="en-US" smtClean="0"/>
              <a:t>10/25/2023</a:t>
            </a:fld>
            <a:endParaRPr lang="en-US"/>
          </a:p>
        </p:txBody>
      </p:sp>
      <p:sp>
        <p:nvSpPr>
          <p:cNvPr id="3" name="Footer Placeholder 2">
            <a:extLst>
              <a:ext uri="{FF2B5EF4-FFF2-40B4-BE49-F238E27FC236}">
                <a16:creationId xmlns:a16="http://schemas.microsoft.com/office/drawing/2014/main" id="{E1CD4F90-2973-4FE2-6C2C-5C2AC5C5A8F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D50414B-A7EC-0C14-EFD2-29C5582CC184}"/>
              </a:ext>
            </a:extLst>
          </p:cNvPr>
          <p:cNvSpPr>
            <a:spLocks noGrp="1"/>
          </p:cNvSpPr>
          <p:nvPr>
            <p:ph type="sldNum" sz="quarter" idx="12"/>
          </p:nvPr>
        </p:nvSpPr>
        <p:spPr/>
        <p:txBody>
          <a:bodyPr/>
          <a:lstStyle/>
          <a:p>
            <a:fld id="{1B8B3671-A306-4A69-8480-FA9BE839245D}" type="slidenum">
              <a:rPr lang="en-US" smtClean="0"/>
              <a:t>‹#›</a:t>
            </a:fld>
            <a:endParaRPr lang="en-US"/>
          </a:p>
        </p:txBody>
      </p:sp>
    </p:spTree>
    <p:extLst>
      <p:ext uri="{BB962C8B-B14F-4D97-AF65-F5344CB8AC3E}">
        <p14:creationId xmlns:p14="http://schemas.microsoft.com/office/powerpoint/2010/main" val="25795699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E378C7-A764-C5E4-A6A4-DC5B1B3537FB}"/>
              </a:ext>
            </a:extLst>
          </p:cNvPr>
          <p:cNvSpPr>
            <a:spLocks noGrp="1"/>
          </p:cNvSpPr>
          <p:nvPr>
            <p:ph type="title"/>
          </p:nvPr>
        </p:nvSpPr>
        <p:spPr>
          <a:xfrm>
            <a:off x="1306484" y="1306484"/>
            <a:ext cx="3932237" cy="2122516"/>
          </a:xfrm>
        </p:spPr>
        <p:txBody>
          <a:bodyPr anchor="t">
            <a:normAutofit/>
          </a:bodyPr>
          <a:lstStyle>
            <a:lvl1pPr>
              <a:defRPr sz="2400"/>
            </a:lvl1pPr>
          </a:lstStyle>
          <a:p>
            <a:r>
              <a:rPr lang="en-US" dirty="0"/>
              <a:t>Click to edit Master title style</a:t>
            </a:r>
          </a:p>
        </p:txBody>
      </p:sp>
      <p:sp>
        <p:nvSpPr>
          <p:cNvPr id="3" name="Content Placeholder 2">
            <a:extLst>
              <a:ext uri="{FF2B5EF4-FFF2-40B4-BE49-F238E27FC236}">
                <a16:creationId xmlns:a16="http://schemas.microsoft.com/office/drawing/2014/main" id="{27DFE178-4B5D-413B-6583-AB81E8D04180}"/>
              </a:ext>
            </a:extLst>
          </p:cNvPr>
          <p:cNvSpPr>
            <a:spLocks noGrp="1"/>
          </p:cNvSpPr>
          <p:nvPr>
            <p:ph idx="1"/>
          </p:nvPr>
        </p:nvSpPr>
        <p:spPr>
          <a:xfrm>
            <a:off x="6096000" y="1312026"/>
            <a:ext cx="5143500" cy="4565651"/>
          </a:xfrm>
        </p:spPr>
        <p:txBody>
          <a:bodyPr>
            <a:normAutofit/>
          </a:bodyPr>
          <a:lstStyle>
            <a:lvl1pPr>
              <a:defRPr sz="2800"/>
            </a:lvl1pPr>
            <a:lvl2pPr>
              <a:defRPr sz="24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8DB92F6D-71AB-9630-9DBE-46041C50C79A}"/>
              </a:ext>
            </a:extLst>
          </p:cNvPr>
          <p:cNvSpPr>
            <a:spLocks noGrp="1"/>
          </p:cNvSpPr>
          <p:nvPr>
            <p:ph type="body" sz="half" idx="2"/>
          </p:nvPr>
        </p:nvSpPr>
        <p:spPr>
          <a:xfrm>
            <a:off x="1306484" y="3428999"/>
            <a:ext cx="3932237" cy="2133601"/>
          </a:xfrm>
        </p:spPr>
        <p:txBody>
          <a:bodyPr anchor="b">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80FEAAD1-C919-6E2E-32D2-E199025FB8F9}"/>
              </a:ext>
            </a:extLst>
          </p:cNvPr>
          <p:cNvSpPr>
            <a:spLocks noGrp="1"/>
          </p:cNvSpPr>
          <p:nvPr>
            <p:ph type="dt" sz="half" idx="10"/>
          </p:nvPr>
        </p:nvSpPr>
        <p:spPr/>
        <p:txBody>
          <a:bodyPr/>
          <a:lstStyle/>
          <a:p>
            <a:fld id="{5DBDDF98-C922-483F-97E9-3E76B0201B42}" type="datetimeFigureOut">
              <a:rPr lang="en-US" smtClean="0"/>
              <a:t>10/25/2023</a:t>
            </a:fld>
            <a:endParaRPr lang="en-US"/>
          </a:p>
        </p:txBody>
      </p:sp>
      <p:sp>
        <p:nvSpPr>
          <p:cNvPr id="6" name="Footer Placeholder 5">
            <a:extLst>
              <a:ext uri="{FF2B5EF4-FFF2-40B4-BE49-F238E27FC236}">
                <a16:creationId xmlns:a16="http://schemas.microsoft.com/office/drawing/2014/main" id="{5288B5D8-E15B-BE38-2A89-BD0F02E1A04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67ECC26-B78C-4CBD-6883-97E80D3E5165}"/>
              </a:ext>
            </a:extLst>
          </p:cNvPr>
          <p:cNvSpPr>
            <a:spLocks noGrp="1"/>
          </p:cNvSpPr>
          <p:nvPr>
            <p:ph type="sldNum" sz="quarter" idx="12"/>
          </p:nvPr>
        </p:nvSpPr>
        <p:spPr/>
        <p:txBody>
          <a:bodyPr/>
          <a:lstStyle/>
          <a:p>
            <a:fld id="{1B8B3671-A306-4A69-8480-FA9BE839245D}" type="slidenum">
              <a:rPr lang="en-US" smtClean="0"/>
              <a:t>‹#›</a:t>
            </a:fld>
            <a:endParaRPr lang="en-US"/>
          </a:p>
        </p:txBody>
      </p:sp>
    </p:spTree>
    <p:extLst>
      <p:ext uri="{BB962C8B-B14F-4D97-AF65-F5344CB8AC3E}">
        <p14:creationId xmlns:p14="http://schemas.microsoft.com/office/powerpoint/2010/main" val="803319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A04EAA-30F7-390A-C77C-2E5BD8218BC0}"/>
              </a:ext>
            </a:extLst>
          </p:cNvPr>
          <p:cNvSpPr>
            <a:spLocks noGrp="1"/>
          </p:cNvSpPr>
          <p:nvPr>
            <p:ph type="title"/>
          </p:nvPr>
        </p:nvSpPr>
        <p:spPr>
          <a:xfrm>
            <a:off x="1306484" y="1307185"/>
            <a:ext cx="3932237" cy="2121813"/>
          </a:xfrm>
        </p:spPr>
        <p:txBody>
          <a:bodyPr anchor="t">
            <a:normAutofit/>
          </a:bodyPr>
          <a:lstStyle>
            <a:lvl1pPr>
              <a:defRPr sz="2400"/>
            </a:lvl1pPr>
          </a:lstStyle>
          <a:p>
            <a:r>
              <a:rPr lang="en-US" dirty="0"/>
              <a:t>Click to edit Master title style</a:t>
            </a:r>
          </a:p>
        </p:txBody>
      </p:sp>
      <p:sp>
        <p:nvSpPr>
          <p:cNvPr id="3" name="Picture Placeholder 2">
            <a:extLst>
              <a:ext uri="{FF2B5EF4-FFF2-40B4-BE49-F238E27FC236}">
                <a16:creationId xmlns:a16="http://schemas.microsoft.com/office/drawing/2014/main" id="{513A1C34-81AC-D534-67B1-42721228935F}"/>
              </a:ext>
            </a:extLst>
          </p:cNvPr>
          <p:cNvSpPr>
            <a:spLocks noGrp="1"/>
          </p:cNvSpPr>
          <p:nvPr>
            <p:ph type="pic" idx="1"/>
          </p:nvPr>
        </p:nvSpPr>
        <p:spPr>
          <a:xfrm>
            <a:off x="5857702" y="1307186"/>
            <a:ext cx="5038898" cy="459831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0E1012D-3524-26C6-64C1-8CE6E7A9A29B}"/>
              </a:ext>
            </a:extLst>
          </p:cNvPr>
          <p:cNvSpPr>
            <a:spLocks noGrp="1"/>
          </p:cNvSpPr>
          <p:nvPr>
            <p:ph type="body" sz="half" idx="2"/>
          </p:nvPr>
        </p:nvSpPr>
        <p:spPr>
          <a:xfrm>
            <a:off x="1306484" y="3428999"/>
            <a:ext cx="3932237" cy="2133601"/>
          </a:xfrm>
        </p:spPr>
        <p:txBody>
          <a:bodyPr anchor="b">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7E8FA6D7-1BE0-F14D-A2F7-4836180BC3B9}"/>
              </a:ext>
            </a:extLst>
          </p:cNvPr>
          <p:cNvSpPr>
            <a:spLocks noGrp="1"/>
          </p:cNvSpPr>
          <p:nvPr>
            <p:ph type="dt" sz="half" idx="10"/>
          </p:nvPr>
        </p:nvSpPr>
        <p:spPr/>
        <p:txBody>
          <a:bodyPr/>
          <a:lstStyle/>
          <a:p>
            <a:fld id="{5DBDDF98-C922-483F-97E9-3E76B0201B42}" type="datetimeFigureOut">
              <a:rPr lang="en-US" smtClean="0"/>
              <a:t>10/25/2023</a:t>
            </a:fld>
            <a:endParaRPr lang="en-US"/>
          </a:p>
        </p:txBody>
      </p:sp>
      <p:sp>
        <p:nvSpPr>
          <p:cNvPr id="6" name="Footer Placeholder 5">
            <a:extLst>
              <a:ext uri="{FF2B5EF4-FFF2-40B4-BE49-F238E27FC236}">
                <a16:creationId xmlns:a16="http://schemas.microsoft.com/office/drawing/2014/main" id="{0556B5AC-3F20-FDC1-D579-7C4C6B4ED03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E074ACA-1D54-81FA-70B1-31AB3011B3C6}"/>
              </a:ext>
            </a:extLst>
          </p:cNvPr>
          <p:cNvSpPr>
            <a:spLocks noGrp="1"/>
          </p:cNvSpPr>
          <p:nvPr>
            <p:ph type="sldNum" sz="quarter" idx="12"/>
          </p:nvPr>
        </p:nvSpPr>
        <p:spPr/>
        <p:txBody>
          <a:bodyPr/>
          <a:lstStyle/>
          <a:p>
            <a:fld id="{1B8B3671-A306-4A69-8480-FA9BE839245D}" type="slidenum">
              <a:rPr lang="en-US" smtClean="0"/>
              <a:t>‹#›</a:t>
            </a:fld>
            <a:endParaRPr lang="en-US"/>
          </a:p>
        </p:txBody>
      </p:sp>
    </p:spTree>
    <p:extLst>
      <p:ext uri="{BB962C8B-B14F-4D97-AF65-F5344CB8AC3E}">
        <p14:creationId xmlns:p14="http://schemas.microsoft.com/office/powerpoint/2010/main" val="5926170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6792104-6F24-CD50-F55E-22A55084DDC9}"/>
              </a:ext>
            </a:extLst>
          </p:cNvPr>
          <p:cNvSpPr>
            <a:spLocks noGrp="1"/>
          </p:cNvSpPr>
          <p:nvPr>
            <p:ph type="title"/>
          </p:nvPr>
        </p:nvSpPr>
        <p:spPr>
          <a:xfrm>
            <a:off x="1295400" y="842963"/>
            <a:ext cx="9601200" cy="1309687"/>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2D1059CB-D00E-398D-E4D9-59792FC40A4C}"/>
              </a:ext>
            </a:extLst>
          </p:cNvPr>
          <p:cNvSpPr>
            <a:spLocks noGrp="1"/>
          </p:cNvSpPr>
          <p:nvPr>
            <p:ph type="body" idx="1"/>
          </p:nvPr>
        </p:nvSpPr>
        <p:spPr>
          <a:xfrm>
            <a:off x="1295400" y="2262188"/>
            <a:ext cx="9601200" cy="364331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F8DFBC38-D897-7CBE-AC89-A95A2222D7C8}"/>
              </a:ext>
            </a:extLst>
          </p:cNvPr>
          <p:cNvSpPr>
            <a:spLocks noGrp="1"/>
          </p:cNvSpPr>
          <p:nvPr>
            <p:ph type="dt" sz="half" idx="2"/>
          </p:nvPr>
        </p:nvSpPr>
        <p:spPr>
          <a:xfrm>
            <a:off x="847726" y="6199188"/>
            <a:ext cx="2743200" cy="365125"/>
          </a:xfrm>
          <a:prstGeom prst="rect">
            <a:avLst/>
          </a:prstGeom>
        </p:spPr>
        <p:txBody>
          <a:bodyPr vert="horz" lIns="91440" tIns="45720" rIns="91440" bIns="45720" rtlCol="0" anchor="ctr"/>
          <a:lstStyle>
            <a:lvl1pPr algn="l">
              <a:defRPr sz="1050">
                <a:solidFill>
                  <a:schemeClr val="tx1"/>
                </a:solidFill>
                <a:latin typeface="+mj-lt"/>
              </a:defRPr>
            </a:lvl1pPr>
          </a:lstStyle>
          <a:p>
            <a:fld id="{5DBDDF98-C922-483F-97E9-3E76B0201B42}" type="datetimeFigureOut">
              <a:rPr lang="en-US" smtClean="0"/>
              <a:pPr/>
              <a:t>10/25/2023</a:t>
            </a:fld>
            <a:endParaRPr lang="en-US"/>
          </a:p>
        </p:txBody>
      </p:sp>
      <p:sp>
        <p:nvSpPr>
          <p:cNvPr id="5" name="Footer Placeholder 4">
            <a:extLst>
              <a:ext uri="{FF2B5EF4-FFF2-40B4-BE49-F238E27FC236}">
                <a16:creationId xmlns:a16="http://schemas.microsoft.com/office/drawing/2014/main" id="{E6728008-2A03-D518-4A75-30816EB0D198}"/>
              </a:ext>
            </a:extLst>
          </p:cNvPr>
          <p:cNvSpPr>
            <a:spLocks noGrp="1"/>
          </p:cNvSpPr>
          <p:nvPr>
            <p:ph type="ftr" sz="quarter" idx="3"/>
          </p:nvPr>
        </p:nvSpPr>
        <p:spPr>
          <a:xfrm>
            <a:off x="7286625" y="6199188"/>
            <a:ext cx="3409951" cy="365125"/>
          </a:xfrm>
          <a:prstGeom prst="rect">
            <a:avLst/>
          </a:prstGeom>
        </p:spPr>
        <p:txBody>
          <a:bodyPr vert="horz" lIns="91440" tIns="45720" rIns="91440" bIns="45720" rtlCol="0" anchor="ctr"/>
          <a:lstStyle>
            <a:lvl1pPr algn="r">
              <a:defRPr sz="1050">
                <a:solidFill>
                  <a:schemeClr val="tx1"/>
                </a:solidFill>
                <a:latin typeface="+mj-lt"/>
              </a:defRPr>
            </a:lvl1pPr>
          </a:lstStyle>
          <a:p>
            <a:endParaRPr lang="en-US" dirty="0"/>
          </a:p>
        </p:txBody>
      </p:sp>
      <p:sp>
        <p:nvSpPr>
          <p:cNvPr id="6" name="Slide Number Placeholder 5">
            <a:extLst>
              <a:ext uri="{FF2B5EF4-FFF2-40B4-BE49-F238E27FC236}">
                <a16:creationId xmlns:a16="http://schemas.microsoft.com/office/drawing/2014/main" id="{F3691D49-2BD8-1C36-B43A-CF2F9177769B}"/>
              </a:ext>
            </a:extLst>
          </p:cNvPr>
          <p:cNvSpPr>
            <a:spLocks noGrp="1"/>
          </p:cNvSpPr>
          <p:nvPr>
            <p:ph type="sldNum" sz="quarter" idx="4"/>
          </p:nvPr>
        </p:nvSpPr>
        <p:spPr>
          <a:xfrm>
            <a:off x="10728107" y="6199188"/>
            <a:ext cx="619125" cy="365125"/>
          </a:xfrm>
          <a:prstGeom prst="rect">
            <a:avLst/>
          </a:prstGeom>
        </p:spPr>
        <p:txBody>
          <a:bodyPr vert="horz" lIns="91440" tIns="45720" rIns="91440" bIns="45720" rtlCol="0" anchor="ctr"/>
          <a:lstStyle>
            <a:lvl1pPr algn="r">
              <a:defRPr sz="1050">
                <a:solidFill>
                  <a:schemeClr val="tx1"/>
                </a:solidFill>
                <a:latin typeface="+mj-lt"/>
              </a:defRPr>
            </a:lvl1pPr>
          </a:lstStyle>
          <a:p>
            <a:fld id="{1B8B3671-A306-4A69-8480-FA9BE839245D}" type="slidenum">
              <a:rPr lang="en-US" smtClean="0"/>
              <a:pPr/>
              <a:t>‹#›</a:t>
            </a:fld>
            <a:endParaRPr lang="en-US"/>
          </a:p>
        </p:txBody>
      </p:sp>
    </p:spTree>
    <p:extLst>
      <p:ext uri="{BB962C8B-B14F-4D97-AF65-F5344CB8AC3E}">
        <p14:creationId xmlns:p14="http://schemas.microsoft.com/office/powerpoint/2010/main" val="3768739201"/>
      </p:ext>
    </p:extLst>
  </p:cSld>
  <p:clrMap bg1="lt1" tx1="dk1" bg2="lt2" tx2="dk2" accent1="accent1" accent2="accent2" accent3="accent3" accent4="accent4" accent5="accent5" accent6="accent6" hlink="hlink" folHlink="folHlink"/>
  <p:sldLayoutIdLst>
    <p:sldLayoutId id="2147483720" r:id="rId1"/>
    <p:sldLayoutId id="2147483721" r:id="rId2"/>
    <p:sldLayoutId id="2147483722" r:id="rId3"/>
    <p:sldLayoutId id="2147483723" r:id="rId4"/>
    <p:sldLayoutId id="2147483724" r:id="rId5"/>
    <p:sldLayoutId id="2147483718" r:id="rId6"/>
    <p:sldLayoutId id="2147483714" r:id="rId7"/>
    <p:sldLayoutId id="2147483715" r:id="rId8"/>
    <p:sldLayoutId id="2147483716" r:id="rId9"/>
    <p:sldLayoutId id="2147483717" r:id="rId10"/>
    <p:sldLayoutId id="2147483719" r:id="rId11"/>
  </p:sldLayoutIdLst>
  <p:txStyles>
    <p:titleStyle>
      <a:lvl1pPr algn="l" defTabSz="914400" rtl="0" eaLnBrk="1" latinLnBrk="0" hangingPunct="1">
        <a:lnSpc>
          <a:spcPct val="120000"/>
        </a:lnSpc>
        <a:spcBef>
          <a:spcPct val="0"/>
        </a:spcBef>
        <a:buNone/>
        <a:defRPr sz="2800" kern="1200" cap="all" spc="500"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1800" kern="1200">
          <a:solidFill>
            <a:schemeClr val="tx1"/>
          </a:solidFill>
          <a:latin typeface="+mn-lt"/>
          <a:ea typeface="+mn-ea"/>
          <a:cs typeface="+mn-cs"/>
        </a:defRPr>
      </a:lvl1pPr>
      <a:lvl2pPr marL="475488"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latin typeface="+mn-lt"/>
          <a:ea typeface="+mn-ea"/>
          <a:cs typeface="+mn-cs"/>
        </a:defRPr>
      </a:lvl2pPr>
      <a:lvl3pPr marL="694944"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n-lt"/>
          <a:ea typeface="+mn-ea"/>
          <a:cs typeface="+mn-cs"/>
        </a:defRPr>
      </a:lvl3pPr>
      <a:lvl4pPr marL="9144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latin typeface="+mn-lt"/>
          <a:ea typeface="+mn-ea"/>
          <a:cs typeface="+mn-cs"/>
        </a:defRPr>
      </a:lvl4pPr>
      <a:lvl5pPr marL="1152144"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5.svg"/><Relationship Id="rId2" Type="http://schemas.openxmlformats.org/officeDocument/2006/relationships/image" Target="../media/image34.png"/><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1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image" Target="../media/image41.png"/><Relationship Id="rId1" Type="http://schemas.openxmlformats.org/officeDocument/2006/relationships/slideLayout" Target="../slideLayouts/slideLayout2.xml"/><Relationship Id="rId4" Type="http://schemas.openxmlformats.org/officeDocument/2006/relationships/image" Target="../media/image43.png"/></Relationships>
</file>

<file path=ppt/slides/_rels/slide1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1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37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6.ti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9.ppm"/><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430.png"/><Relationship Id="rId1" Type="http://schemas.openxmlformats.org/officeDocument/2006/relationships/slideLayout" Target="../slideLayouts/slideLayout2.xml"/><Relationship Id="rId5" Type="http://schemas.openxmlformats.org/officeDocument/2006/relationships/image" Target="../media/image460.png"/><Relationship Id="rId4" Type="http://schemas.openxmlformats.org/officeDocument/2006/relationships/image" Target="../media/image53.png"/></Relationships>
</file>

<file path=ppt/slides/_rels/slide21.xml.rels><?xml version="1.0" encoding="UTF-8" standalone="yes"?>
<Relationships xmlns="http://schemas.openxmlformats.org/package/2006/relationships"><Relationship Id="rId3" Type="http://schemas.openxmlformats.org/officeDocument/2006/relationships/image" Target="../media/image480.png"/><Relationship Id="rId2" Type="http://schemas.openxmlformats.org/officeDocument/2006/relationships/image" Target="../media/image470.png"/><Relationship Id="rId1" Type="http://schemas.openxmlformats.org/officeDocument/2006/relationships/slideLayout" Target="../slideLayouts/slideLayout2.xml"/><Relationship Id="rId5" Type="http://schemas.openxmlformats.org/officeDocument/2006/relationships/image" Target="../media/image55.png"/><Relationship Id="rId4" Type="http://schemas.openxmlformats.org/officeDocument/2006/relationships/image" Target="../media/image54.png"/></Relationships>
</file>

<file path=ppt/slides/_rels/slide22.xml.rels><?xml version="1.0" encoding="UTF-8" standalone="yes"?>
<Relationships xmlns="http://schemas.openxmlformats.org/package/2006/relationships"><Relationship Id="rId8" Type="http://schemas.openxmlformats.org/officeDocument/2006/relationships/image" Target="../media/image61.png"/><Relationship Id="rId3" Type="http://schemas.openxmlformats.org/officeDocument/2006/relationships/image" Target="../media/image56.png"/><Relationship Id="rId7" Type="http://schemas.openxmlformats.org/officeDocument/2006/relationships/image" Target="../media/image60.png"/><Relationship Id="rId2" Type="http://schemas.openxmlformats.org/officeDocument/2006/relationships/image" Target="../media/image260.png"/><Relationship Id="rId1" Type="http://schemas.openxmlformats.org/officeDocument/2006/relationships/slideLayout" Target="../slideLayouts/slideLayout2.xml"/><Relationship Id="rId6" Type="http://schemas.openxmlformats.org/officeDocument/2006/relationships/image" Target="../media/image59.png"/><Relationship Id="rId5" Type="http://schemas.openxmlformats.org/officeDocument/2006/relationships/image" Target="../media/image58.png"/><Relationship Id="rId4" Type="http://schemas.openxmlformats.org/officeDocument/2006/relationships/image" Target="../media/image57.png"/></Relationships>
</file>

<file path=ppt/slides/_rels/slide23.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2.xml"/><Relationship Id="rId4" Type="http://schemas.openxmlformats.org/officeDocument/2006/relationships/image" Target="../media/image65.png"/></Relationships>
</file>

<file path=ppt/slides/_rels/slide25.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1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10.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jpg"/></Relationships>
</file>

<file path=ppt/slides/_rels/slide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6.png"/><Relationship Id="rId13" Type="http://schemas.openxmlformats.org/officeDocument/2006/relationships/image" Target="../media/image21.png"/><Relationship Id="rId3" Type="http://schemas.openxmlformats.org/officeDocument/2006/relationships/image" Target="../media/image110.png"/><Relationship Id="rId7" Type="http://schemas.openxmlformats.org/officeDocument/2006/relationships/image" Target="../media/image15.png"/><Relationship Id="rId12" Type="http://schemas.openxmlformats.org/officeDocument/2006/relationships/image" Target="../media/image20.png"/><Relationship Id="rId17" Type="http://schemas.openxmlformats.org/officeDocument/2006/relationships/image" Target="../media/image25.gif"/><Relationship Id="rId2" Type="http://schemas.openxmlformats.org/officeDocument/2006/relationships/image" Target="../media/image11.png"/><Relationship Id="rId16" Type="http://schemas.openxmlformats.org/officeDocument/2006/relationships/image" Target="../media/image24.png"/><Relationship Id="rId1" Type="http://schemas.openxmlformats.org/officeDocument/2006/relationships/slideLayout" Target="../slideLayouts/slideLayout2.xml"/><Relationship Id="rId6" Type="http://schemas.openxmlformats.org/officeDocument/2006/relationships/image" Target="../media/image14.png"/><Relationship Id="rId11" Type="http://schemas.openxmlformats.org/officeDocument/2006/relationships/image" Target="../media/image19.png"/><Relationship Id="rId5" Type="http://schemas.openxmlformats.org/officeDocument/2006/relationships/image" Target="../media/image13.png"/><Relationship Id="rId15" Type="http://schemas.openxmlformats.org/officeDocument/2006/relationships/image" Target="../media/image23.png"/><Relationship Id="rId10" Type="http://schemas.openxmlformats.org/officeDocument/2006/relationships/image" Target="../media/image18.png"/><Relationship Id="rId4" Type="http://schemas.openxmlformats.org/officeDocument/2006/relationships/image" Target="../media/image12.png"/><Relationship Id="rId9" Type="http://schemas.openxmlformats.org/officeDocument/2006/relationships/image" Target="../media/image17.png"/><Relationship Id="rId14" Type="http://schemas.openxmlformats.org/officeDocument/2006/relationships/image" Target="../media/image22.png"/></Relationships>
</file>

<file path=ppt/slides/_rels/slide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9.png"/><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32.png"/><Relationship Id="rId1" Type="http://schemas.openxmlformats.org/officeDocument/2006/relationships/slideLayout" Target="../slideLayouts/slideLayout2.xml"/><Relationship Id="rId6" Type="http://schemas.openxmlformats.org/officeDocument/2006/relationships/image" Target="../media/image35.png"/><Relationship Id="rId5" Type="http://schemas.openxmlformats.org/officeDocument/2006/relationships/image" Target="../media/image130.png"/><Relationship Id="rId4" Type="http://schemas.openxmlformats.org/officeDocument/2006/relationships/image" Target="../media/image33.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A31384CA-BBDF-78EA-C1B6-7C26234E0B9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7081EE3-B6BE-9584-F5AF-E5F6484DA7A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1999" cy="6858000"/>
          </a:xfrm>
          <a:prstGeom prst="rect">
            <a:avLst/>
          </a:prstGeom>
          <a:solidFill>
            <a:srgbClr val="000000"/>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Colourful patterns on the sky">
            <a:extLst>
              <a:ext uri="{FF2B5EF4-FFF2-40B4-BE49-F238E27FC236}">
                <a16:creationId xmlns:a16="http://schemas.microsoft.com/office/drawing/2014/main" id="{0BA30C07-F7DA-FDF0-43AE-F5DB7377D8C5}"/>
              </a:ext>
            </a:extLst>
          </p:cNvPr>
          <p:cNvPicPr>
            <a:picLocks noChangeAspect="1"/>
          </p:cNvPicPr>
          <p:nvPr/>
        </p:nvPicPr>
        <p:blipFill rotWithShape="1">
          <a:blip r:embed="rId2">
            <a:alphaModFix amt="60000"/>
          </a:blip>
          <a:srcRect t="5538" b="10193"/>
          <a:stretch/>
        </p:blipFill>
        <p:spPr>
          <a:xfrm>
            <a:off x="20" y="10"/>
            <a:ext cx="12191978" cy="6857990"/>
          </a:xfrm>
          <a:prstGeom prst="rect">
            <a:avLst/>
          </a:prstGeom>
        </p:spPr>
      </p:pic>
      <p:sp>
        <p:nvSpPr>
          <p:cNvPr id="13" name="Freeform: Shape 12">
            <a:extLst>
              <a:ext uri="{FF2B5EF4-FFF2-40B4-BE49-F238E27FC236}">
                <a16:creationId xmlns:a16="http://schemas.microsoft.com/office/drawing/2014/main" id="{41A03FE5-7938-1573-2D18-E168CC7C0A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6782305" y="952500"/>
            <a:ext cx="4457195" cy="4953000"/>
          </a:xfrm>
          <a:custGeom>
            <a:avLst/>
            <a:gdLst>
              <a:gd name="connsiteX0" fmla="*/ 0 w 9985794"/>
              <a:gd name="connsiteY0" fmla="*/ 0 h 4920343"/>
              <a:gd name="connsiteX1" fmla="*/ 9985794 w 9985794"/>
              <a:gd name="connsiteY1" fmla="*/ 0 h 4920343"/>
              <a:gd name="connsiteX2" fmla="*/ 9985794 w 9985794"/>
              <a:gd name="connsiteY2" fmla="*/ 4920343 h 4920343"/>
              <a:gd name="connsiteX3" fmla="*/ 0 w 9985794"/>
              <a:gd name="connsiteY3" fmla="*/ 4920343 h 4920343"/>
              <a:gd name="connsiteX4" fmla="*/ 0 w 9985794"/>
              <a:gd name="connsiteY4" fmla="*/ 4119525 h 4920343"/>
              <a:gd name="connsiteX5" fmla="*/ 4905554 w 9985794"/>
              <a:gd name="connsiteY5" fmla="*/ 4119525 h 4920343"/>
              <a:gd name="connsiteX6" fmla="*/ 4905554 w 9985794"/>
              <a:gd name="connsiteY6" fmla="*/ 1451087 h 4920343"/>
              <a:gd name="connsiteX7" fmla="*/ 0 w 9985794"/>
              <a:gd name="connsiteY7" fmla="*/ 1451087 h 4920343"/>
              <a:gd name="connsiteX0" fmla="*/ 4905554 w 9985794"/>
              <a:gd name="connsiteY0" fmla="*/ 4119525 h 4920343"/>
              <a:gd name="connsiteX1" fmla="*/ 4905554 w 9985794"/>
              <a:gd name="connsiteY1" fmla="*/ 1451087 h 4920343"/>
              <a:gd name="connsiteX2" fmla="*/ 0 w 9985794"/>
              <a:gd name="connsiteY2" fmla="*/ 1451087 h 4920343"/>
              <a:gd name="connsiteX3" fmla="*/ 0 w 9985794"/>
              <a:gd name="connsiteY3" fmla="*/ 0 h 4920343"/>
              <a:gd name="connsiteX4" fmla="*/ 9985794 w 9985794"/>
              <a:gd name="connsiteY4" fmla="*/ 0 h 4920343"/>
              <a:gd name="connsiteX5" fmla="*/ 9985794 w 9985794"/>
              <a:gd name="connsiteY5" fmla="*/ 4920343 h 4920343"/>
              <a:gd name="connsiteX6" fmla="*/ 0 w 9985794"/>
              <a:gd name="connsiteY6" fmla="*/ 4920343 h 4920343"/>
              <a:gd name="connsiteX7" fmla="*/ 0 w 9985794"/>
              <a:gd name="connsiteY7" fmla="*/ 4119525 h 4920343"/>
              <a:gd name="connsiteX8" fmla="*/ 4996994 w 9985794"/>
              <a:gd name="connsiteY8" fmla="*/ 4210965 h 4920343"/>
              <a:gd name="connsiteX0" fmla="*/ 4905554 w 9985794"/>
              <a:gd name="connsiteY0" fmla="*/ 4119525 h 4920343"/>
              <a:gd name="connsiteX1" fmla="*/ 4905554 w 9985794"/>
              <a:gd name="connsiteY1" fmla="*/ 1451087 h 4920343"/>
              <a:gd name="connsiteX2" fmla="*/ 0 w 9985794"/>
              <a:gd name="connsiteY2" fmla="*/ 1451087 h 4920343"/>
              <a:gd name="connsiteX3" fmla="*/ 0 w 9985794"/>
              <a:gd name="connsiteY3" fmla="*/ 0 h 4920343"/>
              <a:gd name="connsiteX4" fmla="*/ 9985794 w 9985794"/>
              <a:gd name="connsiteY4" fmla="*/ 0 h 4920343"/>
              <a:gd name="connsiteX5" fmla="*/ 9985794 w 9985794"/>
              <a:gd name="connsiteY5" fmla="*/ 4920343 h 4920343"/>
              <a:gd name="connsiteX6" fmla="*/ 0 w 9985794"/>
              <a:gd name="connsiteY6" fmla="*/ 4920343 h 4920343"/>
              <a:gd name="connsiteX7" fmla="*/ 0 w 9985794"/>
              <a:gd name="connsiteY7" fmla="*/ 4119525 h 4920343"/>
              <a:gd name="connsiteX0" fmla="*/ 4905554 w 9985794"/>
              <a:gd name="connsiteY0" fmla="*/ 1451087 h 4920343"/>
              <a:gd name="connsiteX1" fmla="*/ 0 w 9985794"/>
              <a:gd name="connsiteY1" fmla="*/ 1451087 h 4920343"/>
              <a:gd name="connsiteX2" fmla="*/ 0 w 9985794"/>
              <a:gd name="connsiteY2" fmla="*/ 0 h 4920343"/>
              <a:gd name="connsiteX3" fmla="*/ 9985794 w 9985794"/>
              <a:gd name="connsiteY3" fmla="*/ 0 h 4920343"/>
              <a:gd name="connsiteX4" fmla="*/ 9985794 w 9985794"/>
              <a:gd name="connsiteY4" fmla="*/ 4920343 h 4920343"/>
              <a:gd name="connsiteX5" fmla="*/ 0 w 9985794"/>
              <a:gd name="connsiteY5" fmla="*/ 4920343 h 4920343"/>
              <a:gd name="connsiteX6" fmla="*/ 0 w 9985794"/>
              <a:gd name="connsiteY6" fmla="*/ 4119525 h 4920343"/>
              <a:gd name="connsiteX0" fmla="*/ 0 w 9985794"/>
              <a:gd name="connsiteY0" fmla="*/ 1451087 h 4920343"/>
              <a:gd name="connsiteX1" fmla="*/ 0 w 9985794"/>
              <a:gd name="connsiteY1" fmla="*/ 0 h 4920343"/>
              <a:gd name="connsiteX2" fmla="*/ 9985794 w 9985794"/>
              <a:gd name="connsiteY2" fmla="*/ 0 h 4920343"/>
              <a:gd name="connsiteX3" fmla="*/ 9985794 w 9985794"/>
              <a:gd name="connsiteY3" fmla="*/ 4920343 h 4920343"/>
              <a:gd name="connsiteX4" fmla="*/ 0 w 9985794"/>
              <a:gd name="connsiteY4" fmla="*/ 4920343 h 4920343"/>
              <a:gd name="connsiteX5" fmla="*/ 0 w 9985794"/>
              <a:gd name="connsiteY5" fmla="*/ 4119525 h 49203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985794" h="4920343">
                <a:moveTo>
                  <a:pt x="0" y="1451087"/>
                </a:moveTo>
                <a:lnTo>
                  <a:pt x="0" y="0"/>
                </a:lnTo>
                <a:lnTo>
                  <a:pt x="9985794" y="0"/>
                </a:lnTo>
                <a:lnTo>
                  <a:pt x="9985794" y="4920343"/>
                </a:lnTo>
                <a:lnTo>
                  <a:pt x="0" y="4920343"/>
                </a:lnTo>
                <a:lnTo>
                  <a:pt x="0" y="4119525"/>
                </a:lnTo>
              </a:path>
            </a:pathLst>
          </a:custGeom>
          <a:no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A708A6C1-B68A-AA2E-F13D-451696E62192}"/>
              </a:ext>
            </a:extLst>
          </p:cNvPr>
          <p:cNvSpPr>
            <a:spLocks noGrp="1"/>
          </p:cNvSpPr>
          <p:nvPr>
            <p:ph type="ctrTitle"/>
          </p:nvPr>
        </p:nvSpPr>
        <p:spPr>
          <a:xfrm>
            <a:off x="7375712" y="2033018"/>
            <a:ext cx="4115702" cy="2116348"/>
          </a:xfrm>
          <a:noFill/>
        </p:spPr>
        <p:txBody>
          <a:bodyPr anchor="ctr">
            <a:normAutofit fontScale="90000"/>
          </a:bodyPr>
          <a:lstStyle/>
          <a:p>
            <a:pPr algn="r"/>
            <a:r>
              <a:rPr lang="it-IT" dirty="0">
                <a:solidFill>
                  <a:srgbClr val="FFFFFF"/>
                </a:solidFill>
              </a:rPr>
              <a:t>Mathematical foundations of quantum machine learning</a:t>
            </a:r>
            <a:endParaRPr lang="en-FI" dirty="0">
              <a:solidFill>
                <a:srgbClr val="FFFFFF"/>
              </a:solidFill>
            </a:endParaRPr>
          </a:p>
        </p:txBody>
      </p:sp>
      <p:sp>
        <p:nvSpPr>
          <p:cNvPr id="3" name="Subtitle 2">
            <a:extLst>
              <a:ext uri="{FF2B5EF4-FFF2-40B4-BE49-F238E27FC236}">
                <a16:creationId xmlns:a16="http://schemas.microsoft.com/office/drawing/2014/main" id="{32F15FE8-382E-0C90-085D-07B85FB1A290}"/>
              </a:ext>
            </a:extLst>
          </p:cNvPr>
          <p:cNvSpPr>
            <a:spLocks noGrp="1"/>
          </p:cNvSpPr>
          <p:nvPr>
            <p:ph type="subTitle" idx="1"/>
          </p:nvPr>
        </p:nvSpPr>
        <p:spPr>
          <a:xfrm>
            <a:off x="7013274" y="4433978"/>
            <a:ext cx="4115702" cy="1345720"/>
          </a:xfrm>
          <a:noFill/>
        </p:spPr>
        <p:txBody>
          <a:bodyPr anchor="b">
            <a:normAutofit/>
          </a:bodyPr>
          <a:lstStyle/>
          <a:p>
            <a:pPr algn="r"/>
            <a:r>
              <a:rPr lang="it-IT" dirty="0">
                <a:solidFill>
                  <a:srgbClr val="FFFFFF"/>
                </a:solidFill>
              </a:rPr>
              <a:t>Roberto Moretti – XXXVIII cycle – 2CFU seminar</a:t>
            </a:r>
          </a:p>
          <a:p>
            <a:pPr algn="r"/>
            <a:r>
              <a:rPr lang="it-IT" dirty="0">
                <a:solidFill>
                  <a:srgbClr val="FFFFFF"/>
                </a:solidFill>
              </a:rPr>
              <a:t>Summer School 10-14 Jul. 2023</a:t>
            </a:r>
            <a:endParaRPr lang="en-FI" dirty="0">
              <a:solidFill>
                <a:srgbClr val="FFFFFF"/>
              </a:solidFill>
            </a:endParaRPr>
          </a:p>
        </p:txBody>
      </p:sp>
      <p:sp>
        <p:nvSpPr>
          <p:cNvPr id="5" name="Date Placeholder 4">
            <a:extLst>
              <a:ext uri="{FF2B5EF4-FFF2-40B4-BE49-F238E27FC236}">
                <a16:creationId xmlns:a16="http://schemas.microsoft.com/office/drawing/2014/main" id="{30BBF26F-2C50-2EDA-F246-F8223E9FB9AE}"/>
              </a:ext>
            </a:extLst>
          </p:cNvPr>
          <p:cNvSpPr>
            <a:spLocks noGrp="1"/>
          </p:cNvSpPr>
          <p:nvPr>
            <p:ph type="dt" sz="half" idx="10"/>
          </p:nvPr>
        </p:nvSpPr>
        <p:spPr>
          <a:xfrm>
            <a:off x="436246" y="6137127"/>
            <a:ext cx="2743200" cy="365125"/>
          </a:xfrm>
        </p:spPr>
        <p:txBody>
          <a:bodyPr/>
          <a:lstStyle/>
          <a:p>
            <a:r>
              <a:rPr lang="en-US" sz="2400" dirty="0">
                <a:solidFill>
                  <a:schemeClr val="bg1"/>
                </a:solidFill>
              </a:rPr>
              <a:t>25/10/2023</a:t>
            </a:r>
          </a:p>
        </p:txBody>
      </p:sp>
      <p:pic>
        <p:nvPicPr>
          <p:cNvPr id="7" name="Picture 6">
            <a:extLst>
              <a:ext uri="{FF2B5EF4-FFF2-40B4-BE49-F238E27FC236}">
                <a16:creationId xmlns:a16="http://schemas.microsoft.com/office/drawing/2014/main" id="{1AC9B677-C806-4CC9-98EB-7DD495AD3B99}"/>
              </a:ext>
            </a:extLst>
          </p:cNvPr>
          <p:cNvPicPr>
            <a:picLocks noChangeAspect="1"/>
          </p:cNvPicPr>
          <p:nvPr/>
        </p:nvPicPr>
        <p:blipFill>
          <a:blip r:embed="rId3"/>
          <a:stretch>
            <a:fillRect/>
          </a:stretch>
        </p:blipFill>
        <p:spPr>
          <a:xfrm>
            <a:off x="1662634" y="1497245"/>
            <a:ext cx="3490104" cy="3863510"/>
          </a:xfrm>
          <a:prstGeom prst="rect">
            <a:avLst/>
          </a:prstGeom>
        </p:spPr>
      </p:pic>
    </p:spTree>
    <p:extLst>
      <p:ext uri="{BB962C8B-B14F-4D97-AF65-F5344CB8AC3E}">
        <p14:creationId xmlns:p14="http://schemas.microsoft.com/office/powerpoint/2010/main" val="6344429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phic 4">
            <a:extLst>
              <a:ext uri="{FF2B5EF4-FFF2-40B4-BE49-F238E27FC236}">
                <a16:creationId xmlns:a16="http://schemas.microsoft.com/office/drawing/2014/main" id="{FF1BD678-4574-6CF7-9004-68E60B2A04E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40966" y="962468"/>
            <a:ext cx="10055186" cy="3324861"/>
          </a:xfrm>
          <a:prstGeom prst="rect">
            <a:avLst/>
          </a:prstGeom>
        </p:spPr>
      </p:pic>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D2396359-E500-1DA3-A1BB-973CBE19CC8A}"/>
                  </a:ext>
                </a:extLst>
              </p:cNvPr>
              <p:cNvSpPr txBox="1"/>
              <p:nvPr/>
            </p:nvSpPr>
            <p:spPr>
              <a:xfrm>
                <a:off x="370936" y="4287329"/>
                <a:ext cx="10795247" cy="2079672"/>
              </a:xfrm>
              <a:prstGeom prst="rect">
                <a:avLst/>
              </a:prstGeom>
              <a:noFill/>
            </p:spPr>
            <p:txBody>
              <a:bodyPr wrap="square" rtlCol="0">
                <a:spAutoFit/>
              </a:bodyPr>
              <a:lstStyle/>
              <a:p>
                <a:r>
                  <a:rPr lang="it-IT" dirty="0"/>
                  <a:t>The number of gates scales as </a:t>
                </a:r>
                <a14:m>
                  <m:oMath xmlns:m="http://schemas.openxmlformats.org/officeDocument/2006/math">
                    <m:r>
                      <a:rPr lang="it-IT" b="1" i="1" smtClean="0">
                        <a:latin typeface="Cambria Math" panose="02040503050406030204" pitchFamily="18" charset="0"/>
                      </a:rPr>
                      <m:t>𝑶</m:t>
                    </m:r>
                    <m:d>
                      <m:dPr>
                        <m:ctrlPr>
                          <a:rPr lang="it-IT" b="1" i="1" smtClean="0">
                            <a:latin typeface="Cambria Math" panose="02040503050406030204" pitchFamily="18" charset="0"/>
                          </a:rPr>
                        </m:ctrlPr>
                      </m:dPr>
                      <m:e>
                        <m:rad>
                          <m:radPr>
                            <m:degHide m:val="on"/>
                            <m:ctrlPr>
                              <a:rPr lang="it-IT" b="1" i="1" smtClean="0">
                                <a:latin typeface="Cambria Math" panose="02040503050406030204" pitchFamily="18" charset="0"/>
                              </a:rPr>
                            </m:ctrlPr>
                          </m:radPr>
                          <m:deg/>
                          <m:e>
                            <m:r>
                              <a:rPr lang="it-IT" b="1" i="1" smtClean="0">
                                <a:latin typeface="Cambria Math" panose="02040503050406030204" pitchFamily="18" charset="0"/>
                              </a:rPr>
                              <m:t>𝑵</m:t>
                            </m:r>
                          </m:e>
                        </m:rad>
                      </m:e>
                    </m:d>
                  </m:oMath>
                </a14:m>
                <a:r>
                  <a:rPr lang="it-IT" dirty="0"/>
                  <a:t>. </a:t>
                </a:r>
                <a14:m>
                  <m:oMath xmlns:m="http://schemas.openxmlformats.org/officeDocument/2006/math">
                    <m:sSub>
                      <m:sSubPr>
                        <m:ctrlPr>
                          <a:rPr lang="it-IT" b="0" i="1" smtClean="0">
                            <a:latin typeface="Cambria Math" panose="02040503050406030204" pitchFamily="18" charset="0"/>
                          </a:rPr>
                        </m:ctrlPr>
                      </m:sSubPr>
                      <m:e>
                        <m:r>
                          <a:rPr lang="it-IT" b="0" i="1" smtClean="0">
                            <a:latin typeface="Cambria Math" panose="02040503050406030204" pitchFamily="18" charset="0"/>
                          </a:rPr>
                          <m:t>𝑈</m:t>
                        </m:r>
                      </m:e>
                      <m:sub>
                        <m:r>
                          <a:rPr lang="it-IT" b="0" i="1" smtClean="0">
                            <a:latin typeface="Cambria Math" panose="02040503050406030204" pitchFamily="18" charset="0"/>
                          </a:rPr>
                          <m:t>𝜔</m:t>
                        </m:r>
                      </m:sub>
                    </m:sSub>
                  </m:oMath>
                </a14:m>
                <a:r>
                  <a:rPr lang="it-IT" dirty="0"/>
                  <a:t> «checks» all the items in the dataset simultaneously, thanks to superposition.</a:t>
                </a:r>
              </a:p>
              <a:p>
                <a:r>
                  <a:rPr lang="it-IT" dirty="0"/>
                  <a:t>Classically, to find the solution in an unsorted database we need to check elements one by one until we find the correct one, i.e. the number of checks scales as </a:t>
                </a:r>
                <a14:m>
                  <m:oMath xmlns:m="http://schemas.openxmlformats.org/officeDocument/2006/math">
                    <m:r>
                      <a:rPr lang="it-IT" b="1" i="1" smtClean="0">
                        <a:latin typeface="Cambria Math" panose="02040503050406030204" pitchFamily="18" charset="0"/>
                      </a:rPr>
                      <m:t>𝑶</m:t>
                    </m:r>
                    <m:d>
                      <m:dPr>
                        <m:ctrlPr>
                          <a:rPr lang="it-IT" b="1" i="1" smtClean="0">
                            <a:latin typeface="Cambria Math" panose="02040503050406030204" pitchFamily="18" charset="0"/>
                          </a:rPr>
                        </m:ctrlPr>
                      </m:dPr>
                      <m:e>
                        <m:r>
                          <a:rPr lang="it-IT" b="1" i="1" smtClean="0">
                            <a:latin typeface="Cambria Math" panose="02040503050406030204" pitchFamily="18" charset="0"/>
                          </a:rPr>
                          <m:t>𝑵</m:t>
                        </m:r>
                      </m:e>
                    </m:d>
                  </m:oMath>
                </a14:m>
                <a:r>
                  <a:rPr lang="it-IT" dirty="0"/>
                  <a:t>.</a:t>
                </a:r>
              </a:p>
              <a:p>
                <a:endParaRPr lang="it-IT" dirty="0"/>
              </a:p>
              <a:p>
                <a14:m>
                  <m:oMath xmlns:m="http://schemas.openxmlformats.org/officeDocument/2006/math">
                    <m:r>
                      <a:rPr lang="it-IT" b="0" i="1" smtClean="0">
                        <a:latin typeface="Cambria Math" panose="02040503050406030204" pitchFamily="18" charset="0"/>
                      </a:rPr>
                      <m:t>→</m:t>
                    </m:r>
                  </m:oMath>
                </a14:m>
                <a:r>
                  <a:rPr lang="it-IT" dirty="0"/>
                  <a:t> Quantum Advantage for database, SAT problems, solving sudokus, etc...</a:t>
                </a:r>
              </a:p>
              <a:p>
                <a:r>
                  <a:rPr lang="it-IT" b="1" dirty="0"/>
                  <a:t>But it requires many qubit, and is not robust to errors.</a:t>
                </a:r>
                <a:endParaRPr lang="en-FI" b="1" dirty="0"/>
              </a:p>
            </p:txBody>
          </p:sp>
        </mc:Choice>
        <mc:Fallback xmlns="">
          <p:sp>
            <p:nvSpPr>
              <p:cNvPr id="7" name="TextBox 6">
                <a:extLst>
                  <a:ext uri="{FF2B5EF4-FFF2-40B4-BE49-F238E27FC236}">
                    <a16:creationId xmlns:a16="http://schemas.microsoft.com/office/drawing/2014/main" id="{D2396359-E500-1DA3-A1BB-973CBE19CC8A}"/>
                  </a:ext>
                </a:extLst>
              </p:cNvPr>
              <p:cNvSpPr txBox="1">
                <a:spLocks noRot="1" noChangeAspect="1" noMove="1" noResize="1" noEditPoints="1" noAdjustHandles="1" noChangeArrowheads="1" noChangeShapeType="1" noTextEdit="1"/>
              </p:cNvSpPr>
              <p:nvPr/>
            </p:nvSpPr>
            <p:spPr>
              <a:xfrm>
                <a:off x="370936" y="4287329"/>
                <a:ext cx="10795247" cy="2079672"/>
              </a:xfrm>
              <a:prstGeom prst="rect">
                <a:avLst/>
              </a:prstGeom>
              <a:blipFill>
                <a:blip r:embed="rId4"/>
                <a:stretch>
                  <a:fillRect l="-508" r="-282" b="-4106"/>
                </a:stretch>
              </a:blipFill>
            </p:spPr>
            <p:txBody>
              <a:bodyPr/>
              <a:lstStyle/>
              <a:p>
                <a:r>
                  <a:rPr lang="en-FI">
                    <a:noFill/>
                  </a:rPr>
                  <a:t> </a:t>
                </a:r>
              </a:p>
            </p:txBody>
          </p:sp>
        </mc:Fallback>
      </mc:AlternateContent>
      <p:sp>
        <p:nvSpPr>
          <p:cNvPr id="6" name="Title 1">
            <a:extLst>
              <a:ext uri="{FF2B5EF4-FFF2-40B4-BE49-F238E27FC236}">
                <a16:creationId xmlns:a16="http://schemas.microsoft.com/office/drawing/2014/main" id="{474136B9-57F4-A2DA-3318-450EECB7110D}"/>
              </a:ext>
            </a:extLst>
          </p:cNvPr>
          <p:cNvSpPr txBox="1">
            <a:spLocks/>
          </p:cNvSpPr>
          <p:nvPr/>
        </p:nvSpPr>
        <p:spPr>
          <a:xfrm>
            <a:off x="172520" y="0"/>
            <a:ext cx="9601200" cy="1309687"/>
          </a:xfrm>
          <a:prstGeom prst="rect">
            <a:avLst/>
          </a:prstGeom>
        </p:spPr>
        <p:txBody>
          <a:bodyPr vert="horz" lIns="91440" tIns="45720" rIns="91440" bIns="45720" rtlCol="0" anchor="ctr">
            <a:normAutofit/>
          </a:bodyPr>
          <a:lstStyle>
            <a:lvl1pPr algn="l" defTabSz="914400" rtl="0" eaLnBrk="1" latinLnBrk="0" hangingPunct="1">
              <a:lnSpc>
                <a:spcPct val="120000"/>
              </a:lnSpc>
              <a:spcBef>
                <a:spcPct val="0"/>
              </a:spcBef>
              <a:buNone/>
              <a:defRPr sz="2800" kern="1200" cap="all" spc="500" baseline="0">
                <a:solidFill>
                  <a:schemeClr val="tx1"/>
                </a:solidFill>
                <a:latin typeface="+mj-lt"/>
                <a:ea typeface="+mj-ea"/>
                <a:cs typeface="+mj-cs"/>
              </a:defRPr>
            </a:lvl1pPr>
          </a:lstStyle>
          <a:p>
            <a:r>
              <a:rPr lang="it-IT" dirty="0"/>
              <a:t>Grover search iiI</a:t>
            </a:r>
            <a:endParaRPr lang="en-FI" dirty="0"/>
          </a:p>
        </p:txBody>
      </p:sp>
      <p:sp>
        <p:nvSpPr>
          <p:cNvPr id="2" name="TextBox 1">
            <a:extLst>
              <a:ext uri="{FF2B5EF4-FFF2-40B4-BE49-F238E27FC236}">
                <a16:creationId xmlns:a16="http://schemas.microsoft.com/office/drawing/2014/main" id="{F6499E99-887F-EC11-54D7-FCA8B0D4E3EB}"/>
              </a:ext>
            </a:extLst>
          </p:cNvPr>
          <p:cNvSpPr txBox="1"/>
          <p:nvPr/>
        </p:nvSpPr>
        <p:spPr>
          <a:xfrm>
            <a:off x="11664350" y="6309360"/>
            <a:ext cx="312906" cy="369332"/>
          </a:xfrm>
          <a:prstGeom prst="rect">
            <a:avLst/>
          </a:prstGeom>
          <a:noFill/>
        </p:spPr>
        <p:txBody>
          <a:bodyPr wrap="none" rtlCol="0">
            <a:spAutoFit/>
          </a:bodyPr>
          <a:lstStyle/>
          <a:p>
            <a:r>
              <a:rPr lang="it-IT" dirty="0"/>
              <a:t>9</a:t>
            </a:r>
            <a:endParaRPr lang="en-FI" dirty="0"/>
          </a:p>
        </p:txBody>
      </p:sp>
    </p:spTree>
    <p:extLst>
      <p:ext uri="{BB962C8B-B14F-4D97-AF65-F5344CB8AC3E}">
        <p14:creationId xmlns:p14="http://schemas.microsoft.com/office/powerpoint/2010/main" val="22306307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378AE6FB-00F8-1DF5-0A78-2304777B2EB3}"/>
                  </a:ext>
                </a:extLst>
              </p:cNvPr>
              <p:cNvSpPr>
                <a:spLocks noGrp="1"/>
              </p:cNvSpPr>
              <p:nvPr>
                <p:ph idx="1"/>
              </p:nvPr>
            </p:nvSpPr>
            <p:spPr>
              <a:xfrm>
                <a:off x="268858" y="1600021"/>
                <a:ext cx="6735792" cy="4695164"/>
              </a:xfrm>
            </p:spPr>
            <p:txBody>
              <a:bodyPr>
                <a:normAutofit/>
              </a:bodyPr>
              <a:lstStyle/>
              <a:p>
                <a:r>
                  <a:rPr lang="it-IT" dirty="0"/>
                  <a:t>Let’s consider hamiltonians </a:t>
                </a:r>
                <a14:m>
                  <m:oMath xmlns:m="http://schemas.openxmlformats.org/officeDocument/2006/math">
                    <m:sSub>
                      <m:sSubPr>
                        <m:ctrlPr>
                          <a:rPr lang="it-IT" b="0" i="1" smtClean="0">
                            <a:latin typeface="Cambria Math" panose="02040503050406030204" pitchFamily="18" charset="0"/>
                          </a:rPr>
                        </m:ctrlPr>
                      </m:sSubPr>
                      <m:e>
                        <m:r>
                          <a:rPr lang="it-IT" b="0" i="1" smtClean="0">
                            <a:latin typeface="Cambria Math" panose="02040503050406030204" pitchFamily="18" charset="0"/>
                          </a:rPr>
                          <m:t>𝐻</m:t>
                        </m:r>
                      </m:e>
                      <m:sub>
                        <m:r>
                          <a:rPr lang="it-IT" b="0" i="1" smtClean="0">
                            <a:latin typeface="Cambria Math" panose="02040503050406030204" pitchFamily="18" charset="0"/>
                          </a:rPr>
                          <m:t>𝑆</m:t>
                        </m:r>
                      </m:sub>
                    </m:sSub>
                  </m:oMath>
                </a14:m>
                <a:r>
                  <a:rPr lang="it-IT" dirty="0"/>
                  <a:t> and </a:t>
                </a:r>
                <a14:m>
                  <m:oMath xmlns:m="http://schemas.openxmlformats.org/officeDocument/2006/math">
                    <m:sSub>
                      <m:sSubPr>
                        <m:ctrlPr>
                          <a:rPr lang="it-IT" b="0" i="1" smtClean="0">
                            <a:latin typeface="Cambria Math" panose="02040503050406030204" pitchFamily="18" charset="0"/>
                          </a:rPr>
                        </m:ctrlPr>
                      </m:sSubPr>
                      <m:e>
                        <m:r>
                          <a:rPr lang="it-IT" b="0" i="1" smtClean="0">
                            <a:latin typeface="Cambria Math" panose="02040503050406030204" pitchFamily="18" charset="0"/>
                          </a:rPr>
                          <m:t>𝐻</m:t>
                        </m:r>
                      </m:e>
                      <m:sub>
                        <m:r>
                          <a:rPr lang="it-IT" b="0" i="1" smtClean="0">
                            <a:latin typeface="Cambria Math" panose="02040503050406030204" pitchFamily="18" charset="0"/>
                          </a:rPr>
                          <m:t>𝐶</m:t>
                        </m:r>
                      </m:sub>
                    </m:sSub>
                  </m:oMath>
                </a14:m>
                <a:r>
                  <a:rPr lang="it-IT" dirty="0"/>
                  <a:t>, such that for </a:t>
                </a:r>
                <a14:m>
                  <m:oMath xmlns:m="http://schemas.openxmlformats.org/officeDocument/2006/math">
                    <m:sSub>
                      <m:sSubPr>
                        <m:ctrlPr>
                          <a:rPr lang="it-IT" b="0" i="1" smtClean="0">
                            <a:latin typeface="Cambria Math" panose="02040503050406030204" pitchFamily="18" charset="0"/>
                          </a:rPr>
                        </m:ctrlPr>
                      </m:sSubPr>
                      <m:e>
                        <m:r>
                          <a:rPr lang="it-IT" b="0" i="1" smtClean="0">
                            <a:latin typeface="Cambria Math" panose="02040503050406030204" pitchFamily="18" charset="0"/>
                          </a:rPr>
                          <m:t>𝐻</m:t>
                        </m:r>
                      </m:e>
                      <m:sub>
                        <m:r>
                          <a:rPr lang="it-IT" b="0" i="1" smtClean="0">
                            <a:latin typeface="Cambria Math" panose="02040503050406030204" pitchFamily="18" charset="0"/>
                          </a:rPr>
                          <m:t>𝑆</m:t>
                        </m:r>
                      </m:sub>
                    </m:sSub>
                  </m:oMath>
                </a14:m>
                <a:r>
                  <a:rPr lang="it-IT" dirty="0"/>
                  <a:t> it is simple to prepare the ground state, while for </a:t>
                </a:r>
                <a14:m>
                  <m:oMath xmlns:m="http://schemas.openxmlformats.org/officeDocument/2006/math">
                    <m:sSub>
                      <m:sSubPr>
                        <m:ctrlPr>
                          <a:rPr lang="it-IT" i="1">
                            <a:latin typeface="Cambria Math" panose="02040503050406030204" pitchFamily="18" charset="0"/>
                          </a:rPr>
                        </m:ctrlPr>
                      </m:sSubPr>
                      <m:e>
                        <m:r>
                          <a:rPr lang="it-IT" i="1">
                            <a:latin typeface="Cambria Math" panose="02040503050406030204" pitchFamily="18" charset="0"/>
                          </a:rPr>
                          <m:t>𝐻</m:t>
                        </m:r>
                      </m:e>
                      <m:sub>
                        <m:r>
                          <a:rPr lang="it-IT" b="0" i="1" smtClean="0">
                            <a:latin typeface="Cambria Math" panose="02040503050406030204" pitchFamily="18" charset="0"/>
                          </a:rPr>
                          <m:t>𝐶</m:t>
                        </m:r>
                      </m:sub>
                    </m:sSub>
                  </m:oMath>
                </a14:m>
                <a:r>
                  <a:rPr lang="it-IT" dirty="0"/>
                  <a:t> is complicated.</a:t>
                </a:r>
              </a:p>
              <a:p>
                <a:r>
                  <a:rPr lang="it-IT" dirty="0"/>
                  <a:t>Then we can consider the following time evolution:</a:t>
                </a:r>
              </a:p>
              <a:p>
                <a:pPr lvl="1"/>
                <a14:m>
                  <m:oMath xmlns:m="http://schemas.openxmlformats.org/officeDocument/2006/math">
                    <m:r>
                      <a:rPr lang="it-IT" b="0" i="1" smtClean="0">
                        <a:latin typeface="Cambria Math" panose="02040503050406030204" pitchFamily="18" charset="0"/>
                      </a:rPr>
                      <m:t>𝐻</m:t>
                    </m:r>
                    <m:d>
                      <m:dPr>
                        <m:ctrlPr>
                          <a:rPr lang="it-IT" b="0" i="1" smtClean="0">
                            <a:latin typeface="Cambria Math" panose="02040503050406030204" pitchFamily="18" charset="0"/>
                          </a:rPr>
                        </m:ctrlPr>
                      </m:dPr>
                      <m:e>
                        <m:f>
                          <m:fPr>
                            <m:ctrlPr>
                              <a:rPr lang="it-IT" b="0" i="1" smtClean="0">
                                <a:latin typeface="Cambria Math" panose="02040503050406030204" pitchFamily="18" charset="0"/>
                              </a:rPr>
                            </m:ctrlPr>
                          </m:fPr>
                          <m:num>
                            <m:r>
                              <a:rPr lang="it-IT" b="0" i="1" smtClean="0">
                                <a:latin typeface="Cambria Math" panose="02040503050406030204" pitchFamily="18" charset="0"/>
                              </a:rPr>
                              <m:t>𝑡</m:t>
                            </m:r>
                          </m:num>
                          <m:den>
                            <m:r>
                              <a:rPr lang="it-IT" b="0" i="1" smtClean="0">
                                <a:latin typeface="Cambria Math" panose="02040503050406030204" pitchFamily="18" charset="0"/>
                              </a:rPr>
                              <m:t>𝑇</m:t>
                            </m:r>
                          </m:den>
                        </m:f>
                      </m:e>
                    </m:d>
                    <m:r>
                      <a:rPr lang="it-IT" b="0" i="1" smtClean="0">
                        <a:latin typeface="Cambria Math" panose="02040503050406030204" pitchFamily="18" charset="0"/>
                      </a:rPr>
                      <m:t>=</m:t>
                    </m:r>
                    <m:d>
                      <m:dPr>
                        <m:ctrlPr>
                          <a:rPr lang="it-IT" b="0" i="1" smtClean="0">
                            <a:latin typeface="Cambria Math" panose="02040503050406030204" pitchFamily="18" charset="0"/>
                          </a:rPr>
                        </m:ctrlPr>
                      </m:dPr>
                      <m:e>
                        <m:r>
                          <a:rPr lang="it-IT" b="0" i="1" smtClean="0">
                            <a:latin typeface="Cambria Math" panose="02040503050406030204" pitchFamily="18" charset="0"/>
                          </a:rPr>
                          <m:t>1</m:t>
                        </m:r>
                        <m:r>
                          <a:rPr lang="it-IT" b="0" i="1" smtClean="0">
                            <a:latin typeface="Cambria Math" panose="02040503050406030204" pitchFamily="18" charset="0"/>
                          </a:rPr>
                          <m:t>−</m:t>
                        </m:r>
                        <m:f>
                          <m:fPr>
                            <m:ctrlPr>
                              <a:rPr lang="it-IT" b="0" i="1" smtClean="0">
                                <a:latin typeface="Cambria Math" panose="02040503050406030204" pitchFamily="18" charset="0"/>
                              </a:rPr>
                            </m:ctrlPr>
                          </m:fPr>
                          <m:num>
                            <m:r>
                              <a:rPr lang="it-IT" b="0" i="1" smtClean="0">
                                <a:latin typeface="Cambria Math" panose="02040503050406030204" pitchFamily="18" charset="0"/>
                              </a:rPr>
                              <m:t>𝑡</m:t>
                            </m:r>
                          </m:num>
                          <m:den>
                            <m:r>
                              <a:rPr lang="it-IT" b="0" i="1" smtClean="0">
                                <a:latin typeface="Cambria Math" panose="02040503050406030204" pitchFamily="18" charset="0"/>
                              </a:rPr>
                              <m:t>𝑇</m:t>
                            </m:r>
                          </m:den>
                        </m:f>
                      </m:e>
                    </m:d>
                    <m:sSub>
                      <m:sSubPr>
                        <m:ctrlPr>
                          <a:rPr lang="it-IT" b="0" i="1" smtClean="0">
                            <a:latin typeface="Cambria Math" panose="02040503050406030204" pitchFamily="18" charset="0"/>
                          </a:rPr>
                        </m:ctrlPr>
                      </m:sSubPr>
                      <m:e>
                        <m:r>
                          <a:rPr lang="it-IT" b="0" i="1" smtClean="0">
                            <a:latin typeface="Cambria Math" panose="02040503050406030204" pitchFamily="18" charset="0"/>
                          </a:rPr>
                          <m:t>𝐻</m:t>
                        </m:r>
                      </m:e>
                      <m:sub>
                        <m:r>
                          <a:rPr lang="it-IT" b="0" i="1" smtClean="0">
                            <a:latin typeface="Cambria Math" panose="02040503050406030204" pitchFamily="18" charset="0"/>
                          </a:rPr>
                          <m:t>𝑆</m:t>
                        </m:r>
                      </m:sub>
                    </m:sSub>
                    <m:r>
                      <a:rPr lang="it-IT" b="0" i="1" smtClean="0">
                        <a:latin typeface="Cambria Math" panose="02040503050406030204" pitchFamily="18" charset="0"/>
                      </a:rPr>
                      <m:t>+</m:t>
                    </m:r>
                    <m:f>
                      <m:fPr>
                        <m:ctrlPr>
                          <a:rPr lang="it-IT" b="0" i="1" smtClean="0">
                            <a:latin typeface="Cambria Math" panose="02040503050406030204" pitchFamily="18" charset="0"/>
                          </a:rPr>
                        </m:ctrlPr>
                      </m:fPr>
                      <m:num>
                        <m:r>
                          <a:rPr lang="it-IT" b="0" i="1" smtClean="0">
                            <a:latin typeface="Cambria Math" panose="02040503050406030204" pitchFamily="18" charset="0"/>
                          </a:rPr>
                          <m:t>𝑡</m:t>
                        </m:r>
                      </m:num>
                      <m:den>
                        <m:r>
                          <a:rPr lang="it-IT" b="0" i="1" smtClean="0">
                            <a:latin typeface="Cambria Math" panose="02040503050406030204" pitchFamily="18" charset="0"/>
                          </a:rPr>
                          <m:t>𝑇</m:t>
                        </m:r>
                      </m:den>
                    </m:f>
                    <m:sSub>
                      <m:sSubPr>
                        <m:ctrlPr>
                          <a:rPr lang="it-IT" b="0" i="1" smtClean="0">
                            <a:latin typeface="Cambria Math" panose="02040503050406030204" pitchFamily="18" charset="0"/>
                          </a:rPr>
                        </m:ctrlPr>
                      </m:sSubPr>
                      <m:e>
                        <m:r>
                          <a:rPr lang="it-IT" b="0" i="1" smtClean="0">
                            <a:latin typeface="Cambria Math" panose="02040503050406030204" pitchFamily="18" charset="0"/>
                          </a:rPr>
                          <m:t>𝐻</m:t>
                        </m:r>
                      </m:e>
                      <m:sub>
                        <m:r>
                          <a:rPr lang="it-IT" b="0" i="1" smtClean="0">
                            <a:latin typeface="Cambria Math" panose="02040503050406030204" pitchFamily="18" charset="0"/>
                          </a:rPr>
                          <m:t>𝐶</m:t>
                        </m:r>
                      </m:sub>
                    </m:sSub>
                  </m:oMath>
                </a14:m>
                <a:r>
                  <a:rPr lang="it-IT" dirty="0"/>
                  <a:t>, where </a:t>
                </a:r>
                <a14:m>
                  <m:oMath xmlns:m="http://schemas.openxmlformats.org/officeDocument/2006/math">
                    <m:r>
                      <a:rPr lang="it-IT" b="0" i="1" smtClean="0">
                        <a:latin typeface="Cambria Math" panose="02040503050406030204" pitchFamily="18" charset="0"/>
                      </a:rPr>
                      <m:t>𝑇</m:t>
                    </m:r>
                  </m:oMath>
                </a14:m>
                <a:r>
                  <a:rPr lang="it-IT" dirty="0"/>
                  <a:t> is the total evolution time.</a:t>
                </a:r>
              </a:p>
              <a:p>
                <a:r>
                  <a:rPr lang="it-IT" dirty="0"/>
                  <a:t>If </a:t>
                </a:r>
                <a14:m>
                  <m:oMath xmlns:m="http://schemas.openxmlformats.org/officeDocument/2006/math">
                    <m:r>
                      <a:rPr lang="it-IT" b="0" i="1" smtClean="0">
                        <a:latin typeface="Cambria Math" panose="02040503050406030204" pitchFamily="18" charset="0"/>
                      </a:rPr>
                      <m:t>𝑇</m:t>
                    </m:r>
                  </m:oMath>
                </a14:m>
                <a:r>
                  <a:rPr lang="it-IT" dirty="0"/>
                  <a:t> is big enough, the qubit state initially prepares in the ground state for </a:t>
                </a:r>
                <a14:m>
                  <m:oMath xmlns:m="http://schemas.openxmlformats.org/officeDocument/2006/math">
                    <m:sSub>
                      <m:sSubPr>
                        <m:ctrlPr>
                          <a:rPr lang="it-IT" b="0" i="1" smtClean="0">
                            <a:latin typeface="Cambria Math" panose="02040503050406030204" pitchFamily="18" charset="0"/>
                          </a:rPr>
                        </m:ctrlPr>
                      </m:sSubPr>
                      <m:e>
                        <m:r>
                          <a:rPr lang="it-IT" b="0" i="1" smtClean="0">
                            <a:latin typeface="Cambria Math" panose="02040503050406030204" pitchFamily="18" charset="0"/>
                          </a:rPr>
                          <m:t>𝐻</m:t>
                        </m:r>
                      </m:e>
                      <m:sub>
                        <m:r>
                          <a:rPr lang="it-IT" b="0" i="1" smtClean="0">
                            <a:latin typeface="Cambria Math" panose="02040503050406030204" pitchFamily="18" charset="0"/>
                          </a:rPr>
                          <m:t>𝑆</m:t>
                        </m:r>
                      </m:sub>
                    </m:sSub>
                  </m:oMath>
                </a14:m>
                <a:r>
                  <a:rPr lang="it-IT" dirty="0"/>
                  <a:t> will evolve to stay in the ground state of </a:t>
                </a:r>
                <a14:m>
                  <m:oMath xmlns:m="http://schemas.openxmlformats.org/officeDocument/2006/math">
                    <m:r>
                      <a:rPr lang="it-IT" b="0" i="1" smtClean="0">
                        <a:latin typeface="Cambria Math" panose="02040503050406030204" pitchFamily="18" charset="0"/>
                      </a:rPr>
                      <m:t>𝐻</m:t>
                    </m:r>
                    <m:d>
                      <m:dPr>
                        <m:ctrlPr>
                          <a:rPr lang="it-IT" b="0" i="1" smtClean="0">
                            <a:latin typeface="Cambria Math" panose="02040503050406030204" pitchFamily="18" charset="0"/>
                          </a:rPr>
                        </m:ctrlPr>
                      </m:dPr>
                      <m:e>
                        <m:f>
                          <m:fPr>
                            <m:ctrlPr>
                              <a:rPr lang="it-IT" b="0" i="1" smtClean="0">
                                <a:latin typeface="Cambria Math" panose="02040503050406030204" pitchFamily="18" charset="0"/>
                              </a:rPr>
                            </m:ctrlPr>
                          </m:fPr>
                          <m:num>
                            <m:r>
                              <a:rPr lang="it-IT" b="0" i="1" smtClean="0">
                                <a:latin typeface="Cambria Math" panose="02040503050406030204" pitchFamily="18" charset="0"/>
                              </a:rPr>
                              <m:t>𝑡</m:t>
                            </m:r>
                          </m:num>
                          <m:den>
                            <m:r>
                              <a:rPr lang="it-IT" b="0" i="1" smtClean="0">
                                <a:latin typeface="Cambria Math" panose="02040503050406030204" pitchFamily="18" charset="0"/>
                              </a:rPr>
                              <m:t>𝑇</m:t>
                            </m:r>
                          </m:den>
                        </m:f>
                      </m:e>
                    </m:d>
                  </m:oMath>
                </a14:m>
                <a:r>
                  <a:rPr lang="it-IT" dirty="0"/>
                  <a:t> (adiabatic limit).</a:t>
                </a:r>
              </a:p>
              <a:p>
                <a:r>
                  <a:rPr lang="it-IT" dirty="0"/>
                  <a:t>At </a:t>
                </a:r>
                <a14:m>
                  <m:oMath xmlns:m="http://schemas.openxmlformats.org/officeDocument/2006/math">
                    <m:r>
                      <a:rPr lang="it-IT" b="0" i="1" smtClean="0">
                        <a:latin typeface="Cambria Math" panose="02040503050406030204" pitchFamily="18" charset="0"/>
                      </a:rPr>
                      <m:t>𝑡</m:t>
                    </m:r>
                    <m:r>
                      <a:rPr lang="it-IT" b="0" i="1" smtClean="0">
                        <a:latin typeface="Cambria Math" panose="02040503050406030204" pitchFamily="18" charset="0"/>
                      </a:rPr>
                      <m:t>=</m:t>
                    </m:r>
                    <m:r>
                      <a:rPr lang="it-IT" b="0" i="1" smtClean="0">
                        <a:latin typeface="Cambria Math" panose="02040503050406030204" pitchFamily="18" charset="0"/>
                      </a:rPr>
                      <m:t>𝑇</m:t>
                    </m:r>
                  </m:oMath>
                </a14:m>
                <a:r>
                  <a:rPr lang="it-IT" dirty="0"/>
                  <a:t>, we successfully prepared our qubits in the ground state of </a:t>
                </a:r>
                <a14:m>
                  <m:oMath xmlns:m="http://schemas.openxmlformats.org/officeDocument/2006/math">
                    <m:sSub>
                      <m:sSubPr>
                        <m:ctrlPr>
                          <a:rPr lang="it-IT" b="0" i="1" smtClean="0">
                            <a:latin typeface="Cambria Math" panose="02040503050406030204" pitchFamily="18" charset="0"/>
                          </a:rPr>
                        </m:ctrlPr>
                      </m:sSubPr>
                      <m:e>
                        <m:r>
                          <a:rPr lang="it-IT" b="0" i="1" smtClean="0">
                            <a:latin typeface="Cambria Math" panose="02040503050406030204" pitchFamily="18" charset="0"/>
                          </a:rPr>
                          <m:t>𝐻</m:t>
                        </m:r>
                      </m:e>
                      <m:sub>
                        <m:r>
                          <a:rPr lang="it-IT" b="0" i="1" smtClean="0">
                            <a:latin typeface="Cambria Math" panose="02040503050406030204" pitchFamily="18" charset="0"/>
                          </a:rPr>
                          <m:t>𝐶</m:t>
                        </m:r>
                      </m:sub>
                    </m:sSub>
                  </m:oMath>
                </a14:m>
                <a:r>
                  <a:rPr lang="it-IT" dirty="0"/>
                  <a:t>.</a:t>
                </a:r>
                <a:endParaRPr lang="en-FI" dirty="0"/>
              </a:p>
            </p:txBody>
          </p:sp>
        </mc:Choice>
        <mc:Fallback xmlns="">
          <p:sp>
            <p:nvSpPr>
              <p:cNvPr id="3" name="Content Placeholder 2">
                <a:extLst>
                  <a:ext uri="{FF2B5EF4-FFF2-40B4-BE49-F238E27FC236}">
                    <a16:creationId xmlns:a16="http://schemas.microsoft.com/office/drawing/2014/main" id="{378AE6FB-00F8-1DF5-0A78-2304777B2EB3}"/>
                  </a:ext>
                </a:extLst>
              </p:cNvPr>
              <p:cNvSpPr>
                <a:spLocks noGrp="1" noRot="1" noChangeAspect="1" noMove="1" noResize="1" noEditPoints="1" noAdjustHandles="1" noChangeArrowheads="1" noChangeShapeType="1" noTextEdit="1"/>
              </p:cNvSpPr>
              <p:nvPr>
                <p:ph idx="1"/>
              </p:nvPr>
            </p:nvSpPr>
            <p:spPr>
              <a:xfrm>
                <a:off x="268858" y="1600021"/>
                <a:ext cx="6735792" cy="4695164"/>
              </a:xfrm>
              <a:blipFill>
                <a:blip r:embed="rId2"/>
                <a:stretch>
                  <a:fillRect l="-543"/>
                </a:stretch>
              </a:blipFill>
            </p:spPr>
            <p:txBody>
              <a:bodyPr/>
              <a:lstStyle/>
              <a:p>
                <a:r>
                  <a:rPr lang="en-FI">
                    <a:noFill/>
                  </a:rPr>
                  <a:t> </a:t>
                </a:r>
              </a:p>
            </p:txBody>
          </p:sp>
        </mc:Fallback>
      </mc:AlternateContent>
      <p:sp>
        <p:nvSpPr>
          <p:cNvPr id="4" name="Title 1">
            <a:extLst>
              <a:ext uri="{FF2B5EF4-FFF2-40B4-BE49-F238E27FC236}">
                <a16:creationId xmlns:a16="http://schemas.microsoft.com/office/drawing/2014/main" id="{DA2815E7-00D6-FDDB-6F07-D1D501B41937}"/>
              </a:ext>
            </a:extLst>
          </p:cNvPr>
          <p:cNvSpPr txBox="1">
            <a:spLocks/>
          </p:cNvSpPr>
          <p:nvPr/>
        </p:nvSpPr>
        <p:spPr>
          <a:xfrm>
            <a:off x="172520" y="0"/>
            <a:ext cx="10727128" cy="1309687"/>
          </a:xfrm>
          <a:prstGeom prst="rect">
            <a:avLst/>
          </a:prstGeom>
        </p:spPr>
        <p:txBody>
          <a:bodyPr vert="horz" lIns="91440" tIns="45720" rIns="91440" bIns="45720" rtlCol="0" anchor="ctr">
            <a:normAutofit/>
          </a:bodyPr>
          <a:lstStyle>
            <a:lvl1pPr algn="l" defTabSz="914400" rtl="0" eaLnBrk="1" latinLnBrk="0" hangingPunct="1">
              <a:lnSpc>
                <a:spcPct val="120000"/>
              </a:lnSpc>
              <a:spcBef>
                <a:spcPct val="0"/>
              </a:spcBef>
              <a:buNone/>
              <a:defRPr sz="2800" kern="1200" cap="all" spc="500" baseline="0">
                <a:solidFill>
                  <a:schemeClr val="tx1"/>
                </a:solidFill>
                <a:latin typeface="+mj-lt"/>
                <a:ea typeface="+mj-ea"/>
                <a:cs typeface="+mj-cs"/>
              </a:defRPr>
            </a:lvl1pPr>
          </a:lstStyle>
          <a:p>
            <a:r>
              <a:rPr lang="it-IT" dirty="0"/>
              <a:t>Adiabatic quantum computing</a:t>
            </a:r>
            <a:endParaRPr lang="en-FI" dirty="0"/>
          </a:p>
        </p:txBody>
      </p:sp>
      <p:pic>
        <p:nvPicPr>
          <p:cNvPr id="6" name="Picture 5" descr="A screenshot of a computer screen&#10;&#10;Description automatically generated">
            <a:extLst>
              <a:ext uri="{FF2B5EF4-FFF2-40B4-BE49-F238E27FC236}">
                <a16:creationId xmlns:a16="http://schemas.microsoft.com/office/drawing/2014/main" id="{62E5806F-F08F-B447-3BD0-C9BAFD6F2461}"/>
              </a:ext>
            </a:extLst>
          </p:cNvPr>
          <p:cNvPicPr>
            <a:picLocks noChangeAspect="1"/>
          </p:cNvPicPr>
          <p:nvPr/>
        </p:nvPicPr>
        <p:blipFill rotWithShape="1">
          <a:blip r:embed="rId3">
            <a:extLst>
              <a:ext uri="{28A0092B-C50C-407E-A947-70E740481C1C}">
                <a14:useLocalDpi xmlns:a14="http://schemas.microsoft.com/office/drawing/2010/main" val="0"/>
              </a:ext>
            </a:extLst>
          </a:blip>
          <a:srcRect l="50578" t="10335" r="5908" b="8118"/>
          <a:stretch/>
        </p:blipFill>
        <p:spPr>
          <a:xfrm>
            <a:off x="7004650" y="1434051"/>
            <a:ext cx="4712325" cy="4695164"/>
          </a:xfrm>
          <a:prstGeom prst="rect">
            <a:avLst/>
          </a:prstGeom>
        </p:spPr>
      </p:pic>
      <p:sp>
        <p:nvSpPr>
          <p:cNvPr id="7" name="TextBox 6">
            <a:extLst>
              <a:ext uri="{FF2B5EF4-FFF2-40B4-BE49-F238E27FC236}">
                <a16:creationId xmlns:a16="http://schemas.microsoft.com/office/drawing/2014/main" id="{69C23323-29CF-0153-5823-FD02BD7070BE}"/>
              </a:ext>
            </a:extLst>
          </p:cNvPr>
          <p:cNvSpPr txBox="1"/>
          <p:nvPr/>
        </p:nvSpPr>
        <p:spPr>
          <a:xfrm>
            <a:off x="11664350" y="6317986"/>
            <a:ext cx="441146" cy="369332"/>
          </a:xfrm>
          <a:prstGeom prst="rect">
            <a:avLst/>
          </a:prstGeom>
          <a:noFill/>
        </p:spPr>
        <p:txBody>
          <a:bodyPr wrap="none" rtlCol="0">
            <a:spAutoFit/>
          </a:bodyPr>
          <a:lstStyle/>
          <a:p>
            <a:r>
              <a:rPr lang="it-IT" dirty="0"/>
              <a:t>10</a:t>
            </a:r>
            <a:endParaRPr lang="en-FI" dirty="0"/>
          </a:p>
        </p:txBody>
      </p:sp>
    </p:spTree>
    <p:extLst>
      <p:ext uri="{BB962C8B-B14F-4D97-AF65-F5344CB8AC3E}">
        <p14:creationId xmlns:p14="http://schemas.microsoft.com/office/powerpoint/2010/main" val="27426488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85B7ED-E0CB-6B6B-95D0-79F0BADF07AF}"/>
              </a:ext>
            </a:extLst>
          </p:cNvPr>
          <p:cNvSpPr>
            <a:spLocks noGrp="1"/>
          </p:cNvSpPr>
          <p:nvPr>
            <p:ph type="title"/>
          </p:nvPr>
        </p:nvSpPr>
        <p:spPr>
          <a:xfrm>
            <a:off x="0" y="32080"/>
            <a:ext cx="9601200" cy="1309687"/>
          </a:xfrm>
        </p:spPr>
        <p:txBody>
          <a:bodyPr/>
          <a:lstStyle/>
          <a:p>
            <a:r>
              <a:rPr lang="it-IT" dirty="0"/>
              <a:t>Adiabatic qc in practice</a:t>
            </a:r>
            <a:endParaRPr lang="en-FI"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F01BA93C-B09A-D973-B7C1-46682F6F3A9A}"/>
                  </a:ext>
                </a:extLst>
              </p:cNvPr>
              <p:cNvSpPr>
                <a:spLocks noGrp="1"/>
              </p:cNvSpPr>
              <p:nvPr>
                <p:ph idx="1"/>
              </p:nvPr>
            </p:nvSpPr>
            <p:spPr>
              <a:xfrm>
                <a:off x="236139" y="1341767"/>
                <a:ext cx="10718906" cy="2399419"/>
              </a:xfrm>
            </p:spPr>
            <p:txBody>
              <a:bodyPr>
                <a:normAutofit/>
              </a:bodyPr>
              <a:lstStyle/>
              <a:p>
                <a:r>
                  <a:rPr lang="it-IT" dirty="0"/>
                  <a:t>If we can encode the solution to a problem in </a:t>
                </a:r>
                <a14:m>
                  <m:oMath xmlns:m="http://schemas.openxmlformats.org/officeDocument/2006/math">
                    <m:sSub>
                      <m:sSubPr>
                        <m:ctrlPr>
                          <a:rPr lang="it-IT" b="0" i="1" smtClean="0">
                            <a:latin typeface="Cambria Math" panose="02040503050406030204" pitchFamily="18" charset="0"/>
                          </a:rPr>
                        </m:ctrlPr>
                      </m:sSubPr>
                      <m:e>
                        <m:r>
                          <a:rPr lang="it-IT" b="0" i="1" smtClean="0">
                            <a:latin typeface="Cambria Math" panose="02040503050406030204" pitchFamily="18" charset="0"/>
                          </a:rPr>
                          <m:t>𝐻</m:t>
                        </m:r>
                      </m:e>
                      <m:sub>
                        <m:r>
                          <a:rPr lang="it-IT" b="0" i="1" smtClean="0">
                            <a:latin typeface="Cambria Math" panose="02040503050406030204" pitchFamily="18" charset="0"/>
                          </a:rPr>
                          <m:t>𝐶</m:t>
                        </m:r>
                      </m:sub>
                    </m:sSub>
                  </m:oMath>
                </a14:m>
                <a:r>
                  <a:rPr lang="it-IT" dirty="0"/>
                  <a:t>, adiabatic quantum computing will be a powerful tool. Luckily, it is possible to define </a:t>
                </a:r>
                <a14:m>
                  <m:oMath xmlns:m="http://schemas.openxmlformats.org/officeDocument/2006/math">
                    <m:sSub>
                      <m:sSubPr>
                        <m:ctrlPr>
                          <a:rPr lang="it-IT" i="1">
                            <a:latin typeface="Cambria Math" panose="02040503050406030204" pitchFamily="18" charset="0"/>
                          </a:rPr>
                        </m:ctrlPr>
                      </m:sSubPr>
                      <m:e>
                        <m:r>
                          <a:rPr lang="it-IT" i="1">
                            <a:latin typeface="Cambria Math" panose="02040503050406030204" pitchFamily="18" charset="0"/>
                          </a:rPr>
                          <m:t>𝐻</m:t>
                        </m:r>
                      </m:e>
                      <m:sub>
                        <m:r>
                          <a:rPr lang="it-IT" i="1">
                            <a:latin typeface="Cambria Math" panose="02040503050406030204" pitchFamily="18" charset="0"/>
                          </a:rPr>
                          <m:t>𝐶</m:t>
                        </m:r>
                      </m:sub>
                    </m:sSub>
                  </m:oMath>
                </a14:m>
                <a:r>
                  <a:rPr lang="it-IT" dirty="0"/>
                  <a:t> to solve a some </a:t>
                </a:r>
                <a:r>
                  <a:rPr lang="it-IT" b="1" dirty="0"/>
                  <a:t>combinatorial problems </a:t>
                </a:r>
                <a:r>
                  <a:rPr lang="it-IT" dirty="0"/>
                  <a:t>and </a:t>
                </a:r>
                <a:r>
                  <a:rPr lang="it-IT" b="1" dirty="0"/>
                  <a:t>Ising</a:t>
                </a:r>
                <a:r>
                  <a:rPr lang="it-IT" dirty="0"/>
                  <a:t> </a:t>
                </a:r>
                <a:r>
                  <a:rPr lang="it-IT" b="1" dirty="0"/>
                  <a:t>models</a:t>
                </a:r>
                <a:r>
                  <a:rPr lang="it-IT" dirty="0"/>
                  <a:t>.</a:t>
                </a:r>
              </a:p>
              <a:p>
                <a:r>
                  <a:rPr lang="it-IT" dirty="0"/>
                  <a:t>Example: a chain of fermions and the interaction between their spins:</a:t>
                </a:r>
              </a:p>
              <a:p>
                <a:pPr lvl="1"/>
                <a14:m>
                  <m:oMath xmlns:m="http://schemas.openxmlformats.org/officeDocument/2006/math">
                    <m:r>
                      <a:rPr lang="it-IT" b="0" i="1" smtClean="0">
                        <a:latin typeface="Cambria Math" panose="02040503050406030204" pitchFamily="18" charset="0"/>
                      </a:rPr>
                      <m:t>𝐻</m:t>
                    </m:r>
                    <m:r>
                      <a:rPr lang="it-IT" b="0" i="1" smtClean="0">
                        <a:latin typeface="Cambria Math" panose="02040503050406030204" pitchFamily="18" charset="0"/>
                      </a:rPr>
                      <m:t>=</m:t>
                    </m:r>
                    <m:nary>
                      <m:naryPr>
                        <m:chr m:val="∑"/>
                        <m:ctrlPr>
                          <a:rPr lang="it-IT" b="0" i="1" smtClean="0">
                            <a:latin typeface="Cambria Math" panose="02040503050406030204" pitchFamily="18" charset="0"/>
                          </a:rPr>
                        </m:ctrlPr>
                      </m:naryPr>
                      <m:sub>
                        <m:r>
                          <m:rPr>
                            <m:brk m:alnAt="23"/>
                          </m:rPr>
                          <a:rPr lang="it-IT" b="0" i="1" smtClean="0">
                            <a:latin typeface="Cambria Math" panose="02040503050406030204" pitchFamily="18" charset="0"/>
                          </a:rPr>
                          <m:t>𝑖</m:t>
                        </m:r>
                        <m:r>
                          <a:rPr lang="it-IT" b="0" i="1" smtClean="0">
                            <a:latin typeface="Cambria Math" panose="02040503050406030204" pitchFamily="18" charset="0"/>
                          </a:rPr>
                          <m:t>, </m:t>
                        </m:r>
                        <m:r>
                          <a:rPr lang="it-IT" b="0" i="1" smtClean="0">
                            <a:latin typeface="Cambria Math" panose="02040503050406030204" pitchFamily="18" charset="0"/>
                          </a:rPr>
                          <m:t>𝑗</m:t>
                        </m:r>
                      </m:sub>
                      <m:sup>
                        <m:r>
                          <a:rPr lang="it-IT" b="0" i="1" smtClean="0">
                            <a:latin typeface="Cambria Math" panose="02040503050406030204" pitchFamily="18" charset="0"/>
                          </a:rPr>
                          <m:t> </m:t>
                        </m:r>
                      </m:sup>
                      <m:e>
                        <m:sSub>
                          <m:sSubPr>
                            <m:ctrlPr>
                              <a:rPr lang="it-IT" b="0" i="1" smtClean="0">
                                <a:latin typeface="Cambria Math" panose="02040503050406030204" pitchFamily="18" charset="0"/>
                              </a:rPr>
                            </m:ctrlPr>
                          </m:sSubPr>
                          <m:e>
                            <m:r>
                              <a:rPr lang="it-IT" b="0" i="1" smtClean="0">
                                <a:latin typeface="Cambria Math" panose="02040503050406030204" pitchFamily="18" charset="0"/>
                              </a:rPr>
                              <m:t>𝐽</m:t>
                            </m:r>
                          </m:e>
                          <m:sub>
                            <m:r>
                              <a:rPr lang="it-IT" b="0" i="1" smtClean="0">
                                <a:latin typeface="Cambria Math" panose="02040503050406030204" pitchFamily="18" charset="0"/>
                              </a:rPr>
                              <m:t>𝑖𝑗</m:t>
                            </m:r>
                          </m:sub>
                        </m:sSub>
                        <m:sSub>
                          <m:sSubPr>
                            <m:ctrlPr>
                              <a:rPr lang="it-IT" b="0" i="1" smtClean="0">
                                <a:latin typeface="Cambria Math" panose="02040503050406030204" pitchFamily="18" charset="0"/>
                              </a:rPr>
                            </m:ctrlPr>
                          </m:sSubPr>
                          <m:e>
                            <m:r>
                              <a:rPr lang="it-IT" b="0" i="1" smtClean="0">
                                <a:latin typeface="Cambria Math" panose="02040503050406030204" pitchFamily="18" charset="0"/>
                              </a:rPr>
                              <m:t>𝜎</m:t>
                            </m:r>
                          </m:e>
                          <m:sub>
                            <m:r>
                              <a:rPr lang="it-IT" b="0" i="1" smtClean="0">
                                <a:latin typeface="Cambria Math" panose="02040503050406030204" pitchFamily="18" charset="0"/>
                              </a:rPr>
                              <m:t>𝑖</m:t>
                            </m:r>
                          </m:sub>
                        </m:sSub>
                        <m:sSub>
                          <m:sSubPr>
                            <m:ctrlPr>
                              <a:rPr lang="it-IT" b="0" i="1" smtClean="0">
                                <a:latin typeface="Cambria Math" panose="02040503050406030204" pitchFamily="18" charset="0"/>
                              </a:rPr>
                            </m:ctrlPr>
                          </m:sSubPr>
                          <m:e>
                            <m:r>
                              <a:rPr lang="it-IT" b="0" i="1" smtClean="0">
                                <a:latin typeface="Cambria Math" panose="02040503050406030204" pitchFamily="18" charset="0"/>
                              </a:rPr>
                              <m:t>𝜎</m:t>
                            </m:r>
                          </m:e>
                          <m:sub>
                            <m:r>
                              <a:rPr lang="it-IT" b="0" i="1" smtClean="0">
                                <a:latin typeface="Cambria Math" panose="02040503050406030204" pitchFamily="18" charset="0"/>
                              </a:rPr>
                              <m:t>𝑗</m:t>
                            </m:r>
                          </m:sub>
                        </m:sSub>
                      </m:e>
                    </m:nary>
                  </m:oMath>
                </a14:m>
                <a:r>
                  <a:rPr lang="it-IT" dirty="0"/>
                  <a:t> where </a:t>
                </a:r>
                <a14:m>
                  <m:oMath xmlns:m="http://schemas.openxmlformats.org/officeDocument/2006/math">
                    <m:sSub>
                      <m:sSubPr>
                        <m:ctrlPr>
                          <a:rPr lang="it-IT" b="0" i="1" smtClean="0">
                            <a:latin typeface="Cambria Math" panose="02040503050406030204" pitchFamily="18" charset="0"/>
                          </a:rPr>
                        </m:ctrlPr>
                      </m:sSubPr>
                      <m:e>
                        <m:r>
                          <a:rPr lang="it-IT" b="0" i="1" smtClean="0">
                            <a:latin typeface="Cambria Math" panose="02040503050406030204" pitchFamily="18" charset="0"/>
                          </a:rPr>
                          <m:t>𝐽</m:t>
                        </m:r>
                      </m:e>
                      <m:sub>
                        <m:r>
                          <a:rPr lang="it-IT" b="0" i="1" smtClean="0">
                            <a:latin typeface="Cambria Math" panose="02040503050406030204" pitchFamily="18" charset="0"/>
                          </a:rPr>
                          <m:t>𝑖𝑗</m:t>
                        </m:r>
                      </m:sub>
                    </m:sSub>
                  </m:oMath>
                </a14:m>
                <a:r>
                  <a:rPr lang="it-IT" dirty="0"/>
                  <a:t> is the interaction between particle </a:t>
                </a:r>
                <a14:m>
                  <m:oMath xmlns:m="http://schemas.openxmlformats.org/officeDocument/2006/math">
                    <m:r>
                      <a:rPr lang="it-IT" b="0" i="1" smtClean="0">
                        <a:latin typeface="Cambria Math" panose="02040503050406030204" pitchFamily="18" charset="0"/>
                      </a:rPr>
                      <m:t>𝑖</m:t>
                    </m:r>
                  </m:oMath>
                </a14:m>
                <a:r>
                  <a:rPr lang="it-IT" dirty="0"/>
                  <a:t> and </a:t>
                </a:r>
                <a14:m>
                  <m:oMath xmlns:m="http://schemas.openxmlformats.org/officeDocument/2006/math">
                    <m:r>
                      <a:rPr lang="it-IT" b="0" i="1" smtClean="0">
                        <a:latin typeface="Cambria Math" panose="02040503050406030204" pitchFamily="18" charset="0"/>
                      </a:rPr>
                      <m:t>𝑗</m:t>
                    </m:r>
                  </m:oMath>
                </a14:m>
                <a:r>
                  <a:rPr lang="it-IT" b="0" dirty="0"/>
                  <a:t>.</a:t>
                </a:r>
              </a:p>
              <a:p>
                <a:pPr lvl="1"/>
                <a:r>
                  <a:rPr lang="it-IT" dirty="0"/>
                  <a:t>Many combinatorial problems can be encoded using Ising models </a:t>
                </a:r>
                <a:r>
                  <a:rPr lang="it-IT" sz="1100" dirty="0"/>
                  <a:t>(</a:t>
                </a:r>
                <a:r>
                  <a:rPr lang="it-IT" sz="1100" u="sng" dirty="0"/>
                  <a:t>1302.5843</a:t>
                </a:r>
                <a:r>
                  <a:rPr lang="it-IT" sz="1100" dirty="0"/>
                  <a:t>).</a:t>
                </a:r>
              </a:p>
            </p:txBody>
          </p:sp>
        </mc:Choice>
        <mc:Fallback xmlns="">
          <p:sp>
            <p:nvSpPr>
              <p:cNvPr id="3" name="Content Placeholder 2">
                <a:extLst>
                  <a:ext uri="{FF2B5EF4-FFF2-40B4-BE49-F238E27FC236}">
                    <a16:creationId xmlns:a16="http://schemas.microsoft.com/office/drawing/2014/main" id="{F01BA93C-B09A-D973-B7C1-46682F6F3A9A}"/>
                  </a:ext>
                </a:extLst>
              </p:cNvPr>
              <p:cNvSpPr>
                <a:spLocks noGrp="1" noRot="1" noChangeAspect="1" noMove="1" noResize="1" noEditPoints="1" noAdjustHandles="1" noChangeArrowheads="1" noChangeShapeType="1" noTextEdit="1"/>
              </p:cNvSpPr>
              <p:nvPr>
                <p:ph idx="1"/>
              </p:nvPr>
            </p:nvSpPr>
            <p:spPr>
              <a:xfrm>
                <a:off x="236139" y="1341767"/>
                <a:ext cx="10718906" cy="2399419"/>
              </a:xfrm>
              <a:blipFill>
                <a:blip r:embed="rId2"/>
                <a:stretch>
                  <a:fillRect l="-398"/>
                </a:stretch>
              </a:blipFill>
            </p:spPr>
            <p:txBody>
              <a:bodyPr/>
              <a:lstStyle/>
              <a:p>
                <a:r>
                  <a:rPr lang="en-FI">
                    <a:noFill/>
                  </a:rPr>
                  <a:t> </a:t>
                </a:r>
              </a:p>
            </p:txBody>
          </p:sp>
        </mc:Fallback>
      </mc:AlternateContent>
      <p:pic>
        <p:nvPicPr>
          <p:cNvPr id="5" name="Picture 4" descr="Diagram of a magnetic field&#10;&#10;Description automatically generated">
            <a:extLst>
              <a:ext uri="{FF2B5EF4-FFF2-40B4-BE49-F238E27FC236}">
                <a16:creationId xmlns:a16="http://schemas.microsoft.com/office/drawing/2014/main" id="{E90F3FCB-7E9C-8F99-5D15-1B697C00E8B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48148" y="3366143"/>
            <a:ext cx="5430774" cy="3369459"/>
          </a:xfrm>
          <a:prstGeom prst="rect">
            <a:avLst/>
          </a:prstGeom>
        </p:spPr>
      </p:pic>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D0E38E8E-94A0-6A70-59AD-90D2E27E976C}"/>
                  </a:ext>
                </a:extLst>
              </p:cNvPr>
              <p:cNvSpPr txBox="1"/>
              <p:nvPr/>
            </p:nvSpPr>
            <p:spPr>
              <a:xfrm flipH="1">
                <a:off x="342078" y="3918258"/>
                <a:ext cx="5507713" cy="2308324"/>
              </a:xfrm>
              <a:prstGeom prst="rect">
                <a:avLst/>
              </a:prstGeom>
              <a:noFill/>
            </p:spPr>
            <p:txBody>
              <a:bodyPr wrap="square" rtlCol="0">
                <a:spAutoFit/>
              </a:bodyPr>
              <a:lstStyle/>
              <a:p>
                <a:pPr marL="0" indent="0">
                  <a:buNone/>
                </a:pPr>
                <a:r>
                  <a:rPr lang="it-IT" dirty="0"/>
                  <a:t>Problems:</a:t>
                </a:r>
              </a:p>
              <a:p>
                <a:pPr marL="0" indent="0">
                  <a:buNone/>
                </a:pPr>
                <a:endParaRPr lang="it-IT" dirty="0"/>
              </a:p>
              <a:p>
                <a:pPr marL="285750" indent="-285750">
                  <a:buFont typeface="Arial" panose="020B0604020202020204" pitchFamily="34" charset="0"/>
                  <a:buChar char="•"/>
                </a:pPr>
                <a:r>
                  <a:rPr lang="it-IT" dirty="0"/>
                  <a:t>The quantum system must be extremely well isolated from the environment.</a:t>
                </a:r>
              </a:p>
              <a:p>
                <a:pPr marL="285750" indent="-285750">
                  <a:buFont typeface="Arial" panose="020B0604020202020204" pitchFamily="34" charset="0"/>
                  <a:buChar char="•"/>
                </a:pPr>
                <a14:m>
                  <m:oMath xmlns:m="http://schemas.openxmlformats.org/officeDocument/2006/math">
                    <m:r>
                      <a:rPr lang="it-IT" b="0" i="1" smtClean="0">
                        <a:latin typeface="Cambria Math" panose="02040503050406030204" pitchFamily="18" charset="0"/>
                      </a:rPr>
                      <m:t>𝑇</m:t>
                    </m:r>
                  </m:oMath>
                </a14:m>
                <a:r>
                  <a:rPr lang="it-IT" dirty="0"/>
                  <a:t> can be very long.</a:t>
                </a:r>
              </a:p>
              <a:p>
                <a:pPr marL="285750" indent="-285750">
                  <a:buFont typeface="Arial" panose="020B0604020202020204" pitchFamily="34" charset="0"/>
                  <a:buChar char="•"/>
                </a:pPr>
                <a:r>
                  <a:rPr lang="it-IT" dirty="0"/>
                  <a:t>Very hard to run this on gate-based quantum computers.</a:t>
                </a:r>
              </a:p>
              <a:p>
                <a:endParaRPr lang="en-FI" dirty="0"/>
              </a:p>
            </p:txBody>
          </p:sp>
        </mc:Choice>
        <mc:Fallback xmlns="">
          <p:sp>
            <p:nvSpPr>
              <p:cNvPr id="6" name="TextBox 5">
                <a:extLst>
                  <a:ext uri="{FF2B5EF4-FFF2-40B4-BE49-F238E27FC236}">
                    <a16:creationId xmlns:a16="http://schemas.microsoft.com/office/drawing/2014/main" id="{D0E38E8E-94A0-6A70-59AD-90D2E27E976C}"/>
                  </a:ext>
                </a:extLst>
              </p:cNvPr>
              <p:cNvSpPr txBox="1">
                <a:spLocks noRot="1" noChangeAspect="1" noMove="1" noResize="1" noEditPoints="1" noAdjustHandles="1" noChangeArrowheads="1" noChangeShapeType="1" noTextEdit="1"/>
              </p:cNvSpPr>
              <p:nvPr/>
            </p:nvSpPr>
            <p:spPr>
              <a:xfrm flipH="1">
                <a:off x="342078" y="3918258"/>
                <a:ext cx="5507713" cy="2308324"/>
              </a:xfrm>
              <a:prstGeom prst="rect">
                <a:avLst/>
              </a:prstGeom>
              <a:blipFill>
                <a:blip r:embed="rId4"/>
                <a:stretch>
                  <a:fillRect l="-885" t="-1323"/>
                </a:stretch>
              </a:blipFill>
            </p:spPr>
            <p:txBody>
              <a:bodyPr/>
              <a:lstStyle/>
              <a:p>
                <a:r>
                  <a:rPr lang="en-FI">
                    <a:noFill/>
                  </a:rPr>
                  <a:t> </a:t>
                </a:r>
              </a:p>
            </p:txBody>
          </p:sp>
        </mc:Fallback>
      </mc:AlternateContent>
      <p:sp>
        <p:nvSpPr>
          <p:cNvPr id="7" name="TextBox 6">
            <a:extLst>
              <a:ext uri="{FF2B5EF4-FFF2-40B4-BE49-F238E27FC236}">
                <a16:creationId xmlns:a16="http://schemas.microsoft.com/office/drawing/2014/main" id="{FA8DED34-823C-F62B-7B82-78598CCA1EAB}"/>
              </a:ext>
            </a:extLst>
          </p:cNvPr>
          <p:cNvSpPr txBox="1"/>
          <p:nvPr/>
        </p:nvSpPr>
        <p:spPr>
          <a:xfrm>
            <a:off x="11664350" y="6309360"/>
            <a:ext cx="441146" cy="369332"/>
          </a:xfrm>
          <a:prstGeom prst="rect">
            <a:avLst/>
          </a:prstGeom>
          <a:noFill/>
        </p:spPr>
        <p:txBody>
          <a:bodyPr wrap="none" rtlCol="0">
            <a:spAutoFit/>
          </a:bodyPr>
          <a:lstStyle/>
          <a:p>
            <a:r>
              <a:rPr lang="it-IT" dirty="0"/>
              <a:t>11</a:t>
            </a:r>
            <a:endParaRPr lang="en-FI" dirty="0"/>
          </a:p>
        </p:txBody>
      </p:sp>
    </p:spTree>
    <p:extLst>
      <p:ext uri="{BB962C8B-B14F-4D97-AF65-F5344CB8AC3E}">
        <p14:creationId xmlns:p14="http://schemas.microsoft.com/office/powerpoint/2010/main" val="38865278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85B7ED-E0CB-6B6B-95D0-79F0BADF07AF}"/>
              </a:ext>
            </a:extLst>
          </p:cNvPr>
          <p:cNvSpPr>
            <a:spLocks noGrp="1"/>
          </p:cNvSpPr>
          <p:nvPr>
            <p:ph type="title"/>
          </p:nvPr>
        </p:nvSpPr>
        <p:spPr>
          <a:xfrm>
            <a:off x="0" y="32080"/>
            <a:ext cx="9601200" cy="1309687"/>
          </a:xfrm>
        </p:spPr>
        <p:txBody>
          <a:bodyPr/>
          <a:lstStyle/>
          <a:p>
            <a:r>
              <a:rPr lang="it-IT" dirty="0"/>
              <a:t>trotterization</a:t>
            </a:r>
            <a:endParaRPr lang="en-FI" dirty="0"/>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A756BA43-E879-DE23-6CB5-D23F51FFDB4D}"/>
                  </a:ext>
                </a:extLst>
              </p:cNvPr>
              <p:cNvSpPr txBox="1"/>
              <p:nvPr/>
            </p:nvSpPr>
            <p:spPr>
              <a:xfrm>
                <a:off x="222511" y="2256166"/>
                <a:ext cx="5184476" cy="3220049"/>
              </a:xfrm>
              <a:prstGeom prst="rect">
                <a:avLst/>
              </a:prstGeom>
              <a:noFill/>
            </p:spPr>
            <p:txBody>
              <a:bodyPr wrap="square" rtlCol="0">
                <a:spAutoFit/>
              </a:bodyPr>
              <a:lstStyle/>
              <a:p>
                <a:pPr marL="285750" indent="-285750">
                  <a:buFont typeface="Arial" panose="020B0604020202020204" pitchFamily="34" charset="0"/>
                  <a:buChar char="•"/>
                </a:pPr>
                <a:r>
                  <a:rPr lang="it-IT" dirty="0"/>
                  <a:t>A powerful tool for approximating hard-to-compute Hamiltonian ground states.</a:t>
                </a:r>
              </a:p>
              <a:p>
                <a:endParaRPr lang="it-IT" dirty="0"/>
              </a:p>
              <a:p>
                <a:pPr marL="285750" indent="-285750">
                  <a:buFont typeface="Arial" panose="020B0604020202020204" pitchFamily="34" charset="0"/>
                  <a:buChar char="•"/>
                </a:pPr>
                <a:r>
                  <a:rPr lang="it-IT" dirty="0"/>
                  <a:t>If </a:t>
                </a:r>
                <a14:m>
                  <m:oMath xmlns:m="http://schemas.openxmlformats.org/officeDocument/2006/math">
                    <m:r>
                      <a:rPr lang="it-IT" b="0" i="1" smtClean="0">
                        <a:latin typeface="Cambria Math" panose="02040503050406030204" pitchFamily="18" charset="0"/>
                      </a:rPr>
                      <m:t>𝐻</m:t>
                    </m:r>
                    <m:r>
                      <a:rPr lang="it-IT" b="0" i="1" smtClean="0">
                        <a:latin typeface="Cambria Math" panose="02040503050406030204" pitchFamily="18" charset="0"/>
                      </a:rPr>
                      <m:t>=</m:t>
                    </m:r>
                    <m:sSub>
                      <m:sSubPr>
                        <m:ctrlPr>
                          <a:rPr lang="it-IT" b="0" i="1" smtClean="0">
                            <a:latin typeface="Cambria Math" panose="02040503050406030204" pitchFamily="18" charset="0"/>
                          </a:rPr>
                        </m:ctrlPr>
                      </m:sSubPr>
                      <m:e>
                        <m:r>
                          <a:rPr lang="it-IT" b="0" i="1" smtClean="0">
                            <a:latin typeface="Cambria Math" panose="02040503050406030204" pitchFamily="18" charset="0"/>
                          </a:rPr>
                          <m:t>𝐻</m:t>
                        </m:r>
                      </m:e>
                      <m:sub>
                        <m:r>
                          <a:rPr lang="it-IT" b="0" i="1" smtClean="0">
                            <a:latin typeface="Cambria Math" panose="02040503050406030204" pitchFamily="18" charset="0"/>
                          </a:rPr>
                          <m:t>𝐴</m:t>
                        </m:r>
                      </m:sub>
                    </m:sSub>
                    <m:r>
                      <a:rPr lang="it-IT" b="0" i="1" smtClean="0">
                        <a:latin typeface="Cambria Math" panose="02040503050406030204" pitchFamily="18" charset="0"/>
                      </a:rPr>
                      <m:t>+</m:t>
                    </m:r>
                    <m:sSub>
                      <m:sSubPr>
                        <m:ctrlPr>
                          <a:rPr lang="it-IT" b="0" i="1" smtClean="0">
                            <a:latin typeface="Cambria Math" panose="02040503050406030204" pitchFamily="18" charset="0"/>
                          </a:rPr>
                        </m:ctrlPr>
                      </m:sSubPr>
                      <m:e>
                        <m:r>
                          <a:rPr lang="it-IT" b="0" i="1" smtClean="0">
                            <a:latin typeface="Cambria Math" panose="02040503050406030204" pitchFamily="18" charset="0"/>
                          </a:rPr>
                          <m:t>𝐻</m:t>
                        </m:r>
                      </m:e>
                      <m:sub>
                        <m:r>
                          <a:rPr lang="it-IT" b="0" i="1" smtClean="0">
                            <a:latin typeface="Cambria Math" panose="02040503050406030204" pitchFamily="18" charset="0"/>
                          </a:rPr>
                          <m:t>𝐵</m:t>
                        </m:r>
                      </m:sub>
                    </m:sSub>
                  </m:oMath>
                </a14:m>
                <a:r>
                  <a:rPr lang="it-IT" dirty="0"/>
                  <a:t>, then:</a:t>
                </a:r>
              </a:p>
              <a:p>
                <a:pPr marL="742950" lvl="1" indent="-285750">
                  <a:buFont typeface="Arial" panose="020B0604020202020204" pitchFamily="34" charset="0"/>
                  <a:buChar char="•"/>
                </a:pPr>
                <a14:m>
                  <m:oMath xmlns:m="http://schemas.openxmlformats.org/officeDocument/2006/math">
                    <m:sSup>
                      <m:sSupPr>
                        <m:ctrlPr>
                          <a:rPr lang="it-IT" b="0" i="1" smtClean="0">
                            <a:latin typeface="Cambria Math" panose="02040503050406030204" pitchFamily="18" charset="0"/>
                          </a:rPr>
                        </m:ctrlPr>
                      </m:sSupPr>
                      <m:e>
                        <m:r>
                          <a:rPr lang="it-IT" b="0" i="1" smtClean="0">
                            <a:latin typeface="Cambria Math" panose="02040503050406030204" pitchFamily="18" charset="0"/>
                          </a:rPr>
                          <m:t>𝑒</m:t>
                        </m:r>
                      </m:e>
                      <m:sup>
                        <m:sSub>
                          <m:sSubPr>
                            <m:ctrlPr>
                              <a:rPr lang="it-IT" b="0" i="1" smtClean="0">
                                <a:latin typeface="Cambria Math" panose="02040503050406030204" pitchFamily="18" charset="0"/>
                              </a:rPr>
                            </m:ctrlPr>
                          </m:sSubPr>
                          <m:e>
                            <m:r>
                              <a:rPr lang="it-IT" b="0" i="1" smtClean="0">
                                <a:latin typeface="Cambria Math" panose="02040503050406030204" pitchFamily="18" charset="0"/>
                              </a:rPr>
                              <m:t>𝐻</m:t>
                            </m:r>
                          </m:e>
                          <m:sub>
                            <m:r>
                              <a:rPr lang="it-IT" b="0" i="1" smtClean="0">
                                <a:latin typeface="Cambria Math" panose="02040503050406030204" pitchFamily="18" charset="0"/>
                              </a:rPr>
                              <m:t>𝐴</m:t>
                            </m:r>
                          </m:sub>
                        </m:sSub>
                        <m:r>
                          <a:rPr lang="it-IT" b="0" i="1" smtClean="0">
                            <a:latin typeface="Cambria Math" panose="02040503050406030204" pitchFamily="18" charset="0"/>
                          </a:rPr>
                          <m:t>+</m:t>
                        </m:r>
                        <m:sSub>
                          <m:sSubPr>
                            <m:ctrlPr>
                              <a:rPr lang="it-IT" b="0" i="1" smtClean="0">
                                <a:latin typeface="Cambria Math" panose="02040503050406030204" pitchFamily="18" charset="0"/>
                              </a:rPr>
                            </m:ctrlPr>
                          </m:sSubPr>
                          <m:e>
                            <m:r>
                              <a:rPr lang="it-IT" b="0" i="1" smtClean="0">
                                <a:latin typeface="Cambria Math" panose="02040503050406030204" pitchFamily="18" charset="0"/>
                              </a:rPr>
                              <m:t>𝐻</m:t>
                            </m:r>
                          </m:e>
                          <m:sub>
                            <m:r>
                              <a:rPr lang="it-IT" b="0" i="1" smtClean="0">
                                <a:latin typeface="Cambria Math" panose="02040503050406030204" pitchFamily="18" charset="0"/>
                              </a:rPr>
                              <m:t>𝐵</m:t>
                            </m:r>
                          </m:sub>
                        </m:sSub>
                      </m:sup>
                    </m:sSup>
                    <m:r>
                      <a:rPr lang="it-IT" b="0" i="1" smtClean="0">
                        <a:latin typeface="Cambria Math" panose="02040503050406030204" pitchFamily="18" charset="0"/>
                      </a:rPr>
                      <m:t>=</m:t>
                    </m:r>
                    <m:limLow>
                      <m:limLowPr>
                        <m:ctrlPr>
                          <a:rPr lang="it-IT" b="0" i="1" smtClean="0">
                            <a:latin typeface="Cambria Math" panose="02040503050406030204" pitchFamily="18" charset="0"/>
                          </a:rPr>
                        </m:ctrlPr>
                      </m:limLowPr>
                      <m:e>
                        <m:r>
                          <m:rPr>
                            <m:sty m:val="p"/>
                          </m:rPr>
                          <a:rPr lang="it-IT" b="0" i="0" smtClean="0">
                            <a:latin typeface="Cambria Math" panose="02040503050406030204" pitchFamily="18" charset="0"/>
                          </a:rPr>
                          <m:t>lim</m:t>
                        </m:r>
                      </m:e>
                      <m:lim>
                        <m:r>
                          <a:rPr lang="it-IT" b="0" i="1" smtClean="0">
                            <a:latin typeface="Cambria Math" panose="02040503050406030204" pitchFamily="18" charset="0"/>
                          </a:rPr>
                          <m:t>𝑛</m:t>
                        </m:r>
                        <m:r>
                          <a:rPr lang="it-IT" b="0" i="1" smtClean="0">
                            <a:latin typeface="Cambria Math" panose="02040503050406030204" pitchFamily="18" charset="0"/>
                          </a:rPr>
                          <m:t>→∞</m:t>
                        </m:r>
                      </m:lim>
                    </m:limLow>
                    <m:sSup>
                      <m:sSupPr>
                        <m:ctrlPr>
                          <a:rPr lang="it-IT" b="0" i="1" smtClean="0">
                            <a:latin typeface="Cambria Math" panose="02040503050406030204" pitchFamily="18" charset="0"/>
                          </a:rPr>
                        </m:ctrlPr>
                      </m:sSupPr>
                      <m:e>
                        <m:d>
                          <m:dPr>
                            <m:ctrlPr>
                              <a:rPr lang="it-IT" b="0" i="1" smtClean="0">
                                <a:latin typeface="Cambria Math" panose="02040503050406030204" pitchFamily="18" charset="0"/>
                              </a:rPr>
                            </m:ctrlPr>
                          </m:dPr>
                          <m:e>
                            <m:sSup>
                              <m:sSupPr>
                                <m:ctrlPr>
                                  <a:rPr lang="it-IT" b="0" i="1" smtClean="0">
                                    <a:latin typeface="Cambria Math" panose="02040503050406030204" pitchFamily="18" charset="0"/>
                                  </a:rPr>
                                </m:ctrlPr>
                              </m:sSupPr>
                              <m:e>
                                <m:r>
                                  <a:rPr lang="it-IT" b="0" i="1" smtClean="0">
                                    <a:latin typeface="Cambria Math" panose="02040503050406030204" pitchFamily="18" charset="0"/>
                                  </a:rPr>
                                  <m:t>𝑒</m:t>
                                </m:r>
                              </m:e>
                              <m:sup>
                                <m:f>
                                  <m:fPr>
                                    <m:ctrlPr>
                                      <a:rPr lang="it-IT" b="0" i="1" smtClean="0">
                                        <a:latin typeface="Cambria Math" panose="02040503050406030204" pitchFamily="18" charset="0"/>
                                      </a:rPr>
                                    </m:ctrlPr>
                                  </m:fPr>
                                  <m:num>
                                    <m:sSub>
                                      <m:sSubPr>
                                        <m:ctrlPr>
                                          <a:rPr lang="it-IT" b="0" i="1" smtClean="0">
                                            <a:latin typeface="Cambria Math" panose="02040503050406030204" pitchFamily="18" charset="0"/>
                                          </a:rPr>
                                        </m:ctrlPr>
                                      </m:sSubPr>
                                      <m:e>
                                        <m:r>
                                          <a:rPr lang="it-IT" b="0" i="1" smtClean="0">
                                            <a:latin typeface="Cambria Math" panose="02040503050406030204" pitchFamily="18" charset="0"/>
                                          </a:rPr>
                                          <m:t>𝐻</m:t>
                                        </m:r>
                                      </m:e>
                                      <m:sub>
                                        <m:r>
                                          <a:rPr lang="it-IT" b="0" i="1" smtClean="0">
                                            <a:latin typeface="Cambria Math" panose="02040503050406030204" pitchFamily="18" charset="0"/>
                                          </a:rPr>
                                          <m:t>𝐴</m:t>
                                        </m:r>
                                      </m:sub>
                                    </m:sSub>
                                  </m:num>
                                  <m:den>
                                    <m:r>
                                      <a:rPr lang="it-IT" b="0" i="1" smtClean="0">
                                        <a:latin typeface="Cambria Math" panose="02040503050406030204" pitchFamily="18" charset="0"/>
                                      </a:rPr>
                                      <m:t>𝑛</m:t>
                                    </m:r>
                                  </m:den>
                                </m:f>
                              </m:sup>
                            </m:sSup>
                            <m:r>
                              <a:rPr lang="it-IT" b="0" i="1" smtClean="0">
                                <a:latin typeface="Cambria Math" panose="02040503050406030204" pitchFamily="18" charset="0"/>
                              </a:rPr>
                              <m:t>+</m:t>
                            </m:r>
                            <m:sSup>
                              <m:sSupPr>
                                <m:ctrlPr>
                                  <a:rPr lang="it-IT" i="1">
                                    <a:latin typeface="Cambria Math" panose="02040503050406030204" pitchFamily="18" charset="0"/>
                                  </a:rPr>
                                </m:ctrlPr>
                              </m:sSupPr>
                              <m:e>
                                <m:r>
                                  <a:rPr lang="it-IT" i="1">
                                    <a:latin typeface="Cambria Math" panose="02040503050406030204" pitchFamily="18" charset="0"/>
                                  </a:rPr>
                                  <m:t>𝑒</m:t>
                                </m:r>
                              </m:e>
                              <m:sup>
                                <m:f>
                                  <m:fPr>
                                    <m:ctrlPr>
                                      <a:rPr lang="it-IT" i="1">
                                        <a:latin typeface="Cambria Math" panose="02040503050406030204" pitchFamily="18" charset="0"/>
                                      </a:rPr>
                                    </m:ctrlPr>
                                  </m:fPr>
                                  <m:num>
                                    <m:sSub>
                                      <m:sSubPr>
                                        <m:ctrlPr>
                                          <a:rPr lang="it-IT" i="1">
                                            <a:latin typeface="Cambria Math" panose="02040503050406030204" pitchFamily="18" charset="0"/>
                                          </a:rPr>
                                        </m:ctrlPr>
                                      </m:sSubPr>
                                      <m:e>
                                        <m:r>
                                          <a:rPr lang="it-IT" i="1">
                                            <a:latin typeface="Cambria Math" panose="02040503050406030204" pitchFamily="18" charset="0"/>
                                          </a:rPr>
                                          <m:t>𝐻</m:t>
                                        </m:r>
                                      </m:e>
                                      <m:sub>
                                        <m:r>
                                          <a:rPr lang="it-IT" b="0" i="1" smtClean="0">
                                            <a:latin typeface="Cambria Math" panose="02040503050406030204" pitchFamily="18" charset="0"/>
                                          </a:rPr>
                                          <m:t>𝐵</m:t>
                                        </m:r>
                                      </m:sub>
                                    </m:sSub>
                                  </m:num>
                                  <m:den>
                                    <m:r>
                                      <a:rPr lang="it-IT" i="1">
                                        <a:latin typeface="Cambria Math" panose="02040503050406030204" pitchFamily="18" charset="0"/>
                                      </a:rPr>
                                      <m:t>𝑛</m:t>
                                    </m:r>
                                  </m:den>
                                </m:f>
                              </m:sup>
                            </m:sSup>
                          </m:e>
                        </m:d>
                      </m:e>
                      <m:sup>
                        <m:r>
                          <a:rPr lang="it-IT" b="0" i="1" smtClean="0">
                            <a:latin typeface="Cambria Math" panose="02040503050406030204" pitchFamily="18" charset="0"/>
                          </a:rPr>
                          <m:t>𝑛</m:t>
                        </m:r>
                      </m:sup>
                    </m:sSup>
                  </m:oMath>
                </a14:m>
                <a:endParaRPr lang="it-IT" dirty="0"/>
              </a:p>
              <a:p>
                <a:pPr lvl="1"/>
                <a:endParaRPr lang="it-IT" dirty="0"/>
              </a:p>
              <a:p>
                <a:pPr marL="285750" indent="-285750">
                  <a:buFont typeface="Arial" panose="020B0604020202020204" pitchFamily="34" charset="0"/>
                  <a:buChar char="•"/>
                </a:pPr>
                <a:r>
                  <a:rPr lang="it-IT" dirty="0"/>
                  <a:t>This can be interpreted as applying </a:t>
                </a:r>
                <a14:m>
                  <m:oMath xmlns:m="http://schemas.openxmlformats.org/officeDocument/2006/math">
                    <m:sSub>
                      <m:sSubPr>
                        <m:ctrlPr>
                          <a:rPr lang="it-IT" b="0" i="1" smtClean="0">
                            <a:latin typeface="Cambria Math" panose="02040503050406030204" pitchFamily="18" charset="0"/>
                          </a:rPr>
                        </m:ctrlPr>
                      </m:sSubPr>
                      <m:e>
                        <m:r>
                          <a:rPr lang="it-IT" b="0" i="1" smtClean="0">
                            <a:latin typeface="Cambria Math" panose="02040503050406030204" pitchFamily="18" charset="0"/>
                          </a:rPr>
                          <m:t>𝐻</m:t>
                        </m:r>
                      </m:e>
                      <m:sub>
                        <m:r>
                          <a:rPr lang="it-IT" b="0" i="1" smtClean="0">
                            <a:latin typeface="Cambria Math" panose="02040503050406030204" pitchFamily="18" charset="0"/>
                          </a:rPr>
                          <m:t>𝐴</m:t>
                        </m:r>
                      </m:sub>
                    </m:sSub>
                  </m:oMath>
                </a14:m>
                <a:r>
                  <a:rPr lang="it-IT" dirty="0"/>
                  <a:t> and </a:t>
                </a:r>
                <a14:m>
                  <m:oMath xmlns:m="http://schemas.openxmlformats.org/officeDocument/2006/math">
                    <m:sSub>
                      <m:sSubPr>
                        <m:ctrlPr>
                          <a:rPr lang="it-IT" b="0" i="1" smtClean="0">
                            <a:latin typeface="Cambria Math" panose="02040503050406030204" pitchFamily="18" charset="0"/>
                          </a:rPr>
                        </m:ctrlPr>
                      </m:sSubPr>
                      <m:e>
                        <m:r>
                          <a:rPr lang="it-IT" b="0" i="1" smtClean="0">
                            <a:latin typeface="Cambria Math" panose="02040503050406030204" pitchFamily="18" charset="0"/>
                          </a:rPr>
                          <m:t>𝐻</m:t>
                        </m:r>
                      </m:e>
                      <m:sub>
                        <m:r>
                          <a:rPr lang="it-IT" b="0" i="1" smtClean="0">
                            <a:latin typeface="Cambria Math" panose="02040503050406030204" pitchFamily="18" charset="0"/>
                          </a:rPr>
                          <m:t>𝐵</m:t>
                        </m:r>
                      </m:sub>
                    </m:sSub>
                  </m:oMath>
                </a14:m>
                <a:r>
                  <a:rPr lang="it-IT" dirty="0"/>
                  <a:t> for time intervals </a:t>
                </a:r>
                <a14:m>
                  <m:oMath xmlns:m="http://schemas.openxmlformats.org/officeDocument/2006/math">
                    <m:f>
                      <m:fPr>
                        <m:ctrlPr>
                          <a:rPr lang="it-IT" b="0" i="1" smtClean="0">
                            <a:latin typeface="Cambria Math" panose="02040503050406030204" pitchFamily="18" charset="0"/>
                          </a:rPr>
                        </m:ctrlPr>
                      </m:fPr>
                      <m:num>
                        <m:r>
                          <a:rPr lang="it-IT" b="0" i="1" smtClean="0">
                            <a:latin typeface="Cambria Math" panose="02040503050406030204" pitchFamily="18" charset="0"/>
                          </a:rPr>
                          <m:t>1</m:t>
                        </m:r>
                      </m:num>
                      <m:den>
                        <m:r>
                          <a:rPr lang="it-IT" b="0" i="1" smtClean="0">
                            <a:latin typeface="Cambria Math" panose="02040503050406030204" pitchFamily="18" charset="0"/>
                          </a:rPr>
                          <m:t>𝑛</m:t>
                        </m:r>
                      </m:den>
                    </m:f>
                  </m:oMath>
                </a14:m>
                <a:r>
                  <a:rPr lang="it-IT" dirty="0"/>
                  <a:t> alternatively. A classical analogy is representing a curve with piecewise approximations.</a:t>
                </a:r>
              </a:p>
            </p:txBody>
          </p:sp>
        </mc:Choice>
        <mc:Fallback xmlns="">
          <p:sp>
            <p:nvSpPr>
              <p:cNvPr id="8" name="TextBox 7">
                <a:extLst>
                  <a:ext uri="{FF2B5EF4-FFF2-40B4-BE49-F238E27FC236}">
                    <a16:creationId xmlns:a16="http://schemas.microsoft.com/office/drawing/2014/main" id="{A756BA43-E879-DE23-6CB5-D23F51FFDB4D}"/>
                  </a:ext>
                </a:extLst>
              </p:cNvPr>
              <p:cNvSpPr txBox="1">
                <a:spLocks noRot="1" noChangeAspect="1" noMove="1" noResize="1" noEditPoints="1" noAdjustHandles="1" noChangeArrowheads="1" noChangeShapeType="1" noTextEdit="1"/>
              </p:cNvSpPr>
              <p:nvPr/>
            </p:nvSpPr>
            <p:spPr>
              <a:xfrm>
                <a:off x="222511" y="2256166"/>
                <a:ext cx="5184476" cy="3220049"/>
              </a:xfrm>
              <a:prstGeom prst="rect">
                <a:avLst/>
              </a:prstGeom>
              <a:blipFill>
                <a:blip r:embed="rId2"/>
                <a:stretch>
                  <a:fillRect l="-824" t="-758" b="-2273"/>
                </a:stretch>
              </a:blipFill>
            </p:spPr>
            <p:txBody>
              <a:bodyPr/>
              <a:lstStyle/>
              <a:p>
                <a:r>
                  <a:rPr lang="en-FI">
                    <a:noFill/>
                  </a:rPr>
                  <a:t> </a:t>
                </a:r>
              </a:p>
            </p:txBody>
          </p:sp>
        </mc:Fallback>
      </mc:AlternateContent>
      <p:pic>
        <p:nvPicPr>
          <p:cNvPr id="10" name="Picture 9">
            <a:extLst>
              <a:ext uri="{FF2B5EF4-FFF2-40B4-BE49-F238E27FC236}">
                <a16:creationId xmlns:a16="http://schemas.microsoft.com/office/drawing/2014/main" id="{90011E7B-515B-D73B-D0F0-78F7E66EB410}"/>
              </a:ext>
            </a:extLst>
          </p:cNvPr>
          <p:cNvPicPr>
            <a:picLocks noChangeAspect="1"/>
          </p:cNvPicPr>
          <p:nvPr/>
        </p:nvPicPr>
        <p:blipFill>
          <a:blip r:embed="rId3"/>
          <a:stretch>
            <a:fillRect/>
          </a:stretch>
        </p:blipFill>
        <p:spPr>
          <a:xfrm>
            <a:off x="5594992" y="1341767"/>
            <a:ext cx="6191568" cy="4902452"/>
          </a:xfrm>
          <a:prstGeom prst="rect">
            <a:avLst/>
          </a:prstGeom>
        </p:spPr>
      </p:pic>
      <p:sp>
        <p:nvSpPr>
          <p:cNvPr id="11" name="TextBox 10">
            <a:extLst>
              <a:ext uri="{FF2B5EF4-FFF2-40B4-BE49-F238E27FC236}">
                <a16:creationId xmlns:a16="http://schemas.microsoft.com/office/drawing/2014/main" id="{C182BCE4-7C6E-A06E-FD09-BEDFD7A5C9CB}"/>
              </a:ext>
            </a:extLst>
          </p:cNvPr>
          <p:cNvSpPr txBox="1"/>
          <p:nvPr/>
        </p:nvSpPr>
        <p:spPr>
          <a:xfrm>
            <a:off x="11664350" y="6309360"/>
            <a:ext cx="441146" cy="369332"/>
          </a:xfrm>
          <a:prstGeom prst="rect">
            <a:avLst/>
          </a:prstGeom>
          <a:noFill/>
        </p:spPr>
        <p:txBody>
          <a:bodyPr wrap="none" rtlCol="0">
            <a:spAutoFit/>
          </a:bodyPr>
          <a:lstStyle/>
          <a:p>
            <a:r>
              <a:rPr lang="it-IT" dirty="0"/>
              <a:t>12</a:t>
            </a:r>
            <a:endParaRPr lang="en-FI" dirty="0"/>
          </a:p>
        </p:txBody>
      </p:sp>
    </p:spTree>
    <p:extLst>
      <p:ext uri="{BB962C8B-B14F-4D97-AF65-F5344CB8AC3E}">
        <p14:creationId xmlns:p14="http://schemas.microsoft.com/office/powerpoint/2010/main" val="38573431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85B7ED-E0CB-6B6B-95D0-79F0BADF07AF}"/>
              </a:ext>
            </a:extLst>
          </p:cNvPr>
          <p:cNvSpPr>
            <a:spLocks noGrp="1"/>
          </p:cNvSpPr>
          <p:nvPr>
            <p:ph type="title"/>
          </p:nvPr>
        </p:nvSpPr>
        <p:spPr>
          <a:xfrm>
            <a:off x="0" y="32080"/>
            <a:ext cx="12102860" cy="1309687"/>
          </a:xfrm>
        </p:spPr>
        <p:txBody>
          <a:bodyPr/>
          <a:lstStyle/>
          <a:p>
            <a:r>
              <a:rPr lang="it-IT" dirty="0"/>
              <a:t>Quantum approximate optimization algorithm</a:t>
            </a:r>
            <a:endParaRPr lang="en-FI" dirty="0"/>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A756BA43-E879-DE23-6CB5-D23F51FFDB4D}"/>
                  </a:ext>
                </a:extLst>
              </p:cNvPr>
              <p:cNvSpPr txBox="1"/>
              <p:nvPr/>
            </p:nvSpPr>
            <p:spPr>
              <a:xfrm>
                <a:off x="270042" y="1274646"/>
                <a:ext cx="9353351" cy="3181512"/>
              </a:xfrm>
              <a:prstGeom prst="rect">
                <a:avLst/>
              </a:prstGeom>
              <a:noFill/>
            </p:spPr>
            <p:txBody>
              <a:bodyPr wrap="square" rtlCol="0">
                <a:spAutoFit/>
              </a:bodyPr>
              <a:lstStyle/>
              <a:p>
                <a:pPr marL="285750" indent="-285750">
                  <a:buFont typeface="Arial" panose="020B0604020202020204" pitchFamily="34" charset="0"/>
                  <a:buChar char="•"/>
                </a:pPr>
                <a:r>
                  <a:rPr lang="it-IT" dirty="0"/>
                  <a:t>We can put together the adiabatic computing idea and trotterization for designing a gate-based algorithm that solves combinatorial problems: QAOA.</a:t>
                </a:r>
              </a:p>
              <a:p>
                <a:pPr marL="285750" indent="-285750">
                  <a:buFont typeface="Arial" panose="020B0604020202020204" pitchFamily="34" charset="0"/>
                  <a:buChar char="•"/>
                </a:pPr>
                <a:r>
                  <a:rPr lang="it-IT" b="1" dirty="0"/>
                  <a:t>Idea: </a:t>
                </a:r>
                <a:r>
                  <a:rPr lang="it-IT" dirty="0"/>
                  <a:t>creating a state </a:t>
                </a:r>
                <a14:m>
                  <m:oMath xmlns:m="http://schemas.openxmlformats.org/officeDocument/2006/math">
                    <m:d>
                      <m:dPr>
                        <m:begChr m:val="|"/>
                        <m:endChr m:val="⟩"/>
                        <m:ctrlPr>
                          <a:rPr lang="it-IT" b="0" i="1" smtClean="0">
                            <a:latin typeface="Cambria Math" panose="02040503050406030204" pitchFamily="18" charset="0"/>
                          </a:rPr>
                        </m:ctrlPr>
                      </m:dPr>
                      <m:e>
                        <m:r>
                          <a:rPr lang="it-IT" b="0" i="1" smtClean="0">
                            <a:latin typeface="Cambria Math" panose="02040503050406030204" pitchFamily="18" charset="0"/>
                          </a:rPr>
                          <m:t>𝛾</m:t>
                        </m:r>
                        <m:r>
                          <a:rPr lang="it-IT" b="0" i="1" smtClean="0">
                            <a:latin typeface="Cambria Math" panose="02040503050406030204" pitchFamily="18" charset="0"/>
                          </a:rPr>
                          <m:t>, </m:t>
                        </m:r>
                        <m:r>
                          <a:rPr lang="it-IT" b="0" i="1" smtClean="0">
                            <a:latin typeface="Cambria Math" panose="02040503050406030204" pitchFamily="18" charset="0"/>
                          </a:rPr>
                          <m:t>𝛼</m:t>
                        </m:r>
                      </m:e>
                    </m:d>
                    <m:r>
                      <a:rPr lang="it-IT" b="0" i="1" smtClean="0">
                        <a:latin typeface="Cambria Math" panose="02040503050406030204" pitchFamily="18" charset="0"/>
                      </a:rPr>
                      <m:t>=</m:t>
                    </m:r>
                    <m:r>
                      <a:rPr lang="it-IT" b="0" i="1" smtClean="0">
                        <a:latin typeface="Cambria Math" panose="02040503050406030204" pitchFamily="18" charset="0"/>
                      </a:rPr>
                      <m:t>𝑈</m:t>
                    </m:r>
                    <m:d>
                      <m:dPr>
                        <m:ctrlPr>
                          <a:rPr lang="it-IT" b="0" i="1" smtClean="0">
                            <a:latin typeface="Cambria Math" panose="02040503050406030204" pitchFamily="18" charset="0"/>
                          </a:rPr>
                        </m:ctrlPr>
                      </m:dPr>
                      <m:e>
                        <m:sSub>
                          <m:sSubPr>
                            <m:ctrlPr>
                              <a:rPr lang="it-IT" b="0" i="1" smtClean="0">
                                <a:latin typeface="Cambria Math" panose="02040503050406030204" pitchFamily="18" charset="0"/>
                              </a:rPr>
                            </m:ctrlPr>
                          </m:sSubPr>
                          <m:e>
                            <m:r>
                              <a:rPr lang="it-IT" b="0" i="1" smtClean="0">
                                <a:latin typeface="Cambria Math" panose="02040503050406030204" pitchFamily="18" charset="0"/>
                              </a:rPr>
                              <m:t>𝐻</m:t>
                            </m:r>
                          </m:e>
                          <m:sub>
                            <m:r>
                              <a:rPr lang="it-IT" b="0" i="1" smtClean="0">
                                <a:latin typeface="Cambria Math" panose="02040503050406030204" pitchFamily="18" charset="0"/>
                              </a:rPr>
                              <m:t>𝐵</m:t>
                            </m:r>
                          </m:sub>
                        </m:sSub>
                        <m:r>
                          <a:rPr lang="it-IT" b="0" i="0" smtClean="0">
                            <a:latin typeface="Cambria Math" panose="02040503050406030204" pitchFamily="18" charset="0"/>
                          </a:rPr>
                          <m:t>, </m:t>
                        </m:r>
                        <m:sSub>
                          <m:sSubPr>
                            <m:ctrlPr>
                              <a:rPr lang="it-IT" b="0" i="1" smtClean="0">
                                <a:latin typeface="Cambria Math" panose="02040503050406030204" pitchFamily="18" charset="0"/>
                              </a:rPr>
                            </m:ctrlPr>
                          </m:sSubPr>
                          <m:e>
                            <m:r>
                              <a:rPr lang="it-IT" b="0" i="1" smtClean="0">
                                <a:latin typeface="Cambria Math" panose="02040503050406030204" pitchFamily="18" charset="0"/>
                              </a:rPr>
                              <m:t>𝛼</m:t>
                            </m:r>
                          </m:e>
                          <m:sub>
                            <m:r>
                              <a:rPr lang="it-IT" b="0" i="1" smtClean="0">
                                <a:latin typeface="Cambria Math" panose="02040503050406030204" pitchFamily="18" charset="0"/>
                              </a:rPr>
                              <m:t>𝑝</m:t>
                            </m:r>
                          </m:sub>
                        </m:sSub>
                      </m:e>
                    </m:d>
                    <m:r>
                      <a:rPr lang="it-IT" i="1">
                        <a:latin typeface="Cambria Math" panose="02040503050406030204" pitchFamily="18" charset="0"/>
                      </a:rPr>
                      <m:t>𝑈</m:t>
                    </m:r>
                    <m:d>
                      <m:dPr>
                        <m:ctrlPr>
                          <a:rPr lang="it-IT" i="1">
                            <a:latin typeface="Cambria Math" panose="02040503050406030204" pitchFamily="18" charset="0"/>
                          </a:rPr>
                        </m:ctrlPr>
                      </m:dPr>
                      <m:e>
                        <m:sSub>
                          <m:sSubPr>
                            <m:ctrlPr>
                              <a:rPr lang="it-IT" i="1">
                                <a:latin typeface="Cambria Math" panose="02040503050406030204" pitchFamily="18" charset="0"/>
                              </a:rPr>
                            </m:ctrlPr>
                          </m:sSubPr>
                          <m:e>
                            <m:r>
                              <a:rPr lang="it-IT" i="1">
                                <a:latin typeface="Cambria Math" panose="02040503050406030204" pitchFamily="18" charset="0"/>
                              </a:rPr>
                              <m:t>𝐻</m:t>
                            </m:r>
                          </m:e>
                          <m:sub>
                            <m:r>
                              <a:rPr lang="it-IT" b="0" i="1" smtClean="0">
                                <a:latin typeface="Cambria Math" panose="02040503050406030204" pitchFamily="18" charset="0"/>
                              </a:rPr>
                              <m:t>𝐶</m:t>
                            </m:r>
                          </m:sub>
                        </m:sSub>
                        <m:r>
                          <a:rPr lang="it-IT">
                            <a:latin typeface="Cambria Math" panose="02040503050406030204" pitchFamily="18" charset="0"/>
                          </a:rPr>
                          <m:t>, </m:t>
                        </m:r>
                        <m:sSub>
                          <m:sSubPr>
                            <m:ctrlPr>
                              <a:rPr lang="it-IT" i="1">
                                <a:latin typeface="Cambria Math" panose="02040503050406030204" pitchFamily="18" charset="0"/>
                              </a:rPr>
                            </m:ctrlPr>
                          </m:sSubPr>
                          <m:e>
                            <m:r>
                              <a:rPr lang="it-IT" b="0" i="1" smtClean="0">
                                <a:latin typeface="Cambria Math" panose="02040503050406030204" pitchFamily="18" charset="0"/>
                              </a:rPr>
                              <m:t>𝛾</m:t>
                            </m:r>
                          </m:e>
                          <m:sub>
                            <m:r>
                              <a:rPr lang="it-IT" i="1">
                                <a:latin typeface="Cambria Math" panose="02040503050406030204" pitchFamily="18" charset="0"/>
                              </a:rPr>
                              <m:t>𝑝</m:t>
                            </m:r>
                          </m:sub>
                        </m:sSub>
                      </m:e>
                    </m:d>
                    <m:r>
                      <a:rPr lang="it-IT" b="0" i="1" smtClean="0">
                        <a:latin typeface="Cambria Math" panose="02040503050406030204" pitchFamily="18" charset="0"/>
                      </a:rPr>
                      <m:t>…</m:t>
                    </m:r>
                    <m:r>
                      <a:rPr lang="it-IT" i="1">
                        <a:latin typeface="Cambria Math" panose="02040503050406030204" pitchFamily="18" charset="0"/>
                      </a:rPr>
                      <m:t>𝑈</m:t>
                    </m:r>
                    <m:d>
                      <m:dPr>
                        <m:ctrlPr>
                          <a:rPr lang="it-IT" i="1">
                            <a:latin typeface="Cambria Math" panose="02040503050406030204" pitchFamily="18" charset="0"/>
                          </a:rPr>
                        </m:ctrlPr>
                      </m:dPr>
                      <m:e>
                        <m:sSub>
                          <m:sSubPr>
                            <m:ctrlPr>
                              <a:rPr lang="it-IT" i="1">
                                <a:latin typeface="Cambria Math" panose="02040503050406030204" pitchFamily="18" charset="0"/>
                              </a:rPr>
                            </m:ctrlPr>
                          </m:sSubPr>
                          <m:e>
                            <m:r>
                              <a:rPr lang="it-IT" i="1">
                                <a:latin typeface="Cambria Math" panose="02040503050406030204" pitchFamily="18" charset="0"/>
                              </a:rPr>
                              <m:t>𝐻</m:t>
                            </m:r>
                          </m:e>
                          <m:sub>
                            <m:r>
                              <a:rPr lang="it-IT" i="1">
                                <a:latin typeface="Cambria Math" panose="02040503050406030204" pitchFamily="18" charset="0"/>
                              </a:rPr>
                              <m:t>𝐵</m:t>
                            </m:r>
                          </m:sub>
                        </m:sSub>
                        <m:r>
                          <a:rPr lang="it-IT">
                            <a:latin typeface="Cambria Math" panose="02040503050406030204" pitchFamily="18" charset="0"/>
                          </a:rPr>
                          <m:t>, </m:t>
                        </m:r>
                        <m:sSub>
                          <m:sSubPr>
                            <m:ctrlPr>
                              <a:rPr lang="it-IT" i="1">
                                <a:latin typeface="Cambria Math" panose="02040503050406030204" pitchFamily="18" charset="0"/>
                              </a:rPr>
                            </m:ctrlPr>
                          </m:sSubPr>
                          <m:e>
                            <m:r>
                              <a:rPr lang="it-IT" b="0" i="1" smtClean="0">
                                <a:latin typeface="Cambria Math" panose="02040503050406030204" pitchFamily="18" charset="0"/>
                              </a:rPr>
                              <m:t>𝛼</m:t>
                            </m:r>
                          </m:e>
                          <m:sub>
                            <m:r>
                              <a:rPr lang="it-IT" b="0" i="1" smtClean="0">
                                <a:latin typeface="Cambria Math" panose="02040503050406030204" pitchFamily="18" charset="0"/>
                              </a:rPr>
                              <m:t>1</m:t>
                            </m:r>
                          </m:sub>
                        </m:sSub>
                      </m:e>
                    </m:d>
                    <m:r>
                      <a:rPr lang="it-IT" i="1">
                        <a:latin typeface="Cambria Math" panose="02040503050406030204" pitchFamily="18" charset="0"/>
                      </a:rPr>
                      <m:t>𝑈</m:t>
                    </m:r>
                    <m:d>
                      <m:dPr>
                        <m:ctrlPr>
                          <a:rPr lang="it-IT" i="1">
                            <a:latin typeface="Cambria Math" panose="02040503050406030204" pitchFamily="18" charset="0"/>
                          </a:rPr>
                        </m:ctrlPr>
                      </m:dPr>
                      <m:e>
                        <m:sSub>
                          <m:sSubPr>
                            <m:ctrlPr>
                              <a:rPr lang="it-IT" i="1">
                                <a:latin typeface="Cambria Math" panose="02040503050406030204" pitchFamily="18" charset="0"/>
                              </a:rPr>
                            </m:ctrlPr>
                          </m:sSubPr>
                          <m:e>
                            <m:r>
                              <a:rPr lang="it-IT" i="1">
                                <a:latin typeface="Cambria Math" panose="02040503050406030204" pitchFamily="18" charset="0"/>
                              </a:rPr>
                              <m:t>𝐻</m:t>
                            </m:r>
                          </m:e>
                          <m:sub>
                            <m:r>
                              <a:rPr lang="it-IT" i="1">
                                <a:latin typeface="Cambria Math" panose="02040503050406030204" pitchFamily="18" charset="0"/>
                              </a:rPr>
                              <m:t>𝐶</m:t>
                            </m:r>
                          </m:sub>
                        </m:sSub>
                        <m:r>
                          <a:rPr lang="it-IT">
                            <a:latin typeface="Cambria Math" panose="02040503050406030204" pitchFamily="18" charset="0"/>
                          </a:rPr>
                          <m:t>, </m:t>
                        </m:r>
                        <m:sSub>
                          <m:sSubPr>
                            <m:ctrlPr>
                              <a:rPr lang="it-IT" i="1" smtClean="0">
                                <a:latin typeface="Cambria Math" panose="02040503050406030204" pitchFamily="18" charset="0"/>
                              </a:rPr>
                            </m:ctrlPr>
                          </m:sSubPr>
                          <m:e>
                            <m:r>
                              <a:rPr lang="it-IT" i="1">
                                <a:latin typeface="Cambria Math" panose="02040503050406030204" pitchFamily="18" charset="0"/>
                              </a:rPr>
                              <m:t>𝛾</m:t>
                            </m:r>
                          </m:e>
                          <m:sub>
                            <m:r>
                              <a:rPr lang="it-IT" b="0" i="1" smtClean="0">
                                <a:latin typeface="Cambria Math" panose="02040503050406030204" pitchFamily="18" charset="0"/>
                              </a:rPr>
                              <m:t>1</m:t>
                            </m:r>
                          </m:sub>
                        </m:sSub>
                      </m:e>
                    </m:d>
                    <m:d>
                      <m:dPr>
                        <m:begChr m:val="|"/>
                        <m:endChr m:val="⟩"/>
                        <m:ctrlPr>
                          <a:rPr lang="it-IT" b="0" i="1" smtClean="0">
                            <a:latin typeface="Cambria Math" panose="02040503050406030204" pitchFamily="18" charset="0"/>
                          </a:rPr>
                        </m:ctrlPr>
                      </m:dPr>
                      <m:e>
                        <m:r>
                          <a:rPr lang="it-IT" b="0" i="1" smtClean="0">
                            <a:latin typeface="Cambria Math" panose="02040503050406030204" pitchFamily="18" charset="0"/>
                          </a:rPr>
                          <m:t>𝑠</m:t>
                        </m:r>
                      </m:e>
                    </m:d>
                  </m:oMath>
                </a14:m>
                <a:endParaRPr lang="it-IT" dirty="0"/>
              </a:p>
              <a:p>
                <a:pPr marL="742950" lvl="1" indent="-285750">
                  <a:buFont typeface="Arial" panose="020B0604020202020204" pitchFamily="34" charset="0"/>
                  <a:buChar char="•"/>
                </a:pPr>
                <a:r>
                  <a:rPr lang="it-IT" dirty="0"/>
                  <a:t>Where the </a:t>
                </a:r>
                <a14:m>
                  <m:oMath xmlns:m="http://schemas.openxmlformats.org/officeDocument/2006/math">
                    <m:r>
                      <a:rPr lang="it-IT" b="0" i="1" smtClean="0">
                        <a:latin typeface="Cambria Math" panose="02040503050406030204" pitchFamily="18" charset="0"/>
                      </a:rPr>
                      <m:t>𝑈</m:t>
                    </m:r>
                  </m:oMath>
                </a14:m>
                <a:r>
                  <a:rPr lang="it-IT" dirty="0"/>
                  <a:t> are the unitary evolution operators corresponding to the Hamiltonian </a:t>
                </a:r>
                <a14:m>
                  <m:oMath xmlns:m="http://schemas.openxmlformats.org/officeDocument/2006/math">
                    <m:r>
                      <a:rPr lang="it-IT" b="0" i="1" smtClean="0">
                        <a:latin typeface="Cambria Math" panose="02040503050406030204" pitchFamily="18" charset="0"/>
                      </a:rPr>
                      <m:t>𝐻</m:t>
                    </m:r>
                  </m:oMath>
                </a14:m>
                <a:r>
                  <a:rPr lang="it-IT" dirty="0"/>
                  <a:t> for time </a:t>
                </a:r>
                <a14:m>
                  <m:oMath xmlns:m="http://schemas.openxmlformats.org/officeDocument/2006/math">
                    <m:r>
                      <a:rPr lang="it-IT" b="0" i="1" smtClean="0">
                        <a:latin typeface="Cambria Math" panose="02040503050406030204" pitchFamily="18" charset="0"/>
                      </a:rPr>
                      <m:t>𝛼</m:t>
                    </m:r>
                  </m:oMath>
                </a14:m>
                <a:r>
                  <a:rPr lang="it-IT" dirty="0"/>
                  <a:t> or </a:t>
                </a:r>
                <a14:m>
                  <m:oMath xmlns:m="http://schemas.openxmlformats.org/officeDocument/2006/math">
                    <m:r>
                      <a:rPr lang="it-IT" b="0" i="1" smtClean="0">
                        <a:latin typeface="Cambria Math" panose="02040503050406030204" pitchFamily="18" charset="0"/>
                      </a:rPr>
                      <m:t>𝛾</m:t>
                    </m:r>
                  </m:oMath>
                </a14:m>
                <a:r>
                  <a:rPr lang="it-IT" dirty="0"/>
                  <a:t>.</a:t>
                </a:r>
              </a:p>
              <a:p>
                <a:pPr marL="742950" lvl="1" indent="-285750">
                  <a:buFont typeface="Arial" panose="020B0604020202020204" pitchFamily="34" charset="0"/>
                  <a:buChar char="•"/>
                </a:pPr>
                <a:r>
                  <a:rPr lang="it-IT" dirty="0"/>
                  <a:t>This can mimic the adiabatic evolution of a state from being the ground state of </a:t>
                </a:r>
                <a14:m>
                  <m:oMath xmlns:m="http://schemas.openxmlformats.org/officeDocument/2006/math">
                    <m:sSub>
                      <m:sSubPr>
                        <m:ctrlPr>
                          <a:rPr lang="it-IT" b="0" i="1" smtClean="0">
                            <a:latin typeface="Cambria Math" panose="02040503050406030204" pitchFamily="18" charset="0"/>
                          </a:rPr>
                        </m:ctrlPr>
                      </m:sSubPr>
                      <m:e>
                        <m:r>
                          <a:rPr lang="it-IT" b="0" i="1" smtClean="0">
                            <a:latin typeface="Cambria Math" panose="02040503050406030204" pitchFamily="18" charset="0"/>
                          </a:rPr>
                          <m:t>𝐻</m:t>
                        </m:r>
                      </m:e>
                      <m:sub>
                        <m:r>
                          <a:rPr lang="it-IT" b="0" i="1" smtClean="0">
                            <a:latin typeface="Cambria Math" panose="02040503050406030204" pitchFamily="18" charset="0"/>
                          </a:rPr>
                          <m:t>𝐵</m:t>
                        </m:r>
                      </m:sub>
                    </m:sSub>
                  </m:oMath>
                </a14:m>
                <a:r>
                  <a:rPr lang="it-IT" dirty="0"/>
                  <a:t> to being the ground state of </a:t>
                </a:r>
                <a14:m>
                  <m:oMath xmlns:m="http://schemas.openxmlformats.org/officeDocument/2006/math">
                    <m:sSub>
                      <m:sSubPr>
                        <m:ctrlPr>
                          <a:rPr lang="it-IT" b="0" i="1" smtClean="0">
                            <a:latin typeface="Cambria Math" panose="02040503050406030204" pitchFamily="18" charset="0"/>
                          </a:rPr>
                        </m:ctrlPr>
                      </m:sSubPr>
                      <m:e>
                        <m:r>
                          <a:rPr lang="it-IT" b="0" i="1" smtClean="0">
                            <a:latin typeface="Cambria Math" panose="02040503050406030204" pitchFamily="18" charset="0"/>
                          </a:rPr>
                          <m:t>𝐻</m:t>
                        </m:r>
                      </m:e>
                      <m:sub>
                        <m:r>
                          <a:rPr lang="it-IT" b="0" i="1" smtClean="0">
                            <a:latin typeface="Cambria Math" panose="02040503050406030204" pitchFamily="18" charset="0"/>
                          </a:rPr>
                          <m:t>𝐶</m:t>
                        </m:r>
                      </m:sub>
                    </m:sSub>
                  </m:oMath>
                </a14:m>
                <a:r>
                  <a:rPr lang="it-IT" dirty="0"/>
                  <a:t>, but </a:t>
                </a:r>
                <a14:m>
                  <m:oMath xmlns:m="http://schemas.openxmlformats.org/officeDocument/2006/math">
                    <m:r>
                      <a:rPr lang="it-IT" b="0" i="1" smtClean="0">
                        <a:latin typeface="Cambria Math" panose="02040503050406030204" pitchFamily="18" charset="0"/>
                      </a:rPr>
                      <m:t>𝛼</m:t>
                    </m:r>
                  </m:oMath>
                </a14:m>
                <a:r>
                  <a:rPr lang="it-IT" dirty="0"/>
                  <a:t>s and </a:t>
                </a:r>
                <a14:m>
                  <m:oMath xmlns:m="http://schemas.openxmlformats.org/officeDocument/2006/math">
                    <m:r>
                      <a:rPr lang="it-IT" i="1">
                        <a:latin typeface="Cambria Math" panose="02040503050406030204" pitchFamily="18" charset="0"/>
                      </a:rPr>
                      <m:t>𝛾</m:t>
                    </m:r>
                  </m:oMath>
                </a14:m>
                <a:r>
                  <a:rPr lang="it-IT" dirty="0"/>
                  <a:t>s must be appropriately tuned for that.</a:t>
                </a:r>
              </a:p>
              <a:p>
                <a:pPr marL="742950" lvl="1" indent="-285750">
                  <a:buFont typeface="Arial" panose="020B0604020202020204" pitchFamily="34" charset="0"/>
                  <a:buChar char="•"/>
                </a:pPr>
                <a14:m>
                  <m:oMath xmlns:m="http://schemas.openxmlformats.org/officeDocument/2006/math">
                    <m:sSub>
                      <m:sSubPr>
                        <m:ctrlPr>
                          <a:rPr lang="it-IT" b="0" i="1" smtClean="0">
                            <a:latin typeface="Cambria Math" panose="02040503050406030204" pitchFamily="18" charset="0"/>
                          </a:rPr>
                        </m:ctrlPr>
                      </m:sSubPr>
                      <m:e>
                        <m:r>
                          <a:rPr lang="it-IT" b="0" i="1" smtClean="0">
                            <a:latin typeface="Cambria Math" panose="02040503050406030204" pitchFamily="18" charset="0"/>
                          </a:rPr>
                          <m:t>𝐻</m:t>
                        </m:r>
                      </m:e>
                      <m:sub>
                        <m:r>
                          <a:rPr lang="it-IT" b="0" i="1" smtClean="0">
                            <a:latin typeface="Cambria Math" panose="02040503050406030204" pitchFamily="18" charset="0"/>
                          </a:rPr>
                          <m:t>𝐶</m:t>
                        </m:r>
                      </m:sub>
                    </m:sSub>
                  </m:oMath>
                </a14:m>
                <a:r>
                  <a:rPr lang="it-IT" dirty="0"/>
                  <a:t>, the «cost» hamiltonian that we want to found the ground state of.</a:t>
                </a:r>
              </a:p>
              <a:p>
                <a:pPr marL="742950" lvl="1" indent="-285750">
                  <a:buFont typeface="Arial" panose="020B0604020202020204" pitchFamily="34" charset="0"/>
                  <a:buChar char="•"/>
                </a:pPr>
                <a14:m>
                  <m:oMath xmlns:m="http://schemas.openxmlformats.org/officeDocument/2006/math">
                    <m:sSub>
                      <m:sSubPr>
                        <m:ctrlPr>
                          <a:rPr lang="it-IT" b="0" i="1" smtClean="0">
                            <a:latin typeface="Cambria Math" panose="02040503050406030204" pitchFamily="18" charset="0"/>
                          </a:rPr>
                        </m:ctrlPr>
                      </m:sSubPr>
                      <m:e>
                        <m:r>
                          <a:rPr lang="it-IT" b="0" i="1" smtClean="0">
                            <a:latin typeface="Cambria Math" panose="02040503050406030204" pitchFamily="18" charset="0"/>
                          </a:rPr>
                          <m:t>𝐻</m:t>
                        </m:r>
                      </m:e>
                      <m:sub>
                        <m:r>
                          <a:rPr lang="it-IT" b="0" i="1" smtClean="0">
                            <a:latin typeface="Cambria Math" panose="02040503050406030204" pitchFamily="18" charset="0"/>
                          </a:rPr>
                          <m:t>𝐵</m:t>
                        </m:r>
                      </m:sub>
                    </m:sSub>
                  </m:oMath>
                </a14:m>
                <a:r>
                  <a:rPr lang="it-IT" dirty="0"/>
                  <a:t> must be a simple Hamiltonian, e.g. </a:t>
                </a:r>
                <a14:m>
                  <m:oMath xmlns:m="http://schemas.openxmlformats.org/officeDocument/2006/math">
                    <m:nary>
                      <m:naryPr>
                        <m:chr m:val="∑"/>
                        <m:ctrlPr>
                          <a:rPr lang="it-IT" i="1" smtClean="0">
                            <a:latin typeface="Cambria Math" panose="02040503050406030204" pitchFamily="18" charset="0"/>
                          </a:rPr>
                        </m:ctrlPr>
                      </m:naryPr>
                      <m:sub>
                        <m:r>
                          <m:rPr>
                            <m:brk m:alnAt="23"/>
                          </m:rPr>
                          <a:rPr lang="it-IT" b="0" i="1" smtClean="0">
                            <a:latin typeface="Cambria Math" panose="02040503050406030204" pitchFamily="18" charset="0"/>
                          </a:rPr>
                          <m:t>𝑖</m:t>
                        </m:r>
                      </m:sub>
                      <m:sup>
                        <m:r>
                          <a:rPr lang="it-IT" b="0" i="1" smtClean="0">
                            <a:latin typeface="Cambria Math" panose="02040503050406030204" pitchFamily="18" charset="0"/>
                          </a:rPr>
                          <m:t> </m:t>
                        </m:r>
                      </m:sup>
                      <m:e>
                        <m:sSubSup>
                          <m:sSubSupPr>
                            <m:ctrlPr>
                              <a:rPr lang="it-IT" b="0" i="1" smtClean="0">
                                <a:latin typeface="Cambria Math" panose="02040503050406030204" pitchFamily="18" charset="0"/>
                              </a:rPr>
                            </m:ctrlPr>
                          </m:sSubSupPr>
                          <m:e>
                            <m:r>
                              <a:rPr lang="it-IT" b="0" i="1" smtClean="0">
                                <a:latin typeface="Cambria Math" panose="02040503050406030204" pitchFamily="18" charset="0"/>
                              </a:rPr>
                              <m:t>𝜎</m:t>
                            </m:r>
                          </m:e>
                          <m:sub>
                            <m:r>
                              <a:rPr lang="it-IT" b="0" i="1" smtClean="0">
                                <a:latin typeface="Cambria Math" panose="02040503050406030204" pitchFamily="18" charset="0"/>
                              </a:rPr>
                              <m:t>𝑖</m:t>
                            </m:r>
                          </m:sub>
                          <m:sup>
                            <m:r>
                              <a:rPr lang="it-IT" b="0" i="1" smtClean="0">
                                <a:latin typeface="Cambria Math" panose="02040503050406030204" pitchFamily="18" charset="0"/>
                              </a:rPr>
                              <m:t>𝑥</m:t>
                            </m:r>
                          </m:sup>
                        </m:sSubSup>
                      </m:e>
                    </m:nary>
                  </m:oMath>
                </a14:m>
                <a:r>
                  <a:rPr lang="it-IT" dirty="0"/>
                  <a:t>, that does not commute with </a:t>
                </a:r>
                <a14:m>
                  <m:oMath xmlns:m="http://schemas.openxmlformats.org/officeDocument/2006/math">
                    <m:sSub>
                      <m:sSubPr>
                        <m:ctrlPr>
                          <a:rPr lang="it-IT" i="1">
                            <a:latin typeface="Cambria Math" panose="02040503050406030204" pitchFamily="18" charset="0"/>
                          </a:rPr>
                        </m:ctrlPr>
                      </m:sSubPr>
                      <m:e>
                        <m:r>
                          <a:rPr lang="it-IT" i="1">
                            <a:latin typeface="Cambria Math" panose="02040503050406030204" pitchFamily="18" charset="0"/>
                          </a:rPr>
                          <m:t>𝐻</m:t>
                        </m:r>
                      </m:e>
                      <m:sub>
                        <m:r>
                          <a:rPr lang="it-IT" i="1">
                            <a:latin typeface="Cambria Math" panose="02040503050406030204" pitchFamily="18" charset="0"/>
                          </a:rPr>
                          <m:t>𝐶</m:t>
                        </m:r>
                      </m:sub>
                    </m:sSub>
                    <m:r>
                      <a:rPr lang="it-IT" b="0" i="0" smtClean="0">
                        <a:latin typeface="Cambria Math" panose="02040503050406030204" pitchFamily="18" charset="0"/>
                      </a:rPr>
                      <m:t>.</m:t>
                    </m:r>
                  </m:oMath>
                </a14:m>
                <a:r>
                  <a:rPr lang="it-IT" dirty="0"/>
                  <a:t> </a:t>
                </a:r>
                <a14:m>
                  <m:oMath xmlns:m="http://schemas.openxmlformats.org/officeDocument/2006/math">
                    <m:sSub>
                      <m:sSubPr>
                        <m:ctrlPr>
                          <a:rPr lang="it-IT" b="0" i="1" dirty="0" smtClean="0">
                            <a:latin typeface="Cambria Math" panose="02040503050406030204" pitchFamily="18" charset="0"/>
                          </a:rPr>
                        </m:ctrlPr>
                      </m:sSubPr>
                      <m:e>
                        <m:r>
                          <a:rPr lang="it-IT" b="0" i="1" dirty="0" smtClean="0">
                            <a:latin typeface="Cambria Math" panose="02040503050406030204" pitchFamily="18" charset="0"/>
                          </a:rPr>
                          <m:t>𝐻</m:t>
                        </m:r>
                      </m:e>
                      <m:sub>
                        <m:r>
                          <a:rPr lang="it-IT" b="0" i="1" dirty="0" smtClean="0">
                            <a:latin typeface="Cambria Math" panose="02040503050406030204" pitchFamily="18" charset="0"/>
                          </a:rPr>
                          <m:t>𝐵</m:t>
                        </m:r>
                      </m:sub>
                    </m:sSub>
                  </m:oMath>
                </a14:m>
                <a:r>
                  <a:rPr lang="it-IT" dirty="0"/>
                  <a:t> helps us to not get stucked in eigenstates of </a:t>
                </a:r>
                <a14:m>
                  <m:oMath xmlns:m="http://schemas.openxmlformats.org/officeDocument/2006/math">
                    <m:sSub>
                      <m:sSubPr>
                        <m:ctrlPr>
                          <a:rPr lang="it-IT" b="0" i="1" smtClean="0">
                            <a:latin typeface="Cambria Math" panose="02040503050406030204" pitchFamily="18" charset="0"/>
                          </a:rPr>
                        </m:ctrlPr>
                      </m:sSubPr>
                      <m:e>
                        <m:r>
                          <a:rPr lang="it-IT" b="0" i="1" smtClean="0">
                            <a:latin typeface="Cambria Math" panose="02040503050406030204" pitchFamily="18" charset="0"/>
                          </a:rPr>
                          <m:t>𝐻</m:t>
                        </m:r>
                      </m:e>
                      <m:sub>
                        <m:r>
                          <a:rPr lang="it-IT" b="0" i="1" smtClean="0">
                            <a:latin typeface="Cambria Math" panose="02040503050406030204" pitchFamily="18" charset="0"/>
                          </a:rPr>
                          <m:t>𝐶</m:t>
                        </m:r>
                      </m:sub>
                    </m:sSub>
                  </m:oMath>
                </a14:m>
                <a:r>
                  <a:rPr lang="it-IT" dirty="0"/>
                  <a:t>.</a:t>
                </a:r>
              </a:p>
            </p:txBody>
          </p:sp>
        </mc:Choice>
        <mc:Fallback xmlns="">
          <p:sp>
            <p:nvSpPr>
              <p:cNvPr id="8" name="TextBox 7">
                <a:extLst>
                  <a:ext uri="{FF2B5EF4-FFF2-40B4-BE49-F238E27FC236}">
                    <a16:creationId xmlns:a16="http://schemas.microsoft.com/office/drawing/2014/main" id="{A756BA43-E879-DE23-6CB5-D23F51FFDB4D}"/>
                  </a:ext>
                </a:extLst>
              </p:cNvPr>
              <p:cNvSpPr txBox="1">
                <a:spLocks noRot="1" noChangeAspect="1" noMove="1" noResize="1" noEditPoints="1" noAdjustHandles="1" noChangeArrowheads="1" noChangeShapeType="1" noTextEdit="1"/>
              </p:cNvSpPr>
              <p:nvPr/>
            </p:nvSpPr>
            <p:spPr>
              <a:xfrm>
                <a:off x="270042" y="1274646"/>
                <a:ext cx="9353351" cy="3181512"/>
              </a:xfrm>
              <a:prstGeom prst="rect">
                <a:avLst/>
              </a:prstGeom>
              <a:blipFill>
                <a:blip r:embed="rId2"/>
                <a:stretch>
                  <a:fillRect l="-391" t="-766" b="-12069"/>
                </a:stretch>
              </a:blipFill>
            </p:spPr>
            <p:txBody>
              <a:bodyPr/>
              <a:lstStyle/>
              <a:p>
                <a:r>
                  <a:rPr lang="en-FI">
                    <a:noFill/>
                  </a:rPr>
                  <a:t> </a:t>
                </a:r>
              </a:p>
            </p:txBody>
          </p:sp>
        </mc:Fallback>
      </mc:AlternateContent>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E1B67F9F-87E1-FBDE-B20C-CA4B7EC00419}"/>
                  </a:ext>
                </a:extLst>
              </p:cNvPr>
              <p:cNvSpPr txBox="1"/>
              <p:nvPr/>
            </p:nvSpPr>
            <p:spPr>
              <a:xfrm>
                <a:off x="3840222" y="4596445"/>
                <a:ext cx="4634602" cy="369332"/>
              </a:xfrm>
              <a:prstGeom prst="rect">
                <a:avLst/>
              </a:prstGeom>
              <a:noFill/>
            </p:spPr>
            <p:txBody>
              <a:bodyPr wrap="none" rtlCol="0">
                <a:spAutoFit/>
              </a:bodyPr>
              <a:lstStyle/>
              <a:p>
                <a:r>
                  <a:rPr lang="it-IT" b="1" dirty="0"/>
                  <a:t>How can we tune the time-steps </a:t>
                </a:r>
                <a14:m>
                  <m:oMath xmlns:m="http://schemas.openxmlformats.org/officeDocument/2006/math">
                    <m:r>
                      <a:rPr lang="it-IT" b="1" i="1" smtClean="0">
                        <a:latin typeface="Cambria Math" panose="02040503050406030204" pitchFamily="18" charset="0"/>
                      </a:rPr>
                      <m:t>	</m:t>
                    </m:r>
                    <m:r>
                      <m:rPr>
                        <m:lit/>
                      </m:rPr>
                      <a:rPr lang="it-IT" b="1" i="1" smtClean="0">
                        <a:latin typeface="Cambria Math" panose="02040503050406030204" pitchFamily="18" charset="0"/>
                      </a:rPr>
                      <m:t> </m:t>
                    </m:r>
                    <m:r>
                      <a:rPr lang="it-IT" b="1" i="1" smtClean="0">
                        <a:latin typeface="Cambria Math" panose="02040503050406030204" pitchFamily="18" charset="0"/>
                      </a:rPr>
                      <m:t>𝜶</m:t>
                    </m:r>
                  </m:oMath>
                </a14:m>
                <a:r>
                  <a:rPr lang="it-IT" b="1" dirty="0"/>
                  <a:t> and </a:t>
                </a:r>
                <a14:m>
                  <m:oMath xmlns:m="http://schemas.openxmlformats.org/officeDocument/2006/math">
                    <m:r>
                      <a:rPr lang="it-IT" b="1" i="1" smtClean="0">
                        <a:latin typeface="Cambria Math" panose="02040503050406030204" pitchFamily="18" charset="0"/>
                      </a:rPr>
                      <m:t>𝜸</m:t>
                    </m:r>
                  </m:oMath>
                </a14:m>
                <a:r>
                  <a:rPr lang="it-IT" b="1" dirty="0"/>
                  <a:t>?</a:t>
                </a:r>
                <a:endParaRPr lang="en-FI" b="1" dirty="0"/>
              </a:p>
            </p:txBody>
          </p:sp>
        </mc:Choice>
        <mc:Fallback xmlns="">
          <p:sp>
            <p:nvSpPr>
              <p:cNvPr id="3" name="TextBox 2">
                <a:extLst>
                  <a:ext uri="{FF2B5EF4-FFF2-40B4-BE49-F238E27FC236}">
                    <a16:creationId xmlns:a16="http://schemas.microsoft.com/office/drawing/2014/main" id="{E1B67F9F-87E1-FBDE-B20C-CA4B7EC00419}"/>
                  </a:ext>
                </a:extLst>
              </p:cNvPr>
              <p:cNvSpPr txBox="1">
                <a:spLocks noRot="1" noChangeAspect="1" noMove="1" noResize="1" noEditPoints="1" noAdjustHandles="1" noChangeArrowheads="1" noChangeShapeType="1" noTextEdit="1"/>
              </p:cNvSpPr>
              <p:nvPr/>
            </p:nvSpPr>
            <p:spPr>
              <a:xfrm>
                <a:off x="3840222" y="4596445"/>
                <a:ext cx="4634602" cy="369332"/>
              </a:xfrm>
              <a:prstGeom prst="rect">
                <a:avLst/>
              </a:prstGeom>
              <a:blipFill>
                <a:blip r:embed="rId3"/>
                <a:stretch>
                  <a:fillRect l="-1184" t="-6557" r="-395" b="-26230"/>
                </a:stretch>
              </a:blipFill>
            </p:spPr>
            <p:txBody>
              <a:bodyPr/>
              <a:lstStyle/>
              <a:p>
                <a:r>
                  <a:rPr lang="en-FI">
                    <a:noFill/>
                  </a:rPr>
                  <a:t> </a:t>
                </a:r>
              </a:p>
            </p:txBody>
          </p:sp>
        </mc:Fallback>
      </mc:AlternateContent>
      <p:pic>
        <p:nvPicPr>
          <p:cNvPr id="5" name="Picture 4">
            <a:extLst>
              <a:ext uri="{FF2B5EF4-FFF2-40B4-BE49-F238E27FC236}">
                <a16:creationId xmlns:a16="http://schemas.microsoft.com/office/drawing/2014/main" id="{A8E7D399-B820-44C4-9A04-FDB5A9A0B0B9}"/>
              </a:ext>
            </a:extLst>
          </p:cNvPr>
          <p:cNvPicPr>
            <a:picLocks noChangeAspect="1"/>
          </p:cNvPicPr>
          <p:nvPr/>
        </p:nvPicPr>
        <p:blipFill>
          <a:blip r:embed="rId4"/>
          <a:stretch>
            <a:fillRect/>
          </a:stretch>
        </p:blipFill>
        <p:spPr>
          <a:xfrm>
            <a:off x="276045" y="5028427"/>
            <a:ext cx="11550770" cy="1636985"/>
          </a:xfrm>
          <a:prstGeom prst="rect">
            <a:avLst/>
          </a:prstGeom>
        </p:spPr>
      </p:pic>
      <p:sp>
        <p:nvSpPr>
          <p:cNvPr id="6" name="TextBox 5">
            <a:extLst>
              <a:ext uri="{FF2B5EF4-FFF2-40B4-BE49-F238E27FC236}">
                <a16:creationId xmlns:a16="http://schemas.microsoft.com/office/drawing/2014/main" id="{0CDFF9A5-DCA5-973B-4ED9-0017166DC10C}"/>
              </a:ext>
            </a:extLst>
          </p:cNvPr>
          <p:cNvSpPr txBox="1"/>
          <p:nvPr/>
        </p:nvSpPr>
        <p:spPr>
          <a:xfrm>
            <a:off x="11664350" y="6309360"/>
            <a:ext cx="441146" cy="369332"/>
          </a:xfrm>
          <a:prstGeom prst="rect">
            <a:avLst/>
          </a:prstGeom>
          <a:noFill/>
        </p:spPr>
        <p:txBody>
          <a:bodyPr wrap="none" rtlCol="0">
            <a:spAutoFit/>
          </a:bodyPr>
          <a:lstStyle/>
          <a:p>
            <a:r>
              <a:rPr lang="it-IT" dirty="0"/>
              <a:t>13</a:t>
            </a:r>
            <a:endParaRPr lang="en-FI" dirty="0"/>
          </a:p>
        </p:txBody>
      </p:sp>
    </p:spTree>
    <p:extLst>
      <p:ext uri="{BB962C8B-B14F-4D97-AF65-F5344CB8AC3E}">
        <p14:creationId xmlns:p14="http://schemas.microsoft.com/office/powerpoint/2010/main" val="22318377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06930F1-7AD2-E1A4-7004-65166D00A3D1}"/>
              </a:ext>
            </a:extLst>
          </p:cNvPr>
          <p:cNvSpPr>
            <a:spLocks noGrp="1"/>
          </p:cNvSpPr>
          <p:nvPr>
            <p:ph idx="1"/>
          </p:nvPr>
        </p:nvSpPr>
        <p:spPr>
          <a:xfrm>
            <a:off x="408432" y="1317416"/>
            <a:ext cx="9601200" cy="2698001"/>
          </a:xfrm>
        </p:spPr>
        <p:txBody>
          <a:bodyPr/>
          <a:lstStyle/>
          <a:p>
            <a:r>
              <a:rPr lang="it-IT" dirty="0"/>
              <a:t>A prominent approach to quantum algorithms, typically robust to errors and suitable for NISQ devices.</a:t>
            </a:r>
          </a:p>
          <a:p>
            <a:r>
              <a:rPr lang="it-IT" b="1" dirty="0"/>
              <a:t>General idea: </a:t>
            </a:r>
            <a:r>
              <a:rPr lang="it-IT" dirty="0"/>
              <a:t>parametrizing quantum gates, allowing us to:</a:t>
            </a:r>
          </a:p>
          <a:p>
            <a:pPr lvl="1"/>
            <a:r>
              <a:rPr lang="it-IT" dirty="0"/>
              <a:t>Minimize complicated cost functions</a:t>
            </a:r>
          </a:p>
          <a:p>
            <a:pPr lvl="2"/>
            <a:r>
              <a:rPr lang="it-IT" dirty="0"/>
              <a:t>Quantum Neural Networks, Quantum Eigensolvers, ...</a:t>
            </a:r>
          </a:p>
          <a:p>
            <a:pPr lvl="1"/>
            <a:r>
              <a:rPr lang="it-IT" dirty="0"/>
              <a:t>Encode classical data in large Hilbert spaces:</a:t>
            </a:r>
          </a:p>
          <a:p>
            <a:pPr lvl="2"/>
            <a:r>
              <a:rPr lang="it-IT" dirty="0"/>
              <a:t>Amplitude/angle embedding, Quantum Kernels, ...</a:t>
            </a:r>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1FC897E0-9C32-497A-2EF0-BE50E61F5577}"/>
                  </a:ext>
                </a:extLst>
              </p:cNvPr>
              <p:cNvSpPr txBox="1"/>
              <p:nvPr/>
            </p:nvSpPr>
            <p:spPr>
              <a:xfrm>
                <a:off x="568785" y="4928261"/>
                <a:ext cx="5713143" cy="553998"/>
              </a:xfrm>
              <a:prstGeom prst="rect">
                <a:avLst/>
              </a:prstGeom>
              <a:noFill/>
            </p:spPr>
            <p:txBody>
              <a:bodyPr wrap="square" lIns="0" tIns="0" rIns="0" bIns="0" rtlCol="0">
                <a:spAutoFit/>
              </a:bodyPr>
              <a:lstStyle/>
              <a:p>
                <a14:m>
                  <m:oMath xmlns:m="http://schemas.openxmlformats.org/officeDocument/2006/math">
                    <m:r>
                      <a:rPr lang="it-IT" b="0" i="1" smtClean="0">
                        <a:latin typeface="Cambria Math" panose="02040503050406030204" pitchFamily="18" charset="0"/>
                      </a:rPr>
                      <m:t>→</m:t>
                    </m:r>
                  </m:oMath>
                </a14:m>
                <a:r>
                  <a:rPr lang="it-IT" dirty="0"/>
                  <a:t> NISQ-era devices allow to implement </a:t>
                </a:r>
                <a:r>
                  <a:rPr lang="it-IT" b="1" dirty="0"/>
                  <a:t>Quantum Machine Learning </a:t>
                </a:r>
                <a:endParaRPr lang="en-FI" b="1" dirty="0"/>
              </a:p>
            </p:txBody>
          </p:sp>
        </mc:Choice>
        <mc:Fallback xmlns="">
          <p:sp>
            <p:nvSpPr>
              <p:cNvPr id="4" name="TextBox 3">
                <a:extLst>
                  <a:ext uri="{FF2B5EF4-FFF2-40B4-BE49-F238E27FC236}">
                    <a16:creationId xmlns:a16="http://schemas.microsoft.com/office/drawing/2014/main" id="{1FC897E0-9C32-497A-2EF0-BE50E61F5577}"/>
                  </a:ext>
                </a:extLst>
              </p:cNvPr>
              <p:cNvSpPr txBox="1">
                <a:spLocks noRot="1" noChangeAspect="1" noMove="1" noResize="1" noEditPoints="1" noAdjustHandles="1" noChangeArrowheads="1" noChangeShapeType="1" noTextEdit="1"/>
              </p:cNvSpPr>
              <p:nvPr/>
            </p:nvSpPr>
            <p:spPr>
              <a:xfrm>
                <a:off x="568785" y="4928261"/>
                <a:ext cx="5713143" cy="553998"/>
              </a:xfrm>
              <a:prstGeom prst="rect">
                <a:avLst/>
              </a:prstGeom>
              <a:blipFill>
                <a:blip r:embed="rId2"/>
                <a:stretch>
                  <a:fillRect l="-2452" t="-13187" b="-26374"/>
                </a:stretch>
              </a:blipFill>
            </p:spPr>
            <p:txBody>
              <a:bodyPr/>
              <a:lstStyle/>
              <a:p>
                <a:r>
                  <a:rPr lang="en-FI">
                    <a:noFill/>
                  </a:rPr>
                  <a:t> </a:t>
                </a:r>
              </a:p>
            </p:txBody>
          </p:sp>
        </mc:Fallback>
      </mc:AlternateContent>
      <p:pic>
        <p:nvPicPr>
          <p:cNvPr id="6" name="Picture 5" descr="A diagram of a mathematical equation&#10;&#10;Description automatically generated with medium confidence">
            <a:extLst>
              <a:ext uri="{FF2B5EF4-FFF2-40B4-BE49-F238E27FC236}">
                <a16:creationId xmlns:a16="http://schemas.microsoft.com/office/drawing/2014/main" id="{A1BC2266-4317-43CC-2B15-6ADCFED5EA4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49610" y="2873110"/>
            <a:ext cx="4478175" cy="3344810"/>
          </a:xfrm>
          <a:prstGeom prst="rect">
            <a:avLst/>
          </a:prstGeom>
        </p:spPr>
      </p:pic>
      <p:sp>
        <p:nvSpPr>
          <p:cNvPr id="5" name="Title 1">
            <a:extLst>
              <a:ext uri="{FF2B5EF4-FFF2-40B4-BE49-F238E27FC236}">
                <a16:creationId xmlns:a16="http://schemas.microsoft.com/office/drawing/2014/main" id="{3FB0BEC6-8B9D-48EF-BCD6-0514D515E142}"/>
              </a:ext>
            </a:extLst>
          </p:cNvPr>
          <p:cNvSpPr txBox="1">
            <a:spLocks/>
          </p:cNvSpPr>
          <p:nvPr/>
        </p:nvSpPr>
        <p:spPr>
          <a:xfrm>
            <a:off x="172520" y="0"/>
            <a:ext cx="10727128" cy="1309687"/>
          </a:xfrm>
          <a:prstGeom prst="rect">
            <a:avLst/>
          </a:prstGeom>
        </p:spPr>
        <p:txBody>
          <a:bodyPr vert="horz" lIns="91440" tIns="45720" rIns="91440" bIns="45720" rtlCol="0" anchor="ctr">
            <a:normAutofit/>
          </a:bodyPr>
          <a:lstStyle>
            <a:lvl1pPr algn="l" defTabSz="914400" rtl="0" eaLnBrk="1" latinLnBrk="0" hangingPunct="1">
              <a:lnSpc>
                <a:spcPct val="120000"/>
              </a:lnSpc>
              <a:spcBef>
                <a:spcPct val="0"/>
              </a:spcBef>
              <a:buNone/>
              <a:defRPr sz="2800" kern="1200" cap="all" spc="500" baseline="0">
                <a:solidFill>
                  <a:schemeClr val="tx1"/>
                </a:solidFill>
                <a:latin typeface="+mj-lt"/>
                <a:ea typeface="+mj-ea"/>
                <a:cs typeface="+mj-cs"/>
              </a:defRPr>
            </a:lvl1pPr>
          </a:lstStyle>
          <a:p>
            <a:r>
              <a:rPr lang="it-IT" dirty="0"/>
              <a:t>Nisq-era parametric quantum circuits</a:t>
            </a:r>
            <a:endParaRPr lang="en-FI" dirty="0"/>
          </a:p>
        </p:txBody>
      </p:sp>
      <p:sp>
        <p:nvSpPr>
          <p:cNvPr id="2" name="TextBox 1">
            <a:extLst>
              <a:ext uri="{FF2B5EF4-FFF2-40B4-BE49-F238E27FC236}">
                <a16:creationId xmlns:a16="http://schemas.microsoft.com/office/drawing/2014/main" id="{6669FE94-5C45-C7D8-0E9A-35168465CC13}"/>
              </a:ext>
            </a:extLst>
          </p:cNvPr>
          <p:cNvSpPr txBox="1"/>
          <p:nvPr/>
        </p:nvSpPr>
        <p:spPr>
          <a:xfrm>
            <a:off x="11664350" y="6309360"/>
            <a:ext cx="441146" cy="369332"/>
          </a:xfrm>
          <a:prstGeom prst="rect">
            <a:avLst/>
          </a:prstGeom>
          <a:noFill/>
        </p:spPr>
        <p:txBody>
          <a:bodyPr wrap="none" rtlCol="0">
            <a:spAutoFit/>
          </a:bodyPr>
          <a:lstStyle/>
          <a:p>
            <a:r>
              <a:rPr lang="it-IT" dirty="0"/>
              <a:t>14</a:t>
            </a:r>
            <a:endParaRPr lang="en-FI" dirty="0"/>
          </a:p>
        </p:txBody>
      </p:sp>
    </p:spTree>
    <p:extLst>
      <p:ext uri="{BB962C8B-B14F-4D97-AF65-F5344CB8AC3E}">
        <p14:creationId xmlns:p14="http://schemas.microsoft.com/office/powerpoint/2010/main" val="38592435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screenshot of a computer&#10;&#10;Description automatically generated">
            <a:extLst>
              <a:ext uri="{FF2B5EF4-FFF2-40B4-BE49-F238E27FC236}">
                <a16:creationId xmlns:a16="http://schemas.microsoft.com/office/drawing/2014/main" id="{3D932790-79B7-1B9D-4EAF-D17EAB41C4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00216" y="1382838"/>
            <a:ext cx="4948075" cy="4847777"/>
          </a:xfrm>
          <a:prstGeom prst="rect">
            <a:avLst/>
          </a:prstGeom>
        </p:spPr>
      </p:pic>
      <p:sp>
        <p:nvSpPr>
          <p:cNvPr id="5" name="Title 1">
            <a:extLst>
              <a:ext uri="{FF2B5EF4-FFF2-40B4-BE49-F238E27FC236}">
                <a16:creationId xmlns:a16="http://schemas.microsoft.com/office/drawing/2014/main" id="{A1D70359-47B5-5C4D-F17A-F8CB91EE6950}"/>
              </a:ext>
            </a:extLst>
          </p:cNvPr>
          <p:cNvSpPr txBox="1">
            <a:spLocks/>
          </p:cNvSpPr>
          <p:nvPr/>
        </p:nvSpPr>
        <p:spPr>
          <a:xfrm>
            <a:off x="172520" y="0"/>
            <a:ext cx="10727128" cy="1309687"/>
          </a:xfrm>
          <a:prstGeom prst="rect">
            <a:avLst/>
          </a:prstGeom>
        </p:spPr>
        <p:txBody>
          <a:bodyPr vert="horz" lIns="91440" tIns="45720" rIns="91440" bIns="45720" rtlCol="0" anchor="ctr">
            <a:normAutofit/>
          </a:bodyPr>
          <a:lstStyle>
            <a:lvl1pPr algn="l" defTabSz="914400" rtl="0" eaLnBrk="1" latinLnBrk="0" hangingPunct="1">
              <a:lnSpc>
                <a:spcPct val="120000"/>
              </a:lnSpc>
              <a:spcBef>
                <a:spcPct val="0"/>
              </a:spcBef>
              <a:buNone/>
              <a:defRPr sz="2800" kern="1200" cap="all" spc="500" baseline="0">
                <a:solidFill>
                  <a:schemeClr val="tx1"/>
                </a:solidFill>
                <a:latin typeface="+mj-lt"/>
                <a:ea typeface="+mj-ea"/>
                <a:cs typeface="+mj-cs"/>
              </a:defRPr>
            </a:lvl1pPr>
          </a:lstStyle>
          <a:p>
            <a:r>
              <a:rPr lang="it-IT" dirty="0"/>
              <a:t>Quantum machine learning</a:t>
            </a:r>
            <a:endParaRPr lang="en-FI" dirty="0"/>
          </a:p>
        </p:txBody>
      </p:sp>
      <p:sp>
        <p:nvSpPr>
          <p:cNvPr id="6" name="TextBox 5">
            <a:extLst>
              <a:ext uri="{FF2B5EF4-FFF2-40B4-BE49-F238E27FC236}">
                <a16:creationId xmlns:a16="http://schemas.microsoft.com/office/drawing/2014/main" id="{2B044257-CE17-E069-01DA-3DF6C0F21260}"/>
              </a:ext>
            </a:extLst>
          </p:cNvPr>
          <p:cNvSpPr txBox="1"/>
          <p:nvPr/>
        </p:nvSpPr>
        <p:spPr>
          <a:xfrm>
            <a:off x="393192" y="1852346"/>
            <a:ext cx="5620512" cy="3908762"/>
          </a:xfrm>
          <a:prstGeom prst="rect">
            <a:avLst/>
          </a:prstGeom>
          <a:noFill/>
        </p:spPr>
        <p:txBody>
          <a:bodyPr wrap="square" rtlCol="0">
            <a:spAutoFit/>
          </a:bodyPr>
          <a:lstStyle/>
          <a:p>
            <a:r>
              <a:rPr lang="it-IT" dirty="0"/>
              <a:t>A vast research field in rapid expansion.</a:t>
            </a:r>
          </a:p>
          <a:p>
            <a:r>
              <a:rPr lang="it-IT" dirty="0"/>
              <a:t>Tipically divided into four cathegories:</a:t>
            </a:r>
          </a:p>
          <a:p>
            <a:endParaRPr lang="it-IT" dirty="0"/>
          </a:p>
          <a:p>
            <a:pPr marL="285750" indent="-285750">
              <a:buFont typeface="Arial" panose="020B0604020202020204" pitchFamily="34" charset="0"/>
              <a:buChar char="•"/>
            </a:pPr>
            <a:r>
              <a:rPr lang="it-IT" dirty="0"/>
              <a:t>Classical, or quantum-inspired classical models for analysing classical data.</a:t>
            </a:r>
          </a:p>
          <a:p>
            <a:endParaRPr lang="it-IT" dirty="0"/>
          </a:p>
          <a:p>
            <a:pPr marL="285750" indent="-285750">
              <a:buFont typeface="Arial" panose="020B0604020202020204" pitchFamily="34" charset="0"/>
              <a:buChar char="•"/>
            </a:pPr>
            <a:r>
              <a:rPr lang="it-IT" b="1" dirty="0"/>
              <a:t>Quantum models for analysing classical data</a:t>
            </a:r>
          </a:p>
          <a:p>
            <a:pPr marL="742950" lvl="1" indent="-285750">
              <a:buFont typeface="Arial" panose="020B0604020202020204" pitchFamily="34" charset="0"/>
              <a:buChar char="•"/>
            </a:pPr>
            <a:r>
              <a:rPr lang="it-IT" sz="1600" dirty="0"/>
              <a:t>New approaches for data analysis in physics</a:t>
            </a:r>
          </a:p>
          <a:p>
            <a:pPr lvl="1"/>
            <a:endParaRPr lang="it-IT" dirty="0"/>
          </a:p>
          <a:p>
            <a:pPr marL="285750" indent="-285750">
              <a:buFont typeface="Arial" panose="020B0604020202020204" pitchFamily="34" charset="0"/>
              <a:buChar char="•"/>
            </a:pPr>
            <a:r>
              <a:rPr lang="it-IT" dirty="0"/>
              <a:t>Classical, or quantum-inspired classical models for analysing quantum data.</a:t>
            </a:r>
          </a:p>
          <a:p>
            <a:endParaRPr lang="it-IT" dirty="0"/>
          </a:p>
          <a:p>
            <a:pPr marL="285750" indent="-285750">
              <a:buFont typeface="Arial" panose="020B0604020202020204" pitchFamily="34" charset="0"/>
              <a:buChar char="•"/>
            </a:pPr>
            <a:r>
              <a:rPr lang="it-IT" b="1" dirty="0"/>
              <a:t>Quantum models for analysing quantum data</a:t>
            </a:r>
          </a:p>
          <a:p>
            <a:pPr marL="742950" lvl="1" indent="-285750">
              <a:buFont typeface="Arial" panose="020B0604020202020204" pitchFamily="34" charset="0"/>
              <a:buChar char="•"/>
            </a:pPr>
            <a:r>
              <a:rPr lang="it-IT" sz="1600" dirty="0"/>
              <a:t>May prove to be useful in quantum sensing.</a:t>
            </a:r>
            <a:endParaRPr lang="en-FI" sz="1600" dirty="0"/>
          </a:p>
        </p:txBody>
      </p:sp>
      <p:sp>
        <p:nvSpPr>
          <p:cNvPr id="7" name="TextBox 6">
            <a:extLst>
              <a:ext uri="{FF2B5EF4-FFF2-40B4-BE49-F238E27FC236}">
                <a16:creationId xmlns:a16="http://schemas.microsoft.com/office/drawing/2014/main" id="{F663BC7A-1844-A11F-4B72-C828E71A8853}"/>
              </a:ext>
            </a:extLst>
          </p:cNvPr>
          <p:cNvSpPr txBox="1"/>
          <p:nvPr/>
        </p:nvSpPr>
        <p:spPr>
          <a:xfrm>
            <a:off x="11664350" y="6309360"/>
            <a:ext cx="441146" cy="369332"/>
          </a:xfrm>
          <a:prstGeom prst="rect">
            <a:avLst/>
          </a:prstGeom>
          <a:noFill/>
        </p:spPr>
        <p:txBody>
          <a:bodyPr wrap="none" rtlCol="0">
            <a:spAutoFit/>
          </a:bodyPr>
          <a:lstStyle/>
          <a:p>
            <a:r>
              <a:rPr lang="it-IT" dirty="0"/>
              <a:t>15</a:t>
            </a:r>
            <a:endParaRPr lang="en-FI" dirty="0"/>
          </a:p>
        </p:txBody>
      </p:sp>
    </p:spTree>
    <p:extLst>
      <p:ext uri="{BB962C8B-B14F-4D97-AF65-F5344CB8AC3E}">
        <p14:creationId xmlns:p14="http://schemas.microsoft.com/office/powerpoint/2010/main" val="3058530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2B17D2-AC84-5ACB-C3B8-15A64C2D40D0}"/>
              </a:ext>
            </a:extLst>
          </p:cNvPr>
          <p:cNvSpPr>
            <a:spLocks noGrp="1"/>
          </p:cNvSpPr>
          <p:nvPr>
            <p:ph type="title"/>
          </p:nvPr>
        </p:nvSpPr>
        <p:spPr>
          <a:xfrm>
            <a:off x="0" y="0"/>
            <a:ext cx="9601200" cy="1309687"/>
          </a:xfrm>
        </p:spPr>
        <p:txBody>
          <a:bodyPr/>
          <a:lstStyle/>
          <a:p>
            <a:r>
              <a:rPr lang="it-IT" dirty="0"/>
              <a:t>Digression: machine learning</a:t>
            </a:r>
            <a:endParaRPr lang="en-FI" dirty="0"/>
          </a:p>
        </p:txBody>
      </p:sp>
      <p:sp>
        <p:nvSpPr>
          <p:cNvPr id="4" name="TextBox 3">
            <a:extLst>
              <a:ext uri="{FF2B5EF4-FFF2-40B4-BE49-F238E27FC236}">
                <a16:creationId xmlns:a16="http://schemas.microsoft.com/office/drawing/2014/main" id="{BBEC8A5F-E069-81BB-65F8-6D91F4B7FB63}"/>
              </a:ext>
            </a:extLst>
          </p:cNvPr>
          <p:cNvSpPr txBox="1"/>
          <p:nvPr/>
        </p:nvSpPr>
        <p:spPr>
          <a:xfrm>
            <a:off x="319177" y="1309687"/>
            <a:ext cx="8789586" cy="369332"/>
          </a:xfrm>
          <a:prstGeom prst="rect">
            <a:avLst/>
          </a:prstGeom>
          <a:noFill/>
        </p:spPr>
        <p:txBody>
          <a:bodyPr wrap="none" rtlCol="0">
            <a:spAutoFit/>
          </a:bodyPr>
          <a:lstStyle/>
          <a:p>
            <a:r>
              <a:rPr lang="it-IT" dirty="0"/>
              <a:t>Resolving problems without explicit programming through </a:t>
            </a:r>
            <a:r>
              <a:rPr lang="it-IT" b="1" dirty="0"/>
              <a:t>data-oriented</a:t>
            </a:r>
            <a:r>
              <a:rPr lang="it-IT" dirty="0"/>
              <a:t> approaches.</a:t>
            </a:r>
            <a:endParaRPr lang="en-FI" dirty="0"/>
          </a:p>
        </p:txBody>
      </p:sp>
      <p:pic>
        <p:nvPicPr>
          <p:cNvPr id="6" name="Picture 5" descr="A group of green and blue rectangles with icons&#10;&#10;Description automatically generated">
            <a:extLst>
              <a:ext uri="{FF2B5EF4-FFF2-40B4-BE49-F238E27FC236}">
                <a16:creationId xmlns:a16="http://schemas.microsoft.com/office/drawing/2014/main" id="{E745F201-7481-6758-2AFE-90DB8B166F8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5714" y="1733892"/>
            <a:ext cx="7417998" cy="4945332"/>
          </a:xfrm>
          <a:prstGeom prst="rect">
            <a:avLst/>
          </a:prstGeom>
        </p:spPr>
      </p:pic>
      <p:sp>
        <p:nvSpPr>
          <p:cNvPr id="7" name="TextBox 6">
            <a:extLst>
              <a:ext uri="{FF2B5EF4-FFF2-40B4-BE49-F238E27FC236}">
                <a16:creationId xmlns:a16="http://schemas.microsoft.com/office/drawing/2014/main" id="{633FC138-3E45-F9DC-7040-681C29F2E909}"/>
              </a:ext>
            </a:extLst>
          </p:cNvPr>
          <p:cNvSpPr txBox="1"/>
          <p:nvPr/>
        </p:nvSpPr>
        <p:spPr>
          <a:xfrm>
            <a:off x="198288" y="2011070"/>
            <a:ext cx="4158052" cy="1754326"/>
          </a:xfrm>
          <a:prstGeom prst="rect">
            <a:avLst/>
          </a:prstGeom>
          <a:noFill/>
        </p:spPr>
        <p:txBody>
          <a:bodyPr wrap="square" rtlCol="0">
            <a:spAutoFit/>
          </a:bodyPr>
          <a:lstStyle/>
          <a:p>
            <a:r>
              <a:rPr lang="it-IT" dirty="0"/>
              <a:t>A very typical approach is to give a model </a:t>
            </a:r>
            <a:r>
              <a:rPr lang="it-IT" b="1" dirty="0"/>
              <a:t>many degrees of freedom, </a:t>
            </a:r>
            <a:r>
              <a:rPr lang="it-IT" dirty="0"/>
              <a:t>and looking for the best way to fix their values, i.e. Trying to minimize a cost function, which is related to how well a model solves the problem.</a:t>
            </a:r>
            <a:endParaRPr lang="en-FI" dirty="0"/>
          </a:p>
        </p:txBody>
      </p:sp>
      <p:sp>
        <p:nvSpPr>
          <p:cNvPr id="8" name="TextBox 7">
            <a:extLst>
              <a:ext uri="{FF2B5EF4-FFF2-40B4-BE49-F238E27FC236}">
                <a16:creationId xmlns:a16="http://schemas.microsoft.com/office/drawing/2014/main" id="{8F0506A7-ECE5-B1CC-23FB-0DD7E95B633A}"/>
              </a:ext>
            </a:extLst>
          </p:cNvPr>
          <p:cNvSpPr txBox="1"/>
          <p:nvPr/>
        </p:nvSpPr>
        <p:spPr>
          <a:xfrm>
            <a:off x="198288" y="4349549"/>
            <a:ext cx="4399591" cy="1477328"/>
          </a:xfrm>
          <a:prstGeom prst="rect">
            <a:avLst/>
          </a:prstGeom>
          <a:noFill/>
        </p:spPr>
        <p:txBody>
          <a:bodyPr wrap="square" rtlCol="0">
            <a:spAutoFit/>
          </a:bodyPr>
          <a:lstStyle/>
          <a:p>
            <a:r>
              <a:rPr lang="it-IT" dirty="0"/>
              <a:t>In a neural network, such degrees of freedom are the weights that connect the neurons trough different layers.</a:t>
            </a:r>
          </a:p>
          <a:p>
            <a:r>
              <a:rPr lang="it-IT" dirty="0"/>
              <a:t>Minimization occurs though </a:t>
            </a:r>
            <a:r>
              <a:rPr lang="it-IT" b="1" dirty="0"/>
              <a:t>stochastic gradient descent</a:t>
            </a:r>
            <a:r>
              <a:rPr lang="it-IT" dirty="0"/>
              <a:t>.</a:t>
            </a:r>
            <a:endParaRPr lang="en-FI" dirty="0"/>
          </a:p>
        </p:txBody>
      </p:sp>
      <p:sp>
        <p:nvSpPr>
          <p:cNvPr id="9" name="TextBox 8">
            <a:extLst>
              <a:ext uri="{FF2B5EF4-FFF2-40B4-BE49-F238E27FC236}">
                <a16:creationId xmlns:a16="http://schemas.microsoft.com/office/drawing/2014/main" id="{83B98B6B-181D-25DB-4D0F-CDC768E81EF9}"/>
              </a:ext>
            </a:extLst>
          </p:cNvPr>
          <p:cNvSpPr txBox="1"/>
          <p:nvPr/>
        </p:nvSpPr>
        <p:spPr>
          <a:xfrm>
            <a:off x="11664350" y="6309360"/>
            <a:ext cx="441146" cy="369332"/>
          </a:xfrm>
          <a:prstGeom prst="rect">
            <a:avLst/>
          </a:prstGeom>
          <a:noFill/>
        </p:spPr>
        <p:txBody>
          <a:bodyPr wrap="none" rtlCol="0">
            <a:spAutoFit/>
          </a:bodyPr>
          <a:lstStyle/>
          <a:p>
            <a:r>
              <a:rPr lang="it-IT" dirty="0"/>
              <a:t>16</a:t>
            </a:r>
            <a:endParaRPr lang="en-FI" dirty="0"/>
          </a:p>
        </p:txBody>
      </p:sp>
    </p:spTree>
    <p:extLst>
      <p:ext uri="{BB962C8B-B14F-4D97-AF65-F5344CB8AC3E}">
        <p14:creationId xmlns:p14="http://schemas.microsoft.com/office/powerpoint/2010/main" val="10439198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A diagram of a diagram&#10;&#10;Description automatically generated">
            <a:extLst>
              <a:ext uri="{FF2B5EF4-FFF2-40B4-BE49-F238E27FC236}">
                <a16:creationId xmlns:a16="http://schemas.microsoft.com/office/drawing/2014/main" id="{3B21F5AF-DCB8-6D46-211F-F106151CD5FB}"/>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510080" y="3106993"/>
            <a:ext cx="8108907" cy="3529759"/>
          </a:xfrm>
        </p:spPr>
      </p:pic>
      <p:sp>
        <p:nvSpPr>
          <p:cNvPr id="6" name="TextBox 5">
            <a:extLst>
              <a:ext uri="{FF2B5EF4-FFF2-40B4-BE49-F238E27FC236}">
                <a16:creationId xmlns:a16="http://schemas.microsoft.com/office/drawing/2014/main" id="{D29C6DC9-0AFF-A993-322E-1169CFF13FE7}"/>
              </a:ext>
            </a:extLst>
          </p:cNvPr>
          <p:cNvSpPr txBox="1"/>
          <p:nvPr/>
        </p:nvSpPr>
        <p:spPr>
          <a:xfrm>
            <a:off x="172520" y="1232187"/>
            <a:ext cx="7846768" cy="1754326"/>
          </a:xfrm>
          <a:prstGeom prst="rect">
            <a:avLst/>
          </a:prstGeom>
          <a:noFill/>
        </p:spPr>
        <p:txBody>
          <a:bodyPr wrap="square" rtlCol="0">
            <a:spAutoFit/>
          </a:bodyPr>
          <a:lstStyle/>
          <a:p>
            <a:r>
              <a:rPr lang="it-IT" b="1" dirty="0"/>
              <a:t>Recipee:</a:t>
            </a:r>
          </a:p>
          <a:p>
            <a:endParaRPr lang="it-IT" b="1" dirty="0"/>
          </a:p>
          <a:p>
            <a:pPr marL="342900" indent="-342900">
              <a:buFont typeface="+mj-lt"/>
              <a:buAutoNum type="arabicPeriod"/>
            </a:pPr>
            <a:r>
              <a:rPr lang="it-IT" dirty="0"/>
              <a:t>Encoding data in a quantum Hilbert space.</a:t>
            </a:r>
          </a:p>
          <a:p>
            <a:pPr marL="342900" indent="-342900">
              <a:buFont typeface="+mj-lt"/>
              <a:buAutoNum type="arabicPeriod"/>
            </a:pPr>
            <a:r>
              <a:rPr lang="it-IT" dirty="0"/>
              <a:t>Weighted gates (quantum layers).</a:t>
            </a:r>
          </a:p>
          <a:p>
            <a:pPr marL="342900" indent="-342900">
              <a:buFont typeface="+mj-lt"/>
              <a:buAutoNum type="arabicPeriod"/>
            </a:pPr>
            <a:r>
              <a:rPr lang="it-IT" dirty="0"/>
              <a:t>Output retrieved by running the circuit many times and averaging</a:t>
            </a:r>
          </a:p>
          <a:p>
            <a:pPr marL="342900" indent="-342900">
              <a:buFont typeface="+mj-lt"/>
              <a:buAutoNum type="arabicPeriod"/>
            </a:pPr>
            <a:r>
              <a:rPr lang="it-IT" dirty="0"/>
              <a:t>Updating the weights via </a:t>
            </a:r>
            <a:r>
              <a:rPr lang="it-IT" b="1" dirty="0"/>
              <a:t>classical</a:t>
            </a:r>
            <a:r>
              <a:rPr lang="it-IT" dirty="0"/>
              <a:t> or </a:t>
            </a:r>
            <a:r>
              <a:rPr lang="it-IT" b="1" dirty="0"/>
              <a:t>quantum</a:t>
            </a:r>
            <a:r>
              <a:rPr lang="it-IT" dirty="0"/>
              <a:t> method.</a:t>
            </a:r>
            <a:endParaRPr lang="en-FI" dirty="0"/>
          </a:p>
        </p:txBody>
      </p:sp>
      <p:sp>
        <p:nvSpPr>
          <p:cNvPr id="7" name="Title 1">
            <a:extLst>
              <a:ext uri="{FF2B5EF4-FFF2-40B4-BE49-F238E27FC236}">
                <a16:creationId xmlns:a16="http://schemas.microsoft.com/office/drawing/2014/main" id="{D1399EFD-6D06-27B7-459F-FC32DA156BE6}"/>
              </a:ext>
            </a:extLst>
          </p:cNvPr>
          <p:cNvSpPr txBox="1">
            <a:spLocks/>
          </p:cNvSpPr>
          <p:nvPr/>
        </p:nvSpPr>
        <p:spPr>
          <a:xfrm>
            <a:off x="172520" y="0"/>
            <a:ext cx="10727128" cy="1309687"/>
          </a:xfrm>
          <a:prstGeom prst="rect">
            <a:avLst/>
          </a:prstGeom>
        </p:spPr>
        <p:txBody>
          <a:bodyPr vert="horz" lIns="91440" tIns="45720" rIns="91440" bIns="45720" rtlCol="0" anchor="ctr">
            <a:normAutofit/>
          </a:bodyPr>
          <a:lstStyle>
            <a:lvl1pPr algn="l" defTabSz="914400" rtl="0" eaLnBrk="1" latinLnBrk="0" hangingPunct="1">
              <a:lnSpc>
                <a:spcPct val="120000"/>
              </a:lnSpc>
              <a:spcBef>
                <a:spcPct val="0"/>
              </a:spcBef>
              <a:buNone/>
              <a:defRPr sz="2800" kern="1200" cap="all" spc="500" baseline="0">
                <a:solidFill>
                  <a:schemeClr val="tx1"/>
                </a:solidFill>
                <a:latin typeface="+mj-lt"/>
                <a:ea typeface="+mj-ea"/>
                <a:cs typeface="+mj-cs"/>
              </a:defRPr>
            </a:lvl1pPr>
          </a:lstStyle>
          <a:p>
            <a:r>
              <a:rPr lang="it-IT" dirty="0"/>
              <a:t>Quantum neural networks</a:t>
            </a:r>
            <a:endParaRPr lang="en-FI" dirty="0"/>
          </a:p>
        </p:txBody>
      </p:sp>
      <p:sp>
        <p:nvSpPr>
          <p:cNvPr id="8" name="TextBox 7">
            <a:extLst>
              <a:ext uri="{FF2B5EF4-FFF2-40B4-BE49-F238E27FC236}">
                <a16:creationId xmlns:a16="http://schemas.microsoft.com/office/drawing/2014/main" id="{269B04A8-DA39-404E-E085-4BD18DBF8F97}"/>
              </a:ext>
            </a:extLst>
          </p:cNvPr>
          <p:cNvSpPr txBox="1"/>
          <p:nvPr/>
        </p:nvSpPr>
        <p:spPr>
          <a:xfrm>
            <a:off x="172520" y="3429000"/>
            <a:ext cx="3180896" cy="2862322"/>
          </a:xfrm>
          <a:prstGeom prst="rect">
            <a:avLst/>
          </a:prstGeom>
          <a:noFill/>
        </p:spPr>
        <p:txBody>
          <a:bodyPr wrap="square" rtlCol="0">
            <a:spAutoFit/>
          </a:bodyPr>
          <a:lstStyle/>
          <a:p>
            <a:r>
              <a:rPr lang="it-IT" dirty="0"/>
              <a:t>Sometimes, classical NN layers may be useful (hybrid QNNs) for dimensionality reductions.</a:t>
            </a:r>
          </a:p>
          <a:p>
            <a:endParaRPr lang="it-IT" dirty="0"/>
          </a:p>
          <a:p>
            <a:r>
              <a:rPr lang="it-IT" dirty="0"/>
              <a:t>Quantum layers topology might be inspired by the physics of the process, or enforce particular rules for the system.</a:t>
            </a:r>
            <a:endParaRPr lang="en-FI" dirty="0"/>
          </a:p>
        </p:txBody>
      </p:sp>
      <p:sp>
        <p:nvSpPr>
          <p:cNvPr id="9" name="TextBox 8">
            <a:extLst>
              <a:ext uri="{FF2B5EF4-FFF2-40B4-BE49-F238E27FC236}">
                <a16:creationId xmlns:a16="http://schemas.microsoft.com/office/drawing/2014/main" id="{98F35666-D168-96C4-57CF-6504F39BD060}"/>
              </a:ext>
            </a:extLst>
          </p:cNvPr>
          <p:cNvSpPr txBox="1"/>
          <p:nvPr/>
        </p:nvSpPr>
        <p:spPr>
          <a:xfrm>
            <a:off x="4603284" y="3890665"/>
            <a:ext cx="1492716" cy="369332"/>
          </a:xfrm>
          <a:prstGeom prst="rect">
            <a:avLst/>
          </a:prstGeom>
          <a:noFill/>
        </p:spPr>
        <p:txBody>
          <a:bodyPr wrap="none" rtlCol="0">
            <a:spAutoFit/>
          </a:bodyPr>
          <a:lstStyle/>
          <a:p>
            <a:r>
              <a:rPr lang="it-IT" dirty="0"/>
              <a:t>(or quantum)</a:t>
            </a:r>
            <a:endParaRPr lang="en-FI" dirty="0"/>
          </a:p>
        </p:txBody>
      </p:sp>
      <p:sp>
        <p:nvSpPr>
          <p:cNvPr id="10" name="TextBox 9">
            <a:extLst>
              <a:ext uri="{FF2B5EF4-FFF2-40B4-BE49-F238E27FC236}">
                <a16:creationId xmlns:a16="http://schemas.microsoft.com/office/drawing/2014/main" id="{93CDD4AF-396E-BE98-ED99-37FFB2531F24}"/>
              </a:ext>
            </a:extLst>
          </p:cNvPr>
          <p:cNvSpPr txBox="1"/>
          <p:nvPr/>
        </p:nvSpPr>
        <p:spPr>
          <a:xfrm>
            <a:off x="11664350" y="6309360"/>
            <a:ext cx="441146" cy="369332"/>
          </a:xfrm>
          <a:prstGeom prst="rect">
            <a:avLst/>
          </a:prstGeom>
          <a:noFill/>
        </p:spPr>
        <p:txBody>
          <a:bodyPr wrap="none" rtlCol="0">
            <a:spAutoFit/>
          </a:bodyPr>
          <a:lstStyle/>
          <a:p>
            <a:r>
              <a:rPr lang="it-IT" dirty="0"/>
              <a:t>17</a:t>
            </a:r>
            <a:endParaRPr lang="en-FI" dirty="0"/>
          </a:p>
        </p:txBody>
      </p:sp>
    </p:spTree>
    <p:extLst>
      <p:ext uri="{BB962C8B-B14F-4D97-AF65-F5344CB8AC3E}">
        <p14:creationId xmlns:p14="http://schemas.microsoft.com/office/powerpoint/2010/main" val="32502187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0728B3B-E7AD-697F-C9A4-D51722C17CAE}"/>
              </a:ext>
            </a:extLst>
          </p:cNvPr>
          <p:cNvSpPr>
            <a:spLocks noGrp="1"/>
          </p:cNvSpPr>
          <p:nvPr>
            <p:ph idx="1"/>
          </p:nvPr>
        </p:nvSpPr>
        <p:spPr>
          <a:xfrm>
            <a:off x="172520" y="1247774"/>
            <a:ext cx="7674347" cy="5365433"/>
          </a:xfrm>
        </p:spPr>
        <p:txBody>
          <a:bodyPr>
            <a:normAutofit/>
          </a:bodyPr>
          <a:lstStyle/>
          <a:p>
            <a:pPr marL="0" indent="0">
              <a:buNone/>
            </a:pPr>
            <a:r>
              <a:rPr lang="it-IT" dirty="0"/>
              <a:t>Finding the global minimum of a QNN loss function is nontrivial:</a:t>
            </a:r>
          </a:p>
          <a:p>
            <a:r>
              <a:rPr lang="it-IT" b="1" dirty="0"/>
              <a:t>Complicated landscapes </a:t>
            </a:r>
            <a:r>
              <a:rPr lang="it-IT" dirty="0"/>
              <a:t>with many local minima.</a:t>
            </a:r>
          </a:p>
          <a:p>
            <a:r>
              <a:rPr lang="it-IT" dirty="0"/>
              <a:t>Occurrence of </a:t>
            </a:r>
            <a:r>
              <a:rPr lang="it-IT" b="1" dirty="0"/>
              <a:t>barren plateaus </a:t>
            </a:r>
            <a:r>
              <a:rPr lang="it-IT" dirty="0"/>
              <a:t>when increasing the number of qubits.</a:t>
            </a:r>
          </a:p>
          <a:p>
            <a:r>
              <a:rPr lang="it-IT" b="1" dirty="0"/>
              <a:t>Noise</a:t>
            </a:r>
            <a:r>
              <a:rPr lang="it-IT" dirty="0"/>
              <a:t> of quantum device and statistical fluctuations from repeating the measurements.</a:t>
            </a:r>
          </a:p>
          <a:p>
            <a:pPr marL="0" indent="0">
              <a:buNone/>
            </a:pPr>
            <a:endParaRPr lang="it-IT" dirty="0"/>
          </a:p>
          <a:p>
            <a:pPr marL="0" indent="0">
              <a:buNone/>
            </a:pPr>
            <a:r>
              <a:rPr lang="it-IT" b="1" dirty="0"/>
              <a:t>Possible approaches:</a:t>
            </a:r>
          </a:p>
          <a:p>
            <a:r>
              <a:rPr lang="it-IT" dirty="0"/>
              <a:t>Classical evaluation of stochastic gradient descent through finite difference</a:t>
            </a:r>
          </a:p>
          <a:p>
            <a:r>
              <a:rPr lang="it-IT" dirty="0"/>
              <a:t>Quantum evaluation of stochastic gradient descent through finite difference</a:t>
            </a:r>
          </a:p>
          <a:p>
            <a:r>
              <a:rPr lang="it-IT" dirty="0"/>
              <a:t>Quantum evaluation of stochastic gradient descent through exact gradient evaluation through the Parameter-shift rule.</a:t>
            </a:r>
          </a:p>
        </p:txBody>
      </p:sp>
      <p:sp>
        <p:nvSpPr>
          <p:cNvPr id="6" name="Title 1">
            <a:extLst>
              <a:ext uri="{FF2B5EF4-FFF2-40B4-BE49-F238E27FC236}">
                <a16:creationId xmlns:a16="http://schemas.microsoft.com/office/drawing/2014/main" id="{9E559E73-A19C-84C3-CA01-5E8BCB075D09}"/>
              </a:ext>
            </a:extLst>
          </p:cNvPr>
          <p:cNvSpPr txBox="1">
            <a:spLocks/>
          </p:cNvSpPr>
          <p:nvPr/>
        </p:nvSpPr>
        <p:spPr>
          <a:xfrm>
            <a:off x="172520" y="0"/>
            <a:ext cx="10727128" cy="1309687"/>
          </a:xfrm>
          <a:prstGeom prst="rect">
            <a:avLst/>
          </a:prstGeom>
        </p:spPr>
        <p:txBody>
          <a:bodyPr vert="horz" lIns="91440" tIns="45720" rIns="91440" bIns="45720" rtlCol="0" anchor="ctr">
            <a:normAutofit/>
          </a:bodyPr>
          <a:lstStyle>
            <a:lvl1pPr algn="l" defTabSz="914400" rtl="0" eaLnBrk="1" latinLnBrk="0" hangingPunct="1">
              <a:lnSpc>
                <a:spcPct val="120000"/>
              </a:lnSpc>
              <a:spcBef>
                <a:spcPct val="0"/>
              </a:spcBef>
              <a:buNone/>
              <a:defRPr sz="2800" kern="1200" cap="all" spc="500" baseline="0">
                <a:solidFill>
                  <a:schemeClr val="tx1"/>
                </a:solidFill>
                <a:latin typeface="+mj-lt"/>
                <a:ea typeface="+mj-ea"/>
                <a:cs typeface="+mj-cs"/>
              </a:defRPr>
            </a:lvl1pPr>
          </a:lstStyle>
          <a:p>
            <a:r>
              <a:rPr lang="it-IT" dirty="0"/>
              <a:t>Qnn learning methods</a:t>
            </a:r>
            <a:endParaRPr lang="en-FI" dirty="0"/>
          </a:p>
        </p:txBody>
      </p:sp>
      <p:pic>
        <p:nvPicPr>
          <p:cNvPr id="8" name="Picture 7" descr="A graph of a function&#10;&#10;Description automatically generated">
            <a:extLst>
              <a:ext uri="{FF2B5EF4-FFF2-40B4-BE49-F238E27FC236}">
                <a16:creationId xmlns:a16="http://schemas.microsoft.com/office/drawing/2014/main" id="{95C967F9-ED99-4148-6839-CB85415E5A6B}"/>
              </a:ext>
            </a:extLst>
          </p:cNvPr>
          <p:cNvPicPr>
            <a:picLocks noChangeAspect="1"/>
          </p:cNvPicPr>
          <p:nvPr/>
        </p:nvPicPr>
        <p:blipFill rotWithShape="1">
          <a:blip r:embed="rId2">
            <a:extLst>
              <a:ext uri="{28A0092B-C50C-407E-A947-70E740481C1C}">
                <a14:useLocalDpi xmlns:a14="http://schemas.microsoft.com/office/drawing/2010/main" val="0"/>
              </a:ext>
            </a:extLst>
          </a:blip>
          <a:srcRect l="3318" r="50000"/>
          <a:stretch/>
        </p:blipFill>
        <p:spPr>
          <a:xfrm>
            <a:off x="8321310" y="3963064"/>
            <a:ext cx="3286177" cy="2650143"/>
          </a:xfrm>
          <a:prstGeom prst="rect">
            <a:avLst/>
          </a:prstGeom>
        </p:spPr>
      </p:pic>
      <p:sp>
        <p:nvSpPr>
          <p:cNvPr id="9" name="TextBox 8">
            <a:extLst>
              <a:ext uri="{FF2B5EF4-FFF2-40B4-BE49-F238E27FC236}">
                <a16:creationId xmlns:a16="http://schemas.microsoft.com/office/drawing/2014/main" id="{5590A447-333B-61BD-3C60-375C5FC29410}"/>
              </a:ext>
            </a:extLst>
          </p:cNvPr>
          <p:cNvSpPr txBox="1"/>
          <p:nvPr/>
        </p:nvSpPr>
        <p:spPr>
          <a:xfrm>
            <a:off x="8660195" y="3593732"/>
            <a:ext cx="2608406" cy="369332"/>
          </a:xfrm>
          <a:prstGeom prst="rect">
            <a:avLst/>
          </a:prstGeom>
          <a:noFill/>
        </p:spPr>
        <p:txBody>
          <a:bodyPr wrap="none" rtlCol="0">
            <a:spAutoFit/>
          </a:bodyPr>
          <a:lstStyle/>
          <a:p>
            <a:r>
              <a:rPr lang="it-IT" b="1" dirty="0"/>
              <a:t>Barren plateau example</a:t>
            </a:r>
            <a:endParaRPr lang="en-FI" b="1" dirty="0"/>
          </a:p>
        </p:txBody>
      </p:sp>
      <p:pic>
        <p:nvPicPr>
          <p:cNvPr id="11" name="Picture 10" descr="A close-up of a blue and green image&#10;&#10;Description automatically generated">
            <a:extLst>
              <a:ext uri="{FF2B5EF4-FFF2-40B4-BE49-F238E27FC236}">
                <a16:creationId xmlns:a16="http://schemas.microsoft.com/office/drawing/2014/main" id="{BA4E1FF5-D2D8-E2DF-E2D1-F2804FD9CD92}"/>
              </a:ext>
            </a:extLst>
          </p:cNvPr>
          <p:cNvPicPr>
            <a:picLocks noChangeAspect="1"/>
          </p:cNvPicPr>
          <p:nvPr/>
        </p:nvPicPr>
        <p:blipFill rotWithShape="1">
          <a:blip r:embed="rId3">
            <a:extLst>
              <a:ext uri="{28A0092B-C50C-407E-A947-70E740481C1C}">
                <a14:useLocalDpi xmlns:a14="http://schemas.microsoft.com/office/drawing/2010/main" val="0"/>
              </a:ext>
            </a:extLst>
          </a:blip>
          <a:srcRect l="4078" r="52196"/>
          <a:stretch/>
        </p:blipFill>
        <p:spPr>
          <a:xfrm>
            <a:off x="8478499" y="984885"/>
            <a:ext cx="2971800" cy="2520156"/>
          </a:xfrm>
          <a:prstGeom prst="rect">
            <a:avLst/>
          </a:prstGeom>
        </p:spPr>
      </p:pic>
      <p:sp>
        <p:nvSpPr>
          <p:cNvPr id="12" name="TextBox 11">
            <a:extLst>
              <a:ext uri="{FF2B5EF4-FFF2-40B4-BE49-F238E27FC236}">
                <a16:creationId xmlns:a16="http://schemas.microsoft.com/office/drawing/2014/main" id="{BC45BF9B-3B6A-B495-C70A-C912C1E26565}"/>
              </a:ext>
            </a:extLst>
          </p:cNvPr>
          <p:cNvSpPr txBox="1"/>
          <p:nvPr/>
        </p:nvSpPr>
        <p:spPr>
          <a:xfrm>
            <a:off x="8301122" y="571208"/>
            <a:ext cx="3326552" cy="369332"/>
          </a:xfrm>
          <a:prstGeom prst="rect">
            <a:avLst/>
          </a:prstGeom>
          <a:noFill/>
        </p:spPr>
        <p:txBody>
          <a:bodyPr wrap="none" rtlCol="0">
            <a:spAutoFit/>
          </a:bodyPr>
          <a:lstStyle/>
          <a:p>
            <a:r>
              <a:rPr lang="it-IT" b="1" dirty="0"/>
              <a:t>Hard to minimize cost funciton</a:t>
            </a:r>
            <a:endParaRPr lang="en-FI" b="1" dirty="0"/>
          </a:p>
        </p:txBody>
      </p:sp>
      <p:sp>
        <p:nvSpPr>
          <p:cNvPr id="13" name="TextBox 12">
            <a:extLst>
              <a:ext uri="{FF2B5EF4-FFF2-40B4-BE49-F238E27FC236}">
                <a16:creationId xmlns:a16="http://schemas.microsoft.com/office/drawing/2014/main" id="{A3B808D0-CC2A-FBB6-AA1B-D4D01D7F0C09}"/>
              </a:ext>
            </a:extLst>
          </p:cNvPr>
          <p:cNvSpPr txBox="1"/>
          <p:nvPr/>
        </p:nvSpPr>
        <p:spPr>
          <a:xfrm>
            <a:off x="11664350" y="6309360"/>
            <a:ext cx="441146" cy="369332"/>
          </a:xfrm>
          <a:prstGeom prst="rect">
            <a:avLst/>
          </a:prstGeom>
          <a:noFill/>
        </p:spPr>
        <p:txBody>
          <a:bodyPr wrap="none" rtlCol="0">
            <a:spAutoFit/>
          </a:bodyPr>
          <a:lstStyle/>
          <a:p>
            <a:r>
              <a:rPr lang="it-IT" dirty="0"/>
              <a:t>18</a:t>
            </a:r>
            <a:endParaRPr lang="en-FI" dirty="0"/>
          </a:p>
        </p:txBody>
      </p:sp>
    </p:spTree>
    <p:extLst>
      <p:ext uri="{BB962C8B-B14F-4D97-AF65-F5344CB8AC3E}">
        <p14:creationId xmlns:p14="http://schemas.microsoft.com/office/powerpoint/2010/main" val="41654752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99591D4F-2DB6-2C36-769C-502A002CD93C}"/>
              </a:ext>
            </a:extLst>
          </p:cNvPr>
          <p:cNvSpPr/>
          <p:nvPr/>
        </p:nvSpPr>
        <p:spPr>
          <a:xfrm>
            <a:off x="388189" y="1309687"/>
            <a:ext cx="11110823" cy="5163509"/>
          </a:xfrm>
          <a:prstGeom prst="round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FI"/>
          </a:p>
        </p:txBody>
      </p:sp>
      <p:sp>
        <p:nvSpPr>
          <p:cNvPr id="2" name="Title 1">
            <a:extLst>
              <a:ext uri="{FF2B5EF4-FFF2-40B4-BE49-F238E27FC236}">
                <a16:creationId xmlns:a16="http://schemas.microsoft.com/office/drawing/2014/main" id="{29CA5027-0584-68A2-9485-EA1E5BC0A989}"/>
              </a:ext>
            </a:extLst>
          </p:cNvPr>
          <p:cNvSpPr>
            <a:spLocks noGrp="1"/>
          </p:cNvSpPr>
          <p:nvPr>
            <p:ph type="title"/>
          </p:nvPr>
        </p:nvSpPr>
        <p:spPr>
          <a:xfrm>
            <a:off x="172520" y="0"/>
            <a:ext cx="9601200" cy="1309687"/>
          </a:xfrm>
        </p:spPr>
        <p:txBody>
          <a:bodyPr/>
          <a:lstStyle/>
          <a:p>
            <a:r>
              <a:rPr lang="it-IT" dirty="0"/>
              <a:t>Outline</a:t>
            </a:r>
            <a:endParaRPr lang="en-FI" dirty="0"/>
          </a:p>
        </p:txBody>
      </p:sp>
      <p:sp>
        <p:nvSpPr>
          <p:cNvPr id="3" name="Content Placeholder 2">
            <a:extLst>
              <a:ext uri="{FF2B5EF4-FFF2-40B4-BE49-F238E27FC236}">
                <a16:creationId xmlns:a16="http://schemas.microsoft.com/office/drawing/2014/main" id="{DB981B80-031D-92C2-DA47-F8261B162471}"/>
              </a:ext>
            </a:extLst>
          </p:cNvPr>
          <p:cNvSpPr>
            <a:spLocks noGrp="1"/>
          </p:cNvSpPr>
          <p:nvPr>
            <p:ph idx="1"/>
          </p:nvPr>
        </p:nvSpPr>
        <p:spPr>
          <a:xfrm>
            <a:off x="665673" y="1630397"/>
            <a:ext cx="9601200" cy="4590786"/>
          </a:xfrm>
        </p:spPr>
        <p:txBody>
          <a:bodyPr>
            <a:normAutofit lnSpcReduction="10000"/>
          </a:bodyPr>
          <a:lstStyle/>
          <a:p>
            <a:r>
              <a:rPr lang="it-IT" dirty="0"/>
              <a:t>Qubits and modern quantum processors towards fault-tolerance.</a:t>
            </a:r>
          </a:p>
          <a:p>
            <a:r>
              <a:rPr lang="it-IT" b="1" dirty="0"/>
              <a:t>Quantum gates and qubit control.</a:t>
            </a:r>
          </a:p>
          <a:p>
            <a:r>
              <a:rPr lang="it-IT" dirty="0"/>
              <a:t>Fault-tolerant quantum advantage.</a:t>
            </a:r>
          </a:p>
          <a:p>
            <a:r>
              <a:rPr lang="it-IT" dirty="0"/>
              <a:t>Adiabatic quantum computing and QAOAs.</a:t>
            </a:r>
          </a:p>
          <a:p>
            <a:r>
              <a:rPr lang="it-IT" dirty="0"/>
              <a:t>Classical Machine Learning.</a:t>
            </a:r>
          </a:p>
          <a:p>
            <a:r>
              <a:rPr lang="it-IT" b="1" dirty="0"/>
              <a:t>Variational algorithms</a:t>
            </a:r>
          </a:p>
          <a:p>
            <a:pPr lvl="1"/>
            <a:r>
              <a:rPr lang="it-IT" sz="1800" dirty="0"/>
              <a:t>Example: NISQ – Quantum Machine Learning.</a:t>
            </a:r>
          </a:p>
          <a:p>
            <a:pPr lvl="1"/>
            <a:r>
              <a:rPr lang="it-IT" sz="1800" dirty="0"/>
              <a:t>Boosting gradient descent with the </a:t>
            </a:r>
            <a:r>
              <a:rPr lang="it-IT" sz="1800" b="1" dirty="0"/>
              <a:t>Parameter-Shift rule</a:t>
            </a:r>
            <a:r>
              <a:rPr lang="it-IT" sz="1800" dirty="0"/>
              <a:t>.</a:t>
            </a:r>
          </a:p>
          <a:p>
            <a:r>
              <a:rPr lang="it-IT" dirty="0"/>
              <a:t>Machine Learning with kernel methods.</a:t>
            </a:r>
          </a:p>
          <a:p>
            <a:r>
              <a:rPr lang="it-IT" b="1" dirty="0"/>
              <a:t>Quantum Support Vector Machine.</a:t>
            </a:r>
          </a:p>
          <a:p>
            <a:r>
              <a:rPr lang="it-IT" dirty="0"/>
              <a:t>Conclusions and outlook.</a:t>
            </a:r>
          </a:p>
        </p:txBody>
      </p:sp>
      <p:sp>
        <p:nvSpPr>
          <p:cNvPr id="5" name="TextBox 4">
            <a:extLst>
              <a:ext uri="{FF2B5EF4-FFF2-40B4-BE49-F238E27FC236}">
                <a16:creationId xmlns:a16="http://schemas.microsoft.com/office/drawing/2014/main" id="{F32C6F26-B18C-D879-D1F3-0319E4B44494}"/>
              </a:ext>
            </a:extLst>
          </p:cNvPr>
          <p:cNvSpPr txBox="1"/>
          <p:nvPr/>
        </p:nvSpPr>
        <p:spPr>
          <a:xfrm>
            <a:off x="11664350" y="6309360"/>
            <a:ext cx="312906" cy="369332"/>
          </a:xfrm>
          <a:prstGeom prst="rect">
            <a:avLst/>
          </a:prstGeom>
          <a:noFill/>
        </p:spPr>
        <p:txBody>
          <a:bodyPr wrap="none" rtlCol="0">
            <a:spAutoFit/>
          </a:bodyPr>
          <a:lstStyle/>
          <a:p>
            <a:r>
              <a:rPr lang="it-IT" dirty="0"/>
              <a:t>1</a:t>
            </a:r>
            <a:endParaRPr lang="en-FI" dirty="0"/>
          </a:p>
        </p:txBody>
      </p:sp>
    </p:spTree>
    <p:extLst>
      <p:ext uri="{BB962C8B-B14F-4D97-AF65-F5344CB8AC3E}">
        <p14:creationId xmlns:p14="http://schemas.microsoft.com/office/powerpoint/2010/main" val="240656364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737AC432-ABFF-EA24-9F3B-5E1C8BAF0C98}"/>
                  </a:ext>
                </a:extLst>
              </p:cNvPr>
              <p:cNvSpPr>
                <a:spLocks noGrp="1"/>
              </p:cNvSpPr>
              <p:nvPr>
                <p:ph idx="1"/>
              </p:nvPr>
            </p:nvSpPr>
            <p:spPr>
              <a:xfrm>
                <a:off x="576072" y="4778853"/>
                <a:ext cx="10616184" cy="1521363"/>
              </a:xfrm>
            </p:spPr>
            <p:txBody>
              <a:bodyPr/>
              <a:lstStyle/>
              <a:p>
                <a:r>
                  <a:rPr lang="it-IT" dirty="0"/>
                  <a:t>Way more efficient than quantum finite difference method when minimizing cost functions in QNN.</a:t>
                </a:r>
              </a:p>
              <a:p>
                <a:r>
                  <a:rPr lang="it-IT" dirty="0"/>
                  <a:t>Other applications are possible, e.g. solving differential equations, evaluating integrals. Typically, </a:t>
                </a:r>
                <a14:m>
                  <m:oMath xmlns:m="http://schemas.openxmlformats.org/officeDocument/2006/math">
                    <m:r>
                      <a:rPr lang="it-IT" b="0" i="1" smtClean="0">
                        <a:latin typeface="Cambria Math" panose="02040503050406030204" pitchFamily="18" charset="0"/>
                      </a:rPr>
                      <m:t>𝜃</m:t>
                    </m:r>
                  </m:oMath>
                </a14:m>
                <a:r>
                  <a:rPr lang="it-IT" dirty="0"/>
                  <a:t> parameters must be trained in turn to realize the </a:t>
                </a:r>
                <a14:m>
                  <m:oMath xmlns:m="http://schemas.openxmlformats.org/officeDocument/2006/math">
                    <m:r>
                      <a:rPr lang="it-IT" i="1">
                        <a:latin typeface="Cambria Math" panose="02040503050406030204" pitchFamily="18" charset="0"/>
                      </a:rPr>
                      <m:t>𝑔</m:t>
                    </m:r>
                    <m:d>
                      <m:dPr>
                        <m:ctrlPr>
                          <a:rPr lang="it-IT" i="1">
                            <a:latin typeface="Cambria Math" panose="02040503050406030204" pitchFamily="18" charset="0"/>
                          </a:rPr>
                        </m:ctrlPr>
                      </m:dPr>
                      <m:e>
                        <m:r>
                          <a:rPr lang="it-IT" i="1">
                            <a:latin typeface="Cambria Math" panose="02040503050406030204" pitchFamily="18" charset="0"/>
                          </a:rPr>
                          <m:t>𝑥</m:t>
                        </m:r>
                      </m:e>
                    </m:d>
                    <m:r>
                      <a:rPr lang="it-IT" i="1">
                        <a:latin typeface="Cambria Math" panose="02040503050406030204" pitchFamily="18" charset="0"/>
                      </a:rPr>
                      <m:t>=</m:t>
                    </m:r>
                    <m:r>
                      <a:rPr lang="it-IT" i="1">
                        <a:latin typeface="Cambria Math" panose="02040503050406030204" pitchFamily="18" charset="0"/>
                      </a:rPr>
                      <m:t>𝑓</m:t>
                    </m:r>
                    <m:r>
                      <a:rPr lang="it-IT" i="1">
                        <a:latin typeface="Cambria Math" panose="02040503050406030204" pitchFamily="18" charset="0"/>
                      </a:rPr>
                      <m:t>(</m:t>
                    </m:r>
                    <m:r>
                      <a:rPr lang="it-IT" i="1">
                        <a:latin typeface="Cambria Math" panose="02040503050406030204" pitchFamily="18" charset="0"/>
                      </a:rPr>
                      <m:t>𝑥</m:t>
                    </m:r>
                    <m:r>
                      <a:rPr lang="it-IT" i="1">
                        <a:latin typeface="Cambria Math" panose="02040503050406030204" pitchFamily="18" charset="0"/>
                      </a:rPr>
                      <m:t>;</m:t>
                    </m:r>
                    <m:sSub>
                      <m:sSubPr>
                        <m:ctrlPr>
                          <a:rPr lang="it-IT" i="1">
                            <a:latin typeface="Cambria Math" panose="02040503050406030204" pitchFamily="18" charset="0"/>
                          </a:rPr>
                        </m:ctrlPr>
                      </m:sSubPr>
                      <m:e>
                        <m:r>
                          <a:rPr lang="it-IT" i="1">
                            <a:latin typeface="Cambria Math" panose="02040503050406030204" pitchFamily="18" charset="0"/>
                          </a:rPr>
                          <m:t>𝜃</m:t>
                        </m:r>
                      </m:e>
                      <m:sub>
                        <m:r>
                          <a:rPr lang="it-IT" i="1">
                            <a:latin typeface="Cambria Math" panose="02040503050406030204" pitchFamily="18" charset="0"/>
                          </a:rPr>
                          <m:t>𝑖</m:t>
                        </m:r>
                      </m:sub>
                    </m:sSub>
                    <m:r>
                      <a:rPr lang="it-IT" i="1">
                        <a:latin typeface="Cambria Math" panose="02040503050406030204" pitchFamily="18" charset="0"/>
                      </a:rPr>
                      <m:t>)</m:t>
                    </m:r>
                  </m:oMath>
                </a14:m>
                <a:r>
                  <a:rPr lang="it-IT" dirty="0"/>
                  <a:t> equality.</a:t>
                </a:r>
                <a:endParaRPr lang="en-FI" dirty="0"/>
              </a:p>
            </p:txBody>
          </p:sp>
        </mc:Choice>
        <mc:Fallback xmlns="">
          <p:sp>
            <p:nvSpPr>
              <p:cNvPr id="3" name="Content Placeholder 2">
                <a:extLst>
                  <a:ext uri="{FF2B5EF4-FFF2-40B4-BE49-F238E27FC236}">
                    <a16:creationId xmlns:a16="http://schemas.microsoft.com/office/drawing/2014/main" id="{737AC432-ABFF-EA24-9F3B-5E1C8BAF0C98}"/>
                  </a:ext>
                </a:extLst>
              </p:cNvPr>
              <p:cNvSpPr>
                <a:spLocks noGrp="1" noRot="1" noChangeAspect="1" noMove="1" noResize="1" noEditPoints="1" noAdjustHandles="1" noChangeArrowheads="1" noChangeShapeType="1" noTextEdit="1"/>
              </p:cNvSpPr>
              <p:nvPr>
                <p:ph idx="1"/>
              </p:nvPr>
            </p:nvSpPr>
            <p:spPr>
              <a:xfrm>
                <a:off x="576072" y="4778853"/>
                <a:ext cx="10616184" cy="1521363"/>
              </a:xfrm>
              <a:blipFill>
                <a:blip r:embed="rId2"/>
                <a:stretch>
                  <a:fillRect l="-402"/>
                </a:stretch>
              </a:blipFill>
            </p:spPr>
            <p:txBody>
              <a:bodyPr/>
              <a:lstStyle/>
              <a:p>
                <a:r>
                  <a:rPr lang="en-FI">
                    <a:noFill/>
                  </a:rPr>
                  <a:t> </a:t>
                </a:r>
              </a:p>
            </p:txBody>
          </p:sp>
        </mc:Fallback>
      </mc:AlternateContent>
      <p:sp>
        <p:nvSpPr>
          <p:cNvPr id="6" name="Title 1">
            <a:extLst>
              <a:ext uri="{FF2B5EF4-FFF2-40B4-BE49-F238E27FC236}">
                <a16:creationId xmlns:a16="http://schemas.microsoft.com/office/drawing/2014/main" id="{79B4A44D-ED4C-39F6-FD72-095053D712F7}"/>
              </a:ext>
            </a:extLst>
          </p:cNvPr>
          <p:cNvSpPr txBox="1">
            <a:spLocks/>
          </p:cNvSpPr>
          <p:nvPr/>
        </p:nvSpPr>
        <p:spPr>
          <a:xfrm>
            <a:off x="172520" y="0"/>
            <a:ext cx="10727128" cy="1309687"/>
          </a:xfrm>
          <a:prstGeom prst="rect">
            <a:avLst/>
          </a:prstGeom>
        </p:spPr>
        <p:txBody>
          <a:bodyPr vert="horz" lIns="91440" tIns="45720" rIns="91440" bIns="45720" rtlCol="0" anchor="ctr">
            <a:normAutofit/>
          </a:bodyPr>
          <a:lstStyle>
            <a:lvl1pPr algn="l" defTabSz="914400" rtl="0" eaLnBrk="1" latinLnBrk="0" hangingPunct="1">
              <a:lnSpc>
                <a:spcPct val="120000"/>
              </a:lnSpc>
              <a:spcBef>
                <a:spcPct val="0"/>
              </a:spcBef>
              <a:buNone/>
              <a:defRPr sz="2800" kern="1200" cap="all" spc="500" baseline="0">
                <a:solidFill>
                  <a:schemeClr val="tx1"/>
                </a:solidFill>
                <a:latin typeface="+mj-lt"/>
                <a:ea typeface="+mj-ea"/>
                <a:cs typeface="+mj-cs"/>
              </a:defRPr>
            </a:lvl1pPr>
          </a:lstStyle>
          <a:p>
            <a:r>
              <a:rPr lang="it-IT" dirty="0"/>
              <a:t>Parameter-shift rule</a:t>
            </a:r>
            <a:endParaRPr lang="en-FI" dirty="0"/>
          </a:p>
        </p:txBody>
      </p:sp>
      <p:pic>
        <p:nvPicPr>
          <p:cNvPr id="8" name="Picture 7">
            <a:extLst>
              <a:ext uri="{FF2B5EF4-FFF2-40B4-BE49-F238E27FC236}">
                <a16:creationId xmlns:a16="http://schemas.microsoft.com/office/drawing/2014/main" id="{A93A580F-7AE6-DCDB-8BE5-1DCBE243FB7B}"/>
              </a:ext>
            </a:extLst>
          </p:cNvPr>
          <p:cNvPicPr>
            <a:picLocks noChangeAspect="1"/>
          </p:cNvPicPr>
          <p:nvPr/>
        </p:nvPicPr>
        <p:blipFill>
          <a:blip r:embed="rId3"/>
          <a:stretch>
            <a:fillRect/>
          </a:stretch>
        </p:blipFill>
        <p:spPr>
          <a:xfrm>
            <a:off x="3415963" y="3470837"/>
            <a:ext cx="5360074" cy="727912"/>
          </a:xfrm>
          <a:prstGeom prst="rect">
            <a:avLst/>
          </a:prstGeom>
        </p:spPr>
      </p:pic>
      <p:pic>
        <p:nvPicPr>
          <p:cNvPr id="12" name="Picture 11">
            <a:extLst>
              <a:ext uri="{FF2B5EF4-FFF2-40B4-BE49-F238E27FC236}">
                <a16:creationId xmlns:a16="http://schemas.microsoft.com/office/drawing/2014/main" id="{1B8890D7-379B-D69D-5172-3AF3EE36B4D8}"/>
              </a:ext>
            </a:extLst>
          </p:cNvPr>
          <p:cNvPicPr>
            <a:picLocks noChangeAspect="1"/>
          </p:cNvPicPr>
          <p:nvPr/>
        </p:nvPicPr>
        <p:blipFill>
          <a:blip r:embed="rId4"/>
          <a:stretch>
            <a:fillRect/>
          </a:stretch>
        </p:blipFill>
        <p:spPr>
          <a:xfrm>
            <a:off x="1744893" y="2031435"/>
            <a:ext cx="8299877" cy="641383"/>
          </a:xfrm>
          <a:prstGeom prst="rect">
            <a:avLst/>
          </a:prstGeom>
        </p:spPr>
      </p:pic>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AC5A4D35-826B-8CC5-DD9D-69FED0011A49}"/>
                  </a:ext>
                </a:extLst>
              </p:cNvPr>
              <p:cNvSpPr txBox="1"/>
              <p:nvPr/>
            </p:nvSpPr>
            <p:spPr>
              <a:xfrm>
                <a:off x="576072" y="1527048"/>
                <a:ext cx="10923568" cy="369332"/>
              </a:xfrm>
              <a:prstGeom prst="rect">
                <a:avLst/>
              </a:prstGeom>
              <a:noFill/>
            </p:spPr>
            <p:txBody>
              <a:bodyPr wrap="none" rtlCol="0">
                <a:spAutoFit/>
              </a:bodyPr>
              <a:lstStyle/>
              <a:p>
                <a:r>
                  <a:rPr lang="it-IT" dirty="0"/>
                  <a:t>If we can express a function </a:t>
                </a:r>
                <a14:m>
                  <m:oMath xmlns:m="http://schemas.openxmlformats.org/officeDocument/2006/math">
                    <m:r>
                      <m:rPr>
                        <m:sty m:val="p"/>
                      </m:rPr>
                      <a:rPr lang="it-IT" b="0" i="0" smtClean="0">
                        <a:latin typeface="Cambria Math" panose="02040503050406030204" pitchFamily="18" charset="0"/>
                      </a:rPr>
                      <m:t>g</m:t>
                    </m:r>
                    <m:r>
                      <a:rPr lang="it-IT" b="0" i="1" smtClean="0">
                        <a:latin typeface="Cambria Math" panose="02040503050406030204" pitchFamily="18" charset="0"/>
                      </a:rPr>
                      <m:t>(</m:t>
                    </m:r>
                    <m:r>
                      <a:rPr lang="it-IT" b="0" i="1" smtClean="0">
                        <a:latin typeface="Cambria Math" panose="02040503050406030204" pitchFamily="18" charset="0"/>
                      </a:rPr>
                      <m:t>𝑥</m:t>
                    </m:r>
                    <m:r>
                      <a:rPr lang="it-IT" b="0" i="1" smtClean="0">
                        <a:latin typeface="Cambria Math" panose="02040503050406030204" pitchFamily="18" charset="0"/>
                      </a:rPr>
                      <m:t>)</m:t>
                    </m:r>
                  </m:oMath>
                </a14:m>
                <a:r>
                  <a:rPr lang="it-IT" dirty="0"/>
                  <a:t> as </a:t>
                </a:r>
                <a14:m>
                  <m:oMath xmlns:m="http://schemas.openxmlformats.org/officeDocument/2006/math">
                    <m:r>
                      <a:rPr lang="it-IT" b="0" i="1" smtClean="0">
                        <a:latin typeface="Cambria Math" panose="02040503050406030204" pitchFamily="18" charset="0"/>
                      </a:rPr>
                      <m:t>𝑔</m:t>
                    </m:r>
                    <m:d>
                      <m:dPr>
                        <m:ctrlPr>
                          <a:rPr lang="it-IT" b="0" i="1" smtClean="0">
                            <a:latin typeface="Cambria Math" panose="02040503050406030204" pitchFamily="18" charset="0"/>
                          </a:rPr>
                        </m:ctrlPr>
                      </m:dPr>
                      <m:e>
                        <m:r>
                          <a:rPr lang="it-IT" b="0" i="1" smtClean="0">
                            <a:latin typeface="Cambria Math" panose="02040503050406030204" pitchFamily="18" charset="0"/>
                          </a:rPr>
                          <m:t>𝑥</m:t>
                        </m:r>
                      </m:e>
                    </m:d>
                    <m:r>
                      <a:rPr lang="it-IT" b="0" i="1" smtClean="0">
                        <a:latin typeface="Cambria Math" panose="02040503050406030204" pitchFamily="18" charset="0"/>
                      </a:rPr>
                      <m:t>=</m:t>
                    </m:r>
                    <m:r>
                      <a:rPr lang="it-IT" b="0" i="1" smtClean="0">
                        <a:latin typeface="Cambria Math" panose="02040503050406030204" pitchFamily="18" charset="0"/>
                      </a:rPr>
                      <m:t>𝑓</m:t>
                    </m:r>
                    <m:r>
                      <a:rPr lang="it-IT" b="0" i="1" smtClean="0">
                        <a:latin typeface="Cambria Math" panose="02040503050406030204" pitchFamily="18" charset="0"/>
                      </a:rPr>
                      <m:t>(</m:t>
                    </m:r>
                    <m:r>
                      <a:rPr lang="it-IT" b="0" i="1" smtClean="0">
                        <a:latin typeface="Cambria Math" panose="02040503050406030204" pitchFamily="18" charset="0"/>
                      </a:rPr>
                      <m:t>𝑥</m:t>
                    </m:r>
                    <m:r>
                      <a:rPr lang="it-IT" b="0" i="1" smtClean="0">
                        <a:latin typeface="Cambria Math" panose="02040503050406030204" pitchFamily="18" charset="0"/>
                      </a:rPr>
                      <m:t>;</m:t>
                    </m:r>
                    <m:sSub>
                      <m:sSubPr>
                        <m:ctrlPr>
                          <a:rPr lang="it-IT" b="0" i="1" smtClean="0">
                            <a:latin typeface="Cambria Math" panose="02040503050406030204" pitchFamily="18" charset="0"/>
                          </a:rPr>
                        </m:ctrlPr>
                      </m:sSubPr>
                      <m:e>
                        <m:r>
                          <a:rPr lang="it-IT" b="0" i="1" smtClean="0">
                            <a:latin typeface="Cambria Math" panose="02040503050406030204" pitchFamily="18" charset="0"/>
                          </a:rPr>
                          <m:t>𝜃</m:t>
                        </m:r>
                      </m:e>
                      <m:sub>
                        <m:r>
                          <a:rPr lang="it-IT" b="0" i="1" smtClean="0">
                            <a:latin typeface="Cambria Math" panose="02040503050406030204" pitchFamily="18" charset="0"/>
                          </a:rPr>
                          <m:t>𝑖</m:t>
                        </m:r>
                      </m:sub>
                    </m:sSub>
                    <m:r>
                      <a:rPr lang="it-IT" b="0" i="1" smtClean="0">
                        <a:latin typeface="Cambria Math" panose="02040503050406030204" pitchFamily="18" charset="0"/>
                      </a:rPr>
                      <m:t>)</m:t>
                    </m:r>
                  </m:oMath>
                </a14:m>
                <a:r>
                  <a:rPr lang="it-IT" dirty="0"/>
                  <a:t> where </a:t>
                </a:r>
                <a14:m>
                  <m:oMath xmlns:m="http://schemas.openxmlformats.org/officeDocument/2006/math">
                    <m:r>
                      <m:rPr>
                        <m:sty m:val="p"/>
                      </m:rPr>
                      <a:rPr lang="it-IT" b="0" i="0" smtClean="0">
                        <a:latin typeface="Cambria Math" panose="02040503050406030204" pitchFamily="18" charset="0"/>
                      </a:rPr>
                      <m:t>x</m:t>
                    </m:r>
                    <m:r>
                      <a:rPr lang="it-IT" b="0" i="1" smtClean="0">
                        <a:latin typeface="Cambria Math" panose="02040503050406030204" pitchFamily="18" charset="0"/>
                      </a:rPr>
                      <m:t>, </m:t>
                    </m:r>
                    <m:sSub>
                      <m:sSubPr>
                        <m:ctrlPr>
                          <a:rPr lang="it-IT" b="0" i="1" smtClean="0">
                            <a:latin typeface="Cambria Math" panose="02040503050406030204" pitchFamily="18" charset="0"/>
                          </a:rPr>
                        </m:ctrlPr>
                      </m:sSubPr>
                      <m:e>
                        <m:r>
                          <a:rPr lang="it-IT" b="0" i="1" smtClean="0">
                            <a:latin typeface="Cambria Math" panose="02040503050406030204" pitchFamily="18" charset="0"/>
                          </a:rPr>
                          <m:t>𝜃</m:t>
                        </m:r>
                      </m:e>
                      <m:sub>
                        <m:r>
                          <a:rPr lang="it-IT" b="0" i="1" smtClean="0">
                            <a:latin typeface="Cambria Math" panose="02040503050406030204" pitchFamily="18" charset="0"/>
                          </a:rPr>
                          <m:t>𝑖</m:t>
                        </m:r>
                      </m:sub>
                    </m:sSub>
                  </m:oMath>
                </a14:m>
                <a:r>
                  <a:rPr lang="it-IT" dirty="0"/>
                  <a:t> are parameters of a quantum circuit, i.e: </a:t>
                </a:r>
                <a:endParaRPr lang="en-FI" dirty="0"/>
              </a:p>
            </p:txBody>
          </p:sp>
        </mc:Choice>
        <mc:Fallback xmlns="">
          <p:sp>
            <p:nvSpPr>
              <p:cNvPr id="13" name="TextBox 12">
                <a:extLst>
                  <a:ext uri="{FF2B5EF4-FFF2-40B4-BE49-F238E27FC236}">
                    <a16:creationId xmlns:a16="http://schemas.microsoft.com/office/drawing/2014/main" id="{AC5A4D35-826B-8CC5-DD9D-69FED0011A49}"/>
                  </a:ext>
                </a:extLst>
              </p:cNvPr>
              <p:cNvSpPr txBox="1">
                <a:spLocks noRot="1" noChangeAspect="1" noMove="1" noResize="1" noEditPoints="1" noAdjustHandles="1" noChangeArrowheads="1" noChangeShapeType="1" noTextEdit="1"/>
              </p:cNvSpPr>
              <p:nvPr/>
            </p:nvSpPr>
            <p:spPr>
              <a:xfrm>
                <a:off x="576072" y="1527048"/>
                <a:ext cx="10923568" cy="369332"/>
              </a:xfrm>
              <a:prstGeom prst="rect">
                <a:avLst/>
              </a:prstGeom>
              <a:blipFill>
                <a:blip r:embed="rId5"/>
                <a:stretch>
                  <a:fillRect l="-503" t="-8333" b="-26667"/>
                </a:stretch>
              </a:blipFill>
            </p:spPr>
            <p:txBody>
              <a:bodyPr/>
              <a:lstStyle/>
              <a:p>
                <a:r>
                  <a:rPr lang="en-FI">
                    <a:noFill/>
                  </a:rPr>
                  <a:t> </a:t>
                </a:r>
              </a:p>
            </p:txBody>
          </p:sp>
        </mc:Fallback>
      </mc:AlternateContent>
      <p:sp>
        <p:nvSpPr>
          <p:cNvPr id="14" name="TextBox 13">
            <a:extLst>
              <a:ext uri="{FF2B5EF4-FFF2-40B4-BE49-F238E27FC236}">
                <a16:creationId xmlns:a16="http://schemas.microsoft.com/office/drawing/2014/main" id="{9666ACC6-B19C-774C-D29F-6D6154C97A64}"/>
              </a:ext>
            </a:extLst>
          </p:cNvPr>
          <p:cNvSpPr txBox="1"/>
          <p:nvPr/>
        </p:nvSpPr>
        <p:spPr>
          <a:xfrm>
            <a:off x="576072" y="2887161"/>
            <a:ext cx="6083717" cy="369332"/>
          </a:xfrm>
          <a:prstGeom prst="rect">
            <a:avLst/>
          </a:prstGeom>
          <a:noFill/>
        </p:spPr>
        <p:txBody>
          <a:bodyPr wrap="none" rtlCol="0">
            <a:spAutoFit/>
          </a:bodyPr>
          <a:lstStyle/>
          <a:p>
            <a:r>
              <a:rPr lang="it-IT" dirty="0"/>
              <a:t>Then we can write the </a:t>
            </a:r>
            <a:r>
              <a:rPr lang="it-IT" b="1" dirty="0"/>
              <a:t>exact</a:t>
            </a:r>
            <a:r>
              <a:rPr lang="it-IT" dirty="0"/>
              <a:t> derivative of the function as:</a:t>
            </a:r>
            <a:endParaRPr lang="en-FI" dirty="0"/>
          </a:p>
        </p:txBody>
      </p:sp>
      <p:sp>
        <p:nvSpPr>
          <p:cNvPr id="15" name="TextBox 14">
            <a:extLst>
              <a:ext uri="{FF2B5EF4-FFF2-40B4-BE49-F238E27FC236}">
                <a16:creationId xmlns:a16="http://schemas.microsoft.com/office/drawing/2014/main" id="{36FC49F5-3E67-53D0-2197-34CC152548D6}"/>
              </a:ext>
            </a:extLst>
          </p:cNvPr>
          <p:cNvSpPr txBox="1"/>
          <p:nvPr/>
        </p:nvSpPr>
        <p:spPr>
          <a:xfrm>
            <a:off x="11664350" y="6309360"/>
            <a:ext cx="441146" cy="369332"/>
          </a:xfrm>
          <a:prstGeom prst="rect">
            <a:avLst/>
          </a:prstGeom>
          <a:noFill/>
        </p:spPr>
        <p:txBody>
          <a:bodyPr wrap="none" rtlCol="0">
            <a:spAutoFit/>
          </a:bodyPr>
          <a:lstStyle/>
          <a:p>
            <a:r>
              <a:rPr lang="it-IT" dirty="0"/>
              <a:t>19</a:t>
            </a:r>
            <a:endParaRPr lang="en-FI" dirty="0"/>
          </a:p>
        </p:txBody>
      </p:sp>
    </p:spTree>
    <p:extLst>
      <p:ext uri="{BB962C8B-B14F-4D97-AF65-F5344CB8AC3E}">
        <p14:creationId xmlns:p14="http://schemas.microsoft.com/office/powerpoint/2010/main" val="30660642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CasellaDiTesto 1">
                <a:extLst>
                  <a:ext uri="{FF2B5EF4-FFF2-40B4-BE49-F238E27FC236}">
                    <a16:creationId xmlns:a16="http://schemas.microsoft.com/office/drawing/2014/main" id="{A2126376-0790-1AC1-48B9-1E0979651725}"/>
                  </a:ext>
                </a:extLst>
              </p:cNvPr>
              <p:cNvSpPr txBox="1"/>
              <p:nvPr/>
            </p:nvSpPr>
            <p:spPr>
              <a:xfrm>
                <a:off x="372146" y="1436117"/>
                <a:ext cx="7299844" cy="1754326"/>
              </a:xfrm>
              <a:prstGeom prst="rect">
                <a:avLst/>
              </a:prstGeom>
              <a:noFill/>
            </p:spPr>
            <p:txBody>
              <a:bodyPr wrap="square" rtlCol="0">
                <a:spAutoFit/>
              </a:bodyPr>
              <a:lstStyle/>
              <a:p>
                <a:pPr marL="285750" indent="-285750">
                  <a:buFont typeface="Arial" panose="020B0604020202020204" pitchFamily="34" charset="0"/>
                  <a:buChar char="•"/>
                </a:pPr>
                <a:r>
                  <a:rPr lang="it-IT" dirty="0" err="1">
                    <a:cs typeface="Helvetica" panose="020B0604020202020204" pitchFamily="34" charset="0"/>
                  </a:rPr>
                  <a:t>Well-known</a:t>
                </a:r>
                <a:r>
                  <a:rPr lang="it-IT" dirty="0">
                    <a:cs typeface="Helvetica" panose="020B0604020202020204" pitchFamily="34" charset="0"/>
                  </a:rPr>
                  <a:t> Machine Learning model </a:t>
                </a:r>
                <a:r>
                  <a:rPr lang="it-IT" dirty="0" err="1">
                    <a:cs typeface="Helvetica" panose="020B0604020202020204" pitchFamily="34" charset="0"/>
                  </a:rPr>
                  <a:t>suited</a:t>
                </a:r>
                <a:r>
                  <a:rPr lang="it-IT" dirty="0">
                    <a:cs typeface="Helvetica" panose="020B0604020202020204" pitchFamily="34" charset="0"/>
                  </a:rPr>
                  <a:t> for </a:t>
                </a:r>
                <a:r>
                  <a:rPr lang="it-IT" dirty="0" err="1">
                    <a:cs typeface="Helvetica" panose="020B0604020202020204" pitchFamily="34" charset="0"/>
                  </a:rPr>
                  <a:t>binary</a:t>
                </a:r>
                <a:r>
                  <a:rPr lang="it-IT" dirty="0">
                    <a:cs typeface="Helvetica" panose="020B0604020202020204" pitchFamily="34" charset="0"/>
                  </a:rPr>
                  <a:t> and </a:t>
                </a:r>
                <a:r>
                  <a:rPr lang="it-IT" dirty="0" err="1">
                    <a:cs typeface="Helvetica" panose="020B0604020202020204" pitchFamily="34" charset="0"/>
                  </a:rPr>
                  <a:t>multilabel</a:t>
                </a:r>
                <a:r>
                  <a:rPr lang="it-IT" dirty="0">
                    <a:cs typeface="Helvetica" panose="020B0604020202020204" pitchFamily="34" charset="0"/>
                  </a:rPr>
                  <a:t> </a:t>
                </a:r>
                <a:r>
                  <a:rPr lang="it-IT" dirty="0" err="1">
                    <a:cs typeface="Helvetica" panose="020B0604020202020204" pitchFamily="34" charset="0"/>
                  </a:rPr>
                  <a:t>classification</a:t>
                </a:r>
                <a:r>
                  <a:rPr lang="it-IT" dirty="0">
                    <a:cs typeface="Helvetica" panose="020B0604020202020204" pitchFamily="34" charset="0"/>
                  </a:rPr>
                  <a:t>.</a:t>
                </a:r>
              </a:p>
              <a:p>
                <a:endParaRPr lang="it-IT" dirty="0">
                  <a:cs typeface="Helvetica" panose="020B0604020202020204" pitchFamily="34" charset="0"/>
                </a:endParaRPr>
              </a:p>
              <a:p>
                <a:r>
                  <a:rPr lang="en-US" b="1" dirty="0">
                    <a:solidFill>
                      <a:schemeClr val="dk1"/>
                    </a:solidFill>
                    <a:ea typeface="Proxima Nova"/>
                    <a:cs typeface="Helvetica" panose="020B0604020202020204" pitchFamily="34" charset="0"/>
                    <a:sym typeface="Proxima Nova"/>
                  </a:rPr>
                  <a:t>Task:</a:t>
                </a:r>
                <a:r>
                  <a:rPr lang="en-US" dirty="0">
                    <a:solidFill>
                      <a:schemeClr val="dk1"/>
                    </a:solidFill>
                    <a:ea typeface="Proxima Nova"/>
                    <a:cs typeface="Helvetica" panose="020B0604020202020204" pitchFamily="34" charset="0"/>
                    <a:sym typeface="Proxima Nova"/>
                  </a:rPr>
                  <a:t> binary classifications of feature vectors </a:t>
                </a:r>
                <a14:m>
                  <m:oMath xmlns:m="http://schemas.openxmlformats.org/officeDocument/2006/math">
                    <m:acc>
                      <m:accPr>
                        <m:chr m:val="⃗"/>
                        <m:ctrlPr>
                          <a:rPr lang="en-US" b="0" i="1" smtClean="0">
                            <a:solidFill>
                              <a:schemeClr val="dk1"/>
                            </a:solidFill>
                            <a:latin typeface="Cambria Math" panose="02040503050406030204" pitchFamily="18" charset="0"/>
                            <a:cs typeface="Helvetica" panose="020B0604020202020204" pitchFamily="34" charset="0"/>
                            <a:sym typeface="Proxima Nova"/>
                          </a:rPr>
                        </m:ctrlPr>
                      </m:accPr>
                      <m:e>
                        <m:r>
                          <a:rPr lang="it-IT" b="1" i="1" smtClean="0">
                            <a:solidFill>
                              <a:schemeClr val="dk1"/>
                            </a:solidFill>
                            <a:latin typeface="Cambria Math" panose="02040503050406030204" pitchFamily="18" charset="0"/>
                            <a:cs typeface="Helvetica" panose="020B0604020202020204" pitchFamily="34" charset="0"/>
                            <a:sym typeface="Proxima Nova"/>
                          </a:rPr>
                          <m:t>𝒙</m:t>
                        </m:r>
                      </m:e>
                    </m:acc>
                    <m:r>
                      <a:rPr lang="it-IT" b="1" i="1" dirty="0" smtClean="0">
                        <a:solidFill>
                          <a:schemeClr val="dk1"/>
                        </a:solidFill>
                        <a:latin typeface="Cambria Math" panose="02040503050406030204" pitchFamily="18" charset="0"/>
                        <a:cs typeface="Helvetica" panose="020B0604020202020204" pitchFamily="34" charset="0"/>
                        <a:sym typeface="Proxima Nova"/>
                      </a:rPr>
                      <m:t>∈</m:t>
                    </m:r>
                    <m:sSup>
                      <m:sSupPr>
                        <m:ctrlPr>
                          <a:rPr lang="it-IT" b="1" i="1" dirty="0" smtClean="0">
                            <a:solidFill>
                              <a:schemeClr val="dk1"/>
                            </a:solidFill>
                            <a:latin typeface="Cambria Math" panose="02040503050406030204" pitchFamily="18" charset="0"/>
                            <a:cs typeface="Helvetica" panose="020B0604020202020204" pitchFamily="34" charset="0"/>
                            <a:sym typeface="Proxima Nova"/>
                          </a:rPr>
                        </m:ctrlPr>
                      </m:sSupPr>
                      <m:e>
                        <m:r>
                          <a:rPr lang="it-IT" b="1" i="1" dirty="0" smtClean="0">
                            <a:solidFill>
                              <a:schemeClr val="dk1"/>
                            </a:solidFill>
                            <a:latin typeface="Cambria Math" panose="02040503050406030204" pitchFamily="18" charset="0"/>
                            <a:cs typeface="Helvetica" panose="020B0604020202020204" pitchFamily="34" charset="0"/>
                            <a:sym typeface="Proxima Nova"/>
                          </a:rPr>
                          <m:t>ℝ</m:t>
                        </m:r>
                      </m:e>
                      <m:sup>
                        <m:r>
                          <a:rPr lang="it-IT" b="1" i="1" dirty="0" smtClean="0">
                            <a:solidFill>
                              <a:schemeClr val="dk1"/>
                            </a:solidFill>
                            <a:latin typeface="Cambria Math" panose="02040503050406030204" pitchFamily="18" charset="0"/>
                            <a:cs typeface="Helvetica" panose="020B0604020202020204" pitchFamily="34" charset="0"/>
                            <a:sym typeface="Proxima Nova"/>
                          </a:rPr>
                          <m:t>𝒏</m:t>
                        </m:r>
                      </m:sup>
                    </m:sSup>
                  </m:oMath>
                </a14:m>
                <a:endParaRPr lang="en-US" dirty="0">
                  <a:solidFill>
                    <a:schemeClr val="dk1"/>
                  </a:solidFill>
                  <a:ea typeface="Proxima Nova"/>
                  <a:cs typeface="Helvetica" panose="020B0604020202020204" pitchFamily="34" charset="0"/>
                  <a:sym typeface="Proxima Nova"/>
                </a:endParaRPr>
              </a:p>
              <a:p>
                <a:r>
                  <a:rPr lang="en-US" i="1" dirty="0">
                    <a:solidFill>
                      <a:schemeClr val="dk1"/>
                    </a:solidFill>
                    <a:ea typeface="Proxima Nova"/>
                    <a:cs typeface="Helvetica" panose="020B0604020202020204" pitchFamily="34" charset="0"/>
                    <a:sym typeface="Proxima Nova"/>
                  </a:rPr>
                  <a:t>i.e. </a:t>
                </a:r>
                <a:r>
                  <a:rPr lang="en-US" dirty="0">
                    <a:solidFill>
                      <a:schemeClr val="dk1"/>
                    </a:solidFill>
                    <a:ea typeface="Proxima Nova"/>
                    <a:cs typeface="Helvetica" panose="020B0604020202020204" pitchFamily="34" charset="0"/>
                    <a:sym typeface="Proxima Nova"/>
                  </a:rPr>
                  <a:t>predicting the class outcome </a:t>
                </a:r>
                <a14:m>
                  <m:oMath xmlns:m="http://schemas.openxmlformats.org/officeDocument/2006/math">
                    <m:r>
                      <a:rPr lang="it-IT" b="0" i="1" smtClean="0">
                        <a:solidFill>
                          <a:schemeClr val="dk1"/>
                        </a:solidFill>
                        <a:latin typeface="Cambria Math" panose="02040503050406030204" pitchFamily="18" charset="0"/>
                        <a:ea typeface="Proxima Nova"/>
                        <a:cs typeface="Helvetica" panose="020B0604020202020204" pitchFamily="34" charset="0"/>
                        <a:sym typeface="Proxima Nova"/>
                      </a:rPr>
                      <m:t>𝑦</m:t>
                    </m:r>
                    <m:r>
                      <a:rPr lang="it-IT" b="0" i="1" smtClean="0">
                        <a:solidFill>
                          <a:schemeClr val="dk1"/>
                        </a:solidFill>
                        <a:latin typeface="Cambria Math" panose="02040503050406030204" pitchFamily="18" charset="0"/>
                        <a:ea typeface="Proxima Nova"/>
                        <a:cs typeface="Helvetica" panose="020B0604020202020204" pitchFamily="34" charset="0"/>
                        <a:sym typeface="Proxima Nova"/>
                      </a:rPr>
                      <m:t>∈{−1; +1}</m:t>
                    </m:r>
                  </m:oMath>
                </a14:m>
                <a:r>
                  <a:rPr lang="en-US" dirty="0">
                    <a:solidFill>
                      <a:schemeClr val="dk1"/>
                    </a:solidFill>
                    <a:ea typeface="Proxima Nova"/>
                    <a:cs typeface="Helvetica" panose="020B0604020202020204" pitchFamily="34" charset="0"/>
                    <a:sym typeface="Proxima Nova"/>
                  </a:rPr>
                  <a:t>.</a:t>
                </a:r>
              </a:p>
              <a:p>
                <a:endParaRPr lang="en-US" dirty="0">
                  <a:solidFill>
                    <a:schemeClr val="dk1"/>
                  </a:solidFill>
                  <a:ea typeface="Proxima Nova"/>
                  <a:cs typeface="Helvetica" panose="020B0604020202020204" pitchFamily="34" charset="0"/>
                  <a:sym typeface="Proxima Nova"/>
                </a:endParaRPr>
              </a:p>
            </p:txBody>
          </p:sp>
        </mc:Choice>
        <mc:Fallback xmlns="">
          <p:sp>
            <p:nvSpPr>
              <p:cNvPr id="4" name="CasellaDiTesto 1">
                <a:extLst>
                  <a:ext uri="{FF2B5EF4-FFF2-40B4-BE49-F238E27FC236}">
                    <a16:creationId xmlns:a16="http://schemas.microsoft.com/office/drawing/2014/main" id="{A2126376-0790-1AC1-48B9-1E0979651725}"/>
                  </a:ext>
                </a:extLst>
              </p:cNvPr>
              <p:cNvSpPr txBox="1">
                <a:spLocks noRot="1" noChangeAspect="1" noMove="1" noResize="1" noEditPoints="1" noAdjustHandles="1" noChangeArrowheads="1" noChangeShapeType="1" noTextEdit="1"/>
              </p:cNvSpPr>
              <p:nvPr/>
            </p:nvSpPr>
            <p:spPr>
              <a:xfrm>
                <a:off x="372146" y="1436117"/>
                <a:ext cx="7299844" cy="1754326"/>
              </a:xfrm>
              <a:prstGeom prst="rect">
                <a:avLst/>
              </a:prstGeom>
              <a:blipFill>
                <a:blip r:embed="rId2"/>
                <a:stretch>
                  <a:fillRect l="-668" t="-1742"/>
                </a:stretch>
              </a:blipFill>
            </p:spPr>
            <p:txBody>
              <a:bodyPr/>
              <a:lstStyle/>
              <a:p>
                <a:r>
                  <a:rPr lang="en-FI">
                    <a:noFill/>
                  </a:rPr>
                  <a:t> </a:t>
                </a:r>
              </a:p>
            </p:txBody>
          </p:sp>
        </mc:Fallback>
      </mc:AlternateContent>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78E9A3E4-F238-A32B-BA91-1FC60DD40FC5}"/>
                  </a:ext>
                </a:extLst>
              </p:cNvPr>
              <p:cNvSpPr txBox="1"/>
              <p:nvPr/>
            </p:nvSpPr>
            <p:spPr>
              <a:xfrm>
                <a:off x="279559" y="3316874"/>
                <a:ext cx="7316333" cy="3016788"/>
              </a:xfrm>
              <a:prstGeom prst="rect">
                <a:avLst/>
              </a:prstGeom>
              <a:noFill/>
            </p:spPr>
            <p:txBody>
              <a:bodyPr wrap="square" rtlCol="0">
                <a:spAutoFit/>
              </a:bodyPr>
              <a:lstStyle/>
              <a:p>
                <a:r>
                  <a:rPr lang="en-US" b="1" dirty="0">
                    <a:solidFill>
                      <a:schemeClr val="dk1"/>
                    </a:solidFill>
                    <a:ea typeface="Proxima Nova"/>
                    <a:cs typeface="Helvetica" panose="020B0604020202020204" pitchFamily="34" charset="0"/>
                    <a:sym typeface="Proxima Nova"/>
                  </a:rPr>
                  <a:t>Idea: </a:t>
                </a:r>
                <a:r>
                  <a:rPr lang="en-US" dirty="0">
                    <a:solidFill>
                      <a:schemeClr val="dk1"/>
                    </a:solidFill>
                    <a:ea typeface="Proxima Nova"/>
                    <a:cs typeface="Helvetica" panose="020B0604020202020204" pitchFamily="34" charset="0"/>
                    <a:sym typeface="Proxima Nova"/>
                  </a:rPr>
                  <a:t>given a </a:t>
                </a:r>
                <a:r>
                  <a:rPr lang="en-US" b="1" dirty="0">
                    <a:ea typeface="Proxima Nova"/>
                    <a:cs typeface="Helvetica" panose="020B0604020202020204" pitchFamily="34" charset="0"/>
                    <a:sym typeface="Proxima Nova"/>
                  </a:rPr>
                  <a:t>feature map</a:t>
                </a:r>
                <a:r>
                  <a:rPr lang="en-US" dirty="0">
                    <a:ea typeface="Proxima Nova"/>
                    <a:cs typeface="Helvetica" panose="020B0604020202020204" pitchFamily="34" charset="0"/>
                    <a:sym typeface="Proxima Nova"/>
                  </a:rPr>
                  <a:t> </a:t>
                </a:r>
                <a14:m>
                  <m:oMath xmlns:m="http://schemas.openxmlformats.org/officeDocument/2006/math">
                    <m:r>
                      <a:rPr lang="en-US" b="0" i="1" smtClean="0">
                        <a:solidFill>
                          <a:schemeClr val="dk1"/>
                        </a:solidFill>
                        <a:latin typeface="Cambria Math" panose="02040503050406030204" pitchFamily="18" charset="0"/>
                        <a:ea typeface="Proxima Nova"/>
                        <a:cs typeface="Helvetica" panose="020B0604020202020204" pitchFamily="34" charset="0"/>
                        <a:sym typeface="Proxima Nova"/>
                      </a:rPr>
                      <m:t>𝜙</m:t>
                    </m:r>
                    <m:d>
                      <m:dPr>
                        <m:ctrlPr>
                          <a:rPr lang="ar-AE" b="0" i="1" smtClean="0">
                            <a:solidFill>
                              <a:schemeClr val="dk1"/>
                            </a:solidFill>
                            <a:latin typeface="Cambria Math" panose="02040503050406030204" pitchFamily="18" charset="0"/>
                            <a:ea typeface="Proxima Nova"/>
                            <a:cs typeface="Helvetica" panose="020B0604020202020204" pitchFamily="34" charset="0"/>
                            <a:sym typeface="Proxima Nova"/>
                          </a:rPr>
                        </m:ctrlPr>
                      </m:dPr>
                      <m:e>
                        <m:acc>
                          <m:accPr>
                            <m:chr m:val="⃗"/>
                            <m:ctrlPr>
                              <a:rPr lang="ar-AE" b="0" i="1" smtClean="0">
                                <a:solidFill>
                                  <a:schemeClr val="dk1"/>
                                </a:solidFill>
                                <a:latin typeface="Cambria Math" panose="02040503050406030204" pitchFamily="18" charset="0"/>
                                <a:ea typeface="Proxima Nova"/>
                                <a:cs typeface="Helvetica" panose="020B0604020202020204" pitchFamily="34" charset="0"/>
                                <a:sym typeface="Proxima Nova"/>
                              </a:rPr>
                            </m:ctrlPr>
                          </m:accPr>
                          <m:e>
                            <m:r>
                              <a:rPr lang="ar-AE" b="0" i="1" smtClean="0">
                                <a:solidFill>
                                  <a:schemeClr val="dk1"/>
                                </a:solidFill>
                                <a:latin typeface="Cambria Math" panose="02040503050406030204" pitchFamily="18" charset="0"/>
                                <a:ea typeface="Proxima Nova"/>
                                <a:cs typeface="Helvetica" panose="020B0604020202020204" pitchFamily="34" charset="0"/>
                                <a:sym typeface="Proxima Nova"/>
                              </a:rPr>
                              <m:t>𝑥</m:t>
                            </m:r>
                          </m:e>
                        </m:acc>
                      </m:e>
                    </m:d>
                    <m:r>
                      <a:rPr lang="ar-AE" b="0" i="1" smtClean="0">
                        <a:solidFill>
                          <a:schemeClr val="dk1"/>
                        </a:solidFill>
                        <a:latin typeface="Cambria Math" panose="02040503050406030204" pitchFamily="18" charset="0"/>
                        <a:ea typeface="Proxima Nova"/>
                        <a:cs typeface="Helvetica" panose="020B0604020202020204" pitchFamily="34" charset="0"/>
                        <a:sym typeface="Proxima Nova"/>
                      </a:rPr>
                      <m:t>,  </m:t>
                    </m:r>
                    <m:r>
                      <a:rPr lang="ar-AE" b="0" i="1" smtClean="0">
                        <a:solidFill>
                          <a:schemeClr val="dk1"/>
                        </a:solidFill>
                        <a:latin typeface="Cambria Math" panose="02040503050406030204" pitchFamily="18" charset="0"/>
                        <a:ea typeface="Proxima Nova"/>
                        <a:cs typeface="Helvetica" panose="020B0604020202020204" pitchFamily="34" charset="0"/>
                        <a:sym typeface="Proxima Nova"/>
                      </a:rPr>
                      <m:t>𝜙</m:t>
                    </m:r>
                    <m:d>
                      <m:dPr>
                        <m:ctrlPr>
                          <a:rPr lang="ar-AE" b="0" i="1" smtClean="0">
                            <a:solidFill>
                              <a:schemeClr val="dk1"/>
                            </a:solidFill>
                            <a:latin typeface="Cambria Math" panose="02040503050406030204" pitchFamily="18" charset="0"/>
                            <a:ea typeface="Proxima Nova"/>
                            <a:cs typeface="Helvetica" panose="020B0604020202020204" pitchFamily="34" charset="0"/>
                            <a:sym typeface="Proxima Nova"/>
                          </a:rPr>
                        </m:ctrlPr>
                      </m:dPr>
                      <m:e>
                        <m:sSub>
                          <m:sSubPr>
                            <m:ctrlPr>
                              <a:rPr lang="ar-AE" b="0" i="1" smtClean="0">
                                <a:solidFill>
                                  <a:schemeClr val="dk1"/>
                                </a:solidFill>
                                <a:latin typeface="Cambria Math" panose="02040503050406030204" pitchFamily="18" charset="0"/>
                                <a:ea typeface="Proxima Nova"/>
                                <a:cs typeface="Helvetica" panose="020B0604020202020204" pitchFamily="34" charset="0"/>
                                <a:sym typeface="Proxima Nova"/>
                              </a:rPr>
                            </m:ctrlPr>
                          </m:sSubPr>
                          <m:e>
                            <m:acc>
                              <m:accPr>
                                <m:chr m:val="⃗"/>
                                <m:ctrlPr>
                                  <a:rPr lang="ar-AE" b="0" i="1" smtClean="0">
                                    <a:solidFill>
                                      <a:schemeClr val="dk1"/>
                                    </a:solidFill>
                                    <a:latin typeface="Cambria Math" panose="02040503050406030204" pitchFamily="18" charset="0"/>
                                    <a:ea typeface="Proxima Nova"/>
                                    <a:cs typeface="Helvetica" panose="020B0604020202020204" pitchFamily="34" charset="0"/>
                                    <a:sym typeface="Proxima Nova"/>
                                  </a:rPr>
                                </m:ctrlPr>
                              </m:accPr>
                              <m:e>
                                <m:r>
                                  <a:rPr lang="ar-AE" b="0" i="1" smtClean="0">
                                    <a:solidFill>
                                      <a:schemeClr val="dk1"/>
                                    </a:solidFill>
                                    <a:latin typeface="Cambria Math" panose="02040503050406030204" pitchFamily="18" charset="0"/>
                                    <a:ea typeface="Proxima Nova"/>
                                    <a:cs typeface="Helvetica" panose="020B0604020202020204" pitchFamily="34" charset="0"/>
                                    <a:sym typeface="Proxima Nova"/>
                                  </a:rPr>
                                  <m:t>𝑥</m:t>
                                </m:r>
                              </m:e>
                            </m:acc>
                          </m:e>
                          <m:sub>
                            <m:r>
                              <a:rPr lang="ar-AE" b="0" i="1" smtClean="0">
                                <a:solidFill>
                                  <a:schemeClr val="dk1"/>
                                </a:solidFill>
                                <a:latin typeface="Cambria Math" panose="02040503050406030204" pitchFamily="18" charset="0"/>
                                <a:ea typeface="Proxima Nova"/>
                                <a:cs typeface="Helvetica" panose="020B0604020202020204" pitchFamily="34" charset="0"/>
                                <a:sym typeface="Proxima Nova"/>
                              </a:rPr>
                              <m:t>𝑖</m:t>
                            </m:r>
                          </m:sub>
                        </m:sSub>
                      </m:e>
                    </m:d>
                    <m:r>
                      <a:rPr lang="ar-AE" b="0" i="1" smtClean="0">
                        <a:solidFill>
                          <a:schemeClr val="dk1"/>
                        </a:solidFill>
                        <a:latin typeface="Cambria Math" panose="02040503050406030204" pitchFamily="18" charset="0"/>
                        <a:ea typeface="Proxima Nova"/>
                        <a:cs typeface="Helvetica" panose="020B0604020202020204" pitchFamily="34" charset="0"/>
                        <a:sym typeface="Proxima Nova"/>
                      </a:rPr>
                      <m:t>∈</m:t>
                    </m:r>
                    <m:r>
                      <a:rPr lang="ar-AE" b="0" i="1" smtClean="0">
                        <a:solidFill>
                          <a:schemeClr val="dk1"/>
                        </a:solidFill>
                        <a:latin typeface="Cambria Math" panose="02040503050406030204" pitchFamily="18" charset="0"/>
                        <a:ea typeface="Proxima Nova"/>
                        <a:cs typeface="Helvetica" panose="020B0604020202020204" pitchFamily="34" charset="0"/>
                        <a:sym typeface="Proxima Nova"/>
                      </a:rPr>
                      <m:t>𝑀</m:t>
                    </m:r>
                    <m:r>
                      <a:rPr lang="ar-AE" b="0" i="1" smtClean="0">
                        <a:solidFill>
                          <a:schemeClr val="dk1"/>
                        </a:solidFill>
                        <a:latin typeface="Cambria Math" panose="02040503050406030204" pitchFamily="18" charset="0"/>
                        <a:ea typeface="Proxima Nova"/>
                        <a:cs typeface="Helvetica" panose="020B0604020202020204" pitchFamily="34" charset="0"/>
                        <a:sym typeface="Proxima Nova"/>
                      </a:rPr>
                      <m:t>:</m:t>
                    </m:r>
                    <m:func>
                      <m:funcPr>
                        <m:ctrlPr>
                          <a:rPr lang="ar-AE" b="0" i="1" smtClean="0">
                            <a:solidFill>
                              <a:schemeClr val="dk1"/>
                            </a:solidFill>
                            <a:latin typeface="Cambria Math" panose="02040503050406030204" pitchFamily="18" charset="0"/>
                            <a:ea typeface="Proxima Nova"/>
                            <a:cs typeface="Helvetica" panose="020B0604020202020204" pitchFamily="34" charset="0"/>
                            <a:sym typeface="Proxima Nova"/>
                          </a:rPr>
                        </m:ctrlPr>
                      </m:funcPr>
                      <m:fName>
                        <m:r>
                          <m:rPr>
                            <m:sty m:val="p"/>
                          </m:rPr>
                          <a:rPr lang="en-US" b="0" i="0" smtClean="0">
                            <a:solidFill>
                              <a:schemeClr val="dk1"/>
                            </a:solidFill>
                            <a:latin typeface="Cambria Math" panose="02040503050406030204" pitchFamily="18" charset="0"/>
                            <a:ea typeface="Proxima Nova"/>
                            <a:cs typeface="Helvetica" panose="020B0604020202020204" pitchFamily="34" charset="0"/>
                            <a:sym typeface="Proxima Nova"/>
                          </a:rPr>
                          <m:t>dim</m:t>
                        </m:r>
                      </m:fName>
                      <m:e>
                        <m:d>
                          <m:dPr>
                            <m:ctrlPr>
                              <a:rPr lang="ar-AE" b="0" i="1" smtClean="0">
                                <a:solidFill>
                                  <a:schemeClr val="dk1"/>
                                </a:solidFill>
                                <a:latin typeface="Cambria Math" panose="02040503050406030204" pitchFamily="18" charset="0"/>
                                <a:ea typeface="Proxima Nova"/>
                                <a:cs typeface="Helvetica" panose="020B0604020202020204" pitchFamily="34" charset="0"/>
                                <a:sym typeface="Proxima Nova"/>
                              </a:rPr>
                            </m:ctrlPr>
                          </m:dPr>
                          <m:e>
                            <m:r>
                              <a:rPr lang="ar-AE" b="0" i="1" smtClean="0">
                                <a:solidFill>
                                  <a:schemeClr val="dk1"/>
                                </a:solidFill>
                                <a:latin typeface="Cambria Math" panose="02040503050406030204" pitchFamily="18" charset="0"/>
                                <a:ea typeface="Proxima Nova"/>
                                <a:cs typeface="Helvetica" panose="020B0604020202020204" pitchFamily="34" charset="0"/>
                                <a:sym typeface="Proxima Nova"/>
                              </a:rPr>
                              <m:t>𝑀</m:t>
                            </m:r>
                          </m:e>
                        </m:d>
                      </m:e>
                    </m:func>
                    <m:r>
                      <a:rPr lang="ar-AE" b="0" i="1" smtClean="0">
                        <a:solidFill>
                          <a:schemeClr val="dk1"/>
                        </a:solidFill>
                        <a:latin typeface="Cambria Math" panose="02040503050406030204" pitchFamily="18" charset="0"/>
                        <a:ea typeface="Proxima Nova"/>
                        <a:cs typeface="Helvetica" panose="020B0604020202020204" pitchFamily="34" charset="0"/>
                        <a:sym typeface="Proxima Nova"/>
                      </a:rPr>
                      <m:t>=</m:t>
                    </m:r>
                    <m:r>
                      <a:rPr lang="ar-AE" b="0" i="1" smtClean="0">
                        <a:solidFill>
                          <a:schemeClr val="dk1"/>
                        </a:solidFill>
                        <a:latin typeface="Cambria Math" panose="02040503050406030204" pitchFamily="18" charset="0"/>
                        <a:ea typeface="Proxima Nova"/>
                        <a:cs typeface="Helvetica" panose="020B0604020202020204" pitchFamily="34" charset="0"/>
                        <a:sym typeface="Proxima Nova"/>
                      </a:rPr>
                      <m:t>𝑚</m:t>
                    </m:r>
                    <m:r>
                      <a:rPr lang="ar-AE" b="0" i="1" smtClean="0">
                        <a:solidFill>
                          <a:schemeClr val="dk1"/>
                        </a:solidFill>
                        <a:latin typeface="Cambria Math" panose="02040503050406030204" pitchFamily="18" charset="0"/>
                        <a:ea typeface="Proxima Nova"/>
                        <a:cs typeface="Helvetica" panose="020B0604020202020204" pitchFamily="34" charset="0"/>
                        <a:sym typeface="Proxima Nova"/>
                      </a:rPr>
                      <m:t>&gt;</m:t>
                    </m:r>
                    <m:r>
                      <a:rPr lang="ar-AE" b="0" i="1" smtClean="0">
                        <a:solidFill>
                          <a:schemeClr val="dk1"/>
                        </a:solidFill>
                        <a:latin typeface="Cambria Math" panose="02040503050406030204" pitchFamily="18" charset="0"/>
                        <a:ea typeface="Proxima Nova"/>
                        <a:cs typeface="Helvetica" panose="020B0604020202020204" pitchFamily="34" charset="0"/>
                        <a:sym typeface="Proxima Nova"/>
                      </a:rPr>
                      <m:t>𝑛</m:t>
                    </m:r>
                  </m:oMath>
                </a14:m>
                <a:r>
                  <a:rPr lang="ar-AE" dirty="0">
                    <a:solidFill>
                      <a:schemeClr val="dk1"/>
                    </a:solidFill>
                    <a:ea typeface="Proxima Nova"/>
                    <a:cs typeface="Helvetica" panose="020B0604020202020204" pitchFamily="34" charset="0"/>
                    <a:sym typeface="Proxima Nova"/>
                  </a:rPr>
                  <a:t>, </a:t>
                </a:r>
                <a:r>
                  <a:rPr lang="en-US" dirty="0">
                    <a:solidFill>
                      <a:schemeClr val="dk1"/>
                    </a:solidFill>
                    <a:ea typeface="Proxima Nova"/>
                    <a:cs typeface="Helvetica" panose="020B0604020202020204" pitchFamily="34" charset="0"/>
                    <a:sym typeface="Proxima Nova"/>
                  </a:rPr>
                  <a:t>finding the best linear decision boundary </a:t>
                </a:r>
                <a14:m>
                  <m:oMath xmlns:m="http://schemas.openxmlformats.org/officeDocument/2006/math">
                    <m:sSup>
                      <m:sSupPr>
                        <m:ctrlPr>
                          <a:rPr lang="ar-AE" b="1" i="1" dirty="0" smtClean="0">
                            <a:solidFill>
                              <a:schemeClr val="dk1"/>
                            </a:solidFill>
                            <a:latin typeface="Cambria Math" panose="02040503050406030204" pitchFamily="18" charset="0"/>
                            <a:ea typeface="Proxima Nova"/>
                            <a:cs typeface="Helvetica" panose="020B0604020202020204" pitchFamily="34" charset="0"/>
                            <a:sym typeface="Proxima Nova"/>
                          </a:rPr>
                        </m:ctrlPr>
                      </m:sSupPr>
                      <m:e>
                        <m:acc>
                          <m:accPr>
                            <m:chr m:val="⃗"/>
                            <m:ctrlPr>
                              <a:rPr lang="ar-AE" b="0" i="1" smtClean="0">
                                <a:solidFill>
                                  <a:schemeClr val="dk1"/>
                                </a:solidFill>
                                <a:latin typeface="Cambria Math" panose="02040503050406030204" pitchFamily="18" charset="0"/>
                                <a:ea typeface="Proxima Nova"/>
                                <a:cs typeface="Helvetica" panose="020B0604020202020204" pitchFamily="34" charset="0"/>
                                <a:sym typeface="Proxima Nova"/>
                              </a:rPr>
                            </m:ctrlPr>
                          </m:accPr>
                          <m:e>
                            <m:r>
                              <a:rPr lang="ar-AE" b="0" i="1" smtClean="0">
                                <a:solidFill>
                                  <a:schemeClr val="dk1"/>
                                </a:solidFill>
                                <a:latin typeface="Cambria Math" panose="02040503050406030204" pitchFamily="18" charset="0"/>
                                <a:ea typeface="Proxima Nova"/>
                                <a:cs typeface="Helvetica" panose="020B0604020202020204" pitchFamily="34" charset="0"/>
                                <a:sym typeface="Proxima Nova"/>
                              </a:rPr>
                              <m:t>𝑤</m:t>
                            </m:r>
                          </m:e>
                        </m:acc>
                      </m:e>
                      <m:sup>
                        <m:r>
                          <a:rPr lang="ar-AE" b="1" i="1" dirty="0" smtClean="0">
                            <a:solidFill>
                              <a:schemeClr val="dk1"/>
                            </a:solidFill>
                            <a:latin typeface="Cambria Math" panose="02040503050406030204" pitchFamily="18" charset="0"/>
                            <a:ea typeface="Proxima Nova"/>
                            <a:cs typeface="Helvetica" panose="020B0604020202020204" pitchFamily="34" charset="0"/>
                            <a:sym typeface="Proxima Nova"/>
                          </a:rPr>
                          <m:t>𝑻</m:t>
                        </m:r>
                      </m:sup>
                    </m:sSup>
                    <m:r>
                      <a:rPr lang="ar-AE" b="1" i="1" dirty="0" smtClean="0">
                        <a:solidFill>
                          <a:schemeClr val="dk1"/>
                        </a:solidFill>
                        <a:latin typeface="Cambria Math" panose="02040503050406030204" pitchFamily="18" charset="0"/>
                        <a:ea typeface="Proxima Nova"/>
                        <a:cs typeface="Helvetica" panose="020B0604020202020204" pitchFamily="34" charset="0"/>
                        <a:sym typeface="Proxima Nova"/>
                      </a:rPr>
                      <m:t>𝝓</m:t>
                    </m:r>
                    <m:d>
                      <m:dPr>
                        <m:ctrlPr>
                          <a:rPr lang="ar-AE" b="1" i="1" dirty="0" smtClean="0">
                            <a:solidFill>
                              <a:schemeClr val="dk1"/>
                            </a:solidFill>
                            <a:latin typeface="Cambria Math" panose="02040503050406030204" pitchFamily="18" charset="0"/>
                            <a:ea typeface="Proxima Nova"/>
                            <a:cs typeface="Helvetica" panose="020B0604020202020204" pitchFamily="34" charset="0"/>
                            <a:sym typeface="Proxima Nova"/>
                          </a:rPr>
                        </m:ctrlPr>
                      </m:dPr>
                      <m:e>
                        <m:acc>
                          <m:accPr>
                            <m:chr m:val="⃗"/>
                            <m:ctrlPr>
                              <a:rPr lang="ar-AE" b="1" i="1" dirty="0" smtClean="0">
                                <a:solidFill>
                                  <a:schemeClr val="dk1"/>
                                </a:solidFill>
                                <a:latin typeface="Cambria Math" panose="02040503050406030204" pitchFamily="18" charset="0"/>
                                <a:ea typeface="Proxima Nova"/>
                                <a:cs typeface="Helvetica" panose="020B0604020202020204" pitchFamily="34" charset="0"/>
                                <a:sym typeface="Proxima Nova"/>
                              </a:rPr>
                            </m:ctrlPr>
                          </m:accPr>
                          <m:e>
                            <m:r>
                              <a:rPr lang="ar-AE" b="1" i="1" dirty="0" smtClean="0">
                                <a:solidFill>
                                  <a:schemeClr val="dk1"/>
                                </a:solidFill>
                                <a:latin typeface="Cambria Math" panose="02040503050406030204" pitchFamily="18" charset="0"/>
                                <a:ea typeface="Proxima Nova"/>
                                <a:cs typeface="Helvetica" panose="020B0604020202020204" pitchFamily="34" charset="0"/>
                                <a:sym typeface="Proxima Nova"/>
                              </a:rPr>
                              <m:t>𝒙</m:t>
                            </m:r>
                          </m:e>
                        </m:acc>
                      </m:e>
                    </m:d>
                    <m:r>
                      <a:rPr lang="ar-AE" b="1" i="1" dirty="0" smtClean="0">
                        <a:solidFill>
                          <a:schemeClr val="dk1"/>
                        </a:solidFill>
                        <a:latin typeface="Cambria Math" panose="02040503050406030204" pitchFamily="18" charset="0"/>
                        <a:ea typeface="Proxima Nova"/>
                        <a:cs typeface="Helvetica" panose="020B0604020202020204" pitchFamily="34" charset="0"/>
                        <a:sym typeface="Proxima Nova"/>
                      </a:rPr>
                      <m:t>−</m:t>
                    </m:r>
                    <m:r>
                      <a:rPr lang="ar-AE" b="1" i="1" dirty="0" smtClean="0">
                        <a:solidFill>
                          <a:schemeClr val="dk1"/>
                        </a:solidFill>
                        <a:latin typeface="Cambria Math" panose="02040503050406030204" pitchFamily="18" charset="0"/>
                        <a:ea typeface="Proxima Nova"/>
                        <a:cs typeface="Helvetica" panose="020B0604020202020204" pitchFamily="34" charset="0"/>
                        <a:sym typeface="Proxima Nova"/>
                      </a:rPr>
                      <m:t>𝒃</m:t>
                    </m:r>
                    <m:r>
                      <a:rPr lang="ar-AE" b="1" i="1" dirty="0" smtClean="0">
                        <a:solidFill>
                          <a:schemeClr val="dk1"/>
                        </a:solidFill>
                        <a:latin typeface="Cambria Math" panose="02040503050406030204" pitchFamily="18" charset="0"/>
                        <a:ea typeface="Proxima Nova"/>
                        <a:cs typeface="Helvetica" panose="020B0604020202020204" pitchFamily="34" charset="0"/>
                        <a:sym typeface="Proxima Nova"/>
                      </a:rPr>
                      <m:t>=</m:t>
                    </m:r>
                    <m:r>
                      <a:rPr lang="ar-AE" b="1" i="1" dirty="0" smtClean="0">
                        <a:solidFill>
                          <a:schemeClr val="dk1"/>
                        </a:solidFill>
                        <a:latin typeface="Cambria Math" panose="02040503050406030204" pitchFamily="18" charset="0"/>
                        <a:ea typeface="Proxima Nova"/>
                        <a:cs typeface="Helvetica" panose="020B0604020202020204" pitchFamily="34" charset="0"/>
                        <a:sym typeface="Proxima Nova"/>
                      </a:rPr>
                      <m:t>𝟎</m:t>
                    </m:r>
                  </m:oMath>
                </a14:m>
                <a:endParaRPr lang="ar-AE" dirty="0">
                  <a:solidFill>
                    <a:schemeClr val="dk1"/>
                  </a:solidFill>
                  <a:ea typeface="Proxima Nova"/>
                  <a:cs typeface="Helvetica" panose="020B0604020202020204" pitchFamily="34" charset="0"/>
                  <a:sym typeface="Proxima Nova"/>
                </a:endParaRPr>
              </a:p>
              <a:p>
                <a:r>
                  <a:rPr lang="en-US" dirty="0">
                    <a:solidFill>
                      <a:schemeClr val="dk1"/>
                    </a:solidFill>
                    <a:ea typeface="Proxima Nova"/>
                    <a:cs typeface="Helvetica" panose="020B0604020202020204" pitchFamily="34" charset="0"/>
                    <a:sym typeface="Proxima Nova"/>
                  </a:rPr>
                  <a:t>by maximizing:  </a:t>
                </a:r>
              </a:p>
              <a:p>
                <a:endParaRPr lang="en-US" dirty="0">
                  <a:solidFill>
                    <a:schemeClr val="dk1"/>
                  </a:solidFill>
                  <a:ea typeface="Proxima Nova"/>
                  <a:cs typeface="Helvetica" panose="020B0604020202020204" pitchFamily="34" charset="0"/>
                  <a:sym typeface="Proxima Nova"/>
                </a:endParaRPr>
              </a:p>
              <a:p>
                <a:pPr/>
                <a14:m>
                  <m:oMathPara xmlns:m="http://schemas.openxmlformats.org/officeDocument/2006/math">
                    <m:oMathParaPr>
                      <m:jc m:val="centerGroup"/>
                    </m:oMathParaPr>
                    <m:oMath xmlns:m="http://schemas.openxmlformats.org/officeDocument/2006/math">
                      <m:r>
                        <a:rPr lang="en-US" b="0" i="1" smtClean="0">
                          <a:solidFill>
                            <a:schemeClr val="dk1"/>
                          </a:solidFill>
                          <a:latin typeface="Cambria Math" panose="02040503050406030204" pitchFamily="18" charset="0"/>
                          <a:ea typeface="Proxima Nova"/>
                          <a:cs typeface="Helvetica" panose="020B0604020202020204" pitchFamily="34" charset="0"/>
                          <a:sym typeface="Proxima Nova"/>
                        </a:rPr>
                        <m:t>𝑓</m:t>
                      </m:r>
                      <m:d>
                        <m:dPr>
                          <m:ctrlPr>
                            <a:rPr lang="ar-AE" b="0" i="1" smtClean="0">
                              <a:solidFill>
                                <a:schemeClr val="dk1"/>
                              </a:solidFill>
                              <a:latin typeface="Cambria Math" panose="02040503050406030204" pitchFamily="18" charset="0"/>
                              <a:ea typeface="Proxima Nova"/>
                              <a:cs typeface="Helvetica" panose="020B0604020202020204" pitchFamily="34" charset="0"/>
                              <a:sym typeface="Proxima Nova"/>
                            </a:rPr>
                          </m:ctrlPr>
                        </m:dPr>
                        <m:e>
                          <m:sSub>
                            <m:sSubPr>
                              <m:ctrlPr>
                                <a:rPr lang="ar-AE" b="0" i="1" smtClean="0">
                                  <a:solidFill>
                                    <a:schemeClr val="dk1"/>
                                  </a:solidFill>
                                  <a:latin typeface="Cambria Math" panose="02040503050406030204" pitchFamily="18" charset="0"/>
                                  <a:ea typeface="Proxima Nova"/>
                                  <a:cs typeface="Helvetica" panose="020B0604020202020204" pitchFamily="34" charset="0"/>
                                  <a:sym typeface="Proxima Nova"/>
                                </a:rPr>
                              </m:ctrlPr>
                            </m:sSubPr>
                            <m:e>
                              <m:r>
                                <a:rPr lang="ar-AE" b="0" i="1" smtClean="0">
                                  <a:solidFill>
                                    <a:schemeClr val="dk1"/>
                                  </a:solidFill>
                                  <a:latin typeface="Cambria Math" panose="02040503050406030204" pitchFamily="18" charset="0"/>
                                  <a:ea typeface="Proxima Nova"/>
                                  <a:cs typeface="Helvetica" panose="020B0604020202020204" pitchFamily="34" charset="0"/>
                                  <a:sym typeface="Proxima Nova"/>
                                </a:rPr>
                                <m:t>𝑐</m:t>
                              </m:r>
                            </m:e>
                            <m:sub>
                              <m:r>
                                <a:rPr lang="ar-AE" b="0" i="1" smtClean="0">
                                  <a:solidFill>
                                    <a:schemeClr val="dk1"/>
                                  </a:solidFill>
                                  <a:latin typeface="Cambria Math" panose="02040503050406030204" pitchFamily="18" charset="0"/>
                                  <a:ea typeface="Proxima Nova"/>
                                  <a:cs typeface="Helvetica" panose="020B0604020202020204" pitchFamily="34" charset="0"/>
                                  <a:sym typeface="Proxima Nova"/>
                                </a:rPr>
                                <m:t>1</m:t>
                              </m:r>
                            </m:sub>
                          </m:sSub>
                          <m:r>
                            <a:rPr lang="ar-AE" b="0" i="1" smtClean="0">
                              <a:solidFill>
                                <a:schemeClr val="dk1"/>
                              </a:solidFill>
                              <a:latin typeface="Cambria Math" panose="02040503050406030204" pitchFamily="18" charset="0"/>
                              <a:ea typeface="Proxima Nova"/>
                              <a:cs typeface="Helvetica" panose="020B0604020202020204" pitchFamily="34" charset="0"/>
                              <a:sym typeface="Proxima Nova"/>
                            </a:rPr>
                            <m:t>, </m:t>
                          </m:r>
                          <m:sSub>
                            <m:sSubPr>
                              <m:ctrlPr>
                                <a:rPr lang="ar-AE" b="0" i="1" smtClean="0">
                                  <a:solidFill>
                                    <a:schemeClr val="dk1"/>
                                  </a:solidFill>
                                  <a:latin typeface="Cambria Math" panose="02040503050406030204" pitchFamily="18" charset="0"/>
                                  <a:ea typeface="Proxima Nova"/>
                                  <a:cs typeface="Helvetica" panose="020B0604020202020204" pitchFamily="34" charset="0"/>
                                  <a:sym typeface="Proxima Nova"/>
                                </a:rPr>
                              </m:ctrlPr>
                            </m:sSubPr>
                            <m:e>
                              <m:r>
                                <a:rPr lang="ar-AE" b="0" i="1" smtClean="0">
                                  <a:solidFill>
                                    <a:schemeClr val="dk1"/>
                                  </a:solidFill>
                                  <a:latin typeface="Cambria Math" panose="02040503050406030204" pitchFamily="18" charset="0"/>
                                  <a:ea typeface="Proxima Nova"/>
                                  <a:cs typeface="Helvetica" panose="020B0604020202020204" pitchFamily="34" charset="0"/>
                                  <a:sym typeface="Proxima Nova"/>
                                </a:rPr>
                                <m:t>𝑐</m:t>
                              </m:r>
                            </m:e>
                            <m:sub>
                              <m:r>
                                <a:rPr lang="ar-AE" b="0" i="1" smtClean="0">
                                  <a:solidFill>
                                    <a:schemeClr val="dk1"/>
                                  </a:solidFill>
                                  <a:latin typeface="Cambria Math" panose="02040503050406030204" pitchFamily="18" charset="0"/>
                                  <a:ea typeface="Proxima Nova"/>
                                  <a:cs typeface="Helvetica" panose="020B0604020202020204" pitchFamily="34" charset="0"/>
                                  <a:sym typeface="Proxima Nova"/>
                                </a:rPr>
                                <m:t>2</m:t>
                              </m:r>
                            </m:sub>
                          </m:sSub>
                          <m:r>
                            <a:rPr lang="ar-AE" b="0" i="1" smtClean="0">
                              <a:solidFill>
                                <a:schemeClr val="dk1"/>
                              </a:solidFill>
                              <a:latin typeface="Cambria Math" panose="02040503050406030204" pitchFamily="18" charset="0"/>
                              <a:ea typeface="Proxima Nova"/>
                              <a:cs typeface="Helvetica" panose="020B0604020202020204" pitchFamily="34" charset="0"/>
                              <a:sym typeface="Proxima Nova"/>
                            </a:rPr>
                            <m:t>, …, </m:t>
                          </m:r>
                          <m:sSub>
                            <m:sSubPr>
                              <m:ctrlPr>
                                <a:rPr lang="ar-AE" b="0" i="1" smtClean="0">
                                  <a:solidFill>
                                    <a:schemeClr val="dk1"/>
                                  </a:solidFill>
                                  <a:latin typeface="Cambria Math" panose="02040503050406030204" pitchFamily="18" charset="0"/>
                                  <a:ea typeface="Proxima Nova"/>
                                  <a:cs typeface="Helvetica" panose="020B0604020202020204" pitchFamily="34" charset="0"/>
                                  <a:sym typeface="Proxima Nova"/>
                                </a:rPr>
                              </m:ctrlPr>
                            </m:sSubPr>
                            <m:e>
                              <m:r>
                                <a:rPr lang="ar-AE" b="0" i="1" smtClean="0">
                                  <a:solidFill>
                                    <a:schemeClr val="dk1"/>
                                  </a:solidFill>
                                  <a:latin typeface="Cambria Math" panose="02040503050406030204" pitchFamily="18" charset="0"/>
                                  <a:ea typeface="Proxima Nova"/>
                                  <a:cs typeface="Helvetica" panose="020B0604020202020204" pitchFamily="34" charset="0"/>
                                  <a:sym typeface="Proxima Nova"/>
                                </a:rPr>
                                <m:t>𝑐</m:t>
                              </m:r>
                            </m:e>
                            <m:sub>
                              <m:r>
                                <a:rPr lang="ar-AE" b="0" i="1" smtClean="0">
                                  <a:solidFill>
                                    <a:schemeClr val="dk1"/>
                                  </a:solidFill>
                                  <a:latin typeface="Cambria Math" panose="02040503050406030204" pitchFamily="18" charset="0"/>
                                  <a:ea typeface="Proxima Nova"/>
                                  <a:cs typeface="Helvetica" panose="020B0604020202020204" pitchFamily="34" charset="0"/>
                                  <a:sym typeface="Proxima Nova"/>
                                </a:rPr>
                                <m:t>𝑛</m:t>
                              </m:r>
                            </m:sub>
                          </m:sSub>
                        </m:e>
                      </m:d>
                      <m:r>
                        <a:rPr lang="ar-AE" b="0" i="1" smtClean="0">
                          <a:solidFill>
                            <a:schemeClr val="dk1"/>
                          </a:solidFill>
                          <a:latin typeface="Cambria Math" panose="02040503050406030204" pitchFamily="18" charset="0"/>
                          <a:ea typeface="Proxima Nova"/>
                          <a:cs typeface="Helvetica" panose="020B0604020202020204" pitchFamily="34" charset="0"/>
                          <a:sym typeface="Proxima Nova"/>
                        </a:rPr>
                        <m:t>=</m:t>
                      </m:r>
                      <m:nary>
                        <m:naryPr>
                          <m:chr m:val="∑"/>
                          <m:supHide m:val="on"/>
                          <m:ctrlPr>
                            <a:rPr lang="ar-AE" b="0" i="1" smtClean="0">
                              <a:solidFill>
                                <a:schemeClr val="dk1"/>
                              </a:solidFill>
                              <a:latin typeface="Cambria Math" panose="02040503050406030204" pitchFamily="18" charset="0"/>
                              <a:ea typeface="Proxima Nova"/>
                              <a:cs typeface="Helvetica" panose="020B0604020202020204" pitchFamily="34" charset="0"/>
                              <a:sym typeface="Proxima Nova"/>
                            </a:rPr>
                          </m:ctrlPr>
                        </m:naryPr>
                        <m:sub>
                          <m:r>
                            <a:rPr lang="ar-AE" b="0" i="1" smtClean="0">
                              <a:solidFill>
                                <a:schemeClr val="dk1"/>
                              </a:solidFill>
                              <a:latin typeface="Cambria Math" panose="02040503050406030204" pitchFamily="18" charset="0"/>
                              <a:ea typeface="Proxima Nova"/>
                              <a:cs typeface="Helvetica" panose="020B0604020202020204" pitchFamily="34" charset="0"/>
                              <a:sym typeface="Proxima Nova"/>
                            </a:rPr>
                            <m:t>𝑖</m:t>
                          </m:r>
                        </m:sub>
                        <m:sup/>
                        <m:e>
                          <m:sSub>
                            <m:sSubPr>
                              <m:ctrlPr>
                                <a:rPr lang="ar-AE" b="0" i="1" smtClean="0">
                                  <a:solidFill>
                                    <a:schemeClr val="dk1"/>
                                  </a:solidFill>
                                  <a:latin typeface="Cambria Math" panose="02040503050406030204" pitchFamily="18" charset="0"/>
                                  <a:ea typeface="Proxima Nova"/>
                                  <a:cs typeface="Helvetica" panose="020B0604020202020204" pitchFamily="34" charset="0"/>
                                  <a:sym typeface="Proxima Nova"/>
                                </a:rPr>
                              </m:ctrlPr>
                            </m:sSubPr>
                            <m:e>
                              <m:r>
                                <a:rPr lang="ar-AE" b="0" i="1" smtClean="0">
                                  <a:solidFill>
                                    <a:schemeClr val="dk1"/>
                                  </a:solidFill>
                                  <a:latin typeface="Cambria Math" panose="02040503050406030204" pitchFamily="18" charset="0"/>
                                  <a:ea typeface="Proxima Nova"/>
                                  <a:cs typeface="Helvetica" panose="020B0604020202020204" pitchFamily="34" charset="0"/>
                                  <a:sym typeface="Proxima Nova"/>
                                </a:rPr>
                                <m:t>𝑐</m:t>
                              </m:r>
                            </m:e>
                            <m:sub>
                              <m:r>
                                <a:rPr lang="ar-AE" b="0" i="1" smtClean="0">
                                  <a:solidFill>
                                    <a:schemeClr val="dk1"/>
                                  </a:solidFill>
                                  <a:latin typeface="Cambria Math" panose="02040503050406030204" pitchFamily="18" charset="0"/>
                                  <a:ea typeface="Proxima Nova"/>
                                  <a:cs typeface="Helvetica" panose="020B0604020202020204" pitchFamily="34" charset="0"/>
                                  <a:sym typeface="Proxima Nova"/>
                                </a:rPr>
                                <m:t>𝑖</m:t>
                              </m:r>
                            </m:sub>
                          </m:sSub>
                        </m:e>
                      </m:nary>
                      <m:r>
                        <a:rPr lang="ar-AE" b="0" i="1" smtClean="0">
                          <a:solidFill>
                            <a:schemeClr val="dk1"/>
                          </a:solidFill>
                          <a:latin typeface="Cambria Math" panose="02040503050406030204" pitchFamily="18" charset="0"/>
                          <a:ea typeface="Proxima Nova"/>
                          <a:cs typeface="Helvetica" panose="020B0604020202020204" pitchFamily="34" charset="0"/>
                          <a:sym typeface="Proxima Nova"/>
                        </a:rPr>
                        <m:t>−</m:t>
                      </m:r>
                      <m:f>
                        <m:fPr>
                          <m:ctrlPr>
                            <a:rPr lang="ar-AE" b="0" i="1" smtClean="0">
                              <a:solidFill>
                                <a:schemeClr val="dk1"/>
                              </a:solidFill>
                              <a:latin typeface="Cambria Math" panose="02040503050406030204" pitchFamily="18" charset="0"/>
                              <a:ea typeface="Proxima Nova"/>
                              <a:cs typeface="Helvetica" panose="020B0604020202020204" pitchFamily="34" charset="0"/>
                              <a:sym typeface="Proxima Nova"/>
                            </a:rPr>
                          </m:ctrlPr>
                        </m:fPr>
                        <m:num>
                          <m:r>
                            <a:rPr lang="ar-AE" b="0" i="1" smtClean="0">
                              <a:solidFill>
                                <a:schemeClr val="dk1"/>
                              </a:solidFill>
                              <a:latin typeface="Cambria Math" panose="02040503050406030204" pitchFamily="18" charset="0"/>
                              <a:ea typeface="Proxima Nova"/>
                              <a:cs typeface="Helvetica" panose="020B0604020202020204" pitchFamily="34" charset="0"/>
                              <a:sym typeface="Proxima Nova"/>
                            </a:rPr>
                            <m:t>1</m:t>
                          </m:r>
                        </m:num>
                        <m:den>
                          <m:r>
                            <a:rPr lang="ar-AE" b="0" i="1" smtClean="0">
                              <a:solidFill>
                                <a:schemeClr val="dk1"/>
                              </a:solidFill>
                              <a:latin typeface="Cambria Math" panose="02040503050406030204" pitchFamily="18" charset="0"/>
                              <a:ea typeface="Proxima Nova"/>
                              <a:cs typeface="Helvetica" panose="020B0604020202020204" pitchFamily="34" charset="0"/>
                              <a:sym typeface="Proxima Nova"/>
                            </a:rPr>
                            <m:t>2</m:t>
                          </m:r>
                        </m:den>
                      </m:f>
                      <m:nary>
                        <m:naryPr>
                          <m:chr m:val="∑"/>
                          <m:supHide m:val="on"/>
                          <m:ctrlPr>
                            <a:rPr lang="ar-AE" b="0" i="1" smtClean="0">
                              <a:solidFill>
                                <a:schemeClr val="dk1"/>
                              </a:solidFill>
                              <a:latin typeface="Cambria Math" panose="02040503050406030204" pitchFamily="18" charset="0"/>
                              <a:ea typeface="Proxima Nova"/>
                              <a:cs typeface="Helvetica" panose="020B0604020202020204" pitchFamily="34" charset="0"/>
                              <a:sym typeface="Proxima Nova"/>
                            </a:rPr>
                          </m:ctrlPr>
                        </m:naryPr>
                        <m:sub>
                          <m:r>
                            <a:rPr lang="ar-AE" b="0" i="1" smtClean="0">
                              <a:solidFill>
                                <a:schemeClr val="dk1"/>
                              </a:solidFill>
                              <a:latin typeface="Cambria Math" panose="02040503050406030204" pitchFamily="18" charset="0"/>
                              <a:ea typeface="Proxima Nova"/>
                              <a:cs typeface="Helvetica" panose="020B0604020202020204" pitchFamily="34" charset="0"/>
                              <a:sym typeface="Proxima Nova"/>
                            </a:rPr>
                            <m:t>𝑖𝑗</m:t>
                          </m:r>
                        </m:sub>
                        <m:sup/>
                        <m:e>
                          <m:sSub>
                            <m:sSubPr>
                              <m:ctrlPr>
                                <a:rPr lang="ar-AE" b="0" i="1" smtClean="0">
                                  <a:solidFill>
                                    <a:schemeClr val="dk1"/>
                                  </a:solidFill>
                                  <a:latin typeface="Cambria Math" panose="02040503050406030204" pitchFamily="18" charset="0"/>
                                  <a:ea typeface="Proxima Nova"/>
                                  <a:cs typeface="Helvetica" panose="020B0604020202020204" pitchFamily="34" charset="0"/>
                                  <a:sym typeface="Proxima Nova"/>
                                </a:rPr>
                              </m:ctrlPr>
                            </m:sSubPr>
                            <m:e>
                              <m:r>
                                <a:rPr lang="ar-AE" b="0" i="1" smtClean="0">
                                  <a:solidFill>
                                    <a:schemeClr val="dk1"/>
                                  </a:solidFill>
                                  <a:latin typeface="Cambria Math" panose="02040503050406030204" pitchFamily="18" charset="0"/>
                                  <a:ea typeface="Proxima Nova"/>
                                  <a:cs typeface="Helvetica" panose="020B0604020202020204" pitchFamily="34" charset="0"/>
                                  <a:sym typeface="Proxima Nova"/>
                                </a:rPr>
                                <m:t>𝑦</m:t>
                              </m:r>
                            </m:e>
                            <m:sub>
                              <m:r>
                                <a:rPr lang="ar-AE" b="0" i="1" smtClean="0">
                                  <a:solidFill>
                                    <a:schemeClr val="dk1"/>
                                  </a:solidFill>
                                  <a:latin typeface="Cambria Math" panose="02040503050406030204" pitchFamily="18" charset="0"/>
                                  <a:ea typeface="Proxima Nova"/>
                                  <a:cs typeface="Helvetica" panose="020B0604020202020204" pitchFamily="34" charset="0"/>
                                  <a:sym typeface="Proxima Nova"/>
                                </a:rPr>
                                <m:t>𝑖</m:t>
                              </m:r>
                            </m:sub>
                          </m:sSub>
                          <m:sSub>
                            <m:sSubPr>
                              <m:ctrlPr>
                                <a:rPr lang="ar-AE" b="0" i="1" smtClean="0">
                                  <a:solidFill>
                                    <a:schemeClr val="dk1"/>
                                  </a:solidFill>
                                  <a:latin typeface="Cambria Math" panose="02040503050406030204" pitchFamily="18" charset="0"/>
                                  <a:ea typeface="Proxima Nova"/>
                                  <a:cs typeface="Helvetica" panose="020B0604020202020204" pitchFamily="34" charset="0"/>
                                  <a:sym typeface="Proxima Nova"/>
                                </a:rPr>
                              </m:ctrlPr>
                            </m:sSubPr>
                            <m:e>
                              <m:r>
                                <a:rPr lang="ar-AE" b="0" i="1" smtClean="0">
                                  <a:solidFill>
                                    <a:schemeClr val="dk1"/>
                                  </a:solidFill>
                                  <a:latin typeface="Cambria Math" panose="02040503050406030204" pitchFamily="18" charset="0"/>
                                  <a:ea typeface="Proxima Nova"/>
                                  <a:cs typeface="Helvetica" panose="020B0604020202020204" pitchFamily="34" charset="0"/>
                                  <a:sym typeface="Proxima Nova"/>
                                </a:rPr>
                                <m:t>𝑐</m:t>
                              </m:r>
                            </m:e>
                            <m:sub>
                              <m:r>
                                <a:rPr lang="ar-AE" b="0" i="1" smtClean="0">
                                  <a:solidFill>
                                    <a:schemeClr val="dk1"/>
                                  </a:solidFill>
                                  <a:latin typeface="Cambria Math" panose="02040503050406030204" pitchFamily="18" charset="0"/>
                                  <a:ea typeface="Proxima Nova"/>
                                  <a:cs typeface="Helvetica" panose="020B0604020202020204" pitchFamily="34" charset="0"/>
                                  <a:sym typeface="Proxima Nova"/>
                                </a:rPr>
                                <m:t>𝑖</m:t>
                              </m:r>
                            </m:sub>
                          </m:sSub>
                          <m:sSub>
                            <m:sSubPr>
                              <m:ctrlPr>
                                <a:rPr lang="ar-AE" b="0" i="1" smtClean="0">
                                  <a:solidFill>
                                    <a:schemeClr val="dk1"/>
                                  </a:solidFill>
                                  <a:latin typeface="Cambria Math" panose="02040503050406030204" pitchFamily="18" charset="0"/>
                                  <a:ea typeface="Proxima Nova"/>
                                  <a:cs typeface="Helvetica" panose="020B0604020202020204" pitchFamily="34" charset="0"/>
                                  <a:sym typeface="Proxima Nova"/>
                                </a:rPr>
                              </m:ctrlPr>
                            </m:sSubPr>
                            <m:e>
                              <m:r>
                                <a:rPr lang="ar-AE" b="0" i="1" smtClean="0">
                                  <a:solidFill>
                                    <a:schemeClr val="dk1"/>
                                  </a:solidFill>
                                  <a:latin typeface="Cambria Math" panose="02040503050406030204" pitchFamily="18" charset="0"/>
                                  <a:ea typeface="Proxima Nova"/>
                                  <a:cs typeface="Helvetica" panose="020B0604020202020204" pitchFamily="34" charset="0"/>
                                  <a:sym typeface="Proxima Nova"/>
                                </a:rPr>
                                <m:t>𝑦</m:t>
                              </m:r>
                            </m:e>
                            <m:sub>
                              <m:r>
                                <a:rPr lang="ar-AE" b="0" i="1" smtClean="0">
                                  <a:solidFill>
                                    <a:schemeClr val="dk1"/>
                                  </a:solidFill>
                                  <a:latin typeface="Cambria Math" panose="02040503050406030204" pitchFamily="18" charset="0"/>
                                  <a:ea typeface="Proxima Nova"/>
                                  <a:cs typeface="Helvetica" panose="020B0604020202020204" pitchFamily="34" charset="0"/>
                                  <a:sym typeface="Proxima Nova"/>
                                </a:rPr>
                                <m:t>𝑗</m:t>
                              </m:r>
                            </m:sub>
                          </m:sSub>
                          <m:sSub>
                            <m:sSubPr>
                              <m:ctrlPr>
                                <a:rPr lang="ar-AE" b="0" i="1" smtClean="0">
                                  <a:solidFill>
                                    <a:schemeClr val="dk1"/>
                                  </a:solidFill>
                                  <a:latin typeface="Cambria Math" panose="02040503050406030204" pitchFamily="18" charset="0"/>
                                  <a:ea typeface="Proxima Nova"/>
                                  <a:cs typeface="Helvetica" panose="020B0604020202020204" pitchFamily="34" charset="0"/>
                                  <a:sym typeface="Proxima Nova"/>
                                </a:rPr>
                              </m:ctrlPr>
                            </m:sSubPr>
                            <m:e>
                              <m:r>
                                <a:rPr lang="ar-AE" b="0" i="1" smtClean="0">
                                  <a:solidFill>
                                    <a:schemeClr val="dk1"/>
                                  </a:solidFill>
                                  <a:latin typeface="Cambria Math" panose="02040503050406030204" pitchFamily="18" charset="0"/>
                                  <a:ea typeface="Proxima Nova"/>
                                  <a:cs typeface="Helvetica" panose="020B0604020202020204" pitchFamily="34" charset="0"/>
                                  <a:sym typeface="Proxima Nova"/>
                                </a:rPr>
                                <m:t>𝑐</m:t>
                              </m:r>
                            </m:e>
                            <m:sub>
                              <m:r>
                                <a:rPr lang="ar-AE" b="0" i="1" smtClean="0">
                                  <a:solidFill>
                                    <a:schemeClr val="dk1"/>
                                  </a:solidFill>
                                  <a:latin typeface="Cambria Math" panose="02040503050406030204" pitchFamily="18" charset="0"/>
                                  <a:ea typeface="Proxima Nova"/>
                                  <a:cs typeface="Helvetica" panose="020B0604020202020204" pitchFamily="34" charset="0"/>
                                  <a:sym typeface="Proxima Nova"/>
                                </a:rPr>
                                <m:t>𝑗</m:t>
                              </m:r>
                            </m:sub>
                          </m:sSub>
                          <m:r>
                            <a:rPr lang="ar-AE" b="0" i="1" smtClean="0">
                              <a:solidFill>
                                <a:schemeClr val="dk1"/>
                              </a:solidFill>
                              <a:latin typeface="Cambria Math" panose="02040503050406030204" pitchFamily="18" charset="0"/>
                              <a:ea typeface="Proxima Nova"/>
                              <a:cs typeface="Helvetica" panose="020B0604020202020204" pitchFamily="34" charset="0"/>
                              <a:sym typeface="Proxima Nova"/>
                            </a:rPr>
                            <m:t>〈</m:t>
                          </m:r>
                          <m:r>
                            <a:rPr lang="ar-AE" b="0" i="1" smtClean="0">
                              <a:solidFill>
                                <a:schemeClr val="dk1"/>
                              </a:solidFill>
                              <a:latin typeface="Cambria Math" panose="02040503050406030204" pitchFamily="18" charset="0"/>
                              <a:ea typeface="Proxima Nova"/>
                              <a:cs typeface="Helvetica" panose="020B0604020202020204" pitchFamily="34" charset="0"/>
                              <a:sym typeface="Proxima Nova"/>
                            </a:rPr>
                            <m:t>𝜙</m:t>
                          </m:r>
                          <m:d>
                            <m:dPr>
                              <m:ctrlPr>
                                <a:rPr lang="ar-AE" b="0" i="1" smtClean="0">
                                  <a:solidFill>
                                    <a:schemeClr val="dk1"/>
                                  </a:solidFill>
                                  <a:latin typeface="Cambria Math" panose="02040503050406030204" pitchFamily="18" charset="0"/>
                                  <a:ea typeface="Proxima Nova"/>
                                  <a:cs typeface="Helvetica" panose="020B0604020202020204" pitchFamily="34" charset="0"/>
                                  <a:sym typeface="Proxima Nova"/>
                                </a:rPr>
                              </m:ctrlPr>
                            </m:dPr>
                            <m:e>
                              <m:sSub>
                                <m:sSubPr>
                                  <m:ctrlPr>
                                    <a:rPr lang="ar-AE" b="0" i="1" smtClean="0">
                                      <a:solidFill>
                                        <a:schemeClr val="dk1"/>
                                      </a:solidFill>
                                      <a:latin typeface="Cambria Math" panose="02040503050406030204" pitchFamily="18" charset="0"/>
                                      <a:ea typeface="Proxima Nova"/>
                                      <a:cs typeface="Helvetica" panose="020B0604020202020204" pitchFamily="34" charset="0"/>
                                      <a:sym typeface="Proxima Nova"/>
                                    </a:rPr>
                                  </m:ctrlPr>
                                </m:sSubPr>
                                <m:e>
                                  <m:acc>
                                    <m:accPr>
                                      <m:chr m:val="⃗"/>
                                      <m:ctrlPr>
                                        <a:rPr lang="ar-AE" b="0" i="1" smtClean="0">
                                          <a:solidFill>
                                            <a:schemeClr val="dk1"/>
                                          </a:solidFill>
                                          <a:latin typeface="Cambria Math" panose="02040503050406030204" pitchFamily="18" charset="0"/>
                                          <a:ea typeface="Proxima Nova"/>
                                          <a:cs typeface="Helvetica" panose="020B0604020202020204" pitchFamily="34" charset="0"/>
                                          <a:sym typeface="Proxima Nova"/>
                                        </a:rPr>
                                      </m:ctrlPr>
                                    </m:accPr>
                                    <m:e>
                                      <m:r>
                                        <a:rPr lang="ar-AE" b="0" i="1" smtClean="0">
                                          <a:solidFill>
                                            <a:schemeClr val="dk1"/>
                                          </a:solidFill>
                                          <a:latin typeface="Cambria Math" panose="02040503050406030204" pitchFamily="18" charset="0"/>
                                          <a:ea typeface="Proxima Nova"/>
                                          <a:cs typeface="Helvetica" panose="020B0604020202020204" pitchFamily="34" charset="0"/>
                                          <a:sym typeface="Proxima Nova"/>
                                        </a:rPr>
                                        <m:t>𝑥</m:t>
                                      </m:r>
                                    </m:e>
                                  </m:acc>
                                </m:e>
                                <m:sub>
                                  <m:r>
                                    <a:rPr lang="ar-AE" b="0" i="1" smtClean="0">
                                      <a:solidFill>
                                        <a:schemeClr val="dk1"/>
                                      </a:solidFill>
                                      <a:latin typeface="Cambria Math" panose="02040503050406030204" pitchFamily="18" charset="0"/>
                                      <a:ea typeface="Proxima Nova"/>
                                      <a:cs typeface="Helvetica" panose="020B0604020202020204" pitchFamily="34" charset="0"/>
                                      <a:sym typeface="Proxima Nova"/>
                                    </a:rPr>
                                    <m:t>𝑖</m:t>
                                  </m:r>
                                </m:sub>
                              </m:sSub>
                            </m:e>
                          </m:d>
                          <m:r>
                            <a:rPr lang="ar-AE" b="0" i="1" smtClean="0">
                              <a:solidFill>
                                <a:schemeClr val="dk1"/>
                              </a:solidFill>
                              <a:latin typeface="Cambria Math" panose="02040503050406030204" pitchFamily="18" charset="0"/>
                              <a:ea typeface="Proxima Nova"/>
                              <a:cs typeface="Helvetica" panose="020B0604020202020204" pitchFamily="34" charset="0"/>
                              <a:sym typeface="Proxima Nova"/>
                            </a:rPr>
                            <m:t>, </m:t>
                          </m:r>
                          <m:r>
                            <a:rPr lang="ar-AE" b="0" i="1" smtClean="0">
                              <a:solidFill>
                                <a:schemeClr val="dk1"/>
                              </a:solidFill>
                              <a:latin typeface="Cambria Math" panose="02040503050406030204" pitchFamily="18" charset="0"/>
                              <a:ea typeface="Proxima Nova"/>
                              <a:cs typeface="Helvetica" panose="020B0604020202020204" pitchFamily="34" charset="0"/>
                              <a:sym typeface="Proxima Nova"/>
                            </a:rPr>
                            <m:t>𝜙</m:t>
                          </m:r>
                          <m:d>
                            <m:dPr>
                              <m:ctrlPr>
                                <a:rPr lang="ar-AE" b="0" i="1" smtClean="0">
                                  <a:solidFill>
                                    <a:schemeClr val="dk1"/>
                                  </a:solidFill>
                                  <a:latin typeface="Cambria Math" panose="02040503050406030204" pitchFamily="18" charset="0"/>
                                  <a:ea typeface="Proxima Nova"/>
                                  <a:cs typeface="Helvetica" panose="020B0604020202020204" pitchFamily="34" charset="0"/>
                                  <a:sym typeface="Proxima Nova"/>
                                </a:rPr>
                              </m:ctrlPr>
                            </m:dPr>
                            <m:e>
                              <m:sSub>
                                <m:sSubPr>
                                  <m:ctrlPr>
                                    <a:rPr lang="ar-AE" b="0" i="1" smtClean="0">
                                      <a:solidFill>
                                        <a:schemeClr val="dk1"/>
                                      </a:solidFill>
                                      <a:latin typeface="Cambria Math" panose="02040503050406030204" pitchFamily="18" charset="0"/>
                                      <a:ea typeface="Proxima Nova"/>
                                      <a:cs typeface="Helvetica" panose="020B0604020202020204" pitchFamily="34" charset="0"/>
                                      <a:sym typeface="Proxima Nova"/>
                                    </a:rPr>
                                  </m:ctrlPr>
                                </m:sSubPr>
                                <m:e>
                                  <m:acc>
                                    <m:accPr>
                                      <m:chr m:val="⃗"/>
                                      <m:ctrlPr>
                                        <a:rPr lang="ar-AE" b="0" i="1" smtClean="0">
                                          <a:solidFill>
                                            <a:schemeClr val="dk1"/>
                                          </a:solidFill>
                                          <a:latin typeface="Cambria Math" panose="02040503050406030204" pitchFamily="18" charset="0"/>
                                          <a:ea typeface="Proxima Nova"/>
                                          <a:cs typeface="Helvetica" panose="020B0604020202020204" pitchFamily="34" charset="0"/>
                                          <a:sym typeface="Proxima Nova"/>
                                        </a:rPr>
                                      </m:ctrlPr>
                                    </m:accPr>
                                    <m:e>
                                      <m:r>
                                        <a:rPr lang="ar-AE" b="0" i="1" smtClean="0">
                                          <a:solidFill>
                                            <a:schemeClr val="dk1"/>
                                          </a:solidFill>
                                          <a:latin typeface="Cambria Math" panose="02040503050406030204" pitchFamily="18" charset="0"/>
                                          <a:ea typeface="Proxima Nova"/>
                                          <a:cs typeface="Helvetica" panose="020B0604020202020204" pitchFamily="34" charset="0"/>
                                          <a:sym typeface="Proxima Nova"/>
                                        </a:rPr>
                                        <m:t>𝑥</m:t>
                                      </m:r>
                                    </m:e>
                                  </m:acc>
                                </m:e>
                                <m:sub>
                                  <m:r>
                                    <a:rPr lang="ar-AE" b="0" i="1" smtClean="0">
                                      <a:solidFill>
                                        <a:schemeClr val="dk1"/>
                                      </a:solidFill>
                                      <a:latin typeface="Cambria Math" panose="02040503050406030204" pitchFamily="18" charset="0"/>
                                      <a:ea typeface="Proxima Nova"/>
                                      <a:cs typeface="Helvetica" panose="020B0604020202020204" pitchFamily="34" charset="0"/>
                                      <a:sym typeface="Proxima Nova"/>
                                    </a:rPr>
                                    <m:t>𝑗</m:t>
                                  </m:r>
                                </m:sub>
                              </m:sSub>
                            </m:e>
                          </m:d>
                          <m:r>
                            <a:rPr lang="ar-AE" i="1">
                              <a:solidFill>
                                <a:schemeClr val="dk1"/>
                              </a:solidFill>
                              <a:latin typeface="Cambria Math" panose="02040503050406030204" pitchFamily="18" charset="0"/>
                              <a:ea typeface="Proxima Nova"/>
                              <a:cs typeface="Helvetica" panose="020B0604020202020204" pitchFamily="34" charset="0"/>
                              <a:sym typeface="Proxima Nova"/>
                            </a:rPr>
                            <m:t>〉</m:t>
                          </m:r>
                        </m:e>
                      </m:nary>
                    </m:oMath>
                  </m:oMathPara>
                </a14:m>
                <a:endParaRPr lang="ar-AE" b="0" dirty="0">
                  <a:solidFill>
                    <a:schemeClr val="dk1"/>
                  </a:solidFill>
                  <a:ea typeface="Proxima Nova"/>
                  <a:cs typeface="Helvetica" panose="020B0604020202020204" pitchFamily="34" charset="0"/>
                  <a:sym typeface="Proxima Nova"/>
                </a:endParaRPr>
              </a:p>
              <a:p>
                <a:r>
                  <a:rPr lang="en-US" dirty="0">
                    <a:solidFill>
                      <a:schemeClr val="dk1"/>
                    </a:solidFill>
                    <a:ea typeface="Proxima Nova"/>
                    <a:cs typeface="Helvetica" panose="020B0604020202020204" pitchFamily="34" charset="0"/>
                    <a:sym typeface="Proxima Nova"/>
                  </a:rPr>
                  <a:t>with </a:t>
                </a:r>
                <a14:m>
                  <m:oMath xmlns:m="http://schemas.openxmlformats.org/officeDocument/2006/math">
                    <m:acc>
                      <m:accPr>
                        <m:chr m:val="⃗"/>
                        <m:ctrlPr>
                          <a:rPr lang="ar-AE" b="0" i="1" smtClean="0">
                            <a:solidFill>
                              <a:schemeClr val="dk1"/>
                            </a:solidFill>
                            <a:latin typeface="Cambria Math" panose="02040503050406030204" pitchFamily="18" charset="0"/>
                            <a:ea typeface="Proxima Nova"/>
                            <a:cs typeface="Helvetica" panose="020B0604020202020204" pitchFamily="34" charset="0"/>
                            <a:sym typeface="Proxima Nova"/>
                          </a:rPr>
                        </m:ctrlPr>
                      </m:accPr>
                      <m:e>
                        <m:r>
                          <a:rPr lang="ar-AE" b="0" i="1" smtClean="0">
                            <a:solidFill>
                              <a:schemeClr val="dk1"/>
                            </a:solidFill>
                            <a:latin typeface="Cambria Math" panose="02040503050406030204" pitchFamily="18" charset="0"/>
                            <a:ea typeface="Proxima Nova"/>
                            <a:cs typeface="Helvetica" panose="020B0604020202020204" pitchFamily="34" charset="0"/>
                            <a:sym typeface="Proxima Nova"/>
                          </a:rPr>
                          <m:t>𝑤</m:t>
                        </m:r>
                      </m:e>
                    </m:acc>
                    <m:r>
                      <a:rPr lang="ar-AE" b="1" i="1" dirty="0" smtClean="0">
                        <a:solidFill>
                          <a:schemeClr val="dk1"/>
                        </a:solidFill>
                        <a:latin typeface="Cambria Math" panose="02040503050406030204" pitchFamily="18" charset="0"/>
                        <a:ea typeface="Proxima Nova"/>
                        <a:cs typeface="Helvetica" panose="020B0604020202020204" pitchFamily="34" charset="0"/>
                        <a:sym typeface="Proxima Nova"/>
                      </a:rPr>
                      <m:t>=</m:t>
                    </m:r>
                    <m:nary>
                      <m:naryPr>
                        <m:chr m:val="∑"/>
                        <m:supHide m:val="on"/>
                        <m:ctrlPr>
                          <a:rPr lang="ar-AE" b="1" i="1" dirty="0" smtClean="0">
                            <a:solidFill>
                              <a:schemeClr val="dk1"/>
                            </a:solidFill>
                            <a:latin typeface="Cambria Math" panose="02040503050406030204" pitchFamily="18" charset="0"/>
                            <a:ea typeface="Proxima Nova"/>
                            <a:cs typeface="Helvetica" panose="020B0604020202020204" pitchFamily="34" charset="0"/>
                            <a:sym typeface="Proxima Nova"/>
                          </a:rPr>
                        </m:ctrlPr>
                      </m:naryPr>
                      <m:sub>
                        <m:r>
                          <a:rPr lang="ar-AE" b="1" i="1" dirty="0" smtClean="0">
                            <a:solidFill>
                              <a:schemeClr val="dk1"/>
                            </a:solidFill>
                            <a:latin typeface="Cambria Math" panose="02040503050406030204" pitchFamily="18" charset="0"/>
                            <a:ea typeface="Proxima Nova"/>
                            <a:cs typeface="Helvetica" panose="020B0604020202020204" pitchFamily="34" charset="0"/>
                            <a:sym typeface="Proxima Nova"/>
                          </a:rPr>
                          <m:t>𝒊</m:t>
                        </m:r>
                      </m:sub>
                      <m:sup/>
                      <m:e>
                        <m:sSub>
                          <m:sSubPr>
                            <m:ctrlPr>
                              <a:rPr lang="ar-AE" b="1" i="1" dirty="0" smtClean="0">
                                <a:solidFill>
                                  <a:schemeClr val="dk1"/>
                                </a:solidFill>
                                <a:latin typeface="Cambria Math" panose="02040503050406030204" pitchFamily="18" charset="0"/>
                                <a:ea typeface="Proxima Nova"/>
                                <a:cs typeface="Helvetica" panose="020B0604020202020204" pitchFamily="34" charset="0"/>
                                <a:sym typeface="Proxima Nova"/>
                              </a:rPr>
                            </m:ctrlPr>
                          </m:sSubPr>
                          <m:e>
                            <m:r>
                              <a:rPr lang="ar-AE" b="1" i="1" dirty="0" smtClean="0">
                                <a:solidFill>
                                  <a:schemeClr val="dk1"/>
                                </a:solidFill>
                                <a:latin typeface="Cambria Math" panose="02040503050406030204" pitchFamily="18" charset="0"/>
                                <a:ea typeface="Proxima Nova"/>
                                <a:cs typeface="Helvetica" panose="020B0604020202020204" pitchFamily="34" charset="0"/>
                                <a:sym typeface="Proxima Nova"/>
                              </a:rPr>
                              <m:t>𝒄</m:t>
                            </m:r>
                          </m:e>
                          <m:sub>
                            <m:r>
                              <a:rPr lang="ar-AE" b="1" i="1" dirty="0" smtClean="0">
                                <a:solidFill>
                                  <a:schemeClr val="dk1"/>
                                </a:solidFill>
                                <a:latin typeface="Cambria Math" panose="02040503050406030204" pitchFamily="18" charset="0"/>
                                <a:ea typeface="Proxima Nova"/>
                                <a:cs typeface="Helvetica" panose="020B0604020202020204" pitchFamily="34" charset="0"/>
                                <a:sym typeface="Proxima Nova"/>
                              </a:rPr>
                              <m:t>𝒊</m:t>
                            </m:r>
                          </m:sub>
                        </m:sSub>
                        <m:sSub>
                          <m:sSubPr>
                            <m:ctrlPr>
                              <a:rPr lang="ar-AE" b="1" i="1" dirty="0" smtClean="0">
                                <a:solidFill>
                                  <a:schemeClr val="dk1"/>
                                </a:solidFill>
                                <a:latin typeface="Cambria Math" panose="02040503050406030204" pitchFamily="18" charset="0"/>
                                <a:ea typeface="Proxima Nova"/>
                                <a:cs typeface="Helvetica" panose="020B0604020202020204" pitchFamily="34" charset="0"/>
                                <a:sym typeface="Proxima Nova"/>
                              </a:rPr>
                            </m:ctrlPr>
                          </m:sSubPr>
                          <m:e>
                            <m:r>
                              <a:rPr lang="ar-AE" b="1" i="1" dirty="0" smtClean="0">
                                <a:solidFill>
                                  <a:schemeClr val="dk1"/>
                                </a:solidFill>
                                <a:latin typeface="Cambria Math" panose="02040503050406030204" pitchFamily="18" charset="0"/>
                                <a:ea typeface="Proxima Nova"/>
                                <a:cs typeface="Helvetica" panose="020B0604020202020204" pitchFamily="34" charset="0"/>
                                <a:sym typeface="Proxima Nova"/>
                              </a:rPr>
                              <m:t>𝒚</m:t>
                            </m:r>
                          </m:e>
                          <m:sub>
                            <m:r>
                              <a:rPr lang="ar-AE" b="1" i="1" dirty="0" smtClean="0">
                                <a:solidFill>
                                  <a:schemeClr val="dk1"/>
                                </a:solidFill>
                                <a:latin typeface="Cambria Math" panose="02040503050406030204" pitchFamily="18" charset="0"/>
                                <a:ea typeface="Proxima Nova"/>
                                <a:cs typeface="Helvetica" panose="020B0604020202020204" pitchFamily="34" charset="0"/>
                                <a:sym typeface="Proxima Nova"/>
                              </a:rPr>
                              <m:t>𝒊</m:t>
                            </m:r>
                          </m:sub>
                        </m:sSub>
                        <m:r>
                          <a:rPr lang="ar-AE" b="1" i="1" dirty="0" smtClean="0">
                            <a:solidFill>
                              <a:schemeClr val="dk1"/>
                            </a:solidFill>
                            <a:latin typeface="Cambria Math" panose="02040503050406030204" pitchFamily="18" charset="0"/>
                            <a:ea typeface="Proxima Nova"/>
                            <a:cs typeface="Helvetica" panose="020B0604020202020204" pitchFamily="34" charset="0"/>
                            <a:sym typeface="Proxima Nova"/>
                          </a:rPr>
                          <m:t>𝝓</m:t>
                        </m:r>
                        <m:r>
                          <a:rPr lang="ar-AE" b="1" i="1" dirty="0" smtClean="0">
                            <a:solidFill>
                              <a:schemeClr val="dk1"/>
                            </a:solidFill>
                            <a:latin typeface="Cambria Math" panose="02040503050406030204" pitchFamily="18" charset="0"/>
                            <a:ea typeface="Proxima Nova"/>
                            <a:cs typeface="Helvetica" panose="020B0604020202020204" pitchFamily="34" charset="0"/>
                            <a:sym typeface="Proxima Nova"/>
                          </a:rPr>
                          <m:t>(</m:t>
                        </m:r>
                        <m:sSub>
                          <m:sSubPr>
                            <m:ctrlPr>
                              <a:rPr lang="ar-AE" b="1" i="1" dirty="0" smtClean="0">
                                <a:solidFill>
                                  <a:schemeClr val="dk1"/>
                                </a:solidFill>
                                <a:latin typeface="Cambria Math" panose="02040503050406030204" pitchFamily="18" charset="0"/>
                                <a:ea typeface="Proxima Nova"/>
                                <a:cs typeface="Helvetica" panose="020B0604020202020204" pitchFamily="34" charset="0"/>
                                <a:sym typeface="Proxima Nova"/>
                              </a:rPr>
                            </m:ctrlPr>
                          </m:sSubPr>
                          <m:e>
                            <m:acc>
                              <m:accPr>
                                <m:chr m:val="⃗"/>
                                <m:ctrlPr>
                                  <a:rPr lang="ar-AE" b="1" i="1" dirty="0" smtClean="0">
                                    <a:solidFill>
                                      <a:schemeClr val="dk1"/>
                                    </a:solidFill>
                                    <a:latin typeface="Cambria Math" panose="02040503050406030204" pitchFamily="18" charset="0"/>
                                    <a:ea typeface="Proxima Nova"/>
                                    <a:cs typeface="Helvetica" panose="020B0604020202020204" pitchFamily="34" charset="0"/>
                                    <a:sym typeface="Proxima Nova"/>
                                  </a:rPr>
                                </m:ctrlPr>
                              </m:accPr>
                              <m:e>
                                <m:r>
                                  <a:rPr lang="ar-AE" b="1" i="1" dirty="0" smtClean="0">
                                    <a:solidFill>
                                      <a:schemeClr val="dk1"/>
                                    </a:solidFill>
                                    <a:latin typeface="Cambria Math" panose="02040503050406030204" pitchFamily="18" charset="0"/>
                                    <a:ea typeface="Proxima Nova"/>
                                    <a:cs typeface="Helvetica" panose="020B0604020202020204" pitchFamily="34" charset="0"/>
                                    <a:sym typeface="Proxima Nova"/>
                                  </a:rPr>
                                  <m:t>𝒙</m:t>
                                </m:r>
                              </m:e>
                            </m:acc>
                          </m:e>
                          <m:sub>
                            <m:r>
                              <a:rPr lang="ar-AE" b="1" i="1" dirty="0" smtClean="0">
                                <a:solidFill>
                                  <a:schemeClr val="dk1"/>
                                </a:solidFill>
                                <a:latin typeface="Cambria Math" panose="02040503050406030204" pitchFamily="18" charset="0"/>
                                <a:ea typeface="Proxima Nova"/>
                                <a:cs typeface="Helvetica" panose="020B0604020202020204" pitchFamily="34" charset="0"/>
                                <a:sym typeface="Proxima Nova"/>
                              </a:rPr>
                              <m:t>𝒊</m:t>
                            </m:r>
                          </m:sub>
                        </m:sSub>
                        <m:r>
                          <a:rPr lang="ar-AE" b="1" i="1" dirty="0" smtClean="0">
                            <a:solidFill>
                              <a:schemeClr val="dk1"/>
                            </a:solidFill>
                            <a:latin typeface="Cambria Math" panose="02040503050406030204" pitchFamily="18" charset="0"/>
                            <a:ea typeface="Proxima Nova"/>
                            <a:cs typeface="Helvetica" panose="020B0604020202020204" pitchFamily="34" charset="0"/>
                            <a:sym typeface="Proxima Nova"/>
                          </a:rPr>
                          <m:t>)</m:t>
                        </m:r>
                      </m:e>
                    </m:nary>
                  </m:oMath>
                </a14:m>
                <a:r>
                  <a:rPr lang="ar-AE" dirty="0">
                    <a:solidFill>
                      <a:schemeClr val="dk1"/>
                    </a:solidFill>
                    <a:ea typeface="Proxima Nova"/>
                    <a:cs typeface="Helvetica" panose="020B0604020202020204" pitchFamily="34" charset="0"/>
                    <a:sym typeface="Proxima Nova"/>
                  </a:rPr>
                  <a:t>.</a:t>
                </a:r>
              </a:p>
              <a:p>
                <a:endParaRPr lang="ar-AE" dirty="0">
                  <a:solidFill>
                    <a:schemeClr val="dk1"/>
                  </a:solidFill>
                  <a:ea typeface="Proxima Nova"/>
                  <a:cs typeface="Helvetica" panose="020B0604020202020204" pitchFamily="34" charset="0"/>
                  <a:sym typeface="Proxima Nova"/>
                </a:endParaRPr>
              </a:p>
              <a:p>
                <a:r>
                  <a:rPr lang="en-US" dirty="0">
                    <a:solidFill>
                      <a:schemeClr val="dk1"/>
                    </a:solidFill>
                    <a:ea typeface="Proxima Nova"/>
                    <a:cs typeface="Helvetica" panose="020B0604020202020204" pitchFamily="34" charset="0"/>
                    <a:sym typeface="Proxima Nova"/>
                  </a:rPr>
                  <a:t>When projecting on the original feature space, the </a:t>
                </a:r>
              </a:p>
              <a:p>
                <a:r>
                  <a:rPr lang="en-US" dirty="0">
                    <a:solidFill>
                      <a:schemeClr val="dk1"/>
                    </a:solidFill>
                    <a:ea typeface="Proxima Nova"/>
                    <a:cs typeface="Helvetica" panose="020B0604020202020204" pitchFamily="34" charset="0"/>
                    <a:sym typeface="Proxima Nova"/>
                  </a:rPr>
                  <a:t>decision boundary will be generally nonlinear.</a:t>
                </a:r>
              </a:p>
            </p:txBody>
          </p:sp>
        </mc:Choice>
        <mc:Fallback xmlns="">
          <p:sp>
            <p:nvSpPr>
              <p:cNvPr id="5" name="TextBox 4">
                <a:extLst>
                  <a:ext uri="{FF2B5EF4-FFF2-40B4-BE49-F238E27FC236}">
                    <a16:creationId xmlns:a16="http://schemas.microsoft.com/office/drawing/2014/main" id="{78E9A3E4-F238-A32B-BA91-1FC60DD40FC5}"/>
                  </a:ext>
                </a:extLst>
              </p:cNvPr>
              <p:cNvSpPr txBox="1">
                <a:spLocks noRot="1" noChangeAspect="1" noMove="1" noResize="1" noEditPoints="1" noAdjustHandles="1" noChangeArrowheads="1" noChangeShapeType="1" noTextEdit="1"/>
              </p:cNvSpPr>
              <p:nvPr/>
            </p:nvSpPr>
            <p:spPr>
              <a:xfrm>
                <a:off x="279559" y="3316874"/>
                <a:ext cx="7316333" cy="3016788"/>
              </a:xfrm>
              <a:prstGeom prst="rect">
                <a:avLst/>
              </a:prstGeom>
              <a:blipFill>
                <a:blip r:embed="rId3"/>
                <a:stretch>
                  <a:fillRect l="-750" t="-2626" b="-2424"/>
                </a:stretch>
              </a:blipFill>
            </p:spPr>
            <p:txBody>
              <a:bodyPr/>
              <a:lstStyle/>
              <a:p>
                <a:r>
                  <a:rPr lang="en-FI">
                    <a:noFill/>
                  </a:rPr>
                  <a:t> </a:t>
                </a:r>
              </a:p>
            </p:txBody>
          </p:sp>
        </mc:Fallback>
      </mc:AlternateContent>
      <p:pic>
        <p:nvPicPr>
          <p:cNvPr id="6" name="Google Shape;213;p21">
            <a:extLst>
              <a:ext uri="{FF2B5EF4-FFF2-40B4-BE49-F238E27FC236}">
                <a16:creationId xmlns:a16="http://schemas.microsoft.com/office/drawing/2014/main" id="{08E88AE2-9B25-DBA9-6D5A-F82B995B51C1}"/>
              </a:ext>
            </a:extLst>
          </p:cNvPr>
          <p:cNvPicPr preferRelativeResize="0"/>
          <p:nvPr/>
        </p:nvPicPr>
        <p:blipFill>
          <a:blip r:embed="rId4" cstate="hqprint">
            <a:alphaModFix/>
            <a:extLst>
              <a:ext uri="{28A0092B-C50C-407E-A947-70E740481C1C}">
                <a14:useLocalDpi xmlns:a14="http://schemas.microsoft.com/office/drawing/2010/main"/>
              </a:ext>
            </a:extLst>
          </a:blip>
          <a:stretch>
            <a:fillRect/>
          </a:stretch>
        </p:blipFill>
        <p:spPr>
          <a:xfrm>
            <a:off x="8129016" y="4067935"/>
            <a:ext cx="3407547" cy="2522135"/>
          </a:xfrm>
          <a:prstGeom prst="rect">
            <a:avLst/>
          </a:prstGeom>
          <a:noFill/>
          <a:ln>
            <a:noFill/>
          </a:ln>
        </p:spPr>
      </p:pic>
      <p:pic>
        <p:nvPicPr>
          <p:cNvPr id="7" name="Google Shape;214;p21">
            <a:extLst>
              <a:ext uri="{FF2B5EF4-FFF2-40B4-BE49-F238E27FC236}">
                <a16:creationId xmlns:a16="http://schemas.microsoft.com/office/drawing/2014/main" id="{7948342F-2A40-ECD8-0B32-DAA89D998CC9}"/>
              </a:ext>
            </a:extLst>
          </p:cNvPr>
          <p:cNvPicPr preferRelativeResize="0"/>
          <p:nvPr/>
        </p:nvPicPr>
        <p:blipFill>
          <a:blip r:embed="rId5" cstate="hqprint">
            <a:alphaModFix/>
            <a:extLst>
              <a:ext uri="{28A0092B-C50C-407E-A947-70E740481C1C}">
                <a14:useLocalDpi xmlns:a14="http://schemas.microsoft.com/office/drawing/2010/main"/>
              </a:ext>
            </a:extLst>
          </a:blip>
          <a:stretch>
            <a:fillRect/>
          </a:stretch>
        </p:blipFill>
        <p:spPr>
          <a:xfrm>
            <a:off x="8224809" y="502294"/>
            <a:ext cx="3157751" cy="2796406"/>
          </a:xfrm>
          <a:prstGeom prst="rect">
            <a:avLst/>
          </a:prstGeom>
          <a:noFill/>
          <a:ln>
            <a:noFill/>
          </a:ln>
        </p:spPr>
      </p:pic>
      <p:sp>
        <p:nvSpPr>
          <p:cNvPr id="11" name="Arrow: Down 10">
            <a:extLst>
              <a:ext uri="{FF2B5EF4-FFF2-40B4-BE49-F238E27FC236}">
                <a16:creationId xmlns:a16="http://schemas.microsoft.com/office/drawing/2014/main" id="{2B87D036-AEAB-00C5-0006-097B3C42092A}"/>
              </a:ext>
            </a:extLst>
          </p:cNvPr>
          <p:cNvSpPr/>
          <p:nvPr/>
        </p:nvSpPr>
        <p:spPr>
          <a:xfrm>
            <a:off x="9664347" y="3328770"/>
            <a:ext cx="336884" cy="739165"/>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FI" dirty="0"/>
          </a:p>
        </p:txBody>
      </p:sp>
      <p:sp>
        <p:nvSpPr>
          <p:cNvPr id="9" name="Title 1">
            <a:extLst>
              <a:ext uri="{FF2B5EF4-FFF2-40B4-BE49-F238E27FC236}">
                <a16:creationId xmlns:a16="http://schemas.microsoft.com/office/drawing/2014/main" id="{EA4AB30F-79E6-A434-F3A2-B58594E1A6C9}"/>
              </a:ext>
            </a:extLst>
          </p:cNvPr>
          <p:cNvSpPr txBox="1">
            <a:spLocks/>
          </p:cNvSpPr>
          <p:nvPr/>
        </p:nvSpPr>
        <p:spPr>
          <a:xfrm>
            <a:off x="172520" y="0"/>
            <a:ext cx="10727128" cy="1309687"/>
          </a:xfrm>
          <a:prstGeom prst="rect">
            <a:avLst/>
          </a:prstGeom>
        </p:spPr>
        <p:txBody>
          <a:bodyPr vert="horz" lIns="91440" tIns="45720" rIns="91440" bIns="45720" rtlCol="0" anchor="ctr">
            <a:normAutofit/>
          </a:bodyPr>
          <a:lstStyle>
            <a:lvl1pPr algn="l" defTabSz="914400" rtl="0" eaLnBrk="1" latinLnBrk="0" hangingPunct="1">
              <a:lnSpc>
                <a:spcPct val="120000"/>
              </a:lnSpc>
              <a:spcBef>
                <a:spcPct val="0"/>
              </a:spcBef>
              <a:buNone/>
              <a:defRPr sz="2800" kern="1200" cap="all" spc="500" baseline="0">
                <a:solidFill>
                  <a:schemeClr val="tx1"/>
                </a:solidFill>
                <a:latin typeface="+mj-lt"/>
                <a:ea typeface="+mj-ea"/>
                <a:cs typeface="+mj-cs"/>
              </a:defRPr>
            </a:lvl1pPr>
          </a:lstStyle>
          <a:p>
            <a:r>
              <a:rPr lang="it-IT" dirty="0"/>
              <a:t>Support vector machine</a:t>
            </a:r>
            <a:endParaRPr lang="en-FI" dirty="0"/>
          </a:p>
        </p:txBody>
      </p:sp>
      <p:sp>
        <p:nvSpPr>
          <p:cNvPr id="10" name="TextBox 9">
            <a:extLst>
              <a:ext uri="{FF2B5EF4-FFF2-40B4-BE49-F238E27FC236}">
                <a16:creationId xmlns:a16="http://schemas.microsoft.com/office/drawing/2014/main" id="{4310FB58-9E50-342C-344E-CE4B21A5A3D2}"/>
              </a:ext>
            </a:extLst>
          </p:cNvPr>
          <p:cNvSpPr txBox="1"/>
          <p:nvPr/>
        </p:nvSpPr>
        <p:spPr>
          <a:xfrm>
            <a:off x="11664350" y="6309360"/>
            <a:ext cx="441146" cy="369332"/>
          </a:xfrm>
          <a:prstGeom prst="rect">
            <a:avLst/>
          </a:prstGeom>
          <a:noFill/>
        </p:spPr>
        <p:txBody>
          <a:bodyPr wrap="none" rtlCol="0">
            <a:spAutoFit/>
          </a:bodyPr>
          <a:lstStyle/>
          <a:p>
            <a:r>
              <a:rPr lang="it-IT" dirty="0"/>
              <a:t>20</a:t>
            </a:r>
            <a:endParaRPr lang="en-FI" dirty="0"/>
          </a:p>
        </p:txBody>
      </p:sp>
    </p:spTree>
    <p:extLst>
      <p:ext uri="{BB962C8B-B14F-4D97-AF65-F5344CB8AC3E}">
        <p14:creationId xmlns:p14="http://schemas.microsoft.com/office/powerpoint/2010/main" val="122122628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CA3958A1-FBA4-A383-CC52-D52AC7FE9866}"/>
                  </a:ext>
                </a:extLst>
              </p:cNvPr>
              <p:cNvSpPr>
                <a:spLocks noGrp="1"/>
              </p:cNvSpPr>
              <p:nvPr>
                <p:ph idx="1"/>
              </p:nvPr>
            </p:nvSpPr>
            <p:spPr>
              <a:xfrm>
                <a:off x="1397664" y="1283888"/>
                <a:ext cx="9601200" cy="2039275"/>
              </a:xfrm>
            </p:spPr>
            <p:txBody>
              <a:bodyPr/>
              <a:lstStyle/>
              <a:p>
                <a:pPr marL="0" indent="0">
                  <a:buNone/>
                </a:pPr>
                <a14:m>
                  <m:oMathPara xmlns:m="http://schemas.openxmlformats.org/officeDocument/2006/math">
                    <m:oMathParaPr>
                      <m:jc m:val="centerGroup"/>
                    </m:oMathParaPr>
                    <m:oMath xmlns:m="http://schemas.openxmlformats.org/officeDocument/2006/math">
                      <m:r>
                        <a:rPr lang="en-US" sz="1800" b="0" i="1" smtClean="0">
                          <a:solidFill>
                            <a:schemeClr val="dk1"/>
                          </a:solidFill>
                          <a:latin typeface="Cambria Math" panose="02040503050406030204" pitchFamily="18" charset="0"/>
                          <a:ea typeface="Proxima Nova"/>
                          <a:cs typeface="Helvetica" panose="020B0604020202020204" pitchFamily="34" charset="0"/>
                          <a:sym typeface="Proxima Nova"/>
                        </a:rPr>
                        <m:t>𝑓</m:t>
                      </m:r>
                      <m:d>
                        <m:dPr>
                          <m:ctrlPr>
                            <a:rPr lang="ar-AE" sz="1800" b="0" i="1" smtClean="0">
                              <a:solidFill>
                                <a:schemeClr val="dk1"/>
                              </a:solidFill>
                              <a:latin typeface="Cambria Math" panose="02040503050406030204" pitchFamily="18" charset="0"/>
                              <a:ea typeface="Proxima Nova"/>
                              <a:cs typeface="Helvetica" panose="020B0604020202020204" pitchFamily="34" charset="0"/>
                              <a:sym typeface="Proxima Nova"/>
                            </a:rPr>
                          </m:ctrlPr>
                        </m:dPr>
                        <m:e>
                          <m:sSub>
                            <m:sSubPr>
                              <m:ctrlPr>
                                <a:rPr lang="ar-AE" sz="1800" b="0" i="1" smtClean="0">
                                  <a:solidFill>
                                    <a:schemeClr val="dk1"/>
                                  </a:solidFill>
                                  <a:latin typeface="Cambria Math" panose="02040503050406030204" pitchFamily="18" charset="0"/>
                                  <a:ea typeface="Proxima Nova"/>
                                  <a:cs typeface="Helvetica" panose="020B0604020202020204" pitchFamily="34" charset="0"/>
                                  <a:sym typeface="Proxima Nova"/>
                                </a:rPr>
                              </m:ctrlPr>
                            </m:sSubPr>
                            <m:e>
                              <m:r>
                                <a:rPr lang="ar-AE" sz="1800" b="0" i="1" smtClean="0">
                                  <a:solidFill>
                                    <a:schemeClr val="dk1"/>
                                  </a:solidFill>
                                  <a:latin typeface="Cambria Math" panose="02040503050406030204" pitchFamily="18" charset="0"/>
                                  <a:ea typeface="Proxima Nova"/>
                                  <a:cs typeface="Helvetica" panose="020B0604020202020204" pitchFamily="34" charset="0"/>
                                  <a:sym typeface="Proxima Nova"/>
                                </a:rPr>
                                <m:t>𝑐</m:t>
                              </m:r>
                            </m:e>
                            <m:sub>
                              <m:r>
                                <a:rPr lang="ar-AE" sz="1800" b="0" i="1" smtClean="0">
                                  <a:solidFill>
                                    <a:schemeClr val="dk1"/>
                                  </a:solidFill>
                                  <a:latin typeface="Cambria Math" panose="02040503050406030204" pitchFamily="18" charset="0"/>
                                  <a:ea typeface="Proxima Nova"/>
                                  <a:cs typeface="Helvetica" panose="020B0604020202020204" pitchFamily="34" charset="0"/>
                                  <a:sym typeface="Proxima Nova"/>
                                </a:rPr>
                                <m:t>1</m:t>
                              </m:r>
                            </m:sub>
                          </m:sSub>
                          <m:r>
                            <a:rPr lang="ar-AE" sz="1800" b="0" i="1" smtClean="0">
                              <a:solidFill>
                                <a:schemeClr val="dk1"/>
                              </a:solidFill>
                              <a:latin typeface="Cambria Math" panose="02040503050406030204" pitchFamily="18" charset="0"/>
                              <a:ea typeface="Proxima Nova"/>
                              <a:cs typeface="Helvetica" panose="020B0604020202020204" pitchFamily="34" charset="0"/>
                              <a:sym typeface="Proxima Nova"/>
                            </a:rPr>
                            <m:t>, </m:t>
                          </m:r>
                          <m:sSub>
                            <m:sSubPr>
                              <m:ctrlPr>
                                <a:rPr lang="ar-AE" sz="1800" b="0" i="1" smtClean="0">
                                  <a:solidFill>
                                    <a:schemeClr val="dk1"/>
                                  </a:solidFill>
                                  <a:latin typeface="Cambria Math" panose="02040503050406030204" pitchFamily="18" charset="0"/>
                                  <a:ea typeface="Proxima Nova"/>
                                  <a:cs typeface="Helvetica" panose="020B0604020202020204" pitchFamily="34" charset="0"/>
                                  <a:sym typeface="Proxima Nova"/>
                                </a:rPr>
                              </m:ctrlPr>
                            </m:sSubPr>
                            <m:e>
                              <m:r>
                                <a:rPr lang="ar-AE" sz="1800" b="0" i="1" smtClean="0">
                                  <a:solidFill>
                                    <a:schemeClr val="dk1"/>
                                  </a:solidFill>
                                  <a:latin typeface="Cambria Math" panose="02040503050406030204" pitchFamily="18" charset="0"/>
                                  <a:ea typeface="Proxima Nova"/>
                                  <a:cs typeface="Helvetica" panose="020B0604020202020204" pitchFamily="34" charset="0"/>
                                  <a:sym typeface="Proxima Nova"/>
                                </a:rPr>
                                <m:t>𝑐</m:t>
                              </m:r>
                            </m:e>
                            <m:sub>
                              <m:r>
                                <a:rPr lang="ar-AE" sz="1800" b="0" i="1" smtClean="0">
                                  <a:solidFill>
                                    <a:schemeClr val="dk1"/>
                                  </a:solidFill>
                                  <a:latin typeface="Cambria Math" panose="02040503050406030204" pitchFamily="18" charset="0"/>
                                  <a:ea typeface="Proxima Nova"/>
                                  <a:cs typeface="Helvetica" panose="020B0604020202020204" pitchFamily="34" charset="0"/>
                                  <a:sym typeface="Proxima Nova"/>
                                </a:rPr>
                                <m:t>2</m:t>
                              </m:r>
                            </m:sub>
                          </m:sSub>
                          <m:r>
                            <a:rPr lang="ar-AE" sz="1800" b="0" i="1" smtClean="0">
                              <a:solidFill>
                                <a:schemeClr val="dk1"/>
                              </a:solidFill>
                              <a:latin typeface="Cambria Math" panose="02040503050406030204" pitchFamily="18" charset="0"/>
                              <a:ea typeface="Proxima Nova"/>
                              <a:cs typeface="Helvetica" panose="020B0604020202020204" pitchFamily="34" charset="0"/>
                              <a:sym typeface="Proxima Nova"/>
                            </a:rPr>
                            <m:t>, …, </m:t>
                          </m:r>
                          <m:sSub>
                            <m:sSubPr>
                              <m:ctrlPr>
                                <a:rPr lang="ar-AE" sz="1800" b="0" i="1" smtClean="0">
                                  <a:solidFill>
                                    <a:schemeClr val="dk1"/>
                                  </a:solidFill>
                                  <a:latin typeface="Cambria Math" panose="02040503050406030204" pitchFamily="18" charset="0"/>
                                  <a:ea typeface="Proxima Nova"/>
                                  <a:cs typeface="Helvetica" panose="020B0604020202020204" pitchFamily="34" charset="0"/>
                                  <a:sym typeface="Proxima Nova"/>
                                </a:rPr>
                              </m:ctrlPr>
                            </m:sSubPr>
                            <m:e>
                              <m:r>
                                <a:rPr lang="ar-AE" sz="1800" b="0" i="1" smtClean="0">
                                  <a:solidFill>
                                    <a:schemeClr val="dk1"/>
                                  </a:solidFill>
                                  <a:latin typeface="Cambria Math" panose="02040503050406030204" pitchFamily="18" charset="0"/>
                                  <a:ea typeface="Proxima Nova"/>
                                  <a:cs typeface="Helvetica" panose="020B0604020202020204" pitchFamily="34" charset="0"/>
                                  <a:sym typeface="Proxima Nova"/>
                                </a:rPr>
                                <m:t>𝑐</m:t>
                              </m:r>
                            </m:e>
                            <m:sub>
                              <m:r>
                                <a:rPr lang="ar-AE" sz="1800" b="0" i="1" smtClean="0">
                                  <a:solidFill>
                                    <a:schemeClr val="dk1"/>
                                  </a:solidFill>
                                  <a:latin typeface="Cambria Math" panose="02040503050406030204" pitchFamily="18" charset="0"/>
                                  <a:ea typeface="Proxima Nova"/>
                                  <a:cs typeface="Helvetica" panose="020B0604020202020204" pitchFamily="34" charset="0"/>
                                  <a:sym typeface="Proxima Nova"/>
                                </a:rPr>
                                <m:t>𝑛</m:t>
                              </m:r>
                            </m:sub>
                          </m:sSub>
                        </m:e>
                      </m:d>
                      <m:r>
                        <a:rPr lang="ar-AE" sz="1800" b="0" i="1" smtClean="0">
                          <a:solidFill>
                            <a:schemeClr val="dk1"/>
                          </a:solidFill>
                          <a:latin typeface="Cambria Math" panose="02040503050406030204" pitchFamily="18" charset="0"/>
                          <a:ea typeface="Proxima Nova"/>
                          <a:cs typeface="Helvetica" panose="020B0604020202020204" pitchFamily="34" charset="0"/>
                          <a:sym typeface="Proxima Nova"/>
                        </a:rPr>
                        <m:t>=</m:t>
                      </m:r>
                      <m:nary>
                        <m:naryPr>
                          <m:chr m:val="∑"/>
                          <m:supHide m:val="on"/>
                          <m:ctrlPr>
                            <a:rPr lang="ar-AE" sz="1800" b="0" i="1" smtClean="0">
                              <a:solidFill>
                                <a:schemeClr val="dk1"/>
                              </a:solidFill>
                              <a:latin typeface="Cambria Math" panose="02040503050406030204" pitchFamily="18" charset="0"/>
                              <a:ea typeface="Proxima Nova"/>
                              <a:cs typeface="Helvetica" panose="020B0604020202020204" pitchFamily="34" charset="0"/>
                              <a:sym typeface="Proxima Nova"/>
                            </a:rPr>
                          </m:ctrlPr>
                        </m:naryPr>
                        <m:sub>
                          <m:r>
                            <a:rPr lang="ar-AE" sz="1800" b="0" i="1" smtClean="0">
                              <a:solidFill>
                                <a:schemeClr val="dk1"/>
                              </a:solidFill>
                              <a:latin typeface="Cambria Math" panose="02040503050406030204" pitchFamily="18" charset="0"/>
                              <a:ea typeface="Proxima Nova"/>
                              <a:cs typeface="Helvetica" panose="020B0604020202020204" pitchFamily="34" charset="0"/>
                              <a:sym typeface="Proxima Nova"/>
                            </a:rPr>
                            <m:t>𝑖</m:t>
                          </m:r>
                        </m:sub>
                        <m:sup/>
                        <m:e>
                          <m:sSub>
                            <m:sSubPr>
                              <m:ctrlPr>
                                <a:rPr lang="ar-AE" sz="1800" b="0" i="1" smtClean="0">
                                  <a:solidFill>
                                    <a:schemeClr val="dk1"/>
                                  </a:solidFill>
                                  <a:latin typeface="Cambria Math" panose="02040503050406030204" pitchFamily="18" charset="0"/>
                                  <a:ea typeface="Proxima Nova"/>
                                  <a:cs typeface="Helvetica" panose="020B0604020202020204" pitchFamily="34" charset="0"/>
                                  <a:sym typeface="Proxima Nova"/>
                                </a:rPr>
                              </m:ctrlPr>
                            </m:sSubPr>
                            <m:e>
                              <m:r>
                                <a:rPr lang="ar-AE" sz="1800" b="0" i="1" smtClean="0">
                                  <a:solidFill>
                                    <a:schemeClr val="dk1"/>
                                  </a:solidFill>
                                  <a:latin typeface="Cambria Math" panose="02040503050406030204" pitchFamily="18" charset="0"/>
                                  <a:ea typeface="Proxima Nova"/>
                                  <a:cs typeface="Helvetica" panose="020B0604020202020204" pitchFamily="34" charset="0"/>
                                  <a:sym typeface="Proxima Nova"/>
                                </a:rPr>
                                <m:t>𝑐</m:t>
                              </m:r>
                            </m:e>
                            <m:sub>
                              <m:r>
                                <a:rPr lang="ar-AE" sz="1800" b="0" i="1" smtClean="0">
                                  <a:solidFill>
                                    <a:schemeClr val="dk1"/>
                                  </a:solidFill>
                                  <a:latin typeface="Cambria Math" panose="02040503050406030204" pitchFamily="18" charset="0"/>
                                  <a:ea typeface="Proxima Nova"/>
                                  <a:cs typeface="Helvetica" panose="020B0604020202020204" pitchFamily="34" charset="0"/>
                                  <a:sym typeface="Proxima Nova"/>
                                </a:rPr>
                                <m:t>𝑖</m:t>
                              </m:r>
                            </m:sub>
                          </m:sSub>
                        </m:e>
                      </m:nary>
                      <m:r>
                        <a:rPr lang="ar-AE" sz="1800" b="0" i="1" smtClean="0">
                          <a:solidFill>
                            <a:schemeClr val="dk1"/>
                          </a:solidFill>
                          <a:latin typeface="Cambria Math" panose="02040503050406030204" pitchFamily="18" charset="0"/>
                          <a:ea typeface="Proxima Nova"/>
                          <a:cs typeface="Helvetica" panose="020B0604020202020204" pitchFamily="34" charset="0"/>
                          <a:sym typeface="Proxima Nova"/>
                        </a:rPr>
                        <m:t>−</m:t>
                      </m:r>
                      <m:f>
                        <m:fPr>
                          <m:ctrlPr>
                            <a:rPr lang="ar-AE" sz="1800" b="0" i="1" smtClean="0">
                              <a:solidFill>
                                <a:schemeClr val="dk1"/>
                              </a:solidFill>
                              <a:latin typeface="Cambria Math" panose="02040503050406030204" pitchFamily="18" charset="0"/>
                              <a:ea typeface="Proxima Nova"/>
                              <a:cs typeface="Helvetica" panose="020B0604020202020204" pitchFamily="34" charset="0"/>
                              <a:sym typeface="Proxima Nova"/>
                            </a:rPr>
                          </m:ctrlPr>
                        </m:fPr>
                        <m:num>
                          <m:r>
                            <a:rPr lang="ar-AE" sz="1800" b="0" i="1" smtClean="0">
                              <a:solidFill>
                                <a:schemeClr val="dk1"/>
                              </a:solidFill>
                              <a:latin typeface="Cambria Math" panose="02040503050406030204" pitchFamily="18" charset="0"/>
                              <a:ea typeface="Proxima Nova"/>
                              <a:cs typeface="Helvetica" panose="020B0604020202020204" pitchFamily="34" charset="0"/>
                              <a:sym typeface="Proxima Nova"/>
                            </a:rPr>
                            <m:t>1</m:t>
                          </m:r>
                        </m:num>
                        <m:den>
                          <m:r>
                            <a:rPr lang="ar-AE" sz="1800" b="0" i="1" smtClean="0">
                              <a:solidFill>
                                <a:schemeClr val="dk1"/>
                              </a:solidFill>
                              <a:latin typeface="Cambria Math" panose="02040503050406030204" pitchFamily="18" charset="0"/>
                              <a:ea typeface="Proxima Nova"/>
                              <a:cs typeface="Helvetica" panose="020B0604020202020204" pitchFamily="34" charset="0"/>
                              <a:sym typeface="Proxima Nova"/>
                            </a:rPr>
                            <m:t>2</m:t>
                          </m:r>
                        </m:den>
                      </m:f>
                      <m:nary>
                        <m:naryPr>
                          <m:chr m:val="∑"/>
                          <m:supHide m:val="on"/>
                          <m:ctrlPr>
                            <a:rPr lang="ar-AE" sz="1800" b="0" i="1" smtClean="0">
                              <a:solidFill>
                                <a:schemeClr val="dk1"/>
                              </a:solidFill>
                              <a:latin typeface="Cambria Math" panose="02040503050406030204" pitchFamily="18" charset="0"/>
                              <a:ea typeface="Proxima Nova"/>
                              <a:cs typeface="Helvetica" panose="020B0604020202020204" pitchFamily="34" charset="0"/>
                              <a:sym typeface="Proxima Nova"/>
                            </a:rPr>
                          </m:ctrlPr>
                        </m:naryPr>
                        <m:sub>
                          <m:r>
                            <a:rPr lang="ar-AE" sz="1800" b="0" i="1" smtClean="0">
                              <a:solidFill>
                                <a:schemeClr val="dk1"/>
                              </a:solidFill>
                              <a:latin typeface="Cambria Math" panose="02040503050406030204" pitchFamily="18" charset="0"/>
                              <a:ea typeface="Proxima Nova"/>
                              <a:cs typeface="Helvetica" panose="020B0604020202020204" pitchFamily="34" charset="0"/>
                              <a:sym typeface="Proxima Nova"/>
                            </a:rPr>
                            <m:t>𝑖𝑗</m:t>
                          </m:r>
                        </m:sub>
                        <m:sup/>
                        <m:e>
                          <m:sSub>
                            <m:sSubPr>
                              <m:ctrlPr>
                                <a:rPr lang="ar-AE" sz="1800" b="0" i="1" smtClean="0">
                                  <a:solidFill>
                                    <a:schemeClr val="dk1"/>
                                  </a:solidFill>
                                  <a:latin typeface="Cambria Math" panose="02040503050406030204" pitchFamily="18" charset="0"/>
                                  <a:ea typeface="Proxima Nova"/>
                                  <a:cs typeface="Helvetica" panose="020B0604020202020204" pitchFamily="34" charset="0"/>
                                  <a:sym typeface="Proxima Nova"/>
                                </a:rPr>
                              </m:ctrlPr>
                            </m:sSubPr>
                            <m:e>
                              <m:r>
                                <a:rPr lang="ar-AE" sz="1800" b="0" i="1" smtClean="0">
                                  <a:solidFill>
                                    <a:schemeClr val="dk1"/>
                                  </a:solidFill>
                                  <a:latin typeface="Cambria Math" panose="02040503050406030204" pitchFamily="18" charset="0"/>
                                  <a:ea typeface="Proxima Nova"/>
                                  <a:cs typeface="Helvetica" panose="020B0604020202020204" pitchFamily="34" charset="0"/>
                                  <a:sym typeface="Proxima Nova"/>
                                </a:rPr>
                                <m:t>𝑦</m:t>
                              </m:r>
                            </m:e>
                            <m:sub>
                              <m:r>
                                <a:rPr lang="ar-AE" sz="1800" b="0" i="1" smtClean="0">
                                  <a:solidFill>
                                    <a:schemeClr val="dk1"/>
                                  </a:solidFill>
                                  <a:latin typeface="Cambria Math" panose="02040503050406030204" pitchFamily="18" charset="0"/>
                                  <a:ea typeface="Proxima Nova"/>
                                  <a:cs typeface="Helvetica" panose="020B0604020202020204" pitchFamily="34" charset="0"/>
                                  <a:sym typeface="Proxima Nova"/>
                                </a:rPr>
                                <m:t>𝑖</m:t>
                              </m:r>
                            </m:sub>
                          </m:sSub>
                          <m:sSub>
                            <m:sSubPr>
                              <m:ctrlPr>
                                <a:rPr lang="ar-AE" sz="1800" b="0" i="1" smtClean="0">
                                  <a:solidFill>
                                    <a:schemeClr val="dk1"/>
                                  </a:solidFill>
                                  <a:latin typeface="Cambria Math" panose="02040503050406030204" pitchFamily="18" charset="0"/>
                                  <a:ea typeface="Proxima Nova"/>
                                  <a:cs typeface="Helvetica" panose="020B0604020202020204" pitchFamily="34" charset="0"/>
                                  <a:sym typeface="Proxima Nova"/>
                                </a:rPr>
                              </m:ctrlPr>
                            </m:sSubPr>
                            <m:e>
                              <m:r>
                                <a:rPr lang="ar-AE" sz="1800" b="0" i="1" smtClean="0">
                                  <a:solidFill>
                                    <a:schemeClr val="dk1"/>
                                  </a:solidFill>
                                  <a:latin typeface="Cambria Math" panose="02040503050406030204" pitchFamily="18" charset="0"/>
                                  <a:ea typeface="Proxima Nova"/>
                                  <a:cs typeface="Helvetica" panose="020B0604020202020204" pitchFamily="34" charset="0"/>
                                  <a:sym typeface="Proxima Nova"/>
                                </a:rPr>
                                <m:t>𝑐</m:t>
                              </m:r>
                            </m:e>
                            <m:sub>
                              <m:r>
                                <a:rPr lang="ar-AE" sz="1800" b="0" i="1" smtClean="0">
                                  <a:solidFill>
                                    <a:schemeClr val="dk1"/>
                                  </a:solidFill>
                                  <a:latin typeface="Cambria Math" panose="02040503050406030204" pitchFamily="18" charset="0"/>
                                  <a:ea typeface="Proxima Nova"/>
                                  <a:cs typeface="Helvetica" panose="020B0604020202020204" pitchFamily="34" charset="0"/>
                                  <a:sym typeface="Proxima Nova"/>
                                </a:rPr>
                                <m:t>𝑖</m:t>
                              </m:r>
                            </m:sub>
                          </m:sSub>
                          <m:sSub>
                            <m:sSubPr>
                              <m:ctrlPr>
                                <a:rPr lang="ar-AE" sz="1800" b="0" i="1" smtClean="0">
                                  <a:solidFill>
                                    <a:schemeClr val="dk1"/>
                                  </a:solidFill>
                                  <a:latin typeface="Cambria Math" panose="02040503050406030204" pitchFamily="18" charset="0"/>
                                  <a:ea typeface="Proxima Nova"/>
                                  <a:cs typeface="Helvetica" panose="020B0604020202020204" pitchFamily="34" charset="0"/>
                                  <a:sym typeface="Proxima Nova"/>
                                </a:rPr>
                              </m:ctrlPr>
                            </m:sSubPr>
                            <m:e>
                              <m:r>
                                <a:rPr lang="ar-AE" sz="1800" b="0" i="1" smtClean="0">
                                  <a:solidFill>
                                    <a:schemeClr val="dk1"/>
                                  </a:solidFill>
                                  <a:latin typeface="Cambria Math" panose="02040503050406030204" pitchFamily="18" charset="0"/>
                                  <a:ea typeface="Proxima Nova"/>
                                  <a:cs typeface="Helvetica" panose="020B0604020202020204" pitchFamily="34" charset="0"/>
                                  <a:sym typeface="Proxima Nova"/>
                                </a:rPr>
                                <m:t>𝑦</m:t>
                              </m:r>
                            </m:e>
                            <m:sub>
                              <m:r>
                                <a:rPr lang="ar-AE" sz="1800" b="0" i="1" smtClean="0">
                                  <a:solidFill>
                                    <a:schemeClr val="dk1"/>
                                  </a:solidFill>
                                  <a:latin typeface="Cambria Math" panose="02040503050406030204" pitchFamily="18" charset="0"/>
                                  <a:ea typeface="Proxima Nova"/>
                                  <a:cs typeface="Helvetica" panose="020B0604020202020204" pitchFamily="34" charset="0"/>
                                  <a:sym typeface="Proxima Nova"/>
                                </a:rPr>
                                <m:t>𝑗</m:t>
                              </m:r>
                            </m:sub>
                          </m:sSub>
                          <m:sSub>
                            <m:sSubPr>
                              <m:ctrlPr>
                                <a:rPr lang="ar-AE" sz="1800" b="0" i="1" smtClean="0">
                                  <a:solidFill>
                                    <a:schemeClr val="dk1"/>
                                  </a:solidFill>
                                  <a:latin typeface="Cambria Math" panose="02040503050406030204" pitchFamily="18" charset="0"/>
                                  <a:ea typeface="Proxima Nova"/>
                                  <a:cs typeface="Helvetica" panose="020B0604020202020204" pitchFamily="34" charset="0"/>
                                  <a:sym typeface="Proxima Nova"/>
                                </a:rPr>
                              </m:ctrlPr>
                            </m:sSubPr>
                            <m:e>
                              <m:r>
                                <a:rPr lang="ar-AE" sz="1800" b="0" i="1" smtClean="0">
                                  <a:solidFill>
                                    <a:schemeClr val="dk1"/>
                                  </a:solidFill>
                                  <a:latin typeface="Cambria Math" panose="02040503050406030204" pitchFamily="18" charset="0"/>
                                  <a:ea typeface="Proxima Nova"/>
                                  <a:cs typeface="Helvetica" panose="020B0604020202020204" pitchFamily="34" charset="0"/>
                                  <a:sym typeface="Proxima Nova"/>
                                </a:rPr>
                                <m:t>𝑐</m:t>
                              </m:r>
                            </m:e>
                            <m:sub>
                              <m:r>
                                <a:rPr lang="ar-AE" sz="1800" b="0" i="1" smtClean="0">
                                  <a:solidFill>
                                    <a:schemeClr val="dk1"/>
                                  </a:solidFill>
                                  <a:latin typeface="Cambria Math" panose="02040503050406030204" pitchFamily="18" charset="0"/>
                                  <a:ea typeface="Proxima Nova"/>
                                  <a:cs typeface="Helvetica" panose="020B0604020202020204" pitchFamily="34" charset="0"/>
                                  <a:sym typeface="Proxima Nova"/>
                                </a:rPr>
                                <m:t>𝑗</m:t>
                              </m:r>
                            </m:sub>
                          </m:sSub>
                          <m:r>
                            <a:rPr lang="ar-AE" sz="1800" b="0" i="1" smtClean="0">
                              <a:solidFill>
                                <a:schemeClr val="dk1"/>
                              </a:solidFill>
                              <a:latin typeface="Cambria Math" panose="02040503050406030204" pitchFamily="18" charset="0"/>
                              <a:ea typeface="Proxima Nova"/>
                              <a:cs typeface="Helvetica" panose="020B0604020202020204" pitchFamily="34" charset="0"/>
                              <a:sym typeface="Proxima Nova"/>
                            </a:rPr>
                            <m:t>〈</m:t>
                          </m:r>
                          <m:r>
                            <a:rPr lang="ar-AE" sz="1800" b="0" i="1" smtClean="0">
                              <a:solidFill>
                                <a:schemeClr val="dk1"/>
                              </a:solidFill>
                              <a:latin typeface="Cambria Math" panose="02040503050406030204" pitchFamily="18" charset="0"/>
                              <a:ea typeface="Proxima Nova"/>
                              <a:cs typeface="Helvetica" panose="020B0604020202020204" pitchFamily="34" charset="0"/>
                              <a:sym typeface="Proxima Nova"/>
                            </a:rPr>
                            <m:t>𝜙</m:t>
                          </m:r>
                          <m:d>
                            <m:dPr>
                              <m:ctrlPr>
                                <a:rPr lang="ar-AE" sz="1800" b="0" i="1" smtClean="0">
                                  <a:solidFill>
                                    <a:schemeClr val="dk1"/>
                                  </a:solidFill>
                                  <a:latin typeface="Cambria Math" panose="02040503050406030204" pitchFamily="18" charset="0"/>
                                  <a:ea typeface="Proxima Nova"/>
                                  <a:cs typeface="Helvetica" panose="020B0604020202020204" pitchFamily="34" charset="0"/>
                                  <a:sym typeface="Proxima Nova"/>
                                </a:rPr>
                              </m:ctrlPr>
                            </m:dPr>
                            <m:e>
                              <m:sSub>
                                <m:sSubPr>
                                  <m:ctrlPr>
                                    <a:rPr lang="ar-AE" sz="1800" b="0" i="1" smtClean="0">
                                      <a:solidFill>
                                        <a:schemeClr val="dk1"/>
                                      </a:solidFill>
                                      <a:latin typeface="Cambria Math" panose="02040503050406030204" pitchFamily="18" charset="0"/>
                                      <a:ea typeface="Proxima Nova"/>
                                      <a:cs typeface="Helvetica" panose="020B0604020202020204" pitchFamily="34" charset="0"/>
                                      <a:sym typeface="Proxima Nova"/>
                                    </a:rPr>
                                  </m:ctrlPr>
                                </m:sSubPr>
                                <m:e>
                                  <m:acc>
                                    <m:accPr>
                                      <m:chr m:val="⃗"/>
                                      <m:ctrlPr>
                                        <a:rPr lang="ar-AE" sz="1800" b="0" i="1" smtClean="0">
                                          <a:solidFill>
                                            <a:schemeClr val="dk1"/>
                                          </a:solidFill>
                                          <a:latin typeface="Cambria Math" panose="02040503050406030204" pitchFamily="18" charset="0"/>
                                          <a:ea typeface="Proxima Nova"/>
                                          <a:cs typeface="Helvetica" panose="020B0604020202020204" pitchFamily="34" charset="0"/>
                                          <a:sym typeface="Proxima Nova"/>
                                        </a:rPr>
                                      </m:ctrlPr>
                                    </m:accPr>
                                    <m:e>
                                      <m:r>
                                        <a:rPr lang="ar-AE" sz="1800" b="0" i="1" smtClean="0">
                                          <a:solidFill>
                                            <a:schemeClr val="dk1"/>
                                          </a:solidFill>
                                          <a:latin typeface="Cambria Math" panose="02040503050406030204" pitchFamily="18" charset="0"/>
                                          <a:ea typeface="Proxima Nova"/>
                                          <a:cs typeface="Helvetica" panose="020B0604020202020204" pitchFamily="34" charset="0"/>
                                          <a:sym typeface="Proxima Nova"/>
                                        </a:rPr>
                                        <m:t>𝑥</m:t>
                                      </m:r>
                                    </m:e>
                                  </m:acc>
                                </m:e>
                                <m:sub>
                                  <m:r>
                                    <a:rPr lang="ar-AE" sz="1800" b="0" i="1" smtClean="0">
                                      <a:solidFill>
                                        <a:schemeClr val="dk1"/>
                                      </a:solidFill>
                                      <a:latin typeface="Cambria Math" panose="02040503050406030204" pitchFamily="18" charset="0"/>
                                      <a:ea typeface="Proxima Nova"/>
                                      <a:cs typeface="Helvetica" panose="020B0604020202020204" pitchFamily="34" charset="0"/>
                                      <a:sym typeface="Proxima Nova"/>
                                    </a:rPr>
                                    <m:t>𝑖</m:t>
                                  </m:r>
                                </m:sub>
                              </m:sSub>
                            </m:e>
                          </m:d>
                          <m:r>
                            <a:rPr lang="ar-AE" sz="1800" b="0" i="1" smtClean="0">
                              <a:solidFill>
                                <a:schemeClr val="dk1"/>
                              </a:solidFill>
                              <a:latin typeface="Cambria Math" panose="02040503050406030204" pitchFamily="18" charset="0"/>
                              <a:ea typeface="Proxima Nova"/>
                              <a:cs typeface="Helvetica" panose="020B0604020202020204" pitchFamily="34" charset="0"/>
                              <a:sym typeface="Proxima Nova"/>
                            </a:rPr>
                            <m:t>, </m:t>
                          </m:r>
                          <m:r>
                            <a:rPr lang="ar-AE" sz="1800" b="0" i="1" smtClean="0">
                              <a:solidFill>
                                <a:schemeClr val="dk1"/>
                              </a:solidFill>
                              <a:latin typeface="Cambria Math" panose="02040503050406030204" pitchFamily="18" charset="0"/>
                              <a:ea typeface="Proxima Nova"/>
                              <a:cs typeface="Helvetica" panose="020B0604020202020204" pitchFamily="34" charset="0"/>
                              <a:sym typeface="Proxima Nova"/>
                            </a:rPr>
                            <m:t>𝜙</m:t>
                          </m:r>
                          <m:d>
                            <m:dPr>
                              <m:ctrlPr>
                                <a:rPr lang="ar-AE" sz="1800" b="0" i="1" smtClean="0">
                                  <a:solidFill>
                                    <a:schemeClr val="dk1"/>
                                  </a:solidFill>
                                  <a:latin typeface="Cambria Math" panose="02040503050406030204" pitchFamily="18" charset="0"/>
                                  <a:ea typeface="Proxima Nova"/>
                                  <a:cs typeface="Helvetica" panose="020B0604020202020204" pitchFamily="34" charset="0"/>
                                  <a:sym typeface="Proxima Nova"/>
                                </a:rPr>
                              </m:ctrlPr>
                            </m:dPr>
                            <m:e>
                              <m:sSub>
                                <m:sSubPr>
                                  <m:ctrlPr>
                                    <a:rPr lang="ar-AE" sz="1800" b="0" i="1" smtClean="0">
                                      <a:solidFill>
                                        <a:schemeClr val="dk1"/>
                                      </a:solidFill>
                                      <a:latin typeface="Cambria Math" panose="02040503050406030204" pitchFamily="18" charset="0"/>
                                      <a:ea typeface="Proxima Nova"/>
                                      <a:cs typeface="Helvetica" panose="020B0604020202020204" pitchFamily="34" charset="0"/>
                                      <a:sym typeface="Proxima Nova"/>
                                    </a:rPr>
                                  </m:ctrlPr>
                                </m:sSubPr>
                                <m:e>
                                  <m:acc>
                                    <m:accPr>
                                      <m:chr m:val="⃗"/>
                                      <m:ctrlPr>
                                        <a:rPr lang="ar-AE" sz="1800" b="0" i="1" smtClean="0">
                                          <a:solidFill>
                                            <a:schemeClr val="dk1"/>
                                          </a:solidFill>
                                          <a:latin typeface="Cambria Math" panose="02040503050406030204" pitchFamily="18" charset="0"/>
                                          <a:ea typeface="Proxima Nova"/>
                                          <a:cs typeface="Helvetica" panose="020B0604020202020204" pitchFamily="34" charset="0"/>
                                          <a:sym typeface="Proxima Nova"/>
                                        </a:rPr>
                                      </m:ctrlPr>
                                    </m:accPr>
                                    <m:e>
                                      <m:r>
                                        <a:rPr lang="ar-AE" sz="1800" b="0" i="1" smtClean="0">
                                          <a:solidFill>
                                            <a:schemeClr val="dk1"/>
                                          </a:solidFill>
                                          <a:latin typeface="Cambria Math" panose="02040503050406030204" pitchFamily="18" charset="0"/>
                                          <a:ea typeface="Proxima Nova"/>
                                          <a:cs typeface="Helvetica" panose="020B0604020202020204" pitchFamily="34" charset="0"/>
                                          <a:sym typeface="Proxima Nova"/>
                                        </a:rPr>
                                        <m:t>𝑥</m:t>
                                      </m:r>
                                    </m:e>
                                  </m:acc>
                                </m:e>
                                <m:sub>
                                  <m:r>
                                    <a:rPr lang="ar-AE" sz="1800" b="0" i="1" smtClean="0">
                                      <a:solidFill>
                                        <a:schemeClr val="dk1"/>
                                      </a:solidFill>
                                      <a:latin typeface="Cambria Math" panose="02040503050406030204" pitchFamily="18" charset="0"/>
                                      <a:ea typeface="Proxima Nova"/>
                                      <a:cs typeface="Helvetica" panose="020B0604020202020204" pitchFamily="34" charset="0"/>
                                      <a:sym typeface="Proxima Nova"/>
                                    </a:rPr>
                                    <m:t>𝑗</m:t>
                                  </m:r>
                                </m:sub>
                              </m:sSub>
                            </m:e>
                          </m:d>
                          <m:r>
                            <a:rPr lang="ar-AE" sz="1800" i="1">
                              <a:solidFill>
                                <a:schemeClr val="dk1"/>
                              </a:solidFill>
                              <a:latin typeface="Cambria Math" panose="02040503050406030204" pitchFamily="18" charset="0"/>
                              <a:ea typeface="Proxima Nova"/>
                              <a:cs typeface="Helvetica" panose="020B0604020202020204" pitchFamily="34" charset="0"/>
                              <a:sym typeface="Proxima Nova"/>
                            </a:rPr>
                            <m:t>〉</m:t>
                          </m:r>
                        </m:e>
                      </m:nary>
                    </m:oMath>
                  </m:oMathPara>
                </a14:m>
                <a:endParaRPr lang="ar-AE" sz="1800" b="0" dirty="0">
                  <a:solidFill>
                    <a:schemeClr val="dk1"/>
                  </a:solidFill>
                  <a:ea typeface="Proxima Nova"/>
                  <a:cs typeface="Helvetica" panose="020B0604020202020204" pitchFamily="34" charset="0"/>
                  <a:sym typeface="Proxima Nova"/>
                </a:endParaRPr>
              </a:p>
              <a:p>
                <a:pPr marL="0" indent="0">
                  <a:buNone/>
                </a:pPr>
                <a:endParaRPr lang="ar-AE" sz="1800" dirty="0">
                  <a:solidFill>
                    <a:schemeClr val="dk1"/>
                  </a:solidFill>
                  <a:latin typeface="Helvetica" panose="020B0604020202020204" pitchFamily="34" charset="0"/>
                  <a:ea typeface="Proxima Nova"/>
                  <a:cs typeface="Helvetica" panose="020B0604020202020204" pitchFamily="34" charset="0"/>
                  <a:sym typeface="Proxima Nova"/>
                </a:endParaRPr>
              </a:p>
              <a:p>
                <a:endParaRPr lang="ar-AE" sz="1800" dirty="0">
                  <a:solidFill>
                    <a:schemeClr val="dk1"/>
                  </a:solidFill>
                  <a:latin typeface="Helvetica" panose="020B0604020202020204" pitchFamily="34" charset="0"/>
                  <a:ea typeface="Proxima Nova"/>
                  <a:cs typeface="Helvetica" panose="020B0604020202020204" pitchFamily="34" charset="0"/>
                  <a:sym typeface="Proxima Nova"/>
                </a:endParaRPr>
              </a:p>
              <a:p>
                <a:endParaRPr lang="ar-AE" sz="1800" dirty="0">
                  <a:solidFill>
                    <a:schemeClr val="dk1"/>
                  </a:solidFill>
                  <a:latin typeface="Helvetica" panose="020B0604020202020204" pitchFamily="34" charset="0"/>
                  <a:ea typeface="Proxima Nova"/>
                  <a:cs typeface="Helvetica" panose="020B0604020202020204" pitchFamily="34" charset="0"/>
                  <a:sym typeface="Proxima Nova"/>
                </a:endParaRPr>
              </a:p>
              <a:p>
                <a:pPr marL="0" indent="0">
                  <a:buNone/>
                </a:pPr>
                <a:endParaRPr lang="en-FI" dirty="0"/>
              </a:p>
            </p:txBody>
          </p:sp>
        </mc:Choice>
        <mc:Fallback xmlns="">
          <p:sp>
            <p:nvSpPr>
              <p:cNvPr id="3" name="Content Placeholder 2">
                <a:extLst>
                  <a:ext uri="{FF2B5EF4-FFF2-40B4-BE49-F238E27FC236}">
                    <a16:creationId xmlns:a16="http://schemas.microsoft.com/office/drawing/2014/main" id="{CA3958A1-FBA4-A383-CC52-D52AC7FE9866}"/>
                  </a:ext>
                </a:extLst>
              </p:cNvPr>
              <p:cNvSpPr>
                <a:spLocks noGrp="1" noRot="1" noChangeAspect="1" noMove="1" noResize="1" noEditPoints="1" noAdjustHandles="1" noChangeArrowheads="1" noChangeShapeType="1" noTextEdit="1"/>
              </p:cNvSpPr>
              <p:nvPr>
                <p:ph idx="1"/>
              </p:nvPr>
            </p:nvSpPr>
            <p:spPr>
              <a:xfrm>
                <a:off x="1397664" y="1283888"/>
                <a:ext cx="9601200" cy="2039275"/>
              </a:xfrm>
              <a:blipFill>
                <a:blip r:embed="rId2"/>
                <a:stretch>
                  <a:fillRect/>
                </a:stretch>
              </a:blipFill>
            </p:spPr>
            <p:txBody>
              <a:bodyPr/>
              <a:lstStyle/>
              <a:p>
                <a:r>
                  <a:rPr lang="en-FI">
                    <a:noFill/>
                  </a:rPr>
                  <a:t> </a:t>
                </a:r>
              </a:p>
            </p:txBody>
          </p:sp>
        </mc:Fallback>
      </mc:AlternateContent>
      <p:pic>
        <p:nvPicPr>
          <p:cNvPr id="4" name="Google Shape;230;p22">
            <a:extLst>
              <a:ext uri="{FF2B5EF4-FFF2-40B4-BE49-F238E27FC236}">
                <a16:creationId xmlns:a16="http://schemas.microsoft.com/office/drawing/2014/main" id="{6C56EAAA-BA64-E657-2C56-471542EA57C6}"/>
              </a:ext>
            </a:extLst>
          </p:cNvPr>
          <p:cNvPicPr preferRelativeResize="0"/>
          <p:nvPr/>
        </p:nvPicPr>
        <p:blipFill>
          <a:blip r:embed="rId3">
            <a:alphaModFix/>
          </a:blip>
          <a:stretch>
            <a:fillRect/>
          </a:stretch>
        </p:blipFill>
        <p:spPr>
          <a:xfrm>
            <a:off x="7602480" y="2314293"/>
            <a:ext cx="996878" cy="402157"/>
          </a:xfrm>
          <a:prstGeom prst="rect">
            <a:avLst/>
          </a:prstGeom>
          <a:noFill/>
          <a:ln>
            <a:noFill/>
          </a:ln>
        </p:spPr>
      </p:pic>
      <p:pic>
        <p:nvPicPr>
          <p:cNvPr id="5" name="Google Shape;234;p22">
            <a:extLst>
              <a:ext uri="{FF2B5EF4-FFF2-40B4-BE49-F238E27FC236}">
                <a16:creationId xmlns:a16="http://schemas.microsoft.com/office/drawing/2014/main" id="{D1F94045-29D7-D86D-FCB1-4098EC4926F7}"/>
              </a:ext>
            </a:extLst>
          </p:cNvPr>
          <p:cNvPicPr preferRelativeResize="0"/>
          <p:nvPr/>
        </p:nvPicPr>
        <p:blipFill>
          <a:blip r:embed="rId4" cstate="hqprint">
            <a:alphaModFix/>
            <a:extLst>
              <a:ext uri="{28A0092B-C50C-407E-A947-70E740481C1C}">
                <a14:useLocalDpi xmlns:a14="http://schemas.microsoft.com/office/drawing/2010/main"/>
              </a:ext>
            </a:extLst>
          </a:blip>
          <a:stretch>
            <a:fillRect/>
          </a:stretch>
        </p:blipFill>
        <p:spPr>
          <a:xfrm>
            <a:off x="7679419" y="1994813"/>
            <a:ext cx="843000" cy="214300"/>
          </a:xfrm>
          <a:prstGeom prst="rect">
            <a:avLst/>
          </a:prstGeom>
          <a:noFill/>
          <a:ln>
            <a:noFill/>
          </a:ln>
        </p:spPr>
      </p:pic>
      <p:cxnSp>
        <p:nvCxnSpPr>
          <p:cNvPr id="6" name="Google Shape;240;p22">
            <a:extLst>
              <a:ext uri="{FF2B5EF4-FFF2-40B4-BE49-F238E27FC236}">
                <a16:creationId xmlns:a16="http://schemas.microsoft.com/office/drawing/2014/main" id="{511FB1AA-C911-EEF4-3C92-E05E4BD24100}"/>
              </a:ext>
            </a:extLst>
          </p:cNvPr>
          <p:cNvCxnSpPr>
            <a:cxnSpLocks/>
            <a:stCxn id="4" idx="2"/>
            <a:endCxn id="7" idx="0"/>
          </p:cNvCxnSpPr>
          <p:nvPr/>
        </p:nvCxnSpPr>
        <p:spPr>
          <a:xfrm>
            <a:off x="8100919" y="2716450"/>
            <a:ext cx="0" cy="175856"/>
          </a:xfrm>
          <a:prstGeom prst="straightConnector1">
            <a:avLst/>
          </a:prstGeom>
          <a:noFill/>
          <a:ln w="9525" cap="flat" cmpd="sng">
            <a:solidFill>
              <a:schemeClr val="dk2"/>
            </a:solidFill>
            <a:prstDash val="solid"/>
            <a:round/>
            <a:headEnd type="none" w="med" len="med"/>
            <a:tailEnd type="triangle" w="med" len="med"/>
          </a:ln>
        </p:spPr>
      </p:cxnSp>
      <p:sp>
        <p:nvSpPr>
          <p:cNvPr id="7" name="Google Shape;241;p22">
            <a:extLst>
              <a:ext uri="{FF2B5EF4-FFF2-40B4-BE49-F238E27FC236}">
                <a16:creationId xmlns:a16="http://schemas.microsoft.com/office/drawing/2014/main" id="{E4242CF1-00F5-41F4-956D-5D57CC19A3F8}"/>
              </a:ext>
            </a:extLst>
          </p:cNvPr>
          <p:cNvSpPr txBox="1"/>
          <p:nvPr/>
        </p:nvSpPr>
        <p:spPr>
          <a:xfrm>
            <a:off x="6952640" y="2892306"/>
            <a:ext cx="2296558" cy="430857"/>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it" sz="1600" b="1" dirty="0">
                <a:solidFill>
                  <a:srgbClr val="FF0000"/>
                </a:solidFill>
                <a:latin typeface="Helvetica" panose="020B0604020202020204" pitchFamily="34" charset="0"/>
                <a:ea typeface="Proxima Nova"/>
                <a:cs typeface="Helvetica" panose="020B0604020202020204" pitchFamily="34" charset="0"/>
                <a:sym typeface="Proxima Nova"/>
              </a:rPr>
              <a:t>Kernel function</a:t>
            </a:r>
            <a:endParaRPr sz="1600" b="1" dirty="0">
              <a:solidFill>
                <a:srgbClr val="FF0000"/>
              </a:solidFill>
              <a:latin typeface="Helvetica" panose="020B0604020202020204" pitchFamily="34" charset="0"/>
              <a:ea typeface="Proxima Nova"/>
              <a:cs typeface="Helvetica" panose="020B0604020202020204" pitchFamily="34" charset="0"/>
              <a:sym typeface="Proxima Nova"/>
            </a:endParaRPr>
          </a:p>
        </p:txBody>
      </p:sp>
      <p:sp>
        <p:nvSpPr>
          <p:cNvPr id="8" name="Google Shape;221;p22">
            <a:extLst>
              <a:ext uri="{FF2B5EF4-FFF2-40B4-BE49-F238E27FC236}">
                <a16:creationId xmlns:a16="http://schemas.microsoft.com/office/drawing/2014/main" id="{DCEE6AD6-F6F9-77B6-1825-BE0A9BD5D1E9}"/>
              </a:ext>
            </a:extLst>
          </p:cNvPr>
          <p:cNvSpPr/>
          <p:nvPr/>
        </p:nvSpPr>
        <p:spPr>
          <a:xfrm>
            <a:off x="611654" y="4697246"/>
            <a:ext cx="5168464" cy="1805913"/>
          </a:xfrm>
          <a:prstGeom prst="rect">
            <a:avLst/>
          </a:prstGeom>
          <a:noFill/>
          <a:ln w="19050" cap="flat" cmpd="sng">
            <a:solidFill>
              <a:schemeClr val="dk2"/>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pic>
        <p:nvPicPr>
          <p:cNvPr id="9" name="Google Shape;223;p22" descr="{&quot;aid&quot;:null,&quot;id&quot;:&quot;7&quot;,&quot;type&quot;:&quot;$$&quot;,&quot;code&quot;:&quot;$$K\\left(\\vec{x_{i}}\\,,\\,\\vec{x_{j}}\\right)\\,=\\,\\vec{x_{i}}\\cdot\\vec{x_{j}}$$&quot;,&quot;backgroundColorModified&quot;:null,&quot;backgroundColor&quot;:&quot;#FFFFFF&quot;,&quot;font&quot;:{&quot;size&quot;:12,&quot;color&quot;:&quot;#000000&quot;,&quot;family&quot;:&quot;Arial&quot;},&quot;ts&quot;:1650274054492,&quot;cs&quot;:&quot;12S89kEmfpnDC4k0+ZvLFg==&quot;,&quot;size&quot;:{&quot;width&quot;:155.83333333333334,&quot;height&quot;:19.666666666666668}}">
            <a:extLst>
              <a:ext uri="{FF2B5EF4-FFF2-40B4-BE49-F238E27FC236}">
                <a16:creationId xmlns:a16="http://schemas.microsoft.com/office/drawing/2014/main" id="{6D25AD71-3A61-5E78-F27A-358DF86B1BAD}"/>
              </a:ext>
            </a:extLst>
          </p:cNvPr>
          <p:cNvPicPr preferRelativeResize="0"/>
          <p:nvPr/>
        </p:nvPicPr>
        <p:blipFill>
          <a:blip r:embed="rId5" cstate="hqprint">
            <a:alphaModFix/>
            <a:extLst>
              <a:ext uri="{28A0092B-C50C-407E-A947-70E740481C1C}">
                <a14:useLocalDpi xmlns:a14="http://schemas.microsoft.com/office/drawing/2010/main"/>
              </a:ext>
            </a:extLst>
          </a:blip>
          <a:stretch>
            <a:fillRect/>
          </a:stretch>
        </p:blipFill>
        <p:spPr>
          <a:xfrm>
            <a:off x="3072944" y="5190170"/>
            <a:ext cx="1979084" cy="249767"/>
          </a:xfrm>
          <a:prstGeom prst="rect">
            <a:avLst/>
          </a:prstGeom>
          <a:noFill/>
          <a:ln>
            <a:noFill/>
          </a:ln>
        </p:spPr>
      </p:pic>
      <p:pic>
        <p:nvPicPr>
          <p:cNvPr id="10" name="Google Shape;224;p22" descr="{&quot;id&quot;:&quot;8&quot;,&quot;font&quot;:{&quot;size&quot;:12,&quot;color&quot;:&quot;#000000&quot;,&quot;family&quot;:&quot;Arial&quot;},&quot;aid&quot;:null,&quot;backgroundColorModified&quot;:false,&quot;type&quot;:&quot;$$&quot;,&quot;backgroundColor&quot;:&quot;#FFFFFF&quot;,&quot;code&quot;:&quot;$$K\\left(\\vec{x_{i}},\\vec{x_{j}}\\right)=\\left(\\gamma \\,\\vec{x_{i}\\cdot}\\vec{x_{j}}+r\\right)^{d}$$&quot;,&quot;ts&quot;:1650274219974,&quot;cs&quot;:&quot;mqEGmcLU2obVz5hBR3vcWA==&quot;,&quot;size&quot;:{&quot;width&quot;:202.33333333333334,&quot;height&quot;:24.666666666666668}}">
            <a:extLst>
              <a:ext uri="{FF2B5EF4-FFF2-40B4-BE49-F238E27FC236}">
                <a16:creationId xmlns:a16="http://schemas.microsoft.com/office/drawing/2014/main" id="{AD725430-2976-25D8-E9EB-22C968868D39}"/>
              </a:ext>
            </a:extLst>
          </p:cNvPr>
          <p:cNvPicPr preferRelativeResize="0"/>
          <p:nvPr/>
        </p:nvPicPr>
        <p:blipFill>
          <a:blip r:embed="rId6" cstate="hqprint">
            <a:alphaModFix/>
            <a:extLst>
              <a:ext uri="{28A0092B-C50C-407E-A947-70E740481C1C}">
                <a14:useLocalDpi xmlns:a14="http://schemas.microsoft.com/office/drawing/2010/main"/>
              </a:ext>
            </a:extLst>
          </a:blip>
          <a:stretch>
            <a:fillRect/>
          </a:stretch>
        </p:blipFill>
        <p:spPr>
          <a:xfrm>
            <a:off x="2777669" y="5547056"/>
            <a:ext cx="2569633" cy="313267"/>
          </a:xfrm>
          <a:prstGeom prst="rect">
            <a:avLst/>
          </a:prstGeom>
          <a:noFill/>
          <a:ln>
            <a:noFill/>
          </a:ln>
        </p:spPr>
      </p:pic>
      <p:pic>
        <p:nvPicPr>
          <p:cNvPr id="11" name="Google Shape;225;p22" descr="{&quot;type&quot;:&quot;$$&quot;,&quot;code&quot;:&quot;$$K\\left(\\vec{x_{i}},\\vec{x_{j}}\\right)=\\exp\\left(-\\gamma\\left|\\left|\\vec{x_{i}}-\\vec{x_{j}}\\right|\\right|^{2}+C\\right)$$&quot;,&quot;backgroundColorModified&quot;:false,&quot;font&quot;:{&quot;color&quot;:&quot;#000000&quot;,&quot;family&quot;:&quot;Arial&quot;,&quot;size&quot;:10.5},&quot;aid&quot;:null,&quot;id&quot;:&quot;8&quot;,&quot;backgroundColor&quot;:&quot;#FFFFFF&quot;,&quot;ts&quot;:1650293528894,&quot;cs&quot;:&quot;Hlq+PrODnPG+guAsEluPGg==&quot;,&quot;size&quot;:{&quot;width&quot;:266.7324146981627,&quot;height&quot;:30.490830708661424}}">
            <a:extLst>
              <a:ext uri="{FF2B5EF4-FFF2-40B4-BE49-F238E27FC236}">
                <a16:creationId xmlns:a16="http://schemas.microsoft.com/office/drawing/2014/main" id="{2FDD31C4-500B-1A39-8F31-0405D8105B00}"/>
              </a:ext>
            </a:extLst>
          </p:cNvPr>
          <p:cNvPicPr preferRelativeResize="0"/>
          <p:nvPr/>
        </p:nvPicPr>
        <p:blipFill>
          <a:blip r:embed="rId7">
            <a:alphaModFix/>
          </a:blip>
          <a:stretch>
            <a:fillRect/>
          </a:stretch>
        </p:blipFill>
        <p:spPr>
          <a:xfrm>
            <a:off x="2262028" y="5956669"/>
            <a:ext cx="3387501" cy="387233"/>
          </a:xfrm>
          <a:prstGeom prst="rect">
            <a:avLst/>
          </a:prstGeom>
          <a:noFill/>
          <a:ln>
            <a:noFill/>
          </a:ln>
        </p:spPr>
      </p:pic>
      <p:sp>
        <p:nvSpPr>
          <p:cNvPr id="12" name="Google Shape;226;p22">
            <a:extLst>
              <a:ext uri="{FF2B5EF4-FFF2-40B4-BE49-F238E27FC236}">
                <a16:creationId xmlns:a16="http://schemas.microsoft.com/office/drawing/2014/main" id="{4E816903-D362-7A9F-4E0C-879B2C6915F0}"/>
              </a:ext>
            </a:extLst>
          </p:cNvPr>
          <p:cNvSpPr txBox="1"/>
          <p:nvPr/>
        </p:nvSpPr>
        <p:spPr>
          <a:xfrm>
            <a:off x="701454" y="5024149"/>
            <a:ext cx="1271200" cy="769914"/>
          </a:xfrm>
          <a:prstGeom prst="rect">
            <a:avLst/>
          </a:prstGeom>
          <a:noFill/>
          <a:ln>
            <a:noFill/>
          </a:ln>
        </p:spPr>
        <p:txBody>
          <a:bodyPr spcFirstLastPara="1" wrap="square" lIns="121900" tIns="121900" rIns="121900" bIns="121900" anchor="t" anchorCtr="0">
            <a:spAutoFit/>
          </a:bodyPr>
          <a:lstStyle/>
          <a:p>
            <a:pPr>
              <a:lnSpc>
                <a:spcPct val="115000"/>
              </a:lnSpc>
              <a:spcAft>
                <a:spcPts val="1600"/>
              </a:spcAft>
            </a:pPr>
            <a:r>
              <a:rPr lang="it" dirty="0">
                <a:solidFill>
                  <a:srgbClr val="0000FF"/>
                </a:solidFill>
                <a:latin typeface="Helvetica" panose="020B0604020202020204" pitchFamily="34" charset="0"/>
                <a:ea typeface="Proxima Nova"/>
                <a:cs typeface="Helvetica" panose="020B0604020202020204" pitchFamily="34" charset="0"/>
                <a:sym typeface="Proxima Nova"/>
              </a:rPr>
              <a:t>Linear</a:t>
            </a:r>
            <a:endParaRPr dirty="0">
              <a:latin typeface="Helvetica" panose="020B0604020202020204" pitchFamily="34" charset="0"/>
              <a:ea typeface="Proxima Nova"/>
              <a:cs typeface="Helvetica" panose="020B0604020202020204" pitchFamily="34" charset="0"/>
              <a:sym typeface="Proxima Nova"/>
            </a:endParaRPr>
          </a:p>
        </p:txBody>
      </p:sp>
      <p:sp>
        <p:nvSpPr>
          <p:cNvPr id="13" name="Google Shape;227;p22">
            <a:extLst>
              <a:ext uri="{FF2B5EF4-FFF2-40B4-BE49-F238E27FC236}">
                <a16:creationId xmlns:a16="http://schemas.microsoft.com/office/drawing/2014/main" id="{CE94B4AC-D774-4CEE-D992-A66E40D8F0D8}"/>
              </a:ext>
            </a:extLst>
          </p:cNvPr>
          <p:cNvSpPr txBox="1"/>
          <p:nvPr/>
        </p:nvSpPr>
        <p:spPr>
          <a:xfrm>
            <a:off x="701454" y="5469681"/>
            <a:ext cx="1750420" cy="769914"/>
          </a:xfrm>
          <a:prstGeom prst="rect">
            <a:avLst/>
          </a:prstGeom>
          <a:noFill/>
          <a:ln>
            <a:noFill/>
          </a:ln>
        </p:spPr>
        <p:txBody>
          <a:bodyPr spcFirstLastPara="1" wrap="square" lIns="121900" tIns="121900" rIns="121900" bIns="121900" anchor="t" anchorCtr="0">
            <a:spAutoFit/>
          </a:bodyPr>
          <a:lstStyle/>
          <a:p>
            <a:pPr>
              <a:lnSpc>
                <a:spcPct val="115000"/>
              </a:lnSpc>
              <a:spcAft>
                <a:spcPts val="1600"/>
              </a:spcAft>
            </a:pPr>
            <a:r>
              <a:rPr lang="it" dirty="0">
                <a:solidFill>
                  <a:srgbClr val="0000FF"/>
                </a:solidFill>
                <a:latin typeface="Helvetica" panose="020B0604020202020204" pitchFamily="34" charset="0"/>
                <a:ea typeface="Proxima Nova"/>
                <a:cs typeface="Helvetica" panose="020B0604020202020204" pitchFamily="34" charset="0"/>
                <a:sym typeface="Proxima Nova"/>
              </a:rPr>
              <a:t>Polynomial</a:t>
            </a:r>
            <a:endParaRPr dirty="0">
              <a:latin typeface="Helvetica" panose="020B0604020202020204" pitchFamily="34" charset="0"/>
              <a:ea typeface="Proxima Nova"/>
              <a:cs typeface="Helvetica" panose="020B0604020202020204" pitchFamily="34" charset="0"/>
              <a:sym typeface="Proxima Nova"/>
            </a:endParaRPr>
          </a:p>
        </p:txBody>
      </p:sp>
      <p:sp>
        <p:nvSpPr>
          <p:cNvPr id="14" name="Google Shape;238;p22">
            <a:extLst>
              <a:ext uri="{FF2B5EF4-FFF2-40B4-BE49-F238E27FC236}">
                <a16:creationId xmlns:a16="http://schemas.microsoft.com/office/drawing/2014/main" id="{97678862-C0FB-61D8-8C79-0F26074DDECB}"/>
              </a:ext>
            </a:extLst>
          </p:cNvPr>
          <p:cNvSpPr txBox="1"/>
          <p:nvPr/>
        </p:nvSpPr>
        <p:spPr>
          <a:xfrm>
            <a:off x="1695994" y="4671334"/>
            <a:ext cx="2999783" cy="523180"/>
          </a:xfrm>
          <a:prstGeom prst="rect">
            <a:avLst/>
          </a:prstGeom>
          <a:noFill/>
          <a:ln>
            <a:noFill/>
          </a:ln>
        </p:spPr>
        <p:txBody>
          <a:bodyPr spcFirstLastPara="1" wrap="square" lIns="121900" tIns="121900" rIns="121900" bIns="121900" anchor="t" anchorCtr="0">
            <a:spAutoFit/>
          </a:bodyPr>
          <a:lstStyle/>
          <a:p>
            <a:pPr algn="ctr"/>
            <a:r>
              <a:rPr lang="it" b="1" dirty="0">
                <a:latin typeface="Helvetica" panose="020B0604020202020204" pitchFamily="34" charset="0"/>
                <a:ea typeface="Proxima Nova"/>
                <a:cs typeface="Helvetica" panose="020B0604020202020204" pitchFamily="34" charset="0"/>
                <a:sym typeface="Proxima Nova"/>
              </a:rPr>
              <a:t>Common kernel choices:</a:t>
            </a:r>
            <a:endParaRPr b="1" dirty="0">
              <a:latin typeface="Helvetica" panose="020B0604020202020204" pitchFamily="34" charset="0"/>
              <a:ea typeface="Proxima Nova"/>
              <a:cs typeface="Helvetica" panose="020B0604020202020204" pitchFamily="34" charset="0"/>
              <a:sym typeface="Proxima Nova"/>
            </a:endParaRPr>
          </a:p>
        </p:txBody>
      </p:sp>
      <p:sp>
        <p:nvSpPr>
          <p:cNvPr id="15" name="TextBox 14">
            <a:extLst>
              <a:ext uri="{FF2B5EF4-FFF2-40B4-BE49-F238E27FC236}">
                <a16:creationId xmlns:a16="http://schemas.microsoft.com/office/drawing/2014/main" id="{D78ECE8C-4A13-1DC7-1B41-48A7E5653162}"/>
              </a:ext>
            </a:extLst>
          </p:cNvPr>
          <p:cNvSpPr txBox="1"/>
          <p:nvPr/>
        </p:nvSpPr>
        <p:spPr>
          <a:xfrm>
            <a:off x="339939" y="2577782"/>
            <a:ext cx="5711894" cy="1754326"/>
          </a:xfrm>
          <a:prstGeom prst="rect">
            <a:avLst/>
          </a:prstGeom>
          <a:noFill/>
        </p:spPr>
        <p:txBody>
          <a:bodyPr wrap="square" rtlCol="0">
            <a:spAutoFit/>
          </a:bodyPr>
          <a:lstStyle/>
          <a:p>
            <a:pPr marL="285750" indent="-285750">
              <a:buFont typeface="Arial" panose="020B0604020202020204" pitchFamily="34" charset="0"/>
              <a:buChar char="•"/>
            </a:pPr>
            <a:r>
              <a:rPr lang="it-IT" dirty="0"/>
              <a:t>High-dimensional featuremaps are implicitly defined by a kernel function, which keeps the original feature dimension (hence more efficient to compute).</a:t>
            </a:r>
          </a:p>
          <a:p>
            <a:pPr marL="285750" indent="-285750">
              <a:buFont typeface="Arial" panose="020B0604020202020204" pitchFamily="34" charset="0"/>
              <a:buChar char="•"/>
            </a:pPr>
            <a:r>
              <a:rPr lang="it-IT" dirty="0"/>
              <a:t>The kernel function can be interpreted as a </a:t>
            </a:r>
            <a:r>
              <a:rPr lang="it-IT" b="1" dirty="0"/>
              <a:t>distance</a:t>
            </a:r>
            <a:r>
              <a:rPr lang="it-IT" dirty="0"/>
              <a:t> between samples from the same dataset.</a:t>
            </a:r>
          </a:p>
        </p:txBody>
      </p:sp>
      <p:sp>
        <p:nvSpPr>
          <p:cNvPr id="17" name="TextBox 16">
            <a:extLst>
              <a:ext uri="{FF2B5EF4-FFF2-40B4-BE49-F238E27FC236}">
                <a16:creationId xmlns:a16="http://schemas.microsoft.com/office/drawing/2014/main" id="{C77D1DFF-0F6C-BB07-D6AD-2507AF59F972}"/>
              </a:ext>
            </a:extLst>
          </p:cNvPr>
          <p:cNvSpPr txBox="1"/>
          <p:nvPr/>
        </p:nvSpPr>
        <p:spPr>
          <a:xfrm>
            <a:off x="724216" y="5974570"/>
            <a:ext cx="1704896" cy="369332"/>
          </a:xfrm>
          <a:prstGeom prst="rect">
            <a:avLst/>
          </a:prstGeom>
          <a:noFill/>
        </p:spPr>
        <p:txBody>
          <a:bodyPr wrap="square">
            <a:spAutoFit/>
          </a:bodyPr>
          <a:lstStyle/>
          <a:p>
            <a:r>
              <a:rPr lang="it" dirty="0">
                <a:solidFill>
                  <a:srgbClr val="0000FF"/>
                </a:solidFill>
                <a:latin typeface="Helvetica" panose="020B0604020202020204" pitchFamily="34" charset="0"/>
                <a:ea typeface="Proxima Nova"/>
                <a:cs typeface="Helvetica" panose="020B0604020202020204" pitchFamily="34" charset="0"/>
                <a:sym typeface="Proxima Nova"/>
              </a:rPr>
              <a:t>Gaussian</a:t>
            </a:r>
            <a:endParaRPr lang="en-FI" dirty="0"/>
          </a:p>
        </p:txBody>
      </p:sp>
      <p:pic>
        <p:nvPicPr>
          <p:cNvPr id="18" name="Google Shape;398;p32">
            <a:extLst>
              <a:ext uri="{FF2B5EF4-FFF2-40B4-BE49-F238E27FC236}">
                <a16:creationId xmlns:a16="http://schemas.microsoft.com/office/drawing/2014/main" id="{B3484CD0-B865-94B5-37D2-1146134DC9FA}"/>
              </a:ext>
            </a:extLst>
          </p:cNvPr>
          <p:cNvPicPr preferRelativeResize="0"/>
          <p:nvPr/>
        </p:nvPicPr>
        <p:blipFill rotWithShape="1">
          <a:blip r:embed="rId8" cstate="hqprint">
            <a:alphaModFix/>
            <a:extLst>
              <a:ext uri="{28A0092B-C50C-407E-A947-70E740481C1C}">
                <a14:useLocalDpi xmlns:a14="http://schemas.microsoft.com/office/drawing/2010/main"/>
              </a:ext>
            </a:extLst>
          </a:blip>
          <a:srcRect/>
          <a:stretch/>
        </p:blipFill>
        <p:spPr>
          <a:xfrm>
            <a:off x="7187341" y="3534838"/>
            <a:ext cx="4065960" cy="3206856"/>
          </a:xfrm>
          <a:prstGeom prst="rect">
            <a:avLst/>
          </a:prstGeom>
          <a:noFill/>
          <a:ln>
            <a:noFill/>
          </a:ln>
        </p:spPr>
      </p:pic>
      <p:sp>
        <p:nvSpPr>
          <p:cNvPr id="20" name="Title 1">
            <a:extLst>
              <a:ext uri="{FF2B5EF4-FFF2-40B4-BE49-F238E27FC236}">
                <a16:creationId xmlns:a16="http://schemas.microsoft.com/office/drawing/2014/main" id="{364D4F1A-0157-FF49-8FEB-94466C50499E}"/>
              </a:ext>
            </a:extLst>
          </p:cNvPr>
          <p:cNvSpPr txBox="1">
            <a:spLocks/>
          </p:cNvSpPr>
          <p:nvPr/>
        </p:nvSpPr>
        <p:spPr>
          <a:xfrm>
            <a:off x="172520" y="0"/>
            <a:ext cx="10727128" cy="1309687"/>
          </a:xfrm>
          <a:prstGeom prst="rect">
            <a:avLst/>
          </a:prstGeom>
        </p:spPr>
        <p:txBody>
          <a:bodyPr vert="horz" lIns="91440" tIns="45720" rIns="91440" bIns="45720" rtlCol="0" anchor="ctr">
            <a:normAutofit/>
          </a:bodyPr>
          <a:lstStyle>
            <a:lvl1pPr algn="l" defTabSz="914400" rtl="0" eaLnBrk="1" latinLnBrk="0" hangingPunct="1">
              <a:lnSpc>
                <a:spcPct val="120000"/>
              </a:lnSpc>
              <a:spcBef>
                <a:spcPct val="0"/>
              </a:spcBef>
              <a:buNone/>
              <a:defRPr sz="2800" kern="1200" cap="all" spc="500" baseline="0">
                <a:solidFill>
                  <a:schemeClr val="tx1"/>
                </a:solidFill>
                <a:latin typeface="+mj-lt"/>
                <a:ea typeface="+mj-ea"/>
                <a:cs typeface="+mj-cs"/>
              </a:defRPr>
            </a:lvl1pPr>
          </a:lstStyle>
          <a:p>
            <a:r>
              <a:rPr lang="it-IT" dirty="0"/>
              <a:t>Svm kernel functions</a:t>
            </a:r>
            <a:endParaRPr lang="en-FI" dirty="0"/>
          </a:p>
        </p:txBody>
      </p:sp>
      <p:sp>
        <p:nvSpPr>
          <p:cNvPr id="21" name="TextBox 20">
            <a:extLst>
              <a:ext uri="{FF2B5EF4-FFF2-40B4-BE49-F238E27FC236}">
                <a16:creationId xmlns:a16="http://schemas.microsoft.com/office/drawing/2014/main" id="{1BF1E94B-32E9-48E2-867E-09D1C4A79764}"/>
              </a:ext>
            </a:extLst>
          </p:cNvPr>
          <p:cNvSpPr txBox="1"/>
          <p:nvPr/>
        </p:nvSpPr>
        <p:spPr>
          <a:xfrm>
            <a:off x="11664350" y="6309360"/>
            <a:ext cx="441146" cy="369332"/>
          </a:xfrm>
          <a:prstGeom prst="rect">
            <a:avLst/>
          </a:prstGeom>
          <a:noFill/>
        </p:spPr>
        <p:txBody>
          <a:bodyPr wrap="none" rtlCol="0">
            <a:spAutoFit/>
          </a:bodyPr>
          <a:lstStyle/>
          <a:p>
            <a:r>
              <a:rPr lang="it-IT" dirty="0"/>
              <a:t>21</a:t>
            </a:r>
            <a:endParaRPr lang="en-FI" dirty="0"/>
          </a:p>
        </p:txBody>
      </p:sp>
    </p:spTree>
    <p:extLst>
      <p:ext uri="{BB962C8B-B14F-4D97-AF65-F5344CB8AC3E}">
        <p14:creationId xmlns:p14="http://schemas.microsoft.com/office/powerpoint/2010/main" val="54942960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517C2A8-BFC7-AAD6-C0E2-FC3E77181F02}"/>
              </a:ext>
            </a:extLst>
          </p:cNvPr>
          <p:cNvSpPr>
            <a:spLocks noGrp="1"/>
          </p:cNvSpPr>
          <p:nvPr>
            <p:ph idx="1"/>
          </p:nvPr>
        </p:nvSpPr>
        <p:spPr>
          <a:xfrm>
            <a:off x="518160" y="1441227"/>
            <a:ext cx="6586728" cy="3975545"/>
          </a:xfrm>
        </p:spPr>
        <p:txBody>
          <a:bodyPr>
            <a:normAutofit/>
          </a:bodyPr>
          <a:lstStyle/>
          <a:p>
            <a:r>
              <a:rPr lang="it-IT" dirty="0"/>
              <a:t>The kernel function is a </a:t>
            </a:r>
            <a:r>
              <a:rPr lang="it-IT" b="1" dirty="0"/>
              <a:t>non-trainable</a:t>
            </a:r>
            <a:r>
              <a:rPr lang="it-IT" dirty="0"/>
              <a:t> function of the inputs. Other weights that appears in the loss function can be trained classically.</a:t>
            </a:r>
          </a:p>
          <a:p>
            <a:r>
              <a:rPr lang="it-IT" dirty="0"/>
              <a:t>Simple loss function landscape (it’s a quadratic form, easy to find global minimum).</a:t>
            </a:r>
          </a:p>
          <a:p>
            <a:r>
              <a:rPr lang="it-IT" dirty="0"/>
              <a:t>The kernel function determines the overall classification performance, and model’s expressivity.</a:t>
            </a:r>
          </a:p>
          <a:p>
            <a:pPr marL="0" indent="0">
              <a:buNone/>
            </a:pPr>
            <a:r>
              <a:rPr lang="it-IT" dirty="0"/>
              <a:t>Quantum Support Vector Machine relies on a Quantum Computer to evaluate the kernel function, i.e. a Quantum Kernel.</a:t>
            </a:r>
          </a:p>
        </p:txBody>
      </p:sp>
      <p:sp>
        <p:nvSpPr>
          <p:cNvPr id="4" name="Title 1">
            <a:extLst>
              <a:ext uri="{FF2B5EF4-FFF2-40B4-BE49-F238E27FC236}">
                <a16:creationId xmlns:a16="http://schemas.microsoft.com/office/drawing/2014/main" id="{088A339F-C81C-C925-50E0-3EC07789189E}"/>
              </a:ext>
            </a:extLst>
          </p:cNvPr>
          <p:cNvSpPr txBox="1">
            <a:spLocks/>
          </p:cNvSpPr>
          <p:nvPr/>
        </p:nvSpPr>
        <p:spPr>
          <a:xfrm>
            <a:off x="172520" y="0"/>
            <a:ext cx="10727128" cy="1309687"/>
          </a:xfrm>
          <a:prstGeom prst="rect">
            <a:avLst/>
          </a:prstGeom>
        </p:spPr>
        <p:txBody>
          <a:bodyPr vert="horz" lIns="91440" tIns="45720" rIns="91440" bIns="45720" rtlCol="0" anchor="ctr">
            <a:normAutofit/>
          </a:bodyPr>
          <a:lstStyle>
            <a:lvl1pPr algn="l" defTabSz="914400" rtl="0" eaLnBrk="1" latinLnBrk="0" hangingPunct="1">
              <a:lnSpc>
                <a:spcPct val="120000"/>
              </a:lnSpc>
              <a:spcBef>
                <a:spcPct val="0"/>
              </a:spcBef>
              <a:buNone/>
              <a:defRPr sz="2800" kern="1200" cap="all" spc="500" baseline="0">
                <a:solidFill>
                  <a:schemeClr val="tx1"/>
                </a:solidFill>
                <a:latin typeface="+mj-lt"/>
                <a:ea typeface="+mj-ea"/>
                <a:cs typeface="+mj-cs"/>
              </a:defRPr>
            </a:lvl1pPr>
          </a:lstStyle>
          <a:p>
            <a:r>
              <a:rPr lang="it-IT" dirty="0"/>
              <a:t>Quantum svm</a:t>
            </a:r>
            <a:endParaRPr lang="en-FI" dirty="0"/>
          </a:p>
        </p:txBody>
      </p:sp>
      <p:sp>
        <p:nvSpPr>
          <p:cNvPr id="8" name="TextBox 7">
            <a:extLst>
              <a:ext uri="{FF2B5EF4-FFF2-40B4-BE49-F238E27FC236}">
                <a16:creationId xmlns:a16="http://schemas.microsoft.com/office/drawing/2014/main" id="{AF616530-1932-FA3F-6239-F72B0EE6C1F9}"/>
              </a:ext>
            </a:extLst>
          </p:cNvPr>
          <p:cNvSpPr txBox="1"/>
          <p:nvPr/>
        </p:nvSpPr>
        <p:spPr>
          <a:xfrm>
            <a:off x="518160" y="5858771"/>
            <a:ext cx="9284208" cy="646331"/>
          </a:xfrm>
          <a:prstGeom prst="rect">
            <a:avLst/>
          </a:prstGeom>
          <a:noFill/>
        </p:spPr>
        <p:txBody>
          <a:bodyPr wrap="square">
            <a:spAutoFit/>
          </a:bodyPr>
          <a:lstStyle/>
          <a:p>
            <a:pPr marL="0" indent="0">
              <a:buNone/>
            </a:pPr>
            <a:r>
              <a:rPr lang="it-IT" b="1" dirty="0"/>
              <a:t>Conjecture</a:t>
            </a:r>
            <a:r>
              <a:rPr lang="it-IT" dirty="0"/>
              <a:t>: some Quantum Kernels are too hard to compute classically, and such kernels may lead better classification performance. </a:t>
            </a:r>
            <a:endParaRPr lang="en-FI" dirty="0"/>
          </a:p>
        </p:txBody>
      </p:sp>
      <p:pic>
        <p:nvPicPr>
          <p:cNvPr id="10" name="Picture 9" descr="A diagram of a training step&#10;&#10;Description automatically generated">
            <a:extLst>
              <a:ext uri="{FF2B5EF4-FFF2-40B4-BE49-F238E27FC236}">
                <a16:creationId xmlns:a16="http://schemas.microsoft.com/office/drawing/2014/main" id="{F7D0FD02-03E7-4F5D-4ED3-5045293A8DD6}"/>
              </a:ext>
            </a:extLst>
          </p:cNvPr>
          <p:cNvPicPr>
            <a:picLocks noChangeAspect="1"/>
          </p:cNvPicPr>
          <p:nvPr/>
        </p:nvPicPr>
        <p:blipFill rotWithShape="1">
          <a:blip r:embed="rId2">
            <a:extLst>
              <a:ext uri="{28A0092B-C50C-407E-A947-70E740481C1C}">
                <a14:useLocalDpi xmlns:a14="http://schemas.microsoft.com/office/drawing/2010/main" val="0"/>
              </a:ext>
            </a:extLst>
          </a:blip>
          <a:srcRect l="3840" t="8172" r="52480" b="39029"/>
          <a:stretch/>
        </p:blipFill>
        <p:spPr>
          <a:xfrm>
            <a:off x="8705089" y="908949"/>
            <a:ext cx="2725762" cy="2306414"/>
          </a:xfrm>
          <a:prstGeom prst="rect">
            <a:avLst/>
          </a:prstGeom>
        </p:spPr>
      </p:pic>
      <p:pic>
        <p:nvPicPr>
          <p:cNvPr id="11" name="Picture 10" descr="A diagram of a training step&#10;&#10;Description automatically generated">
            <a:extLst>
              <a:ext uri="{FF2B5EF4-FFF2-40B4-BE49-F238E27FC236}">
                <a16:creationId xmlns:a16="http://schemas.microsoft.com/office/drawing/2014/main" id="{10AA1648-AC4C-7D15-5BFE-1D4924F5BA88}"/>
              </a:ext>
            </a:extLst>
          </p:cNvPr>
          <p:cNvPicPr>
            <a:picLocks noChangeAspect="1"/>
          </p:cNvPicPr>
          <p:nvPr/>
        </p:nvPicPr>
        <p:blipFill rotWithShape="1">
          <a:blip r:embed="rId2">
            <a:extLst>
              <a:ext uri="{28A0092B-C50C-407E-A947-70E740481C1C}">
                <a14:useLocalDpi xmlns:a14="http://schemas.microsoft.com/office/drawing/2010/main" val="0"/>
              </a:ext>
            </a:extLst>
          </a:blip>
          <a:srcRect l="52139" t="1029" r="4639" b="44456"/>
          <a:stretch/>
        </p:blipFill>
        <p:spPr>
          <a:xfrm>
            <a:off x="8705089" y="3347253"/>
            <a:ext cx="2725762" cy="2406514"/>
          </a:xfrm>
          <a:prstGeom prst="rect">
            <a:avLst/>
          </a:prstGeom>
        </p:spPr>
      </p:pic>
      <p:sp>
        <p:nvSpPr>
          <p:cNvPr id="12" name="TextBox 11">
            <a:extLst>
              <a:ext uri="{FF2B5EF4-FFF2-40B4-BE49-F238E27FC236}">
                <a16:creationId xmlns:a16="http://schemas.microsoft.com/office/drawing/2014/main" id="{501903CE-8BF4-0840-5B9B-0520F6A40186}"/>
              </a:ext>
            </a:extLst>
          </p:cNvPr>
          <p:cNvSpPr txBox="1"/>
          <p:nvPr/>
        </p:nvSpPr>
        <p:spPr>
          <a:xfrm>
            <a:off x="11664350" y="6309360"/>
            <a:ext cx="441146" cy="369332"/>
          </a:xfrm>
          <a:prstGeom prst="rect">
            <a:avLst/>
          </a:prstGeom>
          <a:noFill/>
        </p:spPr>
        <p:txBody>
          <a:bodyPr wrap="none" rtlCol="0">
            <a:spAutoFit/>
          </a:bodyPr>
          <a:lstStyle/>
          <a:p>
            <a:r>
              <a:rPr lang="it-IT" dirty="0"/>
              <a:t>22</a:t>
            </a:r>
            <a:endParaRPr lang="en-FI" dirty="0"/>
          </a:p>
        </p:txBody>
      </p:sp>
    </p:spTree>
    <p:extLst>
      <p:ext uri="{BB962C8B-B14F-4D97-AF65-F5344CB8AC3E}">
        <p14:creationId xmlns:p14="http://schemas.microsoft.com/office/powerpoint/2010/main" val="362017923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2E872AC-EF30-5D21-AF7E-0238905AF19F}"/>
              </a:ext>
            </a:extLst>
          </p:cNvPr>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6395793" y="1655836"/>
            <a:ext cx="5435786" cy="2195842"/>
          </a:xfrm>
          <a:prstGeom prst="rect">
            <a:avLst/>
          </a:prstGeom>
        </p:spPr>
      </p:pic>
      <p:sp>
        <p:nvSpPr>
          <p:cNvPr id="5" name="Google Shape;250;p23">
            <a:extLst>
              <a:ext uri="{FF2B5EF4-FFF2-40B4-BE49-F238E27FC236}">
                <a16:creationId xmlns:a16="http://schemas.microsoft.com/office/drawing/2014/main" id="{702A00D7-FE7A-4A68-492A-344EB7B12C32}"/>
              </a:ext>
            </a:extLst>
          </p:cNvPr>
          <p:cNvSpPr txBox="1"/>
          <p:nvPr/>
        </p:nvSpPr>
        <p:spPr>
          <a:xfrm>
            <a:off x="193119" y="966418"/>
            <a:ext cx="6483027" cy="523180"/>
          </a:xfrm>
          <a:prstGeom prst="rect">
            <a:avLst/>
          </a:prstGeom>
          <a:noFill/>
          <a:ln>
            <a:noFill/>
          </a:ln>
        </p:spPr>
        <p:txBody>
          <a:bodyPr spcFirstLastPara="1" wrap="square" lIns="121900" tIns="121900" rIns="121900" bIns="121900" anchor="t" anchorCtr="0">
            <a:spAutoFit/>
          </a:bodyPr>
          <a:lstStyle/>
          <a:p>
            <a:r>
              <a:rPr lang="it" dirty="0">
                <a:ea typeface="Proxima Nova"/>
                <a:cs typeface="Helvetica" panose="020B0604020202020204" pitchFamily="34" charset="0"/>
                <a:sym typeface="Proxima Nova"/>
              </a:rPr>
              <a:t>Promoting the classical feature mapping to a quantum state:</a:t>
            </a:r>
            <a:endParaRPr dirty="0">
              <a:ea typeface="Proxima Nova"/>
              <a:cs typeface="Helvetica" panose="020B0604020202020204" pitchFamily="34" charset="0"/>
              <a:sym typeface="Proxima Nova"/>
            </a:endParaRPr>
          </a:p>
        </p:txBody>
      </p:sp>
      <p:pic>
        <p:nvPicPr>
          <p:cNvPr id="6" name="Google Shape;251;p23">
            <a:extLst>
              <a:ext uri="{FF2B5EF4-FFF2-40B4-BE49-F238E27FC236}">
                <a16:creationId xmlns:a16="http://schemas.microsoft.com/office/drawing/2014/main" id="{B9ED53A6-CF22-27CA-C46D-C33138977E44}"/>
              </a:ext>
            </a:extLst>
          </p:cNvPr>
          <p:cNvPicPr preferRelativeResize="0"/>
          <p:nvPr/>
        </p:nvPicPr>
        <p:blipFill>
          <a:blip r:embed="rId3">
            <a:alphaModFix/>
          </a:blip>
          <a:stretch>
            <a:fillRect/>
          </a:stretch>
        </p:blipFill>
        <p:spPr>
          <a:xfrm>
            <a:off x="2087383" y="1363594"/>
            <a:ext cx="2791045" cy="934244"/>
          </a:xfrm>
          <a:prstGeom prst="rect">
            <a:avLst/>
          </a:prstGeom>
          <a:noFill/>
          <a:ln>
            <a:noFill/>
          </a:ln>
        </p:spPr>
      </p:pic>
      <p:pic>
        <p:nvPicPr>
          <p:cNvPr id="7" name="Google Shape;252;p23">
            <a:extLst>
              <a:ext uri="{FF2B5EF4-FFF2-40B4-BE49-F238E27FC236}">
                <a16:creationId xmlns:a16="http://schemas.microsoft.com/office/drawing/2014/main" id="{28447F8D-2115-2FB5-B812-5BB33657322F}"/>
              </a:ext>
            </a:extLst>
          </p:cNvPr>
          <p:cNvPicPr preferRelativeResize="0"/>
          <p:nvPr/>
        </p:nvPicPr>
        <p:blipFill rotWithShape="1">
          <a:blip r:embed="rId4" cstate="hqprint">
            <a:alphaModFix/>
            <a:extLst>
              <a:ext uri="{28A0092B-C50C-407E-A947-70E740481C1C}">
                <a14:useLocalDpi xmlns:a14="http://schemas.microsoft.com/office/drawing/2010/main"/>
              </a:ext>
            </a:extLst>
          </a:blip>
          <a:srcRect t="21445"/>
          <a:stretch/>
        </p:blipFill>
        <p:spPr>
          <a:xfrm>
            <a:off x="1730736" y="2297838"/>
            <a:ext cx="3504341" cy="523180"/>
          </a:xfrm>
          <a:prstGeom prst="rect">
            <a:avLst/>
          </a:prstGeom>
          <a:noFill/>
          <a:ln>
            <a:noFill/>
          </a:ln>
        </p:spPr>
      </p:pic>
      <p:sp>
        <p:nvSpPr>
          <p:cNvPr id="8" name="Google Shape;253;p23">
            <a:extLst>
              <a:ext uri="{FF2B5EF4-FFF2-40B4-BE49-F238E27FC236}">
                <a16:creationId xmlns:a16="http://schemas.microsoft.com/office/drawing/2014/main" id="{C6433C9F-AD8A-B1C6-4B3E-DCE440241260}"/>
              </a:ext>
            </a:extLst>
          </p:cNvPr>
          <p:cNvSpPr txBox="1"/>
          <p:nvPr/>
        </p:nvSpPr>
        <p:spPr>
          <a:xfrm>
            <a:off x="7397941" y="1270603"/>
            <a:ext cx="4606400" cy="430847"/>
          </a:xfrm>
          <a:prstGeom prst="rect">
            <a:avLst/>
          </a:prstGeom>
          <a:noFill/>
          <a:ln>
            <a:noFill/>
          </a:ln>
        </p:spPr>
        <p:txBody>
          <a:bodyPr spcFirstLastPara="1" wrap="square" lIns="121900" tIns="121900" rIns="121900" bIns="121900" anchor="t" anchorCtr="0">
            <a:spAutoFit/>
          </a:bodyPr>
          <a:lstStyle/>
          <a:p>
            <a:pPr algn="r"/>
            <a:r>
              <a:rPr lang="it" sz="1200" i="1" dirty="0">
                <a:ea typeface="Proxima Nova"/>
                <a:cs typeface="Helvetica" panose="020B0604020202020204" pitchFamily="34" charset="0"/>
                <a:sym typeface="Proxima Nova"/>
              </a:rPr>
              <a:t>Quantum circuits of with this structure are suitable kernels.</a:t>
            </a:r>
            <a:endParaRPr sz="1200" i="1" dirty="0">
              <a:ea typeface="Proxima Nova"/>
              <a:cs typeface="Helvetica" panose="020B0604020202020204" pitchFamily="34" charset="0"/>
              <a:sym typeface="Proxima Nova"/>
            </a:endParaRPr>
          </a:p>
        </p:txBody>
      </p:sp>
      <p:sp>
        <p:nvSpPr>
          <p:cNvPr id="9" name="Google Shape;254;p23">
            <a:extLst>
              <a:ext uri="{FF2B5EF4-FFF2-40B4-BE49-F238E27FC236}">
                <a16:creationId xmlns:a16="http://schemas.microsoft.com/office/drawing/2014/main" id="{81E7A124-A982-06EB-D164-CA1F1D508992}"/>
              </a:ext>
            </a:extLst>
          </p:cNvPr>
          <p:cNvSpPr txBox="1"/>
          <p:nvPr/>
        </p:nvSpPr>
        <p:spPr>
          <a:xfrm>
            <a:off x="193119" y="2902892"/>
            <a:ext cx="5805003" cy="1077178"/>
          </a:xfrm>
          <a:prstGeom prst="rect">
            <a:avLst/>
          </a:prstGeom>
          <a:noFill/>
          <a:ln>
            <a:noFill/>
          </a:ln>
        </p:spPr>
        <p:txBody>
          <a:bodyPr spcFirstLastPara="1" wrap="square" lIns="121900" tIns="121900" rIns="121900" bIns="121900" anchor="t" anchorCtr="0">
            <a:spAutoFit/>
          </a:bodyPr>
          <a:lstStyle/>
          <a:p>
            <a:pPr marL="609585" indent="-414856">
              <a:buSzPts val="1300"/>
              <a:buFont typeface="Proxima Nova"/>
              <a:buChar char="●"/>
            </a:pPr>
            <a:r>
              <a:rPr lang="it" dirty="0">
                <a:ea typeface="Proxima Nova"/>
                <a:cs typeface="Helvetica" panose="020B0604020202020204" pitchFamily="34" charset="0"/>
                <a:sym typeface="Proxima Nova"/>
              </a:rPr>
              <a:t>Feature maps are still implicitly defined.</a:t>
            </a:r>
            <a:endParaRPr dirty="0">
              <a:ea typeface="Proxima Nova"/>
              <a:cs typeface="Helvetica" panose="020B0604020202020204" pitchFamily="34" charset="0"/>
              <a:sym typeface="Proxima Nova"/>
            </a:endParaRPr>
          </a:p>
          <a:p>
            <a:pPr marL="609585" indent="-414856">
              <a:buSzPts val="1300"/>
              <a:buFont typeface="Proxima Nova"/>
              <a:buChar char="●"/>
            </a:pPr>
            <a:r>
              <a:rPr lang="it" dirty="0">
                <a:ea typeface="Proxima Nova"/>
                <a:cs typeface="Helvetica" panose="020B0604020202020204" pitchFamily="34" charset="0"/>
                <a:sym typeface="Proxima Nova"/>
              </a:rPr>
              <a:t>Kernel function is still a measure of similarity between different samples.</a:t>
            </a:r>
            <a:endParaRPr dirty="0">
              <a:ea typeface="Proxima Nova"/>
              <a:cs typeface="Helvetica" panose="020B0604020202020204" pitchFamily="34" charset="0"/>
              <a:sym typeface="Proxima Nova"/>
            </a:endParaRPr>
          </a:p>
        </p:txBody>
      </p:sp>
      <p:sp>
        <p:nvSpPr>
          <p:cNvPr id="10" name="Google Shape;255;p23">
            <a:extLst>
              <a:ext uri="{FF2B5EF4-FFF2-40B4-BE49-F238E27FC236}">
                <a16:creationId xmlns:a16="http://schemas.microsoft.com/office/drawing/2014/main" id="{7A9B3B6E-8097-5E0E-0097-76948E578DFF}"/>
              </a:ext>
            </a:extLst>
          </p:cNvPr>
          <p:cNvSpPr txBox="1"/>
          <p:nvPr/>
        </p:nvSpPr>
        <p:spPr>
          <a:xfrm>
            <a:off x="222270" y="3847188"/>
            <a:ext cx="6000761" cy="2462172"/>
          </a:xfrm>
          <a:prstGeom prst="rect">
            <a:avLst/>
          </a:prstGeom>
          <a:noFill/>
          <a:ln>
            <a:noFill/>
          </a:ln>
        </p:spPr>
        <p:txBody>
          <a:bodyPr spcFirstLastPara="1" wrap="square" lIns="121900" tIns="121900" rIns="121900" bIns="121900" anchor="t" anchorCtr="0">
            <a:spAutoFit/>
          </a:bodyPr>
          <a:lstStyle/>
          <a:p>
            <a:r>
              <a:rPr lang="it" b="1" dirty="0">
                <a:ea typeface="Proxima Nova"/>
                <a:cs typeface="Helvetica" panose="020B0604020202020204" pitchFamily="34" charset="0"/>
                <a:sym typeface="Proxima Nova"/>
              </a:rPr>
              <a:t>Pros:</a:t>
            </a:r>
            <a:endParaRPr b="1" dirty="0">
              <a:ea typeface="Proxima Nova"/>
              <a:cs typeface="Helvetica" panose="020B0604020202020204" pitchFamily="34" charset="0"/>
              <a:sym typeface="Proxima Nova"/>
            </a:endParaRPr>
          </a:p>
          <a:p>
            <a:pPr marL="609585" indent="-414856">
              <a:buSzPts val="1300"/>
              <a:buFont typeface="Proxima Nova"/>
              <a:buChar char="●"/>
            </a:pPr>
            <a:r>
              <a:rPr lang="it" dirty="0">
                <a:ea typeface="Proxima Nova"/>
                <a:cs typeface="Helvetica" panose="020B0604020202020204" pitchFamily="34" charset="0"/>
                <a:sym typeface="Proxima Nova"/>
              </a:rPr>
              <a:t>Hilbert space grows rapidly with qubit’s number</a:t>
            </a:r>
            <a:endParaRPr dirty="0">
              <a:ea typeface="Proxima Nova"/>
              <a:cs typeface="Helvetica" panose="020B0604020202020204" pitchFamily="34" charset="0"/>
              <a:sym typeface="Proxima Nova"/>
            </a:endParaRPr>
          </a:p>
          <a:p>
            <a:pPr marL="1219170" lvl="1" indent="-414856">
              <a:buSzPts val="1300"/>
              <a:buFont typeface="Proxima Nova"/>
              <a:buChar char="○"/>
            </a:pPr>
            <a:r>
              <a:rPr lang="it" b="1" dirty="0">
                <a:ea typeface="Proxima Nova"/>
                <a:cs typeface="Helvetica" panose="020B0604020202020204" pitchFamily="34" charset="0"/>
                <a:sym typeface="Proxima Nova"/>
              </a:rPr>
              <a:t>Expressive classifiers.</a:t>
            </a:r>
            <a:endParaRPr b="1" dirty="0">
              <a:ea typeface="Proxima Nova"/>
              <a:cs typeface="Helvetica" panose="020B0604020202020204" pitchFamily="34" charset="0"/>
              <a:sym typeface="Proxima Nova"/>
            </a:endParaRPr>
          </a:p>
          <a:p>
            <a:pPr marL="609585" indent="-414856">
              <a:buSzPts val="1300"/>
              <a:buFont typeface="Proxima Nova"/>
              <a:buChar char="●"/>
            </a:pPr>
            <a:r>
              <a:rPr lang="it" dirty="0">
                <a:ea typeface="Proxima Nova"/>
                <a:cs typeface="Helvetica" panose="020B0604020202020204" pitchFamily="34" charset="0"/>
                <a:sym typeface="Proxima Nova"/>
              </a:rPr>
              <a:t>Quantum kernels are generally hard to compute classically</a:t>
            </a:r>
            <a:endParaRPr dirty="0">
              <a:ea typeface="Proxima Nova"/>
              <a:cs typeface="Helvetica" panose="020B0604020202020204" pitchFamily="34" charset="0"/>
              <a:sym typeface="Proxima Nova"/>
            </a:endParaRPr>
          </a:p>
          <a:p>
            <a:pPr marL="1219170" lvl="1" indent="-414856">
              <a:buSzPts val="1300"/>
              <a:buFont typeface="Proxima Nova"/>
              <a:buChar char="○"/>
            </a:pPr>
            <a:r>
              <a:rPr lang="it" b="1" dirty="0">
                <a:ea typeface="Proxima Nova"/>
                <a:cs typeface="Helvetica" panose="020B0604020202020204" pitchFamily="34" charset="0"/>
                <a:sym typeface="Proxima Nova"/>
              </a:rPr>
              <a:t>No classical counterpart.</a:t>
            </a:r>
            <a:endParaRPr b="1" dirty="0">
              <a:ea typeface="Proxima Nova"/>
              <a:cs typeface="Helvetica" panose="020B0604020202020204" pitchFamily="34" charset="0"/>
              <a:sym typeface="Proxima Nova"/>
            </a:endParaRPr>
          </a:p>
          <a:p>
            <a:pPr marL="609585" indent="-414856">
              <a:buSzPts val="1300"/>
              <a:buFont typeface="Proxima Nova"/>
              <a:buChar char="●"/>
            </a:pPr>
            <a:r>
              <a:rPr lang="it" dirty="0">
                <a:ea typeface="Proxima Nova"/>
                <a:cs typeface="Helvetica" panose="020B0604020202020204" pitchFamily="34" charset="0"/>
                <a:sym typeface="Proxima Nova"/>
              </a:rPr>
              <a:t>Good results even with small sized circuits</a:t>
            </a:r>
            <a:endParaRPr dirty="0">
              <a:ea typeface="Proxima Nova"/>
              <a:cs typeface="Helvetica" panose="020B0604020202020204" pitchFamily="34" charset="0"/>
              <a:sym typeface="Proxima Nova"/>
            </a:endParaRPr>
          </a:p>
          <a:p>
            <a:pPr marL="1219170" lvl="1" indent="-414856">
              <a:buSzPts val="1300"/>
              <a:buFont typeface="Proxima Nova"/>
              <a:buChar char="○"/>
            </a:pPr>
            <a:r>
              <a:rPr lang="it" b="1" dirty="0">
                <a:ea typeface="Proxima Nova"/>
                <a:cs typeface="Helvetica" panose="020B0604020202020204" pitchFamily="34" charset="0"/>
                <a:sym typeface="Proxima Nova"/>
              </a:rPr>
              <a:t>Is a NISQ-era algorithm.</a:t>
            </a:r>
            <a:endParaRPr b="1" dirty="0">
              <a:ea typeface="Proxima Nova"/>
              <a:cs typeface="Helvetica" panose="020B0604020202020204" pitchFamily="34" charset="0"/>
              <a:sym typeface="Proxima Nova"/>
            </a:endParaRPr>
          </a:p>
        </p:txBody>
      </p:sp>
      <p:sp>
        <p:nvSpPr>
          <p:cNvPr id="11" name="Google Shape;256;p23">
            <a:extLst>
              <a:ext uri="{FF2B5EF4-FFF2-40B4-BE49-F238E27FC236}">
                <a16:creationId xmlns:a16="http://schemas.microsoft.com/office/drawing/2014/main" id="{89C42302-299E-3E63-EDF0-C973FA363658}"/>
              </a:ext>
            </a:extLst>
          </p:cNvPr>
          <p:cNvSpPr txBox="1"/>
          <p:nvPr/>
        </p:nvSpPr>
        <p:spPr>
          <a:xfrm>
            <a:off x="3791122" y="6184305"/>
            <a:ext cx="4414000" cy="523180"/>
          </a:xfrm>
          <a:prstGeom prst="rect">
            <a:avLst/>
          </a:prstGeom>
          <a:noFill/>
          <a:ln>
            <a:noFill/>
          </a:ln>
        </p:spPr>
        <p:txBody>
          <a:bodyPr spcFirstLastPara="1" wrap="square" lIns="121900" tIns="121900" rIns="121900" bIns="121900" anchor="t" anchorCtr="0">
            <a:spAutoFit/>
          </a:bodyPr>
          <a:lstStyle/>
          <a:p>
            <a:pPr algn="ctr"/>
            <a:r>
              <a:rPr lang="it" b="1" dirty="0">
                <a:ea typeface="Proxima Nova"/>
                <a:cs typeface="Helvetica" panose="020B0604020202020204" pitchFamily="34" charset="0"/>
                <a:sym typeface="Proxima Nova"/>
              </a:rPr>
              <a:t>Room for quantum advantage.</a:t>
            </a:r>
            <a:endParaRPr b="1" dirty="0">
              <a:ea typeface="Proxima Nova"/>
              <a:cs typeface="Helvetica" panose="020B0604020202020204" pitchFamily="34" charset="0"/>
              <a:sym typeface="Proxima Nova"/>
            </a:endParaRPr>
          </a:p>
        </p:txBody>
      </p:sp>
      <p:sp>
        <p:nvSpPr>
          <p:cNvPr id="12" name="Google Shape;257;p23">
            <a:extLst>
              <a:ext uri="{FF2B5EF4-FFF2-40B4-BE49-F238E27FC236}">
                <a16:creationId xmlns:a16="http://schemas.microsoft.com/office/drawing/2014/main" id="{A0D9397D-1156-BAF1-32AE-303D2BB4383B}"/>
              </a:ext>
            </a:extLst>
          </p:cNvPr>
          <p:cNvSpPr txBox="1"/>
          <p:nvPr/>
        </p:nvSpPr>
        <p:spPr>
          <a:xfrm>
            <a:off x="6395793" y="3918775"/>
            <a:ext cx="5644358" cy="2185173"/>
          </a:xfrm>
          <a:prstGeom prst="rect">
            <a:avLst/>
          </a:prstGeom>
          <a:noFill/>
          <a:ln>
            <a:noFill/>
          </a:ln>
        </p:spPr>
        <p:txBody>
          <a:bodyPr spcFirstLastPara="1" wrap="square" lIns="121900" tIns="121900" rIns="121900" bIns="121900" anchor="t" anchorCtr="0">
            <a:spAutoFit/>
          </a:bodyPr>
          <a:lstStyle/>
          <a:p>
            <a:r>
              <a:rPr lang="it" b="1" dirty="0">
                <a:ea typeface="Proxima Nova"/>
                <a:cs typeface="Helvetica" panose="020B0604020202020204" pitchFamily="34" charset="0"/>
                <a:sym typeface="Proxima Nova"/>
              </a:rPr>
              <a:t>Cons:</a:t>
            </a:r>
            <a:endParaRPr b="1" dirty="0">
              <a:ea typeface="Proxima Nova"/>
              <a:cs typeface="Helvetica" panose="020B0604020202020204" pitchFamily="34" charset="0"/>
              <a:sym typeface="Proxima Nova"/>
            </a:endParaRPr>
          </a:p>
          <a:p>
            <a:pPr marL="609585" indent="-414856">
              <a:buSzPts val="1300"/>
              <a:buFont typeface="Proxima Nova"/>
              <a:buChar char="●"/>
            </a:pPr>
            <a:r>
              <a:rPr lang="it" dirty="0">
                <a:ea typeface="Proxima Nova"/>
                <a:cs typeface="Helvetica" panose="020B0604020202020204" pitchFamily="34" charset="0"/>
                <a:sym typeface="Proxima Nova"/>
              </a:rPr>
              <a:t>Lack of featuremap explainability</a:t>
            </a:r>
            <a:endParaRPr dirty="0">
              <a:ea typeface="Proxima Nova"/>
              <a:cs typeface="Helvetica" panose="020B0604020202020204" pitchFamily="34" charset="0"/>
              <a:sym typeface="Proxima Nova"/>
            </a:endParaRPr>
          </a:p>
          <a:p>
            <a:pPr marL="1219170" lvl="1" indent="-414856">
              <a:buSzPts val="1300"/>
              <a:buFont typeface="Proxima Nova"/>
              <a:buChar char="○"/>
            </a:pPr>
            <a:r>
              <a:rPr lang="it" dirty="0">
                <a:ea typeface="Proxima Nova"/>
                <a:cs typeface="Helvetica" panose="020B0604020202020204" pitchFamily="34" charset="0"/>
                <a:sym typeface="Proxima Nova"/>
              </a:rPr>
              <a:t>Unintuitive relation between circuit and outcome.</a:t>
            </a:r>
            <a:endParaRPr dirty="0">
              <a:ea typeface="Proxima Nova"/>
              <a:cs typeface="Helvetica" panose="020B0604020202020204" pitchFamily="34" charset="0"/>
              <a:sym typeface="Proxima Nova"/>
            </a:endParaRPr>
          </a:p>
          <a:p>
            <a:pPr marL="609585" indent="-414856">
              <a:buSzPts val="1300"/>
              <a:buFont typeface="Proxima Nova"/>
              <a:buChar char="●"/>
            </a:pPr>
            <a:r>
              <a:rPr lang="it" dirty="0">
                <a:ea typeface="Proxima Nova"/>
                <a:cs typeface="Helvetica" panose="020B0604020202020204" pitchFamily="34" charset="0"/>
                <a:sym typeface="Proxima Nova"/>
              </a:rPr>
              <a:t>Usually set arbitrarily</a:t>
            </a:r>
            <a:endParaRPr dirty="0">
              <a:ea typeface="Proxima Nova"/>
              <a:cs typeface="Helvetica" panose="020B0604020202020204" pitchFamily="34" charset="0"/>
              <a:sym typeface="Proxima Nova"/>
            </a:endParaRPr>
          </a:p>
          <a:p>
            <a:pPr marL="1219170" lvl="1" indent="-414856">
              <a:buSzPts val="1300"/>
              <a:buFont typeface="Proxima Nova"/>
              <a:buChar char="○"/>
            </a:pPr>
            <a:r>
              <a:rPr lang="it" dirty="0">
                <a:ea typeface="Proxima Nova"/>
                <a:cs typeface="Helvetica" panose="020B0604020202020204" pitchFamily="34" charset="0"/>
                <a:sym typeface="Proxima Nova"/>
              </a:rPr>
              <a:t>Problem of chosing a good Quantum Kernel.</a:t>
            </a:r>
            <a:endParaRPr dirty="0">
              <a:ea typeface="Proxima Nova"/>
              <a:cs typeface="Helvetica" panose="020B0604020202020204" pitchFamily="34" charset="0"/>
              <a:sym typeface="Proxima Nova"/>
            </a:endParaRPr>
          </a:p>
        </p:txBody>
      </p:sp>
      <p:sp>
        <p:nvSpPr>
          <p:cNvPr id="13" name="Arrow: Bent-Up 6">
            <a:extLst>
              <a:ext uri="{FF2B5EF4-FFF2-40B4-BE49-F238E27FC236}">
                <a16:creationId xmlns:a16="http://schemas.microsoft.com/office/drawing/2014/main" id="{ABEDAC90-94EC-BFA0-F89F-D41C6B7059CA}"/>
              </a:ext>
            </a:extLst>
          </p:cNvPr>
          <p:cNvSpPr/>
          <p:nvPr/>
        </p:nvSpPr>
        <p:spPr>
          <a:xfrm rot="5400000">
            <a:off x="3290354" y="5752423"/>
            <a:ext cx="399209" cy="1262974"/>
          </a:xfrm>
          <a:prstGeom prst="bent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rgbClr val="FF0000"/>
              </a:solidFill>
            </a:endParaRPr>
          </a:p>
        </p:txBody>
      </p:sp>
      <p:sp>
        <p:nvSpPr>
          <p:cNvPr id="16" name="Title 1">
            <a:extLst>
              <a:ext uri="{FF2B5EF4-FFF2-40B4-BE49-F238E27FC236}">
                <a16:creationId xmlns:a16="http://schemas.microsoft.com/office/drawing/2014/main" id="{4DFC6936-9E52-5BF9-02B0-A0FA269E0579}"/>
              </a:ext>
            </a:extLst>
          </p:cNvPr>
          <p:cNvSpPr txBox="1">
            <a:spLocks/>
          </p:cNvSpPr>
          <p:nvPr/>
        </p:nvSpPr>
        <p:spPr>
          <a:xfrm>
            <a:off x="172520" y="0"/>
            <a:ext cx="10727128" cy="1309687"/>
          </a:xfrm>
          <a:prstGeom prst="rect">
            <a:avLst/>
          </a:prstGeom>
        </p:spPr>
        <p:txBody>
          <a:bodyPr vert="horz" lIns="91440" tIns="45720" rIns="91440" bIns="45720" rtlCol="0" anchor="ctr">
            <a:normAutofit/>
          </a:bodyPr>
          <a:lstStyle>
            <a:lvl1pPr algn="l" defTabSz="914400" rtl="0" eaLnBrk="1" latinLnBrk="0" hangingPunct="1">
              <a:lnSpc>
                <a:spcPct val="120000"/>
              </a:lnSpc>
              <a:spcBef>
                <a:spcPct val="0"/>
              </a:spcBef>
              <a:buNone/>
              <a:defRPr sz="2800" kern="1200" cap="all" spc="500" baseline="0">
                <a:solidFill>
                  <a:schemeClr val="tx1"/>
                </a:solidFill>
                <a:latin typeface="+mj-lt"/>
                <a:ea typeface="+mj-ea"/>
                <a:cs typeface="+mj-cs"/>
              </a:defRPr>
            </a:lvl1pPr>
          </a:lstStyle>
          <a:p>
            <a:r>
              <a:rPr lang="it-IT" dirty="0"/>
              <a:t>Quantum kernels</a:t>
            </a:r>
            <a:endParaRPr lang="en-FI" dirty="0"/>
          </a:p>
        </p:txBody>
      </p:sp>
      <p:sp>
        <p:nvSpPr>
          <p:cNvPr id="17" name="TextBox 16">
            <a:extLst>
              <a:ext uri="{FF2B5EF4-FFF2-40B4-BE49-F238E27FC236}">
                <a16:creationId xmlns:a16="http://schemas.microsoft.com/office/drawing/2014/main" id="{B65DEFB8-89CD-A89C-9776-9FE94C1F0CD0}"/>
              </a:ext>
            </a:extLst>
          </p:cNvPr>
          <p:cNvSpPr txBox="1"/>
          <p:nvPr/>
        </p:nvSpPr>
        <p:spPr>
          <a:xfrm>
            <a:off x="11664350" y="6309360"/>
            <a:ext cx="441146" cy="369332"/>
          </a:xfrm>
          <a:prstGeom prst="rect">
            <a:avLst/>
          </a:prstGeom>
          <a:noFill/>
        </p:spPr>
        <p:txBody>
          <a:bodyPr wrap="none" rtlCol="0">
            <a:spAutoFit/>
          </a:bodyPr>
          <a:lstStyle/>
          <a:p>
            <a:r>
              <a:rPr lang="it-IT" dirty="0"/>
              <a:t>23</a:t>
            </a:r>
            <a:endParaRPr lang="en-FI" dirty="0"/>
          </a:p>
        </p:txBody>
      </p:sp>
    </p:spTree>
    <p:extLst>
      <p:ext uri="{BB962C8B-B14F-4D97-AF65-F5344CB8AC3E}">
        <p14:creationId xmlns:p14="http://schemas.microsoft.com/office/powerpoint/2010/main" val="341171425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F9115D96-563B-D070-E593-A9EA0C9C51AA}"/>
                  </a:ext>
                </a:extLst>
              </p:cNvPr>
              <p:cNvSpPr>
                <a:spLocks noGrp="1"/>
              </p:cNvSpPr>
              <p:nvPr>
                <p:ph idx="1"/>
              </p:nvPr>
            </p:nvSpPr>
            <p:spPr>
              <a:xfrm>
                <a:off x="435497" y="1468385"/>
                <a:ext cx="6552720" cy="4467452"/>
              </a:xfrm>
            </p:spPr>
            <p:txBody>
              <a:bodyPr>
                <a:normAutofit/>
              </a:bodyPr>
              <a:lstStyle/>
              <a:p>
                <a:pPr marL="0" indent="0">
                  <a:buNone/>
                </a:pPr>
                <a:r>
                  <a:rPr lang="it-IT" dirty="0"/>
                  <a:t>One risk of quantum kernels, which is observed when the number of qubit increases, is the tendency to map the initial features very «far from each other», because the Hilbert space have a big dimension. This leads to overfitting, i.e. a limited prediction power of the model to data unseen during the training phase, and additionally, due to NISQ hardware noise, kernel values </a:t>
                </a:r>
                <a14:m>
                  <m:oMath xmlns:m="http://schemas.openxmlformats.org/officeDocument/2006/math">
                    <m:r>
                      <a:rPr lang="it-IT" b="0" i="1" smtClean="0">
                        <a:latin typeface="Cambria Math" panose="02040503050406030204" pitchFamily="18" charset="0"/>
                      </a:rPr>
                      <m:t>𝐾</m:t>
                    </m:r>
                    <m:d>
                      <m:dPr>
                        <m:ctrlPr>
                          <a:rPr lang="it-IT" b="0" i="1" smtClean="0">
                            <a:latin typeface="Cambria Math" panose="02040503050406030204" pitchFamily="18" charset="0"/>
                          </a:rPr>
                        </m:ctrlPr>
                      </m:dPr>
                      <m:e>
                        <m:sSub>
                          <m:sSubPr>
                            <m:ctrlPr>
                              <a:rPr lang="it-IT" b="0" i="1" smtClean="0">
                                <a:latin typeface="Cambria Math" panose="02040503050406030204" pitchFamily="18" charset="0"/>
                              </a:rPr>
                            </m:ctrlPr>
                          </m:sSubPr>
                          <m:e>
                            <m:r>
                              <a:rPr lang="it-IT" b="0" i="1" smtClean="0">
                                <a:latin typeface="Cambria Math" panose="02040503050406030204" pitchFamily="18" charset="0"/>
                              </a:rPr>
                              <m:t>𝑥</m:t>
                            </m:r>
                          </m:e>
                          <m:sub>
                            <m:r>
                              <a:rPr lang="it-IT" b="0" i="1" smtClean="0">
                                <a:latin typeface="Cambria Math" panose="02040503050406030204" pitchFamily="18" charset="0"/>
                              </a:rPr>
                              <m:t>𝑖</m:t>
                            </m:r>
                          </m:sub>
                        </m:sSub>
                        <m:r>
                          <a:rPr lang="it-IT" b="0" i="1" smtClean="0">
                            <a:latin typeface="Cambria Math" panose="02040503050406030204" pitchFamily="18" charset="0"/>
                          </a:rPr>
                          <m:t>, </m:t>
                        </m:r>
                        <m:sSub>
                          <m:sSubPr>
                            <m:ctrlPr>
                              <a:rPr lang="it-IT" b="0" i="1" smtClean="0">
                                <a:latin typeface="Cambria Math" panose="02040503050406030204" pitchFamily="18" charset="0"/>
                              </a:rPr>
                            </m:ctrlPr>
                          </m:sSubPr>
                          <m:e>
                            <m:r>
                              <a:rPr lang="it-IT" b="0" i="1" smtClean="0">
                                <a:latin typeface="Cambria Math" panose="02040503050406030204" pitchFamily="18" charset="0"/>
                              </a:rPr>
                              <m:t>𝑥</m:t>
                            </m:r>
                          </m:e>
                          <m:sub>
                            <m:r>
                              <a:rPr lang="it-IT" b="0" i="1" smtClean="0">
                                <a:latin typeface="Cambria Math" panose="02040503050406030204" pitchFamily="18" charset="0"/>
                              </a:rPr>
                              <m:t>𝑗</m:t>
                            </m:r>
                          </m:sub>
                        </m:sSub>
                      </m:e>
                    </m:d>
                    <m:r>
                      <a:rPr lang="it-IT" b="0" i="1" smtClean="0">
                        <a:latin typeface="Cambria Math" panose="02040503050406030204" pitchFamily="18" charset="0"/>
                      </a:rPr>
                      <m:t>≪</m:t>
                    </m:r>
                    <m:r>
                      <a:rPr lang="it-IT" b="0" i="1" smtClean="0">
                        <a:latin typeface="Cambria Math" panose="02040503050406030204" pitchFamily="18" charset="0"/>
                      </a:rPr>
                      <m:t>1</m:t>
                    </m:r>
                  </m:oMath>
                </a14:m>
                <a:r>
                  <a:rPr lang="it-IT" dirty="0"/>
                  <a:t> would be very hard to estimate.</a:t>
                </a:r>
              </a:p>
              <a:p>
                <a:pPr marL="0" indent="0">
                  <a:buNone/>
                </a:pPr>
                <a:endParaRPr lang="it-IT" dirty="0"/>
              </a:p>
              <a:p>
                <a:pPr marL="0" indent="0">
                  <a:buNone/>
                </a:pPr>
                <a:r>
                  <a:rPr lang="it-IT" dirty="0"/>
                  <a:t>One technique that mitigates this effect is the Projected Quantum Kernel, in which part of the quantum information is trown away through partial tracing.</a:t>
                </a:r>
                <a:endParaRPr lang="en-FI" dirty="0"/>
              </a:p>
            </p:txBody>
          </p:sp>
        </mc:Choice>
        <mc:Fallback xmlns="">
          <p:sp>
            <p:nvSpPr>
              <p:cNvPr id="3" name="Content Placeholder 2">
                <a:extLst>
                  <a:ext uri="{FF2B5EF4-FFF2-40B4-BE49-F238E27FC236}">
                    <a16:creationId xmlns:a16="http://schemas.microsoft.com/office/drawing/2014/main" id="{F9115D96-563B-D070-E593-A9EA0C9C51AA}"/>
                  </a:ext>
                </a:extLst>
              </p:cNvPr>
              <p:cNvSpPr>
                <a:spLocks noGrp="1" noRot="1" noChangeAspect="1" noMove="1" noResize="1" noEditPoints="1" noAdjustHandles="1" noChangeArrowheads="1" noChangeShapeType="1" noTextEdit="1"/>
              </p:cNvSpPr>
              <p:nvPr>
                <p:ph idx="1"/>
              </p:nvPr>
            </p:nvSpPr>
            <p:spPr>
              <a:xfrm>
                <a:off x="435497" y="1468385"/>
                <a:ext cx="6552720" cy="4467452"/>
              </a:xfrm>
              <a:blipFill>
                <a:blip r:embed="rId2"/>
                <a:stretch>
                  <a:fillRect l="-744"/>
                </a:stretch>
              </a:blipFill>
            </p:spPr>
            <p:txBody>
              <a:bodyPr/>
              <a:lstStyle/>
              <a:p>
                <a:r>
                  <a:rPr lang="en-FI">
                    <a:noFill/>
                  </a:rPr>
                  <a:t> </a:t>
                </a:r>
              </a:p>
            </p:txBody>
          </p:sp>
        </mc:Fallback>
      </mc:AlternateContent>
      <p:pic>
        <p:nvPicPr>
          <p:cNvPr id="5" name="Picture 4">
            <a:extLst>
              <a:ext uri="{FF2B5EF4-FFF2-40B4-BE49-F238E27FC236}">
                <a16:creationId xmlns:a16="http://schemas.microsoft.com/office/drawing/2014/main" id="{C3AE6318-BCD0-9A94-9BBC-432437F73924}"/>
              </a:ext>
            </a:extLst>
          </p:cNvPr>
          <p:cNvPicPr>
            <a:picLocks noChangeAspect="1"/>
          </p:cNvPicPr>
          <p:nvPr/>
        </p:nvPicPr>
        <p:blipFill>
          <a:blip r:embed="rId3"/>
          <a:stretch>
            <a:fillRect/>
          </a:stretch>
        </p:blipFill>
        <p:spPr>
          <a:xfrm>
            <a:off x="7251193" y="994886"/>
            <a:ext cx="4342254" cy="5569569"/>
          </a:xfrm>
          <a:prstGeom prst="rect">
            <a:avLst/>
          </a:prstGeom>
        </p:spPr>
      </p:pic>
      <p:sp>
        <p:nvSpPr>
          <p:cNvPr id="7" name="Title 1">
            <a:extLst>
              <a:ext uri="{FF2B5EF4-FFF2-40B4-BE49-F238E27FC236}">
                <a16:creationId xmlns:a16="http://schemas.microsoft.com/office/drawing/2014/main" id="{705BC2E8-14BD-5D68-1075-42969C8190CE}"/>
              </a:ext>
            </a:extLst>
          </p:cNvPr>
          <p:cNvSpPr txBox="1">
            <a:spLocks/>
          </p:cNvSpPr>
          <p:nvPr/>
        </p:nvSpPr>
        <p:spPr>
          <a:xfrm>
            <a:off x="172520" y="0"/>
            <a:ext cx="10727128" cy="1309687"/>
          </a:xfrm>
          <a:prstGeom prst="rect">
            <a:avLst/>
          </a:prstGeom>
        </p:spPr>
        <p:txBody>
          <a:bodyPr vert="horz" lIns="91440" tIns="45720" rIns="91440" bIns="45720" rtlCol="0" anchor="ctr">
            <a:normAutofit/>
          </a:bodyPr>
          <a:lstStyle>
            <a:lvl1pPr algn="l" defTabSz="914400" rtl="0" eaLnBrk="1" latinLnBrk="0" hangingPunct="1">
              <a:lnSpc>
                <a:spcPct val="120000"/>
              </a:lnSpc>
              <a:spcBef>
                <a:spcPct val="0"/>
              </a:spcBef>
              <a:buNone/>
              <a:defRPr sz="2800" kern="1200" cap="all" spc="500" baseline="0">
                <a:solidFill>
                  <a:schemeClr val="tx1"/>
                </a:solidFill>
                <a:latin typeface="+mj-lt"/>
                <a:ea typeface="+mj-ea"/>
                <a:cs typeface="+mj-cs"/>
              </a:defRPr>
            </a:lvl1pPr>
          </a:lstStyle>
          <a:p>
            <a:r>
              <a:rPr lang="it-IT" dirty="0"/>
              <a:t>Quantum kernel issues</a:t>
            </a:r>
            <a:endParaRPr lang="en-FI" dirty="0"/>
          </a:p>
        </p:txBody>
      </p:sp>
      <p:sp>
        <p:nvSpPr>
          <p:cNvPr id="8" name="TextBox 7">
            <a:extLst>
              <a:ext uri="{FF2B5EF4-FFF2-40B4-BE49-F238E27FC236}">
                <a16:creationId xmlns:a16="http://schemas.microsoft.com/office/drawing/2014/main" id="{3BF56A44-2EFE-E6F8-FAEA-A1BD77553644}"/>
              </a:ext>
            </a:extLst>
          </p:cNvPr>
          <p:cNvSpPr txBox="1"/>
          <p:nvPr/>
        </p:nvSpPr>
        <p:spPr>
          <a:xfrm>
            <a:off x="11664350" y="6309360"/>
            <a:ext cx="441146" cy="369332"/>
          </a:xfrm>
          <a:prstGeom prst="rect">
            <a:avLst/>
          </a:prstGeom>
          <a:noFill/>
        </p:spPr>
        <p:txBody>
          <a:bodyPr wrap="none" rtlCol="0">
            <a:spAutoFit/>
          </a:bodyPr>
          <a:lstStyle/>
          <a:p>
            <a:r>
              <a:rPr lang="it-IT" dirty="0"/>
              <a:t>24</a:t>
            </a:r>
            <a:endParaRPr lang="en-FI" dirty="0"/>
          </a:p>
        </p:txBody>
      </p:sp>
    </p:spTree>
    <p:extLst>
      <p:ext uri="{BB962C8B-B14F-4D97-AF65-F5344CB8AC3E}">
        <p14:creationId xmlns:p14="http://schemas.microsoft.com/office/powerpoint/2010/main" val="47994287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CBAF07B-EA09-67C7-5869-5D896A4C1D67}"/>
              </a:ext>
            </a:extLst>
          </p:cNvPr>
          <p:cNvSpPr>
            <a:spLocks noGrp="1"/>
          </p:cNvSpPr>
          <p:nvPr>
            <p:ph idx="1"/>
          </p:nvPr>
        </p:nvSpPr>
        <p:spPr>
          <a:xfrm>
            <a:off x="580644" y="1565719"/>
            <a:ext cx="11030712" cy="4387025"/>
          </a:xfrm>
        </p:spPr>
        <p:txBody>
          <a:bodyPr>
            <a:normAutofit/>
          </a:bodyPr>
          <a:lstStyle/>
          <a:p>
            <a:r>
              <a:rPr lang="it-IT" dirty="0"/>
              <a:t>Quantum computing is a field in rapid expansion, which is gaining more and more interests.</a:t>
            </a:r>
          </a:p>
          <a:p>
            <a:r>
              <a:rPr lang="it-IT" dirty="0"/>
              <a:t>Quantum advantage has been demonstrated (on paper) for many-qubits, fault-tolerant computing.</a:t>
            </a:r>
          </a:p>
          <a:p>
            <a:r>
              <a:rPr lang="it-IT" dirty="0"/>
              <a:t>Nowadays, no quantum advantage has been proven experimentally, principally due to hardware limitations.</a:t>
            </a:r>
          </a:p>
          <a:p>
            <a:r>
              <a:rPr lang="it-IT" dirty="0"/>
              <a:t>However, modern NISQ-era computing is leading to several intriguing applications, one of the most prominent field being Quantum Machine Learning.</a:t>
            </a:r>
          </a:p>
          <a:p>
            <a:r>
              <a:rPr lang="it-IT" dirty="0"/>
              <a:t>Parametrized quantum circuits are the key for QML success:</a:t>
            </a:r>
          </a:p>
          <a:p>
            <a:pPr lvl="1"/>
            <a:r>
              <a:rPr lang="it-IT" dirty="0"/>
              <a:t>Variational: trainable circuits, suitable QNN layers, </a:t>
            </a:r>
            <a:r>
              <a:rPr lang="it-IT"/>
              <a:t>QAOAs, ...</a:t>
            </a:r>
            <a:endParaRPr lang="it-IT" dirty="0"/>
          </a:p>
          <a:p>
            <a:pPr lvl="1"/>
            <a:r>
              <a:rPr lang="it-IT" dirty="0"/>
              <a:t>Feature-embedding: mapping data in high-dimensional Hilbert spaces, boosting discrimination power of classical algorithms.</a:t>
            </a:r>
            <a:endParaRPr lang="en-FI" dirty="0"/>
          </a:p>
        </p:txBody>
      </p:sp>
      <p:sp>
        <p:nvSpPr>
          <p:cNvPr id="4" name="Title 1">
            <a:extLst>
              <a:ext uri="{FF2B5EF4-FFF2-40B4-BE49-F238E27FC236}">
                <a16:creationId xmlns:a16="http://schemas.microsoft.com/office/drawing/2014/main" id="{4B282B9B-A45C-4968-B87A-A7D6A6966AE0}"/>
              </a:ext>
            </a:extLst>
          </p:cNvPr>
          <p:cNvSpPr txBox="1">
            <a:spLocks/>
          </p:cNvSpPr>
          <p:nvPr/>
        </p:nvSpPr>
        <p:spPr>
          <a:xfrm>
            <a:off x="172520" y="0"/>
            <a:ext cx="10727128" cy="1309687"/>
          </a:xfrm>
          <a:prstGeom prst="rect">
            <a:avLst/>
          </a:prstGeom>
        </p:spPr>
        <p:txBody>
          <a:bodyPr vert="horz" lIns="91440" tIns="45720" rIns="91440" bIns="45720" rtlCol="0" anchor="ctr">
            <a:normAutofit/>
          </a:bodyPr>
          <a:lstStyle>
            <a:lvl1pPr algn="l" defTabSz="914400" rtl="0" eaLnBrk="1" latinLnBrk="0" hangingPunct="1">
              <a:lnSpc>
                <a:spcPct val="120000"/>
              </a:lnSpc>
              <a:spcBef>
                <a:spcPct val="0"/>
              </a:spcBef>
              <a:buNone/>
              <a:defRPr sz="2800" kern="1200" cap="all" spc="500" baseline="0">
                <a:solidFill>
                  <a:schemeClr val="tx1"/>
                </a:solidFill>
                <a:latin typeface="+mj-lt"/>
                <a:ea typeface="+mj-ea"/>
                <a:cs typeface="+mj-cs"/>
              </a:defRPr>
            </a:lvl1pPr>
          </a:lstStyle>
          <a:p>
            <a:r>
              <a:rPr lang="it-IT" dirty="0"/>
              <a:t>conclusions</a:t>
            </a:r>
            <a:endParaRPr lang="en-FI" dirty="0"/>
          </a:p>
        </p:txBody>
      </p:sp>
      <p:sp>
        <p:nvSpPr>
          <p:cNvPr id="7" name="TextBox 6">
            <a:extLst>
              <a:ext uri="{FF2B5EF4-FFF2-40B4-BE49-F238E27FC236}">
                <a16:creationId xmlns:a16="http://schemas.microsoft.com/office/drawing/2014/main" id="{5E409948-99EC-7662-24E1-6994D8DE8295}"/>
              </a:ext>
            </a:extLst>
          </p:cNvPr>
          <p:cNvSpPr txBox="1"/>
          <p:nvPr/>
        </p:nvSpPr>
        <p:spPr>
          <a:xfrm>
            <a:off x="11664350" y="6309360"/>
            <a:ext cx="441146" cy="369332"/>
          </a:xfrm>
          <a:prstGeom prst="rect">
            <a:avLst/>
          </a:prstGeom>
          <a:noFill/>
        </p:spPr>
        <p:txBody>
          <a:bodyPr wrap="none" rtlCol="0">
            <a:spAutoFit/>
          </a:bodyPr>
          <a:lstStyle/>
          <a:p>
            <a:r>
              <a:rPr lang="it-IT" dirty="0"/>
              <a:t>25</a:t>
            </a:r>
            <a:endParaRPr lang="en-FI" dirty="0"/>
          </a:p>
        </p:txBody>
      </p:sp>
    </p:spTree>
    <p:extLst>
      <p:ext uri="{BB962C8B-B14F-4D97-AF65-F5344CB8AC3E}">
        <p14:creationId xmlns:p14="http://schemas.microsoft.com/office/powerpoint/2010/main" val="28124205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Rounded Corners 11">
            <a:extLst>
              <a:ext uri="{FF2B5EF4-FFF2-40B4-BE49-F238E27FC236}">
                <a16:creationId xmlns:a16="http://schemas.microsoft.com/office/drawing/2014/main" id="{7B05631A-AAF3-17D0-FC94-BAEEBB53A4A0}"/>
              </a:ext>
            </a:extLst>
          </p:cNvPr>
          <p:cNvSpPr/>
          <p:nvPr/>
        </p:nvSpPr>
        <p:spPr>
          <a:xfrm>
            <a:off x="7315199" y="560717"/>
            <a:ext cx="4231247" cy="6003985"/>
          </a:xfrm>
          <a:prstGeom prst="roundRect">
            <a:avLst/>
          </a:prstGeom>
          <a:solidFill>
            <a:schemeClr val="accent1">
              <a:lumMod val="20000"/>
              <a:lumOff val="80000"/>
            </a:schemeClr>
          </a:solidFill>
          <a:ln>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FI"/>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CD23C383-0A74-10FC-71CE-9AAD90910B83}"/>
                  </a:ext>
                </a:extLst>
              </p:cNvPr>
              <p:cNvSpPr>
                <a:spLocks noGrp="1"/>
              </p:cNvSpPr>
              <p:nvPr>
                <p:ph idx="1"/>
              </p:nvPr>
            </p:nvSpPr>
            <p:spPr>
              <a:xfrm>
                <a:off x="500021" y="1910802"/>
                <a:ext cx="6192329" cy="2168556"/>
              </a:xfrm>
            </p:spPr>
            <p:txBody>
              <a:bodyPr/>
              <a:lstStyle/>
              <a:p>
                <a:r>
                  <a:rPr lang="it-IT" dirty="0"/>
                  <a:t>Two-level quantum systems: </a:t>
                </a:r>
                <a14:m>
                  <m:oMath xmlns:m="http://schemas.openxmlformats.org/officeDocument/2006/math">
                    <m:d>
                      <m:dPr>
                        <m:begChr m:val="|"/>
                        <m:endChr m:val="⟩"/>
                        <m:ctrlPr>
                          <a:rPr lang="it-IT" b="0" i="1" smtClean="0">
                            <a:latin typeface="Cambria Math" panose="02040503050406030204" pitchFamily="18" charset="0"/>
                          </a:rPr>
                        </m:ctrlPr>
                      </m:dPr>
                      <m:e>
                        <m:r>
                          <a:rPr lang="it-IT" b="0" i="1" smtClean="0">
                            <a:latin typeface="Cambria Math" panose="02040503050406030204" pitchFamily="18" charset="0"/>
                          </a:rPr>
                          <m:t>𝜓</m:t>
                        </m:r>
                      </m:e>
                    </m:d>
                    <m:r>
                      <a:rPr lang="it-IT" b="0" i="1" smtClean="0">
                        <a:latin typeface="Cambria Math" panose="02040503050406030204" pitchFamily="18" charset="0"/>
                      </a:rPr>
                      <m:t>=</m:t>
                    </m:r>
                    <m:r>
                      <a:rPr lang="it-IT" b="0" i="1" smtClean="0">
                        <a:latin typeface="Cambria Math" panose="02040503050406030204" pitchFamily="18" charset="0"/>
                      </a:rPr>
                      <m:t>𝛼</m:t>
                    </m:r>
                    <m:d>
                      <m:dPr>
                        <m:begChr m:val="|"/>
                        <m:endChr m:val="⟩"/>
                        <m:ctrlPr>
                          <a:rPr lang="it-IT" b="0" i="1" smtClean="0">
                            <a:latin typeface="Cambria Math" panose="02040503050406030204" pitchFamily="18" charset="0"/>
                          </a:rPr>
                        </m:ctrlPr>
                      </m:dPr>
                      <m:e>
                        <m:r>
                          <a:rPr lang="it-IT" b="0" i="1" smtClean="0">
                            <a:latin typeface="Cambria Math" panose="02040503050406030204" pitchFamily="18" charset="0"/>
                          </a:rPr>
                          <m:t>0</m:t>
                        </m:r>
                      </m:e>
                    </m:d>
                    <m:r>
                      <a:rPr lang="it-IT" b="0" i="1" smtClean="0">
                        <a:latin typeface="Cambria Math" panose="02040503050406030204" pitchFamily="18" charset="0"/>
                      </a:rPr>
                      <m:t>+</m:t>
                    </m:r>
                    <m:r>
                      <a:rPr lang="it-IT" b="0" i="1" smtClean="0">
                        <a:latin typeface="Cambria Math" panose="02040503050406030204" pitchFamily="18" charset="0"/>
                      </a:rPr>
                      <m:t>𝛽</m:t>
                    </m:r>
                    <m:d>
                      <m:dPr>
                        <m:begChr m:val="|"/>
                        <m:endChr m:val="⟩"/>
                        <m:ctrlPr>
                          <a:rPr lang="it-IT" b="0" i="1" smtClean="0">
                            <a:latin typeface="Cambria Math" panose="02040503050406030204" pitchFamily="18" charset="0"/>
                          </a:rPr>
                        </m:ctrlPr>
                      </m:dPr>
                      <m:e>
                        <m:r>
                          <a:rPr lang="it-IT" b="0" i="1" smtClean="0">
                            <a:latin typeface="Cambria Math" panose="02040503050406030204" pitchFamily="18" charset="0"/>
                          </a:rPr>
                          <m:t>1</m:t>
                        </m:r>
                      </m:e>
                    </m:d>
                    <m:r>
                      <a:rPr lang="it-IT" b="0" i="1" smtClean="0">
                        <a:latin typeface="Cambria Math" panose="02040503050406030204" pitchFamily="18" charset="0"/>
                      </a:rPr>
                      <m:t>.</m:t>
                    </m:r>
                  </m:oMath>
                </a14:m>
                <a:endParaRPr lang="it-IT" dirty="0"/>
              </a:p>
              <a:p>
                <a:r>
                  <a:rPr lang="it-IT" dirty="0"/>
                  <a:t>Quantum Computing fundamental unit of information.</a:t>
                </a:r>
              </a:p>
              <a:p>
                <a:r>
                  <a:rPr lang="it-IT" dirty="0"/>
                  <a:t>Quantum coherence allows to leverage the principles of Quantum Mechanics (superposition, entanglement) to achieve speedups in problem solving.</a:t>
                </a:r>
              </a:p>
            </p:txBody>
          </p:sp>
        </mc:Choice>
        <mc:Fallback xmlns="">
          <p:sp>
            <p:nvSpPr>
              <p:cNvPr id="3" name="Content Placeholder 2">
                <a:extLst>
                  <a:ext uri="{FF2B5EF4-FFF2-40B4-BE49-F238E27FC236}">
                    <a16:creationId xmlns:a16="http://schemas.microsoft.com/office/drawing/2014/main" id="{CD23C383-0A74-10FC-71CE-9AAD90910B83}"/>
                  </a:ext>
                </a:extLst>
              </p:cNvPr>
              <p:cNvSpPr>
                <a:spLocks noGrp="1" noRot="1" noChangeAspect="1" noMove="1" noResize="1" noEditPoints="1" noAdjustHandles="1" noChangeArrowheads="1" noChangeShapeType="1" noTextEdit="1"/>
              </p:cNvSpPr>
              <p:nvPr>
                <p:ph idx="1"/>
              </p:nvPr>
            </p:nvSpPr>
            <p:spPr>
              <a:xfrm>
                <a:off x="500021" y="1910802"/>
                <a:ext cx="6192329" cy="2168556"/>
              </a:xfrm>
              <a:blipFill>
                <a:blip r:embed="rId2"/>
                <a:stretch>
                  <a:fillRect l="-591" r="-295"/>
                </a:stretch>
              </a:blipFill>
            </p:spPr>
            <p:txBody>
              <a:bodyPr/>
              <a:lstStyle/>
              <a:p>
                <a:r>
                  <a:rPr lang="en-FI">
                    <a:noFill/>
                  </a:rPr>
                  <a:t> </a:t>
                </a:r>
              </a:p>
            </p:txBody>
          </p:sp>
        </mc:Fallback>
      </mc:AlternateContent>
      <p:pic>
        <p:nvPicPr>
          <p:cNvPr id="4" name="Google Shape;122;p16">
            <a:extLst>
              <a:ext uri="{FF2B5EF4-FFF2-40B4-BE49-F238E27FC236}">
                <a16:creationId xmlns:a16="http://schemas.microsoft.com/office/drawing/2014/main" id="{D0FA1B2F-90C1-BA46-B9D2-8A6EA7E6374F}"/>
              </a:ext>
            </a:extLst>
          </p:cNvPr>
          <p:cNvPicPr preferRelativeResize="0"/>
          <p:nvPr/>
        </p:nvPicPr>
        <p:blipFill>
          <a:blip r:embed="rId3">
            <a:alphaModFix/>
          </a:blip>
          <a:stretch>
            <a:fillRect/>
          </a:stretch>
        </p:blipFill>
        <p:spPr>
          <a:xfrm>
            <a:off x="7584068" y="1418495"/>
            <a:ext cx="3831860" cy="4236672"/>
          </a:xfrm>
          <a:prstGeom prst="rect">
            <a:avLst/>
          </a:prstGeom>
          <a:noFill/>
          <a:ln>
            <a:noFill/>
          </a:ln>
        </p:spPr>
      </p:pic>
      <p:sp>
        <p:nvSpPr>
          <p:cNvPr id="6" name="TextBox 5">
            <a:extLst>
              <a:ext uri="{FF2B5EF4-FFF2-40B4-BE49-F238E27FC236}">
                <a16:creationId xmlns:a16="http://schemas.microsoft.com/office/drawing/2014/main" id="{B505EA6D-E692-C444-9369-8607035EF15A}"/>
              </a:ext>
            </a:extLst>
          </p:cNvPr>
          <p:cNvSpPr txBox="1"/>
          <p:nvPr/>
        </p:nvSpPr>
        <p:spPr>
          <a:xfrm>
            <a:off x="7676976" y="787938"/>
            <a:ext cx="3507692" cy="400110"/>
          </a:xfrm>
          <a:prstGeom prst="rect">
            <a:avLst/>
          </a:prstGeom>
          <a:noFill/>
        </p:spPr>
        <p:txBody>
          <a:bodyPr wrap="none" rtlCol="0">
            <a:spAutoFit/>
          </a:bodyPr>
          <a:lstStyle/>
          <a:p>
            <a:pPr algn="ctr"/>
            <a:r>
              <a:rPr lang="it-IT" sz="2000" b="1" dirty="0"/>
              <a:t>Bloch sphere parametrization</a:t>
            </a:r>
          </a:p>
        </p:txBody>
      </p:sp>
      <p:pic>
        <p:nvPicPr>
          <p:cNvPr id="7" name="Google Shape;119;p16">
            <a:extLst>
              <a:ext uri="{FF2B5EF4-FFF2-40B4-BE49-F238E27FC236}">
                <a16:creationId xmlns:a16="http://schemas.microsoft.com/office/drawing/2014/main" id="{FF7C4FC5-54BA-6980-BAEE-0159ABC28D55}"/>
              </a:ext>
            </a:extLst>
          </p:cNvPr>
          <p:cNvPicPr preferRelativeResize="0"/>
          <p:nvPr/>
        </p:nvPicPr>
        <p:blipFill>
          <a:blip r:embed="rId4">
            <a:alphaModFix/>
          </a:blip>
          <a:stretch>
            <a:fillRect/>
          </a:stretch>
        </p:blipFill>
        <p:spPr>
          <a:xfrm>
            <a:off x="7863950" y="5794018"/>
            <a:ext cx="3272097" cy="587598"/>
          </a:xfrm>
          <a:prstGeom prst="rect">
            <a:avLst/>
          </a:prstGeom>
          <a:noFill/>
          <a:ln>
            <a:noFill/>
          </a:ln>
        </p:spPr>
      </p:pic>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755C0F7A-A6EA-B24B-55F5-7B6EB811D838}"/>
                  </a:ext>
                </a:extLst>
              </p:cNvPr>
              <p:cNvSpPr txBox="1"/>
              <p:nvPr/>
            </p:nvSpPr>
            <p:spPr>
              <a:xfrm>
                <a:off x="500021" y="5351703"/>
                <a:ext cx="4808043" cy="455253"/>
              </a:xfrm>
              <a:prstGeom prst="rect">
                <a:avLst/>
              </a:prstGeom>
              <a:noFill/>
            </p:spPr>
            <p:txBody>
              <a:bodyPr wrap="square" lIns="0" tIns="0" rIns="0" bIns="0" rtlCol="0">
                <a:spAutoFit/>
              </a:bodyPr>
              <a:lstStyle/>
              <a:p>
                <a14:m>
                  <m:oMath xmlns:m="http://schemas.openxmlformats.org/officeDocument/2006/math">
                    <m:d>
                      <m:dPr>
                        <m:begChr m:val="|"/>
                        <m:endChr m:val="⟩"/>
                        <m:ctrlPr>
                          <a:rPr lang="it-IT" b="0" i="1" smtClean="0">
                            <a:latin typeface="Cambria Math" panose="02040503050406030204" pitchFamily="18" charset="0"/>
                          </a:rPr>
                        </m:ctrlPr>
                      </m:dPr>
                      <m:e>
                        <m:r>
                          <a:rPr lang="it-IT" b="0" i="1" smtClean="0">
                            <a:latin typeface="Cambria Math" panose="02040503050406030204" pitchFamily="18" charset="0"/>
                          </a:rPr>
                          <m:t>𝜓</m:t>
                        </m:r>
                      </m:e>
                    </m:d>
                    <m:r>
                      <a:rPr lang="it-IT" b="0" i="1" smtClean="0">
                        <a:latin typeface="Cambria Math" panose="02040503050406030204" pitchFamily="18" charset="0"/>
                      </a:rPr>
                      <m:t>=</m:t>
                    </m:r>
                    <m:sSup>
                      <m:sSupPr>
                        <m:ctrlPr>
                          <a:rPr lang="it-IT" b="0" i="1" smtClean="0">
                            <a:latin typeface="Cambria Math" panose="02040503050406030204" pitchFamily="18" charset="0"/>
                          </a:rPr>
                        </m:ctrlPr>
                      </m:sSupPr>
                      <m:e>
                        <m:d>
                          <m:dPr>
                            <m:ctrlPr>
                              <a:rPr lang="it-IT" b="0" i="1" smtClean="0">
                                <a:latin typeface="Cambria Math" panose="02040503050406030204" pitchFamily="18" charset="0"/>
                              </a:rPr>
                            </m:ctrlPr>
                          </m:dPr>
                          <m:e>
                            <m:f>
                              <m:fPr>
                                <m:ctrlPr>
                                  <a:rPr lang="it-IT" b="0" i="1" smtClean="0">
                                    <a:latin typeface="Cambria Math" panose="02040503050406030204" pitchFamily="18" charset="0"/>
                                  </a:rPr>
                                </m:ctrlPr>
                              </m:fPr>
                              <m:num>
                                <m:r>
                                  <a:rPr lang="it-IT" b="0" i="1" smtClean="0">
                                    <a:latin typeface="Cambria Math" panose="02040503050406030204" pitchFamily="18" charset="0"/>
                                  </a:rPr>
                                  <m:t>1</m:t>
                                </m:r>
                              </m:num>
                              <m:den>
                                <m:rad>
                                  <m:radPr>
                                    <m:degHide m:val="on"/>
                                    <m:ctrlPr>
                                      <a:rPr lang="it-IT" b="0" i="1" smtClean="0">
                                        <a:latin typeface="Cambria Math" panose="02040503050406030204" pitchFamily="18" charset="0"/>
                                      </a:rPr>
                                    </m:ctrlPr>
                                  </m:radPr>
                                  <m:deg/>
                                  <m:e>
                                    <m:r>
                                      <a:rPr lang="it-IT" b="0" i="1" smtClean="0">
                                        <a:latin typeface="Cambria Math" panose="02040503050406030204" pitchFamily="18" charset="0"/>
                                      </a:rPr>
                                      <m:t>2</m:t>
                                    </m:r>
                                  </m:e>
                                </m:rad>
                              </m:den>
                            </m:f>
                          </m:e>
                        </m:d>
                      </m:e>
                      <m:sup>
                        <m:r>
                          <a:rPr lang="it-IT" b="0" i="1" smtClean="0">
                            <a:latin typeface="Cambria Math" panose="02040503050406030204" pitchFamily="18" charset="0"/>
                          </a:rPr>
                          <m:t>𝑛</m:t>
                        </m:r>
                      </m:sup>
                    </m:sSup>
                    <m:d>
                      <m:dPr>
                        <m:endChr m:val="⟩"/>
                        <m:ctrlPr>
                          <a:rPr lang="it-IT" b="0" i="1" smtClean="0">
                            <a:latin typeface="Cambria Math" panose="02040503050406030204" pitchFamily="18" charset="0"/>
                          </a:rPr>
                        </m:ctrlPr>
                      </m:dPr>
                      <m:e>
                        <m:r>
                          <a:rPr lang="it-IT" b="0" i="1" smtClean="0">
                            <a:latin typeface="Cambria Math" panose="02040503050406030204" pitchFamily="18" charset="0"/>
                          </a:rPr>
                          <m:t>|</m:t>
                        </m:r>
                        <m:r>
                          <a:rPr lang="it-IT" b="0" i="1" smtClean="0">
                            <a:latin typeface="Cambria Math" panose="02040503050406030204" pitchFamily="18" charset="0"/>
                          </a:rPr>
                          <m:t>0</m:t>
                        </m:r>
                      </m:e>
                    </m:d>
                    <m:r>
                      <a:rPr lang="it-IT" b="0" i="1" smtClean="0">
                        <a:latin typeface="Cambria Math" panose="02040503050406030204" pitchFamily="18" charset="0"/>
                      </a:rPr>
                      <m:t>+</m:t>
                    </m:r>
                    <m:d>
                      <m:dPr>
                        <m:begChr m:val="|"/>
                        <m:endChr m:val="⟩"/>
                        <m:ctrlPr>
                          <a:rPr lang="it-IT" b="0" i="1" smtClean="0">
                            <a:latin typeface="Cambria Math" panose="02040503050406030204" pitchFamily="18" charset="0"/>
                          </a:rPr>
                        </m:ctrlPr>
                      </m:dPr>
                      <m:e>
                        <m:r>
                          <a:rPr lang="it-IT" b="0" i="1" smtClean="0">
                            <a:latin typeface="Cambria Math" panose="02040503050406030204" pitchFamily="18" charset="0"/>
                          </a:rPr>
                          <m:t>1</m:t>
                        </m:r>
                      </m:e>
                    </m:d>
                    <m:r>
                      <a:rPr lang="it-IT" b="0" i="1" smtClean="0">
                        <a:latin typeface="Cambria Math" panose="02040503050406030204" pitchFamily="18" charset="0"/>
                      </a:rPr>
                      <m:t> )</m:t>
                    </m:r>
                    <m:sSup>
                      <m:sSupPr>
                        <m:ctrlPr>
                          <a:rPr lang="it-IT" b="0" i="1" smtClean="0">
                            <a:latin typeface="Cambria Math" panose="02040503050406030204" pitchFamily="18" charset="0"/>
                          </a:rPr>
                        </m:ctrlPr>
                      </m:sSupPr>
                      <m:e>
                        <m:r>
                          <a:rPr lang="it-IT" b="0" i="1" smtClean="0">
                            <a:latin typeface="Cambria Math" panose="02040503050406030204" pitchFamily="18" charset="0"/>
                          </a:rPr>
                          <m:t> </m:t>
                        </m:r>
                      </m:e>
                      <m:sup>
                        <m:r>
                          <a:rPr lang="it-IT" i="1">
                            <a:latin typeface="Cambria Math" panose="02040503050406030204" pitchFamily="18" charset="0"/>
                          </a:rPr>
                          <m:t>⊗</m:t>
                        </m:r>
                        <m:r>
                          <a:rPr lang="it-IT" b="0" i="1" smtClean="0">
                            <a:latin typeface="Cambria Math" panose="02040503050406030204" pitchFamily="18" charset="0"/>
                          </a:rPr>
                          <m:t>𝑛</m:t>
                        </m:r>
                      </m:sup>
                    </m:sSup>
                  </m:oMath>
                </a14:m>
                <a:r>
                  <a:rPr lang="it-IT" dirty="0"/>
                  <a:t>= </a:t>
                </a:r>
                <a14:m>
                  <m:oMath xmlns:m="http://schemas.openxmlformats.org/officeDocument/2006/math">
                    <m:sSup>
                      <m:sSupPr>
                        <m:ctrlPr>
                          <a:rPr lang="it-IT" b="0" i="1" smtClean="0">
                            <a:latin typeface="Cambria Math" panose="02040503050406030204" pitchFamily="18" charset="0"/>
                          </a:rPr>
                        </m:ctrlPr>
                      </m:sSupPr>
                      <m:e>
                        <m:d>
                          <m:dPr>
                            <m:ctrlPr>
                              <a:rPr lang="it-IT" b="0" i="1" smtClean="0">
                                <a:latin typeface="Cambria Math" panose="02040503050406030204" pitchFamily="18" charset="0"/>
                              </a:rPr>
                            </m:ctrlPr>
                          </m:dPr>
                          <m:e>
                            <m:f>
                              <m:fPr>
                                <m:ctrlPr>
                                  <a:rPr lang="it-IT" b="0" i="1" smtClean="0">
                                    <a:latin typeface="Cambria Math" panose="02040503050406030204" pitchFamily="18" charset="0"/>
                                  </a:rPr>
                                </m:ctrlPr>
                              </m:fPr>
                              <m:num>
                                <m:r>
                                  <a:rPr lang="it-IT" b="0" i="1" smtClean="0">
                                    <a:latin typeface="Cambria Math" panose="02040503050406030204" pitchFamily="18" charset="0"/>
                                  </a:rPr>
                                  <m:t>1</m:t>
                                </m:r>
                              </m:num>
                              <m:den>
                                <m:rad>
                                  <m:radPr>
                                    <m:degHide m:val="on"/>
                                    <m:ctrlPr>
                                      <a:rPr lang="it-IT" b="0" i="1" smtClean="0">
                                        <a:latin typeface="Cambria Math" panose="02040503050406030204" pitchFamily="18" charset="0"/>
                                      </a:rPr>
                                    </m:ctrlPr>
                                  </m:radPr>
                                  <m:deg/>
                                  <m:e>
                                    <m:r>
                                      <a:rPr lang="it-IT" b="0" i="1" smtClean="0">
                                        <a:latin typeface="Cambria Math" panose="02040503050406030204" pitchFamily="18" charset="0"/>
                                      </a:rPr>
                                      <m:t>2</m:t>
                                    </m:r>
                                  </m:e>
                                </m:rad>
                              </m:den>
                            </m:f>
                          </m:e>
                        </m:d>
                      </m:e>
                      <m:sup>
                        <m:r>
                          <a:rPr lang="it-IT" b="0" i="1" smtClean="0">
                            <a:latin typeface="Cambria Math" panose="02040503050406030204" pitchFamily="18" charset="0"/>
                          </a:rPr>
                          <m:t>𝑛</m:t>
                        </m:r>
                      </m:sup>
                    </m:sSup>
                    <m:nary>
                      <m:naryPr>
                        <m:chr m:val="∑"/>
                        <m:ctrlPr>
                          <a:rPr lang="it-IT" b="0" i="1" smtClean="0">
                            <a:latin typeface="Cambria Math" panose="02040503050406030204" pitchFamily="18" charset="0"/>
                          </a:rPr>
                        </m:ctrlPr>
                      </m:naryPr>
                      <m:sub>
                        <m:r>
                          <m:rPr>
                            <m:brk m:alnAt="23"/>
                          </m:rPr>
                          <a:rPr lang="it-IT" b="0" i="1" smtClean="0">
                            <a:latin typeface="Cambria Math" panose="02040503050406030204" pitchFamily="18" charset="0"/>
                          </a:rPr>
                          <m:t>𝑖</m:t>
                        </m:r>
                        <m:r>
                          <a:rPr lang="it-IT" b="0" i="1" smtClean="0">
                            <a:latin typeface="Cambria Math" panose="02040503050406030204" pitchFamily="18" charset="0"/>
                          </a:rPr>
                          <m:t>=</m:t>
                        </m:r>
                        <m:r>
                          <a:rPr lang="it-IT" b="0" i="1" smtClean="0">
                            <a:latin typeface="Cambria Math" panose="02040503050406030204" pitchFamily="18" charset="0"/>
                          </a:rPr>
                          <m:t>1</m:t>
                        </m:r>
                      </m:sub>
                      <m:sup>
                        <m:r>
                          <a:rPr lang="it-IT" b="0" i="1" smtClean="0">
                            <a:latin typeface="Cambria Math" panose="02040503050406030204" pitchFamily="18" charset="0"/>
                          </a:rPr>
                          <m:t>𝑛</m:t>
                        </m:r>
                      </m:sup>
                      <m:e>
                        <m:r>
                          <a:rPr lang="it-IT" b="0" i="1" smtClean="0">
                            <a:latin typeface="Cambria Math" panose="02040503050406030204" pitchFamily="18" charset="0"/>
                          </a:rPr>
                          <m:t>|</m:t>
                        </m:r>
                        <m:r>
                          <a:rPr lang="it-IT" b="0" i="1" smtClean="0">
                            <a:latin typeface="Cambria Math" panose="02040503050406030204" pitchFamily="18" charset="0"/>
                          </a:rPr>
                          <m:t>𝑖</m:t>
                        </m:r>
                        <m:r>
                          <a:rPr lang="it-IT" b="0" i="1" smtClean="0">
                            <a:latin typeface="Cambria Math" panose="02040503050406030204" pitchFamily="18" charset="0"/>
                          </a:rPr>
                          <m:t>⟩</m:t>
                        </m:r>
                      </m:e>
                    </m:nary>
                  </m:oMath>
                </a14:m>
                <a:endParaRPr lang="en-FI" dirty="0"/>
              </a:p>
            </p:txBody>
          </p:sp>
        </mc:Choice>
        <mc:Fallback xmlns="">
          <p:sp>
            <p:nvSpPr>
              <p:cNvPr id="9" name="TextBox 8">
                <a:extLst>
                  <a:ext uri="{FF2B5EF4-FFF2-40B4-BE49-F238E27FC236}">
                    <a16:creationId xmlns:a16="http://schemas.microsoft.com/office/drawing/2014/main" id="{755C0F7A-A6EA-B24B-55F5-7B6EB811D838}"/>
                  </a:ext>
                </a:extLst>
              </p:cNvPr>
              <p:cNvSpPr txBox="1">
                <a:spLocks noRot="1" noChangeAspect="1" noMove="1" noResize="1" noEditPoints="1" noAdjustHandles="1" noChangeArrowheads="1" noChangeShapeType="1" noTextEdit="1"/>
              </p:cNvSpPr>
              <p:nvPr/>
            </p:nvSpPr>
            <p:spPr>
              <a:xfrm>
                <a:off x="500021" y="5351703"/>
                <a:ext cx="4808043" cy="455253"/>
              </a:xfrm>
              <a:prstGeom prst="rect">
                <a:avLst/>
              </a:prstGeom>
              <a:blipFill>
                <a:blip r:embed="rId5"/>
                <a:stretch>
                  <a:fillRect b="-13333"/>
                </a:stretch>
              </a:blipFill>
            </p:spPr>
            <p:txBody>
              <a:bodyPr/>
              <a:lstStyle/>
              <a:p>
                <a:r>
                  <a:rPr lang="en-FI">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5653B1C4-339B-3AE7-1C14-9AC83F863825}"/>
                  </a:ext>
                </a:extLst>
              </p:cNvPr>
              <p:cNvSpPr txBox="1"/>
              <p:nvPr/>
            </p:nvSpPr>
            <p:spPr>
              <a:xfrm>
                <a:off x="439636" y="4392365"/>
                <a:ext cx="6405736" cy="646331"/>
              </a:xfrm>
              <a:prstGeom prst="rect">
                <a:avLst/>
              </a:prstGeom>
              <a:noFill/>
            </p:spPr>
            <p:txBody>
              <a:bodyPr wrap="square" rtlCol="0">
                <a:spAutoFit/>
              </a:bodyPr>
              <a:lstStyle/>
              <a:p>
                <a:r>
                  <a:rPr lang="it-IT" i="1" dirty="0"/>
                  <a:t>Example: </a:t>
                </a:r>
                <a:r>
                  <a:rPr lang="it-IT" dirty="0"/>
                  <a:t>a n-qubit system has </a:t>
                </a:r>
                <a14:m>
                  <m:oMath xmlns:m="http://schemas.openxmlformats.org/officeDocument/2006/math">
                    <m:sSup>
                      <m:sSupPr>
                        <m:ctrlPr>
                          <a:rPr lang="it-IT" b="0" i="1" smtClean="0">
                            <a:latin typeface="Cambria Math" panose="02040503050406030204" pitchFamily="18" charset="0"/>
                          </a:rPr>
                        </m:ctrlPr>
                      </m:sSupPr>
                      <m:e>
                        <m:r>
                          <a:rPr lang="it-IT" b="0" i="1" smtClean="0">
                            <a:latin typeface="Cambria Math" panose="02040503050406030204" pitchFamily="18" charset="0"/>
                          </a:rPr>
                          <m:t>2</m:t>
                        </m:r>
                      </m:e>
                      <m:sup>
                        <m:r>
                          <a:rPr lang="it-IT" b="0" i="1" smtClean="0">
                            <a:latin typeface="Cambria Math" panose="02040503050406030204" pitchFamily="18" charset="0"/>
                          </a:rPr>
                          <m:t>𝑛</m:t>
                        </m:r>
                      </m:sup>
                    </m:sSup>
                  </m:oMath>
                </a14:m>
                <a:r>
                  <a:rPr lang="it-IT" dirty="0"/>
                  <a:t> eigenstates </a:t>
                </a:r>
                <a14:m>
                  <m:oMath xmlns:m="http://schemas.openxmlformats.org/officeDocument/2006/math">
                    <m:r>
                      <a:rPr lang="it-IT" b="0" i="1" smtClean="0">
                        <a:latin typeface="Cambria Math" panose="02040503050406030204" pitchFamily="18" charset="0"/>
                      </a:rPr>
                      <m:t>→</m:t>
                    </m:r>
                    <m:sSup>
                      <m:sSupPr>
                        <m:ctrlPr>
                          <a:rPr lang="it-IT" b="0" i="1" smtClean="0">
                            <a:latin typeface="Cambria Math" panose="02040503050406030204" pitchFamily="18" charset="0"/>
                          </a:rPr>
                        </m:ctrlPr>
                      </m:sSupPr>
                      <m:e>
                        <m:r>
                          <a:rPr lang="it-IT" b="0" i="1" smtClean="0">
                            <a:latin typeface="Cambria Math" panose="02040503050406030204" pitchFamily="18" charset="0"/>
                          </a:rPr>
                          <m:t>2</m:t>
                        </m:r>
                      </m:e>
                      <m:sup>
                        <m:r>
                          <a:rPr lang="it-IT" b="0" i="1" smtClean="0">
                            <a:latin typeface="Cambria Math" panose="02040503050406030204" pitchFamily="18" charset="0"/>
                          </a:rPr>
                          <m:t>𝑛</m:t>
                        </m:r>
                      </m:sup>
                    </m:sSup>
                  </m:oMath>
                </a14:m>
                <a:r>
                  <a:rPr lang="it-IT" dirty="0"/>
                  <a:t> complex amplitudes. Hard to simulate classically for </a:t>
                </a:r>
                <a14:m>
                  <m:oMath xmlns:m="http://schemas.openxmlformats.org/officeDocument/2006/math">
                    <m:r>
                      <a:rPr lang="it-IT" b="0" i="1" smtClean="0">
                        <a:latin typeface="Cambria Math" panose="02040503050406030204" pitchFamily="18" charset="0"/>
                      </a:rPr>
                      <m:t>𝑛</m:t>
                    </m:r>
                    <m:r>
                      <a:rPr lang="it-IT" b="0" i="1" smtClean="0">
                        <a:latin typeface="Cambria Math" panose="02040503050406030204" pitchFamily="18" charset="0"/>
                      </a:rPr>
                      <m:t>⪞</m:t>
                    </m:r>
                    <m:r>
                      <a:rPr lang="it-IT" b="0" i="1" smtClean="0">
                        <a:latin typeface="Cambria Math" panose="02040503050406030204" pitchFamily="18" charset="0"/>
                      </a:rPr>
                      <m:t>50</m:t>
                    </m:r>
                  </m:oMath>
                </a14:m>
                <a:r>
                  <a:rPr lang="it-IT" dirty="0"/>
                  <a:t> qubits.</a:t>
                </a:r>
                <a:endParaRPr lang="en-FI" dirty="0"/>
              </a:p>
            </p:txBody>
          </p:sp>
        </mc:Choice>
        <mc:Fallback xmlns="">
          <p:sp>
            <p:nvSpPr>
              <p:cNvPr id="10" name="TextBox 9">
                <a:extLst>
                  <a:ext uri="{FF2B5EF4-FFF2-40B4-BE49-F238E27FC236}">
                    <a16:creationId xmlns:a16="http://schemas.microsoft.com/office/drawing/2014/main" id="{5653B1C4-339B-3AE7-1C14-9AC83F863825}"/>
                  </a:ext>
                </a:extLst>
              </p:cNvPr>
              <p:cNvSpPr txBox="1">
                <a:spLocks noRot="1" noChangeAspect="1" noMove="1" noResize="1" noEditPoints="1" noAdjustHandles="1" noChangeArrowheads="1" noChangeShapeType="1" noTextEdit="1"/>
              </p:cNvSpPr>
              <p:nvPr/>
            </p:nvSpPr>
            <p:spPr>
              <a:xfrm>
                <a:off x="439636" y="4392365"/>
                <a:ext cx="6405736" cy="646331"/>
              </a:xfrm>
              <a:prstGeom prst="rect">
                <a:avLst/>
              </a:prstGeom>
              <a:blipFill>
                <a:blip r:embed="rId6"/>
                <a:stretch>
                  <a:fillRect l="-761" t="-4717" r="-856" b="-15094"/>
                </a:stretch>
              </a:blipFill>
            </p:spPr>
            <p:txBody>
              <a:bodyPr/>
              <a:lstStyle/>
              <a:p>
                <a:r>
                  <a:rPr lang="en-FI">
                    <a:noFill/>
                  </a:rPr>
                  <a:t> </a:t>
                </a:r>
              </a:p>
            </p:txBody>
          </p:sp>
        </mc:Fallback>
      </mc:AlternateContent>
      <p:sp>
        <p:nvSpPr>
          <p:cNvPr id="5" name="Title 1">
            <a:extLst>
              <a:ext uri="{FF2B5EF4-FFF2-40B4-BE49-F238E27FC236}">
                <a16:creationId xmlns:a16="http://schemas.microsoft.com/office/drawing/2014/main" id="{B8346756-9910-9AF2-6924-B97AA649962D}"/>
              </a:ext>
            </a:extLst>
          </p:cNvPr>
          <p:cNvSpPr txBox="1">
            <a:spLocks/>
          </p:cNvSpPr>
          <p:nvPr/>
        </p:nvSpPr>
        <p:spPr>
          <a:xfrm>
            <a:off x="172520" y="0"/>
            <a:ext cx="9601200" cy="1309687"/>
          </a:xfrm>
          <a:prstGeom prst="rect">
            <a:avLst/>
          </a:prstGeom>
        </p:spPr>
        <p:txBody>
          <a:bodyPr vert="horz" lIns="91440" tIns="45720" rIns="91440" bIns="45720" rtlCol="0" anchor="ctr">
            <a:normAutofit/>
          </a:bodyPr>
          <a:lstStyle>
            <a:lvl1pPr algn="l" defTabSz="914400" rtl="0" eaLnBrk="1" latinLnBrk="0" hangingPunct="1">
              <a:lnSpc>
                <a:spcPct val="120000"/>
              </a:lnSpc>
              <a:spcBef>
                <a:spcPct val="0"/>
              </a:spcBef>
              <a:buNone/>
              <a:defRPr sz="2800" kern="1200" cap="all" spc="500" baseline="0">
                <a:solidFill>
                  <a:schemeClr val="tx1"/>
                </a:solidFill>
                <a:latin typeface="+mj-lt"/>
                <a:ea typeface="+mj-ea"/>
                <a:cs typeface="+mj-cs"/>
              </a:defRPr>
            </a:lvl1pPr>
          </a:lstStyle>
          <a:p>
            <a:r>
              <a:rPr lang="it-IT" dirty="0"/>
              <a:t>qubits</a:t>
            </a:r>
            <a:endParaRPr lang="en-FI" dirty="0"/>
          </a:p>
        </p:txBody>
      </p:sp>
      <p:sp>
        <p:nvSpPr>
          <p:cNvPr id="2" name="TextBox 1">
            <a:extLst>
              <a:ext uri="{FF2B5EF4-FFF2-40B4-BE49-F238E27FC236}">
                <a16:creationId xmlns:a16="http://schemas.microsoft.com/office/drawing/2014/main" id="{FBF02021-284C-0F19-1AE4-5DEADAECE760}"/>
              </a:ext>
            </a:extLst>
          </p:cNvPr>
          <p:cNvSpPr txBox="1"/>
          <p:nvPr/>
        </p:nvSpPr>
        <p:spPr>
          <a:xfrm>
            <a:off x="11664350" y="6309360"/>
            <a:ext cx="312906" cy="369332"/>
          </a:xfrm>
          <a:prstGeom prst="rect">
            <a:avLst/>
          </a:prstGeom>
          <a:noFill/>
        </p:spPr>
        <p:txBody>
          <a:bodyPr wrap="none" rtlCol="0">
            <a:spAutoFit/>
          </a:bodyPr>
          <a:lstStyle/>
          <a:p>
            <a:r>
              <a:rPr lang="it-IT" dirty="0"/>
              <a:t>2</a:t>
            </a:r>
            <a:endParaRPr lang="en-FI" dirty="0"/>
          </a:p>
        </p:txBody>
      </p:sp>
    </p:spTree>
    <p:extLst>
      <p:ext uri="{BB962C8B-B14F-4D97-AF65-F5344CB8AC3E}">
        <p14:creationId xmlns:p14="http://schemas.microsoft.com/office/powerpoint/2010/main" val="7474803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EDFCABBB-CFDE-EB47-8E2F-6B3EC9A1EDCA}"/>
                  </a:ext>
                </a:extLst>
              </p:cNvPr>
              <p:cNvSpPr>
                <a:spLocks noGrp="1"/>
              </p:cNvSpPr>
              <p:nvPr>
                <p:ph idx="1"/>
              </p:nvPr>
            </p:nvSpPr>
            <p:spPr>
              <a:xfrm>
                <a:off x="370927" y="1411676"/>
                <a:ext cx="7729277" cy="5047981"/>
              </a:xfrm>
            </p:spPr>
            <p:txBody>
              <a:bodyPr>
                <a:normAutofit/>
              </a:bodyPr>
              <a:lstStyle/>
              <a:p>
                <a:r>
                  <a:rPr lang="it-IT" dirty="0"/>
                  <a:t>Among many platforms, the superconducting (SC) qubit holds as one of the most prominent one for achieving fault-tolerant quantum processing units.</a:t>
                </a:r>
              </a:p>
              <a:p>
                <a:pPr marL="0" indent="0">
                  <a:buNone/>
                </a:pPr>
                <a:endParaRPr lang="it-IT" dirty="0"/>
              </a:p>
              <a:p>
                <a:r>
                  <a:rPr lang="it-IT" dirty="0"/>
                  <a:t>SC qubits are </a:t>
                </a:r>
                <a:r>
                  <a:rPr lang="it-IT" b="1" dirty="0"/>
                  <a:t>anharmonic oscillators</a:t>
                </a:r>
                <a:r>
                  <a:rPr lang="it-IT" dirty="0"/>
                  <a:t> with multiple energy levels, in which we are able to isolate the first two.</a:t>
                </a:r>
              </a:p>
              <a:p>
                <a:pPr marL="0" indent="0">
                  <a:buNone/>
                </a:pPr>
                <a:endParaRPr lang="it-IT" dirty="0"/>
              </a:p>
              <a:p>
                <a:r>
                  <a:rPr lang="it-IT" dirty="0"/>
                  <a:t>Several issues:</a:t>
                </a:r>
              </a:p>
              <a:p>
                <a:pPr lvl="1"/>
                <a:r>
                  <a:rPr lang="it-IT" dirty="0"/>
                  <a:t>Relaxation and dephasing.</a:t>
                </a:r>
              </a:p>
              <a:p>
                <a:pPr lvl="1"/>
                <a:r>
                  <a:rPr lang="it-IT" dirty="0"/>
                  <a:t>Cryogenic temperatures required (</a:t>
                </a:r>
                <a14:m>
                  <m:oMath xmlns:m="http://schemas.openxmlformats.org/officeDocument/2006/math">
                    <m:r>
                      <a:rPr lang="it-IT" b="0" i="1" smtClean="0">
                        <a:latin typeface="Cambria Math" panose="02040503050406030204" pitchFamily="18" charset="0"/>
                      </a:rPr>
                      <m:t>∼</m:t>
                    </m:r>
                    <m:r>
                      <a:rPr lang="it-IT" b="0" i="1" smtClean="0">
                        <a:latin typeface="Cambria Math" panose="02040503050406030204" pitchFamily="18" charset="0"/>
                      </a:rPr>
                      <m:t>20</m:t>
                    </m:r>
                  </m:oMath>
                </a14:m>
                <a:r>
                  <a:rPr lang="it-IT" dirty="0"/>
                  <a:t> mK).</a:t>
                </a:r>
              </a:p>
              <a:p>
                <a:pPr lvl="1"/>
                <a:r>
                  <a:rPr lang="it-IT" dirty="0"/>
                  <a:t>Hard to achieve scalable architectures.</a:t>
                </a:r>
              </a:p>
              <a:p>
                <a:pPr lvl="1"/>
                <a:r>
                  <a:rPr lang="it-IT" dirty="0"/>
                  <a:t>Non-standard chip fabrication techniques required.</a:t>
                </a:r>
              </a:p>
            </p:txBody>
          </p:sp>
        </mc:Choice>
        <mc:Fallback xmlns="">
          <p:sp>
            <p:nvSpPr>
              <p:cNvPr id="3" name="Content Placeholder 2">
                <a:extLst>
                  <a:ext uri="{FF2B5EF4-FFF2-40B4-BE49-F238E27FC236}">
                    <a16:creationId xmlns:a16="http://schemas.microsoft.com/office/drawing/2014/main" id="{EDFCABBB-CFDE-EB47-8E2F-6B3EC9A1EDCA}"/>
                  </a:ext>
                </a:extLst>
              </p:cNvPr>
              <p:cNvSpPr>
                <a:spLocks noGrp="1" noRot="1" noChangeAspect="1" noMove="1" noResize="1" noEditPoints="1" noAdjustHandles="1" noChangeArrowheads="1" noChangeShapeType="1" noTextEdit="1"/>
              </p:cNvSpPr>
              <p:nvPr>
                <p:ph idx="1"/>
              </p:nvPr>
            </p:nvSpPr>
            <p:spPr>
              <a:xfrm>
                <a:off x="370927" y="1411676"/>
                <a:ext cx="7729277" cy="5047981"/>
              </a:xfrm>
              <a:blipFill>
                <a:blip r:embed="rId2"/>
                <a:stretch>
                  <a:fillRect l="-552" r="-1262"/>
                </a:stretch>
              </a:blipFill>
            </p:spPr>
            <p:txBody>
              <a:bodyPr/>
              <a:lstStyle/>
              <a:p>
                <a:r>
                  <a:rPr lang="en-FI">
                    <a:noFill/>
                  </a:rPr>
                  <a:t> </a:t>
                </a:r>
              </a:p>
            </p:txBody>
          </p:sp>
        </mc:Fallback>
      </mc:AlternateContent>
      <p:sp>
        <p:nvSpPr>
          <p:cNvPr id="4" name="Title 1">
            <a:extLst>
              <a:ext uri="{FF2B5EF4-FFF2-40B4-BE49-F238E27FC236}">
                <a16:creationId xmlns:a16="http://schemas.microsoft.com/office/drawing/2014/main" id="{684994A4-24D0-B81E-B6FB-54171C63C2B9}"/>
              </a:ext>
            </a:extLst>
          </p:cNvPr>
          <p:cNvSpPr txBox="1">
            <a:spLocks/>
          </p:cNvSpPr>
          <p:nvPr/>
        </p:nvSpPr>
        <p:spPr>
          <a:xfrm>
            <a:off x="172520" y="0"/>
            <a:ext cx="9601200" cy="1309687"/>
          </a:xfrm>
          <a:prstGeom prst="rect">
            <a:avLst/>
          </a:prstGeom>
        </p:spPr>
        <p:txBody>
          <a:bodyPr vert="horz" lIns="91440" tIns="45720" rIns="91440" bIns="45720" rtlCol="0" anchor="ctr">
            <a:normAutofit/>
          </a:bodyPr>
          <a:lstStyle>
            <a:lvl1pPr algn="l" defTabSz="914400" rtl="0" eaLnBrk="1" latinLnBrk="0" hangingPunct="1">
              <a:lnSpc>
                <a:spcPct val="120000"/>
              </a:lnSpc>
              <a:spcBef>
                <a:spcPct val="0"/>
              </a:spcBef>
              <a:buNone/>
              <a:defRPr sz="2800" kern="1200" cap="all" spc="500" baseline="0">
                <a:solidFill>
                  <a:schemeClr val="tx1"/>
                </a:solidFill>
                <a:latin typeface="+mj-lt"/>
                <a:ea typeface="+mj-ea"/>
                <a:cs typeface="+mj-cs"/>
              </a:defRPr>
            </a:lvl1pPr>
          </a:lstStyle>
          <a:p>
            <a:r>
              <a:rPr lang="it-IT" dirty="0"/>
              <a:t>Quantum hardware</a:t>
            </a:r>
            <a:endParaRPr lang="en-FI" dirty="0"/>
          </a:p>
        </p:txBody>
      </p:sp>
      <p:pic>
        <p:nvPicPr>
          <p:cNvPr id="7" name="Immagine 2">
            <a:extLst>
              <a:ext uri="{FF2B5EF4-FFF2-40B4-BE49-F238E27FC236}">
                <a16:creationId xmlns:a16="http://schemas.microsoft.com/office/drawing/2014/main" id="{9BAC251A-0E82-65C2-D8B6-79498065D065}"/>
              </a:ext>
            </a:extLst>
          </p:cNvPr>
          <p:cNvPicPr>
            <a:picLocks noChangeAspect="1"/>
          </p:cNvPicPr>
          <p:nvPr/>
        </p:nvPicPr>
        <p:blipFill rotWithShape="1">
          <a:blip r:embed="rId3"/>
          <a:srcRect l="37432" t="24390" r="36755" b="13171"/>
          <a:stretch/>
        </p:blipFill>
        <p:spPr>
          <a:xfrm>
            <a:off x="8428520" y="654843"/>
            <a:ext cx="2576303" cy="3894882"/>
          </a:xfrm>
          <a:prstGeom prst="rect">
            <a:avLst/>
          </a:prstGeom>
        </p:spPr>
      </p:pic>
      <p:pic>
        <p:nvPicPr>
          <p:cNvPr id="8" name="Immagine 2" descr="Immagine che contiene grafico, diagramma&#10;&#10;Descrizione generata automaticamente">
            <a:extLst>
              <a:ext uri="{FF2B5EF4-FFF2-40B4-BE49-F238E27FC236}">
                <a16:creationId xmlns:a16="http://schemas.microsoft.com/office/drawing/2014/main" id="{D5708056-4C0A-984E-864A-7D1690EA86E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40553" y="4651714"/>
            <a:ext cx="4464270" cy="1808029"/>
          </a:xfrm>
          <a:prstGeom prst="rect">
            <a:avLst/>
          </a:prstGeom>
        </p:spPr>
      </p:pic>
      <p:sp>
        <p:nvSpPr>
          <p:cNvPr id="2" name="TextBox 1">
            <a:extLst>
              <a:ext uri="{FF2B5EF4-FFF2-40B4-BE49-F238E27FC236}">
                <a16:creationId xmlns:a16="http://schemas.microsoft.com/office/drawing/2014/main" id="{879486F9-BA8B-E840-7794-A5904E12F153}"/>
              </a:ext>
            </a:extLst>
          </p:cNvPr>
          <p:cNvSpPr txBox="1"/>
          <p:nvPr/>
        </p:nvSpPr>
        <p:spPr>
          <a:xfrm>
            <a:off x="11664350" y="6309360"/>
            <a:ext cx="312906" cy="369332"/>
          </a:xfrm>
          <a:prstGeom prst="rect">
            <a:avLst/>
          </a:prstGeom>
          <a:noFill/>
        </p:spPr>
        <p:txBody>
          <a:bodyPr wrap="none" rtlCol="0">
            <a:spAutoFit/>
          </a:bodyPr>
          <a:lstStyle/>
          <a:p>
            <a:r>
              <a:rPr lang="it-IT" dirty="0"/>
              <a:t>3</a:t>
            </a:r>
            <a:endParaRPr lang="en-FI" dirty="0"/>
          </a:p>
        </p:txBody>
      </p:sp>
    </p:spTree>
    <p:extLst>
      <p:ext uri="{BB962C8B-B14F-4D97-AF65-F5344CB8AC3E}">
        <p14:creationId xmlns:p14="http://schemas.microsoft.com/office/powerpoint/2010/main" val="19756910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screenshot of a computer&#10;&#10;Description automatically generated">
            <a:extLst>
              <a:ext uri="{FF2B5EF4-FFF2-40B4-BE49-F238E27FC236}">
                <a16:creationId xmlns:a16="http://schemas.microsoft.com/office/drawing/2014/main" id="{CE061D47-32E0-65BC-60A0-3CCA18A5C70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8626"/>
            <a:ext cx="12194167" cy="6858000"/>
          </a:xfrm>
          <a:prstGeom prst="rect">
            <a:avLst/>
          </a:prstGeom>
        </p:spPr>
      </p:pic>
      <p:sp>
        <p:nvSpPr>
          <p:cNvPr id="2" name="TextBox 1">
            <a:extLst>
              <a:ext uri="{FF2B5EF4-FFF2-40B4-BE49-F238E27FC236}">
                <a16:creationId xmlns:a16="http://schemas.microsoft.com/office/drawing/2014/main" id="{234730D8-F08F-E196-80CB-0FF69CAE87C2}"/>
              </a:ext>
            </a:extLst>
          </p:cNvPr>
          <p:cNvSpPr txBox="1"/>
          <p:nvPr/>
        </p:nvSpPr>
        <p:spPr>
          <a:xfrm>
            <a:off x="385782" y="5753819"/>
            <a:ext cx="5710218" cy="707886"/>
          </a:xfrm>
          <a:prstGeom prst="rect">
            <a:avLst/>
          </a:prstGeom>
          <a:noFill/>
        </p:spPr>
        <p:txBody>
          <a:bodyPr wrap="none" rtlCol="0">
            <a:spAutoFit/>
          </a:bodyPr>
          <a:lstStyle/>
          <a:p>
            <a:r>
              <a:rPr lang="it-IT" sz="2000" b="1" dirty="0"/>
              <a:t>Noise Intermediate Scale Quantum (NISQ) era:</a:t>
            </a:r>
          </a:p>
          <a:p>
            <a:r>
              <a:rPr lang="it-IT" sz="2000" dirty="0"/>
              <a:t>Small/medium sized QPUs, significant error rate.</a:t>
            </a:r>
            <a:endParaRPr lang="en-FI" sz="2000" dirty="0"/>
          </a:p>
        </p:txBody>
      </p:sp>
      <p:sp>
        <p:nvSpPr>
          <p:cNvPr id="3" name="TextBox 2">
            <a:extLst>
              <a:ext uri="{FF2B5EF4-FFF2-40B4-BE49-F238E27FC236}">
                <a16:creationId xmlns:a16="http://schemas.microsoft.com/office/drawing/2014/main" id="{E40C968F-0903-0B51-6D31-D276762D4738}"/>
              </a:ext>
            </a:extLst>
          </p:cNvPr>
          <p:cNvSpPr txBox="1"/>
          <p:nvPr/>
        </p:nvSpPr>
        <p:spPr>
          <a:xfrm>
            <a:off x="11664350" y="6309360"/>
            <a:ext cx="312906" cy="369332"/>
          </a:xfrm>
          <a:prstGeom prst="rect">
            <a:avLst/>
          </a:prstGeom>
          <a:noFill/>
        </p:spPr>
        <p:txBody>
          <a:bodyPr wrap="none" rtlCol="0">
            <a:spAutoFit/>
          </a:bodyPr>
          <a:lstStyle/>
          <a:p>
            <a:r>
              <a:rPr lang="it-IT" dirty="0"/>
              <a:t>6</a:t>
            </a:r>
            <a:endParaRPr lang="en-FI" dirty="0"/>
          </a:p>
        </p:txBody>
      </p:sp>
    </p:spTree>
    <p:extLst>
      <p:ext uri="{BB962C8B-B14F-4D97-AF65-F5344CB8AC3E}">
        <p14:creationId xmlns:p14="http://schemas.microsoft.com/office/powerpoint/2010/main" val="23420750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Rounded Corners 32">
            <a:extLst>
              <a:ext uri="{FF2B5EF4-FFF2-40B4-BE49-F238E27FC236}">
                <a16:creationId xmlns:a16="http://schemas.microsoft.com/office/drawing/2014/main" id="{38C70CB8-FE5B-4F9D-3333-CFF9CFD973C3}"/>
              </a:ext>
            </a:extLst>
          </p:cNvPr>
          <p:cNvSpPr/>
          <p:nvPr/>
        </p:nvSpPr>
        <p:spPr>
          <a:xfrm>
            <a:off x="7384211" y="978388"/>
            <a:ext cx="4444042" cy="2317116"/>
          </a:xfrm>
          <a:prstGeom prst="round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FI"/>
          </a:p>
        </p:txBody>
      </p:sp>
      <p:sp>
        <p:nvSpPr>
          <p:cNvPr id="3" name="Content Placeholder 2">
            <a:extLst>
              <a:ext uri="{FF2B5EF4-FFF2-40B4-BE49-F238E27FC236}">
                <a16:creationId xmlns:a16="http://schemas.microsoft.com/office/drawing/2014/main" id="{90ACEDDE-2612-6FB5-56D8-FAF5F74D4783}"/>
              </a:ext>
            </a:extLst>
          </p:cNvPr>
          <p:cNvSpPr>
            <a:spLocks noGrp="1"/>
          </p:cNvSpPr>
          <p:nvPr>
            <p:ph idx="1"/>
          </p:nvPr>
        </p:nvSpPr>
        <p:spPr>
          <a:xfrm>
            <a:off x="363747" y="1219976"/>
            <a:ext cx="6744420" cy="2508220"/>
          </a:xfrm>
        </p:spPr>
        <p:txBody>
          <a:bodyPr/>
          <a:lstStyle/>
          <a:p>
            <a:r>
              <a:rPr lang="it-IT" dirty="0"/>
              <a:t>Multi-qubit states are governed by </a:t>
            </a:r>
            <a:r>
              <a:rPr lang="it-IT" b="1" dirty="0"/>
              <a:t>quantum gates</a:t>
            </a:r>
            <a:r>
              <a:rPr lang="it-IT" dirty="0"/>
              <a:t>.</a:t>
            </a:r>
          </a:p>
          <a:p>
            <a:r>
              <a:rPr lang="it-IT" dirty="0"/>
              <a:t>The most common are single-qubit (can be visualized on the Bloch sphere) and two-qubit gates.</a:t>
            </a:r>
          </a:p>
          <a:p>
            <a:r>
              <a:rPr lang="it-IT" dirty="0"/>
              <a:t>A sequence of quantum gates acting on an initial state implements a </a:t>
            </a:r>
            <a:r>
              <a:rPr lang="it-IT" b="1" dirty="0"/>
              <a:t>quantum algorithm</a:t>
            </a:r>
            <a:r>
              <a:rPr lang="it-IT" dirty="0"/>
              <a:t>, often indicated as </a:t>
            </a:r>
            <a:r>
              <a:rPr lang="it-IT" b="1" dirty="0"/>
              <a:t>quantum circuit</a:t>
            </a:r>
            <a:r>
              <a:rPr lang="it-IT" dirty="0"/>
              <a:t>.</a:t>
            </a:r>
            <a:endParaRPr lang="en-FI" dirty="0"/>
          </a:p>
        </p:txBody>
      </p:sp>
      <p:sp>
        <p:nvSpPr>
          <p:cNvPr id="4" name="Title 1">
            <a:extLst>
              <a:ext uri="{FF2B5EF4-FFF2-40B4-BE49-F238E27FC236}">
                <a16:creationId xmlns:a16="http://schemas.microsoft.com/office/drawing/2014/main" id="{0FBA2E5F-B32C-ACCD-4EE9-D79593596DF3}"/>
              </a:ext>
            </a:extLst>
          </p:cNvPr>
          <p:cNvSpPr txBox="1">
            <a:spLocks/>
          </p:cNvSpPr>
          <p:nvPr/>
        </p:nvSpPr>
        <p:spPr>
          <a:xfrm>
            <a:off x="172520" y="0"/>
            <a:ext cx="9601200" cy="1309687"/>
          </a:xfrm>
          <a:prstGeom prst="rect">
            <a:avLst/>
          </a:prstGeom>
        </p:spPr>
        <p:txBody>
          <a:bodyPr vert="horz" lIns="91440" tIns="45720" rIns="91440" bIns="45720" rtlCol="0" anchor="ctr">
            <a:normAutofit/>
          </a:bodyPr>
          <a:lstStyle>
            <a:lvl1pPr algn="l" defTabSz="914400" rtl="0" eaLnBrk="1" latinLnBrk="0" hangingPunct="1">
              <a:lnSpc>
                <a:spcPct val="120000"/>
              </a:lnSpc>
              <a:spcBef>
                <a:spcPct val="0"/>
              </a:spcBef>
              <a:buNone/>
              <a:defRPr sz="2800" kern="1200" cap="all" spc="500" baseline="0">
                <a:solidFill>
                  <a:schemeClr val="tx1"/>
                </a:solidFill>
                <a:latin typeface="+mj-lt"/>
                <a:ea typeface="+mj-ea"/>
                <a:cs typeface="+mj-cs"/>
              </a:defRPr>
            </a:lvl1pPr>
          </a:lstStyle>
          <a:p>
            <a:r>
              <a:rPr lang="it-IT" dirty="0"/>
              <a:t>Quantum gates</a:t>
            </a:r>
            <a:endParaRPr lang="en-FI" dirty="0"/>
          </a:p>
        </p:txBody>
      </p:sp>
      <p:pic>
        <p:nvPicPr>
          <p:cNvPr id="8" name="Google Shape;133;p17">
            <a:extLst>
              <a:ext uri="{FF2B5EF4-FFF2-40B4-BE49-F238E27FC236}">
                <a16:creationId xmlns:a16="http://schemas.microsoft.com/office/drawing/2014/main" id="{63CF217D-A69C-DB21-0097-49A77BCA1AFA}"/>
              </a:ext>
            </a:extLst>
          </p:cNvPr>
          <p:cNvPicPr preferRelativeResize="0"/>
          <p:nvPr/>
        </p:nvPicPr>
        <p:blipFill>
          <a:blip r:embed="rId2">
            <a:alphaModFix/>
          </a:blip>
          <a:stretch>
            <a:fillRect/>
          </a:stretch>
        </p:blipFill>
        <p:spPr>
          <a:xfrm>
            <a:off x="7525073" y="1928980"/>
            <a:ext cx="4121314" cy="707125"/>
          </a:xfrm>
          <a:prstGeom prst="rect">
            <a:avLst/>
          </a:prstGeom>
          <a:noFill/>
          <a:ln>
            <a:noFill/>
          </a:ln>
        </p:spPr>
      </p:pic>
      <mc:AlternateContent xmlns:mc="http://schemas.openxmlformats.org/markup-compatibility/2006" xmlns:a14="http://schemas.microsoft.com/office/drawing/2010/main">
        <mc:Choice Requires="a14">
          <p:sp>
            <p:nvSpPr>
              <p:cNvPr id="10" name="CasellaDiTesto 32">
                <a:extLst>
                  <a:ext uri="{FF2B5EF4-FFF2-40B4-BE49-F238E27FC236}">
                    <a16:creationId xmlns:a16="http://schemas.microsoft.com/office/drawing/2014/main" id="{7B0B9C53-2277-51BE-CB7C-6F5B5C407268}"/>
                  </a:ext>
                </a:extLst>
              </p:cNvPr>
              <p:cNvSpPr txBox="1"/>
              <p:nvPr/>
            </p:nvSpPr>
            <p:spPr>
              <a:xfrm>
                <a:off x="9404127" y="2619230"/>
                <a:ext cx="2424125" cy="554254"/>
              </a:xfrm>
              <a:prstGeom prst="rect">
                <a:avLst/>
              </a:prstGeom>
              <a:noFill/>
            </p:spPr>
            <p:txBody>
              <a:bodyPr wrap="none" rtlCol="0">
                <a:spAutoFit/>
              </a:bodyPr>
              <a:lstStyle/>
              <a:p>
                <a:pPr algn="ctr"/>
                <a14:m>
                  <m:oMathPara xmlns:m="http://schemas.openxmlformats.org/officeDocument/2006/math">
                    <m:oMathParaPr>
                      <m:jc m:val="centerGroup"/>
                    </m:oMathParaPr>
                    <m:oMath xmlns:m="http://schemas.openxmlformats.org/officeDocument/2006/math">
                      <m:d>
                        <m:dPr>
                          <m:begChr m:val="|"/>
                          <m:endChr m:val="⟩"/>
                          <m:ctrlPr>
                            <a:rPr lang="it-IT" b="0" i="1" smtClean="0">
                              <a:latin typeface="Cambria Math" panose="02040503050406030204" pitchFamily="18" charset="0"/>
                            </a:rPr>
                          </m:ctrlPr>
                        </m:dPr>
                        <m:e>
                          <m:r>
                            <a:rPr lang="it-IT" b="0" i="1" smtClean="0">
                              <a:latin typeface="Cambria Math" panose="02040503050406030204" pitchFamily="18" charset="0"/>
                            </a:rPr>
                            <m:t>0</m:t>
                          </m:r>
                        </m:e>
                      </m:d>
                      <m:r>
                        <a:rPr lang="it-IT" b="0" i="1" smtClean="0">
                          <a:latin typeface="Cambria Math" panose="02040503050406030204" pitchFamily="18" charset="0"/>
                        </a:rPr>
                        <m:t>=</m:t>
                      </m:r>
                      <m:d>
                        <m:dPr>
                          <m:ctrlPr>
                            <a:rPr lang="it-IT" b="0" i="1" smtClean="0">
                              <a:latin typeface="Cambria Math" panose="02040503050406030204" pitchFamily="18" charset="0"/>
                            </a:rPr>
                          </m:ctrlPr>
                        </m:dPr>
                        <m:e>
                          <m:m>
                            <m:mPr>
                              <m:mcs>
                                <m:mc>
                                  <m:mcPr>
                                    <m:count m:val="1"/>
                                    <m:mcJc m:val="center"/>
                                  </m:mcPr>
                                </m:mc>
                              </m:mcs>
                              <m:ctrlPr>
                                <a:rPr lang="it-IT" i="1" smtClean="0">
                                  <a:latin typeface="Cambria Math" panose="02040503050406030204" pitchFamily="18" charset="0"/>
                                </a:rPr>
                              </m:ctrlPr>
                            </m:mPr>
                            <m:mr>
                              <m:e>
                                <m:r>
                                  <m:rPr>
                                    <m:brk m:alnAt="7"/>
                                  </m:rPr>
                                  <a:rPr lang="it-IT" b="0" i="1" smtClean="0">
                                    <a:latin typeface="Cambria Math" panose="02040503050406030204" pitchFamily="18" charset="0"/>
                                  </a:rPr>
                                  <m:t>1</m:t>
                                </m:r>
                              </m:e>
                            </m:mr>
                            <m:mr>
                              <m:e>
                                <m:r>
                                  <a:rPr lang="it-IT" b="0" i="1" smtClean="0">
                                    <a:latin typeface="Cambria Math" panose="02040503050406030204" pitchFamily="18" charset="0"/>
                                  </a:rPr>
                                  <m:t>0</m:t>
                                </m:r>
                              </m:e>
                            </m:mr>
                          </m:m>
                        </m:e>
                      </m:d>
                      <m:r>
                        <a:rPr lang="it-IT" b="0" i="0" smtClean="0">
                          <a:latin typeface="Cambria Math" panose="02040503050406030204" pitchFamily="18" charset="0"/>
                        </a:rPr>
                        <m:t>     </m:t>
                      </m:r>
                      <m:d>
                        <m:dPr>
                          <m:begChr m:val="|"/>
                          <m:endChr m:val="⟩"/>
                          <m:ctrlPr>
                            <a:rPr lang="it-IT" b="0" i="1" smtClean="0">
                              <a:latin typeface="Cambria Math" panose="02040503050406030204" pitchFamily="18" charset="0"/>
                            </a:rPr>
                          </m:ctrlPr>
                        </m:dPr>
                        <m:e>
                          <m:r>
                            <a:rPr lang="it-IT" b="0" i="1" smtClean="0">
                              <a:latin typeface="Cambria Math" panose="02040503050406030204" pitchFamily="18" charset="0"/>
                            </a:rPr>
                            <m:t>1</m:t>
                          </m:r>
                        </m:e>
                      </m:d>
                      <m:r>
                        <a:rPr lang="it-IT" b="0" i="1" smtClean="0">
                          <a:latin typeface="Cambria Math" panose="02040503050406030204" pitchFamily="18" charset="0"/>
                        </a:rPr>
                        <m:t>=</m:t>
                      </m:r>
                      <m:d>
                        <m:dPr>
                          <m:ctrlPr>
                            <a:rPr lang="it-IT" b="0" i="1" smtClean="0">
                              <a:latin typeface="Cambria Math" panose="02040503050406030204" pitchFamily="18" charset="0"/>
                            </a:rPr>
                          </m:ctrlPr>
                        </m:dPr>
                        <m:e>
                          <m:m>
                            <m:mPr>
                              <m:mcs>
                                <m:mc>
                                  <m:mcPr>
                                    <m:count m:val="1"/>
                                    <m:mcJc m:val="center"/>
                                  </m:mcPr>
                                </m:mc>
                              </m:mcs>
                              <m:ctrlPr>
                                <a:rPr lang="it-IT" i="1" smtClean="0">
                                  <a:latin typeface="Cambria Math" panose="02040503050406030204" pitchFamily="18" charset="0"/>
                                </a:rPr>
                              </m:ctrlPr>
                            </m:mPr>
                            <m:mr>
                              <m:e>
                                <m:r>
                                  <m:rPr>
                                    <m:brk m:alnAt="7"/>
                                  </m:rPr>
                                  <a:rPr lang="it-IT" b="0" i="1" smtClean="0">
                                    <a:latin typeface="Cambria Math" panose="02040503050406030204" pitchFamily="18" charset="0"/>
                                  </a:rPr>
                                  <m:t>0</m:t>
                                </m:r>
                              </m:e>
                            </m:mr>
                            <m:mr>
                              <m:e>
                                <m:r>
                                  <a:rPr lang="it-IT" b="0" i="1" smtClean="0">
                                    <a:latin typeface="Cambria Math" panose="02040503050406030204" pitchFamily="18" charset="0"/>
                                  </a:rPr>
                                  <m:t>1</m:t>
                                </m:r>
                              </m:e>
                            </m:mr>
                          </m:m>
                        </m:e>
                      </m:d>
                    </m:oMath>
                  </m:oMathPara>
                </a14:m>
                <a:endParaRPr lang="it-IT" dirty="0"/>
              </a:p>
            </p:txBody>
          </p:sp>
        </mc:Choice>
        <mc:Fallback xmlns="">
          <p:sp>
            <p:nvSpPr>
              <p:cNvPr id="10" name="CasellaDiTesto 32">
                <a:extLst>
                  <a:ext uri="{FF2B5EF4-FFF2-40B4-BE49-F238E27FC236}">
                    <a16:creationId xmlns:a16="http://schemas.microsoft.com/office/drawing/2014/main" id="{7B0B9C53-2277-51BE-CB7C-6F5B5C407268}"/>
                  </a:ext>
                </a:extLst>
              </p:cNvPr>
              <p:cNvSpPr txBox="1">
                <a:spLocks noRot="1" noChangeAspect="1" noMove="1" noResize="1" noEditPoints="1" noAdjustHandles="1" noChangeArrowheads="1" noChangeShapeType="1" noTextEdit="1"/>
              </p:cNvSpPr>
              <p:nvPr/>
            </p:nvSpPr>
            <p:spPr>
              <a:xfrm>
                <a:off x="9404127" y="2619230"/>
                <a:ext cx="2424125" cy="554254"/>
              </a:xfrm>
              <a:prstGeom prst="rect">
                <a:avLst/>
              </a:prstGeom>
              <a:blipFill>
                <a:blip r:embed="rId3"/>
                <a:stretch>
                  <a:fillRect/>
                </a:stretch>
              </a:blipFill>
            </p:spPr>
            <p:txBody>
              <a:bodyPr/>
              <a:lstStyle/>
              <a:p>
                <a:r>
                  <a:rPr lang="en-FI">
                    <a:noFill/>
                  </a:rPr>
                  <a:t> </a:t>
                </a:r>
              </a:p>
            </p:txBody>
          </p:sp>
        </mc:Fallback>
      </mc:AlternateContent>
      <p:sp>
        <p:nvSpPr>
          <p:cNvPr id="11" name="TextBox 10">
            <a:extLst>
              <a:ext uri="{FF2B5EF4-FFF2-40B4-BE49-F238E27FC236}">
                <a16:creationId xmlns:a16="http://schemas.microsoft.com/office/drawing/2014/main" id="{6822B927-0A54-3032-40C0-1A738A8809E1}"/>
              </a:ext>
            </a:extLst>
          </p:cNvPr>
          <p:cNvSpPr txBox="1"/>
          <p:nvPr/>
        </p:nvSpPr>
        <p:spPr>
          <a:xfrm>
            <a:off x="7730245" y="1138102"/>
            <a:ext cx="3929147" cy="646331"/>
          </a:xfrm>
          <a:prstGeom prst="rect">
            <a:avLst/>
          </a:prstGeom>
          <a:noFill/>
        </p:spPr>
        <p:txBody>
          <a:bodyPr wrap="square" rtlCol="0">
            <a:spAutoFit/>
          </a:bodyPr>
          <a:lstStyle/>
          <a:p>
            <a:pPr algn="ctr"/>
            <a:r>
              <a:rPr lang="it-IT" dirty="0"/>
              <a:t>Single qubit gates are SU(2) rotations:</a:t>
            </a:r>
            <a:endParaRPr lang="en-FI" dirty="0"/>
          </a:p>
        </p:txBody>
      </p:sp>
      <p:graphicFrame>
        <p:nvGraphicFramePr>
          <p:cNvPr id="12" name="Google Shape;136;p17">
            <a:extLst>
              <a:ext uri="{FF2B5EF4-FFF2-40B4-BE49-F238E27FC236}">
                <a16:creationId xmlns:a16="http://schemas.microsoft.com/office/drawing/2014/main" id="{E474313E-186A-C4CA-1C85-7256D035255A}"/>
              </a:ext>
            </a:extLst>
          </p:cNvPr>
          <p:cNvGraphicFramePr/>
          <p:nvPr>
            <p:extLst>
              <p:ext uri="{D42A27DB-BD31-4B8C-83A1-F6EECF244321}">
                <p14:modId xmlns:p14="http://schemas.microsoft.com/office/powerpoint/2010/main" val="68177211"/>
              </p:ext>
            </p:extLst>
          </p:nvPr>
        </p:nvGraphicFramePr>
        <p:xfrm>
          <a:off x="600915" y="3728196"/>
          <a:ext cx="8115785" cy="2818092"/>
        </p:xfrm>
        <a:graphic>
          <a:graphicData uri="http://schemas.openxmlformats.org/drawingml/2006/table">
            <a:tbl>
              <a:tblPr>
                <a:noFill/>
              </a:tblPr>
              <a:tblGrid>
                <a:gridCol w="1302438">
                  <a:extLst>
                    <a:ext uri="{9D8B030D-6E8A-4147-A177-3AD203B41FA5}">
                      <a16:colId xmlns:a16="http://schemas.microsoft.com/office/drawing/2014/main" val="20000"/>
                    </a:ext>
                  </a:extLst>
                </a:gridCol>
                <a:gridCol w="1563720">
                  <a:extLst>
                    <a:ext uri="{9D8B030D-6E8A-4147-A177-3AD203B41FA5}">
                      <a16:colId xmlns:a16="http://schemas.microsoft.com/office/drawing/2014/main" val="20001"/>
                    </a:ext>
                  </a:extLst>
                </a:gridCol>
                <a:gridCol w="1476912">
                  <a:extLst>
                    <a:ext uri="{9D8B030D-6E8A-4147-A177-3AD203B41FA5}">
                      <a16:colId xmlns:a16="http://schemas.microsoft.com/office/drawing/2014/main" val="20002"/>
                    </a:ext>
                  </a:extLst>
                </a:gridCol>
                <a:gridCol w="3772715">
                  <a:extLst>
                    <a:ext uri="{9D8B030D-6E8A-4147-A177-3AD203B41FA5}">
                      <a16:colId xmlns:a16="http://schemas.microsoft.com/office/drawing/2014/main" val="20003"/>
                    </a:ext>
                  </a:extLst>
                </a:gridCol>
              </a:tblGrid>
              <a:tr h="517659">
                <a:tc>
                  <a:txBody>
                    <a:bodyPr/>
                    <a:lstStyle/>
                    <a:p>
                      <a:pPr marL="0" lvl="0" indent="0" algn="ctr" rtl="0">
                        <a:spcBef>
                          <a:spcPts val="0"/>
                        </a:spcBef>
                        <a:spcAft>
                          <a:spcPts val="0"/>
                        </a:spcAft>
                        <a:buNone/>
                      </a:pPr>
                      <a:r>
                        <a:rPr lang="it" b="1"/>
                        <a:t>Name</a:t>
                      </a:r>
                      <a:endParaRPr b="1"/>
                    </a:p>
                  </a:txBody>
                  <a:tcPr marL="91425" marR="91425" marT="91425" marB="91425" anchor="ctr">
                    <a:lnL w="19050" cap="flat" cmpd="sng">
                      <a:solidFill>
                        <a:schemeClr val="dk2"/>
                      </a:solidFill>
                      <a:prstDash val="solid"/>
                      <a:round/>
                      <a:headEnd type="none" w="sm" len="sm"/>
                      <a:tailEnd type="none" w="sm" len="sm"/>
                    </a:lnL>
                    <a:lnR w="19050" cap="flat" cmpd="sng">
                      <a:solidFill>
                        <a:schemeClr val="dk2"/>
                      </a:solidFill>
                      <a:prstDash val="solid"/>
                      <a:round/>
                      <a:headEnd type="none" w="sm" len="sm"/>
                      <a:tailEnd type="none" w="sm" len="sm"/>
                    </a:lnR>
                    <a:lnT w="19050" cap="flat" cmpd="sng">
                      <a:solidFill>
                        <a:schemeClr val="dk2"/>
                      </a:solidFill>
                      <a:prstDash val="solid"/>
                      <a:round/>
                      <a:headEnd type="none" w="sm" len="sm"/>
                      <a:tailEnd type="none" w="sm" len="sm"/>
                    </a:lnT>
                    <a:lnB w="19050" cap="flat" cmpd="sng">
                      <a:solidFill>
                        <a:schemeClr val="dk2"/>
                      </a:solidFill>
                      <a:prstDash val="solid"/>
                      <a:round/>
                      <a:headEnd type="none" w="sm" len="sm"/>
                      <a:tailEnd type="none" w="sm" len="sm"/>
                    </a:lnB>
                  </a:tcPr>
                </a:tc>
                <a:tc>
                  <a:txBody>
                    <a:bodyPr/>
                    <a:lstStyle/>
                    <a:p>
                      <a:pPr marL="0" lvl="0" indent="0" algn="ctr" rtl="0">
                        <a:spcBef>
                          <a:spcPts val="0"/>
                        </a:spcBef>
                        <a:spcAft>
                          <a:spcPts val="0"/>
                        </a:spcAft>
                        <a:buNone/>
                      </a:pPr>
                      <a:r>
                        <a:rPr lang="it" b="1"/>
                        <a:t>Symbol</a:t>
                      </a:r>
                      <a:endParaRPr b="1"/>
                    </a:p>
                  </a:txBody>
                  <a:tcPr marL="91425" marR="91425" marT="91425" marB="91425" anchor="ctr">
                    <a:lnL w="19050" cap="flat" cmpd="sng">
                      <a:solidFill>
                        <a:schemeClr val="dk2"/>
                      </a:solidFill>
                      <a:prstDash val="solid"/>
                      <a:round/>
                      <a:headEnd type="none" w="sm" len="sm"/>
                      <a:tailEnd type="none" w="sm" len="sm"/>
                    </a:lnL>
                    <a:lnR w="19050" cap="flat" cmpd="sng">
                      <a:solidFill>
                        <a:schemeClr val="dk2"/>
                      </a:solidFill>
                      <a:prstDash val="solid"/>
                      <a:round/>
                      <a:headEnd type="none" w="sm" len="sm"/>
                      <a:tailEnd type="none" w="sm" len="sm"/>
                    </a:lnR>
                    <a:lnT w="19050" cap="flat" cmpd="sng">
                      <a:solidFill>
                        <a:schemeClr val="dk2"/>
                      </a:solidFill>
                      <a:prstDash val="solid"/>
                      <a:round/>
                      <a:headEnd type="none" w="sm" len="sm"/>
                      <a:tailEnd type="none" w="sm" len="sm"/>
                    </a:lnT>
                    <a:lnB w="19050" cap="flat" cmpd="sng">
                      <a:solidFill>
                        <a:schemeClr val="dk2"/>
                      </a:solidFill>
                      <a:prstDash val="solid"/>
                      <a:round/>
                      <a:headEnd type="none" w="sm" len="sm"/>
                      <a:tailEnd type="none" w="sm" len="sm"/>
                    </a:lnB>
                  </a:tcPr>
                </a:tc>
                <a:tc>
                  <a:txBody>
                    <a:bodyPr/>
                    <a:lstStyle/>
                    <a:p>
                      <a:pPr marL="0" lvl="0" indent="0" algn="ctr" rtl="0">
                        <a:spcBef>
                          <a:spcPts val="0"/>
                        </a:spcBef>
                        <a:spcAft>
                          <a:spcPts val="0"/>
                        </a:spcAft>
                        <a:buNone/>
                      </a:pPr>
                      <a:r>
                        <a:rPr lang="it" b="1" dirty="0"/>
                        <a:t>Matrix rep.</a:t>
                      </a:r>
                      <a:endParaRPr b="1" dirty="0"/>
                    </a:p>
                  </a:txBody>
                  <a:tcPr marL="91425" marR="91425" marT="91425" marB="91425" anchor="ctr">
                    <a:lnL w="19050" cap="flat" cmpd="sng">
                      <a:solidFill>
                        <a:schemeClr val="dk2"/>
                      </a:solidFill>
                      <a:prstDash val="solid"/>
                      <a:round/>
                      <a:headEnd type="none" w="sm" len="sm"/>
                      <a:tailEnd type="none" w="sm" len="sm"/>
                    </a:lnL>
                    <a:lnR w="19050" cap="flat" cmpd="sng">
                      <a:solidFill>
                        <a:schemeClr val="dk2"/>
                      </a:solidFill>
                      <a:prstDash val="solid"/>
                      <a:round/>
                      <a:headEnd type="none" w="sm" len="sm"/>
                      <a:tailEnd type="none" w="sm" len="sm"/>
                    </a:lnR>
                    <a:lnT w="19050" cap="flat" cmpd="sng">
                      <a:solidFill>
                        <a:schemeClr val="dk2"/>
                      </a:solidFill>
                      <a:prstDash val="solid"/>
                      <a:round/>
                      <a:headEnd type="none" w="sm" len="sm"/>
                      <a:tailEnd type="none" w="sm" len="sm"/>
                    </a:lnT>
                    <a:lnB w="19050" cap="flat" cmpd="sng">
                      <a:solidFill>
                        <a:schemeClr val="dk2"/>
                      </a:solidFill>
                      <a:prstDash val="solid"/>
                      <a:round/>
                      <a:headEnd type="none" w="sm" len="sm"/>
                      <a:tailEnd type="none" w="sm" len="sm"/>
                    </a:lnB>
                  </a:tcPr>
                </a:tc>
                <a:tc>
                  <a:txBody>
                    <a:bodyPr/>
                    <a:lstStyle/>
                    <a:p>
                      <a:pPr marL="0" lvl="0" indent="0" algn="ctr" rtl="0">
                        <a:spcBef>
                          <a:spcPts val="0"/>
                        </a:spcBef>
                        <a:spcAft>
                          <a:spcPts val="0"/>
                        </a:spcAft>
                        <a:buNone/>
                      </a:pPr>
                      <a:r>
                        <a:rPr lang="it" b="1"/>
                        <a:t>Action</a:t>
                      </a:r>
                      <a:endParaRPr b="1"/>
                    </a:p>
                  </a:txBody>
                  <a:tcPr marL="91425" marR="91425" marT="91425" marB="91425" anchor="ctr">
                    <a:lnL w="19050" cap="flat" cmpd="sng">
                      <a:solidFill>
                        <a:schemeClr val="dk2"/>
                      </a:solidFill>
                      <a:prstDash val="solid"/>
                      <a:round/>
                      <a:headEnd type="none" w="sm" len="sm"/>
                      <a:tailEnd type="none" w="sm" len="sm"/>
                    </a:lnL>
                    <a:lnR w="19050" cap="flat" cmpd="sng">
                      <a:solidFill>
                        <a:schemeClr val="dk2"/>
                      </a:solidFill>
                      <a:prstDash val="solid"/>
                      <a:round/>
                      <a:headEnd type="none" w="sm" len="sm"/>
                      <a:tailEnd type="none" w="sm" len="sm"/>
                    </a:lnR>
                    <a:lnT w="19050" cap="flat" cmpd="sng">
                      <a:solidFill>
                        <a:schemeClr val="dk2"/>
                      </a:solidFill>
                      <a:prstDash val="solid"/>
                      <a:round/>
                      <a:headEnd type="none" w="sm" len="sm"/>
                      <a:tailEnd type="none" w="sm" len="sm"/>
                    </a:lnT>
                    <a:lnB w="19050" cap="flat" cmpd="sng">
                      <a:solidFill>
                        <a:schemeClr val="dk2"/>
                      </a:solidFill>
                      <a:prstDash val="solid"/>
                      <a:round/>
                      <a:headEnd type="none" w="sm" len="sm"/>
                      <a:tailEnd type="none" w="sm" len="sm"/>
                    </a:lnB>
                  </a:tcPr>
                </a:tc>
                <a:extLst>
                  <a:ext uri="{0D108BD9-81ED-4DB2-BD59-A6C34878D82A}">
                    <a16:rowId xmlns:a16="http://schemas.microsoft.com/office/drawing/2014/main" val="10000"/>
                  </a:ext>
                </a:extLst>
              </a:tr>
              <a:tr h="521373">
                <a:tc>
                  <a:txBody>
                    <a:bodyPr/>
                    <a:lstStyle/>
                    <a:p>
                      <a:pPr marL="0" lvl="0" indent="0" algn="ctr" rtl="0">
                        <a:spcBef>
                          <a:spcPts val="0"/>
                        </a:spcBef>
                        <a:spcAft>
                          <a:spcPts val="0"/>
                        </a:spcAft>
                        <a:buNone/>
                      </a:pPr>
                      <a:r>
                        <a:rPr lang="it" sz="1300" i="1"/>
                        <a:t>Hadamard</a:t>
                      </a:r>
                      <a:endParaRPr sz="1300" i="1"/>
                    </a:p>
                  </a:txBody>
                  <a:tcPr marL="91425" marR="91425" marT="91425" marB="91425" anchor="ctr">
                    <a:lnL w="19050" cap="flat" cmpd="sng">
                      <a:solidFill>
                        <a:schemeClr val="dk2"/>
                      </a:solidFill>
                      <a:prstDash val="solid"/>
                      <a:round/>
                      <a:headEnd type="none" w="sm" len="sm"/>
                      <a:tailEnd type="none" w="sm" len="sm"/>
                    </a:lnL>
                    <a:lnR w="19050" cap="flat" cmpd="sng">
                      <a:solidFill>
                        <a:schemeClr val="dk2"/>
                      </a:solidFill>
                      <a:prstDash val="solid"/>
                      <a:round/>
                      <a:headEnd type="none" w="sm" len="sm"/>
                      <a:tailEnd type="none" w="sm" len="sm"/>
                    </a:lnR>
                    <a:lnT w="19050" cap="flat" cmpd="sng">
                      <a:solidFill>
                        <a:schemeClr val="dk2"/>
                      </a:solidFill>
                      <a:prstDash val="solid"/>
                      <a:round/>
                      <a:headEnd type="none" w="sm" len="sm"/>
                      <a:tailEnd type="none" w="sm" len="sm"/>
                    </a:lnT>
                    <a:lnB w="19050" cap="flat" cmpd="sng">
                      <a:solidFill>
                        <a:schemeClr val="dk2"/>
                      </a:solidFill>
                      <a:prstDash val="solid"/>
                      <a:round/>
                      <a:headEnd type="none" w="sm" len="sm"/>
                      <a:tailEnd type="none" w="sm" len="sm"/>
                    </a:lnB>
                  </a:tcPr>
                </a:tc>
                <a:tc>
                  <a:txBody>
                    <a:bodyPr/>
                    <a:lstStyle/>
                    <a:p>
                      <a:pPr marL="0" lvl="0" indent="0" algn="l" rtl="0">
                        <a:spcBef>
                          <a:spcPts val="0"/>
                        </a:spcBef>
                        <a:spcAft>
                          <a:spcPts val="0"/>
                        </a:spcAft>
                        <a:buNone/>
                      </a:pPr>
                      <a:endParaRPr/>
                    </a:p>
                  </a:txBody>
                  <a:tcPr marL="91425" marR="91425" marT="91425" marB="91425">
                    <a:lnL w="19050" cap="flat" cmpd="sng">
                      <a:solidFill>
                        <a:schemeClr val="dk2"/>
                      </a:solidFill>
                      <a:prstDash val="solid"/>
                      <a:round/>
                      <a:headEnd type="none" w="sm" len="sm"/>
                      <a:tailEnd type="none" w="sm" len="sm"/>
                    </a:lnL>
                    <a:lnR w="19050" cap="flat" cmpd="sng">
                      <a:solidFill>
                        <a:schemeClr val="dk2"/>
                      </a:solidFill>
                      <a:prstDash val="solid"/>
                      <a:round/>
                      <a:headEnd type="none" w="sm" len="sm"/>
                      <a:tailEnd type="none" w="sm" len="sm"/>
                    </a:lnR>
                    <a:lnT w="19050" cap="flat" cmpd="sng">
                      <a:solidFill>
                        <a:schemeClr val="dk2"/>
                      </a:solidFill>
                      <a:prstDash val="solid"/>
                      <a:round/>
                      <a:headEnd type="none" w="sm" len="sm"/>
                      <a:tailEnd type="none" w="sm" len="sm"/>
                    </a:lnT>
                    <a:lnB w="19050" cap="flat" cmpd="sng">
                      <a:solidFill>
                        <a:schemeClr val="dk2"/>
                      </a:solidFill>
                      <a:prstDash val="solid"/>
                      <a:round/>
                      <a:headEnd type="none" w="sm" len="sm"/>
                      <a:tailEnd type="none" w="sm" len="sm"/>
                    </a:lnB>
                  </a:tcPr>
                </a:tc>
                <a:tc>
                  <a:txBody>
                    <a:bodyPr/>
                    <a:lstStyle/>
                    <a:p>
                      <a:pPr marL="0" lvl="0" indent="0" algn="l" rtl="0">
                        <a:spcBef>
                          <a:spcPts val="0"/>
                        </a:spcBef>
                        <a:spcAft>
                          <a:spcPts val="0"/>
                        </a:spcAft>
                        <a:buNone/>
                      </a:pPr>
                      <a:endParaRPr/>
                    </a:p>
                  </a:txBody>
                  <a:tcPr marL="91425" marR="91425" marT="91425" marB="91425">
                    <a:lnL w="19050" cap="flat" cmpd="sng">
                      <a:solidFill>
                        <a:schemeClr val="dk2"/>
                      </a:solidFill>
                      <a:prstDash val="solid"/>
                      <a:round/>
                      <a:headEnd type="none" w="sm" len="sm"/>
                      <a:tailEnd type="none" w="sm" len="sm"/>
                    </a:lnL>
                    <a:lnR w="19050" cap="flat" cmpd="sng">
                      <a:solidFill>
                        <a:schemeClr val="dk2"/>
                      </a:solidFill>
                      <a:prstDash val="solid"/>
                      <a:round/>
                      <a:headEnd type="none" w="sm" len="sm"/>
                      <a:tailEnd type="none" w="sm" len="sm"/>
                    </a:lnR>
                    <a:lnT w="19050" cap="flat" cmpd="sng">
                      <a:solidFill>
                        <a:schemeClr val="dk2"/>
                      </a:solidFill>
                      <a:prstDash val="solid"/>
                      <a:round/>
                      <a:headEnd type="none" w="sm" len="sm"/>
                      <a:tailEnd type="none" w="sm" len="sm"/>
                    </a:lnT>
                    <a:lnB w="19050" cap="flat" cmpd="sng">
                      <a:solidFill>
                        <a:schemeClr val="dk2"/>
                      </a:solidFill>
                      <a:prstDash val="solid"/>
                      <a:round/>
                      <a:headEnd type="none" w="sm" len="sm"/>
                      <a:tailEnd type="none" w="sm" len="sm"/>
                    </a:lnB>
                  </a:tcPr>
                </a:tc>
                <a:tc>
                  <a:txBody>
                    <a:bodyPr/>
                    <a:lstStyle/>
                    <a:p>
                      <a:pPr marL="0" lvl="0" indent="0" algn="l" rtl="0">
                        <a:spcBef>
                          <a:spcPts val="0"/>
                        </a:spcBef>
                        <a:spcAft>
                          <a:spcPts val="0"/>
                        </a:spcAft>
                        <a:buNone/>
                      </a:pPr>
                      <a:endParaRPr dirty="0"/>
                    </a:p>
                  </a:txBody>
                  <a:tcPr marL="91425" marR="91425" marT="91425" marB="91425">
                    <a:lnL w="19050" cap="flat" cmpd="sng">
                      <a:solidFill>
                        <a:schemeClr val="dk2"/>
                      </a:solidFill>
                      <a:prstDash val="solid"/>
                      <a:round/>
                      <a:headEnd type="none" w="sm" len="sm"/>
                      <a:tailEnd type="none" w="sm" len="sm"/>
                    </a:lnL>
                    <a:lnR w="19050" cap="flat" cmpd="sng">
                      <a:solidFill>
                        <a:schemeClr val="dk2"/>
                      </a:solidFill>
                      <a:prstDash val="solid"/>
                      <a:round/>
                      <a:headEnd type="none" w="sm" len="sm"/>
                      <a:tailEnd type="none" w="sm" len="sm"/>
                    </a:lnR>
                    <a:lnT w="19050" cap="flat" cmpd="sng">
                      <a:solidFill>
                        <a:schemeClr val="dk2"/>
                      </a:solidFill>
                      <a:prstDash val="solid"/>
                      <a:round/>
                      <a:headEnd type="none" w="sm" len="sm"/>
                      <a:tailEnd type="none" w="sm" len="sm"/>
                    </a:lnT>
                    <a:lnB w="19050" cap="flat" cmpd="sng">
                      <a:solidFill>
                        <a:schemeClr val="dk2"/>
                      </a:solidFill>
                      <a:prstDash val="solid"/>
                      <a:round/>
                      <a:headEnd type="none" w="sm" len="sm"/>
                      <a:tailEnd type="none" w="sm" len="sm"/>
                    </a:lnB>
                  </a:tcPr>
                </a:tc>
                <a:extLst>
                  <a:ext uri="{0D108BD9-81ED-4DB2-BD59-A6C34878D82A}">
                    <a16:rowId xmlns:a16="http://schemas.microsoft.com/office/drawing/2014/main" val="10001"/>
                  </a:ext>
                </a:extLst>
              </a:tr>
              <a:tr h="560240">
                <a:tc>
                  <a:txBody>
                    <a:bodyPr/>
                    <a:lstStyle/>
                    <a:p>
                      <a:pPr marL="0" lvl="0" indent="0" algn="ctr" rtl="0">
                        <a:spcBef>
                          <a:spcPts val="0"/>
                        </a:spcBef>
                        <a:spcAft>
                          <a:spcPts val="0"/>
                        </a:spcAft>
                        <a:buNone/>
                      </a:pPr>
                      <a:r>
                        <a:rPr lang="it" sz="1300" i="1"/>
                        <a:t>Not</a:t>
                      </a:r>
                      <a:endParaRPr sz="1300" i="1"/>
                    </a:p>
                  </a:txBody>
                  <a:tcPr marL="91425" marR="91425" marT="91425" marB="91425" anchor="ctr">
                    <a:lnL w="19050" cap="flat" cmpd="sng">
                      <a:solidFill>
                        <a:schemeClr val="dk2"/>
                      </a:solidFill>
                      <a:prstDash val="solid"/>
                      <a:round/>
                      <a:headEnd type="none" w="sm" len="sm"/>
                      <a:tailEnd type="none" w="sm" len="sm"/>
                    </a:lnL>
                    <a:lnR w="19050" cap="flat" cmpd="sng">
                      <a:solidFill>
                        <a:schemeClr val="dk2"/>
                      </a:solidFill>
                      <a:prstDash val="solid"/>
                      <a:round/>
                      <a:headEnd type="none" w="sm" len="sm"/>
                      <a:tailEnd type="none" w="sm" len="sm"/>
                    </a:lnR>
                    <a:lnT w="19050" cap="flat" cmpd="sng">
                      <a:solidFill>
                        <a:schemeClr val="dk2"/>
                      </a:solidFill>
                      <a:prstDash val="solid"/>
                      <a:round/>
                      <a:headEnd type="none" w="sm" len="sm"/>
                      <a:tailEnd type="none" w="sm" len="sm"/>
                    </a:lnT>
                    <a:lnB w="19050" cap="flat" cmpd="sng">
                      <a:solidFill>
                        <a:schemeClr val="dk2"/>
                      </a:solidFill>
                      <a:prstDash val="solid"/>
                      <a:round/>
                      <a:headEnd type="none" w="sm" len="sm"/>
                      <a:tailEnd type="none" w="sm" len="sm"/>
                    </a:lnB>
                  </a:tcPr>
                </a:tc>
                <a:tc>
                  <a:txBody>
                    <a:bodyPr/>
                    <a:lstStyle/>
                    <a:p>
                      <a:pPr marL="0" lvl="0" indent="0" algn="l" rtl="0">
                        <a:spcBef>
                          <a:spcPts val="0"/>
                        </a:spcBef>
                        <a:spcAft>
                          <a:spcPts val="0"/>
                        </a:spcAft>
                        <a:buNone/>
                      </a:pPr>
                      <a:endParaRPr/>
                    </a:p>
                  </a:txBody>
                  <a:tcPr marL="91425" marR="91425" marT="91425" marB="91425">
                    <a:lnL w="19050" cap="flat" cmpd="sng">
                      <a:solidFill>
                        <a:schemeClr val="dk2"/>
                      </a:solidFill>
                      <a:prstDash val="solid"/>
                      <a:round/>
                      <a:headEnd type="none" w="sm" len="sm"/>
                      <a:tailEnd type="none" w="sm" len="sm"/>
                    </a:lnL>
                    <a:lnR w="19050" cap="flat" cmpd="sng">
                      <a:solidFill>
                        <a:schemeClr val="dk2"/>
                      </a:solidFill>
                      <a:prstDash val="solid"/>
                      <a:round/>
                      <a:headEnd type="none" w="sm" len="sm"/>
                      <a:tailEnd type="none" w="sm" len="sm"/>
                    </a:lnR>
                    <a:lnT w="19050" cap="flat" cmpd="sng">
                      <a:solidFill>
                        <a:schemeClr val="dk2"/>
                      </a:solidFill>
                      <a:prstDash val="solid"/>
                      <a:round/>
                      <a:headEnd type="none" w="sm" len="sm"/>
                      <a:tailEnd type="none" w="sm" len="sm"/>
                    </a:lnT>
                    <a:lnB w="19050" cap="flat" cmpd="sng">
                      <a:solidFill>
                        <a:schemeClr val="dk2"/>
                      </a:solidFill>
                      <a:prstDash val="solid"/>
                      <a:round/>
                      <a:headEnd type="none" w="sm" len="sm"/>
                      <a:tailEnd type="none" w="sm" len="sm"/>
                    </a:lnB>
                  </a:tcPr>
                </a:tc>
                <a:tc>
                  <a:txBody>
                    <a:bodyPr/>
                    <a:lstStyle/>
                    <a:p>
                      <a:pPr marL="0" lvl="0" indent="0" algn="l" rtl="0">
                        <a:spcBef>
                          <a:spcPts val="0"/>
                        </a:spcBef>
                        <a:spcAft>
                          <a:spcPts val="0"/>
                        </a:spcAft>
                        <a:buNone/>
                      </a:pPr>
                      <a:endParaRPr/>
                    </a:p>
                  </a:txBody>
                  <a:tcPr marL="91425" marR="91425" marT="91425" marB="91425">
                    <a:lnL w="19050" cap="flat" cmpd="sng">
                      <a:solidFill>
                        <a:schemeClr val="dk2"/>
                      </a:solidFill>
                      <a:prstDash val="solid"/>
                      <a:round/>
                      <a:headEnd type="none" w="sm" len="sm"/>
                      <a:tailEnd type="none" w="sm" len="sm"/>
                    </a:lnL>
                    <a:lnR w="19050" cap="flat" cmpd="sng">
                      <a:solidFill>
                        <a:schemeClr val="dk2"/>
                      </a:solidFill>
                      <a:prstDash val="solid"/>
                      <a:round/>
                      <a:headEnd type="none" w="sm" len="sm"/>
                      <a:tailEnd type="none" w="sm" len="sm"/>
                    </a:lnR>
                    <a:lnT w="19050" cap="flat" cmpd="sng">
                      <a:solidFill>
                        <a:schemeClr val="dk2"/>
                      </a:solidFill>
                      <a:prstDash val="solid"/>
                      <a:round/>
                      <a:headEnd type="none" w="sm" len="sm"/>
                      <a:tailEnd type="none" w="sm" len="sm"/>
                    </a:lnT>
                    <a:lnB w="19050" cap="flat" cmpd="sng">
                      <a:solidFill>
                        <a:schemeClr val="dk2"/>
                      </a:solidFill>
                      <a:prstDash val="solid"/>
                      <a:round/>
                      <a:headEnd type="none" w="sm" len="sm"/>
                      <a:tailEnd type="none" w="sm" len="sm"/>
                    </a:lnB>
                  </a:tcPr>
                </a:tc>
                <a:tc>
                  <a:txBody>
                    <a:bodyPr/>
                    <a:lstStyle/>
                    <a:p>
                      <a:pPr marL="0" lvl="0" indent="0" algn="l" rtl="0">
                        <a:spcBef>
                          <a:spcPts val="0"/>
                        </a:spcBef>
                        <a:spcAft>
                          <a:spcPts val="0"/>
                        </a:spcAft>
                        <a:buNone/>
                      </a:pPr>
                      <a:endParaRPr/>
                    </a:p>
                  </a:txBody>
                  <a:tcPr marL="91425" marR="91425" marT="91425" marB="91425">
                    <a:lnL w="19050" cap="flat" cmpd="sng">
                      <a:solidFill>
                        <a:schemeClr val="dk2"/>
                      </a:solidFill>
                      <a:prstDash val="solid"/>
                      <a:round/>
                      <a:headEnd type="none" w="sm" len="sm"/>
                      <a:tailEnd type="none" w="sm" len="sm"/>
                    </a:lnL>
                    <a:lnR w="19050" cap="flat" cmpd="sng">
                      <a:solidFill>
                        <a:schemeClr val="dk2"/>
                      </a:solidFill>
                      <a:prstDash val="solid"/>
                      <a:round/>
                      <a:headEnd type="none" w="sm" len="sm"/>
                      <a:tailEnd type="none" w="sm" len="sm"/>
                    </a:lnR>
                    <a:lnT w="19050" cap="flat" cmpd="sng">
                      <a:solidFill>
                        <a:schemeClr val="dk2"/>
                      </a:solidFill>
                      <a:prstDash val="solid"/>
                      <a:round/>
                      <a:headEnd type="none" w="sm" len="sm"/>
                      <a:tailEnd type="none" w="sm" len="sm"/>
                    </a:lnT>
                    <a:lnB w="19050" cap="flat" cmpd="sng">
                      <a:solidFill>
                        <a:schemeClr val="dk2"/>
                      </a:solidFill>
                      <a:prstDash val="solid"/>
                      <a:round/>
                      <a:headEnd type="none" w="sm" len="sm"/>
                      <a:tailEnd type="none" w="sm" len="sm"/>
                    </a:lnB>
                  </a:tcPr>
                </a:tc>
                <a:extLst>
                  <a:ext uri="{0D108BD9-81ED-4DB2-BD59-A6C34878D82A}">
                    <a16:rowId xmlns:a16="http://schemas.microsoft.com/office/drawing/2014/main" val="10002"/>
                  </a:ext>
                </a:extLst>
              </a:tr>
              <a:tr h="546510">
                <a:tc>
                  <a:txBody>
                    <a:bodyPr/>
                    <a:lstStyle/>
                    <a:p>
                      <a:pPr marL="0" lvl="0" indent="0" algn="ctr" rtl="0">
                        <a:spcBef>
                          <a:spcPts val="0"/>
                        </a:spcBef>
                        <a:spcAft>
                          <a:spcPts val="0"/>
                        </a:spcAft>
                        <a:buNone/>
                      </a:pPr>
                      <a:r>
                        <a:rPr lang="it" sz="1300" i="1"/>
                        <a:t>Pauli rotations</a:t>
                      </a:r>
                      <a:endParaRPr sz="1300" i="1"/>
                    </a:p>
                  </a:txBody>
                  <a:tcPr marL="91425" marR="91425" marT="91425" marB="91425" anchor="ctr">
                    <a:lnL w="19050" cap="flat" cmpd="sng">
                      <a:solidFill>
                        <a:schemeClr val="dk2"/>
                      </a:solidFill>
                      <a:prstDash val="solid"/>
                      <a:round/>
                      <a:headEnd type="none" w="sm" len="sm"/>
                      <a:tailEnd type="none" w="sm" len="sm"/>
                    </a:lnL>
                    <a:lnR w="19050" cap="flat" cmpd="sng">
                      <a:solidFill>
                        <a:schemeClr val="dk2"/>
                      </a:solidFill>
                      <a:prstDash val="solid"/>
                      <a:round/>
                      <a:headEnd type="none" w="sm" len="sm"/>
                      <a:tailEnd type="none" w="sm" len="sm"/>
                    </a:lnR>
                    <a:lnT w="19050" cap="flat" cmpd="sng">
                      <a:solidFill>
                        <a:schemeClr val="dk2"/>
                      </a:solidFill>
                      <a:prstDash val="solid"/>
                      <a:round/>
                      <a:headEnd type="none" w="sm" len="sm"/>
                      <a:tailEnd type="none" w="sm" len="sm"/>
                    </a:lnT>
                    <a:lnB w="19050" cap="flat" cmpd="sng">
                      <a:solidFill>
                        <a:schemeClr val="dk2"/>
                      </a:solidFill>
                      <a:prstDash val="solid"/>
                      <a:round/>
                      <a:headEnd type="none" w="sm" len="sm"/>
                      <a:tailEnd type="none" w="sm" len="sm"/>
                    </a:lnB>
                  </a:tcPr>
                </a:tc>
                <a:tc>
                  <a:txBody>
                    <a:bodyPr/>
                    <a:lstStyle/>
                    <a:p>
                      <a:pPr marL="0" lvl="0" indent="0" algn="l" rtl="0">
                        <a:spcBef>
                          <a:spcPts val="0"/>
                        </a:spcBef>
                        <a:spcAft>
                          <a:spcPts val="0"/>
                        </a:spcAft>
                        <a:buNone/>
                      </a:pPr>
                      <a:endParaRPr/>
                    </a:p>
                  </a:txBody>
                  <a:tcPr marL="91425" marR="91425" marT="91425" marB="91425">
                    <a:lnL w="19050" cap="flat" cmpd="sng">
                      <a:solidFill>
                        <a:schemeClr val="dk2"/>
                      </a:solidFill>
                      <a:prstDash val="solid"/>
                      <a:round/>
                      <a:headEnd type="none" w="sm" len="sm"/>
                      <a:tailEnd type="none" w="sm" len="sm"/>
                    </a:lnL>
                    <a:lnR w="19050" cap="flat" cmpd="sng">
                      <a:solidFill>
                        <a:schemeClr val="dk2"/>
                      </a:solidFill>
                      <a:prstDash val="solid"/>
                      <a:round/>
                      <a:headEnd type="none" w="sm" len="sm"/>
                      <a:tailEnd type="none" w="sm" len="sm"/>
                    </a:lnR>
                    <a:lnT w="19050" cap="flat" cmpd="sng">
                      <a:solidFill>
                        <a:schemeClr val="dk2"/>
                      </a:solidFill>
                      <a:prstDash val="solid"/>
                      <a:round/>
                      <a:headEnd type="none" w="sm" len="sm"/>
                      <a:tailEnd type="none" w="sm" len="sm"/>
                    </a:lnT>
                    <a:lnB w="19050" cap="flat" cmpd="sng">
                      <a:solidFill>
                        <a:schemeClr val="dk2"/>
                      </a:solidFill>
                      <a:prstDash val="solid"/>
                      <a:round/>
                      <a:headEnd type="none" w="sm" len="sm"/>
                      <a:tailEnd type="none" w="sm" len="sm"/>
                    </a:lnB>
                  </a:tcPr>
                </a:tc>
                <a:tc>
                  <a:txBody>
                    <a:bodyPr/>
                    <a:lstStyle/>
                    <a:p>
                      <a:pPr marL="0" lvl="0" indent="0" algn="l" rtl="0">
                        <a:spcBef>
                          <a:spcPts val="0"/>
                        </a:spcBef>
                        <a:spcAft>
                          <a:spcPts val="0"/>
                        </a:spcAft>
                        <a:buNone/>
                      </a:pPr>
                      <a:endParaRPr/>
                    </a:p>
                  </a:txBody>
                  <a:tcPr marL="91425" marR="91425" marT="91425" marB="91425">
                    <a:lnL w="19050" cap="flat" cmpd="sng">
                      <a:solidFill>
                        <a:schemeClr val="dk2"/>
                      </a:solidFill>
                      <a:prstDash val="solid"/>
                      <a:round/>
                      <a:headEnd type="none" w="sm" len="sm"/>
                      <a:tailEnd type="none" w="sm" len="sm"/>
                    </a:lnL>
                    <a:lnR w="19050" cap="flat" cmpd="sng">
                      <a:solidFill>
                        <a:schemeClr val="dk2"/>
                      </a:solidFill>
                      <a:prstDash val="solid"/>
                      <a:round/>
                      <a:headEnd type="none" w="sm" len="sm"/>
                      <a:tailEnd type="none" w="sm" len="sm"/>
                    </a:lnR>
                    <a:lnT w="19050" cap="flat" cmpd="sng">
                      <a:solidFill>
                        <a:schemeClr val="dk2"/>
                      </a:solidFill>
                      <a:prstDash val="solid"/>
                      <a:round/>
                      <a:headEnd type="none" w="sm" len="sm"/>
                      <a:tailEnd type="none" w="sm" len="sm"/>
                    </a:lnT>
                    <a:lnB w="19050" cap="flat" cmpd="sng">
                      <a:solidFill>
                        <a:schemeClr val="dk2"/>
                      </a:solidFill>
                      <a:prstDash val="solid"/>
                      <a:round/>
                      <a:headEnd type="none" w="sm" len="sm"/>
                      <a:tailEnd type="none" w="sm" len="sm"/>
                    </a:lnB>
                  </a:tcPr>
                </a:tc>
                <a:tc>
                  <a:txBody>
                    <a:bodyPr/>
                    <a:lstStyle/>
                    <a:p>
                      <a:pPr marL="0" lvl="0" indent="0" algn="ctr" rtl="0">
                        <a:spcBef>
                          <a:spcPts val="0"/>
                        </a:spcBef>
                        <a:spcAft>
                          <a:spcPts val="0"/>
                        </a:spcAft>
                        <a:buNone/>
                      </a:pPr>
                      <a:r>
                        <a:rPr lang="it" sz="1300" dirty="0"/>
                        <a:t>Rotation along X, Y, Z axis on the Bloch Sphere</a:t>
                      </a:r>
                      <a:endParaRPr sz="1300" dirty="0"/>
                    </a:p>
                  </a:txBody>
                  <a:tcPr marL="91425" marR="91425" marT="91425" marB="91425" anchor="ctr">
                    <a:lnL w="19050" cap="flat" cmpd="sng">
                      <a:solidFill>
                        <a:schemeClr val="dk2"/>
                      </a:solidFill>
                      <a:prstDash val="solid"/>
                      <a:round/>
                      <a:headEnd type="none" w="sm" len="sm"/>
                      <a:tailEnd type="none" w="sm" len="sm"/>
                    </a:lnL>
                    <a:lnR w="19050" cap="flat" cmpd="sng">
                      <a:solidFill>
                        <a:schemeClr val="dk2"/>
                      </a:solidFill>
                      <a:prstDash val="solid"/>
                      <a:round/>
                      <a:headEnd type="none" w="sm" len="sm"/>
                      <a:tailEnd type="none" w="sm" len="sm"/>
                    </a:lnR>
                    <a:lnT w="19050" cap="flat" cmpd="sng">
                      <a:solidFill>
                        <a:schemeClr val="dk2"/>
                      </a:solidFill>
                      <a:prstDash val="solid"/>
                      <a:round/>
                      <a:headEnd type="none" w="sm" len="sm"/>
                      <a:tailEnd type="none" w="sm" len="sm"/>
                    </a:lnT>
                    <a:lnB w="19050" cap="flat" cmpd="sng">
                      <a:solidFill>
                        <a:schemeClr val="dk2"/>
                      </a:solidFill>
                      <a:prstDash val="solid"/>
                      <a:round/>
                      <a:headEnd type="none" w="sm" len="sm"/>
                      <a:tailEnd type="none" w="sm" len="sm"/>
                    </a:lnB>
                  </a:tcPr>
                </a:tc>
                <a:extLst>
                  <a:ext uri="{0D108BD9-81ED-4DB2-BD59-A6C34878D82A}">
                    <a16:rowId xmlns:a16="http://schemas.microsoft.com/office/drawing/2014/main" val="10003"/>
                  </a:ext>
                </a:extLst>
              </a:tr>
              <a:tr h="672310">
                <a:tc>
                  <a:txBody>
                    <a:bodyPr/>
                    <a:lstStyle/>
                    <a:p>
                      <a:pPr marL="0" lvl="0" indent="0" algn="ctr" rtl="0">
                        <a:spcBef>
                          <a:spcPts val="0"/>
                        </a:spcBef>
                        <a:spcAft>
                          <a:spcPts val="0"/>
                        </a:spcAft>
                        <a:buNone/>
                      </a:pPr>
                      <a:r>
                        <a:rPr lang="it" sz="1300" i="1" dirty="0"/>
                        <a:t>C-Not</a:t>
                      </a:r>
                      <a:endParaRPr sz="1300" i="1" dirty="0"/>
                    </a:p>
                  </a:txBody>
                  <a:tcPr marL="91425" marR="91425" marT="91425" marB="91425" anchor="ctr">
                    <a:lnL w="19050" cap="flat" cmpd="sng">
                      <a:solidFill>
                        <a:schemeClr val="dk2"/>
                      </a:solidFill>
                      <a:prstDash val="solid"/>
                      <a:round/>
                      <a:headEnd type="none" w="sm" len="sm"/>
                      <a:tailEnd type="none" w="sm" len="sm"/>
                    </a:lnL>
                    <a:lnR w="19050" cap="flat" cmpd="sng">
                      <a:solidFill>
                        <a:schemeClr val="dk2"/>
                      </a:solidFill>
                      <a:prstDash val="solid"/>
                      <a:round/>
                      <a:headEnd type="none" w="sm" len="sm"/>
                      <a:tailEnd type="none" w="sm" len="sm"/>
                    </a:lnR>
                    <a:lnT w="19050" cap="flat" cmpd="sng">
                      <a:solidFill>
                        <a:schemeClr val="dk2"/>
                      </a:solidFill>
                      <a:prstDash val="solid"/>
                      <a:round/>
                      <a:headEnd type="none" w="sm" len="sm"/>
                      <a:tailEnd type="none" w="sm" len="sm"/>
                    </a:lnT>
                    <a:lnB w="19050" cap="flat" cmpd="sng">
                      <a:solidFill>
                        <a:schemeClr val="dk2"/>
                      </a:solidFill>
                      <a:prstDash val="solid"/>
                      <a:round/>
                      <a:headEnd type="none" w="sm" len="sm"/>
                      <a:tailEnd type="none" w="sm" len="sm"/>
                    </a:lnB>
                  </a:tcPr>
                </a:tc>
                <a:tc>
                  <a:txBody>
                    <a:bodyPr/>
                    <a:lstStyle/>
                    <a:p>
                      <a:pPr marL="0" lvl="0" indent="0" algn="l" rtl="0">
                        <a:spcBef>
                          <a:spcPts val="0"/>
                        </a:spcBef>
                        <a:spcAft>
                          <a:spcPts val="0"/>
                        </a:spcAft>
                        <a:buNone/>
                      </a:pPr>
                      <a:endParaRPr dirty="0"/>
                    </a:p>
                  </a:txBody>
                  <a:tcPr marL="91425" marR="91425" marT="91425" marB="91425">
                    <a:lnL w="19050" cap="flat" cmpd="sng">
                      <a:solidFill>
                        <a:schemeClr val="dk2"/>
                      </a:solidFill>
                      <a:prstDash val="solid"/>
                      <a:round/>
                      <a:headEnd type="none" w="sm" len="sm"/>
                      <a:tailEnd type="none" w="sm" len="sm"/>
                    </a:lnL>
                    <a:lnR w="19050" cap="flat" cmpd="sng">
                      <a:solidFill>
                        <a:schemeClr val="dk2"/>
                      </a:solidFill>
                      <a:prstDash val="solid"/>
                      <a:round/>
                      <a:headEnd type="none" w="sm" len="sm"/>
                      <a:tailEnd type="none" w="sm" len="sm"/>
                    </a:lnR>
                    <a:lnT w="19050" cap="flat" cmpd="sng">
                      <a:solidFill>
                        <a:schemeClr val="dk2"/>
                      </a:solidFill>
                      <a:prstDash val="solid"/>
                      <a:round/>
                      <a:headEnd type="none" w="sm" len="sm"/>
                      <a:tailEnd type="none" w="sm" len="sm"/>
                    </a:lnT>
                    <a:lnB w="19050" cap="flat" cmpd="sng">
                      <a:solidFill>
                        <a:schemeClr val="dk2"/>
                      </a:solidFill>
                      <a:prstDash val="solid"/>
                      <a:round/>
                      <a:headEnd type="none" w="sm" len="sm"/>
                      <a:tailEnd type="none" w="sm" len="sm"/>
                    </a:lnB>
                  </a:tcPr>
                </a:tc>
                <a:tc>
                  <a:txBody>
                    <a:bodyPr/>
                    <a:lstStyle/>
                    <a:p>
                      <a:pPr marL="0" lvl="0" indent="0" algn="l" rtl="0">
                        <a:spcBef>
                          <a:spcPts val="0"/>
                        </a:spcBef>
                        <a:spcAft>
                          <a:spcPts val="0"/>
                        </a:spcAft>
                        <a:buNone/>
                      </a:pPr>
                      <a:endParaRPr dirty="0"/>
                    </a:p>
                  </a:txBody>
                  <a:tcPr marL="91425" marR="91425" marT="91425" marB="91425">
                    <a:lnL w="19050" cap="flat" cmpd="sng">
                      <a:solidFill>
                        <a:schemeClr val="dk2"/>
                      </a:solidFill>
                      <a:prstDash val="solid"/>
                      <a:round/>
                      <a:headEnd type="none" w="sm" len="sm"/>
                      <a:tailEnd type="none" w="sm" len="sm"/>
                    </a:lnL>
                    <a:lnR w="19050" cap="flat" cmpd="sng">
                      <a:solidFill>
                        <a:schemeClr val="dk2"/>
                      </a:solidFill>
                      <a:prstDash val="solid"/>
                      <a:round/>
                      <a:headEnd type="none" w="sm" len="sm"/>
                      <a:tailEnd type="none" w="sm" len="sm"/>
                    </a:lnR>
                    <a:lnT w="19050" cap="flat" cmpd="sng">
                      <a:solidFill>
                        <a:schemeClr val="dk2"/>
                      </a:solidFill>
                      <a:prstDash val="solid"/>
                      <a:round/>
                      <a:headEnd type="none" w="sm" len="sm"/>
                      <a:tailEnd type="none" w="sm" len="sm"/>
                    </a:lnT>
                    <a:lnB w="19050" cap="flat" cmpd="sng">
                      <a:solidFill>
                        <a:schemeClr val="dk2"/>
                      </a:solidFill>
                      <a:prstDash val="solid"/>
                      <a:round/>
                      <a:headEnd type="none" w="sm" len="sm"/>
                      <a:tailEnd type="none" w="sm" len="sm"/>
                    </a:lnB>
                  </a:tcPr>
                </a:tc>
                <a:tc>
                  <a:txBody>
                    <a:bodyPr/>
                    <a:lstStyle/>
                    <a:p>
                      <a:pPr marL="0" lvl="0" indent="0" algn="l" rtl="0">
                        <a:spcBef>
                          <a:spcPts val="0"/>
                        </a:spcBef>
                        <a:spcAft>
                          <a:spcPts val="0"/>
                        </a:spcAft>
                        <a:buNone/>
                      </a:pPr>
                      <a:endParaRPr dirty="0"/>
                    </a:p>
                  </a:txBody>
                  <a:tcPr marL="91425" marR="91425" marT="91425" marB="91425">
                    <a:lnL w="19050" cap="flat" cmpd="sng">
                      <a:solidFill>
                        <a:schemeClr val="dk2"/>
                      </a:solidFill>
                      <a:prstDash val="solid"/>
                      <a:round/>
                      <a:headEnd type="none" w="sm" len="sm"/>
                      <a:tailEnd type="none" w="sm" len="sm"/>
                    </a:lnL>
                    <a:lnR w="19050" cap="flat" cmpd="sng">
                      <a:solidFill>
                        <a:schemeClr val="dk2"/>
                      </a:solidFill>
                      <a:prstDash val="solid"/>
                      <a:round/>
                      <a:headEnd type="none" w="sm" len="sm"/>
                      <a:tailEnd type="none" w="sm" len="sm"/>
                    </a:lnR>
                    <a:lnT w="19050" cap="flat" cmpd="sng">
                      <a:solidFill>
                        <a:schemeClr val="dk2"/>
                      </a:solidFill>
                      <a:prstDash val="solid"/>
                      <a:round/>
                      <a:headEnd type="none" w="sm" len="sm"/>
                      <a:tailEnd type="none" w="sm" len="sm"/>
                    </a:lnT>
                    <a:lnB w="19050" cap="flat" cmpd="sng">
                      <a:solidFill>
                        <a:schemeClr val="dk2"/>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pic>
        <p:nvPicPr>
          <p:cNvPr id="13" name="Google Shape;137;p17">
            <a:extLst>
              <a:ext uri="{FF2B5EF4-FFF2-40B4-BE49-F238E27FC236}">
                <a16:creationId xmlns:a16="http://schemas.microsoft.com/office/drawing/2014/main" id="{A1BCA026-D557-140B-009F-86B6E7841335}"/>
              </a:ext>
            </a:extLst>
          </p:cNvPr>
          <p:cNvPicPr preferRelativeResize="0"/>
          <p:nvPr/>
        </p:nvPicPr>
        <p:blipFill>
          <a:blip r:embed="rId4">
            <a:alphaModFix/>
          </a:blip>
          <a:stretch>
            <a:fillRect/>
          </a:stretch>
        </p:blipFill>
        <p:spPr>
          <a:xfrm>
            <a:off x="3751658" y="4313772"/>
            <a:ext cx="907149" cy="393600"/>
          </a:xfrm>
          <a:prstGeom prst="rect">
            <a:avLst/>
          </a:prstGeom>
          <a:noFill/>
          <a:ln>
            <a:noFill/>
          </a:ln>
        </p:spPr>
      </p:pic>
      <p:pic>
        <p:nvPicPr>
          <p:cNvPr id="14" name="Google Shape;138;p17">
            <a:extLst>
              <a:ext uri="{FF2B5EF4-FFF2-40B4-BE49-F238E27FC236}">
                <a16:creationId xmlns:a16="http://schemas.microsoft.com/office/drawing/2014/main" id="{7F68EA60-D2A7-E97F-E8ED-7AF249A4649A}"/>
              </a:ext>
            </a:extLst>
          </p:cNvPr>
          <p:cNvPicPr preferRelativeResize="0"/>
          <p:nvPr/>
        </p:nvPicPr>
        <p:blipFill>
          <a:blip r:embed="rId5">
            <a:alphaModFix/>
          </a:blip>
          <a:stretch>
            <a:fillRect/>
          </a:stretch>
        </p:blipFill>
        <p:spPr>
          <a:xfrm>
            <a:off x="3655977" y="5419964"/>
            <a:ext cx="1229888" cy="343954"/>
          </a:xfrm>
          <a:prstGeom prst="rect">
            <a:avLst/>
          </a:prstGeom>
          <a:noFill/>
          <a:ln>
            <a:noFill/>
          </a:ln>
        </p:spPr>
      </p:pic>
      <p:pic>
        <p:nvPicPr>
          <p:cNvPr id="15" name="Google Shape;139;p17">
            <a:extLst>
              <a:ext uri="{FF2B5EF4-FFF2-40B4-BE49-F238E27FC236}">
                <a16:creationId xmlns:a16="http://schemas.microsoft.com/office/drawing/2014/main" id="{75EBACD7-C4B8-2FCA-A318-D8C7C9D68CD7}"/>
              </a:ext>
            </a:extLst>
          </p:cNvPr>
          <p:cNvPicPr preferRelativeResize="0"/>
          <p:nvPr/>
        </p:nvPicPr>
        <p:blipFill>
          <a:blip r:embed="rId6">
            <a:alphaModFix/>
          </a:blip>
          <a:stretch>
            <a:fillRect/>
          </a:stretch>
        </p:blipFill>
        <p:spPr>
          <a:xfrm>
            <a:off x="3951770" y="4840704"/>
            <a:ext cx="638301" cy="417074"/>
          </a:xfrm>
          <a:prstGeom prst="rect">
            <a:avLst/>
          </a:prstGeom>
          <a:noFill/>
          <a:ln>
            <a:noFill/>
          </a:ln>
        </p:spPr>
      </p:pic>
      <p:pic>
        <p:nvPicPr>
          <p:cNvPr id="16" name="Google Shape;140;p17">
            <a:extLst>
              <a:ext uri="{FF2B5EF4-FFF2-40B4-BE49-F238E27FC236}">
                <a16:creationId xmlns:a16="http://schemas.microsoft.com/office/drawing/2014/main" id="{6AAF6D22-C183-E463-A561-C07666F32826}"/>
              </a:ext>
            </a:extLst>
          </p:cNvPr>
          <p:cNvPicPr preferRelativeResize="0"/>
          <p:nvPr/>
        </p:nvPicPr>
        <p:blipFill>
          <a:blip r:embed="rId7">
            <a:alphaModFix/>
          </a:blip>
          <a:stretch>
            <a:fillRect/>
          </a:stretch>
        </p:blipFill>
        <p:spPr>
          <a:xfrm>
            <a:off x="3900891" y="5898009"/>
            <a:ext cx="740061" cy="591464"/>
          </a:xfrm>
          <a:prstGeom prst="rect">
            <a:avLst/>
          </a:prstGeom>
          <a:noFill/>
          <a:ln>
            <a:noFill/>
          </a:ln>
        </p:spPr>
      </p:pic>
      <p:pic>
        <p:nvPicPr>
          <p:cNvPr id="17" name="Google Shape;141;p17">
            <a:extLst>
              <a:ext uri="{FF2B5EF4-FFF2-40B4-BE49-F238E27FC236}">
                <a16:creationId xmlns:a16="http://schemas.microsoft.com/office/drawing/2014/main" id="{C4F35DE2-BCEC-558E-C79D-2F23A457D8A6}"/>
              </a:ext>
            </a:extLst>
          </p:cNvPr>
          <p:cNvPicPr preferRelativeResize="0"/>
          <p:nvPr/>
        </p:nvPicPr>
        <p:blipFill>
          <a:blip r:embed="rId8">
            <a:alphaModFix/>
          </a:blip>
          <a:stretch>
            <a:fillRect/>
          </a:stretch>
        </p:blipFill>
        <p:spPr>
          <a:xfrm>
            <a:off x="5093600" y="4325429"/>
            <a:ext cx="1733410" cy="400200"/>
          </a:xfrm>
          <a:prstGeom prst="rect">
            <a:avLst/>
          </a:prstGeom>
          <a:noFill/>
          <a:ln>
            <a:noFill/>
          </a:ln>
        </p:spPr>
      </p:pic>
      <p:pic>
        <p:nvPicPr>
          <p:cNvPr id="18" name="Google Shape;142;p17">
            <a:extLst>
              <a:ext uri="{FF2B5EF4-FFF2-40B4-BE49-F238E27FC236}">
                <a16:creationId xmlns:a16="http://schemas.microsoft.com/office/drawing/2014/main" id="{9721E572-CF84-1DE0-59C2-F722F702BBF8}"/>
              </a:ext>
            </a:extLst>
          </p:cNvPr>
          <p:cNvPicPr preferRelativeResize="0"/>
          <p:nvPr/>
        </p:nvPicPr>
        <p:blipFill>
          <a:blip r:embed="rId9">
            <a:alphaModFix/>
          </a:blip>
          <a:stretch>
            <a:fillRect/>
          </a:stretch>
        </p:blipFill>
        <p:spPr>
          <a:xfrm>
            <a:off x="6827010" y="4317157"/>
            <a:ext cx="1806473" cy="417075"/>
          </a:xfrm>
          <a:prstGeom prst="rect">
            <a:avLst/>
          </a:prstGeom>
          <a:noFill/>
          <a:ln>
            <a:noFill/>
          </a:ln>
        </p:spPr>
      </p:pic>
      <p:pic>
        <p:nvPicPr>
          <p:cNvPr id="19" name="Google Shape;143;p17">
            <a:extLst>
              <a:ext uri="{FF2B5EF4-FFF2-40B4-BE49-F238E27FC236}">
                <a16:creationId xmlns:a16="http://schemas.microsoft.com/office/drawing/2014/main" id="{C55C4482-3404-F7BE-9483-39FA89C06F33}"/>
              </a:ext>
            </a:extLst>
          </p:cNvPr>
          <p:cNvPicPr preferRelativeResize="0"/>
          <p:nvPr/>
        </p:nvPicPr>
        <p:blipFill>
          <a:blip r:embed="rId10">
            <a:alphaModFix/>
          </a:blip>
          <a:stretch>
            <a:fillRect/>
          </a:stretch>
        </p:blipFill>
        <p:spPr>
          <a:xfrm>
            <a:off x="5849635" y="4912557"/>
            <a:ext cx="977375" cy="301570"/>
          </a:xfrm>
          <a:prstGeom prst="rect">
            <a:avLst/>
          </a:prstGeom>
          <a:noFill/>
          <a:ln>
            <a:noFill/>
          </a:ln>
        </p:spPr>
      </p:pic>
      <p:pic>
        <p:nvPicPr>
          <p:cNvPr id="20" name="Google Shape;144;p17">
            <a:extLst>
              <a:ext uri="{FF2B5EF4-FFF2-40B4-BE49-F238E27FC236}">
                <a16:creationId xmlns:a16="http://schemas.microsoft.com/office/drawing/2014/main" id="{5665607C-67D5-8ED2-C790-88751FB5719D}"/>
              </a:ext>
            </a:extLst>
          </p:cNvPr>
          <p:cNvPicPr preferRelativeResize="0"/>
          <p:nvPr/>
        </p:nvPicPr>
        <p:blipFill>
          <a:blip r:embed="rId11">
            <a:alphaModFix/>
          </a:blip>
          <a:stretch>
            <a:fillRect/>
          </a:stretch>
        </p:blipFill>
        <p:spPr>
          <a:xfrm>
            <a:off x="6883702" y="4904998"/>
            <a:ext cx="977375" cy="301559"/>
          </a:xfrm>
          <a:prstGeom prst="rect">
            <a:avLst/>
          </a:prstGeom>
          <a:noFill/>
          <a:ln>
            <a:noFill/>
          </a:ln>
        </p:spPr>
      </p:pic>
      <p:pic>
        <p:nvPicPr>
          <p:cNvPr id="21" name="Google Shape;145;p17">
            <a:extLst>
              <a:ext uri="{FF2B5EF4-FFF2-40B4-BE49-F238E27FC236}">
                <a16:creationId xmlns:a16="http://schemas.microsoft.com/office/drawing/2014/main" id="{8B9700EC-6D05-E8E3-514C-19CDFE021A40}"/>
              </a:ext>
            </a:extLst>
          </p:cNvPr>
          <p:cNvPicPr preferRelativeResize="0"/>
          <p:nvPr/>
        </p:nvPicPr>
        <p:blipFill>
          <a:blip r:embed="rId12">
            <a:alphaModFix/>
          </a:blip>
          <a:stretch>
            <a:fillRect/>
          </a:stretch>
        </p:blipFill>
        <p:spPr>
          <a:xfrm>
            <a:off x="5118513" y="6015416"/>
            <a:ext cx="3416995" cy="417074"/>
          </a:xfrm>
          <a:prstGeom prst="rect">
            <a:avLst/>
          </a:prstGeom>
          <a:noFill/>
          <a:ln>
            <a:noFill/>
          </a:ln>
        </p:spPr>
      </p:pic>
      <p:pic>
        <p:nvPicPr>
          <p:cNvPr id="22" name="Google Shape;146;p17">
            <a:extLst>
              <a:ext uri="{FF2B5EF4-FFF2-40B4-BE49-F238E27FC236}">
                <a16:creationId xmlns:a16="http://schemas.microsoft.com/office/drawing/2014/main" id="{E9D7200D-E021-7DA2-EC77-9D72ABBFECE5}"/>
              </a:ext>
            </a:extLst>
          </p:cNvPr>
          <p:cNvPicPr preferRelativeResize="0"/>
          <p:nvPr/>
        </p:nvPicPr>
        <p:blipFill>
          <a:blip r:embed="rId13">
            <a:alphaModFix/>
          </a:blip>
          <a:stretch>
            <a:fillRect/>
          </a:stretch>
        </p:blipFill>
        <p:spPr>
          <a:xfrm>
            <a:off x="2466628" y="4307656"/>
            <a:ext cx="421506" cy="424773"/>
          </a:xfrm>
          <a:prstGeom prst="rect">
            <a:avLst/>
          </a:prstGeom>
          <a:noFill/>
          <a:ln>
            <a:noFill/>
          </a:ln>
        </p:spPr>
      </p:pic>
      <p:pic>
        <p:nvPicPr>
          <p:cNvPr id="23" name="Google Shape;147;p17">
            <a:extLst>
              <a:ext uri="{FF2B5EF4-FFF2-40B4-BE49-F238E27FC236}">
                <a16:creationId xmlns:a16="http://schemas.microsoft.com/office/drawing/2014/main" id="{969D3038-2B3A-AA1F-1A04-0CBD6C6F71FB}"/>
              </a:ext>
            </a:extLst>
          </p:cNvPr>
          <p:cNvPicPr preferRelativeResize="0"/>
          <p:nvPr/>
        </p:nvPicPr>
        <p:blipFill>
          <a:blip r:embed="rId14">
            <a:alphaModFix/>
          </a:blip>
          <a:stretch>
            <a:fillRect/>
          </a:stretch>
        </p:blipFill>
        <p:spPr>
          <a:xfrm>
            <a:off x="2478155" y="4849690"/>
            <a:ext cx="409979" cy="424772"/>
          </a:xfrm>
          <a:prstGeom prst="rect">
            <a:avLst/>
          </a:prstGeom>
          <a:noFill/>
          <a:ln>
            <a:noFill/>
          </a:ln>
        </p:spPr>
      </p:pic>
      <p:pic>
        <p:nvPicPr>
          <p:cNvPr id="24" name="Google Shape;148;p17">
            <a:extLst>
              <a:ext uri="{FF2B5EF4-FFF2-40B4-BE49-F238E27FC236}">
                <a16:creationId xmlns:a16="http://schemas.microsoft.com/office/drawing/2014/main" id="{64D143B4-176B-EC54-9E47-ECDBCC1F2BFF}"/>
              </a:ext>
            </a:extLst>
          </p:cNvPr>
          <p:cNvPicPr preferRelativeResize="0"/>
          <p:nvPr/>
        </p:nvPicPr>
        <p:blipFill>
          <a:blip r:embed="rId15">
            <a:alphaModFix/>
          </a:blip>
          <a:stretch>
            <a:fillRect/>
          </a:stretch>
        </p:blipFill>
        <p:spPr>
          <a:xfrm>
            <a:off x="2418582" y="5962938"/>
            <a:ext cx="469552" cy="469552"/>
          </a:xfrm>
          <a:prstGeom prst="rect">
            <a:avLst/>
          </a:prstGeom>
          <a:noFill/>
          <a:ln>
            <a:noFill/>
          </a:ln>
        </p:spPr>
      </p:pic>
      <p:pic>
        <p:nvPicPr>
          <p:cNvPr id="25" name="Google Shape;149;p17">
            <a:extLst>
              <a:ext uri="{FF2B5EF4-FFF2-40B4-BE49-F238E27FC236}">
                <a16:creationId xmlns:a16="http://schemas.microsoft.com/office/drawing/2014/main" id="{04188A8E-0C85-B222-8E16-60128EA68AF1}"/>
              </a:ext>
            </a:extLst>
          </p:cNvPr>
          <p:cNvPicPr preferRelativeResize="0"/>
          <p:nvPr/>
        </p:nvPicPr>
        <p:blipFill>
          <a:blip r:embed="rId16">
            <a:alphaModFix/>
          </a:blip>
          <a:stretch>
            <a:fillRect/>
          </a:stretch>
        </p:blipFill>
        <p:spPr>
          <a:xfrm>
            <a:off x="1927254" y="5361164"/>
            <a:ext cx="1500253" cy="442591"/>
          </a:xfrm>
          <a:prstGeom prst="rect">
            <a:avLst/>
          </a:prstGeom>
          <a:noFill/>
          <a:ln>
            <a:noFill/>
          </a:ln>
        </p:spPr>
      </p:pic>
      <p:sp>
        <p:nvSpPr>
          <p:cNvPr id="26" name="Rectangle 25">
            <a:extLst>
              <a:ext uri="{FF2B5EF4-FFF2-40B4-BE49-F238E27FC236}">
                <a16:creationId xmlns:a16="http://schemas.microsoft.com/office/drawing/2014/main" id="{D13B0C4A-B741-71DA-8DC6-6C4574418C12}"/>
              </a:ext>
            </a:extLst>
          </p:cNvPr>
          <p:cNvSpPr/>
          <p:nvPr/>
        </p:nvSpPr>
        <p:spPr>
          <a:xfrm>
            <a:off x="7525073" y="1928980"/>
            <a:ext cx="4121314" cy="690250"/>
          </a:xfrm>
          <a:prstGeom prst="rect">
            <a:avLst/>
          </a:prstGeom>
          <a:noFill/>
          <a:ln w="12700"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FI"/>
          </a:p>
        </p:txBody>
      </p:sp>
      <p:pic>
        <p:nvPicPr>
          <p:cNvPr id="29" name="Picture 28" descr="A screen shot of a math diagram&#10;&#10;Description automatically generated">
            <a:extLst>
              <a:ext uri="{FF2B5EF4-FFF2-40B4-BE49-F238E27FC236}">
                <a16:creationId xmlns:a16="http://schemas.microsoft.com/office/drawing/2014/main" id="{AFD5B897-F404-3312-A52B-C9D68DDB6CBF}"/>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8855987" y="3742603"/>
            <a:ext cx="2597442" cy="3030349"/>
          </a:xfrm>
          <a:prstGeom prst="rect">
            <a:avLst/>
          </a:prstGeom>
        </p:spPr>
      </p:pic>
      <p:sp>
        <p:nvSpPr>
          <p:cNvPr id="6" name="TextBox 5">
            <a:extLst>
              <a:ext uri="{FF2B5EF4-FFF2-40B4-BE49-F238E27FC236}">
                <a16:creationId xmlns:a16="http://schemas.microsoft.com/office/drawing/2014/main" id="{3EA84E47-834B-1741-A7EE-ADAC9862FBA1}"/>
              </a:ext>
            </a:extLst>
          </p:cNvPr>
          <p:cNvSpPr txBox="1"/>
          <p:nvPr/>
        </p:nvSpPr>
        <p:spPr>
          <a:xfrm>
            <a:off x="11664350" y="6309360"/>
            <a:ext cx="312906" cy="369332"/>
          </a:xfrm>
          <a:prstGeom prst="rect">
            <a:avLst/>
          </a:prstGeom>
          <a:noFill/>
        </p:spPr>
        <p:txBody>
          <a:bodyPr wrap="none" rtlCol="0">
            <a:spAutoFit/>
          </a:bodyPr>
          <a:lstStyle/>
          <a:p>
            <a:r>
              <a:rPr lang="it-IT" dirty="0"/>
              <a:t>4</a:t>
            </a:r>
            <a:endParaRPr lang="en-FI" dirty="0"/>
          </a:p>
        </p:txBody>
      </p:sp>
    </p:spTree>
    <p:extLst>
      <p:ext uri="{BB962C8B-B14F-4D97-AF65-F5344CB8AC3E}">
        <p14:creationId xmlns:p14="http://schemas.microsoft.com/office/powerpoint/2010/main" val="21155062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9B1E472-7839-759B-0635-753673BA053D}"/>
              </a:ext>
            </a:extLst>
          </p:cNvPr>
          <p:cNvSpPr txBox="1">
            <a:spLocks/>
          </p:cNvSpPr>
          <p:nvPr/>
        </p:nvSpPr>
        <p:spPr>
          <a:xfrm>
            <a:off x="172520" y="0"/>
            <a:ext cx="9601200" cy="1309687"/>
          </a:xfrm>
          <a:prstGeom prst="rect">
            <a:avLst/>
          </a:prstGeom>
        </p:spPr>
        <p:txBody>
          <a:bodyPr vert="horz" lIns="91440" tIns="45720" rIns="91440" bIns="45720" rtlCol="0" anchor="ctr">
            <a:normAutofit/>
          </a:bodyPr>
          <a:lstStyle>
            <a:lvl1pPr algn="l" defTabSz="914400" rtl="0" eaLnBrk="1" latinLnBrk="0" hangingPunct="1">
              <a:lnSpc>
                <a:spcPct val="120000"/>
              </a:lnSpc>
              <a:spcBef>
                <a:spcPct val="0"/>
              </a:spcBef>
              <a:buNone/>
              <a:defRPr sz="2800" kern="1200" cap="all" spc="500" baseline="0">
                <a:solidFill>
                  <a:schemeClr val="tx1"/>
                </a:solidFill>
                <a:latin typeface="+mj-lt"/>
                <a:ea typeface="+mj-ea"/>
                <a:cs typeface="+mj-cs"/>
              </a:defRPr>
            </a:lvl1pPr>
          </a:lstStyle>
          <a:p>
            <a:r>
              <a:rPr lang="it-IT" dirty="0"/>
              <a:t>Quantum circuit examples</a:t>
            </a:r>
            <a:endParaRPr lang="en-FI" dirty="0"/>
          </a:p>
        </p:txBody>
      </p:sp>
      <p:pic>
        <p:nvPicPr>
          <p:cNvPr id="5" name="Immagine 10" descr="Immagine che contiene diagramma, schematico&#10;&#10;Descrizione generata automaticamente">
            <a:extLst>
              <a:ext uri="{FF2B5EF4-FFF2-40B4-BE49-F238E27FC236}">
                <a16:creationId xmlns:a16="http://schemas.microsoft.com/office/drawing/2014/main" id="{85B83B31-A1C5-9981-5615-170E704D3D0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5659" y="2012476"/>
            <a:ext cx="5256673" cy="4273366"/>
          </a:xfrm>
          <a:prstGeom prst="rect">
            <a:avLst/>
          </a:prstGeom>
        </p:spPr>
      </p:pic>
      <p:sp>
        <p:nvSpPr>
          <p:cNvPr id="6" name="CasellaDiTesto 1">
            <a:extLst>
              <a:ext uri="{FF2B5EF4-FFF2-40B4-BE49-F238E27FC236}">
                <a16:creationId xmlns:a16="http://schemas.microsoft.com/office/drawing/2014/main" id="{00A9EBC5-74D7-CCAD-B2D2-B6A4C691AF07}"/>
              </a:ext>
            </a:extLst>
          </p:cNvPr>
          <p:cNvSpPr txBox="1"/>
          <p:nvPr/>
        </p:nvSpPr>
        <p:spPr>
          <a:xfrm>
            <a:off x="6010183" y="3722895"/>
            <a:ext cx="5575176" cy="923330"/>
          </a:xfrm>
          <a:prstGeom prst="rect">
            <a:avLst/>
          </a:prstGeom>
          <a:noFill/>
        </p:spPr>
        <p:txBody>
          <a:bodyPr wrap="square" rtlCol="0">
            <a:spAutoFit/>
          </a:bodyPr>
          <a:lstStyle/>
          <a:p>
            <a:r>
              <a:rPr lang="it-IT" dirty="0"/>
              <a:t>«Bell </a:t>
            </a:r>
            <a:r>
              <a:rPr lang="it-IT" dirty="0" err="1"/>
              <a:t>pairs</a:t>
            </a:r>
            <a:r>
              <a:rPr lang="it-IT" dirty="0"/>
              <a:t>»</a:t>
            </a:r>
          </a:p>
          <a:p>
            <a:r>
              <a:rPr lang="it-IT" dirty="0" err="1"/>
              <a:t>Few</a:t>
            </a:r>
            <a:r>
              <a:rPr lang="it-IT" dirty="0"/>
              <a:t> gates can produce </a:t>
            </a:r>
            <a:r>
              <a:rPr lang="it-IT" dirty="0" err="1"/>
              <a:t>two-qubit</a:t>
            </a:r>
            <a:r>
              <a:rPr lang="it-IT" dirty="0"/>
              <a:t>, </a:t>
            </a:r>
            <a:r>
              <a:rPr lang="it-IT" dirty="0" err="1"/>
              <a:t>maximally</a:t>
            </a:r>
            <a:r>
              <a:rPr lang="it-IT" dirty="0"/>
              <a:t> </a:t>
            </a:r>
            <a:r>
              <a:rPr lang="it-IT" dirty="0" err="1"/>
              <a:t>entangled</a:t>
            </a:r>
            <a:r>
              <a:rPr lang="it-IT" dirty="0"/>
              <a:t> </a:t>
            </a:r>
            <a:r>
              <a:rPr lang="it-IT" dirty="0" err="1"/>
              <a:t>states</a:t>
            </a:r>
            <a:r>
              <a:rPr lang="it-IT" dirty="0"/>
              <a:t>.</a:t>
            </a:r>
          </a:p>
        </p:txBody>
      </p:sp>
      <mc:AlternateContent xmlns:mc="http://schemas.openxmlformats.org/markup-compatibility/2006" xmlns:a14="http://schemas.microsoft.com/office/drawing/2010/main">
        <mc:Choice Requires="a14">
          <p:sp>
            <p:nvSpPr>
              <p:cNvPr id="7" name="CasellaDiTesto 2">
                <a:extLst>
                  <a:ext uri="{FF2B5EF4-FFF2-40B4-BE49-F238E27FC236}">
                    <a16:creationId xmlns:a16="http://schemas.microsoft.com/office/drawing/2014/main" id="{222DE213-057E-95B4-8475-A85C2DCC6B5B}"/>
                  </a:ext>
                </a:extLst>
              </p:cNvPr>
              <p:cNvSpPr txBox="1"/>
              <p:nvPr/>
            </p:nvSpPr>
            <p:spPr>
              <a:xfrm>
                <a:off x="6096000" y="2036352"/>
                <a:ext cx="4730719" cy="1421543"/>
              </a:xfrm>
              <a:prstGeom prst="rect">
                <a:avLst/>
              </a:prstGeom>
              <a:noFill/>
            </p:spPr>
            <p:txBody>
              <a:bodyPr wrap="none" lIns="0" tIns="0" rIns="0" bIns="0" rtlCol="0">
                <a:spAutoFit/>
              </a:bodyPr>
              <a:lstStyle/>
              <a:p>
                <a:r>
                  <a:rPr lang="it-IT" b="0" dirty="0"/>
                  <a:t>|</a:t>
                </a:r>
                <a14:m>
                  <m:oMath xmlns:m="http://schemas.openxmlformats.org/officeDocument/2006/math">
                    <m:sSub>
                      <m:sSubPr>
                        <m:ctrlPr>
                          <a:rPr lang="it-IT" b="0" i="1" smtClean="0">
                            <a:latin typeface="Cambria Math" panose="02040503050406030204" pitchFamily="18" charset="0"/>
                          </a:rPr>
                        </m:ctrlPr>
                      </m:sSubPr>
                      <m:e>
                        <m:r>
                          <a:rPr lang="it-IT" b="0" i="1" smtClean="0">
                            <a:latin typeface="Cambria Math" panose="02040503050406030204" pitchFamily="18" charset="0"/>
                          </a:rPr>
                          <m:t>𝜓</m:t>
                        </m:r>
                      </m:e>
                      <m:sub>
                        <m:r>
                          <a:rPr lang="it-IT" b="0" i="1" smtClean="0">
                            <a:latin typeface="Cambria Math" panose="02040503050406030204" pitchFamily="18" charset="0"/>
                          </a:rPr>
                          <m:t>0</m:t>
                        </m:r>
                      </m:sub>
                    </m:sSub>
                    <m:r>
                      <a:rPr lang="it-IT" b="0" i="1" smtClean="0">
                        <a:latin typeface="Cambria Math" panose="02040503050406030204" pitchFamily="18" charset="0"/>
                      </a:rPr>
                      <m:t>⟩=</m:t>
                    </m:r>
                    <m:d>
                      <m:dPr>
                        <m:begChr m:val="|"/>
                        <m:endChr m:val="⟩"/>
                        <m:ctrlPr>
                          <a:rPr lang="it-IT" b="0" i="1" smtClean="0">
                            <a:latin typeface="Cambria Math" panose="02040503050406030204" pitchFamily="18" charset="0"/>
                          </a:rPr>
                        </m:ctrlPr>
                      </m:dPr>
                      <m:e>
                        <m:r>
                          <a:rPr lang="it-IT" b="0" i="1" smtClean="0">
                            <a:latin typeface="Cambria Math" panose="02040503050406030204" pitchFamily="18" charset="0"/>
                          </a:rPr>
                          <m:t>00</m:t>
                        </m:r>
                      </m:e>
                    </m:d>
                  </m:oMath>
                </a14:m>
                <a:endParaRPr lang="it-IT" b="0" i="1" dirty="0">
                  <a:latin typeface="Cambria Math" panose="02040503050406030204" pitchFamily="18" charset="0"/>
                </a:endParaRPr>
              </a:p>
              <a:p>
                <a:pPr/>
                <a14:m>
                  <m:oMathPara xmlns:m="http://schemas.openxmlformats.org/officeDocument/2006/math">
                    <m:oMathParaPr>
                      <m:jc m:val="left"/>
                    </m:oMathParaPr>
                    <m:oMath xmlns:m="http://schemas.openxmlformats.org/officeDocument/2006/math">
                      <m:d>
                        <m:dPr>
                          <m:begChr m:val="|"/>
                          <m:endChr m:val="⟩"/>
                          <m:ctrlPr>
                            <a:rPr lang="it-IT" b="0" i="1" smtClean="0">
                              <a:latin typeface="Cambria Math" panose="02040503050406030204" pitchFamily="18" charset="0"/>
                            </a:rPr>
                          </m:ctrlPr>
                        </m:dPr>
                        <m:e>
                          <m:sSub>
                            <m:sSubPr>
                              <m:ctrlPr>
                                <a:rPr lang="it-IT" b="0" i="1" smtClean="0">
                                  <a:latin typeface="Cambria Math" panose="02040503050406030204" pitchFamily="18" charset="0"/>
                                </a:rPr>
                              </m:ctrlPr>
                            </m:sSubPr>
                            <m:e>
                              <m:r>
                                <a:rPr lang="it-IT" b="0" i="1" smtClean="0">
                                  <a:latin typeface="Cambria Math" panose="02040503050406030204" pitchFamily="18" charset="0"/>
                                </a:rPr>
                                <m:t>𝜓</m:t>
                              </m:r>
                            </m:e>
                            <m:sub>
                              <m:r>
                                <a:rPr lang="it-IT" b="0" i="1" smtClean="0">
                                  <a:latin typeface="Cambria Math" panose="02040503050406030204" pitchFamily="18" charset="0"/>
                                </a:rPr>
                                <m:t>1</m:t>
                              </m:r>
                            </m:sub>
                          </m:sSub>
                        </m:e>
                      </m:d>
                      <m:r>
                        <a:rPr lang="it-IT" b="0" i="1" smtClean="0">
                          <a:latin typeface="Cambria Math" panose="02040503050406030204" pitchFamily="18" charset="0"/>
                        </a:rPr>
                        <m:t>=</m:t>
                      </m:r>
                      <m:sSub>
                        <m:sSubPr>
                          <m:ctrlPr>
                            <a:rPr lang="it-IT" b="0" i="1" smtClean="0">
                              <a:latin typeface="Cambria Math" panose="02040503050406030204" pitchFamily="18" charset="0"/>
                            </a:rPr>
                          </m:ctrlPr>
                        </m:sSubPr>
                        <m:e>
                          <m:r>
                            <a:rPr lang="it-IT" b="0" i="1" smtClean="0">
                              <a:latin typeface="Cambria Math" panose="02040503050406030204" pitchFamily="18" charset="0"/>
                            </a:rPr>
                            <m:t>𝐻</m:t>
                          </m:r>
                        </m:e>
                        <m:sub>
                          <m:r>
                            <a:rPr lang="it-IT" b="0" i="1" smtClean="0">
                              <a:latin typeface="Cambria Math" panose="02040503050406030204" pitchFamily="18" charset="0"/>
                            </a:rPr>
                            <m:t>0</m:t>
                          </m:r>
                        </m:sub>
                      </m:sSub>
                      <m:r>
                        <a:rPr lang="it-IT" b="0" i="1" smtClean="0">
                          <a:latin typeface="Cambria Math" panose="02040503050406030204" pitchFamily="18" charset="0"/>
                        </a:rPr>
                        <m:t>|</m:t>
                      </m:r>
                      <m:r>
                        <a:rPr lang="it-IT" b="0" i="1" smtClean="0">
                          <a:latin typeface="Cambria Math" panose="02040503050406030204" pitchFamily="18" charset="0"/>
                        </a:rPr>
                        <m:t>00</m:t>
                      </m:r>
                      <m:r>
                        <a:rPr lang="it-IT" b="0" i="1" smtClean="0">
                          <a:latin typeface="Cambria Math" panose="02040503050406030204" pitchFamily="18" charset="0"/>
                        </a:rPr>
                        <m:t>⟩=</m:t>
                      </m:r>
                      <m:d>
                        <m:dPr>
                          <m:endChr m:val="⟩"/>
                          <m:ctrlPr>
                            <a:rPr lang="it-IT" b="0" i="1" smtClean="0">
                              <a:latin typeface="Cambria Math" panose="02040503050406030204" pitchFamily="18" charset="0"/>
                            </a:rPr>
                          </m:ctrlPr>
                        </m:dPr>
                        <m:e>
                          <m:r>
                            <a:rPr lang="it-IT" b="0" i="1" smtClean="0">
                              <a:latin typeface="Cambria Math" panose="02040503050406030204" pitchFamily="18" charset="0"/>
                            </a:rPr>
                            <m:t>𝐻</m:t>
                          </m:r>
                        </m:e>
                        <m:e>
                          <m:r>
                            <a:rPr lang="it-IT" b="0" i="1" smtClean="0">
                              <a:latin typeface="Cambria Math" panose="02040503050406030204" pitchFamily="18" charset="0"/>
                            </a:rPr>
                            <m:t>0</m:t>
                          </m:r>
                        </m:e>
                      </m:d>
                      <m:r>
                        <a:rPr lang="it-IT" b="0" i="1" smtClean="0">
                          <a:latin typeface="Cambria Math" panose="02040503050406030204" pitchFamily="18" charset="0"/>
                        </a:rPr>
                        <m:t>) </m:t>
                      </m:r>
                      <m:d>
                        <m:dPr>
                          <m:begChr m:val="|"/>
                          <m:endChr m:val="⟩"/>
                          <m:ctrlPr>
                            <a:rPr lang="it-IT" b="0" i="1" smtClean="0">
                              <a:latin typeface="Cambria Math" panose="02040503050406030204" pitchFamily="18" charset="0"/>
                            </a:rPr>
                          </m:ctrlPr>
                        </m:dPr>
                        <m:e>
                          <m:r>
                            <a:rPr lang="it-IT" b="0" i="1" smtClean="0">
                              <a:latin typeface="Cambria Math" panose="02040503050406030204" pitchFamily="18" charset="0"/>
                            </a:rPr>
                            <m:t>0</m:t>
                          </m:r>
                        </m:e>
                      </m:d>
                      <m:r>
                        <a:rPr lang="it-IT" b="0" i="1" smtClean="0">
                          <a:latin typeface="Cambria Math" panose="02040503050406030204" pitchFamily="18" charset="0"/>
                        </a:rPr>
                        <m:t>=</m:t>
                      </m:r>
                      <m:f>
                        <m:fPr>
                          <m:ctrlPr>
                            <a:rPr lang="it-IT" b="0" i="1" smtClean="0">
                              <a:latin typeface="Cambria Math" panose="02040503050406030204" pitchFamily="18" charset="0"/>
                            </a:rPr>
                          </m:ctrlPr>
                        </m:fPr>
                        <m:num>
                          <m:r>
                            <a:rPr lang="it-IT" b="0" i="1" smtClean="0">
                              <a:latin typeface="Cambria Math" panose="02040503050406030204" pitchFamily="18" charset="0"/>
                            </a:rPr>
                            <m:t>1</m:t>
                          </m:r>
                        </m:num>
                        <m:den>
                          <m:rad>
                            <m:radPr>
                              <m:degHide m:val="on"/>
                              <m:ctrlPr>
                                <a:rPr lang="it-IT" b="0" i="1" smtClean="0">
                                  <a:latin typeface="Cambria Math" panose="02040503050406030204" pitchFamily="18" charset="0"/>
                                </a:rPr>
                              </m:ctrlPr>
                            </m:radPr>
                            <m:deg/>
                            <m:e>
                              <m:r>
                                <a:rPr lang="it-IT" b="0" i="1" smtClean="0">
                                  <a:latin typeface="Cambria Math" panose="02040503050406030204" pitchFamily="18" charset="0"/>
                                </a:rPr>
                                <m:t>2</m:t>
                              </m:r>
                            </m:e>
                          </m:rad>
                        </m:den>
                      </m:f>
                      <m:d>
                        <m:dPr>
                          <m:endChr m:val="⟩"/>
                          <m:ctrlPr>
                            <a:rPr lang="it-IT" b="0" i="1" smtClean="0">
                              <a:latin typeface="Cambria Math" panose="02040503050406030204" pitchFamily="18" charset="0"/>
                            </a:rPr>
                          </m:ctrlPr>
                        </m:dPr>
                        <m:e>
                          <m:r>
                            <a:rPr lang="it-IT" b="0" i="1" smtClean="0">
                              <a:latin typeface="Cambria Math" panose="02040503050406030204" pitchFamily="18" charset="0"/>
                            </a:rPr>
                            <m:t>|</m:t>
                          </m:r>
                          <m:r>
                            <a:rPr lang="it-IT" b="0" i="1" smtClean="0">
                              <a:latin typeface="Cambria Math" panose="02040503050406030204" pitchFamily="18" charset="0"/>
                            </a:rPr>
                            <m:t>0</m:t>
                          </m:r>
                        </m:e>
                      </m:d>
                      <m:r>
                        <a:rPr lang="it-IT" b="0" i="1" smtClean="0">
                          <a:latin typeface="Cambria Math" panose="02040503050406030204" pitchFamily="18" charset="0"/>
                        </a:rPr>
                        <m:t>+|</m:t>
                      </m:r>
                      <m:r>
                        <a:rPr lang="it-IT" b="0" i="1" smtClean="0">
                          <a:latin typeface="Cambria Math" panose="02040503050406030204" pitchFamily="18" charset="0"/>
                        </a:rPr>
                        <m:t>1</m:t>
                      </m:r>
                      <m:r>
                        <a:rPr lang="it-IT" b="0" i="1" smtClean="0">
                          <a:latin typeface="Cambria Math" panose="02040503050406030204" pitchFamily="18" charset="0"/>
                        </a:rPr>
                        <m:t>⟩) |</m:t>
                      </m:r>
                      <m:r>
                        <a:rPr lang="it-IT" b="0" i="1" smtClean="0">
                          <a:latin typeface="Cambria Math" panose="02040503050406030204" pitchFamily="18" charset="0"/>
                        </a:rPr>
                        <m:t>0</m:t>
                      </m:r>
                      <m:r>
                        <a:rPr lang="it-IT" b="0" i="1" smtClean="0">
                          <a:latin typeface="Cambria Math" panose="02040503050406030204" pitchFamily="18" charset="0"/>
                        </a:rPr>
                        <m:t>⟩</m:t>
                      </m:r>
                    </m:oMath>
                  </m:oMathPara>
                </a14:m>
                <a:endParaRPr lang="it-IT" b="0" i="1" dirty="0">
                  <a:latin typeface="Cambria Math" panose="02040503050406030204" pitchFamily="18" charset="0"/>
                </a:endParaRPr>
              </a:p>
              <a:p>
                <a:pPr/>
                <a14:m>
                  <m:oMathPara xmlns:m="http://schemas.openxmlformats.org/officeDocument/2006/math">
                    <m:oMathParaPr>
                      <m:jc m:val="left"/>
                    </m:oMathParaPr>
                    <m:oMath xmlns:m="http://schemas.openxmlformats.org/officeDocument/2006/math">
                      <m:d>
                        <m:dPr>
                          <m:begChr m:val="|"/>
                          <m:endChr m:val="⟩"/>
                          <m:ctrlPr>
                            <a:rPr lang="it-IT" b="0" i="1" smtClean="0">
                              <a:latin typeface="Cambria Math" panose="02040503050406030204" pitchFamily="18" charset="0"/>
                            </a:rPr>
                          </m:ctrlPr>
                        </m:dPr>
                        <m:e>
                          <m:sSub>
                            <m:sSubPr>
                              <m:ctrlPr>
                                <a:rPr lang="it-IT" b="0" i="1" smtClean="0">
                                  <a:latin typeface="Cambria Math" panose="02040503050406030204" pitchFamily="18" charset="0"/>
                                </a:rPr>
                              </m:ctrlPr>
                            </m:sSubPr>
                            <m:e>
                              <m:r>
                                <a:rPr lang="it-IT" b="0" i="1" smtClean="0">
                                  <a:latin typeface="Cambria Math" panose="02040503050406030204" pitchFamily="18" charset="0"/>
                                </a:rPr>
                                <m:t>𝜓</m:t>
                              </m:r>
                            </m:e>
                            <m:sub>
                              <m:r>
                                <a:rPr lang="it-IT" b="0" i="1" smtClean="0">
                                  <a:latin typeface="Cambria Math" panose="02040503050406030204" pitchFamily="18" charset="0"/>
                                </a:rPr>
                                <m:t>2</m:t>
                              </m:r>
                            </m:sub>
                          </m:sSub>
                        </m:e>
                      </m:d>
                      <m:r>
                        <a:rPr lang="it-IT" b="0" i="1" smtClean="0">
                          <a:latin typeface="Cambria Math" panose="02040503050406030204" pitchFamily="18" charset="0"/>
                        </a:rPr>
                        <m:t>=</m:t>
                      </m:r>
                      <m:r>
                        <a:rPr lang="it-IT" b="0" i="1" smtClean="0">
                          <a:latin typeface="Cambria Math" panose="02040503050406030204" pitchFamily="18" charset="0"/>
                        </a:rPr>
                        <m:t>𝐶𝑁𝑂𝑇</m:t>
                      </m:r>
                      <m:r>
                        <a:rPr lang="it-IT" b="0" i="1" smtClean="0">
                          <a:latin typeface="Cambria Math" panose="02040503050406030204" pitchFamily="18" charset="0"/>
                        </a:rPr>
                        <m:t> </m:t>
                      </m:r>
                      <m:d>
                        <m:dPr>
                          <m:begChr m:val="|"/>
                          <m:endChr m:val="⟩"/>
                          <m:ctrlPr>
                            <a:rPr lang="it-IT" b="0" i="1" smtClean="0">
                              <a:latin typeface="Cambria Math" panose="02040503050406030204" pitchFamily="18" charset="0"/>
                            </a:rPr>
                          </m:ctrlPr>
                        </m:dPr>
                        <m:e>
                          <m:sSub>
                            <m:sSubPr>
                              <m:ctrlPr>
                                <a:rPr lang="it-IT" b="0" i="1" smtClean="0">
                                  <a:latin typeface="Cambria Math" panose="02040503050406030204" pitchFamily="18" charset="0"/>
                                </a:rPr>
                              </m:ctrlPr>
                            </m:sSubPr>
                            <m:e>
                              <m:r>
                                <a:rPr lang="it-IT" b="0" i="1" smtClean="0">
                                  <a:latin typeface="Cambria Math" panose="02040503050406030204" pitchFamily="18" charset="0"/>
                                </a:rPr>
                                <m:t>𝜓</m:t>
                              </m:r>
                            </m:e>
                            <m:sub>
                              <m:r>
                                <a:rPr lang="it-IT" b="0" i="1" smtClean="0">
                                  <a:latin typeface="Cambria Math" panose="02040503050406030204" pitchFamily="18" charset="0"/>
                                </a:rPr>
                                <m:t>1</m:t>
                              </m:r>
                            </m:sub>
                          </m:sSub>
                        </m:e>
                      </m:d>
                      <m:r>
                        <a:rPr lang="it-IT" b="0" i="1" smtClean="0">
                          <a:latin typeface="Cambria Math" panose="02040503050406030204" pitchFamily="18" charset="0"/>
                        </a:rPr>
                        <m:t>=</m:t>
                      </m:r>
                      <m:f>
                        <m:fPr>
                          <m:ctrlPr>
                            <a:rPr lang="it-IT" b="0" i="1" smtClean="0">
                              <a:latin typeface="Cambria Math" panose="02040503050406030204" pitchFamily="18" charset="0"/>
                            </a:rPr>
                          </m:ctrlPr>
                        </m:fPr>
                        <m:num>
                          <m:r>
                            <a:rPr lang="it-IT" b="0" i="1" smtClean="0">
                              <a:latin typeface="Cambria Math" panose="02040503050406030204" pitchFamily="18" charset="0"/>
                            </a:rPr>
                            <m:t>1</m:t>
                          </m:r>
                        </m:num>
                        <m:den>
                          <m:rad>
                            <m:radPr>
                              <m:degHide m:val="on"/>
                              <m:ctrlPr>
                                <a:rPr lang="it-IT" b="0" i="1" smtClean="0">
                                  <a:latin typeface="Cambria Math" panose="02040503050406030204" pitchFamily="18" charset="0"/>
                                </a:rPr>
                              </m:ctrlPr>
                            </m:radPr>
                            <m:deg/>
                            <m:e>
                              <m:r>
                                <a:rPr lang="it-IT" b="0" i="1" smtClean="0">
                                  <a:latin typeface="Cambria Math" panose="02040503050406030204" pitchFamily="18" charset="0"/>
                                </a:rPr>
                                <m:t>2</m:t>
                              </m:r>
                            </m:e>
                          </m:rad>
                        </m:den>
                      </m:f>
                      <m:d>
                        <m:dPr>
                          <m:endChr m:val="⟩"/>
                          <m:ctrlPr>
                            <a:rPr lang="it-IT" b="0" i="1" smtClean="0">
                              <a:latin typeface="Cambria Math" panose="02040503050406030204" pitchFamily="18" charset="0"/>
                            </a:rPr>
                          </m:ctrlPr>
                        </m:dPr>
                        <m:e>
                          <m:r>
                            <a:rPr lang="it-IT" b="0" i="1" smtClean="0">
                              <a:latin typeface="Cambria Math" panose="02040503050406030204" pitchFamily="18" charset="0"/>
                            </a:rPr>
                            <m:t> </m:t>
                          </m:r>
                        </m:e>
                        <m:e>
                          <m:r>
                            <a:rPr lang="it-IT" b="0" i="1" smtClean="0">
                              <a:latin typeface="Cambria Math" panose="02040503050406030204" pitchFamily="18" charset="0"/>
                            </a:rPr>
                            <m:t>00</m:t>
                          </m:r>
                        </m:e>
                      </m:d>
                      <m:r>
                        <a:rPr lang="it-IT" b="0" i="1" smtClean="0">
                          <a:latin typeface="Cambria Math" panose="02040503050406030204" pitchFamily="18" charset="0"/>
                        </a:rPr>
                        <m:t>+|</m:t>
                      </m:r>
                      <m:r>
                        <a:rPr lang="it-IT" b="0" i="1" smtClean="0">
                          <a:latin typeface="Cambria Math" panose="02040503050406030204" pitchFamily="18" charset="0"/>
                        </a:rPr>
                        <m:t>11</m:t>
                      </m:r>
                      <m:r>
                        <a:rPr lang="it-IT" b="0" i="1" smtClean="0">
                          <a:latin typeface="Cambria Math" panose="02040503050406030204" pitchFamily="18" charset="0"/>
                        </a:rPr>
                        <m:t>⟩) </m:t>
                      </m:r>
                    </m:oMath>
                  </m:oMathPara>
                </a14:m>
                <a:endParaRPr lang="it-IT" b="0" dirty="0"/>
              </a:p>
            </p:txBody>
          </p:sp>
        </mc:Choice>
        <mc:Fallback xmlns="">
          <p:sp>
            <p:nvSpPr>
              <p:cNvPr id="7" name="CasellaDiTesto 2">
                <a:extLst>
                  <a:ext uri="{FF2B5EF4-FFF2-40B4-BE49-F238E27FC236}">
                    <a16:creationId xmlns:a16="http://schemas.microsoft.com/office/drawing/2014/main" id="{222DE213-057E-95B4-8475-A85C2DCC6B5B}"/>
                  </a:ext>
                </a:extLst>
              </p:cNvPr>
              <p:cNvSpPr txBox="1">
                <a:spLocks noRot="1" noChangeAspect="1" noMove="1" noResize="1" noEditPoints="1" noAdjustHandles="1" noChangeArrowheads="1" noChangeShapeType="1" noTextEdit="1"/>
              </p:cNvSpPr>
              <p:nvPr/>
            </p:nvSpPr>
            <p:spPr>
              <a:xfrm>
                <a:off x="6096000" y="2036352"/>
                <a:ext cx="4730719" cy="1421543"/>
              </a:xfrm>
              <a:prstGeom prst="rect">
                <a:avLst/>
              </a:prstGeom>
              <a:blipFill>
                <a:blip r:embed="rId3"/>
                <a:stretch>
                  <a:fillRect l="-2964" t="-5150"/>
                </a:stretch>
              </a:blipFill>
            </p:spPr>
            <p:txBody>
              <a:bodyPr/>
              <a:lstStyle/>
              <a:p>
                <a:r>
                  <a:rPr lang="en-FI">
                    <a:noFill/>
                  </a:rPr>
                  <a:t> </a:t>
                </a:r>
              </a:p>
            </p:txBody>
          </p:sp>
        </mc:Fallback>
      </mc:AlternateContent>
      <p:sp>
        <p:nvSpPr>
          <p:cNvPr id="8" name="Rectangle 7">
            <a:extLst>
              <a:ext uri="{FF2B5EF4-FFF2-40B4-BE49-F238E27FC236}">
                <a16:creationId xmlns:a16="http://schemas.microsoft.com/office/drawing/2014/main" id="{140C5EF3-EF7A-6DAB-E571-576CE193D539}"/>
              </a:ext>
            </a:extLst>
          </p:cNvPr>
          <p:cNvSpPr/>
          <p:nvPr/>
        </p:nvSpPr>
        <p:spPr>
          <a:xfrm>
            <a:off x="405658" y="2012475"/>
            <a:ext cx="5256673" cy="4273365"/>
          </a:xfrm>
          <a:prstGeom prst="rect">
            <a:avLst/>
          </a:prstGeom>
          <a:noFill/>
          <a:ln w="12700"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FI"/>
          </a:p>
        </p:txBody>
      </p:sp>
      <p:sp>
        <p:nvSpPr>
          <p:cNvPr id="9" name="TextBox 8">
            <a:extLst>
              <a:ext uri="{FF2B5EF4-FFF2-40B4-BE49-F238E27FC236}">
                <a16:creationId xmlns:a16="http://schemas.microsoft.com/office/drawing/2014/main" id="{ECF776AA-32B6-7625-672B-EE4DE8B3233E}"/>
              </a:ext>
            </a:extLst>
          </p:cNvPr>
          <p:cNvSpPr txBox="1"/>
          <p:nvPr/>
        </p:nvSpPr>
        <p:spPr>
          <a:xfrm>
            <a:off x="172520" y="1403892"/>
            <a:ext cx="4980851" cy="369332"/>
          </a:xfrm>
          <a:prstGeom prst="rect">
            <a:avLst/>
          </a:prstGeom>
          <a:noFill/>
        </p:spPr>
        <p:txBody>
          <a:bodyPr wrap="none" rtlCol="0">
            <a:spAutoFit/>
          </a:bodyPr>
          <a:lstStyle/>
          <a:p>
            <a:r>
              <a:rPr lang="it-IT" dirty="0"/>
              <a:t>Entangling two qubits with a quantum gate set</a:t>
            </a:r>
            <a:endParaRPr lang="en-FI" dirty="0"/>
          </a:p>
        </p:txBody>
      </p:sp>
      <p:sp>
        <p:nvSpPr>
          <p:cNvPr id="10" name="TextBox 9">
            <a:extLst>
              <a:ext uri="{FF2B5EF4-FFF2-40B4-BE49-F238E27FC236}">
                <a16:creationId xmlns:a16="http://schemas.microsoft.com/office/drawing/2014/main" id="{A4B807D3-1838-AA5A-5313-6E700E3F614D}"/>
              </a:ext>
            </a:extLst>
          </p:cNvPr>
          <p:cNvSpPr txBox="1"/>
          <p:nvPr/>
        </p:nvSpPr>
        <p:spPr>
          <a:xfrm>
            <a:off x="6010183" y="5085511"/>
            <a:ext cx="5699464" cy="1200329"/>
          </a:xfrm>
          <a:prstGeom prst="rect">
            <a:avLst/>
          </a:prstGeom>
          <a:noFill/>
        </p:spPr>
        <p:txBody>
          <a:bodyPr wrap="square" rtlCol="0">
            <a:spAutoFit/>
          </a:bodyPr>
          <a:lstStyle/>
          <a:p>
            <a:r>
              <a:rPr lang="it-IT" b="1" dirty="0"/>
              <a:t>Entanglement is what makes quantum advantage possible.</a:t>
            </a:r>
          </a:p>
          <a:p>
            <a:r>
              <a:rPr lang="it-IT" dirty="0"/>
              <a:t>Otherwise, any quantum circuit would be easy to reproduce classically.</a:t>
            </a:r>
            <a:endParaRPr lang="en-FI" dirty="0"/>
          </a:p>
        </p:txBody>
      </p:sp>
      <p:sp>
        <p:nvSpPr>
          <p:cNvPr id="2" name="TextBox 1">
            <a:extLst>
              <a:ext uri="{FF2B5EF4-FFF2-40B4-BE49-F238E27FC236}">
                <a16:creationId xmlns:a16="http://schemas.microsoft.com/office/drawing/2014/main" id="{13F278FC-07CC-FD53-89DC-3D7D6ABFACC4}"/>
              </a:ext>
            </a:extLst>
          </p:cNvPr>
          <p:cNvSpPr txBox="1"/>
          <p:nvPr/>
        </p:nvSpPr>
        <p:spPr>
          <a:xfrm>
            <a:off x="11664350" y="6309360"/>
            <a:ext cx="312906" cy="369332"/>
          </a:xfrm>
          <a:prstGeom prst="rect">
            <a:avLst/>
          </a:prstGeom>
          <a:noFill/>
        </p:spPr>
        <p:txBody>
          <a:bodyPr wrap="none" rtlCol="0">
            <a:spAutoFit/>
          </a:bodyPr>
          <a:lstStyle/>
          <a:p>
            <a:r>
              <a:rPr lang="it-IT" dirty="0"/>
              <a:t>5</a:t>
            </a:r>
            <a:endParaRPr lang="en-FI" dirty="0"/>
          </a:p>
        </p:txBody>
      </p:sp>
    </p:spTree>
    <p:extLst>
      <p:ext uri="{BB962C8B-B14F-4D97-AF65-F5344CB8AC3E}">
        <p14:creationId xmlns:p14="http://schemas.microsoft.com/office/powerpoint/2010/main" val="36473766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2590EC77-EF3A-DDAE-5E23-5DF26A941D7A}"/>
              </a:ext>
            </a:extLst>
          </p:cNvPr>
          <p:cNvSpPr/>
          <p:nvPr/>
        </p:nvSpPr>
        <p:spPr>
          <a:xfrm>
            <a:off x="467264" y="4209691"/>
            <a:ext cx="5804140" cy="1200329"/>
          </a:xfrm>
          <a:prstGeom prst="round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FI"/>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73F3F690-5597-7ED2-29A0-F3CB4A88F650}"/>
                  </a:ext>
                </a:extLst>
              </p:cNvPr>
              <p:cNvSpPr>
                <a:spLocks noGrp="1"/>
              </p:cNvSpPr>
              <p:nvPr>
                <p:ph idx="1"/>
              </p:nvPr>
            </p:nvSpPr>
            <p:spPr>
              <a:xfrm>
                <a:off x="398657" y="2076721"/>
                <a:ext cx="9601200" cy="1481676"/>
              </a:xfrm>
            </p:spPr>
            <p:txBody>
              <a:bodyPr/>
              <a:lstStyle/>
              <a:p>
                <a:r>
                  <a:rPr lang="it-IT" b="1" dirty="0"/>
                  <a:t>Goal: </a:t>
                </a:r>
                <a:r>
                  <a:rPr lang="it-IT" dirty="0"/>
                  <a:t>searching for an item in an unstructured database.</a:t>
                </a:r>
              </a:p>
              <a:p>
                <a:pPr marL="246888" lvl="1" indent="0">
                  <a:buNone/>
                </a:pPr>
                <a:r>
                  <a:rPr lang="it-IT" dirty="0"/>
                  <a:t>Given a set </a:t>
                </a:r>
                <a14:m>
                  <m:oMath xmlns:m="http://schemas.openxmlformats.org/officeDocument/2006/math">
                    <m:r>
                      <a:rPr lang="it-IT" b="0" i="1" smtClean="0">
                        <a:latin typeface="Cambria Math" panose="02040503050406030204" pitchFamily="18" charset="0"/>
                      </a:rPr>
                      <m:t>𝑋</m:t>
                    </m:r>
                  </m:oMath>
                </a14:m>
                <a:r>
                  <a:rPr lang="it-IT" dirty="0"/>
                  <a:t> of </a:t>
                </a:r>
                <a14:m>
                  <m:oMath xmlns:m="http://schemas.openxmlformats.org/officeDocument/2006/math">
                    <m:r>
                      <a:rPr lang="it-IT" b="0" i="1" smtClean="0">
                        <a:latin typeface="Cambria Math" panose="02040503050406030204" pitchFamily="18" charset="0"/>
                      </a:rPr>
                      <m:t>𝑁</m:t>
                    </m:r>
                  </m:oMath>
                </a14:m>
                <a:r>
                  <a:rPr lang="it-IT" dirty="0"/>
                  <a:t> elements and a boolean function </a:t>
                </a:r>
                <a14:m>
                  <m:oMath xmlns:m="http://schemas.openxmlformats.org/officeDocument/2006/math">
                    <m:r>
                      <a:rPr lang="it-IT" b="0" i="1" smtClean="0">
                        <a:latin typeface="Cambria Math" panose="02040503050406030204" pitchFamily="18" charset="0"/>
                      </a:rPr>
                      <m:t>𝑓</m:t>
                    </m:r>
                    <m:r>
                      <a:rPr lang="it-IT" b="0" i="1" smtClean="0">
                        <a:latin typeface="Cambria Math" panose="02040503050406030204" pitchFamily="18" charset="0"/>
                      </a:rPr>
                      <m:t>:</m:t>
                    </m:r>
                    <m:r>
                      <a:rPr lang="it-IT" b="0" i="1" smtClean="0">
                        <a:latin typeface="Cambria Math" panose="02040503050406030204" pitchFamily="18" charset="0"/>
                      </a:rPr>
                      <m:t>𝑋</m:t>
                    </m:r>
                    <m:r>
                      <a:rPr lang="it-IT" b="0" i="1" smtClean="0">
                        <a:latin typeface="Cambria Math" panose="02040503050406030204" pitchFamily="18" charset="0"/>
                      </a:rPr>
                      <m:t>→{0, 1}</m:t>
                    </m:r>
                  </m:oMath>
                </a14:m>
                <a:r>
                  <a:rPr lang="it-IT" dirty="0"/>
                  <a:t>, finding </a:t>
                </a:r>
                <a14:m>
                  <m:oMath xmlns:m="http://schemas.openxmlformats.org/officeDocument/2006/math">
                    <m:sSup>
                      <m:sSupPr>
                        <m:ctrlPr>
                          <a:rPr lang="it-IT" b="0" i="1" smtClean="0">
                            <a:latin typeface="Cambria Math" panose="02040503050406030204" pitchFamily="18" charset="0"/>
                          </a:rPr>
                        </m:ctrlPr>
                      </m:sSupPr>
                      <m:e>
                        <m:r>
                          <a:rPr lang="it-IT" b="0" i="1" smtClean="0">
                            <a:latin typeface="Cambria Math" panose="02040503050406030204" pitchFamily="18" charset="0"/>
                          </a:rPr>
                          <m:t>𝑥</m:t>
                        </m:r>
                      </m:e>
                      <m:sup>
                        <m:r>
                          <a:rPr lang="it-IT" b="0" i="1" smtClean="0">
                            <a:latin typeface="Cambria Math" panose="02040503050406030204" pitchFamily="18" charset="0"/>
                          </a:rPr>
                          <m:t>∗</m:t>
                        </m:r>
                      </m:sup>
                    </m:sSup>
                    <m:r>
                      <a:rPr lang="it-IT" b="0" i="1" smtClean="0">
                        <a:latin typeface="Cambria Math" panose="02040503050406030204" pitchFamily="18" charset="0"/>
                      </a:rPr>
                      <m:t>∈</m:t>
                    </m:r>
                    <m:r>
                      <a:rPr lang="it-IT" b="0" i="1" smtClean="0">
                        <a:latin typeface="Cambria Math" panose="02040503050406030204" pitchFamily="18" charset="0"/>
                      </a:rPr>
                      <m:t>𝑋</m:t>
                    </m:r>
                  </m:oMath>
                </a14:m>
                <a:r>
                  <a:rPr lang="it-IT" dirty="0"/>
                  <a:t> such that </a:t>
                </a:r>
                <a14:m>
                  <m:oMath xmlns:m="http://schemas.openxmlformats.org/officeDocument/2006/math">
                    <m:r>
                      <a:rPr lang="it-IT" b="0" i="1" smtClean="0">
                        <a:latin typeface="Cambria Math" panose="02040503050406030204" pitchFamily="18" charset="0"/>
                      </a:rPr>
                      <m:t>𝑓</m:t>
                    </m:r>
                    <m:d>
                      <m:dPr>
                        <m:ctrlPr>
                          <a:rPr lang="it-IT" b="0" i="1" smtClean="0">
                            <a:latin typeface="Cambria Math" panose="02040503050406030204" pitchFamily="18" charset="0"/>
                          </a:rPr>
                        </m:ctrlPr>
                      </m:dPr>
                      <m:e>
                        <m:sSup>
                          <m:sSupPr>
                            <m:ctrlPr>
                              <a:rPr lang="it-IT" b="0" i="1" smtClean="0">
                                <a:latin typeface="Cambria Math" panose="02040503050406030204" pitchFamily="18" charset="0"/>
                              </a:rPr>
                            </m:ctrlPr>
                          </m:sSupPr>
                          <m:e>
                            <m:r>
                              <a:rPr lang="it-IT" b="0" i="1" smtClean="0">
                                <a:latin typeface="Cambria Math" panose="02040503050406030204" pitchFamily="18" charset="0"/>
                              </a:rPr>
                              <m:t>𝑥</m:t>
                            </m:r>
                          </m:e>
                          <m:sup>
                            <m:r>
                              <a:rPr lang="it-IT" b="0" i="1" smtClean="0">
                                <a:latin typeface="Cambria Math" panose="02040503050406030204" pitchFamily="18" charset="0"/>
                              </a:rPr>
                              <m:t>∗</m:t>
                            </m:r>
                          </m:sup>
                        </m:sSup>
                      </m:e>
                    </m:d>
                    <m:r>
                      <a:rPr lang="it-IT" b="0" i="1" smtClean="0">
                        <a:latin typeface="Cambria Math" panose="02040503050406030204" pitchFamily="18" charset="0"/>
                      </a:rPr>
                      <m:t>=1</m:t>
                    </m:r>
                  </m:oMath>
                </a14:m>
                <a:r>
                  <a:rPr lang="it-IT" dirty="0"/>
                  <a:t>. Let’s assume that only one </a:t>
                </a:r>
                <a14:m>
                  <m:oMath xmlns:m="http://schemas.openxmlformats.org/officeDocument/2006/math">
                    <m:sSup>
                      <m:sSupPr>
                        <m:ctrlPr>
                          <a:rPr lang="it-IT" b="0" i="1" smtClean="0">
                            <a:latin typeface="Cambria Math" panose="02040503050406030204" pitchFamily="18" charset="0"/>
                          </a:rPr>
                        </m:ctrlPr>
                      </m:sSupPr>
                      <m:e>
                        <m:r>
                          <a:rPr lang="it-IT" b="0" i="1" smtClean="0">
                            <a:latin typeface="Cambria Math" panose="02040503050406030204" pitchFamily="18" charset="0"/>
                          </a:rPr>
                          <m:t>𝑥</m:t>
                        </m:r>
                      </m:e>
                      <m:sup>
                        <m:r>
                          <a:rPr lang="it-IT" b="0" i="1" smtClean="0">
                            <a:latin typeface="Cambria Math" panose="02040503050406030204" pitchFamily="18" charset="0"/>
                          </a:rPr>
                          <m:t>∗</m:t>
                        </m:r>
                      </m:sup>
                    </m:sSup>
                  </m:oMath>
                </a14:m>
                <a:r>
                  <a:rPr lang="it-IT" dirty="0"/>
                  <a:t> exists and represent it with state </a:t>
                </a:r>
                <a14:m>
                  <m:oMath xmlns:m="http://schemas.openxmlformats.org/officeDocument/2006/math">
                    <m:d>
                      <m:dPr>
                        <m:begChr m:val="|"/>
                        <m:endChr m:val="⟩"/>
                        <m:ctrlPr>
                          <a:rPr lang="it-IT" b="0" i="1" smtClean="0">
                            <a:latin typeface="Cambria Math" panose="02040503050406030204" pitchFamily="18" charset="0"/>
                          </a:rPr>
                        </m:ctrlPr>
                      </m:dPr>
                      <m:e>
                        <m:r>
                          <a:rPr lang="it-IT" b="0" i="1" smtClean="0">
                            <a:latin typeface="Cambria Math" panose="02040503050406030204" pitchFamily="18" charset="0"/>
                          </a:rPr>
                          <m:t>𝜔</m:t>
                        </m:r>
                      </m:e>
                    </m:d>
                  </m:oMath>
                </a14:m>
                <a:r>
                  <a:rPr lang="it-IT" dirty="0"/>
                  <a:t>, where all the other states are represented by </a:t>
                </a:r>
                <a14:m>
                  <m:oMath xmlns:m="http://schemas.openxmlformats.org/officeDocument/2006/math">
                    <m:r>
                      <a:rPr lang="it-IT" b="0" i="1" smtClean="0">
                        <a:latin typeface="Cambria Math" panose="02040503050406030204" pitchFamily="18" charset="0"/>
                      </a:rPr>
                      <m:t>|</m:t>
                    </m:r>
                    <m:sSup>
                      <m:sSupPr>
                        <m:ctrlPr>
                          <a:rPr lang="it-IT" b="0" i="1" smtClean="0">
                            <a:latin typeface="Cambria Math" panose="02040503050406030204" pitchFamily="18" charset="0"/>
                          </a:rPr>
                        </m:ctrlPr>
                      </m:sSupPr>
                      <m:e>
                        <m:r>
                          <a:rPr lang="it-IT" b="0" i="1" smtClean="0">
                            <a:latin typeface="Cambria Math" panose="02040503050406030204" pitchFamily="18" charset="0"/>
                          </a:rPr>
                          <m:t>𝑠</m:t>
                        </m:r>
                      </m:e>
                      <m:sup>
                        <m:r>
                          <a:rPr lang="it-IT" b="0" i="1" smtClean="0">
                            <a:latin typeface="Cambria Math" panose="02040503050406030204" pitchFamily="18" charset="0"/>
                          </a:rPr>
                          <m:t>′</m:t>
                        </m:r>
                      </m:sup>
                    </m:sSup>
                    <m:r>
                      <a:rPr lang="it-IT" b="0" i="1" smtClean="0">
                        <a:latin typeface="Cambria Math" panose="02040503050406030204" pitchFamily="18" charset="0"/>
                      </a:rPr>
                      <m:t>⟩</m:t>
                    </m:r>
                  </m:oMath>
                </a14:m>
                <a:r>
                  <a:rPr lang="it-IT" dirty="0"/>
                  <a:t>.</a:t>
                </a:r>
              </a:p>
            </p:txBody>
          </p:sp>
        </mc:Choice>
        <mc:Fallback xmlns="">
          <p:sp>
            <p:nvSpPr>
              <p:cNvPr id="3" name="Content Placeholder 2">
                <a:extLst>
                  <a:ext uri="{FF2B5EF4-FFF2-40B4-BE49-F238E27FC236}">
                    <a16:creationId xmlns:a16="http://schemas.microsoft.com/office/drawing/2014/main" id="{73F3F690-5597-7ED2-29A0-F3CB4A88F650}"/>
                  </a:ext>
                </a:extLst>
              </p:cNvPr>
              <p:cNvSpPr>
                <a:spLocks noGrp="1" noRot="1" noChangeAspect="1" noMove="1" noResize="1" noEditPoints="1" noAdjustHandles="1" noChangeArrowheads="1" noChangeShapeType="1" noTextEdit="1"/>
              </p:cNvSpPr>
              <p:nvPr>
                <p:ph idx="1"/>
              </p:nvPr>
            </p:nvSpPr>
            <p:spPr>
              <a:xfrm>
                <a:off x="398657" y="2076721"/>
                <a:ext cx="9601200" cy="1481676"/>
              </a:xfrm>
              <a:blipFill>
                <a:blip r:embed="rId2"/>
                <a:stretch>
                  <a:fillRect l="-381"/>
                </a:stretch>
              </a:blipFill>
            </p:spPr>
            <p:txBody>
              <a:bodyPr/>
              <a:lstStyle/>
              <a:p>
                <a:r>
                  <a:rPr lang="en-FI">
                    <a:noFill/>
                  </a:rPr>
                  <a:t> </a:t>
                </a:r>
              </a:p>
            </p:txBody>
          </p:sp>
        </mc:Fallback>
      </mc:AlternateContent>
      <p:pic>
        <p:nvPicPr>
          <p:cNvPr id="5" name="Picture 4">
            <a:extLst>
              <a:ext uri="{FF2B5EF4-FFF2-40B4-BE49-F238E27FC236}">
                <a16:creationId xmlns:a16="http://schemas.microsoft.com/office/drawing/2014/main" id="{2DEA0EB1-F0E6-C829-8C7F-A5F9D4CE19B9}"/>
              </a:ext>
            </a:extLst>
          </p:cNvPr>
          <p:cNvPicPr>
            <a:picLocks noChangeAspect="1"/>
          </p:cNvPicPr>
          <p:nvPr/>
        </p:nvPicPr>
        <p:blipFill>
          <a:blip r:embed="rId3"/>
          <a:stretch>
            <a:fillRect/>
          </a:stretch>
        </p:blipFill>
        <p:spPr>
          <a:xfrm>
            <a:off x="6591659" y="3429001"/>
            <a:ext cx="4855594" cy="3115576"/>
          </a:xfrm>
          <a:prstGeom prst="rect">
            <a:avLst/>
          </a:prstGeom>
        </p:spPr>
      </p:pic>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E8934A55-C258-2D72-6036-E6DC321889D2}"/>
                  </a:ext>
                </a:extLst>
              </p:cNvPr>
              <p:cNvSpPr txBox="1"/>
              <p:nvPr/>
            </p:nvSpPr>
            <p:spPr>
              <a:xfrm>
                <a:off x="538783" y="4346660"/>
                <a:ext cx="5527689" cy="1200329"/>
              </a:xfrm>
              <a:prstGeom prst="rect">
                <a:avLst/>
              </a:prstGeom>
              <a:noFill/>
            </p:spPr>
            <p:txBody>
              <a:bodyPr wrap="square" rtlCol="0">
                <a:spAutoFit/>
              </a:bodyPr>
              <a:lstStyle/>
              <a:p>
                <a:pPr marL="342900" indent="-342900">
                  <a:buFont typeface="+mj-lt"/>
                  <a:buAutoNum type="arabicPeriod"/>
                </a:pPr>
                <a:r>
                  <a:rPr lang="it-IT" dirty="0"/>
                  <a:t>Apply a Hadamard gate to all the </a:t>
                </a:r>
                <a14:m>
                  <m:oMath xmlns:m="http://schemas.openxmlformats.org/officeDocument/2006/math">
                    <m:r>
                      <a:rPr lang="it-IT" b="0" i="1" smtClean="0">
                        <a:latin typeface="Cambria Math" panose="02040503050406030204" pitchFamily="18" charset="0"/>
                      </a:rPr>
                      <m:t>𝑛</m:t>
                    </m:r>
                  </m:oMath>
                </a14:m>
                <a:r>
                  <a:rPr lang="it-IT" dirty="0"/>
                  <a:t> qubits: </a:t>
                </a:r>
                <a14:m>
                  <m:oMath xmlns:m="http://schemas.openxmlformats.org/officeDocument/2006/math">
                    <m:d>
                      <m:dPr>
                        <m:begChr m:val="|"/>
                        <m:endChr m:val="⟩"/>
                        <m:ctrlPr>
                          <a:rPr lang="it-IT" b="0" i="1" smtClean="0">
                            <a:latin typeface="Cambria Math" panose="02040503050406030204" pitchFamily="18" charset="0"/>
                          </a:rPr>
                        </m:ctrlPr>
                      </m:dPr>
                      <m:e>
                        <m:r>
                          <m:rPr>
                            <m:sty m:val="p"/>
                          </m:rPr>
                          <a:rPr lang="it-IT" b="0" i="0" smtClean="0">
                            <a:latin typeface="Cambria Math" panose="02040503050406030204" pitchFamily="18" charset="0"/>
                          </a:rPr>
                          <m:t>s</m:t>
                        </m:r>
                      </m:e>
                    </m:d>
                    <m:r>
                      <a:rPr lang="it-IT" b="0" i="1" smtClean="0">
                        <a:latin typeface="Cambria Math" panose="02040503050406030204" pitchFamily="18" charset="0"/>
                      </a:rPr>
                      <m:t>=</m:t>
                    </m:r>
                    <m:sSup>
                      <m:sSupPr>
                        <m:ctrlPr>
                          <a:rPr lang="it-IT" b="0" i="1" smtClean="0">
                            <a:latin typeface="Cambria Math" panose="02040503050406030204" pitchFamily="18" charset="0"/>
                          </a:rPr>
                        </m:ctrlPr>
                      </m:sSupPr>
                      <m:e>
                        <m:r>
                          <a:rPr lang="it-IT" b="0" i="1" smtClean="0">
                            <a:latin typeface="Cambria Math" panose="02040503050406030204" pitchFamily="18" charset="0"/>
                          </a:rPr>
                          <m:t>𝐻</m:t>
                        </m:r>
                      </m:e>
                      <m:sup>
                        <m:r>
                          <a:rPr lang="it-IT" b="0" i="1" smtClean="0">
                            <a:latin typeface="Cambria Math" panose="02040503050406030204" pitchFamily="18" charset="0"/>
                          </a:rPr>
                          <m:t>𝑛</m:t>
                        </m:r>
                      </m:sup>
                    </m:sSup>
                    <m:sSup>
                      <m:sSupPr>
                        <m:ctrlPr>
                          <a:rPr lang="it-IT" b="0" i="1" smtClean="0">
                            <a:latin typeface="Cambria Math" panose="02040503050406030204" pitchFamily="18" charset="0"/>
                          </a:rPr>
                        </m:ctrlPr>
                      </m:sSupPr>
                      <m:e>
                        <m:d>
                          <m:dPr>
                            <m:begChr m:val="|"/>
                            <m:endChr m:val="⟩"/>
                            <m:ctrlPr>
                              <a:rPr lang="it-IT" b="0" i="1" smtClean="0">
                                <a:latin typeface="Cambria Math" panose="02040503050406030204" pitchFamily="18" charset="0"/>
                              </a:rPr>
                            </m:ctrlPr>
                          </m:dPr>
                          <m:e>
                            <m:r>
                              <a:rPr lang="it-IT" b="0" i="1" smtClean="0">
                                <a:latin typeface="Cambria Math" panose="02040503050406030204" pitchFamily="18" charset="0"/>
                              </a:rPr>
                              <m:t>0</m:t>
                            </m:r>
                          </m:e>
                        </m:d>
                      </m:e>
                      <m:sup>
                        <m:r>
                          <a:rPr lang="it-IT" b="0" i="1" smtClean="0">
                            <a:latin typeface="Cambria Math" panose="02040503050406030204" pitchFamily="18" charset="0"/>
                          </a:rPr>
                          <m:t>𝑛</m:t>
                        </m:r>
                      </m:sup>
                    </m:sSup>
                  </m:oMath>
                </a14:m>
                <a:r>
                  <a:rPr lang="it-IT" dirty="0"/>
                  <a:t>. </a:t>
                </a:r>
                <a14:m>
                  <m:oMath xmlns:m="http://schemas.openxmlformats.org/officeDocument/2006/math">
                    <m:d>
                      <m:dPr>
                        <m:begChr m:val="|"/>
                        <m:endChr m:val="⟩"/>
                        <m:ctrlPr>
                          <a:rPr lang="it-IT" i="1">
                            <a:latin typeface="Cambria Math" panose="02040503050406030204" pitchFamily="18" charset="0"/>
                          </a:rPr>
                        </m:ctrlPr>
                      </m:dPr>
                      <m:e>
                        <m:r>
                          <m:rPr>
                            <m:sty m:val="p"/>
                          </m:rPr>
                          <a:rPr lang="it-IT">
                            <a:latin typeface="Cambria Math" panose="02040503050406030204" pitchFamily="18" charset="0"/>
                          </a:rPr>
                          <m:t>s</m:t>
                        </m:r>
                      </m:e>
                    </m:d>
                  </m:oMath>
                </a14:m>
                <a:r>
                  <a:rPr lang="it-IT" dirty="0"/>
                  <a:t> will be almost perpendicular to </a:t>
                </a:r>
                <a14:m>
                  <m:oMath xmlns:m="http://schemas.openxmlformats.org/officeDocument/2006/math">
                    <m:d>
                      <m:dPr>
                        <m:begChr m:val="|"/>
                        <m:endChr m:val="⟩"/>
                        <m:ctrlPr>
                          <a:rPr lang="it-IT" i="1">
                            <a:latin typeface="Cambria Math" panose="02040503050406030204" pitchFamily="18" charset="0"/>
                          </a:rPr>
                        </m:ctrlPr>
                      </m:dPr>
                      <m:e>
                        <m:r>
                          <a:rPr lang="it-IT" i="1">
                            <a:latin typeface="Cambria Math" panose="02040503050406030204" pitchFamily="18" charset="0"/>
                          </a:rPr>
                          <m:t>𝜔</m:t>
                        </m:r>
                      </m:e>
                    </m:d>
                  </m:oMath>
                </a14:m>
                <a:r>
                  <a:rPr lang="it-IT" dirty="0"/>
                  <a:t> if the database is large enough.</a:t>
                </a:r>
              </a:p>
              <a:p>
                <a:endParaRPr lang="en-FI" dirty="0"/>
              </a:p>
            </p:txBody>
          </p:sp>
        </mc:Choice>
        <mc:Fallback xmlns="">
          <p:sp>
            <p:nvSpPr>
              <p:cNvPr id="6" name="TextBox 5">
                <a:extLst>
                  <a:ext uri="{FF2B5EF4-FFF2-40B4-BE49-F238E27FC236}">
                    <a16:creationId xmlns:a16="http://schemas.microsoft.com/office/drawing/2014/main" id="{E8934A55-C258-2D72-6036-E6DC321889D2}"/>
                  </a:ext>
                </a:extLst>
              </p:cNvPr>
              <p:cNvSpPr txBox="1">
                <a:spLocks noRot="1" noChangeAspect="1" noMove="1" noResize="1" noEditPoints="1" noAdjustHandles="1" noChangeArrowheads="1" noChangeShapeType="1" noTextEdit="1"/>
              </p:cNvSpPr>
              <p:nvPr/>
            </p:nvSpPr>
            <p:spPr>
              <a:xfrm>
                <a:off x="538783" y="4346660"/>
                <a:ext cx="5527689" cy="1200329"/>
              </a:xfrm>
              <a:prstGeom prst="rect">
                <a:avLst/>
              </a:prstGeom>
              <a:blipFill>
                <a:blip r:embed="rId4"/>
                <a:stretch>
                  <a:fillRect l="-992" t="-3553"/>
                </a:stretch>
              </a:blipFill>
            </p:spPr>
            <p:txBody>
              <a:bodyPr/>
              <a:lstStyle/>
              <a:p>
                <a:r>
                  <a:rPr lang="en-FI">
                    <a:noFill/>
                  </a:rPr>
                  <a:t> </a:t>
                </a:r>
              </a:p>
            </p:txBody>
          </p:sp>
        </mc:Fallback>
      </mc:AlternateContent>
      <p:sp>
        <p:nvSpPr>
          <p:cNvPr id="7" name="TextBox 6">
            <a:extLst>
              <a:ext uri="{FF2B5EF4-FFF2-40B4-BE49-F238E27FC236}">
                <a16:creationId xmlns:a16="http://schemas.microsoft.com/office/drawing/2014/main" id="{46E00B62-7C50-9BB0-13DF-3AB0FE5B6136}"/>
              </a:ext>
            </a:extLst>
          </p:cNvPr>
          <p:cNvSpPr txBox="1"/>
          <p:nvPr/>
        </p:nvSpPr>
        <p:spPr>
          <a:xfrm>
            <a:off x="398657" y="1311011"/>
            <a:ext cx="11335631" cy="646331"/>
          </a:xfrm>
          <a:prstGeom prst="rect">
            <a:avLst/>
          </a:prstGeom>
          <a:noFill/>
        </p:spPr>
        <p:txBody>
          <a:bodyPr wrap="square" rtlCol="0">
            <a:spAutoFit/>
          </a:bodyPr>
          <a:lstStyle/>
          <a:p>
            <a:r>
              <a:rPr lang="it-IT" dirty="0"/>
              <a:t>A remarkable example of Quantum Advantage that will be achievable through fault-tolerant quantum computers.</a:t>
            </a:r>
            <a:endParaRPr lang="en-FI" dirty="0"/>
          </a:p>
        </p:txBody>
      </p:sp>
      <p:sp>
        <p:nvSpPr>
          <p:cNvPr id="8" name="Title 1">
            <a:extLst>
              <a:ext uri="{FF2B5EF4-FFF2-40B4-BE49-F238E27FC236}">
                <a16:creationId xmlns:a16="http://schemas.microsoft.com/office/drawing/2014/main" id="{392EA840-873F-7077-2E7A-D55565D37C01}"/>
              </a:ext>
            </a:extLst>
          </p:cNvPr>
          <p:cNvSpPr txBox="1">
            <a:spLocks/>
          </p:cNvSpPr>
          <p:nvPr/>
        </p:nvSpPr>
        <p:spPr>
          <a:xfrm>
            <a:off x="172520" y="0"/>
            <a:ext cx="9601200" cy="1309687"/>
          </a:xfrm>
          <a:prstGeom prst="rect">
            <a:avLst/>
          </a:prstGeom>
        </p:spPr>
        <p:txBody>
          <a:bodyPr vert="horz" lIns="91440" tIns="45720" rIns="91440" bIns="45720" rtlCol="0" anchor="ctr">
            <a:normAutofit/>
          </a:bodyPr>
          <a:lstStyle>
            <a:lvl1pPr algn="l" defTabSz="914400" rtl="0" eaLnBrk="1" latinLnBrk="0" hangingPunct="1">
              <a:lnSpc>
                <a:spcPct val="120000"/>
              </a:lnSpc>
              <a:spcBef>
                <a:spcPct val="0"/>
              </a:spcBef>
              <a:buNone/>
              <a:defRPr sz="2800" kern="1200" cap="all" spc="500" baseline="0">
                <a:solidFill>
                  <a:schemeClr val="tx1"/>
                </a:solidFill>
                <a:latin typeface="+mj-lt"/>
                <a:ea typeface="+mj-ea"/>
                <a:cs typeface="+mj-cs"/>
              </a:defRPr>
            </a:lvl1pPr>
          </a:lstStyle>
          <a:p>
            <a:r>
              <a:rPr lang="it-IT" dirty="0"/>
              <a:t>Grover search I</a:t>
            </a:r>
            <a:endParaRPr lang="en-FI" dirty="0"/>
          </a:p>
        </p:txBody>
      </p:sp>
      <p:sp>
        <p:nvSpPr>
          <p:cNvPr id="2" name="TextBox 1">
            <a:extLst>
              <a:ext uri="{FF2B5EF4-FFF2-40B4-BE49-F238E27FC236}">
                <a16:creationId xmlns:a16="http://schemas.microsoft.com/office/drawing/2014/main" id="{DAFD094B-7F61-C10A-2A83-E849F36A36CF}"/>
              </a:ext>
            </a:extLst>
          </p:cNvPr>
          <p:cNvSpPr txBox="1"/>
          <p:nvPr/>
        </p:nvSpPr>
        <p:spPr>
          <a:xfrm>
            <a:off x="11664350" y="6309360"/>
            <a:ext cx="312906" cy="369332"/>
          </a:xfrm>
          <a:prstGeom prst="rect">
            <a:avLst/>
          </a:prstGeom>
          <a:noFill/>
        </p:spPr>
        <p:txBody>
          <a:bodyPr wrap="none" rtlCol="0">
            <a:spAutoFit/>
          </a:bodyPr>
          <a:lstStyle/>
          <a:p>
            <a:r>
              <a:rPr lang="it-IT" dirty="0"/>
              <a:t>7</a:t>
            </a:r>
            <a:endParaRPr lang="en-FI" dirty="0"/>
          </a:p>
        </p:txBody>
      </p:sp>
    </p:spTree>
    <p:extLst>
      <p:ext uri="{BB962C8B-B14F-4D97-AF65-F5344CB8AC3E}">
        <p14:creationId xmlns:p14="http://schemas.microsoft.com/office/powerpoint/2010/main" val="2513177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073CEADB-DCD2-1102-47B5-555A4F6D559B}"/>
              </a:ext>
            </a:extLst>
          </p:cNvPr>
          <p:cNvSpPr/>
          <p:nvPr/>
        </p:nvSpPr>
        <p:spPr>
          <a:xfrm>
            <a:off x="4680235" y="4394291"/>
            <a:ext cx="5291901" cy="905774"/>
          </a:xfrm>
          <a:prstGeom prst="round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FI"/>
          </a:p>
        </p:txBody>
      </p:sp>
      <p:sp>
        <p:nvSpPr>
          <p:cNvPr id="3" name="Rectangle: Rounded Corners 2">
            <a:extLst>
              <a:ext uri="{FF2B5EF4-FFF2-40B4-BE49-F238E27FC236}">
                <a16:creationId xmlns:a16="http://schemas.microsoft.com/office/drawing/2014/main" id="{CD120371-9D56-FE86-7C46-569A143E1309}"/>
              </a:ext>
            </a:extLst>
          </p:cNvPr>
          <p:cNvSpPr/>
          <p:nvPr/>
        </p:nvSpPr>
        <p:spPr>
          <a:xfrm>
            <a:off x="249134" y="1647645"/>
            <a:ext cx="5527689" cy="905774"/>
          </a:xfrm>
          <a:prstGeom prst="round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FI"/>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1FDEC4C9-AA82-78B3-9629-B0F621B3B759}"/>
                  </a:ext>
                </a:extLst>
              </p:cNvPr>
              <p:cNvSpPr txBox="1"/>
              <p:nvPr/>
            </p:nvSpPr>
            <p:spPr>
              <a:xfrm>
                <a:off x="249134" y="1772425"/>
                <a:ext cx="5527689" cy="646331"/>
              </a:xfrm>
              <a:prstGeom prst="rect">
                <a:avLst/>
              </a:prstGeom>
              <a:noFill/>
            </p:spPr>
            <p:txBody>
              <a:bodyPr wrap="square" rtlCol="0">
                <a:spAutoFit/>
              </a:bodyPr>
              <a:lstStyle/>
              <a:p>
                <a:r>
                  <a:rPr lang="it-IT" dirty="0"/>
                  <a:t>2. Apply an «oracle» operation </a:t>
                </a:r>
                <a14:m>
                  <m:oMath xmlns:m="http://schemas.openxmlformats.org/officeDocument/2006/math">
                    <m:sSub>
                      <m:sSubPr>
                        <m:ctrlPr>
                          <a:rPr lang="it-IT" b="0" i="1" smtClean="0">
                            <a:latin typeface="Cambria Math" panose="02040503050406030204" pitchFamily="18" charset="0"/>
                          </a:rPr>
                        </m:ctrlPr>
                      </m:sSubPr>
                      <m:e>
                        <m:r>
                          <a:rPr lang="it-IT" b="0" i="1" smtClean="0">
                            <a:latin typeface="Cambria Math" panose="02040503050406030204" pitchFamily="18" charset="0"/>
                          </a:rPr>
                          <m:t>𝑈</m:t>
                        </m:r>
                      </m:e>
                      <m:sub>
                        <m:r>
                          <a:rPr lang="it-IT" b="0" i="1" smtClean="0">
                            <a:latin typeface="Cambria Math" panose="02040503050406030204" pitchFamily="18" charset="0"/>
                          </a:rPr>
                          <m:t>𝜔</m:t>
                        </m:r>
                      </m:sub>
                    </m:sSub>
                  </m:oMath>
                </a14:m>
                <a:r>
                  <a:rPr lang="it-IT" dirty="0"/>
                  <a:t> which flips the amplitude sign associated with </a:t>
                </a:r>
                <a14:m>
                  <m:oMath xmlns:m="http://schemas.openxmlformats.org/officeDocument/2006/math">
                    <m:r>
                      <a:rPr lang="it-IT" b="0" i="0" smtClean="0">
                        <a:latin typeface="Cambria Math" panose="02040503050406030204" pitchFamily="18" charset="0"/>
                      </a:rPr>
                      <m:t>|</m:t>
                    </m:r>
                    <m:r>
                      <a:rPr lang="it-IT" b="0" i="1" smtClean="0">
                        <a:latin typeface="Cambria Math" panose="02040503050406030204" pitchFamily="18" charset="0"/>
                      </a:rPr>
                      <m:t>𝜔</m:t>
                    </m:r>
                    <m:r>
                      <a:rPr lang="it-IT" b="0" i="1" smtClean="0">
                        <a:latin typeface="Cambria Math" panose="02040503050406030204" pitchFamily="18" charset="0"/>
                      </a:rPr>
                      <m:t>⟩</m:t>
                    </m:r>
                  </m:oMath>
                </a14:m>
                <a:endParaRPr lang="it-IT" dirty="0"/>
              </a:p>
            </p:txBody>
          </p:sp>
        </mc:Choice>
        <mc:Fallback xmlns="">
          <p:sp>
            <p:nvSpPr>
              <p:cNvPr id="4" name="TextBox 3">
                <a:extLst>
                  <a:ext uri="{FF2B5EF4-FFF2-40B4-BE49-F238E27FC236}">
                    <a16:creationId xmlns:a16="http://schemas.microsoft.com/office/drawing/2014/main" id="{1FDEC4C9-AA82-78B3-9629-B0F621B3B759}"/>
                  </a:ext>
                </a:extLst>
              </p:cNvPr>
              <p:cNvSpPr txBox="1">
                <a:spLocks noRot="1" noChangeAspect="1" noMove="1" noResize="1" noEditPoints="1" noAdjustHandles="1" noChangeArrowheads="1" noChangeShapeType="1" noTextEdit="1"/>
              </p:cNvSpPr>
              <p:nvPr/>
            </p:nvSpPr>
            <p:spPr>
              <a:xfrm>
                <a:off x="249134" y="1772425"/>
                <a:ext cx="5527689" cy="646331"/>
              </a:xfrm>
              <a:prstGeom prst="rect">
                <a:avLst/>
              </a:prstGeom>
              <a:blipFill>
                <a:blip r:embed="rId2"/>
                <a:stretch>
                  <a:fillRect l="-992" t="-4717" b="-15094"/>
                </a:stretch>
              </a:blipFill>
            </p:spPr>
            <p:txBody>
              <a:bodyPr/>
              <a:lstStyle/>
              <a:p>
                <a:r>
                  <a:rPr lang="en-FI">
                    <a:noFill/>
                  </a:rPr>
                  <a:t> </a:t>
                </a:r>
              </a:p>
            </p:txBody>
          </p:sp>
        </mc:Fallback>
      </mc:AlternateContent>
      <p:pic>
        <p:nvPicPr>
          <p:cNvPr id="6" name="Picture 5">
            <a:extLst>
              <a:ext uri="{FF2B5EF4-FFF2-40B4-BE49-F238E27FC236}">
                <a16:creationId xmlns:a16="http://schemas.microsoft.com/office/drawing/2014/main" id="{1B8D7660-8612-47C6-4482-F6FD99DFF3F2}"/>
              </a:ext>
            </a:extLst>
          </p:cNvPr>
          <p:cNvPicPr>
            <a:picLocks noChangeAspect="1"/>
          </p:cNvPicPr>
          <p:nvPr/>
        </p:nvPicPr>
        <p:blipFill>
          <a:blip r:embed="rId3"/>
          <a:stretch>
            <a:fillRect/>
          </a:stretch>
        </p:blipFill>
        <p:spPr>
          <a:xfrm>
            <a:off x="7004648" y="989983"/>
            <a:ext cx="3714949" cy="3074979"/>
          </a:xfrm>
          <a:prstGeom prst="rect">
            <a:avLst/>
          </a:prstGeom>
        </p:spPr>
      </p:pic>
      <p:pic>
        <p:nvPicPr>
          <p:cNvPr id="8" name="Picture 7">
            <a:extLst>
              <a:ext uri="{FF2B5EF4-FFF2-40B4-BE49-F238E27FC236}">
                <a16:creationId xmlns:a16="http://schemas.microsoft.com/office/drawing/2014/main" id="{C1F7E76F-A473-6A47-4302-CFEF4489C528}"/>
              </a:ext>
            </a:extLst>
          </p:cNvPr>
          <p:cNvPicPr>
            <a:picLocks noChangeAspect="1"/>
          </p:cNvPicPr>
          <p:nvPr/>
        </p:nvPicPr>
        <p:blipFill>
          <a:blip r:embed="rId4"/>
          <a:stretch>
            <a:fillRect/>
          </a:stretch>
        </p:blipFill>
        <p:spPr>
          <a:xfrm>
            <a:off x="482610" y="3429000"/>
            <a:ext cx="3714949" cy="3297419"/>
          </a:xfrm>
          <a:prstGeom prst="rect">
            <a:avLst/>
          </a:prstGeom>
        </p:spPr>
      </p:pic>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F32D28F4-86E6-AC01-AB9F-27F2A5D129E1}"/>
                  </a:ext>
                </a:extLst>
              </p:cNvPr>
              <p:cNvSpPr txBox="1"/>
              <p:nvPr/>
            </p:nvSpPr>
            <p:spPr>
              <a:xfrm>
                <a:off x="4680236" y="4527700"/>
                <a:ext cx="5527689" cy="646331"/>
              </a:xfrm>
              <a:prstGeom prst="rect">
                <a:avLst/>
              </a:prstGeom>
              <a:noFill/>
            </p:spPr>
            <p:txBody>
              <a:bodyPr wrap="square" rtlCol="0">
                <a:spAutoFit/>
              </a:bodyPr>
              <a:lstStyle/>
              <a:p>
                <a:r>
                  <a:rPr lang="it-IT" dirty="0"/>
                  <a:t>3. Apply a «diffusion» operation </a:t>
                </a:r>
                <a14:m>
                  <m:oMath xmlns:m="http://schemas.openxmlformats.org/officeDocument/2006/math">
                    <m:sSub>
                      <m:sSubPr>
                        <m:ctrlPr>
                          <a:rPr lang="it-IT" b="0" i="1" smtClean="0">
                            <a:latin typeface="Cambria Math" panose="02040503050406030204" pitchFamily="18" charset="0"/>
                          </a:rPr>
                        </m:ctrlPr>
                      </m:sSubPr>
                      <m:e>
                        <m:r>
                          <a:rPr lang="it-IT" b="0" i="1" smtClean="0">
                            <a:latin typeface="Cambria Math" panose="02040503050406030204" pitchFamily="18" charset="0"/>
                          </a:rPr>
                          <m:t>𝑈</m:t>
                        </m:r>
                      </m:e>
                      <m:sub>
                        <m:r>
                          <a:rPr lang="it-IT" b="0" i="1" smtClean="0">
                            <a:latin typeface="Cambria Math" panose="02040503050406030204" pitchFamily="18" charset="0"/>
                          </a:rPr>
                          <m:t>𝑠</m:t>
                        </m:r>
                      </m:sub>
                    </m:sSub>
                    <m:r>
                      <a:rPr lang="it-IT" b="0" i="1" smtClean="0">
                        <a:latin typeface="Cambria Math" panose="02040503050406030204" pitchFamily="18" charset="0"/>
                      </a:rPr>
                      <m:t>=</m:t>
                    </m:r>
                    <m:r>
                      <a:rPr lang="it-IT" b="0" i="1" smtClean="0">
                        <a:latin typeface="Cambria Math" panose="02040503050406030204" pitchFamily="18" charset="0"/>
                      </a:rPr>
                      <m:t>2</m:t>
                    </m:r>
                    <m:r>
                      <a:rPr lang="it-IT" b="0" i="1" smtClean="0">
                        <a:latin typeface="Cambria Math" panose="02040503050406030204" pitchFamily="18" charset="0"/>
                      </a:rPr>
                      <m:t>|</m:t>
                    </m:r>
                    <m:r>
                      <a:rPr lang="it-IT" b="0" i="1" smtClean="0">
                        <a:latin typeface="Cambria Math" panose="02040503050406030204" pitchFamily="18" charset="0"/>
                      </a:rPr>
                      <m:t>𝑠</m:t>
                    </m:r>
                    <m:r>
                      <a:rPr lang="it-IT" b="0" i="1" smtClean="0">
                        <a:latin typeface="Cambria Math" panose="02040503050406030204" pitchFamily="18" charset="0"/>
                      </a:rPr>
                      <m:t>⟩⟨</m:t>
                    </m:r>
                    <m:r>
                      <a:rPr lang="it-IT" b="0" i="1" smtClean="0">
                        <a:latin typeface="Cambria Math" panose="02040503050406030204" pitchFamily="18" charset="0"/>
                      </a:rPr>
                      <m:t>𝑠</m:t>
                    </m:r>
                    <m:r>
                      <a:rPr lang="it-IT" b="0" i="1" smtClean="0">
                        <a:latin typeface="Cambria Math" panose="02040503050406030204" pitchFamily="18" charset="0"/>
                      </a:rPr>
                      <m:t>|−</m:t>
                    </m:r>
                    <m:r>
                      <a:rPr lang="it-IT" b="0" i="1" smtClean="0">
                        <a:latin typeface="Cambria Math" panose="02040503050406030204" pitchFamily="18" charset="0"/>
                      </a:rPr>
                      <m:t>𝐼</m:t>
                    </m:r>
                  </m:oMath>
                </a14:m>
                <a:r>
                  <a:rPr lang="it-IT" dirty="0"/>
                  <a:t> which applies a reflection about the </a:t>
                </a:r>
                <a14:m>
                  <m:oMath xmlns:m="http://schemas.openxmlformats.org/officeDocument/2006/math">
                    <m:r>
                      <a:rPr lang="it-IT" b="0" i="0" smtClean="0">
                        <a:latin typeface="Cambria Math" panose="02040503050406030204" pitchFamily="18" charset="0"/>
                      </a:rPr>
                      <m:t>|</m:t>
                    </m:r>
                    <m:r>
                      <a:rPr lang="it-IT" b="0" i="1" smtClean="0">
                        <a:latin typeface="Cambria Math" panose="02040503050406030204" pitchFamily="18" charset="0"/>
                      </a:rPr>
                      <m:t>𝑠</m:t>
                    </m:r>
                    <m:r>
                      <a:rPr lang="it-IT" b="0" i="1" smtClean="0">
                        <a:latin typeface="Cambria Math" panose="02040503050406030204" pitchFamily="18" charset="0"/>
                      </a:rPr>
                      <m:t>⟩</m:t>
                    </m:r>
                  </m:oMath>
                </a14:m>
                <a:r>
                  <a:rPr lang="it-IT" dirty="0"/>
                  <a:t> state.</a:t>
                </a:r>
              </a:p>
            </p:txBody>
          </p:sp>
        </mc:Choice>
        <mc:Fallback xmlns="">
          <p:sp>
            <p:nvSpPr>
              <p:cNvPr id="9" name="TextBox 8">
                <a:extLst>
                  <a:ext uri="{FF2B5EF4-FFF2-40B4-BE49-F238E27FC236}">
                    <a16:creationId xmlns:a16="http://schemas.microsoft.com/office/drawing/2014/main" id="{F32D28F4-86E6-AC01-AB9F-27F2A5D129E1}"/>
                  </a:ext>
                </a:extLst>
              </p:cNvPr>
              <p:cNvSpPr txBox="1">
                <a:spLocks noRot="1" noChangeAspect="1" noMove="1" noResize="1" noEditPoints="1" noAdjustHandles="1" noChangeArrowheads="1" noChangeShapeType="1" noTextEdit="1"/>
              </p:cNvSpPr>
              <p:nvPr/>
            </p:nvSpPr>
            <p:spPr>
              <a:xfrm>
                <a:off x="4680236" y="4527700"/>
                <a:ext cx="5527689" cy="646331"/>
              </a:xfrm>
              <a:prstGeom prst="rect">
                <a:avLst/>
              </a:prstGeom>
              <a:blipFill>
                <a:blip r:embed="rId5"/>
                <a:stretch>
                  <a:fillRect l="-992" t="-4717" b="-15094"/>
                </a:stretch>
              </a:blipFill>
            </p:spPr>
            <p:txBody>
              <a:bodyPr/>
              <a:lstStyle/>
              <a:p>
                <a:r>
                  <a:rPr lang="en-FI">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05B735AB-BB57-2227-1910-3F5D55A035B0}"/>
                  </a:ext>
                </a:extLst>
              </p:cNvPr>
              <p:cNvSpPr txBox="1"/>
              <p:nvPr/>
            </p:nvSpPr>
            <p:spPr>
              <a:xfrm>
                <a:off x="4680235" y="5636769"/>
                <a:ext cx="6913666" cy="923330"/>
              </a:xfrm>
              <a:prstGeom prst="rect">
                <a:avLst/>
              </a:prstGeom>
              <a:noFill/>
            </p:spPr>
            <p:txBody>
              <a:bodyPr wrap="square" rtlCol="0">
                <a:spAutoFit/>
              </a:bodyPr>
              <a:lstStyle/>
              <a:p>
                <a:r>
                  <a:rPr lang="it-IT" dirty="0"/>
                  <a:t>The probability of measuring the state </a:t>
                </a:r>
                <a14:m>
                  <m:oMath xmlns:m="http://schemas.openxmlformats.org/officeDocument/2006/math">
                    <m:r>
                      <a:rPr lang="it-IT" b="0" i="1" smtClean="0">
                        <a:latin typeface="Cambria Math" panose="02040503050406030204" pitchFamily="18" charset="0"/>
                      </a:rPr>
                      <m:t>|</m:t>
                    </m:r>
                    <m:r>
                      <a:rPr lang="it-IT" b="0" i="1" smtClean="0">
                        <a:latin typeface="Cambria Math" panose="02040503050406030204" pitchFamily="18" charset="0"/>
                      </a:rPr>
                      <m:t>𝜔</m:t>
                    </m:r>
                    <m:r>
                      <a:rPr lang="it-IT" b="0" i="1" smtClean="0">
                        <a:latin typeface="Cambria Math" panose="02040503050406030204" pitchFamily="18" charset="0"/>
                      </a:rPr>
                      <m:t>⟩</m:t>
                    </m:r>
                  </m:oMath>
                </a14:m>
                <a:r>
                  <a:rPr lang="it-IT" dirty="0"/>
                  <a:t> as a measurement outcome is now increased.</a:t>
                </a:r>
              </a:p>
              <a:p>
                <a:pPr marL="285750" indent="-285750">
                  <a:buFont typeface="Arial" panose="020B0604020202020204" pitchFamily="34" charset="0"/>
                  <a:buChar char="•"/>
                </a:pPr>
                <a:r>
                  <a:rPr lang="it-IT" dirty="0"/>
                  <a:t>Iterating step 2 and 3 </a:t>
                </a:r>
                <a14:m>
                  <m:oMath xmlns:m="http://schemas.openxmlformats.org/officeDocument/2006/math">
                    <m:r>
                      <a:rPr lang="it-IT" b="0" i="1" smtClean="0">
                        <a:latin typeface="Cambria Math" panose="02040503050406030204" pitchFamily="18" charset="0"/>
                      </a:rPr>
                      <m:t>→</m:t>
                    </m:r>
                  </m:oMath>
                </a14:m>
                <a:r>
                  <a:rPr lang="it-IT" dirty="0"/>
                  <a:t> </a:t>
                </a:r>
                <a14:m>
                  <m:oMath xmlns:m="http://schemas.openxmlformats.org/officeDocument/2006/math">
                    <m:r>
                      <a:rPr lang="it-IT" b="0" i="1" smtClean="0">
                        <a:latin typeface="Cambria Math" panose="02040503050406030204" pitchFamily="18" charset="0"/>
                      </a:rPr>
                      <m:t>|</m:t>
                    </m:r>
                    <m:r>
                      <a:rPr lang="it-IT" b="0" i="1" smtClean="0">
                        <a:latin typeface="Cambria Math" panose="02040503050406030204" pitchFamily="18" charset="0"/>
                      </a:rPr>
                      <m:t>𝜔</m:t>
                    </m:r>
                    <m:r>
                      <a:rPr lang="it-IT" b="0" i="1" smtClean="0">
                        <a:latin typeface="Cambria Math" panose="02040503050406030204" pitchFamily="18" charset="0"/>
                      </a:rPr>
                      <m:t>⟩</m:t>
                    </m:r>
                  </m:oMath>
                </a14:m>
                <a:r>
                  <a:rPr lang="it-IT" dirty="0"/>
                  <a:t> becomes more and more likely.</a:t>
                </a:r>
                <a:endParaRPr lang="en-FI" dirty="0"/>
              </a:p>
            </p:txBody>
          </p:sp>
        </mc:Choice>
        <mc:Fallback xmlns="">
          <p:sp>
            <p:nvSpPr>
              <p:cNvPr id="10" name="TextBox 9">
                <a:extLst>
                  <a:ext uri="{FF2B5EF4-FFF2-40B4-BE49-F238E27FC236}">
                    <a16:creationId xmlns:a16="http://schemas.microsoft.com/office/drawing/2014/main" id="{05B735AB-BB57-2227-1910-3F5D55A035B0}"/>
                  </a:ext>
                </a:extLst>
              </p:cNvPr>
              <p:cNvSpPr txBox="1">
                <a:spLocks noRot="1" noChangeAspect="1" noMove="1" noResize="1" noEditPoints="1" noAdjustHandles="1" noChangeArrowheads="1" noChangeShapeType="1" noTextEdit="1"/>
              </p:cNvSpPr>
              <p:nvPr/>
            </p:nvSpPr>
            <p:spPr>
              <a:xfrm>
                <a:off x="4680235" y="5636769"/>
                <a:ext cx="6913666" cy="923330"/>
              </a:xfrm>
              <a:prstGeom prst="rect">
                <a:avLst/>
              </a:prstGeom>
              <a:blipFill>
                <a:blip r:embed="rId6"/>
                <a:stretch>
                  <a:fillRect l="-794" t="-3311" b="-10596"/>
                </a:stretch>
              </a:blipFill>
            </p:spPr>
            <p:txBody>
              <a:bodyPr/>
              <a:lstStyle/>
              <a:p>
                <a:r>
                  <a:rPr lang="en-FI">
                    <a:noFill/>
                  </a:rPr>
                  <a:t> </a:t>
                </a:r>
              </a:p>
            </p:txBody>
          </p:sp>
        </mc:Fallback>
      </mc:AlternateContent>
      <p:sp>
        <p:nvSpPr>
          <p:cNvPr id="12" name="Title 1">
            <a:extLst>
              <a:ext uri="{FF2B5EF4-FFF2-40B4-BE49-F238E27FC236}">
                <a16:creationId xmlns:a16="http://schemas.microsoft.com/office/drawing/2014/main" id="{D6414204-3D3B-9289-D0A1-33122DF7CACC}"/>
              </a:ext>
            </a:extLst>
          </p:cNvPr>
          <p:cNvSpPr txBox="1">
            <a:spLocks/>
          </p:cNvSpPr>
          <p:nvPr/>
        </p:nvSpPr>
        <p:spPr>
          <a:xfrm>
            <a:off x="172520" y="0"/>
            <a:ext cx="9601200" cy="1309687"/>
          </a:xfrm>
          <a:prstGeom prst="rect">
            <a:avLst/>
          </a:prstGeom>
        </p:spPr>
        <p:txBody>
          <a:bodyPr vert="horz" lIns="91440" tIns="45720" rIns="91440" bIns="45720" rtlCol="0" anchor="ctr">
            <a:normAutofit/>
          </a:bodyPr>
          <a:lstStyle>
            <a:lvl1pPr algn="l" defTabSz="914400" rtl="0" eaLnBrk="1" latinLnBrk="0" hangingPunct="1">
              <a:lnSpc>
                <a:spcPct val="120000"/>
              </a:lnSpc>
              <a:spcBef>
                <a:spcPct val="0"/>
              </a:spcBef>
              <a:buNone/>
              <a:defRPr sz="2800" kern="1200" cap="all" spc="500" baseline="0">
                <a:solidFill>
                  <a:schemeClr val="tx1"/>
                </a:solidFill>
                <a:latin typeface="+mj-lt"/>
                <a:ea typeface="+mj-ea"/>
                <a:cs typeface="+mj-cs"/>
              </a:defRPr>
            </a:lvl1pPr>
          </a:lstStyle>
          <a:p>
            <a:r>
              <a:rPr lang="it-IT" dirty="0"/>
              <a:t>Grover search II</a:t>
            </a:r>
            <a:endParaRPr lang="en-FI" dirty="0"/>
          </a:p>
        </p:txBody>
      </p:sp>
      <p:sp>
        <p:nvSpPr>
          <p:cNvPr id="2" name="TextBox 1">
            <a:extLst>
              <a:ext uri="{FF2B5EF4-FFF2-40B4-BE49-F238E27FC236}">
                <a16:creationId xmlns:a16="http://schemas.microsoft.com/office/drawing/2014/main" id="{5270644C-3532-AE38-FFFA-8DB4FBF74FB2}"/>
              </a:ext>
            </a:extLst>
          </p:cNvPr>
          <p:cNvSpPr txBox="1"/>
          <p:nvPr/>
        </p:nvSpPr>
        <p:spPr>
          <a:xfrm>
            <a:off x="11664350" y="6309360"/>
            <a:ext cx="312906" cy="369332"/>
          </a:xfrm>
          <a:prstGeom prst="rect">
            <a:avLst/>
          </a:prstGeom>
          <a:noFill/>
        </p:spPr>
        <p:txBody>
          <a:bodyPr wrap="none" rtlCol="0">
            <a:spAutoFit/>
          </a:bodyPr>
          <a:lstStyle/>
          <a:p>
            <a:r>
              <a:rPr lang="it-IT" dirty="0"/>
              <a:t>8</a:t>
            </a:r>
            <a:endParaRPr lang="en-FI" dirty="0"/>
          </a:p>
        </p:txBody>
      </p:sp>
    </p:spTree>
    <p:extLst>
      <p:ext uri="{BB962C8B-B14F-4D97-AF65-F5344CB8AC3E}">
        <p14:creationId xmlns:p14="http://schemas.microsoft.com/office/powerpoint/2010/main" val="3176292412"/>
      </p:ext>
    </p:extLst>
  </p:cSld>
  <p:clrMapOvr>
    <a:masterClrMapping/>
  </p:clrMapOvr>
</p:sld>
</file>

<file path=ppt/theme/theme1.xml><?xml version="1.0" encoding="utf-8"?>
<a:theme xmlns:a="http://schemas.openxmlformats.org/drawingml/2006/main" name="PoiseVTI">
  <a:themeElements>
    <a:clrScheme name="AnalogousFromLightSeedRightStep">
      <a:dk1>
        <a:srgbClr val="000000"/>
      </a:dk1>
      <a:lt1>
        <a:srgbClr val="FFFFFF"/>
      </a:lt1>
      <a:dk2>
        <a:srgbClr val="243341"/>
      </a:dk2>
      <a:lt2>
        <a:srgbClr val="E8E2E7"/>
      </a:lt2>
      <a:accent1>
        <a:srgbClr val="7DAD88"/>
      </a:accent1>
      <a:accent2>
        <a:srgbClr val="6FAC96"/>
      </a:accent2>
      <a:accent3>
        <a:srgbClr val="7DA9AC"/>
      </a:accent3>
      <a:accent4>
        <a:srgbClr val="7B9EBE"/>
      </a:accent4>
      <a:accent5>
        <a:srgbClr val="9399CA"/>
      </a:accent5>
      <a:accent6>
        <a:srgbClr val="8F7BBE"/>
      </a:accent6>
      <a:hlink>
        <a:srgbClr val="AE699F"/>
      </a:hlink>
      <a:folHlink>
        <a:srgbClr val="7F7F7F"/>
      </a:folHlink>
    </a:clrScheme>
    <a:fontScheme name="Goudy Univers">
      <a:majorFont>
        <a:latin typeface="Goudy Old Style"/>
        <a:ea typeface=""/>
        <a:cs typeface=""/>
      </a:majorFont>
      <a:minorFont>
        <a:latin typeface="Univer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oiseVTI" id="{9843863B-6720-4231-BFE7-E604B355382A}" vid="{6C5B2780-C73E-445D-98DA-9D2BCD78971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1004</TotalTime>
  <Words>2252</Words>
  <Application>Microsoft Office PowerPoint</Application>
  <PresentationFormat>Widescreen</PresentationFormat>
  <Paragraphs>245</Paragraphs>
  <Slides>26</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26</vt:i4>
      </vt:variant>
    </vt:vector>
  </HeadingPairs>
  <TitlesOfParts>
    <vt:vector size="34" baseType="lpstr">
      <vt:lpstr>Arial</vt:lpstr>
      <vt:lpstr>Calibri</vt:lpstr>
      <vt:lpstr>Cambria Math</vt:lpstr>
      <vt:lpstr>Goudy Old Style</vt:lpstr>
      <vt:lpstr>Helvetica</vt:lpstr>
      <vt:lpstr>Proxima Nova</vt:lpstr>
      <vt:lpstr>Univers Light</vt:lpstr>
      <vt:lpstr>PoiseVTI</vt:lpstr>
      <vt:lpstr>Mathematical foundations of quantum machine learning</vt:lpstr>
      <vt:lpstr>Outline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Adiabatic qc in practice</vt:lpstr>
      <vt:lpstr>trotterization</vt:lpstr>
      <vt:lpstr>Quantum approximate optimization algorithm</vt:lpstr>
      <vt:lpstr>PowerPoint Presentation</vt:lpstr>
      <vt:lpstr>PowerPoint Presentation</vt:lpstr>
      <vt:lpstr>Digression: machine learning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Mathematical foundations of quantum machine learning</dc:title>
  <dc:creator>Roberto Moretti</dc:creator>
  <cp:lastModifiedBy>Roberto Moretti</cp:lastModifiedBy>
  <cp:revision>67</cp:revision>
  <dcterms:created xsi:type="dcterms:W3CDTF">2023-10-21T09:03:03Z</dcterms:created>
  <dcterms:modified xsi:type="dcterms:W3CDTF">2023-10-25T09:50:12Z</dcterms:modified>
</cp:coreProperties>
</file>