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</p:sldMasterIdLst>
  <p:notesMasterIdLst>
    <p:notesMasterId r:id="rId31"/>
  </p:notesMasterIdLst>
  <p:sldIdLst>
    <p:sldId id="257" r:id="rId3"/>
    <p:sldId id="264" r:id="rId4"/>
    <p:sldId id="262" r:id="rId5"/>
    <p:sldId id="265" r:id="rId6"/>
    <p:sldId id="266" r:id="rId7"/>
    <p:sldId id="289" r:id="rId8"/>
    <p:sldId id="267" r:id="rId9"/>
    <p:sldId id="258" r:id="rId10"/>
    <p:sldId id="287" r:id="rId11"/>
    <p:sldId id="285" r:id="rId12"/>
    <p:sldId id="269" r:id="rId13"/>
    <p:sldId id="268" r:id="rId14"/>
    <p:sldId id="270" r:id="rId15"/>
    <p:sldId id="259" r:id="rId16"/>
    <p:sldId id="271" r:id="rId17"/>
    <p:sldId id="272" r:id="rId18"/>
    <p:sldId id="260" r:id="rId19"/>
    <p:sldId id="261" r:id="rId20"/>
    <p:sldId id="274" r:id="rId21"/>
    <p:sldId id="276" r:id="rId22"/>
    <p:sldId id="277" r:id="rId23"/>
    <p:sldId id="278" r:id="rId24"/>
    <p:sldId id="280" r:id="rId25"/>
    <p:sldId id="282" r:id="rId26"/>
    <p:sldId id="281" r:id="rId27"/>
    <p:sldId id="284" r:id="rId28"/>
    <p:sldId id="286" r:id="rId29"/>
    <p:sldId id="28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81BA"/>
    <a:srgbClr val="FF9800"/>
    <a:srgbClr val="3F5378"/>
    <a:srgbClr val="C7D3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0CCD8-83B1-4D4D-BF43-E8D85D2B1B69}" type="datetimeFigureOut">
              <a:rPr lang="en-GB" smtClean="0"/>
              <a:t>26/10/2023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F454F-C9A3-4067-8853-E7AB6F2B23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185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5208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7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oogle Shape;11;p47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12" name="Google Shape;12;p4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" name="Google Shape;13;p4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4" name="Google Shape;14;p4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15;p4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" name="Google Shape;16;p4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" name="Google Shape;17;p4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4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" name="Google Shape;19;p47"/>
          <p:cNvGrpSpPr/>
          <p:nvPr/>
        </p:nvGrpSpPr>
        <p:grpSpPr>
          <a:xfrm rot="10800000">
            <a:off x="-11" y="-2"/>
            <a:ext cx="2937107" cy="894393"/>
            <a:chOff x="5575242" y="4472723"/>
            <a:chExt cx="2202830" cy="670795"/>
          </a:xfrm>
        </p:grpSpPr>
        <p:sp>
          <p:nvSpPr>
            <p:cNvPr id="20" name="Google Shape;20;p4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1" name="Google Shape;21;p4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22" name="Google Shape;22;p4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23;p4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" name="Google Shape;24;p4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25" name="Google Shape;25;p4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4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560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26137-23E4-4930-A643-4A86A4816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C300B-9F10-4D42-BAE7-9E536CCC9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4683F-758B-4DF6-84FA-14BA26544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3D439-2A77-4498-B49C-47463352D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F88CC7-EB17-49D0-B19E-D7DF41275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887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3D7B3-A1E0-4322-8DE7-AB8678755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38673-2D24-499F-AABB-BC6CD8714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B2B5C-1F78-4D18-8CD5-951AD1485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134EE-1D41-4C6A-B8E6-09B652B8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964D2-763C-4326-A0EE-CDB90296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398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9F27-308C-4849-ACAB-E829D12E4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E225A-9E49-497B-8B31-FE947E2DDB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CB349C-B514-4DD7-898A-883FFF9F65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7E69A-1FD5-4889-A206-1A4D351DA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C56813-9592-4083-91BA-ADAC7FF2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39700-290E-41D5-A233-89C8BC711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705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85949-48B4-42C4-B9B9-980CF3855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C704A-D1AF-4E36-928A-A92B19B18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623A68-0865-4AB6-B756-F72BE9655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DBB969-A22C-4CB7-A47C-B1C5C86887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9B118C-86E6-4DA1-BB76-9D434309F3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0D2291-014B-4D14-9FD3-0D09CEC7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55AB84-5DF7-45A4-B921-759528025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69B5CD-5F8B-4B57-B79E-761502CDE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227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45515-BC66-49E1-A747-B7522A49C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1F7891-1A2A-4624-8E53-09150E6FC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FC18D2-DA14-46D7-B62B-C77DE1EBE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798013-E16A-4D8E-A318-9133474FE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183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863AD-70EC-4AF7-9A36-3D603DEEB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C7EDFC-6667-43CE-BAFF-E74714E4A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0DA83-F026-4F91-AEBD-F9E77B87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206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9DA0C-0BB0-49EE-8E1C-C1334B7C0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15CAF-CD76-4088-A664-3A33B9D74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BDCD8F-0C74-4B26-B559-791B0C006B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CC922-D3BE-43AF-A887-57FE46BE6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0D7143-DCA2-45F1-A8B9-6A550CAE9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ABEE3-9C63-4EEA-8472-E53523258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5617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E859F-EF65-4024-AA18-92328D6DA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EBBFB2-C09A-4B27-B86C-ED57B82033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267963-B0B2-41F6-9E8C-C871703AB6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3CA36D-5079-49E1-A22A-87E9A0DD7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FA56B9-978F-4DEE-BC8B-FD277F7E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A4ED1-7FED-452E-B637-17E38299D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65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088FD-EAB6-4B78-A181-7EB8B39BD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B7B5F1-627F-48D9-8CB3-62D1D2C28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453E8-C9BA-4F76-9B8F-DCFD4520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D2E3E-2E04-48E7-B91F-8510FEB5E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98727-1E64-4DF2-9B39-4927E07CA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846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EBA7FF-9642-438C-82D6-F4C226D923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88EAC-D1D3-4E1C-BF4E-F9A1A28F5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0AFEB-FDA8-4A0F-B796-28DFF0FCB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540A5-5075-467D-AD33-6B76F288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9409C-1FB0-44A9-A17E-1A42948EF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49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8"/>
          <p:cNvSpPr/>
          <p:nvPr/>
        </p:nvSpPr>
        <p:spPr>
          <a:xfrm>
            <a:off x="10059311" y="877033"/>
            <a:ext cx="1732400" cy="577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9" name="Google Shape;29;p48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30" name="Google Shape;30;p48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48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2" name="Google Shape;32;p48"/>
          <p:cNvGrpSpPr/>
          <p:nvPr/>
        </p:nvGrpSpPr>
        <p:grpSpPr>
          <a:xfrm rot="10800000" flipH="1">
            <a:off x="2" y="1454351"/>
            <a:ext cx="11796669" cy="3949300"/>
            <a:chOff x="-8178042" y="-4493254"/>
            <a:chExt cx="19483597" cy="6522736"/>
          </a:xfrm>
        </p:grpSpPr>
        <p:sp>
          <p:nvSpPr>
            <p:cNvPr id="33" name="Google Shape;33;p48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4" name="Google Shape;34;p48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5" name="Google Shape;35;p48"/>
          <p:cNvGrpSpPr/>
          <p:nvPr/>
        </p:nvGrpSpPr>
        <p:grpSpPr>
          <a:xfrm>
            <a:off x="4902981" y="5704465"/>
            <a:ext cx="7307771" cy="577328"/>
            <a:chOff x="5582265" y="4646738"/>
            <a:chExt cx="5480828" cy="432996"/>
          </a:xfrm>
        </p:grpSpPr>
        <p:sp>
          <p:nvSpPr>
            <p:cNvPr id="36" name="Google Shape;36;p4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7" name="Google Shape;37;p48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38" name="Google Shape;38;p48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48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0" name="Google Shape;40;p48"/>
          <p:cNvSpPr txBox="1">
            <a:spLocks noGrp="1"/>
          </p:cNvSpPr>
          <p:nvPr>
            <p:ph type="ctrTitle"/>
          </p:nvPr>
        </p:nvSpPr>
        <p:spPr>
          <a:xfrm>
            <a:off x="914400" y="1454333"/>
            <a:ext cx="7157200" cy="39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50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9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43" name="Google Shape;43;p49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44" name="Google Shape;44;p49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45" name="Google Shape;45;p49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46" name="Google Shape;46;p4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47" name="Google Shape;47;p49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48" name="Google Shape;48;p49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49" name="Google Shape;49;p4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50" name="Google Shape;50;p49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51" name="Google Shape;51;p49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2" name="Google Shape;52;p49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53" name="Google Shape;53;p4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" name="Google Shape;54;p49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5" name="Google Shape;55;p4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56" name="Google Shape;56;p4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57;p4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8" name="Google Shape;58;p49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323200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9"/>
          <p:cNvSpPr txBox="1">
            <a:spLocks noGrp="1"/>
          </p:cNvSpPr>
          <p:nvPr>
            <p:ph type="body" idx="1"/>
          </p:nvPr>
        </p:nvSpPr>
        <p:spPr>
          <a:xfrm>
            <a:off x="1085700" y="1769800"/>
            <a:ext cx="8176800" cy="41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507987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Char char="▰"/>
              <a:defRPr/>
            </a:lvl1pPr>
            <a:lvl2pPr marL="1219170" lvl="1" indent="-507987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2pPr>
            <a:lvl3pPr marL="1828754" lvl="2" indent="-507987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3pPr>
            <a:lvl4pPr marL="2438339" lvl="3" indent="-507987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4pPr>
            <a:lvl5pPr marL="3047924" lvl="4" indent="-507987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5pPr>
            <a:lvl6pPr marL="3657509" lvl="5" indent="-507987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6pPr>
            <a:lvl7pPr marL="4267093" lvl="6" indent="-507987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7pPr>
            <a:lvl8pPr marL="4876678" lvl="7" indent="-507987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8pPr>
            <a:lvl9pPr marL="5486263" lvl="8" indent="-507987" algn="l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60" name="Google Shape;60;p49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39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0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63" name="Google Shape;63;p50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Google Shape;64;p50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Google Shape;65;p50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Google Shape;66;p50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Google Shape;67;p50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Google Shape;68;p50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Google Shape;69;p50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Google Shape;70;p50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71" name="Google Shape;71;p5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2" name="Google Shape;72;p5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Google Shape;73;p5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5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5" name="Google Shape;75;p5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Google Shape;76;p5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5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8" name="Google Shape;78;p50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0"/>
          <p:cNvSpPr txBox="1">
            <a:spLocks noGrp="1"/>
          </p:cNvSpPr>
          <p:nvPr>
            <p:ph type="body" idx="1"/>
          </p:nvPr>
        </p:nvSpPr>
        <p:spPr>
          <a:xfrm>
            <a:off x="1085700" y="2050651"/>
            <a:ext cx="4504400" cy="36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 algn="l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80" name="Google Shape;80;p50"/>
          <p:cNvSpPr txBox="1">
            <a:spLocks noGrp="1"/>
          </p:cNvSpPr>
          <p:nvPr>
            <p:ph type="body" idx="2"/>
          </p:nvPr>
        </p:nvSpPr>
        <p:spPr>
          <a:xfrm>
            <a:off x="5861497" y="2050651"/>
            <a:ext cx="4504400" cy="36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 algn="l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endParaRPr/>
          </a:p>
        </p:txBody>
      </p:sp>
      <p:sp>
        <p:nvSpPr>
          <p:cNvPr id="81" name="Google Shape;81;p50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66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1"/>
          <p:cNvSpPr/>
          <p:nvPr/>
        </p:nvSpPr>
        <p:spPr>
          <a:xfrm>
            <a:off x="7596285" y="3514025"/>
            <a:ext cx="1185600" cy="395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84" name="Google Shape;84;p51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85" name="Google Shape;85;p51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51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87" name="Google Shape;87;p51"/>
          <p:cNvGrpSpPr/>
          <p:nvPr/>
        </p:nvGrpSpPr>
        <p:grpSpPr>
          <a:xfrm rot="10800000" flipH="1">
            <a:off x="-2" y="3899768"/>
            <a:ext cx="8785449" cy="2703024"/>
            <a:chOff x="-9894852" y="-4493254"/>
            <a:chExt cx="21200407" cy="6522740"/>
          </a:xfrm>
        </p:grpSpPr>
        <p:sp>
          <p:nvSpPr>
            <p:cNvPr id="88" name="Google Shape;88;p51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89" name="Google Shape;89;p51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90" name="Google Shape;90;p51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91" name="Google Shape;91;p5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2" name="Google Shape;92;p51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51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51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5" name="Google Shape;95;p51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51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5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8" name="Google Shape;98;p51"/>
          <p:cNvSpPr txBox="1">
            <a:spLocks noGrp="1"/>
          </p:cNvSpPr>
          <p:nvPr>
            <p:ph type="ctrTitle"/>
          </p:nvPr>
        </p:nvSpPr>
        <p:spPr>
          <a:xfrm>
            <a:off x="618033" y="3828197"/>
            <a:ext cx="5459200" cy="15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99" name="Google Shape;99;p51"/>
          <p:cNvSpPr txBox="1">
            <a:spLocks noGrp="1"/>
          </p:cNvSpPr>
          <p:nvPr>
            <p:ph type="subTitle" idx="1"/>
          </p:nvPr>
        </p:nvSpPr>
        <p:spPr>
          <a:xfrm>
            <a:off x="618033" y="5300599"/>
            <a:ext cx="5459200" cy="10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667">
                <a:solidFill>
                  <a:srgbClr val="FF9800"/>
                </a:solidFill>
              </a:defRPr>
            </a:lvl1pPr>
            <a:lvl2pPr lvl="1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667">
                <a:solidFill>
                  <a:srgbClr val="FF9800"/>
                </a:solidFill>
              </a:defRPr>
            </a:lvl2pPr>
            <a:lvl3pPr lvl="2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667">
                <a:solidFill>
                  <a:srgbClr val="FF9800"/>
                </a:solidFill>
              </a:defRPr>
            </a:lvl3pPr>
            <a:lvl4pPr lvl="3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667">
                <a:solidFill>
                  <a:srgbClr val="FF9800"/>
                </a:solidFill>
              </a:defRPr>
            </a:lvl4pPr>
            <a:lvl5pPr lvl="4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667">
                <a:solidFill>
                  <a:srgbClr val="FF9800"/>
                </a:solidFill>
              </a:defRPr>
            </a:lvl5pPr>
            <a:lvl6pPr lvl="5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667">
                <a:solidFill>
                  <a:srgbClr val="FF9800"/>
                </a:solidFill>
              </a:defRPr>
            </a:lvl6pPr>
            <a:lvl7pPr lvl="6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667">
                <a:solidFill>
                  <a:srgbClr val="FF9800"/>
                </a:solidFill>
              </a:defRPr>
            </a:lvl7pPr>
            <a:lvl8pPr lvl="7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667">
                <a:solidFill>
                  <a:srgbClr val="FF9800"/>
                </a:solidFill>
              </a:defRPr>
            </a:lvl8pPr>
            <a:lvl9pPr lvl="8" algn="l">
              <a:lnSpc>
                <a:spcPct val="100000"/>
              </a:lnSpc>
              <a:spcBef>
                <a:spcPts val="1333"/>
              </a:spcBef>
              <a:spcAft>
                <a:spcPts val="1333"/>
              </a:spcAft>
              <a:buClr>
                <a:srgbClr val="FF9800"/>
              </a:buClr>
              <a:buSzPts val="2000"/>
              <a:buNone/>
              <a:defRPr sz="2667">
                <a:solidFill>
                  <a:srgbClr val="FF9800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51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06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oogle Shape;102;p52"/>
          <p:cNvGrpSpPr/>
          <p:nvPr/>
        </p:nvGrpSpPr>
        <p:grpSpPr>
          <a:xfrm>
            <a:off x="-6" y="54"/>
            <a:ext cx="9429907" cy="1769753"/>
            <a:chOff x="-4" y="40"/>
            <a:chExt cx="7072430" cy="1327315"/>
          </a:xfrm>
        </p:grpSpPr>
        <p:sp>
          <p:nvSpPr>
            <p:cNvPr id="103" name="Google Shape;103;p52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4" name="Google Shape;104;p52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5" name="Google Shape;105;p52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6" name="Google Shape;106;p52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7" name="Google Shape;107;p52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8" name="Google Shape;108;p52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9" name="Google Shape;109;p52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0" name="Google Shape;110;p52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111" name="Google Shape;111;p52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2" name="Google Shape;112;p5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3" name="Google Shape;113;p52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14;p52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5" name="Google Shape;115;p52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6" name="Google Shape;116;p52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17;p52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8" name="Google Shape;118;p52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52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26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3"/>
          <p:cNvSpPr/>
          <p:nvPr/>
        </p:nvSpPr>
        <p:spPr>
          <a:xfrm>
            <a:off x="10059311" y="877033"/>
            <a:ext cx="1732400" cy="577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22" name="Google Shape;122;p53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123" name="Google Shape;123;p5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5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25" name="Google Shape;125;p53"/>
          <p:cNvGrpSpPr/>
          <p:nvPr/>
        </p:nvGrpSpPr>
        <p:grpSpPr>
          <a:xfrm rot="10800000" flipH="1">
            <a:off x="2" y="1454351"/>
            <a:ext cx="11796669" cy="3949300"/>
            <a:chOff x="-8178042" y="-4493254"/>
            <a:chExt cx="19483597" cy="6522736"/>
          </a:xfrm>
        </p:grpSpPr>
        <p:sp>
          <p:nvSpPr>
            <p:cNvPr id="126" name="Google Shape;126;p53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27" name="Google Shape;127;p5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128" name="Google Shape;128;p53"/>
          <p:cNvSpPr txBox="1">
            <a:spLocks noGrp="1"/>
          </p:cNvSpPr>
          <p:nvPr>
            <p:ph type="body" idx="1"/>
          </p:nvPr>
        </p:nvSpPr>
        <p:spPr>
          <a:xfrm>
            <a:off x="1106367" y="1602667"/>
            <a:ext cx="6787600" cy="36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58786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▰"/>
              <a:defRPr sz="4000" i="1">
                <a:solidFill>
                  <a:srgbClr val="FFFFFF"/>
                </a:solidFill>
              </a:defRPr>
            </a:lvl1pPr>
            <a:lvl2pPr marL="1219170" lvl="1" indent="-558786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2pPr>
            <a:lvl3pPr marL="1828754" lvl="2" indent="-558786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3pPr>
            <a:lvl4pPr marL="2438339" lvl="3" indent="-558786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4pPr>
            <a:lvl5pPr marL="3047924" lvl="4" indent="-558786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5pPr>
            <a:lvl6pPr marL="3657509" lvl="5" indent="-558786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6pPr>
            <a:lvl7pPr marL="4267093" lvl="6" indent="-558786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7pPr>
            <a:lvl8pPr marL="4876678" lvl="7" indent="-558786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8pPr>
            <a:lvl9pPr marL="5486263" lvl="8" indent="-558786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4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53"/>
          <p:cNvSpPr txBox="1"/>
          <p:nvPr/>
        </p:nvSpPr>
        <p:spPr>
          <a:xfrm>
            <a:off x="382133" y="1352767"/>
            <a:ext cx="902000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US" sz="9600" b="1" i="0" u="none" strike="noStrike" cap="none">
                <a:solidFill>
                  <a:srgbClr val="FF98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sz="9600" b="1" i="0" u="none" strike="noStrike" cap="none">
              <a:solidFill>
                <a:srgbClr val="FF98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0" name="Google Shape;130;p53"/>
          <p:cNvGrpSpPr/>
          <p:nvPr/>
        </p:nvGrpSpPr>
        <p:grpSpPr>
          <a:xfrm>
            <a:off x="9262456" y="5963632"/>
            <a:ext cx="2937107" cy="894393"/>
            <a:chOff x="5575242" y="4472723"/>
            <a:chExt cx="2202830" cy="670795"/>
          </a:xfrm>
        </p:grpSpPr>
        <p:sp>
          <p:nvSpPr>
            <p:cNvPr id="131" name="Google Shape;131;p5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2" name="Google Shape;132;p5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33" name="Google Shape;133;p5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5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5" name="Google Shape;135;p5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36" name="Google Shape;136;p5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5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8" name="Google Shape;138;p53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61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26137-23E4-4930-A643-4A86A4816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C300B-9F10-4D42-BAE7-9E536CCC9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4683F-758B-4DF6-84FA-14BA26544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3D439-2A77-4498-B49C-47463352D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F88CC7-EB17-49D0-B19E-D7DF41275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09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B2AF9-BE8A-426A-A191-5E8E84119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7866D6-7E33-4887-B22A-49778C152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ECD89-F518-4E02-9539-46ECDA993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FF49F-14EE-4FF4-99D8-E99871763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D90D9-7243-4F73-9460-E3C9A4EBB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628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6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46"/>
          <p:cNvSpPr txBox="1">
            <a:spLocks noGrp="1"/>
          </p:cNvSpPr>
          <p:nvPr>
            <p:ph type="body" idx="1"/>
          </p:nvPr>
        </p:nvSpPr>
        <p:spPr>
          <a:xfrm>
            <a:off x="1085700" y="1769800"/>
            <a:ext cx="8176800" cy="41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 b="0" i="0" u="none" strike="noStrike" cap="non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46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193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80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A0D692-5674-43BD-8799-7E5217B1E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940362-049E-494D-9F78-89FD26449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B8384-0AF1-4D8B-B84E-CE2A3FE5FA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DDD3C-FD8F-44B6-92A3-08438F10D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42BB2-22BA-4DBD-9C29-525A0DDDFD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04E5D-25B2-47C4-96A6-4DAA4D3B8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73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if"/><Relationship Id="rId3" Type="http://schemas.openxmlformats.org/officeDocument/2006/relationships/image" Target="../media/image18.tif"/><Relationship Id="rId7" Type="http://schemas.openxmlformats.org/officeDocument/2006/relationships/image" Target="../media/image22.tif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tif"/><Relationship Id="rId5" Type="http://schemas.openxmlformats.org/officeDocument/2006/relationships/image" Target="../media/image20.tif"/><Relationship Id="rId10" Type="http://schemas.openxmlformats.org/officeDocument/2006/relationships/image" Target="../media/image1.png"/><Relationship Id="rId4" Type="http://schemas.openxmlformats.org/officeDocument/2006/relationships/image" Target="../media/image19.tif"/><Relationship Id="rId9" Type="http://schemas.openxmlformats.org/officeDocument/2006/relationships/image" Target="../media/image24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7.tif"/><Relationship Id="rId7" Type="http://schemas.openxmlformats.org/officeDocument/2006/relationships/image" Target="../media/image31.tif"/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tif"/><Relationship Id="rId5" Type="http://schemas.openxmlformats.org/officeDocument/2006/relationships/image" Target="../media/image29.tif"/><Relationship Id="rId4" Type="http://schemas.openxmlformats.org/officeDocument/2006/relationships/image" Target="../media/image28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"/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png"/><Relationship Id="rId5" Type="http://schemas.openxmlformats.org/officeDocument/2006/relationships/image" Target="../media/image37.tif"/><Relationship Id="rId4" Type="http://schemas.openxmlformats.org/officeDocument/2006/relationships/image" Target="../media/image36.t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"/>
          <p:cNvSpPr txBox="1">
            <a:spLocks noGrp="1"/>
          </p:cNvSpPr>
          <p:nvPr>
            <p:ph type="ctrTitle"/>
          </p:nvPr>
        </p:nvSpPr>
        <p:spPr>
          <a:xfrm>
            <a:off x="341400" y="1454400"/>
            <a:ext cx="9130800" cy="39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Finest High-quality Natural and synthetic polymer substrates and fibers innovative plasma treatments for fashion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MUSA Project- Spoke 5 Fashion</a:t>
            </a:r>
            <a:endParaRPr sz="1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Google Shape;149;p2"/>
          <p:cNvSpPr txBox="1"/>
          <p:nvPr/>
        </p:nvSpPr>
        <p:spPr>
          <a:xfrm>
            <a:off x="4650787" y="5596772"/>
            <a:ext cx="7359332" cy="1641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 defTabSz="1219170">
              <a:buClr>
                <a:srgbClr val="000000"/>
              </a:buClr>
              <a:buSzPts val="2000"/>
            </a:pPr>
            <a:r>
              <a:rPr lang="en-US" sz="2667" b="1" kern="0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Rabia Maryam </a:t>
            </a:r>
            <a:endParaRPr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ctr" defTabSz="1219170">
              <a:buClr>
                <a:srgbClr val="000000"/>
              </a:buClr>
              <a:buSzPts val="1600"/>
            </a:pPr>
            <a:r>
              <a:rPr lang="en-US" sz="2133" b="1" kern="0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PhD Student in Plasma Physics- 38</a:t>
            </a:r>
            <a:r>
              <a:rPr lang="en-US" sz="2133" b="1" kern="0" baseline="30000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th</a:t>
            </a:r>
            <a:r>
              <a:rPr lang="en-US" sz="2133" b="1" kern="0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Cycle</a:t>
            </a:r>
          </a:p>
          <a:p>
            <a:pPr algn="ctr" defTabSz="1219170">
              <a:buClr>
                <a:srgbClr val="000000"/>
              </a:buClr>
              <a:buSzPts val="1600"/>
            </a:pPr>
            <a:r>
              <a:rPr lang="en-US" sz="2133" b="1" kern="0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Supervisor: Laura Russo          Tutor : Professor Claudia </a:t>
            </a:r>
            <a:r>
              <a:rPr lang="en-US" sz="2133" b="1" kern="0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Riccardi</a:t>
            </a:r>
            <a:endParaRPr lang="en-US" sz="2133" b="1" kern="0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algn="ctr" defTabSz="1219170">
              <a:buClr>
                <a:srgbClr val="000000"/>
              </a:buClr>
              <a:buSzPts val="1600"/>
            </a:pPr>
            <a:endParaRPr sz="2133" b="1" kern="0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50" name="Google Shape;150;p2"/>
          <p:cNvSpPr/>
          <p:nvPr/>
        </p:nvSpPr>
        <p:spPr>
          <a:xfrm>
            <a:off x="4726801" y="39153"/>
            <a:ext cx="1369201" cy="1367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pic>
        <p:nvPicPr>
          <p:cNvPr id="3" name="Picture 2" descr="A logo with a square and x&#10;&#10;Description automatically generated">
            <a:extLst>
              <a:ext uri="{FF2B5EF4-FFF2-40B4-BE49-F238E27FC236}">
                <a16:creationId xmlns:a16="http://schemas.microsoft.com/office/drawing/2014/main" id="{E4E11BA5-56B4-B0FD-F4DB-76AFE971C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786" y="-37762"/>
            <a:ext cx="1521229" cy="1521229"/>
          </a:xfrm>
          <a:prstGeom prst="rect">
            <a:avLst/>
          </a:prstGeom>
        </p:spPr>
      </p:pic>
      <p:pic>
        <p:nvPicPr>
          <p:cNvPr id="4" name="Picture 3" descr="A logo with a square and x&#10;&#10;Description automatically generated">
            <a:extLst>
              <a:ext uri="{FF2B5EF4-FFF2-40B4-BE49-F238E27FC236}">
                <a16:creationId xmlns:a16="http://schemas.microsoft.com/office/drawing/2014/main" id="{BB957437-77BA-9D7C-40C7-3C98E5E63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76851"/>
            <a:ext cx="881149" cy="8811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88D3CAF5-F955-7303-F834-960FCC8CFD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Characterization Techniques</a:t>
            </a:r>
            <a:endParaRPr sz="40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0575289-F515-9FC5-6813-34435AE29EDC}"/>
              </a:ext>
            </a:extLst>
          </p:cNvPr>
          <p:cNvSpPr/>
          <p:nvPr/>
        </p:nvSpPr>
        <p:spPr>
          <a:xfrm>
            <a:off x="1168352" y="2028302"/>
            <a:ext cx="2237091" cy="2069871"/>
          </a:xfrm>
          <a:prstGeom prst="ellipse">
            <a:avLst/>
          </a:prstGeom>
          <a:solidFill>
            <a:srgbClr val="3F5378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FBCC61AA-3E56-7422-6DF6-DBCEB14B2118}"/>
              </a:ext>
            </a:extLst>
          </p:cNvPr>
          <p:cNvSpPr/>
          <p:nvPr/>
        </p:nvSpPr>
        <p:spPr>
          <a:xfrm rot="5400000">
            <a:off x="1891617" y="4143760"/>
            <a:ext cx="790563" cy="1020763"/>
          </a:xfrm>
          <a:prstGeom prst="chevron">
            <a:avLst/>
          </a:prstGeom>
          <a:solidFill>
            <a:srgbClr val="3F5378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955EC6-71EE-E6E2-021C-CD97328D1939}"/>
              </a:ext>
            </a:extLst>
          </p:cNvPr>
          <p:cNvSpPr txBox="1"/>
          <p:nvPr/>
        </p:nvSpPr>
        <p:spPr>
          <a:xfrm>
            <a:off x="1047819" y="2740073"/>
            <a:ext cx="2626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RAMAN SPECTROSCOPY</a:t>
            </a:r>
            <a:endParaRPr lang="en-GB" b="1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2C04C0-EF49-3A12-EAF3-B6391CEC9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898" y="1968909"/>
            <a:ext cx="2359356" cy="21886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B812C5-16FF-CBC3-F0C5-3468CFC10F66}"/>
              </a:ext>
            </a:extLst>
          </p:cNvPr>
          <p:cNvSpPr txBox="1"/>
          <p:nvPr/>
        </p:nvSpPr>
        <p:spPr>
          <a:xfrm>
            <a:off x="4089165" y="2746295"/>
            <a:ext cx="2626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X-RAY  SPECTROSCOPY</a:t>
            </a:r>
            <a:endParaRPr lang="en-GB" b="1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382A9A-A989-16A4-9A8B-6CA75432B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917" y="2028302"/>
            <a:ext cx="2359356" cy="21886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2F3BEBB-8B5C-C01B-5054-CBDD6774B949}"/>
              </a:ext>
            </a:extLst>
          </p:cNvPr>
          <p:cNvSpPr txBox="1"/>
          <p:nvPr/>
        </p:nvSpPr>
        <p:spPr>
          <a:xfrm>
            <a:off x="5570686" y="5095447"/>
            <a:ext cx="2626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Scanning Electron Microscope</a:t>
            </a:r>
            <a:endParaRPr lang="en-GB" b="1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0DDD89-67EE-5C92-888E-FA24ADC9E7D4}"/>
              </a:ext>
            </a:extLst>
          </p:cNvPr>
          <p:cNvSpPr txBox="1"/>
          <p:nvPr/>
        </p:nvSpPr>
        <p:spPr>
          <a:xfrm>
            <a:off x="7040191" y="2638839"/>
            <a:ext cx="2626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SCANNING ELECTRON MICROSCOPE</a:t>
            </a:r>
            <a:endParaRPr lang="en-GB" b="1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BDA767E-C86D-C797-7256-F9AC70F47D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9502" y="4258860"/>
            <a:ext cx="1146147" cy="9388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FBE3D2-8067-1828-71CF-3489366610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5914" y="4207721"/>
            <a:ext cx="1146147" cy="93886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8171C5E-2D84-7099-E017-93BAAE350386}"/>
              </a:ext>
            </a:extLst>
          </p:cNvPr>
          <p:cNvSpPr/>
          <p:nvPr/>
        </p:nvSpPr>
        <p:spPr>
          <a:xfrm>
            <a:off x="973486" y="5286107"/>
            <a:ext cx="2626822" cy="1020763"/>
          </a:xfrm>
          <a:prstGeom prst="rect">
            <a:avLst/>
          </a:prstGeom>
          <a:solidFill>
            <a:srgbClr val="C7D3E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For Structural and Molecular Vibrations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C50402-E170-8C3C-6B9F-505A694E562B}"/>
              </a:ext>
            </a:extLst>
          </p:cNvPr>
          <p:cNvSpPr/>
          <p:nvPr/>
        </p:nvSpPr>
        <p:spPr>
          <a:xfrm>
            <a:off x="4089164" y="5299022"/>
            <a:ext cx="2626822" cy="1020763"/>
          </a:xfrm>
          <a:prstGeom prst="rect">
            <a:avLst/>
          </a:prstGeom>
          <a:solidFill>
            <a:srgbClr val="C7D3E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For Structural Analysis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1E6E5-3664-FCF8-37FA-648B2FDFBB96}"/>
              </a:ext>
            </a:extLst>
          </p:cNvPr>
          <p:cNvSpPr/>
          <p:nvPr/>
        </p:nvSpPr>
        <p:spPr>
          <a:xfrm>
            <a:off x="7095576" y="5299021"/>
            <a:ext cx="2626822" cy="1020763"/>
          </a:xfrm>
          <a:prstGeom prst="rect">
            <a:avLst/>
          </a:prstGeom>
          <a:solidFill>
            <a:srgbClr val="C7D3E6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For Morphological Analysis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995BB51C-EA89-9B1C-E728-FFB6A7F473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3" name="Picture 22" descr="A logo with a square and x&#10;&#10;Description automatically generated">
            <a:extLst>
              <a:ext uri="{FF2B5EF4-FFF2-40B4-BE49-F238E27FC236}">
                <a16:creationId xmlns:a16="http://schemas.microsoft.com/office/drawing/2014/main" id="{7B728E7B-2703-F6DB-991F-4D5CFBFAF7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31B7BF-C0A0-933D-3253-BCEB63F9D3A7}"/>
              </a:ext>
            </a:extLst>
          </p:cNvPr>
          <p:cNvSpPr txBox="1"/>
          <p:nvPr/>
        </p:nvSpPr>
        <p:spPr>
          <a:xfrm>
            <a:off x="507928" y="6377326"/>
            <a:ext cx="8478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* </a:t>
            </a:r>
            <a:r>
              <a:rPr lang="en-US" sz="1400" dirty="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Raman and XRD characterization was done by the collaboration of Material Science Department of Milano Bicocca and SEM was done by the collaboration of the Centre of Microscopy. </a:t>
            </a:r>
            <a:endParaRPr lang="en-GB" sz="1400" dirty="0">
              <a:solidFill>
                <a:schemeClr val="accent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866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9F837-9E63-4FEE-8C8D-C84E70B17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257175"/>
            <a:ext cx="10515600" cy="898529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GB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5ED133-D2F9-4EAF-A866-A5091A0CE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4198"/>
            <a:ext cx="10515600" cy="4351339"/>
          </a:xfrm>
        </p:spPr>
        <p:txBody>
          <a:bodyPr>
            <a:normAutofit/>
          </a:bodyPr>
          <a:lstStyle/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r>
              <a:rPr lang="en-US" sz="2800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Raman Spectroscopy of GO</a:t>
            </a:r>
          </a:p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14338" lvl="1" indent="-457189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14338" lvl="1" indent="-457189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1EFD0-7012-4091-A658-A70A8D0E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6775" y="6381750"/>
            <a:ext cx="2867025" cy="287337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04E5D-25B2-47C4-96A6-4DAA4D3B8321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75F69B-E112-AF2F-24B8-37E7C182AF35}"/>
              </a:ext>
            </a:extLst>
          </p:cNvPr>
          <p:cNvSpPr txBox="1"/>
          <p:nvPr/>
        </p:nvSpPr>
        <p:spPr>
          <a:xfrm>
            <a:off x="1317036" y="5784524"/>
            <a:ext cx="4269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Fig. 4 Raman of Fabricated Graphene Oxide and Graphite Powder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D93B2F-0BBC-2F21-B121-CF084BD985FE}"/>
              </a:ext>
            </a:extLst>
          </p:cNvPr>
          <p:cNvSpPr txBox="1"/>
          <p:nvPr/>
        </p:nvSpPr>
        <p:spPr>
          <a:xfrm>
            <a:off x="7647709" y="5993433"/>
            <a:ext cx="4147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Fig. 5 Raman of Graphite Powder and Graphene Oxide in Literature. </a:t>
            </a:r>
            <a:r>
              <a:rPr lang="en-GB" sz="1400" b="0" i="1" dirty="0" err="1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Kudin</a:t>
            </a:r>
            <a:r>
              <a:rPr lang="en-GB" sz="14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et al. 2008 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[2]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6089940-9799-FAE2-16FB-BFBE5D008690}"/>
              </a:ext>
            </a:extLst>
          </p:cNvPr>
          <p:cNvSpPr/>
          <p:nvPr/>
        </p:nvSpPr>
        <p:spPr>
          <a:xfrm rot="1485168">
            <a:off x="5754427" y="3255483"/>
            <a:ext cx="1487978" cy="605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A0AAB1-D880-1D9B-5908-44A265709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043" y="3307599"/>
            <a:ext cx="4245350" cy="2685834"/>
          </a:xfrm>
          <a:prstGeom prst="rect">
            <a:avLst/>
          </a:prstGeom>
        </p:spPr>
      </p:pic>
      <p:pic>
        <p:nvPicPr>
          <p:cNvPr id="4" name="Picture 3" descr="A logo with a square and x&#10;&#10;Description automatically generated">
            <a:extLst>
              <a:ext uri="{FF2B5EF4-FFF2-40B4-BE49-F238E27FC236}">
                <a16:creationId xmlns:a16="http://schemas.microsoft.com/office/drawing/2014/main" id="{A5B1D919-0F7E-C9D8-C969-951415B51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  <p:pic>
        <p:nvPicPr>
          <p:cNvPr id="14" name="Picture 13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9FA82B07-4479-437B-FDBF-9BDD9E5B8B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0" t="6909" r="6702"/>
          <a:stretch/>
        </p:blipFill>
        <p:spPr>
          <a:xfrm>
            <a:off x="1339058" y="1646262"/>
            <a:ext cx="4284647" cy="377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757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9F837-9E63-4FEE-8C8D-C84E70B17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257175"/>
            <a:ext cx="10515600" cy="898529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endParaRPr lang="en-GB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5ED133-D2F9-4EAF-A866-A5091A0CE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4198"/>
            <a:ext cx="10515600" cy="4351339"/>
          </a:xfrm>
        </p:spPr>
        <p:txBody>
          <a:bodyPr>
            <a:normAutofit/>
          </a:bodyPr>
          <a:lstStyle/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r>
              <a:rPr lang="en-US" sz="2800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X-ray Spectroscopy of GO</a:t>
            </a:r>
          </a:p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14338" lvl="1" indent="-457189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14338" lvl="1" indent="-457189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1EFD0-7012-4091-A658-A70A8D0E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6775" y="6381750"/>
            <a:ext cx="2867025" cy="287337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04E5D-25B2-47C4-96A6-4DAA4D3B8321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45AD6B-1BAB-CD2B-6AD0-4B87ACC51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434" y="3252053"/>
            <a:ext cx="3160688" cy="2922036"/>
          </a:xfrm>
          <a:prstGeom prst="rect">
            <a:avLst/>
          </a:prstGeom>
        </p:spPr>
      </p:pic>
      <p:pic>
        <p:nvPicPr>
          <p:cNvPr id="7" name="Picture 6" descr="A graph of a graph of a degree&#10;&#10;Description automatically generated with medium confidence">
            <a:extLst>
              <a:ext uri="{FF2B5EF4-FFF2-40B4-BE49-F238E27FC236}">
                <a16:creationId xmlns:a16="http://schemas.microsoft.com/office/drawing/2014/main" id="{33286C43-8811-2BE3-2F0C-3FC58F51D3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6" t="9841" r="11257" b="4907"/>
          <a:stretch/>
        </p:blipFill>
        <p:spPr bwMode="auto">
          <a:xfrm>
            <a:off x="1518631" y="1802727"/>
            <a:ext cx="4177319" cy="34949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75F69B-E112-AF2F-24B8-37E7C182AF35}"/>
              </a:ext>
            </a:extLst>
          </p:cNvPr>
          <p:cNvSpPr txBox="1"/>
          <p:nvPr/>
        </p:nvSpPr>
        <p:spPr>
          <a:xfrm>
            <a:off x="1971035" y="5358963"/>
            <a:ext cx="4177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Fig. 6 XRD of Fabricated Graphene Oxide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D93B2F-0BBC-2F21-B121-CF084BD985FE}"/>
              </a:ext>
            </a:extLst>
          </p:cNvPr>
          <p:cNvSpPr txBox="1"/>
          <p:nvPr/>
        </p:nvSpPr>
        <p:spPr>
          <a:xfrm>
            <a:off x="7269014" y="6122872"/>
            <a:ext cx="4834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Fig. 7 XRD of Graphene Oxide in Literature </a:t>
            </a:r>
            <a:r>
              <a:rPr lang="en-US" sz="14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Thy, et al. 2020</a:t>
            </a:r>
            <a:r>
              <a:rPr lang="en-US" sz="1400" i="1" dirty="0">
                <a:solidFill>
                  <a:srgbClr val="22222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[3</a:t>
            </a:r>
            <a:r>
              <a:rPr lang="en-US" sz="1400" dirty="0">
                <a:solidFill>
                  <a:srgbClr val="22222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6089940-9799-FAE2-16FB-BFBE5D008690}"/>
              </a:ext>
            </a:extLst>
          </p:cNvPr>
          <p:cNvSpPr/>
          <p:nvPr/>
        </p:nvSpPr>
        <p:spPr>
          <a:xfrm rot="1485168">
            <a:off x="5846225" y="3386005"/>
            <a:ext cx="1487978" cy="605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logo with a square and x&#10;&#10;Description automatically generated">
            <a:extLst>
              <a:ext uri="{FF2B5EF4-FFF2-40B4-BE49-F238E27FC236}">
                <a16:creationId xmlns:a16="http://schemas.microsoft.com/office/drawing/2014/main" id="{726D0ACC-76AC-8D10-E7BE-E161797493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F330A57-5491-06F3-F9F7-9BB0BC066E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500544"/>
              </p:ext>
            </p:extLst>
          </p:nvPr>
        </p:nvGraphicFramePr>
        <p:xfrm>
          <a:off x="6558954" y="1207280"/>
          <a:ext cx="5371800" cy="1813356"/>
        </p:xfrm>
        <a:graphic>
          <a:graphicData uri="http://schemas.openxmlformats.org/drawingml/2006/table">
            <a:tbl>
              <a:tblPr firstRow="1" firstCol="1" bandRow="1"/>
              <a:tblGrid>
                <a:gridCol w="671475">
                  <a:extLst>
                    <a:ext uri="{9D8B030D-6E8A-4147-A177-3AD203B41FA5}">
                      <a16:colId xmlns:a16="http://schemas.microsoft.com/office/drawing/2014/main" val="3062050279"/>
                    </a:ext>
                  </a:extLst>
                </a:gridCol>
                <a:gridCol w="671475">
                  <a:extLst>
                    <a:ext uri="{9D8B030D-6E8A-4147-A177-3AD203B41FA5}">
                      <a16:colId xmlns:a16="http://schemas.microsoft.com/office/drawing/2014/main" val="4282021224"/>
                    </a:ext>
                  </a:extLst>
                </a:gridCol>
                <a:gridCol w="671475">
                  <a:extLst>
                    <a:ext uri="{9D8B030D-6E8A-4147-A177-3AD203B41FA5}">
                      <a16:colId xmlns:a16="http://schemas.microsoft.com/office/drawing/2014/main" val="162667377"/>
                    </a:ext>
                  </a:extLst>
                </a:gridCol>
                <a:gridCol w="671475">
                  <a:extLst>
                    <a:ext uri="{9D8B030D-6E8A-4147-A177-3AD203B41FA5}">
                      <a16:colId xmlns:a16="http://schemas.microsoft.com/office/drawing/2014/main" val="30673148"/>
                    </a:ext>
                  </a:extLst>
                </a:gridCol>
                <a:gridCol w="671475">
                  <a:extLst>
                    <a:ext uri="{9D8B030D-6E8A-4147-A177-3AD203B41FA5}">
                      <a16:colId xmlns:a16="http://schemas.microsoft.com/office/drawing/2014/main" val="3750491467"/>
                    </a:ext>
                  </a:extLst>
                </a:gridCol>
                <a:gridCol w="671475">
                  <a:extLst>
                    <a:ext uri="{9D8B030D-6E8A-4147-A177-3AD203B41FA5}">
                      <a16:colId xmlns:a16="http://schemas.microsoft.com/office/drawing/2014/main" val="2903153868"/>
                    </a:ext>
                  </a:extLst>
                </a:gridCol>
                <a:gridCol w="671475">
                  <a:extLst>
                    <a:ext uri="{9D8B030D-6E8A-4147-A177-3AD203B41FA5}">
                      <a16:colId xmlns:a16="http://schemas.microsoft.com/office/drawing/2014/main" val="2640446366"/>
                    </a:ext>
                  </a:extLst>
                </a:gridCol>
                <a:gridCol w="671475">
                  <a:extLst>
                    <a:ext uri="{9D8B030D-6E8A-4147-A177-3AD203B41FA5}">
                      <a16:colId xmlns:a16="http://schemas.microsoft.com/office/drawing/2014/main" val="738173698"/>
                    </a:ext>
                  </a:extLst>
                </a:gridCol>
              </a:tblGrid>
              <a:tr h="10222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S.No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hkl</a:t>
                      </a:r>
                      <a:endParaRPr lang="en-GB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d-spacing (nm)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2θ(degrees)</a:t>
                      </a:r>
                      <a:endParaRPr lang="en-GB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FWHM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Crystallite size (nm)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Lattice Strain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Dislocation density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394225"/>
                  </a:ext>
                </a:extLst>
              </a:tr>
              <a:tr h="3955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001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0.84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10.3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0.16</a:t>
                      </a:r>
                      <a:endParaRPr lang="en-GB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50.2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0.808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0.0003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0555235"/>
                  </a:ext>
                </a:extLst>
              </a:tr>
              <a:tr h="3955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42.6</a:t>
                      </a:r>
                      <a:endParaRPr lang="en-GB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92.7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0.111</a:t>
                      </a:r>
                      <a:endParaRPr lang="en-GB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0.0001</a:t>
                      </a:r>
                      <a:endParaRPr lang="en-GB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628498"/>
                  </a:ext>
                </a:extLst>
              </a:tr>
            </a:tbl>
          </a:graphicData>
        </a:graphic>
      </p:graphicFrame>
      <p:sp>
        <p:nvSpPr>
          <p:cNvPr id="12" name="TextBox 95">
            <a:extLst>
              <a:ext uri="{FF2B5EF4-FFF2-40B4-BE49-F238E27FC236}">
                <a16:creationId xmlns:a16="http://schemas.microsoft.com/office/drawing/2014/main" id="{D11194D1-520B-5E9A-4B31-2F6A2F2AA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4802" y="846987"/>
            <a:ext cx="5475952" cy="338554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Table 2</a:t>
            </a:r>
            <a:r>
              <a:rPr kumimoji="0" lang="en-GB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C</a:t>
            </a:r>
            <a:r>
              <a:rPr lang="en-GB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rystallite</a:t>
            </a:r>
            <a:r>
              <a:rPr lang="en-GB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 size, lattice strains, and dislocation density calculation for GO </a:t>
            </a:r>
            <a:endParaRPr kumimoji="0" lang="en-GB" altLang="en-US" sz="12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A8BB74-DC8C-BCCA-9D9A-D65A234C0AA3}"/>
              </a:ext>
            </a:extLst>
          </p:cNvPr>
          <p:cNvSpPr txBox="1"/>
          <p:nvPr/>
        </p:nvSpPr>
        <p:spPr>
          <a:xfrm>
            <a:off x="8783368" y="3077847"/>
            <a:ext cx="3280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Average crystallite size =  71.45nm</a:t>
            </a:r>
            <a:endParaRPr lang="en-GB" sz="16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8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9F837-9E63-4FEE-8C8D-C84E70B17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257175"/>
            <a:ext cx="10515600" cy="898529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endParaRPr lang="en-GB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5ED133-D2F9-4EAF-A866-A5091A0CE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4198"/>
            <a:ext cx="10515600" cy="4351339"/>
          </a:xfrm>
        </p:spPr>
        <p:txBody>
          <a:bodyPr>
            <a:normAutofit/>
          </a:bodyPr>
          <a:lstStyle/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r>
              <a:rPr lang="en-US" sz="2800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Scanning electron microscope (SEM) of Graphite powder and GO</a:t>
            </a:r>
          </a:p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7149" lvl="1" indent="0">
              <a:lnSpc>
                <a:spcPct val="150000"/>
              </a:lnSpc>
              <a:spcAft>
                <a:spcPts val="200"/>
              </a:spcAft>
              <a:buNone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14338" lvl="1" indent="-457189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endParaRPr lang="en-US" sz="28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514338" lvl="1" indent="-457189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1EFD0-7012-4091-A658-A70A8D0E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6775" y="6381750"/>
            <a:ext cx="2867025" cy="287337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04E5D-25B2-47C4-96A6-4DAA4D3B8321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75F69B-E112-AF2F-24B8-37E7C182AF35}"/>
              </a:ext>
            </a:extLst>
          </p:cNvPr>
          <p:cNvSpPr txBox="1"/>
          <p:nvPr/>
        </p:nvSpPr>
        <p:spPr>
          <a:xfrm>
            <a:off x="662359" y="6212473"/>
            <a:ext cx="5267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Fig. 8 SEM images of Graphene Oxide at 1</a:t>
            </a:r>
            <a:r>
              <a:rPr lang="en-GB" sz="16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 m</a:t>
            </a:r>
            <a:r>
              <a:rPr lang="en-GB" sz="16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</a:t>
            </a: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,10 </a:t>
            </a:r>
            <a:r>
              <a:rPr lang="en-GB" sz="16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m</a:t>
            </a:r>
            <a:r>
              <a:rPr lang="en-GB" sz="16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m, 100</a:t>
            </a:r>
            <a:r>
              <a:rPr lang="en-GB" sz="16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 m</a:t>
            </a:r>
            <a:r>
              <a:rPr lang="en-GB" sz="16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m, and 200nm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D93B2F-0BBC-2F21-B121-CF084BD985FE}"/>
              </a:ext>
            </a:extLst>
          </p:cNvPr>
          <p:cNvSpPr txBox="1"/>
          <p:nvPr/>
        </p:nvSpPr>
        <p:spPr>
          <a:xfrm>
            <a:off x="6392487" y="6186864"/>
            <a:ext cx="5799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Fig. 9 SEM images of Graphite Powder at 1</a:t>
            </a:r>
            <a:r>
              <a:rPr lang="en-GB" sz="16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 m</a:t>
            </a:r>
            <a:r>
              <a:rPr lang="en-GB" sz="16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</a:t>
            </a: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,10 </a:t>
            </a:r>
            <a:r>
              <a:rPr lang="en-GB" sz="16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m</a:t>
            </a:r>
            <a:r>
              <a:rPr lang="en-GB" sz="16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m, 100</a:t>
            </a:r>
            <a:r>
              <a:rPr lang="en-GB" sz="16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 m</a:t>
            </a:r>
            <a:r>
              <a:rPr lang="en-GB" sz="16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m, and 200nm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 descr="A close-up of a grey surface&#10;&#10;Description automatically generated">
            <a:extLst>
              <a:ext uri="{FF2B5EF4-FFF2-40B4-BE49-F238E27FC236}">
                <a16:creationId xmlns:a16="http://schemas.microsoft.com/office/drawing/2014/main" id="{E832A895-6870-2102-1B4E-6CEE84BA1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737" y="1764580"/>
            <a:ext cx="2728651" cy="2046489"/>
          </a:xfrm>
          <a:prstGeom prst="rect">
            <a:avLst/>
          </a:prstGeom>
        </p:spPr>
      </p:pic>
      <p:pic>
        <p:nvPicPr>
          <p:cNvPr id="13" name="Picture 12" descr="A close-up of a grey object&#10;&#10;Description automatically generated">
            <a:extLst>
              <a:ext uri="{FF2B5EF4-FFF2-40B4-BE49-F238E27FC236}">
                <a16:creationId xmlns:a16="http://schemas.microsoft.com/office/drawing/2014/main" id="{EB5109BE-5D2F-FDAC-E06F-312A8F276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737" y="3910162"/>
            <a:ext cx="2728651" cy="2046488"/>
          </a:xfrm>
          <a:prstGeom prst="rect">
            <a:avLst/>
          </a:prstGeom>
        </p:spPr>
      </p:pic>
      <p:pic>
        <p:nvPicPr>
          <p:cNvPr id="15" name="Picture 14" descr="A close-up of a grey surface&#10;&#10;Description automatically generated">
            <a:extLst>
              <a:ext uri="{FF2B5EF4-FFF2-40B4-BE49-F238E27FC236}">
                <a16:creationId xmlns:a16="http://schemas.microsoft.com/office/drawing/2014/main" id="{50093F75-F0AD-10F1-4C78-D44CDA0C06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933" y="3912210"/>
            <a:ext cx="2722123" cy="2041592"/>
          </a:xfrm>
          <a:prstGeom prst="rect">
            <a:avLst/>
          </a:prstGeom>
        </p:spPr>
      </p:pic>
      <p:pic>
        <p:nvPicPr>
          <p:cNvPr id="17" name="Picture 16" descr="A close-up of a grey rock&#10;&#10;Description automatically generated">
            <a:extLst>
              <a:ext uri="{FF2B5EF4-FFF2-40B4-BE49-F238E27FC236}">
                <a16:creationId xmlns:a16="http://schemas.microsoft.com/office/drawing/2014/main" id="{D49B66B7-9703-5A78-EA9D-2CA6B1290D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934" y="1802727"/>
            <a:ext cx="2722482" cy="2041861"/>
          </a:xfrm>
          <a:prstGeom prst="rect">
            <a:avLst/>
          </a:prstGeom>
        </p:spPr>
      </p:pic>
      <p:pic>
        <p:nvPicPr>
          <p:cNvPr id="19" name="Picture 18" descr="A close-up of a grey rock&#10;&#10;Description automatically generated">
            <a:extLst>
              <a:ext uri="{FF2B5EF4-FFF2-40B4-BE49-F238E27FC236}">
                <a16:creationId xmlns:a16="http://schemas.microsoft.com/office/drawing/2014/main" id="{34B08072-97C2-10FE-E9C1-69DFD02D95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29" y="3912210"/>
            <a:ext cx="2722123" cy="2041592"/>
          </a:xfrm>
          <a:prstGeom prst="rect">
            <a:avLst/>
          </a:prstGeom>
        </p:spPr>
      </p:pic>
      <p:pic>
        <p:nvPicPr>
          <p:cNvPr id="21" name="Picture 20" descr="A close-up of a grey surface&#10;&#10;Description automatically generated">
            <a:extLst>
              <a:ext uri="{FF2B5EF4-FFF2-40B4-BE49-F238E27FC236}">
                <a16:creationId xmlns:a16="http://schemas.microsoft.com/office/drawing/2014/main" id="{FCB9430F-55BE-98A5-35A9-6D49EABD1F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01" y="1813970"/>
            <a:ext cx="2728651" cy="2046488"/>
          </a:xfrm>
          <a:prstGeom prst="rect">
            <a:avLst/>
          </a:prstGeom>
        </p:spPr>
      </p:pic>
      <p:pic>
        <p:nvPicPr>
          <p:cNvPr id="23" name="Picture 22" descr="A close-up of a microscope&#10;&#10;Description automatically generated">
            <a:extLst>
              <a:ext uri="{FF2B5EF4-FFF2-40B4-BE49-F238E27FC236}">
                <a16:creationId xmlns:a16="http://schemas.microsoft.com/office/drawing/2014/main" id="{2A163927-9567-572D-C051-2BE437D2A5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073" y="1764580"/>
            <a:ext cx="2722124" cy="2041593"/>
          </a:xfrm>
          <a:prstGeom prst="rect">
            <a:avLst/>
          </a:prstGeom>
        </p:spPr>
      </p:pic>
      <p:pic>
        <p:nvPicPr>
          <p:cNvPr id="25" name="Picture 24" descr="A close-up of a grey surface&#10;&#10;Description automatically generated">
            <a:extLst>
              <a:ext uri="{FF2B5EF4-FFF2-40B4-BE49-F238E27FC236}">
                <a16:creationId xmlns:a16="http://schemas.microsoft.com/office/drawing/2014/main" id="{05BD475D-452D-5DCF-883A-5772EF8053E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978" y="3910162"/>
            <a:ext cx="2720219" cy="2040164"/>
          </a:xfrm>
          <a:prstGeom prst="rect">
            <a:avLst/>
          </a:prstGeom>
        </p:spPr>
      </p:pic>
      <p:pic>
        <p:nvPicPr>
          <p:cNvPr id="4" name="Picture 3" descr="A logo with a square and x&#10;&#10;Description automatically generated">
            <a:extLst>
              <a:ext uri="{FF2B5EF4-FFF2-40B4-BE49-F238E27FC236}">
                <a16:creationId xmlns:a16="http://schemas.microsoft.com/office/drawing/2014/main" id="{A2E1AF53-E06B-15CB-C5AB-131471A4B4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7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448B3-A9D4-2447-7D6A-32873CA70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940" y="2317324"/>
            <a:ext cx="9770722" cy="1020764"/>
          </a:xfrm>
        </p:spPr>
        <p:txBody>
          <a:bodyPr/>
          <a:lstStyle/>
          <a:p>
            <a:pPr marL="609585" marR="0" lvl="0" indent="-507987" algn="just" defTabSz="914400" rtl="0" eaLnBrk="1" fontAlgn="auto" latinLnBrk="0" hangingPunct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rgbClr val="C7D3E6"/>
              </a:buClr>
              <a:buSzPts val="24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Roboto Condensed Light"/>
              </a:rPr>
              <a:t>Plasma treatments were carried out to enhance surface area and change the wettability by </a:t>
            </a:r>
            <a:r>
              <a:rPr kumimoji="0" 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Roboto Condensed Light"/>
              </a:rPr>
              <a:t>chemical etching</a:t>
            </a:r>
            <a:r>
              <a:rPr kumimoji="0" 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Roboto Condensed Light"/>
              </a:rPr>
              <a:t>. </a:t>
            </a:r>
          </a:p>
          <a:p>
            <a:pPr marL="609585" marR="0" lvl="0" indent="-507987" algn="just" defTabSz="914400" rtl="0" eaLnBrk="1" fontAlgn="auto" latinLnBrk="0" hangingPunct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rgbClr val="C7D3E6"/>
              </a:buClr>
              <a:buSzPts val="24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Roboto Condensed Light"/>
              </a:rPr>
              <a:t>On polymeric (PET, PP, Teflon, Polycaprolactone) fabrics</a:t>
            </a:r>
          </a:p>
          <a:p>
            <a:pPr marL="101598" indent="0">
              <a:buNone/>
            </a:pPr>
            <a:endParaRPr lang="en-GB" dirty="0"/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E5CAD9BB-2F0E-1141-FD5D-86FC2553B3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Plasma Treatment Setup</a:t>
            </a:r>
            <a:endParaRPr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86D7A2-1C06-2563-69CF-717FACCE9D30}"/>
              </a:ext>
            </a:extLst>
          </p:cNvPr>
          <p:cNvSpPr txBox="1"/>
          <p:nvPr/>
        </p:nvSpPr>
        <p:spPr>
          <a:xfrm>
            <a:off x="2978725" y="6027003"/>
            <a:ext cx="48497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8 a) General schematics of the experimental setup, b) photograph of the process chamber with ignited plasma and of the upper aluminum plate (upper electrode) with about c) 250 holes of 2 mm diameter spaced at a distance of 10 mm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5E19B-B0C3-070D-D49D-BD642AAE4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422" y="3578971"/>
            <a:ext cx="8075672" cy="2362146"/>
          </a:xfrm>
          <a:prstGeom prst="rect">
            <a:avLst/>
          </a:prstGeom>
        </p:spPr>
      </p:pic>
      <p:sp>
        <p:nvSpPr>
          <p:cNvPr id="5" name="Google Shape;159;p3">
            <a:extLst>
              <a:ext uri="{FF2B5EF4-FFF2-40B4-BE49-F238E27FC236}">
                <a16:creationId xmlns:a16="http://schemas.microsoft.com/office/drawing/2014/main" id="{1DA33023-5F70-F79B-96BE-2D37E9F2456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14</a:t>
            </a:fld>
            <a:endParaRPr dirty="0"/>
          </a:p>
        </p:txBody>
      </p:sp>
      <p:pic>
        <p:nvPicPr>
          <p:cNvPr id="8" name="Picture 7" descr="A logo with a square and x&#10;&#10;Description automatically generated">
            <a:extLst>
              <a:ext uri="{FF2B5EF4-FFF2-40B4-BE49-F238E27FC236}">
                <a16:creationId xmlns:a16="http://schemas.microsoft.com/office/drawing/2014/main" id="{922D2689-E4E7-7F4B-76B3-2B139FFA7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03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448B3-A9D4-2447-7D6A-32873CA70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0885" y="1853738"/>
            <a:ext cx="6279377" cy="4846319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Oxygen-Plasma was </a:t>
            </a:r>
            <a:r>
              <a:rPr lang="en-GB" sz="18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performed by </a:t>
            </a:r>
            <a:r>
              <a:rPr lang="en-GB" sz="1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 inductively coupled generator with an output power of 100W at 13.56MHz.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</a:t>
            </a:r>
            <a:r>
              <a:rPr lang="en-GB" sz="1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ressure was assessed by a vacuum gauge of 1.5 ×10</a:t>
            </a:r>
            <a:r>
              <a:rPr lang="en-GB" sz="1800" kern="100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GB" sz="1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mbar</a:t>
            </a:r>
            <a:r>
              <a:rPr lang="en-GB" sz="18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1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samples were placed in the discharge </a:t>
            </a:r>
            <a:r>
              <a:rPr lang="en-GB" sz="18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chamber, at a distance from the antenna between 2 and 5 cm,</a:t>
            </a:r>
            <a:r>
              <a:rPr lang="en-GB" sz="1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treated for 2 min up to </a:t>
            </a:r>
            <a:r>
              <a:rPr lang="en-GB" sz="18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r>
              <a:rPr lang="en-GB" sz="18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min.</a:t>
            </a:r>
          </a:p>
          <a:p>
            <a:endParaRPr lang="en-GB" dirty="0"/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E5CAD9BB-2F0E-1141-FD5D-86FC2553B3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27908" y="532188"/>
            <a:ext cx="8124652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Plasma Treatment on Polyethylene </a:t>
            </a:r>
            <a:r>
              <a:rPr lang="en-US" sz="4000" dirty="0" err="1"/>
              <a:t>tereftalato</a:t>
            </a:r>
            <a:r>
              <a:rPr lang="en-US" sz="4000" dirty="0"/>
              <a:t> (PET)</a:t>
            </a:r>
            <a:endParaRPr sz="40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Google Shape;159;p3">
            <a:extLst>
              <a:ext uri="{FF2B5EF4-FFF2-40B4-BE49-F238E27FC236}">
                <a16:creationId xmlns:a16="http://schemas.microsoft.com/office/drawing/2014/main" id="{1DA33023-5F70-F79B-96BE-2D37E9F2456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15</a:t>
            </a:fld>
            <a:endParaRPr dirty="0"/>
          </a:p>
        </p:txBody>
      </p:sp>
      <p:pic>
        <p:nvPicPr>
          <p:cNvPr id="8" name="Picture 7" descr="A logo with a square and x&#10;&#10;Description automatically generated">
            <a:extLst>
              <a:ext uri="{FF2B5EF4-FFF2-40B4-BE49-F238E27FC236}">
                <a16:creationId xmlns:a16="http://schemas.microsoft.com/office/drawing/2014/main" id="{922D2689-E4E7-7F4B-76B3-2B139FFA7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475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1EFD0-7012-4091-A658-A70A8D0E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6775" y="6381750"/>
            <a:ext cx="2867025" cy="287337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04E5D-25B2-47C4-96A6-4DAA4D3B8321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27FC62-B696-34B6-095A-59EB0444A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1728"/>
            <a:ext cx="10818125" cy="1021600"/>
          </a:xfrm>
        </p:spPr>
        <p:txBody>
          <a:bodyPr/>
          <a:lstStyle/>
          <a:p>
            <a:r>
              <a:rPr lang="en-US" sz="3200" dirty="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SEM Results of Non-Treated and </a:t>
            </a:r>
            <a:r>
              <a:rPr lang="en-US" sz="320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Plasma-Treated (PET)</a:t>
            </a:r>
            <a:endParaRPr lang="en-GB" sz="3200" dirty="0">
              <a:solidFill>
                <a:schemeClr val="accent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Content Placeholder 9" descr="A close-up of a woven surface&#10;&#10;Description automatically generated">
            <a:extLst>
              <a:ext uri="{FF2B5EF4-FFF2-40B4-BE49-F238E27FC236}">
                <a16:creationId xmlns:a16="http://schemas.microsoft.com/office/drawing/2014/main" id="{F77F0F37-444E-C2E8-81EE-489539B27B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2" y="1195138"/>
            <a:ext cx="2857945" cy="2143459"/>
          </a:xfrm>
        </p:spPr>
      </p:pic>
      <p:pic>
        <p:nvPicPr>
          <p:cNvPr id="12" name="Picture 11" descr="A close-up of a grey surface&#10;&#10;Description automatically generated">
            <a:extLst>
              <a:ext uri="{FF2B5EF4-FFF2-40B4-BE49-F238E27FC236}">
                <a16:creationId xmlns:a16="http://schemas.microsoft.com/office/drawing/2014/main" id="{B373B022-29D8-03B1-201F-A8F27D8B2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653" y="1195139"/>
            <a:ext cx="2857944" cy="21434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242923-3AFC-0A8E-EB1B-C448ACC0E5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2612" y="1195139"/>
            <a:ext cx="2857945" cy="2143458"/>
          </a:xfrm>
          <a:prstGeom prst="rect">
            <a:avLst/>
          </a:prstGeom>
        </p:spPr>
      </p:pic>
      <p:pic>
        <p:nvPicPr>
          <p:cNvPr id="16" name="Picture 15" descr="A close-up of a white surface&#10;&#10;Description automatically generated">
            <a:extLst>
              <a:ext uri="{FF2B5EF4-FFF2-40B4-BE49-F238E27FC236}">
                <a16:creationId xmlns:a16="http://schemas.microsoft.com/office/drawing/2014/main" id="{F5094498-1CD6-EC45-4E9E-281645A264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411" y="1195139"/>
            <a:ext cx="2857945" cy="2143458"/>
          </a:xfrm>
          <a:prstGeom prst="rect">
            <a:avLst/>
          </a:prstGeom>
        </p:spPr>
      </p:pic>
      <p:pic>
        <p:nvPicPr>
          <p:cNvPr id="18" name="Picture 17" descr="A close-up of a white surface&#10;&#10;Description automatically generated">
            <a:extLst>
              <a:ext uri="{FF2B5EF4-FFF2-40B4-BE49-F238E27FC236}">
                <a16:creationId xmlns:a16="http://schemas.microsoft.com/office/drawing/2014/main" id="{8526A4F6-95AF-B699-0605-7847023231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68" y="4072371"/>
            <a:ext cx="2881497" cy="2161123"/>
          </a:xfrm>
          <a:prstGeom prst="rect">
            <a:avLst/>
          </a:prstGeom>
        </p:spPr>
      </p:pic>
      <p:pic>
        <p:nvPicPr>
          <p:cNvPr id="20" name="Picture 19" descr="A close-up of a white surface&#10;&#10;Description automatically generated">
            <a:extLst>
              <a:ext uri="{FF2B5EF4-FFF2-40B4-BE49-F238E27FC236}">
                <a16:creationId xmlns:a16="http://schemas.microsoft.com/office/drawing/2014/main" id="{2BC02827-233D-BB9C-1904-D6D4D9DBB5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25" y="4072370"/>
            <a:ext cx="2881497" cy="216112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3A5AD47-06A2-7C91-D3E8-F976C106F5A7}"/>
              </a:ext>
            </a:extLst>
          </p:cNvPr>
          <p:cNvSpPr txBox="1"/>
          <p:nvPr/>
        </p:nvSpPr>
        <p:spPr>
          <a:xfrm>
            <a:off x="561236" y="3469192"/>
            <a:ext cx="59270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9. SEM images of non-treated PET Fabric at a) 100 </a:t>
            </a:r>
            <a:r>
              <a:rPr lang="en-GB" sz="12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m</a:t>
            </a:r>
            <a:r>
              <a:rPr lang="en-GB" sz="12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 b) 200nm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782CB-1EBE-9D90-576D-6ACAEFA471F7}"/>
              </a:ext>
            </a:extLst>
          </p:cNvPr>
          <p:cNvSpPr txBox="1"/>
          <p:nvPr/>
        </p:nvSpPr>
        <p:spPr>
          <a:xfrm>
            <a:off x="6247262" y="3448746"/>
            <a:ext cx="6506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10. SEM images of 2mint Plasma-treated PET Fabric at a) 1</a:t>
            </a:r>
            <a:r>
              <a:rPr lang="en-GB" sz="12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m</a:t>
            </a:r>
            <a:r>
              <a:rPr lang="en-GB" sz="12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 b) 200nm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4D5563-8743-936A-8A7B-28DA06526205}"/>
              </a:ext>
            </a:extLst>
          </p:cNvPr>
          <p:cNvSpPr txBox="1"/>
          <p:nvPr/>
        </p:nvSpPr>
        <p:spPr>
          <a:xfrm>
            <a:off x="3414192" y="6408704"/>
            <a:ext cx="6506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 11. SEM images of 4mint Plasma-treated PET Fabric at a) 1</a:t>
            </a:r>
            <a:r>
              <a:rPr lang="en-GB" sz="12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m</a:t>
            </a:r>
            <a:r>
              <a:rPr lang="en-GB" sz="12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 b) 200nm</a:t>
            </a:r>
            <a:endParaRPr lang="en-GB" sz="1200" dirty="0"/>
          </a:p>
        </p:txBody>
      </p:sp>
      <p:pic>
        <p:nvPicPr>
          <p:cNvPr id="2" name="Picture 1" descr="A logo with a square and x&#10;&#10;Description automatically generated">
            <a:extLst>
              <a:ext uri="{FF2B5EF4-FFF2-40B4-BE49-F238E27FC236}">
                <a16:creationId xmlns:a16="http://schemas.microsoft.com/office/drawing/2014/main" id="{C7C5DE2A-81D1-65A7-3BAE-DBD7C20367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051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722E47-4082-3D63-C7C7-98B8081C75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0.5% of GO and Graphite Powder is dispersed in the DI water and it is sonicated for 60 min.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 The PET fabrics treated with plasma and non-treated are soaked in  the solution of Graphite Powder and GO for 30 min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 Fabrics are dried in a hot air oven at 80 °C for 30 min.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 This process is repeated for several times to increase the adsorption of Graphite and GO.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Finally, the fabrics are washed to remove any unattached Graphite Powder and GO.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 Dried again in an oven  and kept in the desiccators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55C5CE52-A6C5-221E-822E-749E6EC614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Deposition of Graphite and GO on PET </a:t>
            </a:r>
            <a:endParaRPr sz="4000" dirty="0"/>
          </a:p>
        </p:txBody>
      </p:sp>
      <p:pic>
        <p:nvPicPr>
          <p:cNvPr id="6" name="Picture 5" descr="A piece of metal with a tweezers&#10;&#10;Description automatically generated">
            <a:extLst>
              <a:ext uri="{FF2B5EF4-FFF2-40B4-BE49-F238E27FC236}">
                <a16:creationId xmlns:a16="http://schemas.microsoft.com/office/drawing/2014/main" id="{3F4D3307-14E4-D4E0-393C-8FD51360FD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006" y="1922732"/>
            <a:ext cx="1841381" cy="24551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4F2CB1-1935-82E5-432F-8D52D5814307}"/>
              </a:ext>
            </a:extLst>
          </p:cNvPr>
          <p:cNvSpPr txBox="1"/>
          <p:nvPr/>
        </p:nvSpPr>
        <p:spPr>
          <a:xfrm>
            <a:off x="9649006" y="4443232"/>
            <a:ext cx="2005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12 Coated PET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Google Shape;159;p3">
            <a:extLst>
              <a:ext uri="{FF2B5EF4-FFF2-40B4-BE49-F238E27FC236}">
                <a16:creationId xmlns:a16="http://schemas.microsoft.com/office/drawing/2014/main" id="{6480624B-F90A-2071-3DFC-9C92365929F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17</a:t>
            </a:fld>
            <a:endParaRPr dirty="0"/>
          </a:p>
        </p:txBody>
      </p:sp>
      <p:pic>
        <p:nvPicPr>
          <p:cNvPr id="9" name="Picture 8" descr="A logo with a square and x&#10;&#10;Description automatically generated">
            <a:extLst>
              <a:ext uri="{FF2B5EF4-FFF2-40B4-BE49-F238E27FC236}">
                <a16:creationId xmlns:a16="http://schemas.microsoft.com/office/drawing/2014/main" id="{73943BE6-60D1-333E-80EB-2CB87F1253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78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8ECD45-23CF-6B1D-155A-3F8F30DCD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267440"/>
              </p:ext>
            </p:extLst>
          </p:nvPr>
        </p:nvGraphicFramePr>
        <p:xfrm>
          <a:off x="160096" y="2355883"/>
          <a:ext cx="5334931" cy="3131353"/>
        </p:xfrm>
        <a:graphic>
          <a:graphicData uri="http://schemas.openxmlformats.org/drawingml/2006/table">
            <a:tbl>
              <a:tblPr firstRow="1" firstCol="1" bandRow="1"/>
              <a:tblGrid>
                <a:gridCol w="1778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5721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Samples</a:t>
                      </a:r>
                      <a:endParaRPr lang="en-GB" sz="1600" b="1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marL="0" marR="0" lvl="0" indent="0" algn="ctr" defTabSz="3027429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Weight deposition</a:t>
                      </a:r>
                    </a:p>
                    <a:p>
                      <a:pPr marL="0" marR="0" lvl="0" indent="0" algn="ctr" defTabSz="3027429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(W</a:t>
                      </a:r>
                      <a:r>
                        <a:rPr lang="en-GB" sz="1400" b="1" kern="1200" baseline="-250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2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– W</a:t>
                      </a:r>
                      <a:r>
                        <a:rPr lang="en-GB" sz="1400" b="1" kern="1200" baseline="-250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1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600" b="1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endParaRPr lang="en-US" b="1" dirty="0"/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stretch>
                        <a:fillRect l="-200467" t="-6289" r="-467" b="-189308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90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P(untreated) with Graphite Powder</a:t>
                      </a:r>
                      <a:endParaRPr lang="en-GB" sz="1600" b="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1.6 mg</a:t>
                      </a:r>
                      <a:endParaRPr lang="en-GB" sz="16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4</a:t>
                      </a:r>
                      <a:endParaRPr lang="en-GB" sz="16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90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0" kern="1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P4 with Graphite Powder</a:t>
                      </a:r>
                      <a:endParaRPr lang="en-GB" sz="1600" b="0" kern="1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0.5mg</a:t>
                      </a:r>
                      <a:endParaRPr lang="en-GB" sz="16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1.25</a:t>
                      </a:r>
                      <a:endParaRPr lang="en-GB" sz="16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90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0" kern="1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P(untreated) with Graphene Oxide</a:t>
                      </a:r>
                      <a:endParaRPr lang="en-GB" sz="1600" b="0" kern="1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0.9mg</a:t>
                      </a:r>
                      <a:endParaRPr lang="en-GB" sz="16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2.25</a:t>
                      </a:r>
                      <a:endParaRPr lang="en-GB" sz="16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890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P4 with Graphene Oxide</a:t>
                      </a:r>
                      <a:endParaRPr lang="en-GB" sz="1600" b="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0.9mg</a:t>
                      </a:r>
                      <a:endParaRPr lang="en-GB" sz="16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7" b="0" i="0" u="none" strike="noStrike" cap="none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effectLst/>
                          <a:latin typeface="Times" panose="02020603050405020304" pitchFamily="18" charset="0"/>
                          <a:ea typeface="Calibri" panose="020F0502020204030204" pitchFamily="34" charset="0"/>
                          <a:cs typeface="Times" panose="02020603050405020304" pitchFamily="18" charset="0"/>
                        </a:rPr>
                        <a:t>2.25</a:t>
                      </a:r>
                      <a:endParaRPr lang="en-GB" sz="16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95">
            <a:extLst>
              <a:ext uri="{FF2B5EF4-FFF2-40B4-BE49-F238E27FC236}">
                <a16:creationId xmlns:a16="http://schemas.microsoft.com/office/drawing/2014/main" id="{B0AEA1DE-9F5E-54AC-DEE7-91B355C25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746" y="1889737"/>
            <a:ext cx="9272587" cy="338554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Table 3</a:t>
            </a:r>
            <a:r>
              <a:rPr kumimoji="0" lang="en-GB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: Weight of samples after deposition</a:t>
            </a:r>
          </a:p>
        </p:txBody>
      </p:sp>
      <p:sp>
        <p:nvSpPr>
          <p:cNvPr id="7" name="Google Shape;159;p3">
            <a:extLst>
              <a:ext uri="{FF2B5EF4-FFF2-40B4-BE49-F238E27FC236}">
                <a16:creationId xmlns:a16="http://schemas.microsoft.com/office/drawing/2014/main" id="{43223BD7-2362-3B5B-AD8C-5B9F1932801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18</a:t>
            </a:fld>
            <a:endParaRPr dirty="0"/>
          </a:p>
        </p:txBody>
      </p:sp>
      <p:pic>
        <p:nvPicPr>
          <p:cNvPr id="8" name="Picture 7" descr="A logo with a square and x&#10;&#10;Description automatically generated">
            <a:extLst>
              <a:ext uri="{FF2B5EF4-FFF2-40B4-BE49-F238E27FC236}">
                <a16:creationId xmlns:a16="http://schemas.microsoft.com/office/drawing/2014/main" id="{E62FCDC2-7A2D-6255-07E6-B515650173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B74FF47-96A9-7865-AB3A-4367306791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406600"/>
              </p:ext>
            </p:extLst>
          </p:nvPr>
        </p:nvGraphicFramePr>
        <p:xfrm>
          <a:off x="5748041" y="2349140"/>
          <a:ext cx="6283863" cy="31313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621">
                  <a:extLst>
                    <a:ext uri="{9D8B030D-6E8A-4147-A177-3AD203B41FA5}">
                      <a16:colId xmlns:a16="http://schemas.microsoft.com/office/drawing/2014/main" val="821979054"/>
                    </a:ext>
                  </a:extLst>
                </a:gridCol>
                <a:gridCol w="2094621">
                  <a:extLst>
                    <a:ext uri="{9D8B030D-6E8A-4147-A177-3AD203B41FA5}">
                      <a16:colId xmlns:a16="http://schemas.microsoft.com/office/drawing/2014/main" val="768419977"/>
                    </a:ext>
                  </a:extLst>
                </a:gridCol>
                <a:gridCol w="2094621">
                  <a:extLst>
                    <a:ext uri="{9D8B030D-6E8A-4147-A177-3AD203B41FA5}">
                      <a16:colId xmlns:a16="http://schemas.microsoft.com/office/drawing/2014/main" val="3152480029"/>
                    </a:ext>
                  </a:extLst>
                </a:gridCol>
              </a:tblGrid>
              <a:tr h="31981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Samples</a:t>
                      </a:r>
                      <a:endParaRPr lang="en-GB" sz="16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Contact Angles</a:t>
                      </a:r>
                      <a:endParaRPr lang="en-GB" sz="16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Standard Deviation</a:t>
                      </a:r>
                      <a:endParaRPr lang="en-GB" sz="1600" b="1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441931"/>
                  </a:ext>
                </a:extLst>
              </a:tr>
              <a:tr h="235753"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 (untreated)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113.4 ̊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6.09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extLst>
                  <a:ext uri="{0D108BD9-81ED-4DB2-BD59-A6C34878D82A}">
                    <a16:rowId xmlns:a16="http://schemas.microsoft.com/office/drawing/2014/main" val="4035526499"/>
                  </a:ext>
                </a:extLst>
              </a:tr>
              <a:tr h="407042"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P2 (2 mins oxygen-plasma treated),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75.86 ̊</a:t>
                      </a:r>
                      <a:endParaRPr lang="en-GB" sz="1400" kern="1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7.60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extLst>
                  <a:ext uri="{0D108BD9-81ED-4DB2-BD59-A6C34878D82A}">
                    <a16:rowId xmlns:a16="http://schemas.microsoft.com/office/drawing/2014/main" val="3356418269"/>
                  </a:ext>
                </a:extLst>
              </a:tr>
              <a:tr h="407042"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P4 (4 mins oxygen-plasma treated),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&lt; 5 ̊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-</a:t>
                      </a:r>
                      <a:endParaRPr lang="en-GB" sz="1400" kern="1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extLst>
                  <a:ext uri="{0D108BD9-81ED-4DB2-BD59-A6C34878D82A}">
                    <a16:rowId xmlns:a16="http://schemas.microsoft.com/office/drawing/2014/main" val="1996401797"/>
                  </a:ext>
                </a:extLst>
              </a:tr>
              <a:tr h="407042"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 (untreated) coated with Graphite Powder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91.5 ̊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7.04</a:t>
                      </a:r>
                      <a:endParaRPr lang="en-GB" sz="1400" kern="10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extLst>
                  <a:ext uri="{0D108BD9-81ED-4DB2-BD59-A6C34878D82A}">
                    <a16:rowId xmlns:a16="http://schemas.microsoft.com/office/drawing/2014/main" val="2504784813"/>
                  </a:ext>
                </a:extLst>
              </a:tr>
              <a:tr h="407042"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P4 coated with Graphite Powder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66.9 ̊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4.79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extLst>
                  <a:ext uri="{0D108BD9-81ED-4DB2-BD59-A6C34878D82A}">
                    <a16:rowId xmlns:a16="http://schemas.microsoft.com/office/drawing/2014/main" val="2952392284"/>
                  </a:ext>
                </a:extLst>
              </a:tr>
              <a:tr h="407042"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 (untreated) coated with Graphene Oxide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26.7 ̊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4.5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extLst>
                  <a:ext uri="{0D108BD9-81ED-4DB2-BD59-A6C34878D82A}">
                    <a16:rowId xmlns:a16="http://schemas.microsoft.com/office/drawing/2014/main" val="3262946657"/>
                  </a:ext>
                </a:extLst>
              </a:tr>
              <a:tr h="407042"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P4 coated with Graphene Oxide (GO)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57.9 ̊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1.97</a:t>
                      </a:r>
                      <a:endParaRPr lang="en-GB" sz="1400" kern="100" dirty="0">
                        <a:effectLst/>
                        <a:latin typeface="Times" panose="02020603050405020304" pitchFamily="18" charset="0"/>
                        <a:ea typeface="Calibri" panose="020F0502020204030204" pitchFamily="34" charset="0"/>
                        <a:cs typeface="Times" panose="02020603050405020304" pitchFamily="18" charset="0"/>
                      </a:endParaRPr>
                    </a:p>
                  </a:txBody>
                  <a:tcPr marL="68588" marR="68588" marT="0" marB="0"/>
                </a:tc>
                <a:extLst>
                  <a:ext uri="{0D108BD9-81ED-4DB2-BD59-A6C34878D82A}">
                    <a16:rowId xmlns:a16="http://schemas.microsoft.com/office/drawing/2014/main" val="1911161909"/>
                  </a:ext>
                </a:extLst>
              </a:tr>
            </a:tbl>
          </a:graphicData>
        </a:graphic>
      </p:graphicFrame>
      <p:sp>
        <p:nvSpPr>
          <p:cNvPr id="10" name="TextBox 95">
            <a:extLst>
              <a:ext uri="{FF2B5EF4-FFF2-40B4-BE49-F238E27FC236}">
                <a16:creationId xmlns:a16="http://schemas.microsoft.com/office/drawing/2014/main" id="{519754ED-C927-5444-7592-337F1D10D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685" y="1889737"/>
            <a:ext cx="5639699" cy="338554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Table 4</a:t>
            </a:r>
            <a:r>
              <a:rPr kumimoji="0" lang="en-GB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r>
              <a:rPr lang="en-GB" altLang="en-US" sz="1600" dirty="0">
                <a:latin typeface="Times" panose="02020603050405020304" pitchFamily="18" charset="0"/>
                <a:cs typeface="Times" panose="02020603050405020304" pitchFamily="18" charset="0"/>
              </a:rPr>
              <a:t>Water Contact Angle Measurement of Samples</a:t>
            </a:r>
            <a:endParaRPr kumimoji="0" lang="en-GB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Google Shape;157;p3">
            <a:extLst>
              <a:ext uri="{FF2B5EF4-FFF2-40B4-BE49-F238E27FC236}">
                <a16:creationId xmlns:a16="http://schemas.microsoft.com/office/drawing/2014/main" id="{E7B94876-B557-4F0F-8733-F6372492EA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Water Contact Measurements</a:t>
            </a:r>
            <a:endParaRPr sz="4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CF32A2E-ED98-6622-84DF-9828CFD71FBE}"/>
              </a:ext>
            </a:extLst>
          </p:cNvPr>
          <p:cNvSpPr txBox="1"/>
          <p:nvPr/>
        </p:nvSpPr>
        <p:spPr>
          <a:xfrm>
            <a:off x="391749" y="5454743"/>
            <a:ext cx="89933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In the case of plasma treatment the GO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deposition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did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not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change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wettability</a:t>
            </a:r>
            <a:endParaRPr lang="it-IT" sz="16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Plasma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changes</a:t>
            </a:r>
            <a:r>
              <a:rPr lang="it-IT" sz="16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the</a:t>
            </a:r>
            <a:r>
              <a:rPr lang="it-IT" sz="16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b="1" dirty="0" err="1">
                <a:latin typeface="Times" panose="02020603050405020304" pitchFamily="18" charset="0"/>
                <a:cs typeface="Times" panose="02020603050405020304" pitchFamily="18" charset="0"/>
              </a:rPr>
              <a:t>wettability</a:t>
            </a:r>
            <a:r>
              <a:rPr lang="it-IT" sz="16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while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graphene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will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provide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it-IT" sz="1600" b="1" dirty="0" err="1">
                <a:latin typeface="Times" panose="02020603050405020304" pitchFamily="18" charset="0"/>
                <a:cs typeface="Times" panose="02020603050405020304" pitchFamily="18" charset="0"/>
              </a:rPr>
              <a:t>antibacterial</a:t>
            </a:r>
            <a:r>
              <a:rPr lang="it-IT" sz="1600" b="1" dirty="0">
                <a:latin typeface="Times" panose="02020603050405020304" pitchFamily="18" charset="0"/>
                <a:cs typeface="Times" panose="02020603050405020304" pitchFamily="18" charset="0"/>
              </a:rPr>
              <a:t>, comfort</a:t>
            </a:r>
            <a:r>
              <a:rPr lang="en-US" sz="1600" dirty="0">
                <a:solidFill>
                  <a:srgbClr val="33333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en-US" sz="1600" b="1" i="0" dirty="0">
                <a:solidFill>
                  <a:srgbClr val="333333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flexible supercapacitors, sensors, etc.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Next studies on GO </a:t>
            </a:r>
            <a:r>
              <a:rPr lang="it-IT" sz="1600" b="1" dirty="0">
                <a:latin typeface="Times" panose="02020603050405020304" pitchFamily="18" charset="0"/>
                <a:cs typeface="Times" panose="02020603050405020304" pitchFamily="18" charset="0"/>
              </a:rPr>
              <a:t>release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in time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will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 be </a:t>
            </a:r>
            <a:r>
              <a:rPr lang="it-IT" sz="1600" dirty="0" err="1">
                <a:latin typeface="Times" panose="02020603050405020304" pitchFamily="18" charset="0"/>
                <a:cs typeface="Times" panose="02020603050405020304" pitchFamily="18" charset="0"/>
              </a:rPr>
              <a:t>done</a:t>
            </a:r>
            <a:r>
              <a:rPr lang="it-IT" sz="16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it-CH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077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1EFD0-7012-4091-A658-A70A8D0E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6775" y="6381750"/>
            <a:ext cx="2867025" cy="287337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04E5D-25B2-47C4-96A6-4DAA4D3B8321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27FC62-B696-34B6-095A-59EB0444A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1728"/>
            <a:ext cx="10818125" cy="1021600"/>
          </a:xfrm>
        </p:spPr>
        <p:txBody>
          <a:bodyPr/>
          <a:lstStyle/>
          <a:p>
            <a:r>
              <a:rPr lang="en-US" sz="3200" dirty="0">
                <a:solidFill>
                  <a:schemeClr val="accent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SEM Results of Coating </a:t>
            </a:r>
            <a:r>
              <a:rPr lang="en-US" sz="3200" dirty="0">
                <a:solidFill>
                  <a:srgbClr val="3A81B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 PET Fabric</a:t>
            </a:r>
            <a:endParaRPr lang="en-GB" sz="3200" dirty="0">
              <a:solidFill>
                <a:srgbClr val="3A81BA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A5AD47-06A2-7C91-D3E8-F976C106F5A7}"/>
              </a:ext>
            </a:extLst>
          </p:cNvPr>
          <p:cNvSpPr txBox="1"/>
          <p:nvPr/>
        </p:nvSpPr>
        <p:spPr>
          <a:xfrm>
            <a:off x="202549" y="4053430"/>
            <a:ext cx="581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Fig 13. SEM images of non-treated PET Fabric coating with GO at a) 100 </a:t>
            </a:r>
            <a:r>
              <a:rPr lang="en-GB" sz="12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m</a:t>
            </a:r>
            <a:r>
              <a:rPr lang="en-GB" sz="12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 b) 200nm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782CB-1EBE-9D90-576D-6ACAEFA471F7}"/>
              </a:ext>
            </a:extLst>
          </p:cNvPr>
          <p:cNvSpPr txBox="1"/>
          <p:nvPr/>
        </p:nvSpPr>
        <p:spPr>
          <a:xfrm>
            <a:off x="6265858" y="3996606"/>
            <a:ext cx="5723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Fig 14. SEM images of 4mint Plasma-treated PET Fabric coating with GO at a) </a:t>
            </a:r>
            <a:r>
              <a:rPr lang="en-US" sz="1200" dirty="0"/>
              <a:t>1</a:t>
            </a:r>
            <a:r>
              <a:rPr lang="en-GB" sz="1200" dirty="0">
                <a:solidFill>
                  <a:srgbClr val="000000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Times" panose="02020603050405020304" pitchFamily="18" charset="0"/>
              </a:rPr>
              <a:t>m</a:t>
            </a:r>
            <a:r>
              <a:rPr lang="en-GB" sz="1200" dirty="0">
                <a:solidFill>
                  <a:srgbClr val="000000"/>
                </a:solidFill>
                <a:effectLst/>
                <a:latin typeface="Times" panose="02020603050405020304" pitchFamily="18" charset="0"/>
                <a:ea typeface="Calibri" panose="020F0502020204030204" pitchFamily="34" charset="0"/>
                <a:cs typeface="Times" panose="02020603050405020304" pitchFamily="18" charset="0"/>
              </a:rPr>
              <a:t>m b) 200nm</a:t>
            </a:r>
            <a:endParaRPr lang="en-GB" sz="1200" dirty="0"/>
          </a:p>
        </p:txBody>
      </p:sp>
      <p:pic>
        <p:nvPicPr>
          <p:cNvPr id="7" name="Content Placeholder 6" descr="A close-up of a white object&#10;&#10;Description automatically generated">
            <a:extLst>
              <a:ext uri="{FF2B5EF4-FFF2-40B4-BE49-F238E27FC236}">
                <a16:creationId xmlns:a16="http://schemas.microsoft.com/office/drawing/2014/main" id="{1747FFAD-22FE-E2A4-51E6-0C083C2DB3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137" y="1728444"/>
            <a:ext cx="2857945" cy="2143459"/>
          </a:xfrm>
        </p:spPr>
      </p:pic>
      <p:pic>
        <p:nvPicPr>
          <p:cNvPr id="9" name="Picture 8" descr="A close-up of a grey surface&#10;&#10;Description automatically generated">
            <a:extLst>
              <a:ext uri="{FF2B5EF4-FFF2-40B4-BE49-F238E27FC236}">
                <a16:creationId xmlns:a16="http://schemas.microsoft.com/office/drawing/2014/main" id="{58113DB3-B810-7CF8-8A66-49CEA5A64E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73" y="1728444"/>
            <a:ext cx="2857945" cy="2143459"/>
          </a:xfrm>
          <a:prstGeom prst="rect">
            <a:avLst/>
          </a:prstGeom>
        </p:spPr>
      </p:pic>
      <p:pic>
        <p:nvPicPr>
          <p:cNvPr id="13" name="Picture 12" descr="A close-up of a microscope&#10;&#10;Description automatically generated">
            <a:extLst>
              <a:ext uri="{FF2B5EF4-FFF2-40B4-BE49-F238E27FC236}">
                <a16:creationId xmlns:a16="http://schemas.microsoft.com/office/drawing/2014/main" id="{D4CBCEA8-270E-31FD-7509-97452094DB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784" y="1728444"/>
            <a:ext cx="2883667" cy="2162750"/>
          </a:xfrm>
          <a:prstGeom prst="rect">
            <a:avLst/>
          </a:prstGeom>
        </p:spPr>
      </p:pic>
      <p:pic>
        <p:nvPicPr>
          <p:cNvPr id="17" name="Picture 16" descr="A close-up of a grey surface&#10;&#10;Description automatically generated">
            <a:extLst>
              <a:ext uri="{FF2B5EF4-FFF2-40B4-BE49-F238E27FC236}">
                <a16:creationId xmlns:a16="http://schemas.microsoft.com/office/drawing/2014/main" id="{2F1A64D9-A12E-2337-AF61-D9BDFF8AAD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920" y="1728444"/>
            <a:ext cx="2883667" cy="21627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38EF338-8894-B9B3-00FD-58CF5BAEC1A0}"/>
              </a:ext>
            </a:extLst>
          </p:cNvPr>
          <p:cNvSpPr txBox="1"/>
          <p:nvPr/>
        </p:nvSpPr>
        <p:spPr>
          <a:xfrm>
            <a:off x="1657245" y="5037875"/>
            <a:ext cx="9883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coating of GO on PET covers almost all the fabric surface due to the particle size of Graphene Oxide. Next studies to reduce the GO size.</a:t>
            </a:r>
          </a:p>
          <a:p>
            <a:endParaRPr lang="en-GB" dirty="0"/>
          </a:p>
        </p:txBody>
      </p:sp>
      <p:pic>
        <p:nvPicPr>
          <p:cNvPr id="2" name="Picture 1" descr="A logo with a square and x&#10;&#10;Description automatically generated">
            <a:extLst>
              <a:ext uri="{FF2B5EF4-FFF2-40B4-BE49-F238E27FC236}">
                <a16:creationId xmlns:a16="http://schemas.microsoft.com/office/drawing/2014/main" id="{5F804703-F034-F553-35AF-CEE9526E9A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83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9F837-9E63-4FEE-8C8D-C84E70B17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257175"/>
            <a:ext cx="10515600" cy="898529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GB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5ED133-D2F9-4EAF-A866-A5091A0CE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3"/>
            <a:ext cx="10515600" cy="4351339"/>
          </a:xfrm>
        </p:spPr>
        <p:txBody>
          <a:bodyPr>
            <a:normAutofit fontScale="77500" lnSpcReduction="20000"/>
          </a:bodyPr>
          <a:lstStyle/>
          <a:p>
            <a:pPr marL="514349" lvl="1" indent="-457200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 of the art</a:t>
            </a:r>
          </a:p>
          <a:p>
            <a:pPr marL="514349" lvl="1" indent="-457200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Graphene Oxide</a:t>
            </a:r>
          </a:p>
          <a:p>
            <a:pPr marL="514349" lvl="1" indent="-457200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techniques</a:t>
            </a:r>
          </a:p>
          <a:p>
            <a:pPr marL="514349" lvl="1" indent="-457200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514349" lvl="1" indent="-457200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 treatment on Polymers</a:t>
            </a:r>
          </a:p>
          <a:p>
            <a:pPr marL="514349" lvl="1" indent="-457200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Deposition of GO on Polymers</a:t>
            </a:r>
          </a:p>
          <a:p>
            <a:pPr marL="514349" lvl="1" indent="-457200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</a:p>
          <a:p>
            <a:pPr marL="514349" lvl="1" indent="-457200">
              <a:lnSpc>
                <a:spcPct val="150000"/>
              </a:lnSpc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Aspects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1EFD0-7012-4091-A658-A70A8D0E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6775" y="6381750"/>
            <a:ext cx="2867025" cy="287337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04E5D-25B2-47C4-96A6-4DAA4D3B8321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3" descr="A logo with a square and x&#10;&#10;Description automatically generated">
            <a:extLst>
              <a:ext uri="{FF2B5EF4-FFF2-40B4-BE49-F238E27FC236}">
                <a16:creationId xmlns:a16="http://schemas.microsoft.com/office/drawing/2014/main" id="{A6ED32C1-0464-E04F-B5B2-705CDB3B4B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8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57;p3">
            <a:extLst>
              <a:ext uri="{FF2B5EF4-FFF2-40B4-BE49-F238E27FC236}">
                <a16:creationId xmlns:a16="http://schemas.microsoft.com/office/drawing/2014/main" id="{6D288158-DA55-4D12-8D3C-BEE714A9DD1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Discussion</a:t>
            </a:r>
            <a:endParaRPr sz="4000" dirty="0"/>
          </a:p>
        </p:txBody>
      </p:sp>
      <p:sp>
        <p:nvSpPr>
          <p:cNvPr id="7" name="Google Shape;159;p3">
            <a:extLst>
              <a:ext uri="{FF2B5EF4-FFF2-40B4-BE49-F238E27FC236}">
                <a16:creationId xmlns:a16="http://schemas.microsoft.com/office/drawing/2014/main" id="{43223BD7-2362-3B5B-AD8C-5B9F1932801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Roboto Condensed"/>
                <a:cs typeface="Roboto Condensed"/>
                <a:sym typeface="Roboto Condense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20</a:t>
            </a:fld>
            <a:endParaRPr kumimoji="0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8" name="Picture 7" descr="A logo with a square and x&#10;&#10;Description automatically generated">
            <a:extLst>
              <a:ext uri="{FF2B5EF4-FFF2-40B4-BE49-F238E27FC236}">
                <a16:creationId xmlns:a16="http://schemas.microsoft.com/office/drawing/2014/main" id="{E62FCDC2-7A2D-6255-07E6-B515650173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F75D8C-3ACE-9C48-2BB0-CAF80ACEBAA8}"/>
              </a:ext>
            </a:extLst>
          </p:cNvPr>
          <p:cNvSpPr txBox="1"/>
          <p:nvPr/>
        </p:nvSpPr>
        <p:spPr>
          <a:xfrm>
            <a:off x="931652" y="1872046"/>
            <a:ext cx="9420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Sizing of GO</a:t>
            </a:r>
            <a:endParaRPr lang="en-GB" sz="24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0280D1-8DB0-7734-935D-0255EEC01434}"/>
              </a:ext>
            </a:extLst>
          </p:cNvPr>
          <p:cNvSpPr/>
          <p:nvPr/>
        </p:nvSpPr>
        <p:spPr>
          <a:xfrm>
            <a:off x="5515151" y="4197518"/>
            <a:ext cx="4836547" cy="16735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B0FD7EB2-7914-14A7-D0D9-208D5BD5FE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9" t="10500" r="36170"/>
          <a:stretch/>
        </p:blipFill>
        <p:spPr>
          <a:xfrm rot="5400000">
            <a:off x="7558003" y="1942078"/>
            <a:ext cx="750840" cy="48997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B1B8F55-388A-28AA-0811-908A17B7E1FF}"/>
              </a:ext>
            </a:extLst>
          </p:cNvPr>
          <p:cNvSpPr txBox="1"/>
          <p:nvPr/>
        </p:nvSpPr>
        <p:spPr>
          <a:xfrm>
            <a:off x="6478438" y="4951872"/>
            <a:ext cx="3545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</a:rPr>
              <a:t>Polymer Substrate</a:t>
            </a:r>
            <a:endParaRPr lang="en-GB" sz="2400" b="1" dirty="0">
              <a:solidFill>
                <a:srgbClr val="FFFFFF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AF6CEF8-72EF-6478-3537-AE464A1A7FB7}"/>
              </a:ext>
            </a:extLst>
          </p:cNvPr>
          <p:cNvCxnSpPr>
            <a:cxnSpLocks/>
          </p:cNvCxnSpPr>
          <p:nvPr/>
        </p:nvCxnSpPr>
        <p:spPr>
          <a:xfrm flipV="1">
            <a:off x="7868903" y="3405115"/>
            <a:ext cx="508917" cy="629701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A24FDB5-DEB9-2143-7316-155BFB1697C7}"/>
              </a:ext>
            </a:extLst>
          </p:cNvPr>
          <p:cNvSpPr txBox="1"/>
          <p:nvPr/>
        </p:nvSpPr>
        <p:spPr>
          <a:xfrm>
            <a:off x="8230519" y="2968033"/>
            <a:ext cx="3060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" panose="02020603050405020304" pitchFamily="18" charset="0"/>
                <a:cs typeface="Times" panose="02020603050405020304" pitchFamily="18" charset="0"/>
              </a:rPr>
              <a:t>Graphene Oxide Nanoparticles</a:t>
            </a:r>
            <a:endParaRPr lang="en-GB" sz="16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71A167B-E549-0C62-F51B-400CCC247039}"/>
              </a:ext>
            </a:extLst>
          </p:cNvPr>
          <p:cNvSpPr/>
          <p:nvPr/>
        </p:nvSpPr>
        <p:spPr>
          <a:xfrm>
            <a:off x="9490739" y="4012918"/>
            <a:ext cx="1000664" cy="264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BF1D22-23FB-D968-491F-9F2AEDEE7D8E}"/>
              </a:ext>
            </a:extLst>
          </p:cNvPr>
          <p:cNvSpPr/>
          <p:nvPr/>
        </p:nvSpPr>
        <p:spPr>
          <a:xfrm>
            <a:off x="979903" y="4722215"/>
            <a:ext cx="4193093" cy="11391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33798877-DD7A-FCB0-E73C-F7B25B3CB2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1" r="26354"/>
          <a:stretch/>
        </p:blipFill>
        <p:spPr>
          <a:xfrm rot="5400000">
            <a:off x="2629319" y="2332053"/>
            <a:ext cx="886491" cy="421677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FDA4E04-FAAD-2A30-942A-008383885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513367" y="3411982"/>
            <a:ext cx="999831" cy="60061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C1C421B-6AA8-035F-A7DB-616F5B766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648975" y="3411982"/>
            <a:ext cx="999831" cy="60061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5124657-3FB9-77D8-3836-37EB3A53E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894036" y="3274301"/>
            <a:ext cx="1139177" cy="838719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254FFB6C-004A-BF02-0B07-E858E36537F5}"/>
              </a:ext>
            </a:extLst>
          </p:cNvPr>
          <p:cNvSpPr/>
          <p:nvPr/>
        </p:nvSpPr>
        <p:spPr>
          <a:xfrm>
            <a:off x="5514212" y="3964645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96EA4A4-3A4E-8C04-2B5F-3DEBAB6D1C74}"/>
              </a:ext>
            </a:extLst>
          </p:cNvPr>
          <p:cNvSpPr/>
          <p:nvPr/>
        </p:nvSpPr>
        <p:spPr>
          <a:xfrm>
            <a:off x="5891701" y="3850405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106F458-73F4-A4B7-708D-931A74364F01}"/>
              </a:ext>
            </a:extLst>
          </p:cNvPr>
          <p:cNvSpPr/>
          <p:nvPr/>
        </p:nvSpPr>
        <p:spPr>
          <a:xfrm>
            <a:off x="6780086" y="4349356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E739DB6-38E0-0DA3-EAF0-5BC6488F667F}"/>
              </a:ext>
            </a:extLst>
          </p:cNvPr>
          <p:cNvSpPr/>
          <p:nvPr/>
        </p:nvSpPr>
        <p:spPr>
          <a:xfrm>
            <a:off x="6255785" y="3961281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5DAB2BF-A2E2-D1F2-3E39-986DD305C732}"/>
              </a:ext>
            </a:extLst>
          </p:cNvPr>
          <p:cNvSpPr/>
          <p:nvPr/>
        </p:nvSpPr>
        <p:spPr>
          <a:xfrm>
            <a:off x="6472791" y="4207150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5F6EABC-0FE6-9C87-7214-59585002223A}"/>
              </a:ext>
            </a:extLst>
          </p:cNvPr>
          <p:cNvSpPr/>
          <p:nvPr/>
        </p:nvSpPr>
        <p:spPr>
          <a:xfrm>
            <a:off x="7091173" y="4118016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F579370-FA16-8BCB-11A0-85DD8B260D24}"/>
              </a:ext>
            </a:extLst>
          </p:cNvPr>
          <p:cNvSpPr/>
          <p:nvPr/>
        </p:nvSpPr>
        <p:spPr>
          <a:xfrm>
            <a:off x="7707441" y="3912463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401B39F-87BA-6D21-9706-EAA29110459A}"/>
              </a:ext>
            </a:extLst>
          </p:cNvPr>
          <p:cNvSpPr/>
          <p:nvPr/>
        </p:nvSpPr>
        <p:spPr>
          <a:xfrm>
            <a:off x="7364760" y="3877416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A27B20B-72F5-FB55-1A63-CFC6C9490493}"/>
              </a:ext>
            </a:extLst>
          </p:cNvPr>
          <p:cNvSpPr/>
          <p:nvPr/>
        </p:nvSpPr>
        <p:spPr>
          <a:xfrm>
            <a:off x="8242150" y="4275214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B5D5067-FA0B-D76A-E9BC-AEA6B24971A7}"/>
              </a:ext>
            </a:extLst>
          </p:cNvPr>
          <p:cNvSpPr/>
          <p:nvPr/>
        </p:nvSpPr>
        <p:spPr>
          <a:xfrm>
            <a:off x="7958610" y="4160472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F7F9ABD-D906-44A3-D3D0-A1D0F5EC350B}"/>
              </a:ext>
            </a:extLst>
          </p:cNvPr>
          <p:cNvSpPr/>
          <p:nvPr/>
        </p:nvSpPr>
        <p:spPr>
          <a:xfrm>
            <a:off x="9116399" y="3916160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C2AE647-9140-20AF-B305-B296C93E2B8A}"/>
              </a:ext>
            </a:extLst>
          </p:cNvPr>
          <p:cNvSpPr txBox="1"/>
          <p:nvPr/>
        </p:nvSpPr>
        <p:spPr>
          <a:xfrm>
            <a:off x="1840302" y="5112421"/>
            <a:ext cx="3545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</a:rPr>
              <a:t>Polymer Substrate</a:t>
            </a:r>
            <a:endParaRPr lang="en-GB" sz="2400" b="1" dirty="0">
              <a:solidFill>
                <a:srgbClr val="FFFFFF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B38140F-13B4-863A-86F2-6BFE55FA2BE4}"/>
              </a:ext>
            </a:extLst>
          </p:cNvPr>
          <p:cNvSpPr/>
          <p:nvPr/>
        </p:nvSpPr>
        <p:spPr>
          <a:xfrm>
            <a:off x="2862357" y="3228655"/>
            <a:ext cx="1975803" cy="930009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23A679C-03A4-2070-7EC9-978D4CDB4CE9}"/>
              </a:ext>
            </a:extLst>
          </p:cNvPr>
          <p:cNvSpPr/>
          <p:nvPr/>
        </p:nvSpPr>
        <p:spPr>
          <a:xfrm>
            <a:off x="901008" y="3188007"/>
            <a:ext cx="2002974" cy="930009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991A7A2-BAF4-ED5A-FD42-71FB95754DB2}"/>
              </a:ext>
            </a:extLst>
          </p:cNvPr>
          <p:cNvSpPr txBox="1"/>
          <p:nvPr/>
        </p:nvSpPr>
        <p:spPr>
          <a:xfrm>
            <a:off x="4091500" y="2455389"/>
            <a:ext cx="3060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" panose="02020603050405020304" pitchFamily="18" charset="0"/>
                <a:cs typeface="Times" panose="02020603050405020304" pitchFamily="18" charset="0"/>
              </a:rPr>
              <a:t>Graphene Oxide Microparticles</a:t>
            </a:r>
            <a:endParaRPr lang="en-GB" sz="16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BF47DE5-8070-B576-87CB-7B57003F302C}"/>
              </a:ext>
            </a:extLst>
          </p:cNvPr>
          <p:cNvCxnSpPr>
            <a:cxnSpLocks/>
          </p:cNvCxnSpPr>
          <p:nvPr/>
        </p:nvCxnSpPr>
        <p:spPr>
          <a:xfrm flipV="1">
            <a:off x="4463624" y="2757570"/>
            <a:ext cx="442937" cy="541856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1A42C0E9-B4E5-5C34-0407-1399C11CDB70}"/>
              </a:ext>
            </a:extLst>
          </p:cNvPr>
          <p:cNvSpPr/>
          <p:nvPr/>
        </p:nvSpPr>
        <p:spPr>
          <a:xfrm>
            <a:off x="4906561" y="3917873"/>
            <a:ext cx="479197" cy="205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7931AA-4338-E24D-54B2-2EBB44F45FB1}"/>
              </a:ext>
            </a:extLst>
          </p:cNvPr>
          <p:cNvSpPr txBox="1"/>
          <p:nvPr/>
        </p:nvSpPr>
        <p:spPr>
          <a:xfrm>
            <a:off x="2157441" y="6052045"/>
            <a:ext cx="404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Fig 15. Our Coated case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823342-76F9-6DC2-4AF6-3F4D4494EC42}"/>
              </a:ext>
            </a:extLst>
          </p:cNvPr>
          <p:cNvSpPr txBox="1"/>
          <p:nvPr/>
        </p:nvSpPr>
        <p:spPr>
          <a:xfrm>
            <a:off x="6478438" y="5971769"/>
            <a:ext cx="404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Fig 16. Required Coated case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03714D8-EB9A-D409-6957-8349F1756322}"/>
              </a:ext>
            </a:extLst>
          </p:cNvPr>
          <p:cNvSpPr/>
          <p:nvPr/>
        </p:nvSpPr>
        <p:spPr>
          <a:xfrm>
            <a:off x="8500131" y="4045909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1AC8C1-4A91-362E-264D-F571583E3318}"/>
              </a:ext>
            </a:extLst>
          </p:cNvPr>
          <p:cNvSpPr/>
          <p:nvPr/>
        </p:nvSpPr>
        <p:spPr>
          <a:xfrm>
            <a:off x="9408897" y="4148381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A4CCAA3-EEEB-A92A-52D4-820365A4C1FD}"/>
              </a:ext>
            </a:extLst>
          </p:cNvPr>
          <p:cNvSpPr/>
          <p:nvPr/>
        </p:nvSpPr>
        <p:spPr>
          <a:xfrm>
            <a:off x="8795985" y="3893574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DAE65F5-AC05-EC6E-8890-4DC700C675EE}"/>
              </a:ext>
            </a:extLst>
          </p:cNvPr>
          <p:cNvSpPr/>
          <p:nvPr/>
        </p:nvSpPr>
        <p:spPr>
          <a:xfrm>
            <a:off x="9742036" y="4356109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C7AE247-4AA2-3D41-0298-9C39D719AA4C}"/>
              </a:ext>
            </a:extLst>
          </p:cNvPr>
          <p:cNvSpPr/>
          <p:nvPr/>
        </p:nvSpPr>
        <p:spPr>
          <a:xfrm>
            <a:off x="10075872" y="4309926"/>
            <a:ext cx="249035" cy="205553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B0618F-F626-32F7-C998-A9B0D8D2E005}"/>
              </a:ext>
            </a:extLst>
          </p:cNvPr>
          <p:cNvSpPr/>
          <p:nvPr/>
        </p:nvSpPr>
        <p:spPr>
          <a:xfrm rot="18600278">
            <a:off x="8025827" y="3602094"/>
            <a:ext cx="1000664" cy="335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709DF9-A3EA-AC98-2BD4-E3D41A6084E5}"/>
              </a:ext>
            </a:extLst>
          </p:cNvPr>
          <p:cNvSpPr/>
          <p:nvPr/>
        </p:nvSpPr>
        <p:spPr>
          <a:xfrm rot="18600278">
            <a:off x="6512414" y="3461142"/>
            <a:ext cx="1000664" cy="545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063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E5F52-AF13-8518-64AB-884562B08F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Graphene Quantum Dots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will use the hydrothermal method.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this I need a few things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Teflon-lined Autoclave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Dialysis bags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Microporus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membranes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 chemicals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09CAED4A-4150-FE43-9FCD-DC23F8B6EA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Method to Reduce Particle Size</a:t>
            </a:r>
            <a:endParaRPr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CFF03B-9CB9-5CDD-4115-33E5977F1F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 descr="A logo with a square and x&#10;&#10;Description automatically generated">
            <a:extLst>
              <a:ext uri="{FF2B5EF4-FFF2-40B4-BE49-F238E27FC236}">
                <a16:creationId xmlns:a16="http://schemas.microsoft.com/office/drawing/2014/main" id="{D3DEAFF4-6AE1-85F9-AD75-89C67D9F2C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20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95C22-A989-87D4-C1BE-AA7F299DB2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In the Future Quantum dots will be used.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Deposition of rGO QD’s nanoparticles on different textile materials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GO is an effective antibacterial agent. Antibacterial application will be used on rGO QDGO-coated textile materials</a:t>
            </a:r>
            <a:endParaRPr lang="en-GB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F02D19A7-1417-61C9-F7A2-A860B856BD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Future Aspects 1</a:t>
            </a:r>
            <a:endParaRPr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5EAE2C-3BFD-5FEC-F7A9-F317069A0D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A logo with a square and x&#10;&#10;Description automatically generated">
            <a:extLst>
              <a:ext uri="{FF2B5EF4-FFF2-40B4-BE49-F238E27FC236}">
                <a16:creationId xmlns:a16="http://schemas.microsoft.com/office/drawing/2014/main" id="{2C73EA6E-E0B9-6959-AC06-55FDBC1D5F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8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C16C9-B452-1FDC-E2AE-414177D1D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116" y="230188"/>
            <a:ext cx="10880523" cy="4194000"/>
          </a:xfrm>
        </p:spPr>
        <p:txBody>
          <a:bodyPr/>
          <a:lstStyle/>
          <a:p>
            <a:pPr marL="101598" indent="0">
              <a:buNone/>
            </a:pPr>
            <a:r>
              <a:rPr lang="en-US" sz="2000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Study of Interaction of Plasma-Polymer by investigating the particle sizes in plasma gas and the polymer surface: correlation between surface roughness and the production of polymeric particles in plasma gas</a:t>
            </a:r>
            <a:endParaRPr lang="en-GB" sz="2000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0BC37B93-8E65-AC46-FD74-8461AC563C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13" b="37950"/>
          <a:stretch/>
        </p:blipFill>
        <p:spPr>
          <a:xfrm>
            <a:off x="2795415" y="2915491"/>
            <a:ext cx="5521007" cy="3105200"/>
          </a:xfrm>
          <a:prstGeom prst="rect">
            <a:avLst/>
          </a:prstGeom>
          <a:noFill/>
        </p:spPr>
      </p:pic>
      <p:sp>
        <p:nvSpPr>
          <p:cNvPr id="5" name="Google Shape;157;p3">
            <a:extLst>
              <a:ext uri="{FF2B5EF4-FFF2-40B4-BE49-F238E27FC236}">
                <a16:creationId xmlns:a16="http://schemas.microsoft.com/office/drawing/2014/main" id="{AFDD4FC6-6EFF-3E40-16AD-CFFFD652E1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3135" y="482863"/>
            <a:ext cx="8405391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Future Aspects 2: </a:t>
            </a:r>
            <a:r>
              <a:rPr lang="en-US" sz="3600" b="0" dirty="0"/>
              <a:t>plasma surface sizing </a:t>
            </a:r>
            <a:endParaRPr sz="3600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B82FD1-337E-1565-3DC6-2DBF676AD205}"/>
              </a:ext>
            </a:extLst>
          </p:cNvPr>
          <p:cNvSpPr txBox="1"/>
          <p:nvPr/>
        </p:nvSpPr>
        <p:spPr>
          <a:xfrm>
            <a:off x="4549833" y="6135397"/>
            <a:ext cx="4405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Fig 17. Setup for Particle counter 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95F56C-01CA-66D6-7B03-23F4A85070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 descr="A logo with a square and x&#10;&#10;Description automatically generated">
            <a:extLst>
              <a:ext uri="{FF2B5EF4-FFF2-40B4-BE49-F238E27FC236}">
                <a16:creationId xmlns:a16="http://schemas.microsoft.com/office/drawing/2014/main" id="{7A848057-2939-C49E-D1C5-A5AB05E3E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0015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C16C9-B452-1FDC-E2AE-414177D1D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994" y="1544638"/>
            <a:ext cx="8176800" cy="4194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Will work on a Review article on graphene-coated fabrics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 the aspect of 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Toxicity of Graphene Oxide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Coating methods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Substrate </a:t>
            </a:r>
            <a:r>
              <a:rPr lang="en-US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behaviours</a:t>
            </a:r>
            <a:endParaRPr lang="en-US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Applications of GO coated fabrics </a:t>
            </a:r>
          </a:p>
          <a:p>
            <a:pPr marL="101598" indent="0">
              <a:buNone/>
            </a:pPr>
            <a:endParaRPr lang="en-GB" sz="2000" b="1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Google Shape;157;p3">
            <a:extLst>
              <a:ext uri="{FF2B5EF4-FFF2-40B4-BE49-F238E27FC236}">
                <a16:creationId xmlns:a16="http://schemas.microsoft.com/office/drawing/2014/main" id="{AFDD4FC6-6EFF-3E40-16AD-CFFFD652E1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4854" y="468763"/>
            <a:ext cx="8842215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Future Aspects 3: </a:t>
            </a:r>
            <a:r>
              <a:rPr lang="en-US" sz="3600" b="0" dirty="0"/>
              <a:t>Review on graphene applied to textile</a:t>
            </a:r>
            <a:endParaRPr sz="3600" b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26F09-775C-1206-7018-CAECD90666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 descr="A logo with a square and x&#10;&#10;Description automatically generated">
            <a:extLst>
              <a:ext uri="{FF2B5EF4-FFF2-40B4-BE49-F238E27FC236}">
                <a16:creationId xmlns:a16="http://schemas.microsoft.com/office/drawing/2014/main" id="{DC808CAB-F045-5851-B651-762924EAC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096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BA2E66-D40B-42D9-1F58-CBEEB7BEE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0463" y="1744862"/>
            <a:ext cx="8176800" cy="4194000"/>
          </a:xfrm>
        </p:spPr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EPS 49</a:t>
            </a:r>
            <a:r>
              <a:rPr lang="en-US" sz="1800" baseline="30000" dirty="0">
                <a:latin typeface="Times" panose="02020603050405020304" pitchFamily="18" charset="0"/>
                <a:cs typeface="Times" panose="02020603050405020304" pitchFamily="18" charset="0"/>
              </a:rPr>
              <a:t>th</a:t>
            </a: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 Plasma Physics Conference - </a:t>
            </a:r>
            <a:r>
              <a:rPr lang="en-US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Poster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Proceedings</a:t>
            </a: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Tunning the surface wettability of graphene-coated polymeric substrates by plasma treatment, </a:t>
            </a:r>
            <a:r>
              <a:rPr lang="en-US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R.Maryam</a:t>
            </a: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 2023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Review article </a:t>
            </a: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</a:t>
            </a:r>
            <a:r>
              <a:rPr lang="en-US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Development of medical masks: performance, properties, and prospects, Memon et al., 2023</a:t>
            </a:r>
            <a:endParaRPr lang="en-US" sz="18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0375EB74-5575-12DA-80D4-91F17BD1F13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Conferences, Papers</a:t>
            </a:r>
            <a:endParaRPr sz="4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221875-F494-3B18-9835-20A7B7BD8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7263" y="1332000"/>
            <a:ext cx="2948257" cy="4194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2C1CD3-AB43-8830-AD51-A3374534B4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 descr="A logo with a square and x&#10;&#10;Description automatically generated">
            <a:extLst>
              <a:ext uri="{FF2B5EF4-FFF2-40B4-BE49-F238E27FC236}">
                <a16:creationId xmlns:a16="http://schemas.microsoft.com/office/drawing/2014/main" id="{18AD8976-DFAA-95B2-496A-47E169F585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968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EA54D3-5C8C-EC13-F5DB-D173CFF28B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Course: </a:t>
            </a:r>
            <a:r>
              <a:rPr lang="en-GB" sz="1800" b="1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“New lignin-based sustainable materials science and technological aspects” 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Luca Zoia (DISAT), </a:t>
            </a: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Ruggero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Barni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(DFO) and Carmen </a:t>
            </a: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Canevali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SdM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), </a:t>
            </a:r>
            <a:r>
              <a:rPr lang="en-GB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1CFU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Course: </a:t>
            </a:r>
            <a:r>
              <a:rPr lang="en-GB" sz="1800" b="1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“Masterclass in Big Data within Science and Industry” </a:t>
            </a: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Dr.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Elena </a:t>
            </a: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Cuoco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Dr.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Matteo </a:t>
            </a: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Bregonzio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en-GB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 CFU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Course: </a:t>
            </a:r>
            <a:r>
              <a:rPr lang="en-GB" sz="1800" b="1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“Deep Learning for Physicists” 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Professor Stefano </a:t>
            </a:r>
            <a:r>
              <a:rPr lang="en-GB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Giagu</a:t>
            </a:r>
            <a:r>
              <a:rPr lang="en-GB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en-GB" sz="18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 CFU</a:t>
            </a:r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BA052D19-499C-519D-9B37-5D267F8146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Courses</a:t>
            </a:r>
            <a:endParaRPr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A8450D-5D2B-9A7D-4E8C-E22E660ED6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 descr="A logo with a square and x&#10;&#10;Description automatically generated">
            <a:extLst>
              <a:ext uri="{FF2B5EF4-FFF2-40B4-BE49-F238E27FC236}">
                <a16:creationId xmlns:a16="http://schemas.microsoft.com/office/drawing/2014/main" id="{1B170348-09E0-07B1-5689-697883747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300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1EFD0-7012-4091-A658-A70A8D0E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6775" y="6381750"/>
            <a:ext cx="2867025" cy="287337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04E5D-25B2-47C4-96A6-4DAA4D3B8321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3" descr="A logo with a square and x&#10;&#10;Description automatically generated">
            <a:extLst>
              <a:ext uri="{FF2B5EF4-FFF2-40B4-BE49-F238E27FC236}">
                <a16:creationId xmlns:a16="http://schemas.microsoft.com/office/drawing/2014/main" id="{A6ED32C1-0464-E04F-B5B2-705CDB3B4B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97DA85-1110-7674-C4A4-66361FA0A1FA}"/>
              </a:ext>
            </a:extLst>
          </p:cNvPr>
          <p:cNvSpPr txBox="1"/>
          <p:nvPr/>
        </p:nvSpPr>
        <p:spPr>
          <a:xfrm>
            <a:off x="2427316" y="2497976"/>
            <a:ext cx="7730837" cy="1862048"/>
          </a:xfrm>
          <a:prstGeom prst="rect">
            <a:avLst/>
          </a:prstGeom>
          <a:noFill/>
          <a:ln w="38100">
            <a:solidFill>
              <a:srgbClr val="FF98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5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Thank you</a:t>
            </a:r>
            <a:endParaRPr lang="en-GB" sz="115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2762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6BBCB-1381-3E7D-6586-59A7BB36FF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Google Shape;157;p3">
            <a:extLst>
              <a:ext uri="{FF2B5EF4-FFF2-40B4-BE49-F238E27FC236}">
                <a16:creationId xmlns:a16="http://schemas.microsoft.com/office/drawing/2014/main" id="{0060B02F-AC3B-D178-D967-4DDD755CF1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References</a:t>
            </a:r>
            <a:endParaRPr sz="4000" dirty="0"/>
          </a:p>
        </p:txBody>
      </p:sp>
      <p:sp>
        <p:nvSpPr>
          <p:cNvPr id="6" name="Google Shape;157;p3">
            <a:extLst>
              <a:ext uri="{FF2B5EF4-FFF2-40B4-BE49-F238E27FC236}">
                <a16:creationId xmlns:a16="http://schemas.microsoft.com/office/drawing/2014/main" id="{D0A03181-1534-8BE4-3E29-82FF0CD0046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85850" y="1770063"/>
            <a:ext cx="8177213" cy="4194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101598" indent="0" algn="just">
              <a:buNone/>
            </a:pP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en-GB" sz="1600" dirty="0">
                <a:solidFill>
                  <a:srgbClr val="22222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] Nascimento, J. H. O., Felipe, B. H. S., Dias, J. M. T. C., Souza, A. G. F., Júnior, A. P. S., </a:t>
            </a:r>
            <a:r>
              <a:rPr lang="en-GB" sz="1600" b="0" i="0" dirty="0" err="1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Galvão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F. M. F., ... &amp; Ahmad, A. (2021). Creating Smart and Functional Textile Materials with Graphene. </a:t>
            </a:r>
            <a:r>
              <a:rPr lang="en-GB" sz="16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Nanomaterials and Nanotechnology: Biomedical, Environmental, and Industrial Applications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411-444.</a:t>
            </a:r>
          </a:p>
          <a:p>
            <a:pPr marL="101598" indent="0" algn="just">
              <a:buNone/>
            </a:pP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[2] </a:t>
            </a:r>
            <a:r>
              <a:rPr lang="en-GB" sz="1600" b="0" i="0" dirty="0" err="1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Zaaba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N. I., Foo, K. L., Hashim, U., Tan, S. J., Liu, W. W., &amp; Voon, C. H. (2017). Synthesis of graphene oxide using modified hummers method: solvent influence. </a:t>
            </a:r>
            <a:r>
              <a:rPr lang="en-GB" sz="16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Procedia engineering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 </a:t>
            </a:r>
            <a:r>
              <a:rPr lang="en-GB" sz="16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184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469-477.</a:t>
            </a:r>
          </a:p>
          <a:p>
            <a:pPr marL="101598" indent="0" algn="just">
              <a:buNone/>
            </a:pPr>
            <a:r>
              <a:rPr lang="en-GB" sz="1600" dirty="0">
                <a:solidFill>
                  <a:srgbClr val="22222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[3] </a:t>
            </a:r>
            <a:r>
              <a:rPr lang="en-GB" sz="1600" b="0" i="0" dirty="0" err="1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Kudin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K. N., </a:t>
            </a:r>
            <a:r>
              <a:rPr lang="en-GB" sz="1600" b="0" i="0" dirty="0" err="1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Ozbas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B., </a:t>
            </a:r>
            <a:r>
              <a:rPr lang="en-GB" sz="1600" b="0" i="0" dirty="0" err="1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Schniepp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H. C., </a:t>
            </a:r>
            <a:r>
              <a:rPr lang="en-GB" sz="1600" b="0" i="0" dirty="0" err="1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Prud'Homme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R. K., </a:t>
            </a:r>
            <a:r>
              <a:rPr lang="en-GB" sz="1600" b="0" i="0" dirty="0" err="1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Aksay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I. A., &amp; Car, R. (2008). Raman spectra of graphite oxide and functionalized graphene sheets. </a:t>
            </a:r>
            <a:r>
              <a:rPr lang="en-GB" sz="16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Nano letters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 </a:t>
            </a:r>
            <a:r>
              <a:rPr lang="en-GB" sz="16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8</a:t>
            </a:r>
            <a:r>
              <a:rPr lang="en-GB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(1), 36-41.</a:t>
            </a:r>
          </a:p>
          <a:p>
            <a:pPr marL="101598" indent="0" algn="just">
              <a:buNone/>
            </a:pPr>
            <a:r>
              <a:rPr lang="en-US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[4] Thy, L. T. M., Thuong, N. H., Tu, T. H., My, N. H. T.,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Tuong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H. H. P., Nam, H. M., ... &amp; Hieu, N. H. (2020). Fabrication and adsorption properties of magnetic graphene oxide nanocomposites for removal of arsenic (V) from water.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Adsorption Science &amp; Technology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38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(7-8), 240-253.</a:t>
            </a:r>
            <a:endParaRPr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265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306EB-7D90-637D-2122-A09360BB5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7649" y="2051157"/>
            <a:ext cx="9289684" cy="4194000"/>
          </a:xfrm>
        </p:spPr>
        <p:txBody>
          <a:bodyPr/>
          <a:lstStyle/>
          <a:p>
            <a:pPr algn="just"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extiles going beyond clothing, actively contributing to well-being and comfort.</a:t>
            </a:r>
          </a:p>
          <a:p>
            <a:pPr algn="just">
              <a:lnSpc>
                <a:spcPct val="200000"/>
              </a:lnSpc>
            </a:pP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Reshaping textiles through nanoscale surface modifications and plasma treatment.</a:t>
            </a:r>
          </a:p>
          <a:p>
            <a:pPr algn="just">
              <a:lnSpc>
                <a:spcPct val="200000"/>
              </a:lnSpc>
            </a:pP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Introducing GO, rGO, and </a:t>
            </a:r>
            <a:r>
              <a:rPr lang="en-US" sz="1800" b="0" i="0" dirty="0" err="1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rGOQD’s</a:t>
            </a: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coatings to adapt textiles to diverse applications (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UV protection, antistatic, antibacterial,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Roboto Condensed Light"/>
                <a:cs typeface="Times" panose="02020603050405020304" pitchFamily="18" charset="0"/>
                <a:sym typeface="Roboto Condensed Light"/>
              </a:rPr>
              <a:t>thermoregulating, </a:t>
            </a:r>
            <a:r>
              <a:rPr lang="en-US" sz="1800" b="0" i="0" dirty="0">
                <a:solidFill>
                  <a:srgbClr val="333333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photoluminescent finishes, improvement of mechanical properties, flexible supercapacitors, sensors</a:t>
            </a: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) </a:t>
            </a:r>
            <a:r>
              <a:rPr lang="en-GB" sz="1800" b="0" i="1" dirty="0">
                <a:solidFill>
                  <a:srgbClr val="222222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Nascimento et al. 2021</a:t>
            </a: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[1].</a:t>
            </a:r>
          </a:p>
          <a:p>
            <a:pPr algn="just"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evolutionize </a:t>
            </a:r>
            <a:r>
              <a:rPr lang="en-US" sz="1800" b="1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antibacterial</a:t>
            </a: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en-US" sz="1800" b="1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comfortable</a:t>
            </a: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(thermoregulating) textiles for clothing, paving the way for applications in healthcare, sportswear, and beyond.</a:t>
            </a:r>
            <a:endParaRPr lang="en-GB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D426B960-1401-73F5-122B-196B9B369DF7}"/>
              </a:ext>
            </a:extLst>
          </p:cNvPr>
          <p:cNvSpPr txBox="1">
            <a:spLocks/>
          </p:cNvSpPr>
          <p:nvPr/>
        </p:nvSpPr>
        <p:spPr>
          <a:xfrm>
            <a:off x="-63375" y="521403"/>
            <a:ext cx="8598627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ctr"/>
            <a:r>
              <a:rPr lang="en-US" sz="4000" kern="0" dirty="0"/>
              <a:t>Motivation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B497AF-E6F9-F48C-4767-99FDFCB73F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A logo with a square and x&#10;&#10;Description automatically generated">
            <a:extLst>
              <a:ext uri="{FF2B5EF4-FFF2-40B4-BE49-F238E27FC236}">
                <a16:creationId xmlns:a16="http://schemas.microsoft.com/office/drawing/2014/main" id="{931192CE-0B98-94B4-8265-25D11E8E19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889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9C4EB-E8A8-17FC-4272-87175C384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9019" y="2561578"/>
            <a:ext cx="6157417" cy="4194000"/>
          </a:xfrm>
        </p:spPr>
        <p:txBody>
          <a:bodyPr/>
          <a:lstStyle/>
          <a:p>
            <a:pPr marL="101598" indent="0">
              <a:buNone/>
            </a:pPr>
            <a:r>
              <a:rPr lang="en-US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Innovation in Textile Industry: Weaving the future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b="0" i="0" dirty="0"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"Traditional textiles face challenges—limited durability, suboptimal wettability, and a lack of specialized functionalities. These challenges demand innovative solutions to propel textiles into the future.</a:t>
            </a:r>
            <a:endParaRPr lang="en-US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Plasma Treatment on textiles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Coating on Textiles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Different Textile materials respond uniquely depending on structures.</a:t>
            </a:r>
          </a:p>
          <a:p>
            <a:pPr marL="101598" indent="0">
              <a:buNone/>
            </a:pPr>
            <a:endParaRPr lang="en-US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US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657D0FBB-B136-0C7F-C827-83278B1E38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State of the Art</a:t>
            </a:r>
            <a:endParaRPr sz="4000" dirty="0"/>
          </a:p>
        </p:txBody>
      </p:sp>
      <p:pic>
        <p:nvPicPr>
          <p:cNvPr id="5" name="Picture 4" descr="A diagram of different types of fiber&#10;&#10;Description automatically generated">
            <a:extLst>
              <a:ext uri="{FF2B5EF4-FFF2-40B4-BE49-F238E27FC236}">
                <a16:creationId xmlns:a16="http://schemas.microsoft.com/office/drawing/2014/main" id="{72129A99-EC53-E5A8-DEBC-C7FD833931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569" y="2101041"/>
            <a:ext cx="4725461" cy="26559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F5B33C-64AD-A2FF-439B-CBE8F357DC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 descr="A logo with a square and x&#10;&#10;Description automatically generated">
            <a:extLst>
              <a:ext uri="{FF2B5EF4-FFF2-40B4-BE49-F238E27FC236}">
                <a16:creationId xmlns:a16="http://schemas.microsoft.com/office/drawing/2014/main" id="{01941FB4-B31E-6272-D9CE-B31C82CF3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FD0AED-ACB1-2AC0-2CAE-62008D28B62D}"/>
              </a:ext>
            </a:extLst>
          </p:cNvPr>
          <p:cNvSpPr txBox="1"/>
          <p:nvPr/>
        </p:nvSpPr>
        <p:spPr>
          <a:xfrm>
            <a:off x="8075610" y="4871258"/>
            <a:ext cx="4064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Fig 1. Innovation in textile industry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105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066EC-3DF1-E08F-FB69-776B247BD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4280" y="3295190"/>
            <a:ext cx="6974378" cy="4194000"/>
          </a:xfrm>
        </p:spPr>
        <p:txBody>
          <a:bodyPr/>
          <a:lstStyle/>
          <a:p>
            <a:pPr marL="101598" indent="0">
              <a:buNone/>
            </a:pPr>
            <a:r>
              <a:rPr lang="en-US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Graphene Oxide (GO), rGO, rGO-QD’s: As a coating material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Graphene Oxide, formerly called graphitic oxide, is a compound of carbon, oxygen, and hydrogen, obtained by treating graphite with strong oxidizers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Structurally, GO can be visualized as a graphene sheet with its basal plane decorated by oxygen-containing groups.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GO can be reduced to acquire rGO. Reduction eliminates the majority of the carbonyl, carboxyl, hydroxyl, and epoxy groups on the GO sheets</a:t>
            </a:r>
            <a:endParaRPr lang="en-US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01598" indent="0">
              <a:buNone/>
            </a:pPr>
            <a:endParaRPr lang="en-US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01598" indent="0">
              <a:buNone/>
            </a:pPr>
            <a:endParaRPr lang="en-US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01598" indent="0">
              <a:buNone/>
            </a:pPr>
            <a:endParaRPr lang="en-GB" dirty="0"/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2F4BFCCB-C3F2-5775-240A-C469581C1F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State of the Art</a:t>
            </a:r>
            <a:endParaRPr sz="4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1A60F-E5B4-5DF0-FF59-D09CC44F90E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A logo with a square and x&#10;&#10;Description automatically generated">
            <a:extLst>
              <a:ext uri="{FF2B5EF4-FFF2-40B4-BE49-F238E27FC236}">
                <a16:creationId xmlns:a16="http://schemas.microsoft.com/office/drawing/2014/main" id="{92110698-0722-D05C-E7DD-017C0D279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F7955F-DB08-44AD-F6E9-3ECCAFE74A3C}"/>
              </a:ext>
            </a:extLst>
          </p:cNvPr>
          <p:cNvSpPr txBox="1"/>
          <p:nvPr/>
        </p:nvSpPr>
        <p:spPr>
          <a:xfrm>
            <a:off x="8652005" y="4374558"/>
            <a:ext cx="32474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Fig 2. Structure of GO and rGO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 descr="A diagram of graphene and graphene&#10;&#10;Description automatically generated">
            <a:extLst>
              <a:ext uri="{FF2B5EF4-FFF2-40B4-BE49-F238E27FC236}">
                <a16:creationId xmlns:a16="http://schemas.microsoft.com/office/drawing/2014/main" id="{000B9B91-8015-1111-0471-9C72929FDB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658" y="2214516"/>
            <a:ext cx="4310806" cy="212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00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86404-43C5-A7CB-B745-F83D1712E5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1598" indent="0">
              <a:buNone/>
            </a:pPr>
            <a:r>
              <a:rPr lang="en-US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Graphene Oxide (GO), rGO, </a:t>
            </a:r>
            <a:r>
              <a:rPr lang="en-US" b="1" dirty="0" err="1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rGQD’s</a:t>
            </a:r>
            <a:r>
              <a:rPr lang="en-US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: As a coating material</a:t>
            </a:r>
          </a:p>
          <a:p>
            <a:pPr algn="just">
              <a:lnSpc>
                <a:spcPct val="200000"/>
              </a:lnSpc>
            </a:pPr>
            <a:r>
              <a:rPr lang="en-US" sz="1800" b="0" i="0" dirty="0" err="1">
                <a:solidFill>
                  <a:srgbClr val="1F1F1F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rGO</a:t>
            </a:r>
            <a:r>
              <a:rPr lang="en-US" sz="1800" b="0" i="0" dirty="0">
                <a:solidFill>
                  <a:srgbClr val="1F1F1F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-QDs, as a new type of zero-dimension quantum dot, have become one of the hottest interests compared to graphene form due to their unique properties originating from the quantum confinement effect </a:t>
            </a:r>
          </a:p>
          <a:p>
            <a:pPr algn="just">
              <a:lnSpc>
                <a:spcPct val="200000"/>
              </a:lnSpc>
            </a:pPr>
            <a:r>
              <a:rPr lang="en-US" sz="1800" b="0" i="0" dirty="0">
                <a:solidFill>
                  <a:srgbClr val="1F1F1F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rGO-QDs have non-toxicity, chemical stability, excellent photostability and biocompatibility</a:t>
            </a:r>
            <a:endParaRPr lang="en-GB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82C5-DB31-2E52-FE98-1F339A55E8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Google Shape;157;p3">
            <a:extLst>
              <a:ext uri="{FF2B5EF4-FFF2-40B4-BE49-F238E27FC236}">
                <a16:creationId xmlns:a16="http://schemas.microsoft.com/office/drawing/2014/main" id="{B6969D9C-F40E-D4C9-10AD-698FF34FDC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State of the Art</a:t>
            </a:r>
            <a:endParaRPr sz="4000" dirty="0"/>
          </a:p>
        </p:txBody>
      </p:sp>
    </p:spTree>
    <p:extLst>
      <p:ext uri="{BB962C8B-B14F-4D97-AF65-F5344CB8AC3E}">
        <p14:creationId xmlns:p14="http://schemas.microsoft.com/office/powerpoint/2010/main" val="1961742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D1E82-A761-65BB-6219-7F5FEE23A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8786" y="1871749"/>
            <a:ext cx="8176800" cy="4194000"/>
          </a:xfrm>
        </p:spPr>
        <p:txBody>
          <a:bodyPr/>
          <a:lstStyle/>
          <a:p>
            <a:pPr marL="101598" indent="0">
              <a:buNone/>
            </a:pPr>
            <a:r>
              <a:rPr lang="en-US" b="1" dirty="0">
                <a:solidFill>
                  <a:srgbClr val="FF98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Methods: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Modified </a:t>
            </a:r>
            <a:r>
              <a:rPr lang="en-US" sz="1800" dirty="0" err="1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Humers</a:t>
            </a: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Method  ---- for fabrication of GO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Simple Dipping Method   ----- for deposition</a:t>
            </a:r>
          </a:p>
          <a:p>
            <a:pPr marL="101598" indent="0">
              <a:buNone/>
            </a:pPr>
            <a:endParaRPr lang="en-US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01598" indent="0">
              <a:buNone/>
            </a:pPr>
            <a:endParaRPr lang="en-US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01598" indent="0">
              <a:buNone/>
            </a:pPr>
            <a:endParaRPr lang="en-US" sz="18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01598" indent="0">
              <a:buNone/>
            </a:pPr>
            <a:endParaRPr lang="en-US" b="1" dirty="0">
              <a:solidFill>
                <a:srgbClr val="FF98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101598" indent="0">
              <a:buNone/>
            </a:pPr>
            <a:endParaRPr lang="en-GB" dirty="0"/>
          </a:p>
        </p:txBody>
      </p:sp>
      <p:sp>
        <p:nvSpPr>
          <p:cNvPr id="4" name="Google Shape;157;p3">
            <a:extLst>
              <a:ext uri="{FF2B5EF4-FFF2-40B4-BE49-F238E27FC236}">
                <a16:creationId xmlns:a16="http://schemas.microsoft.com/office/drawing/2014/main" id="{FE2C5C75-8785-BD35-1F57-A72979360A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5850" y="523875"/>
            <a:ext cx="7323138" cy="102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State of the Art</a:t>
            </a:r>
            <a:endParaRPr sz="4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5FA7337-2C8B-D706-19C3-AB7FB6C21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592" y="3968749"/>
            <a:ext cx="8407285" cy="23242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38FF44-A2AF-B5E8-D1CA-ECC691CFAFF5}"/>
              </a:ext>
            </a:extLst>
          </p:cNvPr>
          <p:cNvSpPr txBox="1"/>
          <p:nvPr/>
        </p:nvSpPr>
        <p:spPr>
          <a:xfrm>
            <a:off x="614323" y="6254360"/>
            <a:ext cx="9244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Fig. 3 Modified </a:t>
            </a:r>
            <a:r>
              <a:rPr lang="en-US" sz="1600" dirty="0" err="1">
                <a:latin typeface="Times" panose="02020603050405020304" pitchFamily="18" charset="0"/>
                <a:cs typeface="Times" panose="02020603050405020304" pitchFamily="18" charset="0"/>
              </a:rPr>
              <a:t>Humers</a:t>
            </a:r>
            <a:r>
              <a:rPr lang="en-US" sz="1600" dirty="0">
                <a:latin typeface="Times" panose="02020603050405020304" pitchFamily="18" charset="0"/>
                <a:cs typeface="Times" panose="02020603050405020304" pitchFamily="18" charset="0"/>
              </a:rPr>
              <a:t> Method (a) Stirring condition (b) Stirring condition adding powders (c) Centrifugation (d) Drying in Oven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03B3B2-C928-CDE7-3200-CF7E424B64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A logo with a square and x&#10;&#10;Description automatically generated">
            <a:extLst>
              <a:ext uri="{FF2B5EF4-FFF2-40B4-BE49-F238E27FC236}">
                <a16:creationId xmlns:a16="http://schemas.microsoft.com/office/drawing/2014/main" id="{5749A13F-F350-728C-DE96-8359C0D0B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8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"/>
          <p:cNvSpPr txBox="1">
            <a:spLocks noGrp="1"/>
          </p:cNvSpPr>
          <p:nvPr>
            <p:ph type="title"/>
          </p:nvPr>
        </p:nvSpPr>
        <p:spPr>
          <a:xfrm>
            <a:off x="-3064" y="522742"/>
            <a:ext cx="8598627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Fabrication of Graphene Oxide</a:t>
            </a:r>
            <a:endParaRPr sz="4000" dirty="0"/>
          </a:p>
        </p:txBody>
      </p:sp>
      <p:sp>
        <p:nvSpPr>
          <p:cNvPr id="158" name="Google Shape;158;p3"/>
          <p:cNvSpPr txBox="1">
            <a:spLocks noGrp="1"/>
          </p:cNvSpPr>
          <p:nvPr>
            <p:ph type="body" idx="1"/>
          </p:nvPr>
        </p:nvSpPr>
        <p:spPr>
          <a:xfrm>
            <a:off x="300293" y="1409554"/>
            <a:ext cx="8295270" cy="5448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10159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/>
          </a:p>
          <a:p>
            <a:pPr marL="10159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/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Humers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 </a:t>
            </a:r>
            <a:r>
              <a:rPr lang="en-US" sz="16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Zaaba</a:t>
            </a:r>
            <a:r>
              <a:rPr lang="en-US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et.al 2017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ml of sulfuric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(</a:t>
            </a:r>
            <a:r>
              <a:rPr lang="en-US" sz="16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600" kern="1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6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en-US" sz="1600" kern="1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3 ml of phosphoric acid </a:t>
            </a:r>
            <a:r>
              <a:rPr lang="en-US" sz="16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(H</a:t>
            </a:r>
            <a:r>
              <a:rPr lang="en-US" sz="1600" kern="1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6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</a:t>
            </a:r>
            <a:r>
              <a:rPr lang="en-US" sz="1600" kern="1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6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16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(volume ratio 9:1) were mixed and stirred for several minutes.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0.225 g of graphite powder was added into the mixing solution under stirring condition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1.32 g of potassium permanganate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KMnO</a:t>
            </a:r>
            <a:r>
              <a:rPr lang="en-US" sz="1600" kern="1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then added slowly into the solution.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Stirred for 6 hours until the solution became dark green.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eliminate excess </a:t>
            </a:r>
            <a:r>
              <a:rPr lang="en-US" sz="16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KMnO</a:t>
            </a:r>
            <a:r>
              <a:rPr lang="en-US" sz="1600" kern="1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0.675 ml of hydrogen peroxide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600" kern="1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6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sz="1600" kern="100" baseline="-25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dropped slowly and stirred for 10 minutes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ml of hydrochloric acid (HCl) and 30 ml of deionized water (DIW) were added and centrifuged 3 times each for 10 minutes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washed GO solution was dried using the oven at 90 °C for 24 hours to produce the powder of GO</a:t>
            </a:r>
          </a:p>
          <a:p>
            <a:pPr marL="10159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/>
          </a:p>
          <a:p>
            <a:pPr marL="10159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/>
          </a:p>
        </p:txBody>
      </p:sp>
      <p:sp>
        <p:nvSpPr>
          <p:cNvPr id="159" name="Google Shape;159;p3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8</a:t>
            </a:fld>
            <a:endParaRPr dirty="0"/>
          </a:p>
        </p:txBody>
      </p:sp>
      <p:pic>
        <p:nvPicPr>
          <p:cNvPr id="3" name="Picture 2" descr="A glass container with a brown liquid in it&#10;&#10;Description automatically generated">
            <a:extLst>
              <a:ext uri="{FF2B5EF4-FFF2-40B4-BE49-F238E27FC236}">
                <a16:creationId xmlns:a16="http://schemas.microsoft.com/office/drawing/2014/main" id="{E037030A-8482-6B1A-5918-BDFD061A32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076" y="1522306"/>
            <a:ext cx="1382962" cy="1843949"/>
          </a:xfrm>
          <a:prstGeom prst="rect">
            <a:avLst/>
          </a:prstGeom>
        </p:spPr>
      </p:pic>
      <p:pic>
        <p:nvPicPr>
          <p:cNvPr id="7" name="Picture 6" descr="A close-up of a container&#10;&#10;Description automatically generated">
            <a:extLst>
              <a:ext uri="{FF2B5EF4-FFF2-40B4-BE49-F238E27FC236}">
                <a16:creationId xmlns:a16="http://schemas.microsoft.com/office/drawing/2014/main" id="{3A2AA01E-A702-F2E8-23F6-41DE72027C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639" y="1553737"/>
            <a:ext cx="1330714" cy="1774285"/>
          </a:xfrm>
          <a:prstGeom prst="rect">
            <a:avLst/>
          </a:prstGeom>
        </p:spPr>
      </p:pic>
      <p:pic>
        <p:nvPicPr>
          <p:cNvPr id="9" name="Picture 8" descr="A close-up of a beaker&#10;&#10;Description automatically generated">
            <a:extLst>
              <a:ext uri="{FF2B5EF4-FFF2-40B4-BE49-F238E27FC236}">
                <a16:creationId xmlns:a16="http://schemas.microsoft.com/office/drawing/2014/main" id="{D233CDCD-0BCA-A822-96E7-60F378EAD4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524" y="3737788"/>
            <a:ext cx="1362066" cy="1816089"/>
          </a:xfrm>
          <a:prstGeom prst="rect">
            <a:avLst/>
          </a:prstGeom>
        </p:spPr>
      </p:pic>
      <p:pic>
        <p:nvPicPr>
          <p:cNvPr id="11" name="Picture 10" descr="A scale with foil on it&#10;&#10;Description automatically generated">
            <a:extLst>
              <a:ext uri="{FF2B5EF4-FFF2-40B4-BE49-F238E27FC236}">
                <a16:creationId xmlns:a16="http://schemas.microsoft.com/office/drawing/2014/main" id="{5F0C1D42-E012-EE25-903E-AE882D9B7A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148" y="3737789"/>
            <a:ext cx="1362066" cy="18160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CA5101-16A6-8C68-113A-D49D6E56ED86}"/>
              </a:ext>
            </a:extLst>
          </p:cNvPr>
          <p:cNvSpPr txBox="1"/>
          <p:nvPr/>
        </p:nvSpPr>
        <p:spPr>
          <a:xfrm>
            <a:off x="8397076" y="3413522"/>
            <a:ext cx="168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Stirring condition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E48F65-4767-D6F3-403B-A8D56AE60B78}"/>
              </a:ext>
            </a:extLst>
          </p:cNvPr>
          <p:cNvSpPr txBox="1"/>
          <p:nvPr/>
        </p:nvSpPr>
        <p:spPr>
          <a:xfrm>
            <a:off x="10077316" y="3413523"/>
            <a:ext cx="2249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solution became dark green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4EA56F-3511-C9E8-B2EE-6AE6F40566C6}"/>
              </a:ext>
            </a:extLst>
          </p:cNvPr>
          <p:cNvSpPr txBox="1"/>
          <p:nvPr/>
        </p:nvSpPr>
        <p:spPr>
          <a:xfrm>
            <a:off x="8397076" y="5617440"/>
            <a:ext cx="168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 after drying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DA313F-83F4-046D-4F5A-5D334C2AC5DC}"/>
              </a:ext>
            </a:extLst>
          </p:cNvPr>
          <p:cNvSpPr txBox="1"/>
          <p:nvPr/>
        </p:nvSpPr>
        <p:spPr>
          <a:xfrm>
            <a:off x="10077315" y="5590939"/>
            <a:ext cx="2249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Fabricated GO at weight balance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 descr="A logo with a square and x&#10;&#10;Description automatically generated">
            <a:extLst>
              <a:ext uri="{FF2B5EF4-FFF2-40B4-BE49-F238E27FC236}">
                <a16:creationId xmlns:a16="http://schemas.microsoft.com/office/drawing/2014/main" id="{434536FA-DD1A-0BE9-3692-C83348BE3E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"/>
          <p:cNvSpPr txBox="1">
            <a:spLocks noGrp="1"/>
          </p:cNvSpPr>
          <p:nvPr>
            <p:ph type="title"/>
          </p:nvPr>
        </p:nvSpPr>
        <p:spPr>
          <a:xfrm>
            <a:off x="-3064" y="522742"/>
            <a:ext cx="8598627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/>
              <a:t>Fabrication of Graphene Oxide</a:t>
            </a:r>
            <a:endParaRPr sz="4000" dirty="0"/>
          </a:p>
        </p:txBody>
      </p:sp>
      <p:sp>
        <p:nvSpPr>
          <p:cNvPr id="158" name="Google Shape;158;p3"/>
          <p:cNvSpPr txBox="1">
            <a:spLocks noGrp="1"/>
          </p:cNvSpPr>
          <p:nvPr>
            <p:ph type="body" idx="1"/>
          </p:nvPr>
        </p:nvSpPr>
        <p:spPr>
          <a:xfrm>
            <a:off x="300293" y="1409554"/>
            <a:ext cx="8295270" cy="5448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10159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/>
          </a:p>
          <a:p>
            <a:pPr marL="10159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/>
          </a:p>
          <a:p>
            <a:pPr marL="10159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/>
          </a:p>
          <a:p>
            <a:pPr marL="101598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200" dirty="0"/>
          </a:p>
        </p:txBody>
      </p:sp>
      <p:sp>
        <p:nvSpPr>
          <p:cNvPr id="159" name="Google Shape;159;p3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fld id="{00000000-1234-1234-1234-123412341234}" type="slidenum">
              <a:rPr lang="en-US"/>
              <a:pPr/>
              <a:t>9</a:t>
            </a:fld>
            <a:endParaRPr dirty="0"/>
          </a:p>
        </p:txBody>
      </p:sp>
      <p:pic>
        <p:nvPicPr>
          <p:cNvPr id="2" name="Picture 1" descr="A logo with a square and x&#10;&#10;Description automatically generated">
            <a:extLst>
              <a:ext uri="{FF2B5EF4-FFF2-40B4-BE49-F238E27FC236}">
                <a16:creationId xmlns:a16="http://schemas.microsoft.com/office/drawing/2014/main" id="{434536FA-DD1A-0BE9-3692-C83348BE3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639" y="-35113"/>
            <a:ext cx="881149" cy="881149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D57488C-ED8B-8BCF-059F-56180EEBD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529846"/>
              </p:ext>
            </p:extLst>
          </p:nvPr>
        </p:nvGraphicFramePr>
        <p:xfrm>
          <a:off x="920588" y="3747024"/>
          <a:ext cx="5637240" cy="2728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448">
                  <a:extLst>
                    <a:ext uri="{9D8B030D-6E8A-4147-A177-3AD203B41FA5}">
                      <a16:colId xmlns:a16="http://schemas.microsoft.com/office/drawing/2014/main" val="2140789174"/>
                    </a:ext>
                  </a:extLst>
                </a:gridCol>
                <a:gridCol w="1127448">
                  <a:extLst>
                    <a:ext uri="{9D8B030D-6E8A-4147-A177-3AD203B41FA5}">
                      <a16:colId xmlns:a16="http://schemas.microsoft.com/office/drawing/2014/main" val="1294428744"/>
                    </a:ext>
                  </a:extLst>
                </a:gridCol>
                <a:gridCol w="1127448">
                  <a:extLst>
                    <a:ext uri="{9D8B030D-6E8A-4147-A177-3AD203B41FA5}">
                      <a16:colId xmlns:a16="http://schemas.microsoft.com/office/drawing/2014/main" val="1991886536"/>
                    </a:ext>
                  </a:extLst>
                </a:gridCol>
                <a:gridCol w="1127448">
                  <a:extLst>
                    <a:ext uri="{9D8B030D-6E8A-4147-A177-3AD203B41FA5}">
                      <a16:colId xmlns:a16="http://schemas.microsoft.com/office/drawing/2014/main" val="4260131587"/>
                    </a:ext>
                  </a:extLst>
                </a:gridCol>
                <a:gridCol w="1127448">
                  <a:extLst>
                    <a:ext uri="{9D8B030D-6E8A-4147-A177-3AD203B41FA5}">
                      <a16:colId xmlns:a16="http://schemas.microsoft.com/office/drawing/2014/main" val="1692319390"/>
                    </a:ext>
                  </a:extLst>
                </a:gridCol>
              </a:tblGrid>
              <a:tr h="495712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7561148"/>
                  </a:ext>
                </a:extLst>
              </a:tr>
              <a:tr h="49571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gram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0.290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0.220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0.295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0.246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905028"/>
                  </a:ext>
                </a:extLst>
              </a:tr>
              <a:tr h="49571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XRD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chemeClr val="accent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✓</a:t>
                      </a:r>
                      <a:endParaRPr lang="en-GB" sz="1600" dirty="0">
                        <a:solidFill>
                          <a:schemeClr val="accent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/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i="0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✓</a:t>
                      </a:r>
                      <a:endParaRPr lang="en-GB" sz="1600" dirty="0">
                        <a:solidFill>
                          <a:srgbClr val="FF00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494897"/>
                  </a:ext>
                </a:extLst>
              </a:tr>
              <a:tr h="49571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RAMAN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chemeClr val="accent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✓</a:t>
                      </a:r>
                      <a:endParaRPr lang="en-GB" sz="1600" dirty="0">
                        <a:solidFill>
                          <a:schemeClr val="accent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/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✓</a:t>
                      </a:r>
                      <a:endParaRPr lang="en-GB" sz="1600" dirty="0">
                        <a:solidFill>
                          <a:srgbClr val="FF00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/>
                      <a:endParaRPr lang="en-GB" sz="1600" dirty="0">
                        <a:solidFill>
                          <a:srgbClr val="FF00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3938584"/>
                  </a:ext>
                </a:extLst>
              </a:tr>
              <a:tr h="49571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SEM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chemeClr val="accent1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✓</a:t>
                      </a:r>
                      <a:endParaRPr lang="en-GB" sz="1600" dirty="0">
                        <a:solidFill>
                          <a:schemeClr val="accent1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/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✓</a:t>
                      </a:r>
                      <a:endParaRPr lang="en-GB" sz="1600" dirty="0">
                        <a:solidFill>
                          <a:srgbClr val="FF00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/>
                      <a:endParaRPr lang="en-GB" sz="1600" dirty="0">
                        <a:solidFill>
                          <a:srgbClr val="FF00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17899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C8A2A7C-613D-AA01-7BDE-700B4F283AD0}"/>
              </a:ext>
            </a:extLst>
          </p:cNvPr>
          <p:cNvSpPr txBox="1"/>
          <p:nvPr/>
        </p:nvSpPr>
        <p:spPr>
          <a:xfrm>
            <a:off x="993913" y="2003729"/>
            <a:ext cx="5752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Prepared 4 batches of Graphene Oxide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Each batch contains 4 days of fabrication.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 descr="A hand holding test tubes with labels&#10;&#10;Description automatically generated">
            <a:extLst>
              <a:ext uri="{FF2B5EF4-FFF2-40B4-BE49-F238E27FC236}">
                <a16:creationId xmlns:a16="http://schemas.microsoft.com/office/drawing/2014/main" id="{7457AC83-8286-B5DA-63AF-C668E422F9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7" b="10926"/>
          <a:stretch/>
        </p:blipFill>
        <p:spPr>
          <a:xfrm>
            <a:off x="8339243" y="2003729"/>
            <a:ext cx="3221717" cy="33701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2C6EE2-9915-B006-5B11-E8043A1C2EED}"/>
              </a:ext>
            </a:extLst>
          </p:cNvPr>
          <p:cNvSpPr txBox="1"/>
          <p:nvPr/>
        </p:nvSpPr>
        <p:spPr>
          <a:xfrm>
            <a:off x="920588" y="3241788"/>
            <a:ext cx="7049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" panose="02020603050405020304" pitchFamily="18" charset="0"/>
                <a:cs typeface="Times" panose="02020603050405020304" pitchFamily="18" charset="0"/>
              </a:rPr>
              <a:t>Table 1: Weight and characterizations done of fabricated graphene oxide</a:t>
            </a:r>
            <a:endParaRPr lang="en-GB" sz="16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437713"/>
      </p:ext>
    </p:extLst>
  </p:cSld>
  <p:clrMapOvr>
    <a:masterClrMapping/>
  </p:clrMapOvr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4694</TotalTime>
  <Words>2077</Words>
  <Application>Microsoft Office PowerPoint</Application>
  <PresentationFormat>Widescreen</PresentationFormat>
  <Paragraphs>283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Arial</vt:lpstr>
      <vt:lpstr>Arvo</vt:lpstr>
      <vt:lpstr>Calibri</vt:lpstr>
      <vt:lpstr>Calibri Light</vt:lpstr>
      <vt:lpstr>Roboto Condensed</vt:lpstr>
      <vt:lpstr>Roboto Condensed Light</vt:lpstr>
      <vt:lpstr>Symbol</vt:lpstr>
      <vt:lpstr>Times</vt:lpstr>
      <vt:lpstr>Times New Roman</vt:lpstr>
      <vt:lpstr>Wingdings</vt:lpstr>
      <vt:lpstr>Salerio template</vt:lpstr>
      <vt:lpstr>Office Theme</vt:lpstr>
      <vt:lpstr>Finest High-quality Natural and synthetic polymer substrates and fibers innovative plasma treatments for fashion MUSA Project- Spoke 5 Fashion</vt:lpstr>
      <vt:lpstr>                                     Summary</vt:lpstr>
      <vt:lpstr>PowerPoint Presentation</vt:lpstr>
      <vt:lpstr>State of the Art</vt:lpstr>
      <vt:lpstr>State of the Art</vt:lpstr>
      <vt:lpstr>State of the Art</vt:lpstr>
      <vt:lpstr>State of the Art</vt:lpstr>
      <vt:lpstr>Fabrication of Graphene Oxide</vt:lpstr>
      <vt:lpstr>Fabrication of Graphene Oxide</vt:lpstr>
      <vt:lpstr>Characterization Techniques</vt:lpstr>
      <vt:lpstr>                                     Results</vt:lpstr>
      <vt:lpstr>                                     Results </vt:lpstr>
      <vt:lpstr>                                     Results </vt:lpstr>
      <vt:lpstr>Plasma Treatment Setup</vt:lpstr>
      <vt:lpstr>Plasma Treatment on Polyethylene tereftalato (PET)</vt:lpstr>
      <vt:lpstr>SEM Results of Non-Treated and Plasma-Treated (PET)</vt:lpstr>
      <vt:lpstr>Deposition of Graphite and GO on PET </vt:lpstr>
      <vt:lpstr>Water Contact Measurements</vt:lpstr>
      <vt:lpstr>SEM Results of Coating on PET Fabric</vt:lpstr>
      <vt:lpstr>Discussion</vt:lpstr>
      <vt:lpstr>Method to Reduce Particle Size</vt:lpstr>
      <vt:lpstr>Future Aspects 1</vt:lpstr>
      <vt:lpstr>Future Aspects 2: plasma surface sizing </vt:lpstr>
      <vt:lpstr>Future Aspects 3: Review on graphene applied to textile</vt:lpstr>
      <vt:lpstr>Conferences, Papers</vt:lpstr>
      <vt:lpstr>Courses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Finest High-quality Natural and synthetic polymer substrates and fibers innovative plasma treatments for fashion</dc:title>
  <dc:creator>rabiamaryam36@gmail.com</dc:creator>
  <cp:lastModifiedBy>rabiamaryam36@gmail.com</cp:lastModifiedBy>
  <cp:revision>9</cp:revision>
  <dcterms:created xsi:type="dcterms:W3CDTF">2023-09-24T00:11:16Z</dcterms:created>
  <dcterms:modified xsi:type="dcterms:W3CDTF">2023-10-26T07:34:31Z</dcterms:modified>
</cp:coreProperties>
</file>