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6"/>
  </p:notesMasterIdLst>
  <p:sldIdLst>
    <p:sldId id="294" r:id="rId2"/>
    <p:sldId id="257" r:id="rId3"/>
    <p:sldId id="258" r:id="rId4"/>
    <p:sldId id="260" r:id="rId5"/>
    <p:sldId id="291" r:id="rId6"/>
    <p:sldId id="292" r:id="rId7"/>
    <p:sldId id="261" r:id="rId8"/>
    <p:sldId id="269" r:id="rId9"/>
    <p:sldId id="270" r:id="rId10"/>
    <p:sldId id="282" r:id="rId11"/>
    <p:sldId id="271" r:id="rId12"/>
    <p:sldId id="272" r:id="rId13"/>
    <p:sldId id="298" r:id="rId14"/>
    <p:sldId id="273" r:id="rId15"/>
    <p:sldId id="297" r:id="rId16"/>
    <p:sldId id="274" r:id="rId17"/>
    <p:sldId id="299" r:id="rId18"/>
    <p:sldId id="275" r:id="rId19"/>
    <p:sldId id="295" r:id="rId20"/>
    <p:sldId id="296" r:id="rId21"/>
    <p:sldId id="308" r:id="rId22"/>
    <p:sldId id="306" r:id="rId23"/>
    <p:sldId id="307" r:id="rId24"/>
    <p:sldId id="312" r:id="rId25"/>
    <p:sldId id="313" r:id="rId26"/>
    <p:sldId id="314" r:id="rId27"/>
    <p:sldId id="281" r:id="rId28"/>
    <p:sldId id="276" r:id="rId29"/>
    <p:sldId id="285" r:id="rId30"/>
    <p:sldId id="286" r:id="rId31"/>
    <p:sldId id="287" r:id="rId32"/>
    <p:sldId id="293" r:id="rId33"/>
    <p:sldId id="277" r:id="rId34"/>
    <p:sldId id="302" r:id="rId35"/>
    <p:sldId id="290" r:id="rId36"/>
    <p:sldId id="301" r:id="rId37"/>
    <p:sldId id="304" r:id="rId38"/>
    <p:sldId id="305" r:id="rId39"/>
    <p:sldId id="288" r:id="rId40"/>
    <p:sldId id="289" r:id="rId41"/>
    <p:sldId id="265" r:id="rId42"/>
    <p:sldId id="284" r:id="rId43"/>
    <p:sldId id="283" r:id="rId44"/>
    <p:sldId id="300" r:id="rId45"/>
  </p:sldIdLst>
  <p:sldSz cx="12192000" cy="6858000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Cambria Math" panose="02040503050406030204" pitchFamily="18" charset="0"/>
      <p:regular r:id="rId51"/>
    </p:embeddedFont>
    <p:embeddedFont>
      <p:font typeface="Montserrat" panose="00000500000000000000" pitchFamily="2" charset="0"/>
      <p:regular r:id="rId52"/>
      <p:bold r:id="rId53"/>
      <p:italic r:id="rId54"/>
      <p:boldItalic r:id="rId55"/>
    </p:embeddedFont>
    <p:embeddedFont>
      <p:font typeface="Source Sans Pro" panose="020B0503030403020204" pitchFamily="34" charset="0"/>
      <p:regular r:id="rId56"/>
      <p:bold r:id="rId57"/>
      <p:italic r:id="rId58"/>
      <p:boldItalic r:id="rId59"/>
    </p:embeddedFont>
    <p:embeddedFont>
      <p:font typeface="Tahoma" panose="020B0604030504040204" pitchFamily="34" charset="0"/>
      <p:regular r:id="rId60"/>
      <p:bold r:id="rId6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17B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8A014F-854D-4305-8AAA-012B4E0E7F7C}" v="13" dt="2023-09-12T14:16:59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font" Target="fonts/font1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Relationship Id="rId67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lo Labranca" userId="fa80b329218b4283" providerId="LiveId" clId="{408A014F-854D-4305-8AAA-012B4E0E7F7C}"/>
    <pc:docChg chg="undo custSel addSld delSld modSld sldOrd">
      <pc:chgData name="Danilo Labranca" userId="fa80b329218b4283" providerId="LiveId" clId="{408A014F-854D-4305-8AAA-012B4E0E7F7C}" dt="2023-09-12T14:31:18.495" v="93"/>
      <pc:docMkLst>
        <pc:docMk/>
      </pc:docMkLst>
      <pc:sldChg chg="addSp modSp mod ord">
        <pc:chgData name="Danilo Labranca" userId="fa80b329218b4283" providerId="LiveId" clId="{408A014F-854D-4305-8AAA-012B4E0E7F7C}" dt="2023-09-12T14:31:18.495" v="93"/>
        <pc:sldMkLst>
          <pc:docMk/>
          <pc:sldMk cId="0" sldId="261"/>
        </pc:sldMkLst>
        <pc:spChg chg="add mod">
          <ac:chgData name="Danilo Labranca" userId="fa80b329218b4283" providerId="LiveId" clId="{408A014F-854D-4305-8AAA-012B4E0E7F7C}" dt="2023-09-12T13:08:04.623" v="82" actId="14100"/>
          <ac:spMkLst>
            <pc:docMk/>
            <pc:sldMk cId="0" sldId="261"/>
            <ac:spMk id="3" creationId="{B8A3A415-A51A-289D-2172-B2055EEA7005}"/>
          </ac:spMkLst>
        </pc:spChg>
        <pc:picChg chg="mod">
          <ac:chgData name="Danilo Labranca" userId="fa80b329218b4283" providerId="LiveId" clId="{408A014F-854D-4305-8AAA-012B4E0E7F7C}" dt="2023-09-12T13:07:43.296" v="74" actId="1076"/>
          <ac:picMkLst>
            <pc:docMk/>
            <pc:sldMk cId="0" sldId="261"/>
            <ac:picMk id="2" creationId="{B22D31A6-DEDC-20B8-0E5A-4C17B4FF9FC8}"/>
          </ac:picMkLst>
        </pc:picChg>
      </pc:sldChg>
      <pc:sldChg chg="ord">
        <pc:chgData name="Danilo Labranca" userId="fa80b329218b4283" providerId="LiveId" clId="{408A014F-854D-4305-8AAA-012B4E0E7F7C}" dt="2023-09-12T14:13:03.613" v="88"/>
        <pc:sldMkLst>
          <pc:docMk/>
          <pc:sldMk cId="2445379439" sldId="271"/>
        </pc:sldMkLst>
      </pc:sldChg>
      <pc:sldChg chg="addSp modSp ord">
        <pc:chgData name="Danilo Labranca" userId="fa80b329218b4283" providerId="LiveId" clId="{408A014F-854D-4305-8AAA-012B4E0E7F7C}" dt="2023-09-12T14:31:18.495" v="93"/>
        <pc:sldMkLst>
          <pc:docMk/>
          <pc:sldMk cId="432594141" sldId="292"/>
        </pc:sldMkLst>
        <pc:picChg chg="add mod">
          <ac:chgData name="Danilo Labranca" userId="fa80b329218b4283" providerId="LiveId" clId="{408A014F-854D-4305-8AAA-012B4E0E7F7C}" dt="2023-09-12T14:16:59.276" v="91" actId="1076"/>
          <ac:picMkLst>
            <pc:docMk/>
            <pc:sldMk cId="432594141" sldId="292"/>
            <ac:picMk id="1026" creationId="{F0D3F40A-BCC9-BD3E-E3AD-D05B4CDD00ED}"/>
          </ac:picMkLst>
        </pc:picChg>
      </pc:sldChg>
      <pc:sldChg chg="modSp">
        <pc:chgData name="Danilo Labranca" userId="fa80b329218b4283" providerId="LiveId" clId="{408A014F-854D-4305-8AAA-012B4E0E7F7C}" dt="2023-09-12T13:49:31.485" v="84" actId="1076"/>
        <pc:sldMkLst>
          <pc:docMk/>
          <pc:sldMk cId="2604410745" sldId="294"/>
        </pc:sldMkLst>
        <pc:picChg chg="mod">
          <ac:chgData name="Danilo Labranca" userId="fa80b329218b4283" providerId="LiveId" clId="{408A014F-854D-4305-8AAA-012B4E0E7F7C}" dt="2023-09-12T13:49:31.485" v="84" actId="1076"/>
          <ac:picMkLst>
            <pc:docMk/>
            <pc:sldMk cId="2604410745" sldId="294"/>
            <ac:picMk id="6" creationId="{50814E5D-95EE-E703-08DB-54D848B9892C}"/>
          </ac:picMkLst>
        </pc:picChg>
      </pc:sldChg>
      <pc:sldChg chg="del">
        <pc:chgData name="Danilo Labranca" userId="fa80b329218b4283" providerId="LiveId" clId="{408A014F-854D-4305-8AAA-012B4E0E7F7C}" dt="2023-09-12T08:48:47.901" v="24" actId="47"/>
        <pc:sldMkLst>
          <pc:docMk/>
          <pc:sldMk cId="3455171827" sldId="309"/>
        </pc:sldMkLst>
      </pc:sldChg>
      <pc:sldChg chg="del">
        <pc:chgData name="Danilo Labranca" userId="fa80b329218b4283" providerId="LiveId" clId="{408A014F-854D-4305-8AAA-012B4E0E7F7C}" dt="2023-09-12T08:48:45.669" v="23" actId="47"/>
        <pc:sldMkLst>
          <pc:docMk/>
          <pc:sldMk cId="50172169" sldId="310"/>
        </pc:sldMkLst>
      </pc:sldChg>
      <pc:sldChg chg="del">
        <pc:chgData name="Danilo Labranca" userId="fa80b329218b4283" providerId="LiveId" clId="{408A014F-854D-4305-8AAA-012B4E0E7F7C}" dt="2023-09-12T08:48:44.150" v="22" actId="47"/>
        <pc:sldMkLst>
          <pc:docMk/>
          <pc:sldMk cId="1763415512" sldId="311"/>
        </pc:sldMkLst>
      </pc:sldChg>
      <pc:sldChg chg="addSp delSp modSp mod">
        <pc:chgData name="Danilo Labranca" userId="fa80b329218b4283" providerId="LiveId" clId="{408A014F-854D-4305-8AAA-012B4E0E7F7C}" dt="2023-09-12T08:49:06.125" v="32" actId="478"/>
        <pc:sldMkLst>
          <pc:docMk/>
          <pc:sldMk cId="2106874911" sldId="312"/>
        </pc:sldMkLst>
        <pc:spChg chg="del">
          <ac:chgData name="Danilo Labranca" userId="fa80b329218b4283" providerId="LiveId" clId="{408A014F-854D-4305-8AAA-012B4E0E7F7C}" dt="2023-09-12T08:47:15.063" v="6" actId="478"/>
          <ac:spMkLst>
            <pc:docMk/>
            <pc:sldMk cId="2106874911" sldId="312"/>
            <ac:spMk id="4" creationId="{64D4CD40-36BC-3193-0104-C6C741978B6D}"/>
          </ac:spMkLst>
        </pc:spChg>
        <pc:spChg chg="mod">
          <ac:chgData name="Danilo Labranca" userId="fa80b329218b4283" providerId="LiveId" clId="{408A014F-854D-4305-8AAA-012B4E0E7F7C}" dt="2023-09-12T08:47:22.802" v="8" actId="14100"/>
          <ac:spMkLst>
            <pc:docMk/>
            <pc:sldMk cId="2106874911" sldId="312"/>
            <ac:spMk id="180" creationId="{00000000-0000-0000-0000-000000000000}"/>
          </ac:spMkLst>
        </pc:spChg>
        <pc:picChg chg="del mod">
          <ac:chgData name="Danilo Labranca" userId="fa80b329218b4283" providerId="LiveId" clId="{408A014F-854D-4305-8AAA-012B4E0E7F7C}" dt="2023-09-12T08:49:06.125" v="32" actId="478"/>
          <ac:picMkLst>
            <pc:docMk/>
            <pc:sldMk cId="2106874911" sldId="312"/>
            <ac:picMk id="3" creationId="{8149313C-7725-A28A-A46A-34257298E14D}"/>
          </ac:picMkLst>
        </pc:picChg>
        <pc:picChg chg="mod">
          <ac:chgData name="Danilo Labranca" userId="fa80b329218b4283" providerId="LiveId" clId="{408A014F-854D-4305-8AAA-012B4E0E7F7C}" dt="2023-09-12T08:48:14.758" v="16" actId="1076"/>
          <ac:picMkLst>
            <pc:docMk/>
            <pc:sldMk cId="2106874911" sldId="312"/>
            <ac:picMk id="5" creationId="{9EB79C5A-BBC5-9117-404B-5A1C496A3485}"/>
          </ac:picMkLst>
        </pc:picChg>
        <pc:picChg chg="add del mod">
          <ac:chgData name="Danilo Labranca" userId="fa80b329218b4283" providerId="LiveId" clId="{408A014F-854D-4305-8AAA-012B4E0E7F7C}" dt="2023-09-12T08:40:56.968" v="2" actId="478"/>
          <ac:picMkLst>
            <pc:docMk/>
            <pc:sldMk cId="2106874911" sldId="312"/>
            <ac:picMk id="7" creationId="{CD1F8B81-EB0A-D8EB-DEB1-B6AADCBF7B26}"/>
          </ac:picMkLst>
        </pc:picChg>
        <pc:picChg chg="del">
          <ac:chgData name="Danilo Labranca" userId="fa80b329218b4283" providerId="LiveId" clId="{408A014F-854D-4305-8AAA-012B4E0E7F7C}" dt="2023-09-12T08:47:16.158" v="7" actId="478"/>
          <ac:picMkLst>
            <pc:docMk/>
            <pc:sldMk cId="2106874911" sldId="312"/>
            <ac:picMk id="9" creationId="{70F9AFCA-7C21-3B5C-DB1D-56BD5BC7DC7E}"/>
          </ac:picMkLst>
        </pc:picChg>
        <pc:picChg chg="add del mod">
          <ac:chgData name="Danilo Labranca" userId="fa80b329218b4283" providerId="LiveId" clId="{408A014F-854D-4305-8AAA-012B4E0E7F7C}" dt="2023-09-12T08:47:12.074" v="4" actId="478"/>
          <ac:picMkLst>
            <pc:docMk/>
            <pc:sldMk cId="2106874911" sldId="312"/>
            <ac:picMk id="10" creationId="{0E768B29-7C52-E5A2-7DB4-8BC24A909DAB}"/>
          </ac:picMkLst>
        </pc:picChg>
        <pc:picChg chg="del">
          <ac:chgData name="Danilo Labranca" userId="fa80b329218b4283" providerId="LiveId" clId="{408A014F-854D-4305-8AAA-012B4E0E7F7C}" dt="2023-09-12T08:47:13.582" v="5" actId="478"/>
          <ac:picMkLst>
            <pc:docMk/>
            <pc:sldMk cId="2106874911" sldId="312"/>
            <ac:picMk id="11" creationId="{9B12E51E-7172-A39B-A8FB-829FCC7D2321}"/>
          </ac:picMkLst>
        </pc:picChg>
        <pc:picChg chg="add del mod">
          <ac:chgData name="Danilo Labranca" userId="fa80b329218b4283" providerId="LiveId" clId="{408A014F-854D-4305-8AAA-012B4E0E7F7C}" dt="2023-09-12T08:49:03.515" v="31" actId="478"/>
          <ac:picMkLst>
            <pc:docMk/>
            <pc:sldMk cId="2106874911" sldId="312"/>
            <ac:picMk id="15" creationId="{5D074A99-1B49-1390-A20B-83B972D8C7E2}"/>
          </ac:picMkLst>
        </pc:picChg>
      </pc:sldChg>
      <pc:sldChg chg="add del">
        <pc:chgData name="Danilo Labranca" userId="fa80b329218b4283" providerId="LiveId" clId="{408A014F-854D-4305-8AAA-012B4E0E7F7C}" dt="2023-09-12T08:48:55.372" v="28" actId="2890"/>
        <pc:sldMkLst>
          <pc:docMk/>
          <pc:sldMk cId="155698779" sldId="313"/>
        </pc:sldMkLst>
      </pc:sldChg>
      <pc:sldChg chg="delSp add mod">
        <pc:chgData name="Danilo Labranca" userId="fa80b329218b4283" providerId="LiveId" clId="{408A014F-854D-4305-8AAA-012B4E0E7F7C}" dt="2023-09-12T08:49:08.681" v="33" actId="478"/>
        <pc:sldMkLst>
          <pc:docMk/>
          <pc:sldMk cId="1899560235" sldId="313"/>
        </pc:sldMkLst>
        <pc:picChg chg="del">
          <ac:chgData name="Danilo Labranca" userId="fa80b329218b4283" providerId="LiveId" clId="{408A014F-854D-4305-8AAA-012B4E0E7F7C}" dt="2023-09-12T08:49:08.681" v="33" actId="478"/>
          <ac:picMkLst>
            <pc:docMk/>
            <pc:sldMk cId="1899560235" sldId="313"/>
            <ac:picMk id="3" creationId="{8149313C-7725-A28A-A46A-34257298E14D}"/>
          </ac:picMkLst>
        </pc:picChg>
      </pc:sldChg>
      <pc:sldChg chg="add del">
        <pc:chgData name="Danilo Labranca" userId="fa80b329218b4283" providerId="LiveId" clId="{408A014F-854D-4305-8AAA-012B4E0E7F7C}" dt="2023-09-12T08:48:54.972" v="27"/>
        <pc:sldMkLst>
          <pc:docMk/>
          <pc:sldMk cId="2763068880" sldId="314"/>
        </pc:sldMkLst>
      </pc:sldChg>
      <pc:sldChg chg="add">
        <pc:chgData name="Danilo Labranca" userId="fa80b329218b4283" providerId="LiveId" clId="{408A014F-854D-4305-8AAA-012B4E0E7F7C}" dt="2023-09-12T08:48:59.046" v="30"/>
        <pc:sldMkLst>
          <pc:docMk/>
          <pc:sldMk cId="3780390246" sldId="3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5315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1650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7670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3808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1247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6637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31103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4087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28095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8779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39004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87419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553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94550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063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92101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2685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52758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55678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5818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76529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25205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07363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88223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7326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598943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4400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0834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722845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32963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76487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91839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1111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7056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2400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9579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4350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43254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bg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9359900" y="64325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70"/>
            </a:gs>
            <a:gs pos="1000">
              <a:srgbClr val="000070"/>
            </a:gs>
            <a:gs pos="100000">
              <a:schemeClr val="accent1"/>
            </a:gs>
          </a:gsLst>
          <a:lin ang="8100000" scaled="0"/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Danilo Labranca</a:t>
            </a:r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7.svg"/><Relationship Id="rId9" Type="http://schemas.openxmlformats.org/officeDocument/2006/relationships/image" Target="../media/image2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7.png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6.pn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gif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9.gif"/><Relationship Id="rId4" Type="http://schemas.openxmlformats.org/officeDocument/2006/relationships/image" Target="../media/image5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7" Type="http://schemas.openxmlformats.org/officeDocument/2006/relationships/image" Target="../media/image4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4" Type="http://schemas.openxmlformats.org/officeDocument/2006/relationships/image" Target="../media/image5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gif"/><Relationship Id="rId4" Type="http://schemas.openxmlformats.org/officeDocument/2006/relationships/image" Target="../media/image4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1.png"/><Relationship Id="rId4" Type="http://schemas.openxmlformats.org/officeDocument/2006/relationships/image" Target="../media/image64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0.png"/><Relationship Id="rId3" Type="http://schemas.openxmlformats.org/officeDocument/2006/relationships/image" Target="../media/image66.png"/><Relationship Id="rId7" Type="http://schemas.openxmlformats.org/officeDocument/2006/relationships/image" Target="../media/image6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0.png"/><Relationship Id="rId5" Type="http://schemas.openxmlformats.org/officeDocument/2006/relationships/image" Target="../media/image620.png"/><Relationship Id="rId4" Type="http://schemas.openxmlformats.org/officeDocument/2006/relationships/image" Target="../media/image6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8.jp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4A55BD-5B74-E4AB-0F42-55DAE22E5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589" y="3034871"/>
            <a:ext cx="9487225" cy="1932626"/>
          </a:xfrm>
        </p:spPr>
        <p:txBody>
          <a:bodyPr>
            <a:normAutofit/>
          </a:bodyPr>
          <a:lstStyle/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  <a:sym typeface="Montserrat"/>
              </a:rPr>
              <a:t>Superconducting qubits for sensing applications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74F2156-F279-257A-B6CE-56F3DB5A1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1259" y="4859170"/>
            <a:ext cx="2677886" cy="659888"/>
          </a:xfrm>
        </p:spPr>
        <p:txBody>
          <a:bodyPr/>
          <a:lstStyle/>
          <a:p>
            <a:pPr algn="l"/>
            <a:r>
              <a:rPr lang="en-US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  <a:sym typeface="Montserrat"/>
              </a:rPr>
              <a:t>Danilo Labranca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1BCC0DA-7244-B779-A01B-CBA06809BA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50814E5D-95EE-E703-08DB-54D848B98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07085" y="896047"/>
            <a:ext cx="2721754" cy="749971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Universitа degli Studi di Milano-Bicocca Logo PNG Vector (EPS) Free Download">
            <a:extLst>
              <a:ext uri="{FF2B5EF4-FFF2-40B4-BE49-F238E27FC236}">
                <a16:creationId xmlns:a16="http://schemas.microsoft.com/office/drawing/2014/main" id="{136D82E5-6101-C3D1-8ADF-0D607A5D6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6589" y="406089"/>
            <a:ext cx="2004884" cy="2171354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410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AC Stark Shift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77277" y="3489623"/>
            <a:ext cx="6200160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</a:lstStyle>
          <a:p>
            <a:r>
              <a:rPr lang="en-US" dirty="0">
                <a:sym typeface="Montserrat"/>
              </a:rPr>
              <a:t>Scanning the power of the VNA tone we can populate the cavity with more and more photons</a:t>
            </a:r>
          </a:p>
          <a:p>
            <a:r>
              <a:rPr lang="en-US" dirty="0">
                <a:sym typeface="Montserrat"/>
              </a:rPr>
              <a:t>By doing qubit spectroscopy at each power, we can observe the qubit Stark shift that depends on the number of photons in the cavity</a:t>
            </a:r>
            <a:endParaRPr dirty="0"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F6350EC-47EF-AC1A-336E-5C750E512084}"/>
              </a:ext>
            </a:extLst>
          </p:cNvPr>
          <p:cNvGrpSpPr/>
          <p:nvPr/>
        </p:nvGrpSpPr>
        <p:grpSpPr>
          <a:xfrm>
            <a:off x="1627950" y="1632536"/>
            <a:ext cx="3510799" cy="2087749"/>
            <a:chOff x="734381" y="1657609"/>
            <a:chExt cx="4090981" cy="2460529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996CE68-4401-467E-B257-533E1D804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85319" y="1746032"/>
              <a:ext cx="2269081" cy="237210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76BF4F2-4FB2-AF35-926F-E67FAA1686F0}"/>
                </a:ext>
              </a:extLst>
            </p:cNvPr>
            <p:cNvSpPr txBox="1"/>
            <p:nvPr/>
          </p:nvSpPr>
          <p:spPr>
            <a:xfrm>
              <a:off x="734381" y="3082584"/>
              <a:ext cx="840508" cy="719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Qubit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ABF1A5-EF4B-32A8-8730-14845A74D705}"/>
                </a:ext>
              </a:extLst>
            </p:cNvPr>
            <p:cNvSpPr txBox="1"/>
            <p:nvPr/>
          </p:nvSpPr>
          <p:spPr>
            <a:xfrm>
              <a:off x="3086969" y="3142007"/>
              <a:ext cx="1523961" cy="362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Resonator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09B8A0-0FED-57CD-89A6-8122FE284E0A}"/>
                </a:ext>
              </a:extLst>
            </p:cNvPr>
            <p:cNvSpPr txBox="1"/>
            <p:nvPr/>
          </p:nvSpPr>
          <p:spPr>
            <a:xfrm>
              <a:off x="3636935" y="1657609"/>
              <a:ext cx="1188427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VNA</a:t>
              </a:r>
            </a:p>
          </p:txBody>
        </p: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73FC2F23-136F-3A36-928C-2210B363E6A0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flipV="1">
              <a:off x="1659925" y="1811498"/>
              <a:ext cx="1977010" cy="229735"/>
            </a:xfrm>
            <a:prstGeom prst="bentConnector3">
              <a:avLst>
                <a:gd name="adj1" fmla="val -1391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372DAFD8-22A1-C908-0DBB-5C232BDA77E7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3223491" y="1965386"/>
              <a:ext cx="1007658" cy="698455"/>
            </a:xfrm>
            <a:prstGeom prst="bentConnector2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FB06D98-C92D-52BD-2465-8A298BD12B7F}"/>
                </a:ext>
              </a:extLst>
            </p:cNvPr>
            <p:cNvCxnSpPr/>
            <p:nvPr/>
          </p:nvCxnSpPr>
          <p:spPr>
            <a:xfrm>
              <a:off x="3223491" y="2041233"/>
              <a:ext cx="0" cy="6226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" name="Picture 163" descr="Shape&#10;&#10;Description automatically generated">
            <a:extLst>
              <a:ext uri="{FF2B5EF4-FFF2-40B4-BE49-F238E27FC236}">
                <a16:creationId xmlns:a16="http://schemas.microsoft.com/office/drawing/2014/main" id="{CE4CAAE7-242B-BE5D-0B71-06899693F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637" y="3085099"/>
            <a:ext cx="1398138" cy="264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ED2EA3B-6FE1-C229-1011-9DC7111BD1DC}"/>
                  </a:ext>
                </a:extLst>
              </p:cNvPr>
              <p:cNvSpPr txBox="1"/>
              <p:nvPr/>
            </p:nvSpPr>
            <p:spPr>
              <a:xfrm>
                <a:off x="126932" y="2681523"/>
                <a:ext cx="721307" cy="494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>
                    <a:solidFill>
                      <a:schemeClr val="bg1"/>
                    </a:solidFill>
                    <a:latin typeface="Montserrat" panose="00000500000000000000" pitchFamily="2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sym typeface="Montserrat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  <a:sym typeface="Montserrat"/>
                            </a:rPr>
                            <m:t>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sym typeface="Montserrat"/>
                            </a:rPr>
                            <m:t>q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ED2EA3B-6FE1-C229-1011-9DC7111BD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32" y="2681523"/>
                <a:ext cx="721307" cy="494559"/>
              </a:xfrm>
              <a:prstGeom prst="rect">
                <a:avLst/>
              </a:prstGeom>
              <a:blipFill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660531D3-D36E-0019-7960-E8677F2687B4}"/>
                  </a:ext>
                </a:extLst>
              </p:cNvPr>
              <p:cNvSpPr txBox="1"/>
              <p:nvPr/>
            </p:nvSpPr>
            <p:spPr>
              <a:xfrm>
                <a:off x="4663947" y="1938210"/>
                <a:ext cx="11806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>
                    <a:solidFill>
                      <a:schemeClr val="bg1"/>
                    </a:solidFill>
                    <a:latin typeface="Montserrat" panose="00000500000000000000" pitchFamily="2" charset="0"/>
                  </a:defRPr>
                </a:lvl1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sym typeface="Montserrat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sz="2400" b="1" dirty="0">
                    <a:sym typeface="Montserra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  <a:sym typeface="Montserrat"/>
                      </a:rPr>
                      <m:t>− 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𝝌</m:t>
                    </m:r>
                  </m:oMath>
                </a14:m>
                <a:r>
                  <a:rPr lang="en-US" sz="2400" b="1" dirty="0">
                    <a:sym typeface="Montserrat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660531D3-D36E-0019-7960-E8677F268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947" y="1938210"/>
                <a:ext cx="1180639" cy="461665"/>
              </a:xfrm>
              <a:prstGeom prst="rect">
                <a:avLst/>
              </a:prstGeom>
              <a:blipFill>
                <a:blip r:embed="rId7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Graphical user interface, chart&#10;&#10;Description automatically generated with medium confidence">
            <a:extLst>
              <a:ext uri="{FF2B5EF4-FFF2-40B4-BE49-F238E27FC236}">
                <a16:creationId xmlns:a16="http://schemas.microsoft.com/office/drawing/2014/main" id="{ADE8ADC7-311D-FF68-7756-369D007023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6199" y="2056124"/>
            <a:ext cx="5217039" cy="3911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3CC67E-B8D6-951E-1B8C-F707C8187F59}"/>
                  </a:ext>
                </a:extLst>
              </p:cNvPr>
              <p:cNvSpPr txBox="1"/>
              <p:nvPr/>
            </p:nvSpPr>
            <p:spPr>
              <a:xfrm>
                <a:off x="1326022" y="5957787"/>
                <a:ext cx="3889054" cy="508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  <m:sup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it-IT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3CC67E-B8D6-951E-1B8C-F707C8187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022" y="5957787"/>
                <a:ext cx="3889054" cy="508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DD98157-7A8E-FA6B-3F41-0173EB8D0F4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9647A1D-4DB0-B902-BFBB-7DFA3F7FFC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04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Chevron Plot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AB1581-4992-A9DA-3E8A-4BBAD65D829D}"/>
              </a:ext>
            </a:extLst>
          </p:cNvPr>
          <p:cNvGrpSpPr>
            <a:grpSpLocks noChangeAspect="1"/>
          </p:cNvGrpSpPr>
          <p:nvPr/>
        </p:nvGrpSpPr>
        <p:grpSpPr>
          <a:xfrm>
            <a:off x="5974773" y="1786676"/>
            <a:ext cx="5963715" cy="4506605"/>
            <a:chOff x="1928812" y="304800"/>
            <a:chExt cx="8334375" cy="6298044"/>
          </a:xfrm>
        </p:grpSpPr>
        <p:pic>
          <p:nvPicPr>
            <p:cNvPr id="18" name="Picture 17" descr="Graphical user interface, chart&#10;&#10;Description automatically generated">
              <a:extLst>
                <a:ext uri="{FF2B5EF4-FFF2-40B4-BE49-F238E27FC236}">
                  <a16:creationId xmlns:a16="http://schemas.microsoft.com/office/drawing/2014/main" id="{85B11873-06A1-402A-B500-EEA0BA2B6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9298"/>
            <a:stretch/>
          </p:blipFill>
          <p:spPr>
            <a:xfrm>
              <a:off x="1928812" y="304800"/>
              <a:ext cx="8334375" cy="3168073"/>
            </a:xfrm>
            <a:prstGeom prst="rect">
              <a:avLst/>
            </a:prstGeom>
          </p:spPr>
        </p:pic>
        <p:pic>
          <p:nvPicPr>
            <p:cNvPr id="20" name="Picture 19" descr="Chart, scatter chart&#10;&#10;Description automatically generated">
              <a:extLst>
                <a:ext uri="{FF2B5EF4-FFF2-40B4-BE49-F238E27FC236}">
                  <a16:creationId xmlns:a16="http://schemas.microsoft.com/office/drawing/2014/main" id="{564FBFAD-4C98-9313-3E9A-1F44D9FABA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9594"/>
            <a:stretch/>
          </p:blipFill>
          <p:spPr>
            <a:xfrm>
              <a:off x="1928812" y="3453244"/>
              <a:ext cx="8334375" cy="31496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/>
              <p:nvPr/>
            </p:nvSpPr>
            <p:spPr>
              <a:xfrm>
                <a:off x="0" y="3439528"/>
                <a:ext cx="5839718" cy="34537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n-US" dirty="0">
                    <a:sym typeface="Montserrat"/>
                  </a:rPr>
                  <a:t>Chevron plot is built by scanning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𝒒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𝜎</m:t>
                    </m:r>
                  </m:oMath>
                </a14:m>
                <a:endParaRPr lang="en-US" dirty="0">
                  <a:ea typeface="Cambria Math" panose="02040503050406030204" pitchFamily="18" charset="0"/>
                  <a:sym typeface="Montserrat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sym typeface="Montserrat"/>
                  </a:rPr>
                  <a:t>It is equivalent to Rabi flopping at detuned frequency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</m:oMath>
                </a14:m>
                <a:endParaRPr lang="en-US" dirty="0">
                  <a:ea typeface="Cambria Math" panose="02040503050406030204" pitchFamily="18" charset="0"/>
                  <a:sym typeface="Montserrat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sym typeface="Montserrat"/>
                  </a:rPr>
                  <a:t>The oscillation dumping is dependent on the coherence times of the qubit</a:t>
                </a:r>
              </a:p>
              <a:p>
                <a:r>
                  <a:rPr lang="en-US" dirty="0">
                    <a:sym typeface="Montserrat"/>
                  </a:rPr>
                  <a:t>A better 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can be obtained by fitting the frequency profile of this plot </a:t>
                </a:r>
                <a:r>
                  <a:rPr lang="en-US" dirty="0">
                    <a:sym typeface="Wingdings" panose="05000000000000000000" pitchFamily="2" charset="2"/>
                  </a:rPr>
                  <a:t> calibrate again the </a:t>
                </a:r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-pulse</a:t>
                </a:r>
                <a:endParaRPr lang="en-US" dirty="0">
                  <a:sym typeface="Montserrat"/>
                </a:endParaRPr>
              </a:p>
            </p:txBody>
          </p:sp>
        </mc:Choice>
        <mc:Fallback xmlns="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39528"/>
                <a:ext cx="5839718" cy="3453790"/>
              </a:xfrm>
              <a:prstGeom prst="rect">
                <a:avLst/>
              </a:prstGeom>
              <a:blipFill>
                <a:blip r:embed="rId5"/>
                <a:stretch>
                  <a:fillRect r="-209" b="-5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D342B43B-B9CC-0B8C-EA5D-0D099ED828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854" y="2029519"/>
            <a:ext cx="4572009" cy="1371603"/>
          </a:xfrm>
          <a:prstGeom prst="rect">
            <a:avLst/>
          </a:prstGeom>
        </p:spPr>
      </p:pic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D9122399-7211-DF87-9335-771FAA367D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E81D73D9-4A9E-A69C-8E9C-43334FA948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2" name="Straight Arrow Connector 7">
            <a:extLst>
              <a:ext uri="{FF2B5EF4-FFF2-40B4-BE49-F238E27FC236}">
                <a16:creationId xmlns:a16="http://schemas.microsoft.com/office/drawing/2014/main" id="{8436BCEC-CE1E-4BA8-2CCC-BD459F9196E2}"/>
              </a:ext>
            </a:extLst>
          </p:cNvPr>
          <p:cNvCxnSpPr>
            <a:cxnSpLocks/>
          </p:cNvCxnSpPr>
          <p:nvPr/>
        </p:nvCxnSpPr>
        <p:spPr>
          <a:xfrm flipV="1">
            <a:off x="7086600" y="3554334"/>
            <a:ext cx="0" cy="658437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9">
            <a:extLst>
              <a:ext uri="{FF2B5EF4-FFF2-40B4-BE49-F238E27FC236}">
                <a16:creationId xmlns:a16="http://schemas.microsoft.com/office/drawing/2014/main" id="{867A94C6-DCF4-0FE4-95C3-CACADAF9C218}"/>
              </a:ext>
            </a:extLst>
          </p:cNvPr>
          <p:cNvCxnSpPr>
            <a:cxnSpLocks/>
          </p:cNvCxnSpPr>
          <p:nvPr/>
        </p:nvCxnSpPr>
        <p:spPr>
          <a:xfrm>
            <a:off x="7097485" y="1426029"/>
            <a:ext cx="0" cy="689149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379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429000"/>
            <a:ext cx="12192000" cy="3429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Rabi Flopping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Google Shape;185;p20"/>
              <p:cNvSpPr txBox="1"/>
              <p:nvPr/>
            </p:nvSpPr>
            <p:spPr>
              <a:xfrm>
                <a:off x="-49696" y="3332845"/>
                <a:ext cx="6729952" cy="30007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n-US" dirty="0">
                    <a:sym typeface="Montserrat"/>
                  </a:rPr>
                  <a:t>We switch to time domain measurement</a:t>
                </a:r>
              </a:p>
              <a:p>
                <a:r>
                  <a:rPr lang="en-US" dirty="0">
                    <a:sym typeface="Montserrat"/>
                  </a:rPr>
                  <a:t>We pulse both tones:</a:t>
                </a:r>
              </a:p>
              <a:p>
                <a:pPr marL="969963">
                  <a:buClr>
                    <a:schemeClr val="bg1"/>
                  </a:buClr>
                  <a:buSzPct val="82000"/>
                  <a:buFont typeface="Montserrat" panose="00000500000000000000" pitchFamily="2" charset="0"/>
                  <a:buChar char="●"/>
                </a:pPr>
                <a:r>
                  <a:rPr lang="en-US" dirty="0">
                    <a:sym typeface="Montserrat"/>
                  </a:rPr>
                  <a:t>Qubit: gaussian pulse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</m:oMath>
                </a14:m>
                <a:endParaRPr lang="en-US" dirty="0">
                  <a:sym typeface="Montserrat"/>
                </a:endParaRPr>
              </a:p>
              <a:p>
                <a:pPr marL="969963">
                  <a:buClr>
                    <a:schemeClr val="bg1"/>
                  </a:buClr>
                  <a:buSzPct val="82000"/>
                  <a:buFont typeface="Montserrat" panose="00000500000000000000" pitchFamily="2" charset="0"/>
                  <a:buChar char="●"/>
                </a:pPr>
                <a:r>
                  <a:rPr lang="en-US" dirty="0">
                    <a:sym typeface="Montserrat"/>
                  </a:rPr>
                  <a:t>Cavity: square pulse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Montserrat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b="1" dirty="0">
                    <a:sym typeface="Montserrat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sym typeface="Montserrat"/>
                      </a:rPr>
                      <m:t>− 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𝝌</m:t>
                    </m:r>
                  </m:oMath>
                </a14:m>
                <a:endParaRPr lang="en-US" b="1" dirty="0">
                  <a:ea typeface="Cambria Math" panose="02040503050406030204" pitchFamily="18" charset="0"/>
                  <a:sym typeface="Montserrat"/>
                </a:endParaRPr>
              </a:p>
              <a:p>
                <a:pPr>
                  <a:buClr>
                    <a:schemeClr val="bg1"/>
                  </a:buClr>
                  <a:buSzPct val="82000"/>
                  <a:buFont typeface="Montserrat" panose="00000500000000000000" pitchFamily="2" charset="0"/>
                  <a:buChar char="●"/>
                </a:pPr>
                <a:r>
                  <a:rPr lang="en-US" dirty="0">
                    <a:sym typeface="Montserrat"/>
                  </a:rPr>
                  <a:t>Observation of power and time Rabi flopping by scanning the power and duration of the qubit pulse</a:t>
                </a:r>
              </a:p>
              <a:p>
                <a:pPr>
                  <a:buClr>
                    <a:schemeClr val="bg1"/>
                  </a:buClr>
                  <a:buSzPct val="82000"/>
                  <a:buFont typeface="Montserrat" panose="00000500000000000000" pitchFamily="2" charset="0"/>
                  <a:buChar char="●"/>
                </a:pPr>
                <a:r>
                  <a:rPr lang="en-US" dirty="0">
                    <a:sym typeface="Montserrat"/>
                  </a:rPr>
                  <a:t>Note: qubit gaussian pulse is digitally truncated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Montserrat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𝜎</m:t>
                    </m:r>
                  </m:oMath>
                </a14:m>
                <a:endParaRPr lang="en-US" dirty="0">
                  <a:sym typeface="Montserrat"/>
                </a:endParaRPr>
              </a:p>
            </p:txBody>
          </p:sp>
        </mc:Choice>
        <mc:Fallback xmlns="">
          <p:sp>
            <p:nvSpPr>
              <p:cNvPr id="185" name="Google Shape;185;p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696" y="3332845"/>
                <a:ext cx="6729952" cy="3000781"/>
              </a:xfrm>
              <a:prstGeom prst="rect">
                <a:avLst/>
              </a:prstGeom>
              <a:blipFill>
                <a:blip r:embed="rId3"/>
                <a:stretch>
                  <a:fillRect b="-10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C4A4A1-5B70-4F06-E4BF-D36927D897BA}"/>
              </a:ext>
            </a:extLst>
          </p:cNvPr>
          <p:cNvGrpSpPr/>
          <p:nvPr/>
        </p:nvGrpSpPr>
        <p:grpSpPr>
          <a:xfrm>
            <a:off x="6646812" y="1786676"/>
            <a:ext cx="5426176" cy="4507375"/>
            <a:chOff x="6867448" y="2377693"/>
            <a:chExt cx="3640890" cy="2785434"/>
          </a:xfrm>
        </p:grpSpPr>
        <p:pic>
          <p:nvPicPr>
            <p:cNvPr id="3" name="Picture 2" descr="Chart, scatter chart&#10;&#10;Description automatically generated">
              <a:extLst>
                <a:ext uri="{FF2B5EF4-FFF2-40B4-BE49-F238E27FC236}">
                  <a16:creationId xmlns:a16="http://schemas.microsoft.com/office/drawing/2014/main" id="{63DD44CA-20C3-45FF-6AAB-29DC9B1C82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8172"/>
            <a:stretch/>
          </p:blipFill>
          <p:spPr>
            <a:xfrm>
              <a:off x="6867448" y="3748408"/>
              <a:ext cx="3640890" cy="1414719"/>
            </a:xfrm>
            <a:prstGeom prst="rect">
              <a:avLst/>
            </a:prstGeom>
          </p:spPr>
        </p:pic>
        <p:pic>
          <p:nvPicPr>
            <p:cNvPr id="13" name="Picture 12" descr="Chart, bar chart&#10;&#10;Description automatically generated">
              <a:extLst>
                <a:ext uri="{FF2B5EF4-FFF2-40B4-BE49-F238E27FC236}">
                  <a16:creationId xmlns:a16="http://schemas.microsoft.com/office/drawing/2014/main" id="{EF37D110-7995-BDAF-A163-25D1A0112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49267"/>
            <a:stretch/>
          </p:blipFill>
          <p:spPr>
            <a:xfrm>
              <a:off x="6867448" y="2377693"/>
              <a:ext cx="3640890" cy="138480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A6CDAC2-A59E-1BD0-E416-EBB6DF58C105}"/>
              </a:ext>
            </a:extLst>
          </p:cNvPr>
          <p:cNvSpPr txBox="1"/>
          <p:nvPr/>
        </p:nvSpPr>
        <p:spPr>
          <a:xfrm>
            <a:off x="10646035" y="5213920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 50ns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6A47799D-9C73-8FE4-09DC-A8019F06AB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388" y="1978106"/>
            <a:ext cx="4615659" cy="138469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8D247A-72EC-AF74-F22B-F30573BED676}"/>
              </a:ext>
            </a:extLst>
          </p:cNvPr>
          <p:cNvCxnSpPr>
            <a:cxnSpLocks/>
          </p:cNvCxnSpPr>
          <p:nvPr/>
        </p:nvCxnSpPr>
        <p:spPr>
          <a:xfrm flipV="1">
            <a:off x="8980713" y="3554334"/>
            <a:ext cx="0" cy="658437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5A2E18-8F04-AB2D-D0D2-F3EE52F5C9CD}"/>
              </a:ext>
            </a:extLst>
          </p:cNvPr>
          <p:cNvCxnSpPr>
            <a:cxnSpLocks/>
          </p:cNvCxnSpPr>
          <p:nvPr/>
        </p:nvCxnSpPr>
        <p:spPr>
          <a:xfrm>
            <a:off x="8991598" y="1426029"/>
            <a:ext cx="0" cy="689149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9D6A14B-4F03-EDB2-72D9-473EB8A69BA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F35921F-26D1-C800-C60B-EB38C65A08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45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Chevron Plot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AB1581-4992-A9DA-3E8A-4BBAD65D829D}"/>
              </a:ext>
            </a:extLst>
          </p:cNvPr>
          <p:cNvGrpSpPr>
            <a:grpSpLocks noChangeAspect="1"/>
          </p:cNvGrpSpPr>
          <p:nvPr/>
        </p:nvGrpSpPr>
        <p:grpSpPr>
          <a:xfrm>
            <a:off x="5974773" y="1786676"/>
            <a:ext cx="5963715" cy="4506605"/>
            <a:chOff x="1928812" y="304800"/>
            <a:chExt cx="8334375" cy="6298044"/>
          </a:xfrm>
        </p:grpSpPr>
        <p:pic>
          <p:nvPicPr>
            <p:cNvPr id="18" name="Picture 17" descr="Graphical user interface, chart&#10;&#10;Description automatically generated">
              <a:extLst>
                <a:ext uri="{FF2B5EF4-FFF2-40B4-BE49-F238E27FC236}">
                  <a16:creationId xmlns:a16="http://schemas.microsoft.com/office/drawing/2014/main" id="{85B11873-06A1-402A-B500-EEA0BA2B6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9298"/>
            <a:stretch/>
          </p:blipFill>
          <p:spPr>
            <a:xfrm>
              <a:off x="1928812" y="304800"/>
              <a:ext cx="8334375" cy="3168073"/>
            </a:xfrm>
            <a:prstGeom prst="rect">
              <a:avLst/>
            </a:prstGeom>
          </p:spPr>
        </p:pic>
        <p:pic>
          <p:nvPicPr>
            <p:cNvPr id="20" name="Picture 19" descr="Chart, scatter chart&#10;&#10;Description automatically generated">
              <a:extLst>
                <a:ext uri="{FF2B5EF4-FFF2-40B4-BE49-F238E27FC236}">
                  <a16:creationId xmlns:a16="http://schemas.microsoft.com/office/drawing/2014/main" id="{564FBFAD-4C98-9313-3E9A-1F44D9FABA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9594"/>
            <a:stretch/>
          </p:blipFill>
          <p:spPr>
            <a:xfrm>
              <a:off x="1928812" y="3453244"/>
              <a:ext cx="8334375" cy="31496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/>
              <p:nvPr/>
            </p:nvSpPr>
            <p:spPr>
              <a:xfrm>
                <a:off x="0" y="3439528"/>
                <a:ext cx="5839718" cy="34537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n-US" dirty="0">
                    <a:sym typeface="Montserrat"/>
                  </a:rPr>
                  <a:t>Chevron plot is built by scanning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𝒒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𝜎</m:t>
                    </m:r>
                  </m:oMath>
                </a14:m>
                <a:endParaRPr lang="en-US" dirty="0">
                  <a:ea typeface="Cambria Math" panose="02040503050406030204" pitchFamily="18" charset="0"/>
                  <a:sym typeface="Montserrat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sym typeface="Montserrat"/>
                  </a:rPr>
                  <a:t>It is equivalent to Rabi flopping at detuned frequency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</m:oMath>
                </a14:m>
                <a:endParaRPr lang="en-US" dirty="0">
                  <a:ea typeface="Cambria Math" panose="02040503050406030204" pitchFamily="18" charset="0"/>
                  <a:sym typeface="Montserrat"/>
                </a:endParaRPr>
              </a:p>
              <a:p>
                <a:r>
                  <a:rPr lang="en-US" dirty="0">
                    <a:ea typeface="Cambria Math" panose="02040503050406030204" pitchFamily="18" charset="0"/>
                    <a:sym typeface="Montserrat"/>
                  </a:rPr>
                  <a:t>The oscillation dumping is dependent on the coherence times of the qubit</a:t>
                </a:r>
              </a:p>
              <a:p>
                <a:r>
                  <a:rPr lang="en-US" dirty="0">
                    <a:sym typeface="Montserrat"/>
                  </a:rPr>
                  <a:t>A better 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can be obtained by fitting the frequency profile of this plot </a:t>
                </a:r>
                <a:r>
                  <a:rPr lang="en-US" dirty="0">
                    <a:sym typeface="Wingdings" panose="05000000000000000000" pitchFamily="2" charset="2"/>
                  </a:rPr>
                  <a:t> calibrate again the </a:t>
                </a:r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-pulse</a:t>
                </a:r>
                <a:endParaRPr lang="en-US" dirty="0">
                  <a:sym typeface="Montserrat"/>
                </a:endParaRPr>
              </a:p>
            </p:txBody>
          </p:sp>
        </mc:Choice>
        <mc:Fallback xmlns="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39528"/>
                <a:ext cx="5839718" cy="3453790"/>
              </a:xfrm>
              <a:prstGeom prst="rect">
                <a:avLst/>
              </a:prstGeom>
              <a:blipFill>
                <a:blip r:embed="rId5"/>
                <a:stretch>
                  <a:fillRect r="-1148" b="-5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D342B43B-B9CC-0B8C-EA5D-0D099ED828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854" y="2029519"/>
            <a:ext cx="4572009" cy="1371603"/>
          </a:xfrm>
          <a:prstGeom prst="rect">
            <a:avLst/>
          </a:prstGeom>
        </p:spPr>
      </p:pic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D9122399-7211-DF87-9335-771FAA367D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E81D73D9-4A9E-A69C-8E9C-43334FA948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2" name="Straight Arrow Connector 7">
            <a:extLst>
              <a:ext uri="{FF2B5EF4-FFF2-40B4-BE49-F238E27FC236}">
                <a16:creationId xmlns:a16="http://schemas.microsoft.com/office/drawing/2014/main" id="{8436BCEC-CE1E-4BA8-2CCC-BD459F9196E2}"/>
              </a:ext>
            </a:extLst>
          </p:cNvPr>
          <p:cNvCxnSpPr>
            <a:cxnSpLocks/>
          </p:cNvCxnSpPr>
          <p:nvPr/>
        </p:nvCxnSpPr>
        <p:spPr>
          <a:xfrm flipV="1">
            <a:off x="7086600" y="3554334"/>
            <a:ext cx="0" cy="658437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9">
            <a:extLst>
              <a:ext uri="{FF2B5EF4-FFF2-40B4-BE49-F238E27FC236}">
                <a16:creationId xmlns:a16="http://schemas.microsoft.com/office/drawing/2014/main" id="{867A94C6-DCF4-0FE4-95C3-CACADAF9C218}"/>
              </a:ext>
            </a:extLst>
          </p:cNvPr>
          <p:cNvCxnSpPr>
            <a:cxnSpLocks/>
          </p:cNvCxnSpPr>
          <p:nvPr/>
        </p:nvCxnSpPr>
        <p:spPr>
          <a:xfrm>
            <a:off x="7097485" y="1426029"/>
            <a:ext cx="0" cy="689149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35E40578-D36D-89CB-3E5F-5C79550DA5B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7085" r="17085"/>
          <a:stretch/>
        </p:blipFill>
        <p:spPr>
          <a:xfrm>
            <a:off x="633855" y="1800918"/>
            <a:ext cx="4572008" cy="463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91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4106284"/>
            <a:ext cx="12192000" cy="2751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4800" b="1" baseline="-25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measurement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185;p20">
            <a:extLst>
              <a:ext uri="{FF2B5EF4-FFF2-40B4-BE49-F238E27FC236}">
                <a16:creationId xmlns:a16="http://schemas.microsoft.com/office/drawing/2014/main" id="{86008E54-30B0-DADE-0A8B-AAD9512B2FF7}"/>
              </a:ext>
            </a:extLst>
          </p:cNvPr>
          <p:cNvSpPr txBox="1"/>
          <p:nvPr/>
        </p:nvSpPr>
        <p:spPr>
          <a:xfrm>
            <a:off x="-30353" y="4351903"/>
            <a:ext cx="5839718" cy="2169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</a:lstStyle>
          <a:p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US" dirty="0">
                <a:sym typeface="Wingdings" panose="05000000000000000000" pitchFamily="2" charset="2"/>
              </a:rPr>
              <a:t>-pulse followed by a cavity measurement after a time interval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>
                <a:sym typeface="Wingdings" panose="05000000000000000000" pitchFamily="2" charset="2"/>
              </a:rPr>
              <a:t>t repeated N times and averaged</a:t>
            </a:r>
          </a:p>
          <a:p>
            <a:r>
              <a:rPr lang="en-US" dirty="0">
                <a:sym typeface="Wingdings" panose="05000000000000000000" pitchFamily="2" charset="2"/>
              </a:rPr>
              <a:t>Exponential decay of the excited population of the qubit</a:t>
            </a:r>
            <a:endParaRPr lang="en-US" dirty="0">
              <a:sym typeface="Montserra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342B43B-B9CC-0B8C-EA5D-0D099ED828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3473" y="2198189"/>
            <a:ext cx="5232066" cy="15696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663615-9D63-9D99-38EC-5AC66C437A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5914" y="1805911"/>
            <a:ext cx="6031574" cy="452368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7171C5-74AB-AE67-6572-1A3D074A9F9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ACE7BC-09AB-1D72-68E4-C802A54F39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72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4106284"/>
            <a:ext cx="12192000" cy="27517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4800" b="1" baseline="-25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measurement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185;p20">
            <a:extLst>
              <a:ext uri="{FF2B5EF4-FFF2-40B4-BE49-F238E27FC236}">
                <a16:creationId xmlns:a16="http://schemas.microsoft.com/office/drawing/2014/main" id="{86008E54-30B0-DADE-0A8B-AAD9512B2FF7}"/>
              </a:ext>
            </a:extLst>
          </p:cNvPr>
          <p:cNvSpPr txBox="1"/>
          <p:nvPr/>
        </p:nvSpPr>
        <p:spPr>
          <a:xfrm>
            <a:off x="-30353" y="4351903"/>
            <a:ext cx="5839718" cy="2169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</a:lstStyle>
          <a:p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US" dirty="0">
                <a:sym typeface="Wingdings" panose="05000000000000000000" pitchFamily="2" charset="2"/>
              </a:rPr>
              <a:t>-pulse followed by a cavity measurement after a time interval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>
                <a:sym typeface="Wingdings" panose="05000000000000000000" pitchFamily="2" charset="2"/>
              </a:rPr>
              <a:t>t repeated N times and averaged</a:t>
            </a:r>
          </a:p>
          <a:p>
            <a:r>
              <a:rPr lang="en-US" dirty="0">
                <a:sym typeface="Wingdings" panose="05000000000000000000" pitchFamily="2" charset="2"/>
              </a:rPr>
              <a:t>Exponential decay of the excited population of the qubit</a:t>
            </a:r>
            <a:endParaRPr lang="en-US" dirty="0">
              <a:sym typeface="Montserra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342B43B-B9CC-0B8C-EA5D-0D099ED828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3473" y="2198189"/>
            <a:ext cx="5232066" cy="15696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663615-9D63-9D99-38EC-5AC66C437A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5914" y="1805911"/>
            <a:ext cx="6031574" cy="452368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7171C5-74AB-AE67-6572-1A3D074A9F9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ACE7BC-09AB-1D72-68E4-C802A54F39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Immagine 8" descr="Immagine che contiene cerchio, sfera, diagramma, cupola&#10;&#10;Descrizione generata automaticamente">
            <a:extLst>
              <a:ext uri="{FF2B5EF4-FFF2-40B4-BE49-F238E27FC236}">
                <a16:creationId xmlns:a16="http://schemas.microsoft.com/office/drawing/2014/main" id="{AA4249CF-76B1-3FBE-6A8D-D8F7D1F053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195" r="16138"/>
          <a:stretch/>
        </p:blipFill>
        <p:spPr>
          <a:xfrm>
            <a:off x="741256" y="2233829"/>
            <a:ext cx="4114799" cy="411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40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4800" b="1" baseline="-25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4800" b="1" baseline="30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*</a:t>
            </a: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measurement - Ramsey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/>
              <p:nvPr/>
            </p:nvSpPr>
            <p:spPr>
              <a:xfrm>
                <a:off x="0" y="3439528"/>
                <a:ext cx="6345044" cy="34535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/2-pulses separated by time interval </a:t>
                </a:r>
                <a:r>
                  <a:rPr lang="el-GR" dirty="0">
                    <a:sym typeface="Wingdings" panose="05000000000000000000" pitchFamily="2" charset="2"/>
                  </a:rPr>
                  <a:t>Δ</a:t>
                </a:r>
                <a:r>
                  <a:rPr lang="en-US" dirty="0">
                    <a:sym typeface="Wingdings" panose="05000000000000000000" pitchFamily="2" charset="2"/>
                  </a:rPr>
                  <a:t>t</a:t>
                </a:r>
              </a:p>
              <a:p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/2-pulse  half the amplitude of the </a:t>
                </a:r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-pulses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We are mapping the qubit in a superposition state and monitoring the phase information lifetime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The oscillation frequency is equal to the detuning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/2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and gives the best 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01</m:t>
                        </m:r>
                      </m:sub>
                    </m:sSub>
                  </m:oMath>
                </a14:m>
                <a:endParaRPr lang="en-US" dirty="0">
                  <a:sym typeface="Montserrat"/>
                </a:endParaRPr>
              </a:p>
              <a:p>
                <a:r>
                  <a:rPr lang="en-US" dirty="0">
                    <a:sym typeface="Montserrat"/>
                  </a:rPr>
                  <a:t>The exponential decay is T</a:t>
                </a:r>
                <a:r>
                  <a:rPr lang="en-US" baseline="-25000" dirty="0">
                    <a:sym typeface="Montserrat"/>
                  </a:rPr>
                  <a:t>2</a:t>
                </a:r>
                <a:r>
                  <a:rPr lang="en-US" baseline="30000" dirty="0">
                    <a:sym typeface="Montserrat"/>
                  </a:rPr>
                  <a:t>*</a:t>
                </a:r>
                <a:r>
                  <a:rPr lang="en-US" dirty="0">
                    <a:sym typeface="Montserrat"/>
                  </a:rPr>
                  <a:t> measurement</a:t>
                </a:r>
              </a:p>
            </p:txBody>
          </p:sp>
        </mc:Choice>
        <mc:Fallback xmlns="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39528"/>
                <a:ext cx="6345044" cy="3453597"/>
              </a:xfrm>
              <a:prstGeom prst="rect">
                <a:avLst/>
              </a:prstGeom>
              <a:blipFill>
                <a:blip r:embed="rId3"/>
                <a:stretch>
                  <a:fillRect r="-1057" b="-5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923574B-9DBC-5CFD-122F-EC2F67466F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506437" y="2196221"/>
            <a:ext cx="5431016" cy="4073262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A1C3DF4D-115A-9B82-25ED-F372CEC73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854" y="1934707"/>
            <a:ext cx="4572009" cy="1371603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05BCAA4-B707-0E5E-7C8E-A1683F3D82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CB2DE91-FB1D-F0BF-18EB-860609CAC5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92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4800" b="1" baseline="-25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4800" b="1" baseline="30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*</a:t>
            </a: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measurement - Ramsey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/>
              <p:nvPr/>
            </p:nvSpPr>
            <p:spPr>
              <a:xfrm>
                <a:off x="0" y="3439528"/>
                <a:ext cx="6345044" cy="34535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/2-pulses separated by time interval </a:t>
                </a:r>
                <a:r>
                  <a:rPr lang="el-GR" dirty="0">
                    <a:sym typeface="Wingdings" panose="05000000000000000000" pitchFamily="2" charset="2"/>
                  </a:rPr>
                  <a:t>Δ</a:t>
                </a:r>
                <a:r>
                  <a:rPr lang="en-US" dirty="0">
                    <a:sym typeface="Wingdings" panose="05000000000000000000" pitchFamily="2" charset="2"/>
                  </a:rPr>
                  <a:t>t</a:t>
                </a:r>
              </a:p>
              <a:p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/2-pulse  half the amplitude of the </a:t>
                </a:r>
                <a:r>
                  <a:rPr lang="el-GR" dirty="0">
                    <a:sym typeface="Wingdings" panose="05000000000000000000" pitchFamily="2" charset="2"/>
                  </a:rPr>
                  <a:t>π</a:t>
                </a:r>
                <a:r>
                  <a:rPr lang="en-US" dirty="0">
                    <a:sym typeface="Wingdings" panose="05000000000000000000" pitchFamily="2" charset="2"/>
                  </a:rPr>
                  <a:t>-pulses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We are mapping the qubit in a superposition state and monitoring the phase information lifetime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The oscillation frequency is equal to the detuning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/2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dirty="0">
                    <a:sym typeface="Montserrat"/>
                  </a:rPr>
                  <a:t> and gives the best 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01</m:t>
                        </m:r>
                      </m:sub>
                    </m:sSub>
                  </m:oMath>
                </a14:m>
                <a:endParaRPr lang="en-US" dirty="0">
                  <a:sym typeface="Montserrat"/>
                </a:endParaRPr>
              </a:p>
              <a:p>
                <a:r>
                  <a:rPr lang="en-US" dirty="0">
                    <a:sym typeface="Montserrat"/>
                  </a:rPr>
                  <a:t>The exponential decay is T</a:t>
                </a:r>
                <a:r>
                  <a:rPr lang="en-US" baseline="-25000" dirty="0">
                    <a:sym typeface="Montserrat"/>
                  </a:rPr>
                  <a:t>2</a:t>
                </a:r>
                <a:r>
                  <a:rPr lang="en-US" baseline="30000" dirty="0">
                    <a:sym typeface="Montserrat"/>
                  </a:rPr>
                  <a:t>*</a:t>
                </a:r>
                <a:r>
                  <a:rPr lang="en-US" dirty="0">
                    <a:sym typeface="Montserrat"/>
                  </a:rPr>
                  <a:t> measurement</a:t>
                </a:r>
              </a:p>
            </p:txBody>
          </p:sp>
        </mc:Choice>
        <mc:Fallback xmlns="">
          <p:sp>
            <p:nvSpPr>
              <p:cNvPr id="23" name="Google Shape;185;p20">
                <a:extLst>
                  <a:ext uri="{FF2B5EF4-FFF2-40B4-BE49-F238E27FC236}">
                    <a16:creationId xmlns:a16="http://schemas.microsoft.com/office/drawing/2014/main" id="{86008E54-30B0-DADE-0A8B-AAD9512B2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39528"/>
                <a:ext cx="6345044" cy="3453597"/>
              </a:xfrm>
              <a:prstGeom prst="rect">
                <a:avLst/>
              </a:prstGeom>
              <a:blipFill>
                <a:blip r:embed="rId3"/>
                <a:stretch>
                  <a:fillRect r="-1057" b="-5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A1C3DF4D-115A-9B82-25ED-F372CEC73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54" y="1934707"/>
            <a:ext cx="4572009" cy="1371603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05BCAA4-B707-0E5E-7C8E-A1683F3D82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CB2DE91-FB1D-F0BF-18EB-860609CAC5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Immagine 2" descr="Immagine che contiene cerchio, sfera, diagramma, design&#10;&#10;Descrizione generata automaticamente">
            <a:extLst>
              <a:ext uri="{FF2B5EF4-FFF2-40B4-BE49-F238E27FC236}">
                <a16:creationId xmlns:a16="http://schemas.microsoft.com/office/drawing/2014/main" id="{5A11EC82-C2AE-0D74-6414-0155069F5D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37" r="16931"/>
          <a:stretch/>
        </p:blipFill>
        <p:spPr>
          <a:xfrm>
            <a:off x="633853" y="2012195"/>
            <a:ext cx="4572009" cy="4553937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E65A16C1-2FA1-83CC-B9C9-23FF52171F1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506437" y="2196221"/>
            <a:ext cx="5431016" cy="407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915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4800" b="1" baseline="-25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4800" b="1" baseline="30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measurement – Spin Echo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185;p20">
            <a:extLst>
              <a:ext uri="{FF2B5EF4-FFF2-40B4-BE49-F238E27FC236}">
                <a16:creationId xmlns:a16="http://schemas.microsoft.com/office/drawing/2014/main" id="{86008E54-30B0-DADE-0A8B-AAD9512B2FF7}"/>
              </a:ext>
            </a:extLst>
          </p:cNvPr>
          <p:cNvSpPr txBox="1"/>
          <p:nvPr/>
        </p:nvSpPr>
        <p:spPr>
          <a:xfrm>
            <a:off x="0" y="3439528"/>
            <a:ext cx="5839718" cy="3000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</a:lstStyle>
          <a:p>
            <a:r>
              <a:rPr lang="en-US" dirty="0">
                <a:sym typeface="Wingdings" panose="05000000000000000000" pitchFamily="2" charset="2"/>
              </a:rPr>
              <a:t>Same as Ramsey pulse sequence with an additional 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US" dirty="0">
                <a:sym typeface="Wingdings" panose="05000000000000000000" pitchFamily="2" charset="2"/>
              </a:rPr>
              <a:t>-pulses at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>
                <a:sym typeface="Wingdings" panose="05000000000000000000" pitchFamily="2" charset="2"/>
              </a:rPr>
              <a:t>t/2</a:t>
            </a:r>
          </a:p>
          <a:p>
            <a:r>
              <a:rPr lang="en-US" dirty="0">
                <a:sym typeface="Wingdings" panose="05000000000000000000" pitchFamily="2" charset="2"/>
              </a:rPr>
              <a:t>This additional 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US" dirty="0">
                <a:sym typeface="Wingdings" panose="05000000000000000000" pitchFamily="2" charset="2"/>
              </a:rPr>
              <a:t>-pulse has the goal to eliminate the impact of low frequency phase noise by refocusing the state</a:t>
            </a:r>
          </a:p>
          <a:p>
            <a:r>
              <a:rPr lang="en-US" dirty="0">
                <a:sym typeface="Wingdings" panose="05000000000000000000" pitchFamily="2" charset="2"/>
              </a:rPr>
              <a:t>The exponential decay time is a measure closer to the actual T</a:t>
            </a:r>
            <a:r>
              <a:rPr lang="en-US" baseline="-25000" dirty="0">
                <a:sym typeface="Wingdings" panose="05000000000000000000" pitchFamily="2" charset="2"/>
              </a:rPr>
              <a:t>2 </a:t>
            </a:r>
            <a:r>
              <a:rPr lang="en-US" dirty="0">
                <a:sym typeface="Wingdings" panose="05000000000000000000" pitchFamily="2" charset="2"/>
              </a:rPr>
              <a:t>of the qubit</a:t>
            </a:r>
            <a:endParaRPr lang="en-US" dirty="0">
              <a:sym typeface="Montserra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060C29-A934-6F6A-12E2-0D29CD4BFE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40830" y="2029519"/>
            <a:ext cx="5837493" cy="4378120"/>
          </a:xfrm>
          <a:prstGeom prst="rect">
            <a:avLst/>
          </a:prstGeom>
        </p:spPr>
      </p:pic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D776868D-E1A6-4FCE-CC92-106BCB0A7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55" y="2018925"/>
            <a:ext cx="4572009" cy="1371603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7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0144">
                  <a:alpha val="84705"/>
                </a:srgbClr>
              </a:gs>
              <a:gs pos="1000">
                <a:srgbClr val="000144">
                  <a:alpha val="84705"/>
                </a:srgbClr>
              </a:gs>
              <a:gs pos="100000">
                <a:srgbClr val="000070">
                  <a:alpha val="97647"/>
                </a:srgbClr>
              </a:gs>
            </a:gsLst>
            <a:lin ang="81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" name="Google Shape;86;p13"/>
          <p:cNvGrpSpPr/>
          <p:nvPr/>
        </p:nvGrpSpPr>
        <p:grpSpPr>
          <a:xfrm>
            <a:off x="123372" y="6550929"/>
            <a:ext cx="885825" cy="190500"/>
            <a:chOff x="10801350" y="314325"/>
            <a:chExt cx="885825" cy="190500"/>
          </a:xfrm>
        </p:grpSpPr>
        <p:sp>
          <p:nvSpPr>
            <p:cNvPr id="87" name="Google Shape;87;p13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13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981850" y="2450700"/>
            <a:ext cx="62283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Sensing protocol</a:t>
            </a:r>
            <a:endParaRPr sz="35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13"/>
          <p:cNvSpPr/>
          <p:nvPr/>
        </p:nvSpPr>
        <p:spPr>
          <a:xfrm rot="10800000">
            <a:off x="10188443" y="5092246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BC48F-0441-F6F7-AA47-C6C74819937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B6CAD-80FA-20D3-3903-B1B70A9B44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7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/>
          <p:nvPr/>
        </p:nvSpPr>
        <p:spPr>
          <a:xfrm>
            <a:off x="4839855" y="752475"/>
            <a:ext cx="6680900" cy="5353050"/>
          </a:xfrm>
          <a:prstGeom prst="roundRect">
            <a:avLst>
              <a:gd name="adj" fmla="val 16667"/>
            </a:avLst>
          </a:prstGeom>
          <a:noFill/>
          <a:ln w="476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1" name="Google Shape;101;p14"/>
          <p:cNvGrpSpPr/>
          <p:nvPr/>
        </p:nvGrpSpPr>
        <p:grpSpPr>
          <a:xfrm>
            <a:off x="5528835" y="1125542"/>
            <a:ext cx="5644800" cy="2957609"/>
            <a:chOff x="5528835" y="1052825"/>
            <a:chExt cx="5644800" cy="2957609"/>
          </a:xfrm>
        </p:grpSpPr>
        <p:sp>
          <p:nvSpPr>
            <p:cNvPr id="102" name="Google Shape;102;p14"/>
            <p:cNvSpPr txBox="1"/>
            <p:nvPr/>
          </p:nvSpPr>
          <p:spPr>
            <a:xfrm>
              <a:off x="5528835" y="1609817"/>
              <a:ext cx="5644800" cy="24006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0" indent="-31750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Char char="●"/>
              </a:pPr>
              <a:r>
                <a:rPr lang="en-US" sz="2000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Qubits are two state quantum systems</a:t>
              </a:r>
              <a:endParaRPr sz="2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457200" marR="0" lvl="0" indent="-31750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Char char="●"/>
              </a:pPr>
              <a:r>
                <a:rPr lang="en-US" sz="2000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They are the quantum mechanical analogous of the bit</a:t>
              </a:r>
            </a:p>
            <a:p>
              <a:pPr marL="457200" marR="0" lvl="0" indent="-31750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Char char="●"/>
              </a:pPr>
              <a:r>
                <a:rPr lang="en-US" sz="2000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More information is stored in a qubit</a:t>
              </a:r>
              <a:endParaRPr sz="2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03" name="Google Shape;103;p14"/>
            <p:cNvSpPr txBox="1"/>
            <p:nvPr/>
          </p:nvSpPr>
          <p:spPr>
            <a:xfrm>
              <a:off x="5528835" y="1052825"/>
              <a:ext cx="53106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dirty="0">
                  <a:solidFill>
                    <a:schemeClr val="lt1"/>
                  </a:solidFill>
                  <a:latin typeface="Montserrat" panose="00000500000000000000" pitchFamily="2" charset="0"/>
                  <a:ea typeface="Nunito"/>
                  <a:cs typeface="Nunito"/>
                  <a:sym typeface="Nunito"/>
                </a:rPr>
                <a:t>What is a qubit? </a:t>
              </a:r>
              <a:endParaRPr sz="4000" b="1" dirty="0">
                <a:solidFill>
                  <a:schemeClr val="lt1"/>
                </a:solidFill>
                <a:latin typeface="Montserrat" panose="00000500000000000000" pitchFamily="2" charset="0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" name="Google Shape;140;p14">
            <a:extLst>
              <a:ext uri="{FF2B5EF4-FFF2-40B4-BE49-F238E27FC236}">
                <a16:creationId xmlns:a16="http://schemas.microsoft.com/office/drawing/2014/main" id="{20897827-F080-2485-94A4-7E58D466A889}"/>
              </a:ext>
            </a:extLst>
          </p:cNvPr>
          <p:cNvGrpSpPr/>
          <p:nvPr/>
        </p:nvGrpSpPr>
        <p:grpSpPr>
          <a:xfrm>
            <a:off x="1184470" y="1168545"/>
            <a:ext cx="1490878" cy="1550446"/>
            <a:chOff x="1452510" y="2475275"/>
            <a:chExt cx="1628310" cy="1720425"/>
          </a:xfrm>
          <a:effectLst>
            <a:glow rad="101600">
              <a:schemeClr val="bg1">
                <a:alpha val="60000"/>
              </a:schemeClr>
            </a:glow>
            <a:reflection blurRad="6350" stA="52000" endA="300" endPos="35000" dir="5400000" sy="-100000" algn="bl" rotWithShape="0"/>
          </a:effectLst>
        </p:grpSpPr>
        <p:grpSp>
          <p:nvGrpSpPr>
            <p:cNvPr id="7" name="Google Shape;143;p14">
              <a:extLst>
                <a:ext uri="{FF2B5EF4-FFF2-40B4-BE49-F238E27FC236}">
                  <a16:creationId xmlns:a16="http://schemas.microsoft.com/office/drawing/2014/main" id="{5C5C53DE-B2CA-0C4A-A921-CA6357F87E7B}"/>
                </a:ext>
              </a:extLst>
            </p:cNvPr>
            <p:cNvGrpSpPr/>
            <p:nvPr/>
          </p:nvGrpSpPr>
          <p:grpSpPr>
            <a:xfrm>
              <a:off x="1452510" y="2475285"/>
              <a:ext cx="1628310" cy="1720415"/>
              <a:chOff x="3747763" y="2240050"/>
              <a:chExt cx="2524512" cy="2567400"/>
            </a:xfrm>
          </p:grpSpPr>
          <p:sp>
            <p:nvSpPr>
              <p:cNvPr id="10" name="Google Shape;144;p14">
                <a:extLst>
                  <a:ext uri="{FF2B5EF4-FFF2-40B4-BE49-F238E27FC236}">
                    <a16:creationId xmlns:a16="http://schemas.microsoft.com/office/drawing/2014/main" id="{1490E87E-363D-4A4F-FC64-F086B037634D}"/>
                  </a:ext>
                </a:extLst>
              </p:cNvPr>
              <p:cNvSpPr/>
              <p:nvPr/>
            </p:nvSpPr>
            <p:spPr>
              <a:xfrm>
                <a:off x="3747775" y="2240050"/>
                <a:ext cx="2524500" cy="2567400"/>
              </a:xfrm>
              <a:prstGeom prst="ellipse">
                <a:avLst/>
              </a:prstGeom>
              <a:solidFill>
                <a:srgbClr val="CCCCCC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45;p14">
                <a:extLst>
                  <a:ext uri="{FF2B5EF4-FFF2-40B4-BE49-F238E27FC236}">
                    <a16:creationId xmlns:a16="http://schemas.microsoft.com/office/drawing/2014/main" id="{C694EA24-23B9-EE69-C287-FBAC7F693F56}"/>
                  </a:ext>
                </a:extLst>
              </p:cNvPr>
              <p:cNvSpPr/>
              <p:nvPr/>
            </p:nvSpPr>
            <p:spPr>
              <a:xfrm>
                <a:off x="3747763" y="2981273"/>
                <a:ext cx="2524500" cy="1132200"/>
              </a:xfrm>
              <a:prstGeom prst="ellipse">
                <a:avLst/>
              </a:prstGeom>
              <a:solidFill>
                <a:srgbClr val="CCCCCC"/>
              </a:solidFill>
              <a:ln w="9525" cap="flat" cmpd="sng">
                <a:solidFill>
                  <a:srgbClr val="000000"/>
                </a:solidFill>
                <a:prstDash val="dashDot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" name="Google Shape;146;p14">
              <a:extLst>
                <a:ext uri="{FF2B5EF4-FFF2-40B4-BE49-F238E27FC236}">
                  <a16:creationId xmlns:a16="http://schemas.microsoft.com/office/drawing/2014/main" id="{02B74414-3445-2002-B80B-AB1FED4EBF95}"/>
                </a:ext>
              </a:extLst>
            </p:cNvPr>
            <p:cNvSpPr/>
            <p:nvPr/>
          </p:nvSpPr>
          <p:spPr>
            <a:xfrm>
              <a:off x="2128825" y="2475275"/>
              <a:ext cx="275700" cy="99000"/>
            </a:xfrm>
            <a:prstGeom prst="ellipse">
              <a:avLst/>
            </a:prstGeom>
            <a:solidFill>
              <a:srgbClr val="0000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;p14">
              <a:extLst>
                <a:ext uri="{FF2B5EF4-FFF2-40B4-BE49-F238E27FC236}">
                  <a16:creationId xmlns:a16="http://schemas.microsoft.com/office/drawing/2014/main" id="{D6924027-3DAE-A740-28D0-8D3791CBF40E}"/>
                </a:ext>
              </a:extLst>
            </p:cNvPr>
            <p:cNvSpPr/>
            <p:nvPr/>
          </p:nvSpPr>
          <p:spPr>
            <a:xfrm>
              <a:off x="2128800" y="4096700"/>
              <a:ext cx="275700" cy="990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49;p14">
            <a:extLst>
              <a:ext uri="{FF2B5EF4-FFF2-40B4-BE49-F238E27FC236}">
                <a16:creationId xmlns:a16="http://schemas.microsoft.com/office/drawing/2014/main" id="{7EF58FA9-F60B-6A65-442D-B08F21D1CF50}"/>
              </a:ext>
            </a:extLst>
          </p:cNvPr>
          <p:cNvGrpSpPr/>
          <p:nvPr/>
        </p:nvGrpSpPr>
        <p:grpSpPr>
          <a:xfrm>
            <a:off x="1168191" y="4221658"/>
            <a:ext cx="1490948" cy="1571851"/>
            <a:chOff x="3250634" y="2663643"/>
            <a:chExt cx="1344044" cy="1366114"/>
          </a:xfrm>
          <a:effectLst>
            <a:glow rad="101600">
              <a:schemeClr val="bg1">
                <a:alpha val="60000"/>
              </a:schemeClr>
            </a:glow>
            <a:reflection blurRad="6350" stA="52000" endA="300" endPos="35000" dir="5400000" sy="-100000" algn="bl" rotWithShape="0"/>
          </a:effectLst>
        </p:grpSpPr>
        <p:grpSp>
          <p:nvGrpSpPr>
            <p:cNvPr id="13" name="Google Shape;150;p14">
              <a:extLst>
                <a:ext uri="{FF2B5EF4-FFF2-40B4-BE49-F238E27FC236}">
                  <a16:creationId xmlns:a16="http://schemas.microsoft.com/office/drawing/2014/main" id="{19BDD195-86FF-0C31-3C12-7E813650D87F}"/>
                </a:ext>
              </a:extLst>
            </p:cNvPr>
            <p:cNvGrpSpPr/>
            <p:nvPr/>
          </p:nvGrpSpPr>
          <p:grpSpPr>
            <a:xfrm>
              <a:off x="3342850" y="3015500"/>
              <a:ext cx="1188900" cy="361800"/>
              <a:chOff x="3342850" y="3015500"/>
              <a:chExt cx="1188900" cy="361800"/>
            </a:xfrm>
          </p:grpSpPr>
          <p:cxnSp>
            <p:nvCxnSpPr>
              <p:cNvPr id="21" name="Google Shape;151;p14">
                <a:extLst>
                  <a:ext uri="{FF2B5EF4-FFF2-40B4-BE49-F238E27FC236}">
                    <a16:creationId xmlns:a16="http://schemas.microsoft.com/office/drawing/2014/main" id="{8491A4ED-70A9-9D0C-0614-2871EE70CD6F}"/>
                  </a:ext>
                </a:extLst>
              </p:cNvPr>
              <p:cNvCxnSpPr/>
              <p:nvPr/>
            </p:nvCxnSpPr>
            <p:spPr>
              <a:xfrm rot="10800000">
                <a:off x="3661500" y="3015500"/>
                <a:ext cx="258600" cy="361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FF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2" name="Google Shape;152;p14">
                <a:extLst>
                  <a:ext uri="{FF2B5EF4-FFF2-40B4-BE49-F238E27FC236}">
                    <a16:creationId xmlns:a16="http://schemas.microsoft.com/office/drawing/2014/main" id="{0589E67A-DF9E-CF07-7419-7B54C36D56FB}"/>
                  </a:ext>
                </a:extLst>
              </p:cNvPr>
              <p:cNvSpPr/>
              <p:nvPr/>
            </p:nvSpPr>
            <p:spPr>
              <a:xfrm>
                <a:off x="3342850" y="3024075"/>
                <a:ext cx="1188900" cy="111900"/>
              </a:xfrm>
              <a:prstGeom prst="ellipse">
                <a:avLst/>
              </a:prstGeom>
              <a:noFill/>
              <a:ln w="19050" cap="flat" cmpd="sng">
                <a:solidFill>
                  <a:srgbClr val="00FFFF"/>
                </a:solidFill>
                <a:prstDash val="dashDot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4" name="Google Shape;153;p14">
              <a:extLst>
                <a:ext uri="{FF2B5EF4-FFF2-40B4-BE49-F238E27FC236}">
                  <a16:creationId xmlns:a16="http://schemas.microsoft.com/office/drawing/2014/main" id="{1B5E1AC8-3367-24E4-08A1-888905DF894E}"/>
                </a:ext>
              </a:extLst>
            </p:cNvPr>
            <p:cNvCxnSpPr/>
            <p:nvPr/>
          </p:nvCxnSpPr>
          <p:spPr>
            <a:xfrm rot="10800000" flipH="1">
              <a:off x="3921478" y="3378825"/>
              <a:ext cx="673200" cy="6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5" name="Google Shape;154;p14">
              <a:extLst>
                <a:ext uri="{FF2B5EF4-FFF2-40B4-BE49-F238E27FC236}">
                  <a16:creationId xmlns:a16="http://schemas.microsoft.com/office/drawing/2014/main" id="{19E9161C-46A0-1621-6C09-EA6DE187ACA1}"/>
                </a:ext>
              </a:extLst>
            </p:cNvPr>
            <p:cNvGrpSpPr/>
            <p:nvPr/>
          </p:nvGrpSpPr>
          <p:grpSpPr>
            <a:xfrm>
              <a:off x="3250634" y="2663643"/>
              <a:ext cx="1344044" cy="1366114"/>
              <a:chOff x="3250634" y="2663643"/>
              <a:chExt cx="1344044" cy="1366114"/>
            </a:xfrm>
          </p:grpSpPr>
          <p:sp>
            <p:nvSpPr>
              <p:cNvPr id="18" name="Google Shape;156;p14">
                <a:extLst>
                  <a:ext uri="{FF2B5EF4-FFF2-40B4-BE49-F238E27FC236}">
                    <a16:creationId xmlns:a16="http://schemas.microsoft.com/office/drawing/2014/main" id="{EEE3A247-40AE-272D-C22E-ECB77174FF5D}"/>
                  </a:ext>
                </a:extLst>
              </p:cNvPr>
              <p:cNvSpPr/>
              <p:nvPr/>
            </p:nvSpPr>
            <p:spPr>
              <a:xfrm>
                <a:off x="3250634" y="2663643"/>
                <a:ext cx="1344044" cy="1366114"/>
              </a:xfrm>
              <a:prstGeom prst="ellipse">
                <a:avLst/>
              </a:prstGeom>
              <a:gradFill>
                <a:gsLst>
                  <a:gs pos="0">
                    <a:srgbClr val="0000FF"/>
                  </a:gs>
                  <a:gs pos="100000">
                    <a:srgbClr val="FF0000"/>
                  </a:gs>
                </a:gsLst>
                <a:lin ang="5400012" scaled="0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59;p14">
                <a:extLst>
                  <a:ext uri="{FF2B5EF4-FFF2-40B4-BE49-F238E27FC236}">
                    <a16:creationId xmlns:a16="http://schemas.microsoft.com/office/drawing/2014/main" id="{2668DB10-4CD4-4ABC-99C1-A9EBF764EEC3}"/>
                  </a:ext>
                </a:extLst>
              </p:cNvPr>
              <p:cNvSpPr/>
              <p:nvPr/>
            </p:nvSpPr>
            <p:spPr>
              <a:xfrm>
                <a:off x="3250650" y="3091105"/>
                <a:ext cx="1344000" cy="581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dashDot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3556B1-A3B2-99FA-96CF-C49BBD5AE69F}"/>
                  </a:ext>
                </a:extLst>
              </p:cNvPr>
              <p:cNvSpPr txBox="1"/>
              <p:nvPr/>
            </p:nvSpPr>
            <p:spPr>
              <a:xfrm>
                <a:off x="1623965" y="3531539"/>
                <a:ext cx="7467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4000" dirty="0">
                  <a:solidFill>
                    <a:schemeClr val="bg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3556B1-A3B2-99FA-96CF-C49BBD5AE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965" y="3531539"/>
                <a:ext cx="746782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1703115-EFCD-A015-765C-DA137652B60F}"/>
                  </a:ext>
                </a:extLst>
              </p:cNvPr>
              <p:cNvSpPr txBox="1"/>
              <p:nvPr/>
            </p:nvSpPr>
            <p:spPr>
              <a:xfrm>
                <a:off x="1623965" y="5826646"/>
                <a:ext cx="7467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4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4000" dirty="0">
                  <a:solidFill>
                    <a:schemeClr val="bg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1703115-EFCD-A015-765C-DA137652B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965" y="5826646"/>
                <a:ext cx="746782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5243ADF-EAD9-6F42-60B8-588E4BCD9B4E}"/>
                  </a:ext>
                </a:extLst>
              </p:cNvPr>
              <p:cNvSpPr txBox="1"/>
              <p:nvPr/>
            </p:nvSpPr>
            <p:spPr>
              <a:xfrm>
                <a:off x="1623965" y="417656"/>
                <a:ext cx="7467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4000" dirty="0">
                  <a:solidFill>
                    <a:schemeClr val="bg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5243ADF-EAD9-6F42-60B8-588E4BCD9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965" y="417656"/>
                <a:ext cx="746782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C83FF6A-EF60-625B-4CB3-3EEE61581364}"/>
                  </a:ext>
                </a:extLst>
              </p:cNvPr>
              <p:cNvSpPr txBox="1"/>
              <p:nvPr/>
            </p:nvSpPr>
            <p:spPr>
              <a:xfrm>
                <a:off x="1623965" y="2640834"/>
                <a:ext cx="7467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4000" dirty="0">
                  <a:solidFill>
                    <a:schemeClr val="bg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C83FF6A-EF60-625B-4CB3-3EEE61581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965" y="2640834"/>
                <a:ext cx="746782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D4DCCBF-AE99-F37A-2287-FCB748221F5E}"/>
              </a:ext>
            </a:extLst>
          </p:cNvPr>
          <p:cNvSpPr txBox="1"/>
          <p:nvPr/>
        </p:nvSpPr>
        <p:spPr>
          <a:xfrm>
            <a:off x="3008274" y="1466718"/>
            <a:ext cx="18125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lt1"/>
                </a:solidFill>
                <a:latin typeface="Montserrat"/>
              </a:defRPr>
            </a:lvl1pPr>
          </a:lstStyle>
          <a:p>
            <a:pPr algn="ctr"/>
            <a:r>
              <a:rPr lang="en-US" sz="2800" dirty="0"/>
              <a:t>Classical bit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F45341-6599-5D49-7CF3-4E779B81DA2B}"/>
              </a:ext>
            </a:extLst>
          </p:cNvPr>
          <p:cNvSpPr txBox="1"/>
          <p:nvPr/>
        </p:nvSpPr>
        <p:spPr>
          <a:xfrm>
            <a:off x="2807858" y="4530529"/>
            <a:ext cx="1945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lt1"/>
                </a:solidFill>
                <a:latin typeface="Montserrat"/>
              </a:defRPr>
            </a:lvl1pPr>
          </a:lstStyle>
          <a:p>
            <a:pPr algn="ctr"/>
            <a:r>
              <a:rPr lang="en-US" sz="2800" dirty="0"/>
              <a:t>Quantum bit</a:t>
            </a:r>
          </a:p>
        </p:txBody>
      </p:sp>
      <p:cxnSp>
        <p:nvCxnSpPr>
          <p:cNvPr id="97" name="Google Shape;180;p15">
            <a:extLst>
              <a:ext uri="{FF2B5EF4-FFF2-40B4-BE49-F238E27FC236}">
                <a16:creationId xmlns:a16="http://schemas.microsoft.com/office/drawing/2014/main" id="{E17A22B1-B5ED-1EFD-CD48-D57FEA997A72}"/>
              </a:ext>
            </a:extLst>
          </p:cNvPr>
          <p:cNvCxnSpPr/>
          <p:nvPr/>
        </p:nvCxnSpPr>
        <p:spPr>
          <a:xfrm rot="10800000">
            <a:off x="2716483" y="2738004"/>
            <a:ext cx="1082902" cy="2050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5735C55C-0D5E-3AE3-AE1C-1802016EB726}"/>
              </a:ext>
            </a:extLst>
          </p:cNvPr>
          <p:cNvGrpSpPr/>
          <p:nvPr/>
        </p:nvGrpSpPr>
        <p:grpSpPr>
          <a:xfrm>
            <a:off x="5082520" y="3604173"/>
            <a:ext cx="2214312" cy="2189336"/>
            <a:chOff x="1585119" y="1575336"/>
            <a:chExt cx="2214312" cy="2189336"/>
          </a:xfrm>
          <a:effectLst>
            <a:glow rad="101600">
              <a:schemeClr val="bg1">
                <a:alpha val="60000"/>
              </a:schemeClr>
            </a:glow>
          </a:effectLst>
        </p:grpSpPr>
        <p:grpSp>
          <p:nvGrpSpPr>
            <p:cNvPr id="116" name="Google Shape;170;p15">
              <a:extLst>
                <a:ext uri="{FF2B5EF4-FFF2-40B4-BE49-F238E27FC236}">
                  <a16:creationId xmlns:a16="http://schemas.microsoft.com/office/drawing/2014/main" id="{2E60E6D6-924C-8063-FA1D-05C0C9FDDA52}"/>
                </a:ext>
              </a:extLst>
            </p:cNvPr>
            <p:cNvGrpSpPr/>
            <p:nvPr/>
          </p:nvGrpSpPr>
          <p:grpSpPr>
            <a:xfrm>
              <a:off x="1737045" y="2189329"/>
              <a:ext cx="1958712" cy="561948"/>
              <a:chOff x="3342850" y="3015500"/>
              <a:chExt cx="1188900" cy="361800"/>
            </a:xfrm>
          </p:grpSpPr>
          <p:cxnSp>
            <p:nvCxnSpPr>
              <p:cNvPr id="117" name="Google Shape;171;p15">
                <a:extLst>
                  <a:ext uri="{FF2B5EF4-FFF2-40B4-BE49-F238E27FC236}">
                    <a16:creationId xmlns:a16="http://schemas.microsoft.com/office/drawing/2014/main" id="{30833A3B-9142-8F36-EBAC-19DF0A9E6692}"/>
                  </a:ext>
                </a:extLst>
              </p:cNvPr>
              <p:cNvCxnSpPr/>
              <p:nvPr/>
            </p:nvCxnSpPr>
            <p:spPr>
              <a:xfrm rot="10800000">
                <a:off x="3661500" y="3015500"/>
                <a:ext cx="258600" cy="361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FF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18" name="Google Shape;172;p15">
                <a:extLst>
                  <a:ext uri="{FF2B5EF4-FFF2-40B4-BE49-F238E27FC236}">
                    <a16:creationId xmlns:a16="http://schemas.microsoft.com/office/drawing/2014/main" id="{E3702052-AD1B-9C94-6E66-341759FA25EE}"/>
                  </a:ext>
                </a:extLst>
              </p:cNvPr>
              <p:cNvSpPr/>
              <p:nvPr/>
            </p:nvSpPr>
            <p:spPr>
              <a:xfrm>
                <a:off x="3342850" y="3024075"/>
                <a:ext cx="1188900" cy="111900"/>
              </a:xfrm>
              <a:prstGeom prst="ellipse">
                <a:avLst/>
              </a:prstGeom>
              <a:noFill/>
              <a:ln w="19050" cap="flat" cmpd="sng">
                <a:solidFill>
                  <a:srgbClr val="00FFFF"/>
                </a:solidFill>
                <a:prstDash val="dashDot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19" name="Google Shape;173;p15">
              <a:extLst>
                <a:ext uri="{FF2B5EF4-FFF2-40B4-BE49-F238E27FC236}">
                  <a16:creationId xmlns:a16="http://schemas.microsoft.com/office/drawing/2014/main" id="{20EB161E-4EB6-1A81-68B5-EC703ACA2B47}"/>
                </a:ext>
              </a:extLst>
            </p:cNvPr>
            <p:cNvCxnSpPr/>
            <p:nvPr/>
          </p:nvCxnSpPr>
          <p:spPr>
            <a:xfrm rot="10800000" flipH="1">
              <a:off x="2690334" y="2753645"/>
              <a:ext cx="1109097" cy="1071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" name="Google Shape;176;p15">
              <a:extLst>
                <a:ext uri="{FF2B5EF4-FFF2-40B4-BE49-F238E27FC236}">
                  <a16:creationId xmlns:a16="http://schemas.microsoft.com/office/drawing/2014/main" id="{F185DFB2-8B35-C60F-28B3-BCEFBAF94029}"/>
                </a:ext>
              </a:extLst>
            </p:cNvPr>
            <p:cNvSpPr/>
            <p:nvPr/>
          </p:nvSpPr>
          <p:spPr>
            <a:xfrm>
              <a:off x="1585119" y="1642824"/>
              <a:ext cx="2214312" cy="2121848"/>
            </a:xfrm>
            <a:prstGeom prst="ellipse">
              <a:avLst/>
            </a:prstGeom>
            <a:gradFill>
              <a:gsLst>
                <a:gs pos="0">
                  <a:srgbClr val="0000FF"/>
                </a:gs>
                <a:gs pos="100000">
                  <a:srgbClr val="FF0000"/>
                </a:gs>
              </a:gsLst>
              <a:lin ang="5400012" scaled="0"/>
            </a:gra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" name="Google Shape;179;p15">
              <a:extLst>
                <a:ext uri="{FF2B5EF4-FFF2-40B4-BE49-F238E27FC236}">
                  <a16:creationId xmlns:a16="http://schemas.microsoft.com/office/drawing/2014/main" id="{AA6F57FC-C5B1-0E55-2E79-00ADF8E8726F}"/>
                </a:ext>
              </a:extLst>
            </p:cNvPr>
            <p:cNvSpPr/>
            <p:nvPr/>
          </p:nvSpPr>
          <p:spPr>
            <a:xfrm>
              <a:off x="1585145" y="2306758"/>
              <a:ext cx="2214240" cy="903496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2" name="Google Shape;180;p15">
              <a:extLst>
                <a:ext uri="{FF2B5EF4-FFF2-40B4-BE49-F238E27FC236}">
                  <a16:creationId xmlns:a16="http://schemas.microsoft.com/office/drawing/2014/main" id="{C1210D96-9A96-EE1D-B318-B54FE2C4A093}"/>
                </a:ext>
              </a:extLst>
            </p:cNvPr>
            <p:cNvCxnSpPr>
              <a:stCxn id="121" idx="6"/>
            </p:cNvCxnSpPr>
            <p:nvPr/>
          </p:nvCxnSpPr>
          <p:spPr>
            <a:xfrm rot="10800000">
              <a:off x="2716483" y="2738004"/>
              <a:ext cx="1082902" cy="20502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81;p15">
              <a:extLst>
                <a:ext uri="{FF2B5EF4-FFF2-40B4-BE49-F238E27FC236}">
                  <a16:creationId xmlns:a16="http://schemas.microsoft.com/office/drawing/2014/main" id="{0C89CAB5-AE85-36BE-8AA8-DB2E356325E4}"/>
                </a:ext>
              </a:extLst>
            </p:cNvPr>
            <p:cNvCxnSpPr/>
            <p:nvPr/>
          </p:nvCxnSpPr>
          <p:spPr>
            <a:xfrm rot="10800000" flipH="1">
              <a:off x="2716432" y="1948233"/>
              <a:ext cx="383044" cy="776289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24" name="Google Shape;182;p15">
              <a:extLst>
                <a:ext uri="{FF2B5EF4-FFF2-40B4-BE49-F238E27FC236}">
                  <a16:creationId xmlns:a16="http://schemas.microsoft.com/office/drawing/2014/main" id="{010E9C23-F1AE-B79B-80BD-2304AF484762}"/>
                </a:ext>
              </a:extLst>
            </p:cNvPr>
            <p:cNvCxnSpPr/>
            <p:nvPr/>
          </p:nvCxnSpPr>
          <p:spPr>
            <a:xfrm flipH="1">
              <a:off x="3059461" y="2001969"/>
              <a:ext cx="28172" cy="936580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83;p15">
              <a:extLst>
                <a:ext uri="{FF2B5EF4-FFF2-40B4-BE49-F238E27FC236}">
                  <a16:creationId xmlns:a16="http://schemas.microsoft.com/office/drawing/2014/main" id="{DFF38DDA-D677-8C4D-1413-9F4D1E3877E9}"/>
                </a:ext>
              </a:extLst>
            </p:cNvPr>
            <p:cNvCxnSpPr/>
            <p:nvPr/>
          </p:nvCxnSpPr>
          <p:spPr>
            <a:xfrm>
              <a:off x="2716432" y="2737919"/>
              <a:ext cx="383044" cy="294487"/>
            </a:xfrm>
            <a:prstGeom prst="straightConnector1">
              <a:avLst/>
            </a:prstGeom>
            <a:noFill/>
            <a:ln w="19050" cap="flat" cmpd="sng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26" name="Google Shape;184;p15">
              <a:extLst>
                <a:ext uri="{FF2B5EF4-FFF2-40B4-BE49-F238E27FC236}">
                  <a16:creationId xmlns:a16="http://schemas.microsoft.com/office/drawing/2014/main" id="{A7873A7F-02A4-AF94-D9DD-ABEDEE9E7B97}"/>
                </a:ext>
              </a:extLst>
            </p:cNvPr>
            <p:cNvCxnSpPr/>
            <p:nvPr/>
          </p:nvCxnSpPr>
          <p:spPr>
            <a:xfrm flipH="1">
              <a:off x="2687825" y="1575336"/>
              <a:ext cx="4448" cy="116257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85;p15">
              <a:extLst>
                <a:ext uri="{FF2B5EF4-FFF2-40B4-BE49-F238E27FC236}">
                  <a16:creationId xmlns:a16="http://schemas.microsoft.com/office/drawing/2014/main" id="{A9DE1331-9D2D-9E90-D37D-7DCC806B512C}"/>
                </a:ext>
              </a:extLst>
            </p:cNvPr>
            <p:cNvCxnSpPr/>
            <p:nvPr/>
          </p:nvCxnSpPr>
          <p:spPr>
            <a:xfrm rot="10800000" flipH="1">
              <a:off x="2233848" y="2738152"/>
              <a:ext cx="454216" cy="401192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024" name="Google Shape;186;p15">
              <a:extLst>
                <a:ext uri="{FF2B5EF4-FFF2-40B4-BE49-F238E27FC236}">
                  <a16:creationId xmlns:a16="http://schemas.microsoft.com/office/drawing/2014/main" id="{9854DA09-9CC2-A08C-5561-66E1D308EDAC}"/>
                </a:ext>
              </a:extLst>
            </p:cNvPr>
            <p:cNvSpPr/>
            <p:nvPr/>
          </p:nvSpPr>
          <p:spPr>
            <a:xfrm rot="8286620">
              <a:off x="2492715" y="2546237"/>
              <a:ext cx="431554" cy="355386"/>
            </a:xfrm>
            <a:prstGeom prst="arc">
              <a:avLst>
                <a:gd name="adj1" fmla="val 15495046"/>
                <a:gd name="adj2" fmla="val 0"/>
              </a:avLst>
            </a:pr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87;p15">
              <a:extLst>
                <a:ext uri="{FF2B5EF4-FFF2-40B4-BE49-F238E27FC236}">
                  <a16:creationId xmlns:a16="http://schemas.microsoft.com/office/drawing/2014/main" id="{B4C13D49-A974-DB5E-E9DF-8AFD20466E07}"/>
                </a:ext>
              </a:extLst>
            </p:cNvPr>
            <p:cNvSpPr/>
            <p:nvPr/>
          </p:nvSpPr>
          <p:spPr>
            <a:xfrm>
              <a:off x="2321749" y="2248356"/>
              <a:ext cx="773501" cy="561948"/>
            </a:xfrm>
            <a:prstGeom prst="arc">
              <a:avLst>
                <a:gd name="adj1" fmla="val 16200000"/>
                <a:gd name="adj2" fmla="val 18782487"/>
              </a:avLst>
            </a:prstGeom>
            <a:noFill/>
            <a:ln w="28575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28" name="Google Shape;188;p15" descr="{&quot;mathType&quot;:&quot;LaTEX&quot;,&quot;color&quot;:&quot;#00ff00&quot;,&quot;height&quot;:100,&quot;text&quot;:&quot;\\theta\n&quot;}" title="Math_Equation_Generated">
              <a:extLst>
                <a:ext uri="{FF2B5EF4-FFF2-40B4-BE49-F238E27FC236}">
                  <a16:creationId xmlns:a16="http://schemas.microsoft.com/office/drawing/2014/main" id="{744545EF-12E6-3A9A-147F-DF183BB50A35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716442" y="1711254"/>
              <a:ext cx="276600" cy="4011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Google Shape;189;p15" descr="{&quot;text&quot;:&quot;\\phi&quot;,&quot;mathType&quot;:&quot;LaTEX&quot;,&quot;height&quot;:25,&quot;color&quot;:&quot;#ff9900&quot;}" title="Math_Equation_Generated">
              <a:extLst>
                <a:ext uri="{FF2B5EF4-FFF2-40B4-BE49-F238E27FC236}">
                  <a16:creationId xmlns:a16="http://schemas.microsoft.com/office/drawing/2014/main" id="{58E4B768-5185-709F-DA68-DA8107BF000B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233848" y="2520208"/>
              <a:ext cx="276615" cy="407473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83DB6D2B-F443-1B3A-8060-87CA2A280C86}"/>
                  </a:ext>
                </a:extLst>
              </p:cNvPr>
              <p:cNvSpPr txBox="1"/>
              <p:nvPr/>
            </p:nvSpPr>
            <p:spPr>
              <a:xfrm>
                <a:off x="7343938" y="4092877"/>
                <a:ext cx="4372184" cy="12412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d>
                        <m:dPr>
                          <m:begChr m:val="|"/>
                          <m:endChr m:val=""/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17B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d>
                        <m:dPr>
                          <m:begChr m:val="|"/>
                          <m:endChr m:val=""/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83DB6D2B-F443-1B3A-8060-87CA2A280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938" y="4092877"/>
                <a:ext cx="4372184" cy="124123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8" name="Footer Placeholder 1037">
            <a:extLst>
              <a:ext uri="{FF2B5EF4-FFF2-40B4-BE49-F238E27FC236}">
                <a16:creationId xmlns:a16="http://schemas.microsoft.com/office/drawing/2014/main" id="{30F48D56-F8A7-4A14-C9C9-B8BED5F4BDB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039" name="Slide Number Placeholder 1038">
            <a:extLst>
              <a:ext uri="{FF2B5EF4-FFF2-40B4-BE49-F238E27FC236}">
                <a16:creationId xmlns:a16="http://schemas.microsoft.com/office/drawing/2014/main" id="{FF2432EE-78C2-3ED3-7049-EFCBDADFCF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2819400"/>
            <a:ext cx="12192000" cy="40712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Photon in cavity - Ramsey mapping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1" name="Picture 2" descr="{&quot;height&quot;:100,&quot;text&quot;:&quot;H_{JC} \\approx \\frac{\\hbar}{2}(\\color{red}\\underbrace{\\color{black}\\omega_q + 2\\chi a^\\dagger a }\\color{black})\\sigma_z + \\hbar \\omega_r a^\\dagger a &quot;,&quot;mathType&quot;:&quot;LaTEX&quot;,&quot;color&quot;:&quot;#000000&quot;}">
            <a:extLst>
              <a:ext uri="{FF2B5EF4-FFF2-40B4-BE49-F238E27FC236}">
                <a16:creationId xmlns:a16="http://schemas.microsoft.com/office/drawing/2014/main" id="{DDFE89D2-173F-2516-28DA-910AD77E6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975" y="1616741"/>
            <a:ext cx="7556049" cy="961329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ysics - Efficient Detection of Microwave Photons">
            <a:extLst>
              <a:ext uri="{FF2B5EF4-FFF2-40B4-BE49-F238E27FC236}">
                <a16:creationId xmlns:a16="http://schemas.microsoft.com/office/drawing/2014/main" id="{020E4783-C062-96A5-3135-D50109C57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866" y="3049540"/>
            <a:ext cx="6424268" cy="321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30D271B-FFA8-6A49-C5A8-D7DF1DDB4990}"/>
              </a:ext>
            </a:extLst>
          </p:cNvPr>
          <p:cNvSpPr txBox="1"/>
          <p:nvPr/>
        </p:nvSpPr>
        <p:spPr>
          <a:xfrm>
            <a:off x="4038600" y="5498008"/>
            <a:ext cx="1939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chemeClr val="tx1"/>
                </a:solidFill>
              </a:rPr>
              <a:t>Detection</a:t>
            </a:r>
            <a:r>
              <a:rPr lang="it-IT" sz="2000" b="1" dirty="0">
                <a:solidFill>
                  <a:schemeClr val="tx1"/>
                </a:solidFill>
              </a:rPr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cavity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22ED9DD-1B1D-2D21-6B2E-6E594C72AC3B}"/>
              </a:ext>
            </a:extLst>
          </p:cNvPr>
          <p:cNvSpPr txBox="1"/>
          <p:nvPr/>
        </p:nvSpPr>
        <p:spPr>
          <a:xfrm>
            <a:off x="5978512" y="5525898"/>
            <a:ext cx="1939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chemeClr val="tx1"/>
                </a:solidFill>
              </a:rPr>
              <a:t>Readout</a:t>
            </a:r>
            <a:r>
              <a:rPr lang="it-IT" sz="2000" b="1" dirty="0">
                <a:solidFill>
                  <a:schemeClr val="tx1"/>
                </a:solidFill>
              </a:rPr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cavity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84DC917-9E7D-25FF-7BF9-2205276B4AB3}"/>
              </a:ext>
            </a:extLst>
          </p:cNvPr>
          <p:cNvSpPr txBox="1"/>
          <p:nvPr/>
        </p:nvSpPr>
        <p:spPr>
          <a:xfrm>
            <a:off x="2883866" y="3059668"/>
            <a:ext cx="4870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dirty="0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R. </a:t>
            </a:r>
            <a:r>
              <a:rPr lang="fr-FR" sz="1800" b="0" i="0" dirty="0" err="1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Lescanne</a:t>
            </a:r>
            <a:r>
              <a:rPr lang="fr-FR" sz="1800" b="0" i="0" dirty="0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 </a:t>
            </a:r>
            <a:r>
              <a:rPr lang="fr-FR" sz="1800" b="0" i="1" dirty="0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et al</a:t>
            </a:r>
            <a:r>
              <a:rPr lang="fr-FR" sz="1800" b="0" i="0" dirty="0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., Phys. </a:t>
            </a:r>
            <a:r>
              <a:rPr lang="fr-FR" sz="1800" b="0" i="0" dirty="0" err="1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Rev</a:t>
            </a:r>
            <a:r>
              <a:rPr lang="fr-FR" sz="1800" b="0" i="0" dirty="0">
                <a:solidFill>
                  <a:srgbClr val="222222"/>
                </a:solidFill>
                <a:effectLst/>
                <a:latin typeface="Source Sans Pro" panose="020F0502020204030204" pitchFamily="34" charset="0"/>
              </a:rPr>
              <a:t>. X (2020)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45686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787254"/>
            <a:ext cx="12192000" cy="307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Photon in cavity - Ramsey mapping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2" name="Immagine 11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203A6AE0-4169-7134-F045-FD665EAC6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035" y="1518241"/>
            <a:ext cx="2993550" cy="1995700"/>
          </a:xfrm>
          <a:prstGeom prst="rect">
            <a:avLst/>
          </a:prstGeom>
        </p:spPr>
      </p:pic>
      <p:pic>
        <p:nvPicPr>
          <p:cNvPr id="15" name="Immagine 1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BFB13F66-D749-3F17-3866-369BB7589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747" y="4072287"/>
            <a:ext cx="2993550" cy="19957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4E460FD-5C35-9F76-080F-C96550DFEF85}"/>
              </a:ext>
            </a:extLst>
          </p:cNvPr>
          <p:cNvSpPr txBox="1"/>
          <p:nvPr/>
        </p:nvSpPr>
        <p:spPr>
          <a:xfrm>
            <a:off x="228600" y="2297046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No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589BE8-1C66-B4B9-E4FB-376FD27EDB78}"/>
              </a:ext>
            </a:extLst>
          </p:cNvPr>
          <p:cNvSpPr txBox="1"/>
          <p:nvPr/>
        </p:nvSpPr>
        <p:spPr>
          <a:xfrm>
            <a:off x="175386" y="4916248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1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7BFDC1-0572-873E-ED8A-F6698AD4063F}"/>
              </a:ext>
            </a:extLst>
          </p:cNvPr>
          <p:cNvSpPr txBox="1"/>
          <p:nvPr/>
        </p:nvSpPr>
        <p:spPr>
          <a:xfrm>
            <a:off x="2194502" y="1057805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State </a:t>
            </a:r>
            <a:r>
              <a:rPr lang="it-IT" sz="2000" b="1" dirty="0" err="1">
                <a:solidFill>
                  <a:schemeClr val="bg1"/>
                </a:solidFill>
              </a:rPr>
              <a:t>preparation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47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787254"/>
            <a:ext cx="12192000" cy="307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Photon in cavity - Ramsey mapping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Immagine 7" descr="Immagine che contiene cerchio, diagramma&#10;&#10;Descrizione generata automaticamente">
            <a:extLst>
              <a:ext uri="{FF2B5EF4-FFF2-40B4-BE49-F238E27FC236}">
                <a16:creationId xmlns:a16="http://schemas.microsoft.com/office/drawing/2014/main" id="{7F44DD51-F121-602F-3B6A-204FBA9AE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148" y="1518241"/>
            <a:ext cx="2993550" cy="1995700"/>
          </a:xfrm>
          <a:prstGeom prst="rect">
            <a:avLst/>
          </a:prstGeom>
        </p:spPr>
      </p:pic>
      <p:pic>
        <p:nvPicPr>
          <p:cNvPr id="10" name="Immagine 9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AE265A75-57E1-C3BB-DC38-823A58281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148" y="4072287"/>
            <a:ext cx="2993550" cy="1995700"/>
          </a:xfrm>
          <a:prstGeom prst="rect">
            <a:avLst/>
          </a:prstGeom>
        </p:spPr>
      </p:pic>
      <p:pic>
        <p:nvPicPr>
          <p:cNvPr id="12" name="Immagine 11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203A6AE0-4169-7134-F045-FD665EAC6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035" y="1518241"/>
            <a:ext cx="2993550" cy="1995700"/>
          </a:xfrm>
          <a:prstGeom prst="rect">
            <a:avLst/>
          </a:prstGeom>
        </p:spPr>
      </p:pic>
      <p:pic>
        <p:nvPicPr>
          <p:cNvPr id="15" name="Immagine 1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BFB13F66-D749-3F17-3866-369BB7589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5747" y="4072287"/>
            <a:ext cx="2993550" cy="19957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4E460FD-5C35-9F76-080F-C96550DFEF85}"/>
              </a:ext>
            </a:extLst>
          </p:cNvPr>
          <p:cNvSpPr txBox="1"/>
          <p:nvPr/>
        </p:nvSpPr>
        <p:spPr>
          <a:xfrm>
            <a:off x="228600" y="2297046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No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589BE8-1C66-B4B9-E4FB-376FD27EDB78}"/>
              </a:ext>
            </a:extLst>
          </p:cNvPr>
          <p:cNvSpPr txBox="1"/>
          <p:nvPr/>
        </p:nvSpPr>
        <p:spPr>
          <a:xfrm>
            <a:off x="175386" y="4916248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1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7BFDC1-0572-873E-ED8A-F6698AD4063F}"/>
              </a:ext>
            </a:extLst>
          </p:cNvPr>
          <p:cNvSpPr txBox="1"/>
          <p:nvPr/>
        </p:nvSpPr>
        <p:spPr>
          <a:xfrm>
            <a:off x="2194502" y="1057805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State </a:t>
            </a:r>
            <a:r>
              <a:rPr lang="it-IT" sz="2000" b="1" dirty="0" err="1">
                <a:solidFill>
                  <a:schemeClr val="bg1"/>
                </a:solidFill>
              </a:rPr>
              <a:t>preparation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8C24F8D-34B0-539E-FBB5-A7FAE3CEC6A5}"/>
              </a:ext>
            </a:extLst>
          </p:cNvPr>
          <p:cNvSpPr txBox="1"/>
          <p:nvPr/>
        </p:nvSpPr>
        <p:spPr>
          <a:xfrm>
            <a:off x="5680604" y="1057805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Interaction time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{&quot;height&quot;:100,&quot;text&quot;:&quot;H_{JC} \\approx \\frac{\\hbar}{2}(\\color{red}\\underbrace{\\color{black}\\omega_q + 2\\chi a^\\dagger a }\\color{black})\\sigma_z + \\hbar \\omega_r a^\\dagger a &quot;,&quot;mathType&quot;:&quot;LaTEX&quot;,&quot;color&quot;:&quot;#000000&quot;}">
            <a:extLst>
              <a:ext uri="{FF2B5EF4-FFF2-40B4-BE49-F238E27FC236}">
                <a16:creationId xmlns:a16="http://schemas.microsoft.com/office/drawing/2014/main" id="{F68D91B8-F427-700E-FB6C-83B8CB7A9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220" y="4876275"/>
            <a:ext cx="3672610" cy="467253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918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787254"/>
            <a:ext cx="12192000" cy="307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Photon in cavity - Ramsey mapping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Immagine 3" descr="Immagine che contiene cerchio, diagramma&#10;&#10;Descrizione generata automaticamente">
            <a:extLst>
              <a:ext uri="{FF2B5EF4-FFF2-40B4-BE49-F238E27FC236}">
                <a16:creationId xmlns:a16="http://schemas.microsoft.com/office/drawing/2014/main" id="{49128ED8-269B-2CA1-ECCE-EC8AC9FBD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5971" y="1518241"/>
            <a:ext cx="2993552" cy="1995701"/>
          </a:xfrm>
          <a:prstGeom prst="rect">
            <a:avLst/>
          </a:prstGeom>
        </p:spPr>
      </p:pic>
      <p:pic>
        <p:nvPicPr>
          <p:cNvPr id="6" name="Immagine 5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6A5CEFDE-4ABE-925E-9BC9-93C1A2133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2549" y="4068508"/>
            <a:ext cx="2993550" cy="1995700"/>
          </a:xfrm>
          <a:prstGeom prst="rect">
            <a:avLst/>
          </a:prstGeom>
        </p:spPr>
      </p:pic>
      <p:pic>
        <p:nvPicPr>
          <p:cNvPr id="8" name="Immagine 7" descr="Immagine che contiene cerchio, diagramma&#10;&#10;Descrizione generata automaticamente">
            <a:extLst>
              <a:ext uri="{FF2B5EF4-FFF2-40B4-BE49-F238E27FC236}">
                <a16:creationId xmlns:a16="http://schemas.microsoft.com/office/drawing/2014/main" id="{7F44DD51-F121-602F-3B6A-204FBA9AE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148" y="1518241"/>
            <a:ext cx="2993550" cy="1995700"/>
          </a:xfrm>
          <a:prstGeom prst="rect">
            <a:avLst/>
          </a:prstGeom>
        </p:spPr>
      </p:pic>
      <p:pic>
        <p:nvPicPr>
          <p:cNvPr id="10" name="Immagine 9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AE265A75-57E1-C3BB-DC38-823A58281A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9148" y="4068508"/>
            <a:ext cx="2993550" cy="1995700"/>
          </a:xfrm>
          <a:prstGeom prst="rect">
            <a:avLst/>
          </a:prstGeom>
        </p:spPr>
      </p:pic>
      <p:pic>
        <p:nvPicPr>
          <p:cNvPr id="12" name="Immagine 11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203A6AE0-4169-7134-F045-FD665EAC63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035" y="1518241"/>
            <a:ext cx="2993550" cy="1995700"/>
          </a:xfrm>
          <a:prstGeom prst="rect">
            <a:avLst/>
          </a:prstGeom>
        </p:spPr>
      </p:pic>
      <p:pic>
        <p:nvPicPr>
          <p:cNvPr id="15" name="Immagine 1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BFB13F66-D749-3F17-3866-369BB7589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035" y="4073256"/>
            <a:ext cx="2993550" cy="19957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4E460FD-5C35-9F76-080F-C96550DFEF85}"/>
              </a:ext>
            </a:extLst>
          </p:cNvPr>
          <p:cNvSpPr txBox="1"/>
          <p:nvPr/>
        </p:nvSpPr>
        <p:spPr>
          <a:xfrm>
            <a:off x="228600" y="2297046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No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589BE8-1C66-B4B9-E4FB-376FD27EDB78}"/>
              </a:ext>
            </a:extLst>
          </p:cNvPr>
          <p:cNvSpPr txBox="1"/>
          <p:nvPr/>
        </p:nvSpPr>
        <p:spPr>
          <a:xfrm>
            <a:off x="175386" y="4916248"/>
            <a:ext cx="19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1 </a:t>
            </a:r>
            <a:r>
              <a:rPr lang="it-IT" sz="2000" b="1" dirty="0" err="1">
                <a:solidFill>
                  <a:schemeClr val="bg1"/>
                </a:solidFill>
              </a:rPr>
              <a:t>photon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7BFDC1-0572-873E-ED8A-F6698AD4063F}"/>
              </a:ext>
            </a:extLst>
          </p:cNvPr>
          <p:cNvSpPr txBox="1"/>
          <p:nvPr/>
        </p:nvSpPr>
        <p:spPr>
          <a:xfrm>
            <a:off x="2194502" y="1057805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State </a:t>
            </a:r>
            <a:r>
              <a:rPr lang="it-IT" sz="2000" b="1" dirty="0" err="1">
                <a:solidFill>
                  <a:schemeClr val="bg1"/>
                </a:solidFill>
              </a:rPr>
              <a:t>preparation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8C24F8D-34B0-539E-FBB5-A7FAE3CEC6A5}"/>
              </a:ext>
            </a:extLst>
          </p:cNvPr>
          <p:cNvSpPr txBox="1"/>
          <p:nvPr/>
        </p:nvSpPr>
        <p:spPr>
          <a:xfrm>
            <a:off x="5680604" y="1057805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Interaction time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84B52FD-274C-93F1-5B45-8086564D1433}"/>
              </a:ext>
            </a:extLst>
          </p:cNvPr>
          <p:cNvSpPr txBox="1"/>
          <p:nvPr/>
        </p:nvSpPr>
        <p:spPr>
          <a:xfrm>
            <a:off x="8615970" y="764674"/>
            <a:ext cx="29935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chemeClr val="bg1"/>
                </a:solidFill>
              </a:rPr>
              <a:t>Projection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err="1">
                <a:solidFill>
                  <a:schemeClr val="bg1"/>
                </a:solidFill>
              </a:rPr>
              <a:t>measurement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42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2857660"/>
            <a:ext cx="12192000" cy="4043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Itinerant photon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DF681A-E4DE-59ED-B54F-48A0FCC0C545}"/>
              </a:ext>
            </a:extLst>
          </p:cNvPr>
          <p:cNvSpPr txBox="1"/>
          <p:nvPr/>
        </p:nvSpPr>
        <p:spPr>
          <a:xfrm>
            <a:off x="1088571" y="1801112"/>
            <a:ext cx="10330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Same Ramsey Mapping, </a:t>
            </a:r>
            <a:r>
              <a:rPr lang="it-IT" sz="2800" dirty="0" err="1">
                <a:solidFill>
                  <a:schemeClr val="bg1"/>
                </a:solidFill>
              </a:rPr>
              <a:t>but</a:t>
            </a:r>
            <a:r>
              <a:rPr lang="it-IT" sz="2800" dirty="0">
                <a:solidFill>
                  <a:schemeClr val="bg1"/>
                </a:solidFill>
              </a:rPr>
              <a:t> the single </a:t>
            </a:r>
            <a:r>
              <a:rPr lang="it-IT" sz="2800" dirty="0" err="1">
                <a:solidFill>
                  <a:schemeClr val="bg1"/>
                </a:solidFill>
              </a:rPr>
              <a:t>photon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reflecting</a:t>
            </a:r>
            <a:r>
              <a:rPr lang="it-IT" sz="2800" dirty="0">
                <a:solidFill>
                  <a:schemeClr val="bg1"/>
                </a:solidFill>
              </a:rPr>
              <a:t> on the </a:t>
            </a:r>
            <a:r>
              <a:rPr lang="it-IT" sz="2800" dirty="0" err="1">
                <a:solidFill>
                  <a:schemeClr val="bg1"/>
                </a:solidFill>
              </a:rPr>
              <a:t>cavity-qubit</a:t>
            </a:r>
            <a:r>
              <a:rPr lang="it-IT" sz="2800" dirty="0">
                <a:solidFill>
                  <a:schemeClr val="bg1"/>
                </a:solidFill>
              </a:rPr>
              <a:t> system </a:t>
            </a:r>
            <a:r>
              <a:rPr lang="it-IT" sz="2800" dirty="0" err="1">
                <a:solidFill>
                  <a:schemeClr val="bg1"/>
                </a:solidFill>
              </a:rPr>
              <a:t>causes</a:t>
            </a:r>
            <a:r>
              <a:rPr lang="it-IT" sz="2800" dirty="0">
                <a:solidFill>
                  <a:schemeClr val="bg1"/>
                </a:solidFill>
              </a:rPr>
              <a:t> a </a:t>
            </a:r>
            <a:r>
              <a:rPr lang="it-IT" sz="2800" dirty="0" err="1">
                <a:solidFill>
                  <a:schemeClr val="bg1"/>
                </a:solidFill>
              </a:rPr>
              <a:t>phase</a:t>
            </a:r>
            <a:r>
              <a:rPr lang="it-IT" sz="2800" dirty="0">
                <a:solidFill>
                  <a:schemeClr val="bg1"/>
                </a:solidFill>
              </a:rPr>
              <a:t> flip in the </a:t>
            </a:r>
            <a:r>
              <a:rPr lang="it-IT" sz="2800" dirty="0" err="1">
                <a:solidFill>
                  <a:schemeClr val="bg1"/>
                </a:solidFill>
              </a:rPr>
              <a:t>qubit</a:t>
            </a:r>
            <a:r>
              <a:rPr lang="it-IT" sz="2800" dirty="0">
                <a:solidFill>
                  <a:schemeClr val="bg1"/>
                </a:solidFill>
              </a:rPr>
              <a:t> state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Immagine 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9EB79C5A-BBC5-9117-404B-5A1C496A3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3" y="3258655"/>
            <a:ext cx="4230398" cy="282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749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2857660"/>
            <a:ext cx="12192000" cy="4043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Itinerant photon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DF681A-E4DE-59ED-B54F-48A0FCC0C545}"/>
              </a:ext>
            </a:extLst>
          </p:cNvPr>
          <p:cNvSpPr txBox="1"/>
          <p:nvPr/>
        </p:nvSpPr>
        <p:spPr>
          <a:xfrm>
            <a:off x="1088571" y="1801112"/>
            <a:ext cx="10330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Same Ramsey Mapping, </a:t>
            </a:r>
            <a:r>
              <a:rPr lang="it-IT" sz="2800" dirty="0" err="1">
                <a:solidFill>
                  <a:schemeClr val="bg1"/>
                </a:solidFill>
              </a:rPr>
              <a:t>but</a:t>
            </a:r>
            <a:r>
              <a:rPr lang="it-IT" sz="2800" dirty="0">
                <a:solidFill>
                  <a:schemeClr val="bg1"/>
                </a:solidFill>
              </a:rPr>
              <a:t> the single </a:t>
            </a:r>
            <a:r>
              <a:rPr lang="it-IT" sz="2800" dirty="0" err="1">
                <a:solidFill>
                  <a:schemeClr val="bg1"/>
                </a:solidFill>
              </a:rPr>
              <a:t>photon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reflecting</a:t>
            </a:r>
            <a:r>
              <a:rPr lang="it-IT" sz="2800" dirty="0">
                <a:solidFill>
                  <a:schemeClr val="bg1"/>
                </a:solidFill>
              </a:rPr>
              <a:t> on the </a:t>
            </a:r>
            <a:r>
              <a:rPr lang="it-IT" sz="2800" dirty="0" err="1">
                <a:solidFill>
                  <a:schemeClr val="bg1"/>
                </a:solidFill>
              </a:rPr>
              <a:t>cavity-qubit</a:t>
            </a:r>
            <a:r>
              <a:rPr lang="it-IT" sz="2800" dirty="0">
                <a:solidFill>
                  <a:schemeClr val="bg1"/>
                </a:solidFill>
              </a:rPr>
              <a:t> system </a:t>
            </a:r>
            <a:r>
              <a:rPr lang="it-IT" sz="2800" dirty="0" err="1">
                <a:solidFill>
                  <a:schemeClr val="bg1"/>
                </a:solidFill>
              </a:rPr>
              <a:t>causes</a:t>
            </a:r>
            <a:r>
              <a:rPr lang="it-IT" sz="2800" dirty="0">
                <a:solidFill>
                  <a:schemeClr val="bg1"/>
                </a:solidFill>
              </a:rPr>
              <a:t> a </a:t>
            </a:r>
            <a:r>
              <a:rPr lang="it-IT" sz="2800" dirty="0" err="1">
                <a:solidFill>
                  <a:schemeClr val="bg1"/>
                </a:solidFill>
              </a:rPr>
              <a:t>phase</a:t>
            </a:r>
            <a:r>
              <a:rPr lang="it-IT" sz="2800" dirty="0">
                <a:solidFill>
                  <a:schemeClr val="bg1"/>
                </a:solidFill>
              </a:rPr>
              <a:t> flip in the </a:t>
            </a:r>
            <a:r>
              <a:rPr lang="it-IT" sz="2800" dirty="0" err="1">
                <a:solidFill>
                  <a:schemeClr val="bg1"/>
                </a:solidFill>
              </a:rPr>
              <a:t>qubit</a:t>
            </a:r>
            <a:r>
              <a:rPr lang="it-IT" sz="2800" dirty="0">
                <a:solidFill>
                  <a:schemeClr val="bg1"/>
                </a:solidFill>
              </a:rPr>
              <a:t> state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Immagine 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9EB79C5A-BBC5-9117-404B-5A1C496A3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3" y="3258655"/>
            <a:ext cx="4230398" cy="2820265"/>
          </a:xfrm>
          <a:prstGeom prst="rect">
            <a:avLst/>
          </a:prstGeom>
        </p:spPr>
      </p:pic>
      <p:pic>
        <p:nvPicPr>
          <p:cNvPr id="15" name="Immagine 14" descr="Immagine che contiene cerchio, diagramma&#10;&#10;Descrizione generata automaticamente">
            <a:extLst>
              <a:ext uri="{FF2B5EF4-FFF2-40B4-BE49-F238E27FC236}">
                <a16:creationId xmlns:a16="http://schemas.microsoft.com/office/drawing/2014/main" id="{5D074A99-1B49-1390-A20B-83B972D8C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1605" y="3240037"/>
            <a:ext cx="4286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60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2857660"/>
            <a:ext cx="12192000" cy="4043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Itinerant photon</a:t>
            </a:r>
            <a:endParaRPr sz="36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CD29568-BDA3-128A-8DB2-4681D510FA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AB2370E-890B-B844-B66C-1E3F7CFDEF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DF681A-E4DE-59ED-B54F-48A0FCC0C545}"/>
              </a:ext>
            </a:extLst>
          </p:cNvPr>
          <p:cNvSpPr txBox="1"/>
          <p:nvPr/>
        </p:nvSpPr>
        <p:spPr>
          <a:xfrm>
            <a:off x="1088571" y="1801112"/>
            <a:ext cx="10330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</a:rPr>
              <a:t>Same Ramsey Mapping, </a:t>
            </a:r>
            <a:r>
              <a:rPr lang="it-IT" sz="2800" dirty="0" err="1">
                <a:solidFill>
                  <a:schemeClr val="bg1"/>
                </a:solidFill>
              </a:rPr>
              <a:t>but</a:t>
            </a:r>
            <a:r>
              <a:rPr lang="it-IT" sz="2800" dirty="0">
                <a:solidFill>
                  <a:schemeClr val="bg1"/>
                </a:solidFill>
              </a:rPr>
              <a:t> the single </a:t>
            </a:r>
            <a:r>
              <a:rPr lang="it-IT" sz="2800" dirty="0" err="1">
                <a:solidFill>
                  <a:schemeClr val="bg1"/>
                </a:solidFill>
              </a:rPr>
              <a:t>photon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err="1">
                <a:solidFill>
                  <a:schemeClr val="bg1"/>
                </a:solidFill>
              </a:rPr>
              <a:t>reflecting</a:t>
            </a:r>
            <a:r>
              <a:rPr lang="it-IT" sz="2800" dirty="0">
                <a:solidFill>
                  <a:schemeClr val="bg1"/>
                </a:solidFill>
              </a:rPr>
              <a:t> on the </a:t>
            </a:r>
            <a:r>
              <a:rPr lang="it-IT" sz="2800" dirty="0" err="1">
                <a:solidFill>
                  <a:schemeClr val="bg1"/>
                </a:solidFill>
              </a:rPr>
              <a:t>cavity-qubit</a:t>
            </a:r>
            <a:r>
              <a:rPr lang="it-IT" sz="2800" dirty="0">
                <a:solidFill>
                  <a:schemeClr val="bg1"/>
                </a:solidFill>
              </a:rPr>
              <a:t> system </a:t>
            </a:r>
            <a:r>
              <a:rPr lang="it-IT" sz="2800" dirty="0" err="1">
                <a:solidFill>
                  <a:schemeClr val="bg1"/>
                </a:solidFill>
              </a:rPr>
              <a:t>causes</a:t>
            </a:r>
            <a:r>
              <a:rPr lang="it-IT" sz="2800" dirty="0">
                <a:solidFill>
                  <a:schemeClr val="bg1"/>
                </a:solidFill>
              </a:rPr>
              <a:t> a </a:t>
            </a:r>
            <a:r>
              <a:rPr lang="it-IT" sz="2800" dirty="0" err="1">
                <a:solidFill>
                  <a:schemeClr val="bg1"/>
                </a:solidFill>
              </a:rPr>
              <a:t>phase</a:t>
            </a:r>
            <a:r>
              <a:rPr lang="it-IT" sz="2800" dirty="0">
                <a:solidFill>
                  <a:schemeClr val="bg1"/>
                </a:solidFill>
              </a:rPr>
              <a:t> flip in the </a:t>
            </a:r>
            <a:r>
              <a:rPr lang="it-IT" sz="2800" dirty="0" err="1">
                <a:solidFill>
                  <a:schemeClr val="bg1"/>
                </a:solidFill>
              </a:rPr>
              <a:t>qubit</a:t>
            </a:r>
            <a:r>
              <a:rPr lang="it-IT" sz="2800" dirty="0">
                <a:solidFill>
                  <a:schemeClr val="bg1"/>
                </a:solidFill>
              </a:rPr>
              <a:t> state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3" name="Immagine 2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8149313C-7725-A28A-A46A-34257298E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896" y="3216354"/>
            <a:ext cx="4286251" cy="2857500"/>
          </a:xfrm>
          <a:prstGeom prst="rect">
            <a:avLst/>
          </a:prstGeom>
        </p:spPr>
      </p:pic>
      <p:pic>
        <p:nvPicPr>
          <p:cNvPr id="5" name="Immagine 4" descr="Immagine che contiene cerchio, diagramma, design&#10;&#10;Descrizione generata automaticamente">
            <a:extLst>
              <a:ext uri="{FF2B5EF4-FFF2-40B4-BE49-F238E27FC236}">
                <a16:creationId xmlns:a16="http://schemas.microsoft.com/office/drawing/2014/main" id="{9EB79C5A-BBC5-9117-404B-5A1C496A3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13" y="3258655"/>
            <a:ext cx="4230398" cy="2820265"/>
          </a:xfrm>
          <a:prstGeom prst="rect">
            <a:avLst/>
          </a:prstGeom>
        </p:spPr>
      </p:pic>
      <p:pic>
        <p:nvPicPr>
          <p:cNvPr id="15" name="Immagine 14" descr="Immagine che contiene cerchio, diagramma&#10;&#10;Descrizione generata automaticamente">
            <a:extLst>
              <a:ext uri="{FF2B5EF4-FFF2-40B4-BE49-F238E27FC236}">
                <a16:creationId xmlns:a16="http://schemas.microsoft.com/office/drawing/2014/main" id="{5D074A99-1B49-1390-A20B-83B972D8C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1605" y="3240037"/>
            <a:ext cx="4286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90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0144">
                  <a:alpha val="84705"/>
                </a:srgbClr>
              </a:gs>
              <a:gs pos="1000">
                <a:srgbClr val="000144">
                  <a:alpha val="84705"/>
                </a:srgbClr>
              </a:gs>
              <a:gs pos="100000">
                <a:srgbClr val="000070">
                  <a:alpha val="97647"/>
                </a:srgbClr>
              </a:gs>
            </a:gsLst>
            <a:lin ang="81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" name="Google Shape;86;p13"/>
          <p:cNvGrpSpPr/>
          <p:nvPr/>
        </p:nvGrpSpPr>
        <p:grpSpPr>
          <a:xfrm>
            <a:off x="123372" y="6550929"/>
            <a:ext cx="885825" cy="190500"/>
            <a:chOff x="10801350" y="314325"/>
            <a:chExt cx="885825" cy="190500"/>
          </a:xfrm>
        </p:grpSpPr>
        <p:sp>
          <p:nvSpPr>
            <p:cNvPr id="87" name="Google Shape;87;p13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13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981850" y="2450700"/>
            <a:ext cx="62283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Other interesting applications</a:t>
            </a:r>
            <a:endParaRPr sz="35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13"/>
          <p:cNvSpPr/>
          <p:nvPr/>
        </p:nvSpPr>
        <p:spPr>
          <a:xfrm rot="10800000">
            <a:off x="10188443" y="5092246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BC48F-0441-F6F7-AA47-C6C74819937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B6CAD-80FA-20D3-3903-B1B70A9B44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85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Transmon</a:t>
            </a: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as a power-meter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1">
            <a:extLst>
              <a:ext uri="{FF2B5EF4-FFF2-40B4-BE49-F238E27FC236}">
                <a16:creationId xmlns:a16="http://schemas.microsoft.com/office/drawing/2014/main" id="{82E00ADA-6675-CB03-E681-EA97C10E9B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r="11056"/>
          <a:stretch/>
        </p:blipFill>
        <p:spPr bwMode="auto">
          <a:xfrm>
            <a:off x="5956044" y="856180"/>
            <a:ext cx="5468898" cy="520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>
            <a:extLst>
              <a:ext uri="{FF2B5EF4-FFF2-40B4-BE49-F238E27FC236}">
                <a16:creationId xmlns:a16="http://schemas.microsoft.com/office/drawing/2014/main" id="{351EB013-769E-CD09-6C9D-C5B6AD045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751" y="3956427"/>
            <a:ext cx="2795924" cy="224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F9A7414-E303-3E7C-6ED7-773E83ADB25E}"/>
              </a:ext>
            </a:extLst>
          </p:cNvPr>
          <p:cNvGrpSpPr>
            <a:grpSpLocks noChangeAspect="1"/>
          </p:cNvGrpSpPr>
          <p:nvPr/>
        </p:nvGrpSpPr>
        <p:grpSpPr>
          <a:xfrm>
            <a:off x="4962764" y="2261811"/>
            <a:ext cx="4248527" cy="3940648"/>
            <a:chOff x="6254362" y="2345166"/>
            <a:chExt cx="3435418" cy="31864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14E9B2B-E49D-3EED-E01D-F29AF74E0601}"/>
                </a:ext>
              </a:extLst>
            </p:cNvPr>
            <p:cNvSpPr/>
            <p:nvPr/>
          </p:nvSpPr>
          <p:spPr>
            <a:xfrm>
              <a:off x="6254362" y="3715456"/>
              <a:ext cx="2260823" cy="18161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953989-2F7C-F590-A711-1F01D76358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06082" y="2345167"/>
              <a:ext cx="1183698" cy="94959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797AD29-5BE8-CFA8-8CD3-0210CAA37F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4362" y="2345166"/>
              <a:ext cx="2251720" cy="13702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BF2360F-9A0D-077C-6CE3-C89BE6030A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10113" y="3294487"/>
              <a:ext cx="1176981" cy="22371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4A4666-6D8F-B854-6880-D7EB9E56958C}"/>
              </a:ext>
            </a:extLst>
          </p:cNvPr>
          <p:cNvCxnSpPr>
            <a:cxnSpLocks/>
          </p:cNvCxnSpPr>
          <p:nvPr/>
        </p:nvCxnSpPr>
        <p:spPr>
          <a:xfrm>
            <a:off x="5918009" y="4953163"/>
            <a:ext cx="1000461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B9B11FA-AC27-C4E9-9D3F-8C535A55DFB9}"/>
              </a:ext>
            </a:extLst>
          </p:cNvPr>
          <p:cNvSpPr txBox="1"/>
          <p:nvPr/>
        </p:nvSpPr>
        <p:spPr>
          <a:xfrm>
            <a:off x="5812800" y="4468427"/>
            <a:ext cx="121087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300 </a:t>
            </a:r>
            <a:r>
              <a:rPr lang="el-GR" b="1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μ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438792D-9376-D825-2718-841ADDAE4CB3}"/>
              </a:ext>
            </a:extLst>
          </p:cNvPr>
          <p:cNvSpPr txBox="1">
            <a:spLocks/>
          </p:cNvSpPr>
          <p:nvPr/>
        </p:nvSpPr>
        <p:spPr>
          <a:xfrm>
            <a:off x="247153" y="2136358"/>
            <a:ext cx="4710624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err="1"/>
              <a:t>Transmon</a:t>
            </a:r>
            <a:r>
              <a:rPr lang="en-US" sz="2000" dirty="0"/>
              <a:t> qubit strongly coupled to a transmission line</a:t>
            </a:r>
          </a:p>
          <a:p>
            <a:r>
              <a:rPr lang="en-US" sz="2000" dirty="0"/>
              <a:t>Applications:</a:t>
            </a:r>
          </a:p>
          <a:p>
            <a:pPr marL="1033463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000" dirty="0">
                <a:solidFill>
                  <a:schemeClr val="lt1"/>
                </a:solidFill>
                <a:latin typeface="Montserrat"/>
              </a:rPr>
              <a:t>Power measurement on chip </a:t>
            </a:r>
          </a:p>
          <a:p>
            <a:pPr marL="1033463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000" dirty="0">
                <a:solidFill>
                  <a:schemeClr val="lt1"/>
                </a:solidFill>
                <a:latin typeface="Montserrat"/>
              </a:rPr>
              <a:t>Tunable single microwave photon source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2F8C7E0-A470-08B0-C48D-9ECD4F908AC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09494C1-CC52-7B4F-97B8-EFE79BE2D0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798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How it works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438792D-9376-D825-2718-841ADDAE4CB3}"/>
              </a:ext>
            </a:extLst>
          </p:cNvPr>
          <p:cNvSpPr txBox="1">
            <a:spLocks/>
          </p:cNvSpPr>
          <p:nvPr/>
        </p:nvSpPr>
        <p:spPr>
          <a:xfrm>
            <a:off x="247153" y="1898055"/>
            <a:ext cx="5125969" cy="4985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>
                <a:solidFill>
                  <a:schemeClr val="lt1"/>
                </a:solidFill>
                <a:latin typeface="Montserrat"/>
              </a:rPr>
              <a:t>Coherent drive along a transmission line</a:t>
            </a:r>
          </a:p>
          <a:p>
            <a:pPr marL="457200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400" dirty="0">
                <a:solidFill>
                  <a:schemeClr val="lt1"/>
                </a:solidFill>
                <a:latin typeface="Montserrat"/>
              </a:rPr>
              <a:t>Incident photon rate (𝞶) depends on the drive power</a:t>
            </a:r>
          </a:p>
          <a:p>
            <a:pPr marL="457200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400" dirty="0">
                <a:solidFill>
                  <a:schemeClr val="lt1"/>
                </a:solidFill>
                <a:latin typeface="Montserrat"/>
              </a:rPr>
              <a:t>2-level system → absorbs photons with rate </a:t>
            </a:r>
            <a:r>
              <a:rPr lang="el-GR" sz="2400" dirty="0">
                <a:solidFill>
                  <a:schemeClr val="lt1"/>
                </a:solidFill>
                <a:latin typeface="Montserrat"/>
              </a:rPr>
              <a:t>Ω</a:t>
            </a:r>
          </a:p>
          <a:p>
            <a:pPr marL="457200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400" dirty="0">
                <a:solidFill>
                  <a:schemeClr val="lt1"/>
                </a:solidFill>
                <a:latin typeface="Montserrat"/>
              </a:rPr>
              <a:t>Rabi frequency → </a:t>
            </a:r>
            <a:r>
              <a:rPr lang="el-GR" sz="2400" dirty="0">
                <a:solidFill>
                  <a:schemeClr val="lt1"/>
                </a:solidFill>
                <a:latin typeface="Montserrat"/>
              </a:rPr>
              <a:t>Ω</a:t>
            </a:r>
          </a:p>
          <a:p>
            <a:pPr marL="457200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r>
              <a:rPr lang="en-US" sz="2400" dirty="0">
                <a:solidFill>
                  <a:schemeClr val="lt1"/>
                </a:solidFill>
                <a:latin typeface="Montserrat"/>
              </a:rPr>
              <a:t>Qubit relaxation rate → </a:t>
            </a:r>
            <a:r>
              <a:rPr lang="az-Cyrl-AZ" sz="2400" dirty="0">
                <a:solidFill>
                  <a:schemeClr val="lt1"/>
                </a:solidFill>
                <a:latin typeface="Montserrat"/>
              </a:rPr>
              <a:t>г</a:t>
            </a:r>
            <a:r>
              <a:rPr lang="az-Cyrl-AZ" sz="2400" baseline="-25000" dirty="0">
                <a:solidFill>
                  <a:schemeClr val="lt1"/>
                </a:solidFill>
                <a:latin typeface="Montserrat"/>
              </a:rPr>
              <a:t>1</a:t>
            </a:r>
          </a:p>
          <a:p>
            <a:pPr marL="457200" lvl="6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</a:pPr>
            <a:endParaRPr lang="en-US" sz="2000" dirty="0">
              <a:solidFill>
                <a:schemeClr val="lt1"/>
              </a:solidFill>
              <a:latin typeface="Montserra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7A80A0-4F44-F377-1AC4-F55E000196D9}"/>
              </a:ext>
            </a:extLst>
          </p:cNvPr>
          <p:cNvSpPr/>
          <p:nvPr/>
        </p:nvSpPr>
        <p:spPr>
          <a:xfrm>
            <a:off x="5442857" y="994707"/>
            <a:ext cx="6470085" cy="5427867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4BAF486F-0F55-E9A5-FD49-17D0D37F1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601" y="1326249"/>
            <a:ext cx="4434435" cy="2438940"/>
          </a:xfrm>
          <a:prstGeom prst="rect">
            <a:avLst/>
          </a:prstGeom>
        </p:spPr>
      </p:pic>
      <p:pic>
        <p:nvPicPr>
          <p:cNvPr id="10" name="Picture 2" descr="{&quot;mathType&quot;:&quot;LaTEX&quot;,&quot;text&quot;:&quot;W_0 = \\nu \\hbar \\omega&quot;,&quot;height&quot;:50,&quot;color&quot;:&quot;#000000&quot;}">
            <a:extLst>
              <a:ext uri="{FF2B5EF4-FFF2-40B4-BE49-F238E27FC236}">
                <a16:creationId xmlns:a16="http://schemas.microsoft.com/office/drawing/2014/main" id="{813F8960-5BA6-38B7-CF66-A7DE4ACDD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493" y="3724030"/>
            <a:ext cx="24479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{&quot;height&quot;:100,&quot;color&quot;:&quot;#000000&quot;,&quot;mathType&quot;:&quot;LaTEX&quot;,&quot;text&quot;:&quot;\\nu = \\frac{\\Omega^2}{2 \\Gamma_1}&quot;}">
            <a:extLst>
              <a:ext uri="{FF2B5EF4-FFF2-40B4-BE49-F238E27FC236}">
                <a16:creationId xmlns:a16="http://schemas.microsoft.com/office/drawing/2014/main" id="{9EA6CC09-0C54-68F6-E575-ECA94B909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819" y="4798105"/>
            <a:ext cx="22574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0CB580E-4D93-6E92-EABE-217806D1BDF3}"/>
              </a:ext>
            </a:extLst>
          </p:cNvPr>
          <p:cNvSpPr txBox="1"/>
          <p:nvPr/>
        </p:nvSpPr>
        <p:spPr>
          <a:xfrm>
            <a:off x="5759534" y="3263679"/>
            <a:ext cx="276000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Incident power at the qubit</a:t>
            </a:r>
            <a:endParaRPr lang="en-US" sz="2800" b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565A8A-25E1-DFB2-8DBC-3AD84A0DE515}"/>
              </a:ext>
            </a:extLst>
          </p:cNvPr>
          <p:cNvSpPr txBox="1"/>
          <p:nvPr/>
        </p:nvSpPr>
        <p:spPr>
          <a:xfrm>
            <a:off x="5759534" y="4883781"/>
            <a:ext cx="2760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Incident photon rate</a:t>
            </a:r>
            <a:endParaRPr lang="en-US" sz="2800" b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99DF7600-2FCA-F3A1-9833-B8C4039D37DA}"/>
              </a:ext>
            </a:extLst>
          </p:cNvPr>
          <p:cNvSpPr/>
          <p:nvPr/>
        </p:nvSpPr>
        <p:spPr>
          <a:xfrm rot="10323114">
            <a:off x="7525978" y="1475281"/>
            <a:ext cx="878770" cy="1034517"/>
          </a:xfrm>
          <a:prstGeom prst="arc">
            <a:avLst/>
          </a:prstGeom>
          <a:ln w="28575">
            <a:solidFill>
              <a:srgbClr val="00B0F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8742F718-BACE-E618-081C-4E2EE59F5D08}"/>
              </a:ext>
            </a:extLst>
          </p:cNvPr>
          <p:cNvSpPr/>
          <p:nvPr/>
        </p:nvSpPr>
        <p:spPr>
          <a:xfrm>
            <a:off x="7350383" y="1720547"/>
            <a:ext cx="998775" cy="948679"/>
          </a:xfrm>
          <a:prstGeom prst="arc">
            <a:avLst/>
          </a:prstGeom>
          <a:ln w="28575">
            <a:solidFill>
              <a:srgbClr val="00B0F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4D3187-9CBE-D653-D14E-44EF767C6679}"/>
              </a:ext>
            </a:extLst>
          </p:cNvPr>
          <p:cNvSpPr txBox="1"/>
          <p:nvPr/>
        </p:nvSpPr>
        <p:spPr>
          <a:xfrm>
            <a:off x="9156379" y="2852006"/>
            <a:ext cx="13558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Qubit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EACA5A-7A69-B08E-D60C-155DDD695222}"/>
              </a:ext>
            </a:extLst>
          </p:cNvPr>
          <p:cNvSpPr txBox="1"/>
          <p:nvPr/>
        </p:nvSpPr>
        <p:spPr>
          <a:xfrm>
            <a:off x="8836213" y="1263445"/>
            <a:ext cx="22645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Transmission 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5AAC1-F9C8-C643-F389-9271DF23122A}"/>
              </a:ext>
            </a:extLst>
          </p:cNvPr>
          <p:cNvSpPr txBox="1"/>
          <p:nvPr/>
        </p:nvSpPr>
        <p:spPr>
          <a:xfrm>
            <a:off x="7678219" y="1747533"/>
            <a:ext cx="543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0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Ω</a:t>
            </a:r>
            <a:endParaRPr lang="en-US" sz="400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C4FF0D1C-8808-02AE-333A-4174C1DFCCB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DC63929-5E91-53B2-00EB-B3DA0E9E26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5"/>
          <p:cNvGrpSpPr/>
          <p:nvPr/>
        </p:nvGrpSpPr>
        <p:grpSpPr>
          <a:xfrm>
            <a:off x="519565" y="1790879"/>
            <a:ext cx="5287485" cy="4134184"/>
            <a:chOff x="519565" y="1790879"/>
            <a:chExt cx="5287485" cy="4134184"/>
          </a:xfrm>
        </p:grpSpPr>
        <p:sp>
          <p:nvSpPr>
            <p:cNvPr id="115" name="Google Shape;115;p15"/>
            <p:cNvSpPr txBox="1"/>
            <p:nvPr/>
          </p:nvSpPr>
          <p:spPr>
            <a:xfrm>
              <a:off x="519565" y="3339780"/>
              <a:ext cx="5287485" cy="25852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indent="-317500">
                <a:lnSpc>
                  <a:spcPct val="150000"/>
                </a:lnSpc>
                <a:buClr>
                  <a:schemeClr val="lt1"/>
                </a:buClr>
                <a:buSzPts val="1400"/>
                <a:buFont typeface="Montserrat"/>
                <a:buChar char="●"/>
              </a:pPr>
              <a:r>
                <a:rPr lang="en-US" sz="1800" dirty="0">
                  <a:solidFill>
                    <a:schemeClr val="lt1"/>
                  </a:solidFill>
                  <a:latin typeface="Montserrat"/>
                  <a:sym typeface="Montserrat"/>
                </a:rPr>
                <a:t>Built with Josephson Junctions or </a:t>
              </a:r>
              <a:r>
                <a:rPr lang="en-US" sz="1800" b="1" dirty="0">
                  <a:solidFill>
                    <a:schemeClr val="lt1"/>
                  </a:solidFill>
                  <a:latin typeface="Montserrat"/>
                  <a:sym typeface="Montserrat"/>
                </a:rPr>
                <a:t>STJ (Superconducting Tunnel Junctions)</a:t>
              </a:r>
            </a:p>
            <a:p>
              <a:pPr marL="457200" indent="-317500">
                <a:lnSpc>
                  <a:spcPct val="150000"/>
                </a:lnSpc>
                <a:buClr>
                  <a:schemeClr val="lt1"/>
                </a:buClr>
                <a:buSzPts val="1400"/>
                <a:buFont typeface="Montserrat"/>
                <a:buChar char="●"/>
              </a:pPr>
              <a:r>
                <a:rPr lang="en-US" sz="1800" dirty="0">
                  <a:solidFill>
                    <a:schemeClr val="lt1"/>
                  </a:solidFill>
                  <a:latin typeface="Montserrat"/>
                  <a:sym typeface="Montserrat"/>
                </a:rPr>
                <a:t>Cooper pairs in the SC can go through the insulator barrier thanks to quantum tunneling. The junction behaves as a </a:t>
              </a:r>
              <a:r>
                <a:rPr lang="en-US" sz="1800" b="1" dirty="0">
                  <a:solidFill>
                    <a:schemeClr val="lt1"/>
                  </a:solidFill>
                  <a:latin typeface="Montserrat"/>
                  <a:sym typeface="Montserrat"/>
                </a:rPr>
                <a:t>non-linear inductor</a:t>
              </a:r>
              <a:r>
                <a:rPr lang="en-US" sz="1800" dirty="0">
                  <a:solidFill>
                    <a:schemeClr val="lt1"/>
                  </a:solidFill>
                  <a:latin typeface="Montserrat"/>
                  <a:sym typeface="Montserrat"/>
                </a:rPr>
                <a:t>.</a:t>
              </a:r>
            </a:p>
          </p:txBody>
        </p:sp>
        <p:sp>
          <p:nvSpPr>
            <p:cNvPr id="116" name="Google Shape;116;p15"/>
            <p:cNvSpPr txBox="1"/>
            <p:nvPr/>
          </p:nvSpPr>
          <p:spPr>
            <a:xfrm>
              <a:off x="519565" y="1790879"/>
              <a:ext cx="5062085" cy="132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i="0" u="none" strike="noStrike" cap="none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Superconducting Qubits</a:t>
              </a:r>
              <a:endParaRPr sz="40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17" name="Google Shape;117;p15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197;p16">
            <a:extLst>
              <a:ext uri="{FF2B5EF4-FFF2-40B4-BE49-F238E27FC236}">
                <a16:creationId xmlns:a16="http://schemas.microsoft.com/office/drawing/2014/main" id="{E9FE391F-4E79-00F4-60D8-2CA9C70ED90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5013" y="1449787"/>
            <a:ext cx="4114981" cy="16665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8B280B2-DFE9-79C4-6523-4EA18A25EABC}"/>
              </a:ext>
            </a:extLst>
          </p:cNvPr>
          <p:cNvGrpSpPr/>
          <p:nvPr/>
        </p:nvGrpSpPr>
        <p:grpSpPr>
          <a:xfrm>
            <a:off x="7425013" y="3114278"/>
            <a:ext cx="4114981" cy="3481368"/>
            <a:chOff x="8160061" y="2419476"/>
            <a:chExt cx="2810106" cy="2644083"/>
          </a:xfrm>
        </p:grpSpPr>
        <p:pic>
          <p:nvPicPr>
            <p:cNvPr id="3" name="Google Shape;198;p16">
              <a:extLst>
                <a:ext uri="{FF2B5EF4-FFF2-40B4-BE49-F238E27FC236}">
                  <a16:creationId xmlns:a16="http://schemas.microsoft.com/office/drawing/2014/main" id="{A71B0AAC-3189-12F6-D3E2-C5A91E6709CB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160061" y="2419476"/>
              <a:ext cx="2810106" cy="26440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202;p16">
              <a:extLst>
                <a:ext uri="{FF2B5EF4-FFF2-40B4-BE49-F238E27FC236}">
                  <a16:creationId xmlns:a16="http://schemas.microsoft.com/office/drawing/2014/main" id="{3F5D3E05-C0C3-7BB8-F85A-35F9D6CA0B91}"/>
                </a:ext>
              </a:extLst>
            </p:cNvPr>
            <p:cNvSpPr txBox="1"/>
            <p:nvPr/>
          </p:nvSpPr>
          <p:spPr>
            <a:xfrm>
              <a:off x="8160061" y="2783315"/>
              <a:ext cx="1153343" cy="61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rgbClr val="811717"/>
                  </a:solidFill>
                </a:rPr>
                <a:t>Cooper pairs tunneling</a:t>
              </a:r>
              <a:endParaRPr>
                <a:solidFill>
                  <a:srgbClr val="811717"/>
                </a:solidFill>
              </a:endParaRPr>
            </a:p>
          </p:txBody>
        </p:sp>
        <p:cxnSp>
          <p:nvCxnSpPr>
            <p:cNvPr id="5" name="Google Shape;203;p16">
              <a:extLst>
                <a:ext uri="{FF2B5EF4-FFF2-40B4-BE49-F238E27FC236}">
                  <a16:creationId xmlns:a16="http://schemas.microsoft.com/office/drawing/2014/main" id="{96534A63-3A5D-2D19-33E0-929A4FFE70C5}"/>
                </a:ext>
              </a:extLst>
            </p:cNvPr>
            <p:cNvCxnSpPr/>
            <p:nvPr/>
          </p:nvCxnSpPr>
          <p:spPr>
            <a:xfrm>
              <a:off x="8867485" y="3411832"/>
              <a:ext cx="483600" cy="325800"/>
            </a:xfrm>
            <a:prstGeom prst="straightConnector1">
              <a:avLst/>
            </a:prstGeom>
            <a:noFill/>
            <a:ln w="19050" cap="flat" cmpd="sng">
              <a:solidFill>
                <a:srgbClr val="811717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6" name="Google Shape;204;p16">
              <a:extLst>
                <a:ext uri="{FF2B5EF4-FFF2-40B4-BE49-F238E27FC236}">
                  <a16:creationId xmlns:a16="http://schemas.microsoft.com/office/drawing/2014/main" id="{327ACC48-968B-DCCA-CA9D-20EF9B7777C6}"/>
                </a:ext>
              </a:extLst>
            </p:cNvPr>
            <p:cNvSpPr txBox="1"/>
            <p:nvPr/>
          </p:nvSpPr>
          <p:spPr>
            <a:xfrm>
              <a:off x="9410467" y="2479809"/>
              <a:ext cx="941917" cy="61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dirty="0">
                  <a:solidFill>
                    <a:srgbClr val="811717"/>
                  </a:solidFill>
                </a:rPr>
                <a:t>Junction critical current</a:t>
              </a:r>
              <a:endParaRPr dirty="0">
                <a:solidFill>
                  <a:srgbClr val="811717"/>
                </a:solidFill>
              </a:endParaRPr>
            </a:p>
          </p:txBody>
        </p:sp>
        <p:cxnSp>
          <p:nvCxnSpPr>
            <p:cNvPr id="7" name="Google Shape;205;p16">
              <a:extLst>
                <a:ext uri="{FF2B5EF4-FFF2-40B4-BE49-F238E27FC236}">
                  <a16:creationId xmlns:a16="http://schemas.microsoft.com/office/drawing/2014/main" id="{90325B36-1F07-ADBD-99B7-E8349C700E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88135" y="3113315"/>
              <a:ext cx="331358" cy="318392"/>
            </a:xfrm>
            <a:prstGeom prst="straightConnector1">
              <a:avLst/>
            </a:prstGeom>
            <a:noFill/>
            <a:ln w="19050" cap="flat" cmpd="sng">
              <a:solidFill>
                <a:srgbClr val="811717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18FC0BE-E085-7C75-A765-CAF28FB96F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5013" y="262354"/>
            <a:ext cx="4114981" cy="1201511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422FE8A-5824-5F32-8D2E-6E966F5CC84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852B5ED-606D-D93F-33FF-AD74367B39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257593" y="3010583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Transmission measurement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438792D-9376-D825-2718-841ADDAE4CB3}"/>
              </a:ext>
            </a:extLst>
          </p:cNvPr>
          <p:cNvSpPr txBox="1">
            <a:spLocks/>
          </p:cNvSpPr>
          <p:nvPr/>
        </p:nvSpPr>
        <p:spPr>
          <a:xfrm>
            <a:off x="83864" y="1898055"/>
            <a:ext cx="3500144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>
                <a:solidFill>
                  <a:schemeClr val="lt1"/>
                </a:solidFill>
                <a:latin typeface="Montserrat"/>
              </a:rPr>
              <a:t>Varying input power with VNA</a:t>
            </a:r>
          </a:p>
          <a:p>
            <a:r>
              <a:rPr lang="en-US" sz="2400" dirty="0">
                <a:solidFill>
                  <a:schemeClr val="lt1"/>
                </a:solidFill>
                <a:latin typeface="Montserrat"/>
              </a:rPr>
              <a:t>Higher power = Higher </a:t>
            </a:r>
            <a:r>
              <a:rPr lang="el-GR" sz="2400" dirty="0">
                <a:solidFill>
                  <a:schemeClr val="lt1"/>
                </a:solidFill>
                <a:latin typeface="Montserrat"/>
              </a:rPr>
              <a:t>Ω</a:t>
            </a:r>
            <a:endParaRPr lang="en-US" sz="2400" dirty="0">
              <a:solidFill>
                <a:schemeClr val="lt1"/>
              </a:solidFill>
              <a:latin typeface="Montserrat"/>
            </a:endParaRPr>
          </a:p>
          <a:p>
            <a:r>
              <a:rPr lang="en-US" sz="2400" dirty="0">
                <a:solidFill>
                  <a:schemeClr val="lt1"/>
                </a:solidFill>
                <a:latin typeface="Montserrat"/>
              </a:rPr>
              <a:t>Depth of the resonance depends on the power at the qubit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7A80A0-4F44-F377-1AC4-F55E000196D9}"/>
              </a:ext>
            </a:extLst>
          </p:cNvPr>
          <p:cNvSpPr/>
          <p:nvPr/>
        </p:nvSpPr>
        <p:spPr>
          <a:xfrm>
            <a:off x="3744687" y="1397487"/>
            <a:ext cx="8255342" cy="4765871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CBF2AC5-C7B7-C8CC-997B-A7CD75788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9929" y="1410410"/>
            <a:ext cx="3909937" cy="335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BDCD5156-E44F-065F-B901-990FEF2E1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126" y="1423334"/>
            <a:ext cx="4453131" cy="333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{&quot;color&quot;:&quot;#000000&quot;,&quot;height&quot;:114,&quot;text&quot;:&quot;t = 1 - \\frac{\\Gamma_1}{2 \\Gamma_2} \\frac{1 + \\frac{i\\Delta}{\\Gamma_2}}{1 + (\\frac{\\Delta}{\\Gamma_2})^2 + \\frac{\\Omega^2 }{\\Gamma_1 \\Gamma_2}}&quot;,&quot;mathType&quot;:&quot;LaTEX&quot;}">
            <a:extLst>
              <a:ext uri="{FF2B5EF4-FFF2-40B4-BE49-F238E27FC236}">
                <a16:creationId xmlns:a16="http://schemas.microsoft.com/office/drawing/2014/main" id="{3BD21990-BBCD-DF50-368F-89ED80C04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208" y="4945535"/>
            <a:ext cx="4525155" cy="105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B9C05D-86FA-8256-DF29-BDEDA76659B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A7F1F8-9CA6-0B1C-426A-CA0C0B7722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555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Power curve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1AAFDBE3-B763-FC0D-3703-64F0C0BE841A}"/>
              </a:ext>
            </a:extLst>
          </p:cNvPr>
          <p:cNvGrpSpPr/>
          <p:nvPr/>
        </p:nvGrpSpPr>
        <p:grpSpPr>
          <a:xfrm>
            <a:off x="2779341" y="1234628"/>
            <a:ext cx="6633318" cy="4974988"/>
            <a:chOff x="4494275" y="1447342"/>
            <a:chExt cx="6633318" cy="497498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F7A80A0-4F44-F377-1AC4-F55E000196D9}"/>
                </a:ext>
              </a:extLst>
            </p:cNvPr>
            <p:cNvSpPr/>
            <p:nvPr/>
          </p:nvSpPr>
          <p:spPr>
            <a:xfrm>
              <a:off x="4494275" y="1449625"/>
              <a:ext cx="6633318" cy="4972705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A863C42D-9F5C-F8CD-4202-C62E690C25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275" y="1447342"/>
              <a:ext cx="6633318" cy="497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7582F42-DD1C-F3CC-4F70-02C65407990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9DE9D94-640B-CE2A-E697-900B77375B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917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Power curve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1AAFDBE3-B763-FC0D-3703-64F0C0BE841A}"/>
              </a:ext>
            </a:extLst>
          </p:cNvPr>
          <p:cNvGrpSpPr/>
          <p:nvPr/>
        </p:nvGrpSpPr>
        <p:grpSpPr>
          <a:xfrm>
            <a:off x="2779341" y="1234628"/>
            <a:ext cx="6633318" cy="4974988"/>
            <a:chOff x="4494275" y="1447342"/>
            <a:chExt cx="6633318" cy="497498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F7A80A0-4F44-F377-1AC4-F55E000196D9}"/>
                </a:ext>
              </a:extLst>
            </p:cNvPr>
            <p:cNvSpPr/>
            <p:nvPr/>
          </p:nvSpPr>
          <p:spPr>
            <a:xfrm>
              <a:off x="4494275" y="1449625"/>
              <a:ext cx="6633318" cy="4972705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A863C42D-9F5C-F8CD-4202-C62E690C25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/>
          </p:blipFill>
          <p:spPr bwMode="auto">
            <a:xfrm>
              <a:off x="4494275" y="1447342"/>
              <a:ext cx="6633317" cy="4974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7582F42-DD1C-F3CC-4F70-02C65407990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9DE9D94-640B-CE2A-E697-900B77375B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66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Transmon</a:t>
            </a: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as a single-photon source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930B4CD-288F-F976-5A28-69ECDF3C828D}"/>
              </a:ext>
            </a:extLst>
          </p:cNvPr>
          <p:cNvGrpSpPr/>
          <p:nvPr/>
        </p:nvGrpSpPr>
        <p:grpSpPr>
          <a:xfrm>
            <a:off x="6167809" y="2484501"/>
            <a:ext cx="5675429" cy="3351381"/>
            <a:chOff x="6072558" y="1786676"/>
            <a:chExt cx="5675429" cy="335138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A35F07-22E8-2E33-C42A-73FD05A3597F}"/>
                </a:ext>
              </a:extLst>
            </p:cNvPr>
            <p:cNvSpPr/>
            <p:nvPr/>
          </p:nvSpPr>
          <p:spPr>
            <a:xfrm>
              <a:off x="6072558" y="1786676"/>
              <a:ext cx="5675429" cy="3351381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Chart, box and whisker chart">
              <a:extLst>
                <a:ext uri="{FF2B5EF4-FFF2-40B4-BE49-F238E27FC236}">
                  <a16:creationId xmlns:a16="http://schemas.microsoft.com/office/drawing/2014/main" id="{415C4C6D-9FA1-8D58-7EAC-B051F7C22DD3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6291" y="2488770"/>
              <a:ext cx="4221710" cy="2321941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464F86AD-6817-852F-C9BB-4E68FD3ED8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9850" y="2636283"/>
              <a:ext cx="1367688" cy="0"/>
            </a:xfrm>
            <a:prstGeom prst="straightConnector1">
              <a:avLst/>
            </a:prstGeom>
            <a:ln w="76200">
              <a:solidFill>
                <a:srgbClr val="FF7F0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224887D-D98C-420C-89F5-9E120DF6DE0A}"/>
                </a:ext>
              </a:extLst>
            </p:cNvPr>
            <p:cNvSpPr/>
            <p:nvPr/>
          </p:nvSpPr>
          <p:spPr>
            <a:xfrm rot="357261" flipH="1">
              <a:off x="9368988" y="2872211"/>
              <a:ext cx="1009413" cy="327302"/>
            </a:xfrm>
            <a:custGeom>
              <a:avLst/>
              <a:gdLst>
                <a:gd name="connsiteX0" fmla="*/ 0 w 645459"/>
                <a:gd name="connsiteY0" fmla="*/ 184717 h 327302"/>
                <a:gd name="connsiteX1" fmla="*/ 139849 w 645459"/>
                <a:gd name="connsiteY1" fmla="*/ 184717 h 327302"/>
                <a:gd name="connsiteX2" fmla="*/ 182880 w 645459"/>
                <a:gd name="connsiteY2" fmla="*/ 1837 h 327302"/>
                <a:gd name="connsiteX3" fmla="*/ 215153 w 645459"/>
                <a:gd name="connsiteY3" fmla="*/ 313808 h 327302"/>
                <a:gd name="connsiteX4" fmla="*/ 268941 w 645459"/>
                <a:gd name="connsiteY4" fmla="*/ 1837 h 327302"/>
                <a:gd name="connsiteX5" fmla="*/ 290456 w 645459"/>
                <a:gd name="connsiteY5" fmla="*/ 313808 h 327302"/>
                <a:gd name="connsiteX6" fmla="*/ 333487 w 645459"/>
                <a:gd name="connsiteY6" fmla="*/ 23352 h 327302"/>
                <a:gd name="connsiteX7" fmla="*/ 365760 w 645459"/>
                <a:gd name="connsiteY7" fmla="*/ 303051 h 327302"/>
                <a:gd name="connsiteX8" fmla="*/ 398033 w 645459"/>
                <a:gd name="connsiteY8" fmla="*/ 34110 h 327302"/>
                <a:gd name="connsiteX9" fmla="*/ 441063 w 645459"/>
                <a:gd name="connsiteY9" fmla="*/ 324566 h 327302"/>
                <a:gd name="connsiteX10" fmla="*/ 462579 w 645459"/>
                <a:gd name="connsiteY10" fmla="*/ 55625 h 327302"/>
                <a:gd name="connsiteX11" fmla="*/ 494852 w 645459"/>
                <a:gd name="connsiteY11" fmla="*/ 324566 h 327302"/>
                <a:gd name="connsiteX12" fmla="*/ 537882 w 645459"/>
                <a:gd name="connsiteY12" fmla="*/ 195474 h 327302"/>
                <a:gd name="connsiteX13" fmla="*/ 645459 w 645459"/>
                <a:gd name="connsiteY13" fmla="*/ 206232 h 32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5459" h="327302">
                  <a:moveTo>
                    <a:pt x="0" y="184717"/>
                  </a:moveTo>
                  <a:cubicBezTo>
                    <a:pt x="54684" y="199957"/>
                    <a:pt x="109369" y="215197"/>
                    <a:pt x="139849" y="184717"/>
                  </a:cubicBezTo>
                  <a:cubicBezTo>
                    <a:pt x="170329" y="154237"/>
                    <a:pt x="170329" y="-19678"/>
                    <a:pt x="182880" y="1837"/>
                  </a:cubicBezTo>
                  <a:cubicBezTo>
                    <a:pt x="195431" y="23352"/>
                    <a:pt x="200810" y="313808"/>
                    <a:pt x="215153" y="313808"/>
                  </a:cubicBezTo>
                  <a:cubicBezTo>
                    <a:pt x="229496" y="313808"/>
                    <a:pt x="256391" y="1837"/>
                    <a:pt x="268941" y="1837"/>
                  </a:cubicBezTo>
                  <a:cubicBezTo>
                    <a:pt x="281491" y="1837"/>
                    <a:pt x="279698" y="310222"/>
                    <a:pt x="290456" y="313808"/>
                  </a:cubicBezTo>
                  <a:cubicBezTo>
                    <a:pt x="301214" y="317394"/>
                    <a:pt x="320936" y="25145"/>
                    <a:pt x="333487" y="23352"/>
                  </a:cubicBezTo>
                  <a:cubicBezTo>
                    <a:pt x="346038" y="21559"/>
                    <a:pt x="355002" y="301258"/>
                    <a:pt x="365760" y="303051"/>
                  </a:cubicBezTo>
                  <a:cubicBezTo>
                    <a:pt x="376518" y="304844"/>
                    <a:pt x="385483" y="30524"/>
                    <a:pt x="398033" y="34110"/>
                  </a:cubicBezTo>
                  <a:cubicBezTo>
                    <a:pt x="410583" y="37696"/>
                    <a:pt x="430305" y="320980"/>
                    <a:pt x="441063" y="324566"/>
                  </a:cubicBezTo>
                  <a:cubicBezTo>
                    <a:pt x="451821" y="328152"/>
                    <a:pt x="453614" y="55625"/>
                    <a:pt x="462579" y="55625"/>
                  </a:cubicBezTo>
                  <a:cubicBezTo>
                    <a:pt x="471544" y="55625"/>
                    <a:pt x="482302" y="301258"/>
                    <a:pt x="494852" y="324566"/>
                  </a:cubicBezTo>
                  <a:cubicBezTo>
                    <a:pt x="507403" y="347874"/>
                    <a:pt x="512781" y="215196"/>
                    <a:pt x="537882" y="195474"/>
                  </a:cubicBezTo>
                  <a:cubicBezTo>
                    <a:pt x="562983" y="175752"/>
                    <a:pt x="629322" y="202646"/>
                    <a:pt x="645459" y="206232"/>
                  </a:cubicBezTo>
                </a:path>
              </a:pathLst>
            </a:custGeom>
            <a:noFill/>
            <a:ln w="38100">
              <a:solidFill>
                <a:srgbClr val="FF7F0E"/>
              </a:solidFill>
              <a:head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9B6579-5497-B8E7-59F8-5CFB878E5D49}"/>
                </a:ext>
              </a:extLst>
            </p:cNvPr>
            <p:cNvSpPr txBox="1"/>
            <p:nvPr/>
          </p:nvSpPr>
          <p:spPr>
            <a:xfrm>
              <a:off x="7855366" y="1986739"/>
              <a:ext cx="211567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i="0" u="none" strike="noStrike" dirty="0">
                  <a:solidFill>
                    <a:srgbClr val="FF7F0E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Reflection</a:t>
              </a:r>
              <a:endParaRPr lang="en-US" b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3" y="1898055"/>
            <a:ext cx="5675429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err="1">
                <a:solidFill>
                  <a:schemeClr val="lt1"/>
                </a:solidFill>
                <a:latin typeface="Montserrat"/>
              </a:rPr>
              <a:t>Transmon</a:t>
            </a:r>
            <a:r>
              <a:rPr lang="en-US" sz="2400" dirty="0">
                <a:solidFill>
                  <a:schemeClr val="lt1"/>
                </a:solidFill>
                <a:latin typeface="Montserrat"/>
              </a:rPr>
              <a:t> is a </a:t>
            </a:r>
            <a:r>
              <a:rPr lang="en-US" sz="2400" b="1" dirty="0">
                <a:solidFill>
                  <a:schemeClr val="lt1"/>
                </a:solidFill>
                <a:latin typeface="Montserrat"/>
              </a:rPr>
              <a:t>TLS</a:t>
            </a:r>
          </a:p>
          <a:p>
            <a:r>
              <a:rPr lang="en-US" sz="2400" dirty="0">
                <a:solidFill>
                  <a:schemeClr val="lt1"/>
                </a:solidFill>
                <a:latin typeface="Montserrat"/>
              </a:rPr>
              <a:t>Only single photons can be reflected</a:t>
            </a:r>
          </a:p>
          <a:p>
            <a:r>
              <a:rPr lang="en-US" sz="2400" dirty="0"/>
              <a:t>We can build a </a:t>
            </a:r>
            <a:r>
              <a:rPr lang="en-US" sz="2400" b="1" dirty="0"/>
              <a:t>tunable single-microwave photon source</a:t>
            </a:r>
          </a:p>
          <a:p>
            <a:r>
              <a:rPr lang="en-US" sz="2400" dirty="0"/>
              <a:t>Source coherence measurements → </a:t>
            </a:r>
            <a:r>
              <a:rPr lang="en-US" sz="2400" b="1" dirty="0"/>
              <a:t>Hanbury-Brown-Twiss (HBT) experiment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F681E6D-EE0C-E656-B374-98090F86744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A1AC15-7603-CCA0-9E05-5E0BB0EECE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9371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78DEC43-5BBD-D89A-D0BC-9173A2EA1CC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22217C9-8C2D-A46D-D94C-CD60ED2DC1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34</a:t>
            </a:fld>
            <a:endParaRPr lang="en-US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78885B9A-B4B6-AB90-AA60-9470FA39A460}"/>
              </a:ext>
            </a:extLst>
          </p:cNvPr>
          <p:cNvSpPr/>
          <p:nvPr/>
        </p:nvSpPr>
        <p:spPr>
          <a:xfrm>
            <a:off x="587829" y="2096058"/>
            <a:ext cx="11255409" cy="3674510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3" descr="Chart, box and whisker chart">
            <a:extLst>
              <a:ext uri="{FF2B5EF4-FFF2-40B4-BE49-F238E27FC236}">
                <a16:creationId xmlns:a16="http://schemas.microsoft.com/office/drawing/2014/main" id="{F9A30D30-B336-638C-4530-D38D713A30B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52" y="3232286"/>
            <a:ext cx="4221710" cy="2321941"/>
          </a:xfrm>
          <a:prstGeom prst="rect">
            <a:avLst/>
          </a:prstGeom>
        </p:spPr>
      </p:pic>
      <p:cxnSp>
        <p:nvCxnSpPr>
          <p:cNvPr id="16" name="Straight Arrow Connector 4">
            <a:extLst>
              <a:ext uri="{FF2B5EF4-FFF2-40B4-BE49-F238E27FC236}">
                <a16:creationId xmlns:a16="http://schemas.microsoft.com/office/drawing/2014/main" id="{0354E68F-3D1A-ABE3-5277-B44C0C0B1AD3}"/>
              </a:ext>
            </a:extLst>
          </p:cNvPr>
          <p:cNvCxnSpPr>
            <a:cxnSpLocks/>
          </p:cNvCxnSpPr>
          <p:nvPr/>
        </p:nvCxnSpPr>
        <p:spPr>
          <a:xfrm flipH="1">
            <a:off x="3177811" y="3358028"/>
            <a:ext cx="1367688" cy="0"/>
          </a:xfrm>
          <a:prstGeom prst="straightConnector1">
            <a:avLst/>
          </a:prstGeom>
          <a:ln w="76200">
            <a:solidFill>
              <a:srgbClr val="FF7F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5">
            <a:extLst>
              <a:ext uri="{FF2B5EF4-FFF2-40B4-BE49-F238E27FC236}">
                <a16:creationId xmlns:a16="http://schemas.microsoft.com/office/drawing/2014/main" id="{58FAAE0A-1F2A-C296-0040-236D741D1DE8}"/>
              </a:ext>
            </a:extLst>
          </p:cNvPr>
          <p:cNvSpPr/>
          <p:nvPr/>
        </p:nvSpPr>
        <p:spPr>
          <a:xfrm rot="357261" flipH="1">
            <a:off x="3356949" y="3593956"/>
            <a:ext cx="1009413" cy="327302"/>
          </a:xfrm>
          <a:custGeom>
            <a:avLst/>
            <a:gdLst>
              <a:gd name="connsiteX0" fmla="*/ 0 w 645459"/>
              <a:gd name="connsiteY0" fmla="*/ 184717 h 327302"/>
              <a:gd name="connsiteX1" fmla="*/ 139849 w 645459"/>
              <a:gd name="connsiteY1" fmla="*/ 184717 h 327302"/>
              <a:gd name="connsiteX2" fmla="*/ 182880 w 645459"/>
              <a:gd name="connsiteY2" fmla="*/ 1837 h 327302"/>
              <a:gd name="connsiteX3" fmla="*/ 215153 w 645459"/>
              <a:gd name="connsiteY3" fmla="*/ 313808 h 327302"/>
              <a:gd name="connsiteX4" fmla="*/ 268941 w 645459"/>
              <a:gd name="connsiteY4" fmla="*/ 1837 h 327302"/>
              <a:gd name="connsiteX5" fmla="*/ 290456 w 645459"/>
              <a:gd name="connsiteY5" fmla="*/ 313808 h 327302"/>
              <a:gd name="connsiteX6" fmla="*/ 333487 w 645459"/>
              <a:gd name="connsiteY6" fmla="*/ 23352 h 327302"/>
              <a:gd name="connsiteX7" fmla="*/ 365760 w 645459"/>
              <a:gd name="connsiteY7" fmla="*/ 303051 h 327302"/>
              <a:gd name="connsiteX8" fmla="*/ 398033 w 645459"/>
              <a:gd name="connsiteY8" fmla="*/ 34110 h 327302"/>
              <a:gd name="connsiteX9" fmla="*/ 441063 w 645459"/>
              <a:gd name="connsiteY9" fmla="*/ 324566 h 327302"/>
              <a:gd name="connsiteX10" fmla="*/ 462579 w 645459"/>
              <a:gd name="connsiteY10" fmla="*/ 55625 h 327302"/>
              <a:gd name="connsiteX11" fmla="*/ 494852 w 645459"/>
              <a:gd name="connsiteY11" fmla="*/ 324566 h 327302"/>
              <a:gd name="connsiteX12" fmla="*/ 537882 w 645459"/>
              <a:gd name="connsiteY12" fmla="*/ 195474 h 327302"/>
              <a:gd name="connsiteX13" fmla="*/ 645459 w 645459"/>
              <a:gd name="connsiteY13" fmla="*/ 206232 h 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5459" h="327302">
                <a:moveTo>
                  <a:pt x="0" y="184717"/>
                </a:moveTo>
                <a:cubicBezTo>
                  <a:pt x="54684" y="199957"/>
                  <a:pt x="109369" y="215197"/>
                  <a:pt x="139849" y="184717"/>
                </a:cubicBezTo>
                <a:cubicBezTo>
                  <a:pt x="170329" y="154237"/>
                  <a:pt x="170329" y="-19678"/>
                  <a:pt x="182880" y="1837"/>
                </a:cubicBezTo>
                <a:cubicBezTo>
                  <a:pt x="195431" y="23352"/>
                  <a:pt x="200810" y="313808"/>
                  <a:pt x="215153" y="313808"/>
                </a:cubicBezTo>
                <a:cubicBezTo>
                  <a:pt x="229496" y="313808"/>
                  <a:pt x="256391" y="1837"/>
                  <a:pt x="268941" y="1837"/>
                </a:cubicBezTo>
                <a:cubicBezTo>
                  <a:pt x="281491" y="1837"/>
                  <a:pt x="279698" y="310222"/>
                  <a:pt x="290456" y="313808"/>
                </a:cubicBezTo>
                <a:cubicBezTo>
                  <a:pt x="301214" y="317394"/>
                  <a:pt x="320936" y="25145"/>
                  <a:pt x="333487" y="23352"/>
                </a:cubicBezTo>
                <a:cubicBezTo>
                  <a:pt x="346038" y="21559"/>
                  <a:pt x="355002" y="301258"/>
                  <a:pt x="365760" y="303051"/>
                </a:cubicBezTo>
                <a:cubicBezTo>
                  <a:pt x="376518" y="304844"/>
                  <a:pt x="385483" y="30524"/>
                  <a:pt x="398033" y="34110"/>
                </a:cubicBezTo>
                <a:cubicBezTo>
                  <a:pt x="410583" y="37696"/>
                  <a:pt x="430305" y="320980"/>
                  <a:pt x="441063" y="324566"/>
                </a:cubicBezTo>
                <a:cubicBezTo>
                  <a:pt x="451821" y="328152"/>
                  <a:pt x="453614" y="55625"/>
                  <a:pt x="462579" y="55625"/>
                </a:cubicBezTo>
                <a:cubicBezTo>
                  <a:pt x="471544" y="55625"/>
                  <a:pt x="482302" y="301258"/>
                  <a:pt x="494852" y="324566"/>
                </a:cubicBezTo>
                <a:cubicBezTo>
                  <a:pt x="507403" y="347874"/>
                  <a:pt x="512781" y="215196"/>
                  <a:pt x="537882" y="195474"/>
                </a:cubicBezTo>
                <a:cubicBezTo>
                  <a:pt x="562983" y="175752"/>
                  <a:pt x="629322" y="202646"/>
                  <a:pt x="645459" y="206232"/>
                </a:cubicBezTo>
              </a:path>
            </a:pathLst>
          </a:custGeom>
          <a:noFill/>
          <a:ln w="38100">
            <a:solidFill>
              <a:srgbClr val="FF7F0E"/>
            </a:solidFill>
            <a:head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A1C2239-6762-0103-D897-FEAE35D3D6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9"/>
          <a:stretch/>
        </p:blipFill>
        <p:spPr bwMode="auto">
          <a:xfrm>
            <a:off x="7515494" y="2549447"/>
            <a:ext cx="2716798" cy="284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: Shape 4111">
            <a:extLst>
              <a:ext uri="{FF2B5EF4-FFF2-40B4-BE49-F238E27FC236}">
                <a16:creationId xmlns:a16="http://schemas.microsoft.com/office/drawing/2014/main" id="{ED3850A5-2700-FF4F-6DF3-3739DB5807A3}"/>
              </a:ext>
            </a:extLst>
          </p:cNvPr>
          <p:cNvSpPr/>
          <p:nvPr/>
        </p:nvSpPr>
        <p:spPr>
          <a:xfrm rot="357261" flipH="1">
            <a:off x="6917633" y="3153713"/>
            <a:ext cx="1145128" cy="344088"/>
          </a:xfrm>
          <a:custGeom>
            <a:avLst/>
            <a:gdLst>
              <a:gd name="connsiteX0" fmla="*/ 0 w 645459"/>
              <a:gd name="connsiteY0" fmla="*/ 184717 h 327302"/>
              <a:gd name="connsiteX1" fmla="*/ 139849 w 645459"/>
              <a:gd name="connsiteY1" fmla="*/ 184717 h 327302"/>
              <a:gd name="connsiteX2" fmla="*/ 182880 w 645459"/>
              <a:gd name="connsiteY2" fmla="*/ 1837 h 327302"/>
              <a:gd name="connsiteX3" fmla="*/ 215153 w 645459"/>
              <a:gd name="connsiteY3" fmla="*/ 313808 h 327302"/>
              <a:gd name="connsiteX4" fmla="*/ 268941 w 645459"/>
              <a:gd name="connsiteY4" fmla="*/ 1837 h 327302"/>
              <a:gd name="connsiteX5" fmla="*/ 290456 w 645459"/>
              <a:gd name="connsiteY5" fmla="*/ 313808 h 327302"/>
              <a:gd name="connsiteX6" fmla="*/ 333487 w 645459"/>
              <a:gd name="connsiteY6" fmla="*/ 23352 h 327302"/>
              <a:gd name="connsiteX7" fmla="*/ 365760 w 645459"/>
              <a:gd name="connsiteY7" fmla="*/ 303051 h 327302"/>
              <a:gd name="connsiteX8" fmla="*/ 398033 w 645459"/>
              <a:gd name="connsiteY8" fmla="*/ 34110 h 327302"/>
              <a:gd name="connsiteX9" fmla="*/ 441063 w 645459"/>
              <a:gd name="connsiteY9" fmla="*/ 324566 h 327302"/>
              <a:gd name="connsiteX10" fmla="*/ 462579 w 645459"/>
              <a:gd name="connsiteY10" fmla="*/ 55625 h 327302"/>
              <a:gd name="connsiteX11" fmla="*/ 494852 w 645459"/>
              <a:gd name="connsiteY11" fmla="*/ 324566 h 327302"/>
              <a:gd name="connsiteX12" fmla="*/ 537882 w 645459"/>
              <a:gd name="connsiteY12" fmla="*/ 195474 h 327302"/>
              <a:gd name="connsiteX13" fmla="*/ 645459 w 645459"/>
              <a:gd name="connsiteY13" fmla="*/ 206232 h 32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5459" h="327302">
                <a:moveTo>
                  <a:pt x="0" y="184717"/>
                </a:moveTo>
                <a:cubicBezTo>
                  <a:pt x="54684" y="199957"/>
                  <a:pt x="109369" y="215197"/>
                  <a:pt x="139849" y="184717"/>
                </a:cubicBezTo>
                <a:cubicBezTo>
                  <a:pt x="170329" y="154237"/>
                  <a:pt x="170329" y="-19678"/>
                  <a:pt x="182880" y="1837"/>
                </a:cubicBezTo>
                <a:cubicBezTo>
                  <a:pt x="195431" y="23352"/>
                  <a:pt x="200810" y="313808"/>
                  <a:pt x="215153" y="313808"/>
                </a:cubicBezTo>
                <a:cubicBezTo>
                  <a:pt x="229496" y="313808"/>
                  <a:pt x="256391" y="1837"/>
                  <a:pt x="268941" y="1837"/>
                </a:cubicBezTo>
                <a:cubicBezTo>
                  <a:pt x="281491" y="1837"/>
                  <a:pt x="279698" y="310222"/>
                  <a:pt x="290456" y="313808"/>
                </a:cubicBezTo>
                <a:cubicBezTo>
                  <a:pt x="301214" y="317394"/>
                  <a:pt x="320936" y="25145"/>
                  <a:pt x="333487" y="23352"/>
                </a:cubicBezTo>
                <a:cubicBezTo>
                  <a:pt x="346038" y="21559"/>
                  <a:pt x="355002" y="301258"/>
                  <a:pt x="365760" y="303051"/>
                </a:cubicBezTo>
                <a:cubicBezTo>
                  <a:pt x="376518" y="304844"/>
                  <a:pt x="385483" y="30524"/>
                  <a:pt x="398033" y="34110"/>
                </a:cubicBezTo>
                <a:cubicBezTo>
                  <a:pt x="410583" y="37696"/>
                  <a:pt x="430305" y="320980"/>
                  <a:pt x="441063" y="324566"/>
                </a:cubicBezTo>
                <a:cubicBezTo>
                  <a:pt x="451821" y="328152"/>
                  <a:pt x="453614" y="55625"/>
                  <a:pt x="462579" y="55625"/>
                </a:cubicBezTo>
                <a:cubicBezTo>
                  <a:pt x="471544" y="55625"/>
                  <a:pt x="482302" y="301258"/>
                  <a:pt x="494852" y="324566"/>
                </a:cubicBezTo>
                <a:cubicBezTo>
                  <a:pt x="507403" y="347874"/>
                  <a:pt x="512781" y="215196"/>
                  <a:pt x="537882" y="195474"/>
                </a:cubicBezTo>
                <a:cubicBezTo>
                  <a:pt x="562983" y="175752"/>
                  <a:pt x="629322" y="202646"/>
                  <a:pt x="645459" y="206232"/>
                </a:cubicBezTo>
              </a:path>
            </a:pathLst>
          </a:custGeom>
          <a:noFill/>
          <a:ln w="38100">
            <a:solidFill>
              <a:srgbClr val="FF7F0E"/>
            </a:solidFill>
            <a:head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117">
            <a:extLst>
              <a:ext uri="{FF2B5EF4-FFF2-40B4-BE49-F238E27FC236}">
                <a16:creationId xmlns:a16="http://schemas.microsoft.com/office/drawing/2014/main" id="{F644619F-AB6A-655B-FE82-2FD0DF1A558D}"/>
              </a:ext>
            </a:extLst>
          </p:cNvPr>
          <p:cNvSpPr txBox="1"/>
          <p:nvPr/>
        </p:nvSpPr>
        <p:spPr>
          <a:xfrm>
            <a:off x="8873893" y="2956425"/>
            <a:ext cx="2115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Beam-splitter</a:t>
            </a:r>
            <a:endParaRPr lang="en-US" b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4119">
            <a:extLst>
              <a:ext uri="{FF2B5EF4-FFF2-40B4-BE49-F238E27FC236}">
                <a16:creationId xmlns:a16="http://schemas.microsoft.com/office/drawing/2014/main" id="{B9A5B9ED-4FD2-B80B-EDBF-1A7D5A6544E4}"/>
              </a:ext>
            </a:extLst>
          </p:cNvPr>
          <p:cNvSpPr txBox="1"/>
          <p:nvPr/>
        </p:nvSpPr>
        <p:spPr>
          <a:xfrm>
            <a:off x="8751309" y="4651556"/>
            <a:ext cx="1631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JPA 2</a:t>
            </a:r>
            <a:endParaRPr lang="en-US" b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" name="Straight Arrow Connector 4120">
            <a:extLst>
              <a:ext uri="{FF2B5EF4-FFF2-40B4-BE49-F238E27FC236}">
                <a16:creationId xmlns:a16="http://schemas.microsoft.com/office/drawing/2014/main" id="{C095E3D6-A109-DC7D-F4A0-E6B97A3B2AD9}"/>
              </a:ext>
            </a:extLst>
          </p:cNvPr>
          <p:cNvCxnSpPr>
            <a:cxnSpLocks/>
          </p:cNvCxnSpPr>
          <p:nvPr/>
        </p:nvCxnSpPr>
        <p:spPr>
          <a:xfrm>
            <a:off x="8499522" y="2510939"/>
            <a:ext cx="0" cy="76683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4121">
                <a:extLst>
                  <a:ext uri="{FF2B5EF4-FFF2-40B4-BE49-F238E27FC236}">
                    <a16:creationId xmlns:a16="http://schemas.microsoft.com/office/drawing/2014/main" id="{03531BB4-CA16-A3E8-18C7-1C63B75C62E2}"/>
                  </a:ext>
                </a:extLst>
              </p:cNvPr>
              <p:cNvSpPr txBox="1"/>
              <p:nvPr/>
            </p:nvSpPr>
            <p:spPr>
              <a:xfrm>
                <a:off x="5985657" y="2738316"/>
                <a:ext cx="167324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800" b="1" i="1" smtClean="0">
                              <a:solidFill>
                                <a:srgbClr val="FF7F0E"/>
                              </a:solidFill>
                              <a:effectLst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800" b="1" i="1" smtClean="0">
                                  <a:solidFill>
                                    <a:srgbClr val="FF7F0E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solidFill>
                                    <a:srgbClr val="FF7F0E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800" b="1" dirty="0">
                  <a:solidFill>
                    <a:srgbClr val="FF7F0E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TextBox 4121">
                <a:extLst>
                  <a:ext uri="{FF2B5EF4-FFF2-40B4-BE49-F238E27FC236}">
                    <a16:creationId xmlns:a16="http://schemas.microsoft.com/office/drawing/2014/main" id="{03531BB4-CA16-A3E8-18C7-1C63B75C6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657" y="2738316"/>
                <a:ext cx="167324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4122">
                <a:extLst>
                  <a:ext uri="{FF2B5EF4-FFF2-40B4-BE49-F238E27FC236}">
                    <a16:creationId xmlns:a16="http://schemas.microsoft.com/office/drawing/2014/main" id="{1E3B480C-0FBA-591B-5C4D-17CBB5192E36}"/>
                  </a:ext>
                </a:extLst>
              </p:cNvPr>
              <p:cNvSpPr txBox="1"/>
              <p:nvPr/>
            </p:nvSpPr>
            <p:spPr>
              <a:xfrm>
                <a:off x="7212674" y="2433730"/>
                <a:ext cx="167324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800" b="1" i="1" smtClean="0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800" b="1" i="1" smtClean="0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𝒗𝒂𝒄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800" b="1" dirty="0">
                  <a:solidFill>
                    <a:srgbClr val="00B05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TextBox 4122">
                <a:extLst>
                  <a:ext uri="{FF2B5EF4-FFF2-40B4-BE49-F238E27FC236}">
                    <a16:creationId xmlns:a16="http://schemas.microsoft.com/office/drawing/2014/main" id="{1E3B480C-0FBA-591B-5C4D-17CBB5192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674" y="2433730"/>
                <a:ext cx="167324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6">
            <a:extLst>
              <a:ext uri="{FF2B5EF4-FFF2-40B4-BE49-F238E27FC236}">
                <a16:creationId xmlns:a16="http://schemas.microsoft.com/office/drawing/2014/main" id="{D903F370-6E48-6814-49C8-15066E21BB57}"/>
              </a:ext>
            </a:extLst>
          </p:cNvPr>
          <p:cNvSpPr txBox="1"/>
          <p:nvPr/>
        </p:nvSpPr>
        <p:spPr>
          <a:xfrm>
            <a:off x="1843327" y="2708484"/>
            <a:ext cx="2115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FF7F0E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</a:t>
            </a:r>
            <a:endParaRPr lang="en-US" b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Google Shape;184;p20">
            <a:extLst>
              <a:ext uri="{FF2B5EF4-FFF2-40B4-BE49-F238E27FC236}">
                <a16:creationId xmlns:a16="http://schemas.microsoft.com/office/drawing/2014/main" id="{BECEC17C-AC83-C606-89EA-294C4ABB94E7}"/>
              </a:ext>
            </a:extLst>
          </p:cNvPr>
          <p:cNvSpPr txBox="1"/>
          <p:nvPr/>
        </p:nvSpPr>
        <p:spPr>
          <a:xfrm>
            <a:off x="587830" y="62916"/>
            <a:ext cx="1125540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Hanbury-Brown-Twiss (HBT) experiment</a:t>
            </a:r>
          </a:p>
        </p:txBody>
      </p:sp>
    </p:spTree>
    <p:extLst>
      <p:ext uri="{BB962C8B-B14F-4D97-AF65-F5344CB8AC3E}">
        <p14:creationId xmlns:p14="http://schemas.microsoft.com/office/powerpoint/2010/main" val="31983612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Beam-splitter - 90° hybrid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2" y="1898055"/>
            <a:ext cx="6570165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Superconducting CPW 50/50 beam-splitter</a:t>
            </a:r>
          </a:p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Four 𝛌/𝟒 sections with impedances 𝟓𝟎𝛀 and 𝟓𝟎𝛀/√𝟐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CD9D30-2844-7B8B-DFFE-2D7B32C2BB5D}"/>
              </a:ext>
            </a:extLst>
          </p:cNvPr>
          <p:cNvGrpSpPr>
            <a:grpSpLocks noChangeAspect="1"/>
          </p:cNvGrpSpPr>
          <p:nvPr/>
        </p:nvGrpSpPr>
        <p:grpSpPr>
          <a:xfrm>
            <a:off x="6241435" y="1102881"/>
            <a:ext cx="5567792" cy="5319448"/>
            <a:chOff x="5700411" y="522529"/>
            <a:chExt cx="6464996" cy="6118414"/>
          </a:xfrm>
        </p:grpSpPr>
        <p:sp>
          <p:nvSpPr>
            <p:cNvPr id="183" name="Google Shape;183;p20"/>
            <p:cNvSpPr/>
            <p:nvPr/>
          </p:nvSpPr>
          <p:spPr>
            <a:xfrm>
              <a:off x="6170507" y="2814638"/>
              <a:ext cx="3222837" cy="3152775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A35F07-22E8-2E33-C42A-73FD05A3597F}"/>
                </a:ext>
              </a:extLst>
            </p:cNvPr>
            <p:cNvSpPr/>
            <p:nvPr/>
          </p:nvSpPr>
          <p:spPr>
            <a:xfrm>
              <a:off x="5772127" y="607419"/>
              <a:ext cx="6140815" cy="6033524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Content Placeholder 10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1250DB8C-5B92-248B-90CD-2C8F03527C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11" t="30332" r="30321" b="29998"/>
            <a:stretch/>
          </p:blipFill>
          <p:spPr>
            <a:xfrm>
              <a:off x="6375347" y="1048012"/>
              <a:ext cx="5089758" cy="520256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7072198-F7B7-77E6-10F0-1BD4777B82D0}"/>
                    </a:ext>
                  </a:extLst>
                </p:cNvPr>
                <p:cNvSpPr txBox="1"/>
                <p:nvPr/>
              </p:nvSpPr>
              <p:spPr>
                <a:xfrm>
                  <a:off x="6524602" y="3265418"/>
                  <a:ext cx="633503" cy="5903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rtl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2800" b="0" baseline="-25000" dirty="0">
                    <a:ln w="12700">
                      <a:solidFill>
                        <a:srgbClr val="002060"/>
                      </a:solidFill>
                    </a:ln>
                    <a:solidFill>
                      <a:srgbClr val="0000FF"/>
                    </a:solidFill>
                    <a:effectLst/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7072198-F7B7-77E6-10F0-1BD4777B82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4602" y="3265418"/>
                  <a:ext cx="633503" cy="59037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609FBB9-D290-D596-38F3-F16973E2FA5E}"/>
                    </a:ext>
                  </a:extLst>
                </p:cNvPr>
                <p:cNvSpPr txBox="1"/>
                <p:nvPr/>
              </p:nvSpPr>
              <p:spPr>
                <a:xfrm>
                  <a:off x="8172144" y="947721"/>
                  <a:ext cx="1489910" cy="6601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sSubPr>
                          <m:e>
                            <m: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2800" b="1" i="1" u="none" strike="noStrike" smtClean="0">
                            <a:ln w="12700">
                              <a:solidFill>
                                <a:srgbClr val="002060"/>
                              </a:solidFill>
                            </a:ln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/</m:t>
                        </m:r>
                        <m:rad>
                          <m:radPr>
                            <m:degHide m:val="on"/>
                            <m:ctrlP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u="none" strike="noStrike" smtClean="0">
                                <a:ln w="12700">
                                  <a:solidFill>
                                    <a:srgbClr val="002060"/>
                                  </a:solidFill>
                                </a:ln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𝟐</m:t>
                            </m:r>
                          </m:e>
                        </m:rad>
                      </m:oMath>
                    </m:oMathPara>
                  </a14:m>
                  <a:endParaRPr lang="en-US" sz="2800" b="0" baseline="-25000" dirty="0">
                    <a:ln w="12700">
                      <a:solidFill>
                        <a:srgbClr val="002060"/>
                      </a:solidFill>
                    </a:ln>
                    <a:solidFill>
                      <a:srgbClr val="0000FF"/>
                    </a:solidFill>
                    <a:effectLst/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609FBB9-D290-D596-38F3-F16973E2FA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2144" y="947721"/>
                  <a:ext cx="1489910" cy="66014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AD778CB-2B53-1FB5-A37A-8E3C5159FE4F}"/>
                    </a:ext>
                  </a:extLst>
                </p:cNvPr>
                <p:cNvSpPr txBox="1"/>
                <p:nvPr/>
              </p:nvSpPr>
              <p:spPr>
                <a:xfrm>
                  <a:off x="5700411" y="5973701"/>
                  <a:ext cx="3655389" cy="5903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baseline="-25000" dirty="0">
                      <a:ln w="12700">
                        <a:solidFill>
                          <a:srgbClr val="002060"/>
                        </a:solidFill>
                      </a:ln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Input “b” -</a:t>
                  </a:r>
                  <a14:m>
                    <m:oMath xmlns:m="http://schemas.openxmlformats.org/officeDocument/2006/math">
                      <m:r>
                        <a:rPr lang="en-US" sz="2800" b="0" i="0" baseline="-25000" smtClean="0">
                          <a:ln w="12700">
                            <a:solidFill>
                              <a:srgbClr val="002060"/>
                            </a:solidFill>
                          </a:ln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 </m:t>
                      </m:r>
                      <m:r>
                        <a:rPr lang="en-US" sz="2800" b="0" i="1" baseline="-25000" smtClean="0">
                          <a:ln w="12700">
                            <a:solidFill>
                              <a:srgbClr val="002060"/>
                            </a:solidFill>
                          </a:ln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l-GR" sz="2800" b="0" i="1" baseline="-25000" smtClean="0">
                          <a:ln w="12700">
                            <a:solidFill>
                              <a:srgbClr val="002060"/>
                            </a:solidFill>
                          </a:ln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anose="020B0604030504040204" pitchFamily="34" charset="0"/>
                        </a:rPr>
                        <m:t>Ω</m:t>
                      </m:r>
                    </m:oMath>
                  </a14:m>
                  <a:r>
                    <a:rPr lang="en-US" sz="2800" baseline="-25000" dirty="0">
                      <a:ln w="12700">
                        <a:solidFill>
                          <a:srgbClr val="002060"/>
                        </a:solidFill>
                      </a:ln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 </a:t>
                  </a:r>
                  <a:r>
                    <a:rPr lang="en-US" sz="2800" b="0" baseline="-25000" dirty="0">
                      <a:ln w="12700">
                        <a:solidFill>
                          <a:srgbClr val="002060"/>
                        </a:solidFill>
                      </a:ln>
                      <a:solidFill>
                        <a:srgbClr val="0000FF"/>
                      </a:solidFill>
                      <a:effectLst/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resistor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AD778CB-2B53-1FB5-A37A-8E3C5159FE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00411" y="5973701"/>
                  <a:ext cx="3655389" cy="590376"/>
                </a:xfrm>
                <a:prstGeom prst="rect">
                  <a:avLst/>
                </a:prstGeom>
                <a:blipFill>
                  <a:blip r:embed="rId6"/>
                  <a:stretch>
                    <a:fillRect b="-11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05CF39-F8FA-4C8E-97ED-B76CBDF5364C}"/>
                </a:ext>
              </a:extLst>
            </p:cNvPr>
            <p:cNvSpPr/>
            <p:nvPr/>
          </p:nvSpPr>
          <p:spPr>
            <a:xfrm>
              <a:off x="7085279" y="5324243"/>
              <a:ext cx="232719" cy="223284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D1BF1B-5C3F-78C8-DA62-E01DBD7A6588}"/>
                </a:ext>
              </a:extLst>
            </p:cNvPr>
            <p:cNvSpPr txBox="1"/>
            <p:nvPr/>
          </p:nvSpPr>
          <p:spPr>
            <a:xfrm>
              <a:off x="5772127" y="522529"/>
              <a:ext cx="1688428" cy="436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0" baseline="-25000" dirty="0">
                  <a:ln w="12700">
                    <a:solidFill>
                      <a:srgbClr val="002060"/>
                    </a:solidFill>
                  </a:ln>
                  <a:solidFill>
                    <a:srgbClr val="0000FF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Input “a”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FEC92A-9939-5F28-2481-2F5D40761D5D}"/>
                </a:ext>
              </a:extLst>
            </p:cNvPr>
            <p:cNvSpPr txBox="1"/>
            <p:nvPr/>
          </p:nvSpPr>
          <p:spPr>
            <a:xfrm>
              <a:off x="9734789" y="522529"/>
              <a:ext cx="2125410" cy="436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0" baseline="-25000" dirty="0">
                  <a:ln w="12700">
                    <a:solidFill>
                      <a:srgbClr val="002060"/>
                    </a:solidFill>
                  </a:ln>
                  <a:solidFill>
                    <a:srgbClr val="0000FF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Output “c”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3E606CA-5467-DD32-5173-D69E53AA0846}"/>
                </a:ext>
              </a:extLst>
            </p:cNvPr>
            <p:cNvSpPr txBox="1"/>
            <p:nvPr/>
          </p:nvSpPr>
          <p:spPr>
            <a:xfrm>
              <a:off x="10246783" y="6060930"/>
              <a:ext cx="1918624" cy="436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0" baseline="-25000" dirty="0">
                  <a:ln w="12700">
                    <a:solidFill>
                      <a:srgbClr val="002060"/>
                    </a:solidFill>
                  </a:ln>
                  <a:solidFill>
                    <a:srgbClr val="0000FF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Output “d”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3D645E1-6195-50C1-28AF-D4741F33DD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2930" y="5568795"/>
              <a:ext cx="0" cy="701749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8D00AF-09BA-1CE1-968A-4CBE19BEACBC}"/>
                  </a:ext>
                </a:extLst>
              </p:cNvPr>
              <p:cNvSpPr txBox="1"/>
              <p:nvPr/>
            </p:nvSpPr>
            <p:spPr>
              <a:xfrm>
                <a:off x="650324" y="5610316"/>
                <a:ext cx="107975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𝟏</m:t>
                              </m:r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𝟎</m:t>
                              </m:r>
                            </m:e>
                          </m:d>
                        </m:e>
                      </m:d>
                      <m:r>
                        <a:rPr lang="en-US" sz="2800" b="1" i="1" baseline="-2500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𝒂𝒃</m:t>
                      </m:r>
                    </m:oMath>
                  </m:oMathPara>
                </a14:m>
                <a:endParaRPr lang="en-US" sz="2800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8D00AF-09BA-1CE1-968A-4CBE19BEA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24" y="5610316"/>
                <a:ext cx="1079753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73FE602-97BD-0999-35EC-0AA92D1A9254}"/>
                  </a:ext>
                </a:extLst>
              </p:cNvPr>
              <p:cNvSpPr txBox="1"/>
              <p:nvPr/>
            </p:nvSpPr>
            <p:spPr>
              <a:xfrm>
                <a:off x="2857478" y="5505062"/>
                <a:ext cx="2991840" cy="6413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(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𝟏</m:t>
                            </m:r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</m:t>
                            </m:r>
                          </m:e>
                        </m:d>
                      </m:e>
                    </m:d>
                    <m:r>
                      <a:rPr lang="en-US" sz="2800" b="1" i="1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𝒄𝒅</m:t>
                    </m:r>
                  </m:oMath>
                </a14:m>
                <a:r>
                  <a:rPr lang="en-US" sz="2800" dirty="0">
                    <a:solidFill>
                      <a:schemeClr val="bg1"/>
                    </a:solidFill>
                  </a:rPr>
                  <a:t> -</a:t>
                </a:r>
                <a:r>
                  <a:rPr lang="en-US" sz="2800" b="1" dirty="0">
                    <a:solidFill>
                      <a:schemeClr val="bg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𝟎𝟏</m:t>
                            </m:r>
                          </m:e>
                        </m:d>
                      </m:e>
                    </m:d>
                    <m:r>
                      <a:rPr lang="en-US" sz="2800" b="1" i="1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𝒄𝒅</m:t>
                    </m:r>
                    <m:r>
                      <a:rPr lang="en-US" sz="28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)</m:t>
                    </m:r>
                  </m:oMath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73FE602-97BD-0999-35EC-0AA92D1A9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478" y="5505062"/>
                <a:ext cx="2991840" cy="641394"/>
              </a:xfrm>
              <a:prstGeom prst="rect">
                <a:avLst/>
              </a:prstGeom>
              <a:blipFill>
                <a:blip r:embed="rId8"/>
                <a:stretch>
                  <a:fillRect l="-204" t="-3810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07C1E6-1A17-A010-AD68-58E9AFC24476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1730077" y="5825760"/>
            <a:ext cx="1040055" cy="1099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84F6F97-DB43-B205-0BBC-03B8621DF775}"/>
              </a:ext>
            </a:extLst>
          </p:cNvPr>
          <p:cNvSpPr txBox="1"/>
          <p:nvPr/>
        </p:nvSpPr>
        <p:spPr>
          <a:xfrm>
            <a:off x="261018" y="4632930"/>
            <a:ext cx="1469060" cy="954107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Input modes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C1431C-B865-230A-BFAA-0CFE5301EEF4}"/>
              </a:ext>
            </a:extLst>
          </p:cNvPr>
          <p:cNvSpPr txBox="1"/>
          <p:nvPr/>
        </p:nvSpPr>
        <p:spPr>
          <a:xfrm>
            <a:off x="2770403" y="4980994"/>
            <a:ext cx="3027576" cy="523433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Output modes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056EED83-78D4-BC6F-C4A1-094F9BCD2D7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D393B06-5D0A-FC79-094D-79C8F1978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331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Beam-splitter - 90° hybrid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2" y="1898055"/>
            <a:ext cx="6570165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Superconducting CPW 50/50 beam-splitter</a:t>
            </a:r>
          </a:p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Four 𝛌/𝟒 sections with impedances 𝟓𝟎𝛀 and 𝟓𝟎𝛀/√𝟐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CD9D30-2844-7B8B-DFFE-2D7B32C2BB5D}"/>
              </a:ext>
            </a:extLst>
          </p:cNvPr>
          <p:cNvGrpSpPr>
            <a:grpSpLocks noChangeAspect="1"/>
          </p:cNvGrpSpPr>
          <p:nvPr/>
        </p:nvGrpSpPr>
        <p:grpSpPr>
          <a:xfrm>
            <a:off x="6303199" y="1176686"/>
            <a:ext cx="5288601" cy="5245643"/>
            <a:chOff x="5772127" y="607419"/>
            <a:chExt cx="6140815" cy="6033524"/>
          </a:xfrm>
        </p:grpSpPr>
        <p:sp>
          <p:nvSpPr>
            <p:cNvPr id="183" name="Google Shape;183;p20"/>
            <p:cNvSpPr/>
            <p:nvPr/>
          </p:nvSpPr>
          <p:spPr>
            <a:xfrm>
              <a:off x="6170507" y="2814638"/>
              <a:ext cx="3222837" cy="3152775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A35F07-22E8-2E33-C42A-73FD05A3597F}"/>
                </a:ext>
              </a:extLst>
            </p:cNvPr>
            <p:cNvSpPr/>
            <p:nvPr/>
          </p:nvSpPr>
          <p:spPr>
            <a:xfrm>
              <a:off x="5772127" y="607419"/>
              <a:ext cx="6140815" cy="6033524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8D00AF-09BA-1CE1-968A-4CBE19BEACBC}"/>
                  </a:ext>
                </a:extLst>
              </p:cNvPr>
              <p:cNvSpPr txBox="1"/>
              <p:nvPr/>
            </p:nvSpPr>
            <p:spPr>
              <a:xfrm>
                <a:off x="650324" y="5610316"/>
                <a:ext cx="107975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𝟏</m:t>
                              </m:r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</a:rPr>
                                <m:t>𝟎</m:t>
                              </m:r>
                            </m:e>
                          </m:d>
                        </m:e>
                      </m:d>
                      <m:r>
                        <a:rPr lang="en-US" sz="2800" b="1" i="1" baseline="-2500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m:t>𝒂𝒃</m:t>
                      </m:r>
                    </m:oMath>
                  </m:oMathPara>
                </a14:m>
                <a:endParaRPr lang="en-US" sz="2800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8D00AF-09BA-1CE1-968A-4CBE19BEA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24" y="5610316"/>
                <a:ext cx="1079753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73FE602-97BD-0999-35EC-0AA92D1A9254}"/>
                  </a:ext>
                </a:extLst>
              </p:cNvPr>
              <p:cNvSpPr txBox="1"/>
              <p:nvPr/>
            </p:nvSpPr>
            <p:spPr>
              <a:xfrm>
                <a:off x="2857478" y="5505062"/>
                <a:ext cx="2991840" cy="6413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d>
                      <m:dPr>
                        <m:begChr m:val=""/>
                        <m:endChr m:val="⟩"/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(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𝟏</m:t>
                            </m:r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</m:t>
                            </m:r>
                          </m:e>
                        </m:d>
                      </m:e>
                    </m:d>
                    <m:r>
                      <a:rPr lang="en-US" sz="2800" b="1" i="1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𝒄𝒅</m:t>
                    </m:r>
                  </m:oMath>
                </a14:m>
                <a:r>
                  <a:rPr lang="en-US" sz="2800" dirty="0">
                    <a:solidFill>
                      <a:schemeClr val="bg1"/>
                    </a:solidFill>
                  </a:rPr>
                  <a:t> -</a:t>
                </a:r>
                <a:r>
                  <a:rPr lang="en-US" sz="2800" b="1" dirty="0">
                    <a:solidFill>
                      <a:schemeClr val="bg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Tahoma" panose="020B0604030504040204" pitchFamily="34" charset="0"/>
                                <a:cs typeface="Tahoma" panose="020B0604030504040204" pitchFamily="34" charset="0"/>
                              </a:rPr>
                              <m:t>𝟎𝟏</m:t>
                            </m:r>
                          </m:e>
                        </m:d>
                      </m:e>
                    </m:d>
                    <m:r>
                      <a:rPr lang="en-US" sz="2800" b="1" i="1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𝒄𝒅</m:t>
                    </m:r>
                    <m:r>
                      <a:rPr lang="en-US" sz="28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)</m:t>
                    </m:r>
                  </m:oMath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73FE602-97BD-0999-35EC-0AA92D1A9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478" y="5505062"/>
                <a:ext cx="2991840" cy="641394"/>
              </a:xfrm>
              <a:prstGeom prst="rect">
                <a:avLst/>
              </a:prstGeom>
              <a:blipFill>
                <a:blip r:embed="rId4"/>
                <a:stretch>
                  <a:fillRect l="-204" t="-3810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07C1E6-1A17-A010-AD68-58E9AFC24476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1730077" y="5825760"/>
            <a:ext cx="1040055" cy="1099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84F6F97-DB43-B205-0BBC-03B8621DF775}"/>
              </a:ext>
            </a:extLst>
          </p:cNvPr>
          <p:cNvSpPr txBox="1"/>
          <p:nvPr/>
        </p:nvSpPr>
        <p:spPr>
          <a:xfrm>
            <a:off x="261018" y="4632930"/>
            <a:ext cx="1469060" cy="954107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Input modes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C1431C-B865-230A-BFAA-0CFE5301EEF4}"/>
              </a:ext>
            </a:extLst>
          </p:cNvPr>
          <p:cNvSpPr txBox="1"/>
          <p:nvPr/>
        </p:nvSpPr>
        <p:spPr>
          <a:xfrm>
            <a:off x="2770403" y="4980994"/>
            <a:ext cx="3027576" cy="523433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Output modes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056EED83-78D4-BC6F-C4A1-094F9BCD2D7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D393B06-5D0A-FC79-094D-79C8F1978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0" name="Immagine 19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4084DB7F-17FB-8C7D-8753-0FDC470294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17" r="50915"/>
          <a:stretch/>
        </p:blipFill>
        <p:spPr>
          <a:xfrm>
            <a:off x="6377940" y="1427641"/>
            <a:ext cx="5139118" cy="47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963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Delay unit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2" y="1898055"/>
            <a:ext cx="6056047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600" dirty="0">
                <a:solidFill>
                  <a:schemeClr val="lt1"/>
                </a:solidFill>
                <a:latin typeface="Montserrat"/>
              </a:rPr>
              <a:t>Superconducting CPW resonator shunted by a DC-squid</a:t>
            </a:r>
          </a:p>
          <a:p>
            <a:r>
              <a:rPr lang="en-GB" sz="2600" dirty="0" err="1">
                <a:solidFill>
                  <a:schemeClr val="lt1"/>
                </a:solidFill>
                <a:latin typeface="Montserrat"/>
              </a:rPr>
              <a:t>Tunable</a:t>
            </a:r>
            <a:r>
              <a:rPr lang="en-GB" sz="2600" dirty="0">
                <a:solidFill>
                  <a:schemeClr val="lt1"/>
                </a:solidFill>
                <a:latin typeface="Montserrat"/>
              </a:rPr>
              <a:t> resonator to introduce a </a:t>
            </a:r>
            <a:r>
              <a:rPr lang="en-GB" sz="2600" dirty="0" err="1">
                <a:solidFill>
                  <a:schemeClr val="lt1"/>
                </a:solidFill>
                <a:latin typeface="Montserrat"/>
              </a:rPr>
              <a:t>tunable</a:t>
            </a:r>
            <a:r>
              <a:rPr lang="en-GB" sz="2600" dirty="0">
                <a:solidFill>
                  <a:schemeClr val="lt1"/>
                </a:solidFill>
                <a:latin typeface="Montserrat"/>
              </a:rPr>
              <a:t> time delay</a:t>
            </a:r>
          </a:p>
          <a:p>
            <a:r>
              <a:rPr lang="en-GB" sz="2600" dirty="0">
                <a:solidFill>
                  <a:schemeClr val="lt1"/>
                </a:solidFill>
                <a:latin typeface="Montserrat"/>
              </a:rPr>
              <a:t>The edge of the resonance permits fine tuning of the time delay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CD9D30-2844-7B8B-DFFE-2D7B32C2BB5D}"/>
              </a:ext>
            </a:extLst>
          </p:cNvPr>
          <p:cNvGrpSpPr>
            <a:grpSpLocks noChangeAspect="1"/>
          </p:cNvGrpSpPr>
          <p:nvPr/>
        </p:nvGrpSpPr>
        <p:grpSpPr>
          <a:xfrm>
            <a:off x="6303199" y="1176686"/>
            <a:ext cx="5288601" cy="5245643"/>
            <a:chOff x="5772127" y="607419"/>
            <a:chExt cx="6140815" cy="6033524"/>
          </a:xfrm>
        </p:grpSpPr>
        <p:sp>
          <p:nvSpPr>
            <p:cNvPr id="183" name="Google Shape;183;p20"/>
            <p:cNvSpPr/>
            <p:nvPr/>
          </p:nvSpPr>
          <p:spPr>
            <a:xfrm>
              <a:off x="6170507" y="2814638"/>
              <a:ext cx="3222837" cy="3152775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A35F07-22E8-2E33-C42A-73FD05A3597F}"/>
                </a:ext>
              </a:extLst>
            </p:cNvPr>
            <p:cNvSpPr/>
            <p:nvPr/>
          </p:nvSpPr>
          <p:spPr>
            <a:xfrm>
              <a:off x="5772127" y="607419"/>
              <a:ext cx="6140815" cy="6033524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056EED83-78D4-BC6F-C4A1-094F9BCD2D7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D393B06-5D0A-FC79-094D-79C8F1978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10BAB8B4-D068-A59F-EA23-C5A4A935E008}"/>
              </a:ext>
            </a:extLst>
          </p:cNvPr>
          <p:cNvGrpSpPr/>
          <p:nvPr/>
        </p:nvGrpSpPr>
        <p:grpSpPr>
          <a:xfrm>
            <a:off x="6396244" y="2175162"/>
            <a:ext cx="5102510" cy="3248689"/>
            <a:chOff x="5904824" y="1550909"/>
            <a:chExt cx="5696457" cy="3678980"/>
          </a:xfrm>
        </p:grpSpPr>
        <p:grpSp>
          <p:nvGrpSpPr>
            <p:cNvPr id="4" name="Group 20">
              <a:extLst>
                <a:ext uri="{FF2B5EF4-FFF2-40B4-BE49-F238E27FC236}">
                  <a16:creationId xmlns:a16="http://schemas.microsoft.com/office/drawing/2014/main" id="{B7BBEED6-C1F5-FE63-6320-5C05322C908E}"/>
                </a:ext>
              </a:extLst>
            </p:cNvPr>
            <p:cNvGrpSpPr/>
            <p:nvPr/>
          </p:nvGrpSpPr>
          <p:grpSpPr>
            <a:xfrm>
              <a:off x="7225188" y="2118001"/>
              <a:ext cx="4376093" cy="3111888"/>
              <a:chOff x="6980491" y="661086"/>
              <a:chExt cx="4376093" cy="3111888"/>
            </a:xfrm>
          </p:grpSpPr>
          <p:pic>
            <p:nvPicPr>
              <p:cNvPr id="5" name="Picture 3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0FEDC088-B855-4F3A-5DD2-B0E4AD9730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0491" y="661086"/>
                <a:ext cx="4376093" cy="3111888"/>
              </a:xfrm>
              <a:prstGeom prst="rect">
                <a:avLst/>
              </a:prstGeom>
            </p:spPr>
          </p:pic>
          <p:sp>
            <p:nvSpPr>
              <p:cNvPr id="6" name="Rectangle 17">
                <a:extLst>
                  <a:ext uri="{FF2B5EF4-FFF2-40B4-BE49-F238E27FC236}">
                    <a16:creationId xmlns:a16="http://schemas.microsoft.com/office/drawing/2014/main" id="{373C2E51-82AA-7A96-CE96-8A59472E7D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72804" y="2820318"/>
                <a:ext cx="219034" cy="155096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18">
              <a:extLst>
                <a:ext uri="{FF2B5EF4-FFF2-40B4-BE49-F238E27FC236}">
                  <a16:creationId xmlns:a16="http://schemas.microsoft.com/office/drawing/2014/main" id="{690F41D9-5F00-6A03-A5BC-F225D34B9C15}"/>
                </a:ext>
              </a:extLst>
            </p:cNvPr>
            <p:cNvGrpSpPr/>
            <p:nvPr/>
          </p:nvGrpSpPr>
          <p:grpSpPr>
            <a:xfrm>
              <a:off x="5904824" y="1550909"/>
              <a:ext cx="2896714" cy="2056892"/>
              <a:chOff x="6009543" y="3520440"/>
              <a:chExt cx="2896714" cy="2056892"/>
            </a:xfrm>
          </p:grpSpPr>
          <p:pic>
            <p:nvPicPr>
              <p:cNvPr id="9" name="Picture 9">
                <a:extLst>
                  <a:ext uri="{FF2B5EF4-FFF2-40B4-BE49-F238E27FC236}">
                    <a16:creationId xmlns:a16="http://schemas.microsoft.com/office/drawing/2014/main" id="{739F6632-517B-6EF4-3180-61EAFE21D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9543" y="3526201"/>
                <a:ext cx="2884403" cy="2051131"/>
              </a:xfrm>
              <a:prstGeom prst="rect">
                <a:avLst/>
              </a:prstGeom>
            </p:spPr>
          </p:pic>
          <p:sp>
            <p:nvSpPr>
              <p:cNvPr id="10" name="Rectangle 10">
                <a:extLst>
                  <a:ext uri="{FF2B5EF4-FFF2-40B4-BE49-F238E27FC236}">
                    <a16:creationId xmlns:a16="http://schemas.microsoft.com/office/drawing/2014/main" id="{1818EE9E-5DAC-7E06-E480-B0F09B321DFF}"/>
                  </a:ext>
                </a:extLst>
              </p:cNvPr>
              <p:cNvSpPr/>
              <p:nvPr/>
            </p:nvSpPr>
            <p:spPr>
              <a:xfrm>
                <a:off x="6009543" y="3520440"/>
                <a:ext cx="2896714" cy="2051131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Connector 22">
              <a:extLst>
                <a:ext uri="{FF2B5EF4-FFF2-40B4-BE49-F238E27FC236}">
                  <a16:creationId xmlns:a16="http://schemas.microsoft.com/office/drawing/2014/main" id="{88F881C1-82A6-3943-88B5-1FC3C90AFD83}"/>
                </a:ext>
              </a:extLst>
            </p:cNvPr>
            <p:cNvCxnSpPr>
              <a:endCxn id="6" idx="1"/>
            </p:cNvCxnSpPr>
            <p:nvPr/>
          </p:nvCxnSpPr>
          <p:spPr>
            <a:xfrm>
              <a:off x="5904824" y="3602040"/>
              <a:ext cx="3312677" cy="830289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3">
              <a:extLst>
                <a:ext uri="{FF2B5EF4-FFF2-40B4-BE49-F238E27FC236}">
                  <a16:creationId xmlns:a16="http://schemas.microsoft.com/office/drawing/2014/main" id="{E8A378F6-75BE-6963-D5DB-BFFD37E90B10}"/>
                </a:ext>
              </a:extLst>
            </p:cNvPr>
            <p:cNvCxnSpPr>
              <a:cxnSpLocks/>
            </p:cNvCxnSpPr>
            <p:nvPr/>
          </p:nvCxnSpPr>
          <p:spPr>
            <a:xfrm>
              <a:off x="8789227" y="1559046"/>
              <a:ext cx="647308" cy="2723948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4640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Delay unit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2" y="1898055"/>
            <a:ext cx="6056047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600" dirty="0">
                <a:solidFill>
                  <a:schemeClr val="lt1"/>
                </a:solidFill>
                <a:latin typeface="Montserrat"/>
              </a:rPr>
              <a:t>Superconducting CPW resonator shunted by a DC-squid</a:t>
            </a:r>
          </a:p>
          <a:p>
            <a:r>
              <a:rPr lang="en-GB" sz="2600" dirty="0" err="1">
                <a:solidFill>
                  <a:schemeClr val="lt1"/>
                </a:solidFill>
                <a:latin typeface="Montserrat"/>
              </a:rPr>
              <a:t>Tunable</a:t>
            </a:r>
            <a:r>
              <a:rPr lang="en-GB" sz="2600" dirty="0">
                <a:solidFill>
                  <a:schemeClr val="lt1"/>
                </a:solidFill>
                <a:latin typeface="Montserrat"/>
              </a:rPr>
              <a:t> resonator to introduce a </a:t>
            </a:r>
            <a:r>
              <a:rPr lang="en-GB" sz="2600" dirty="0" err="1">
                <a:solidFill>
                  <a:schemeClr val="lt1"/>
                </a:solidFill>
                <a:latin typeface="Montserrat"/>
              </a:rPr>
              <a:t>tunable</a:t>
            </a:r>
            <a:r>
              <a:rPr lang="en-GB" sz="2600" dirty="0">
                <a:solidFill>
                  <a:schemeClr val="lt1"/>
                </a:solidFill>
                <a:latin typeface="Montserrat"/>
              </a:rPr>
              <a:t> time delay</a:t>
            </a:r>
          </a:p>
          <a:p>
            <a:r>
              <a:rPr lang="en-GB" sz="2600" dirty="0">
                <a:solidFill>
                  <a:schemeClr val="lt1"/>
                </a:solidFill>
                <a:latin typeface="Montserrat"/>
              </a:rPr>
              <a:t>The edge of the resonance permits fine tuning of the time delay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CD9D30-2844-7B8B-DFFE-2D7B32C2BB5D}"/>
              </a:ext>
            </a:extLst>
          </p:cNvPr>
          <p:cNvGrpSpPr>
            <a:grpSpLocks noChangeAspect="1"/>
          </p:cNvGrpSpPr>
          <p:nvPr/>
        </p:nvGrpSpPr>
        <p:grpSpPr>
          <a:xfrm>
            <a:off x="6303199" y="1176686"/>
            <a:ext cx="5288601" cy="5245643"/>
            <a:chOff x="5772127" y="607419"/>
            <a:chExt cx="6140815" cy="6033524"/>
          </a:xfrm>
        </p:grpSpPr>
        <p:sp>
          <p:nvSpPr>
            <p:cNvPr id="183" name="Google Shape;183;p20"/>
            <p:cNvSpPr/>
            <p:nvPr/>
          </p:nvSpPr>
          <p:spPr>
            <a:xfrm>
              <a:off x="6170507" y="2814638"/>
              <a:ext cx="3222837" cy="3152775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A35F07-22E8-2E33-C42A-73FD05A3597F}"/>
                </a:ext>
              </a:extLst>
            </p:cNvPr>
            <p:cNvSpPr/>
            <p:nvPr/>
          </p:nvSpPr>
          <p:spPr>
            <a:xfrm>
              <a:off x="5772127" y="607419"/>
              <a:ext cx="6140815" cy="6033524"/>
            </a:xfrm>
            <a:prstGeom prst="rect">
              <a:avLst/>
            </a:prstGeom>
            <a:solidFill>
              <a:schemeClr val="bg1"/>
            </a:solidFill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056EED83-78D4-BC6F-C4A1-094F9BCD2D7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D393B06-5D0A-FC79-094D-79C8F19786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DC96D2-7891-3623-D512-5515E0D11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850" y="2724727"/>
            <a:ext cx="5061299" cy="25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2089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HBT expected result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7A35F07-22E8-2E33-C42A-73FD05A3597F}"/>
              </a:ext>
            </a:extLst>
          </p:cNvPr>
          <p:cNvSpPr/>
          <p:nvPr/>
        </p:nvSpPr>
        <p:spPr>
          <a:xfrm>
            <a:off x="6167809" y="1260043"/>
            <a:ext cx="5675429" cy="5033238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3" y="1898055"/>
            <a:ext cx="5848847" cy="4616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Measuring </a:t>
            </a:r>
            <a:r>
              <a:rPr lang="en-US" sz="2800" b="1" dirty="0">
                <a:solidFill>
                  <a:schemeClr val="lt1"/>
                </a:solidFill>
                <a:latin typeface="Montserrat"/>
              </a:rPr>
              <a:t>g</a:t>
            </a:r>
            <a:r>
              <a:rPr lang="en-US" sz="2800" b="1" baseline="30000" dirty="0">
                <a:solidFill>
                  <a:schemeClr val="lt1"/>
                </a:solidFill>
                <a:latin typeface="Montserrat"/>
              </a:rPr>
              <a:t>(2)</a:t>
            </a:r>
            <a:r>
              <a:rPr lang="en-US" sz="2800" b="1" dirty="0">
                <a:solidFill>
                  <a:schemeClr val="lt1"/>
                </a:solidFill>
                <a:latin typeface="Montserrat"/>
              </a:rPr>
              <a:t>(τ) &gt; g</a:t>
            </a:r>
            <a:r>
              <a:rPr lang="en-US" sz="2800" b="1" baseline="30000" dirty="0">
                <a:solidFill>
                  <a:schemeClr val="lt1"/>
                </a:solidFill>
                <a:latin typeface="Montserrat"/>
              </a:rPr>
              <a:t>(2)</a:t>
            </a:r>
            <a:r>
              <a:rPr lang="en-US" sz="2800" b="1" dirty="0">
                <a:solidFill>
                  <a:schemeClr val="lt1"/>
                </a:solidFill>
                <a:latin typeface="Montserrat"/>
              </a:rPr>
              <a:t>(0)  </a:t>
            </a:r>
            <a:r>
              <a:rPr lang="en-US" sz="2800" dirty="0">
                <a:solidFill>
                  <a:schemeClr val="lt1"/>
                </a:solidFill>
                <a:latin typeface="Montserrat"/>
              </a:rPr>
              <a:t>values will prove the quantum nature of the traveling state</a:t>
            </a:r>
          </a:p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Measured Γ</a:t>
            </a:r>
            <a:r>
              <a:rPr lang="en-US" sz="2800" baseline="-25000" dirty="0">
                <a:solidFill>
                  <a:schemeClr val="lt1"/>
                </a:solidFill>
                <a:latin typeface="Montserrat"/>
              </a:rPr>
              <a:t>1</a:t>
            </a:r>
            <a:r>
              <a:rPr lang="en-US" sz="2800" dirty="0">
                <a:solidFill>
                  <a:schemeClr val="lt1"/>
                </a:solidFill>
                <a:latin typeface="Montserrat"/>
              </a:rPr>
              <a:t>≈16.8 MHz → T</a:t>
            </a:r>
            <a:r>
              <a:rPr lang="en-US" sz="2800" baseline="-25000" dirty="0">
                <a:solidFill>
                  <a:schemeClr val="lt1"/>
                </a:solidFill>
                <a:latin typeface="Montserrat"/>
              </a:rPr>
              <a:t>1</a:t>
            </a:r>
            <a:r>
              <a:rPr lang="en-US" sz="2800" dirty="0">
                <a:solidFill>
                  <a:schemeClr val="lt1"/>
                </a:solidFill>
                <a:latin typeface="Montserrat"/>
              </a:rPr>
              <a:t>≈9.5 ns → Improve efficiency</a:t>
            </a:r>
          </a:p>
          <a:p>
            <a:r>
              <a:rPr lang="en-US" sz="2800" dirty="0">
                <a:solidFill>
                  <a:schemeClr val="lt1"/>
                </a:solidFill>
                <a:latin typeface="Montserrat"/>
              </a:rPr>
              <a:t>New design with higher T</a:t>
            </a:r>
            <a:r>
              <a:rPr lang="en-US" sz="2800" baseline="-25000" dirty="0">
                <a:solidFill>
                  <a:schemeClr val="lt1"/>
                </a:solidFill>
                <a:latin typeface="Montserrat"/>
              </a:rPr>
              <a:t>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463F3-15A8-4A43-5B82-2E98566207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0538" y="2381425"/>
            <a:ext cx="5185809" cy="38893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8254DA-5E29-F170-ECFA-D1127007B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645" y="1367436"/>
            <a:ext cx="3597756" cy="1068084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AFAD493-7713-93DC-5C37-800485DC6E1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51F4A73-C9F3-0671-E3FE-A0F2643857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5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D0E4C9-0086-7E22-FA61-2A1FD6597811}"/>
              </a:ext>
            </a:extLst>
          </p:cNvPr>
          <p:cNvSpPr/>
          <p:nvPr/>
        </p:nvSpPr>
        <p:spPr>
          <a:xfrm>
            <a:off x="5749683" y="994707"/>
            <a:ext cx="6163259" cy="5427867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oogle Shape;139;p17"/>
          <p:cNvGrpSpPr/>
          <p:nvPr/>
        </p:nvGrpSpPr>
        <p:grpSpPr>
          <a:xfrm>
            <a:off x="171450" y="163743"/>
            <a:ext cx="885825" cy="190500"/>
            <a:chOff x="10801350" y="314325"/>
            <a:chExt cx="885825" cy="190500"/>
          </a:xfrm>
        </p:grpSpPr>
        <p:sp>
          <p:nvSpPr>
            <p:cNvPr id="140" name="Google Shape;140;p17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" name="Google Shape;143;p17"/>
          <p:cNvGrpSpPr/>
          <p:nvPr/>
        </p:nvGrpSpPr>
        <p:grpSpPr>
          <a:xfrm>
            <a:off x="519112" y="660151"/>
            <a:ext cx="4912008" cy="6127149"/>
            <a:chOff x="519112" y="1202033"/>
            <a:chExt cx="5868104" cy="4878130"/>
          </a:xfrm>
        </p:grpSpPr>
        <p:sp>
          <p:nvSpPr>
            <p:cNvPr id="144" name="Google Shape;144;p17"/>
            <p:cNvSpPr txBox="1"/>
            <p:nvPr/>
          </p:nvSpPr>
          <p:spPr>
            <a:xfrm>
              <a:off x="519112" y="1963585"/>
              <a:ext cx="5524500" cy="41165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indent="-317500">
                <a:lnSpc>
                  <a:spcPct val="150000"/>
                </a:lnSpc>
                <a:buClr>
                  <a:schemeClr val="lt1"/>
                </a:buClr>
                <a:buSzPts val="1400"/>
                <a:buFont typeface="Montserrat"/>
                <a:buChar char="●"/>
                <a:defRPr sz="1800">
                  <a:solidFill>
                    <a:schemeClr val="lt1"/>
                  </a:solidFill>
                  <a:latin typeface="Montserrat"/>
                </a:defRPr>
              </a:lvl1pPr>
            </a:lstStyle>
            <a:p>
              <a:r>
                <a:rPr lang="en-US" sz="2000" dirty="0" err="1">
                  <a:sym typeface="Montserrat"/>
                </a:rPr>
                <a:t>Transmon</a:t>
              </a:r>
              <a:r>
                <a:rPr lang="en-US" sz="2000" dirty="0">
                  <a:sym typeface="Montserrat"/>
                </a:rPr>
                <a:t> qubits are essentially LC oscillators with Josephson Junctions replacing the inductance.</a:t>
              </a:r>
            </a:p>
            <a:p>
              <a:r>
                <a:rPr lang="en-US" sz="2000" dirty="0">
                  <a:sym typeface="Montserrat"/>
                </a:rPr>
                <a:t>It is a weakly anharmonic oscillator</a:t>
              </a:r>
            </a:p>
            <a:p>
              <a:r>
                <a:rPr lang="en-US" sz="2000" dirty="0">
                  <a:sym typeface="Montserrat"/>
                </a:rPr>
                <a:t>It is the evolution of the Cooper pair Box with a ratio E</a:t>
              </a:r>
              <a:r>
                <a:rPr lang="en-US" sz="2000" baseline="-25000" dirty="0">
                  <a:sym typeface="Montserrat"/>
                </a:rPr>
                <a:t>J </a:t>
              </a:r>
              <a:r>
                <a:rPr lang="en-US" sz="2000" dirty="0">
                  <a:sym typeface="Montserrat"/>
                </a:rPr>
                <a:t>/ E</a:t>
              </a:r>
              <a:r>
                <a:rPr lang="en-US" sz="2000" baseline="-25000" dirty="0">
                  <a:sym typeface="Montserrat"/>
                </a:rPr>
                <a:t>C</a:t>
              </a:r>
              <a:r>
                <a:rPr lang="en-US" sz="2000" dirty="0">
                  <a:sym typeface="Montserrat"/>
                </a:rPr>
                <a:t> &gt;&gt; 1</a:t>
              </a:r>
            </a:p>
            <a:p>
              <a:r>
                <a:rPr lang="en-US" sz="2000" dirty="0">
                  <a:sym typeface="Montserrat"/>
                </a:rPr>
                <a:t>Frequencies are usually between 4 GHz and 10 GHz</a:t>
              </a:r>
            </a:p>
          </p:txBody>
        </p:sp>
        <p:sp>
          <p:nvSpPr>
            <p:cNvPr id="145" name="Google Shape;145;p17"/>
            <p:cNvSpPr txBox="1"/>
            <p:nvPr/>
          </p:nvSpPr>
          <p:spPr>
            <a:xfrm>
              <a:off x="538162" y="1202033"/>
              <a:ext cx="5849054" cy="6125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 i="0" u="none" strike="noStrike" cap="none" dirty="0" err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Transmon</a:t>
              </a:r>
              <a:r>
                <a:rPr lang="en-US" sz="4400" b="1" i="0" u="none" strike="noStrike" cap="none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qubit</a:t>
              </a:r>
              <a:endParaRPr sz="4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8205" name="Picture 13">
            <a:extLst>
              <a:ext uri="{FF2B5EF4-FFF2-40B4-BE49-F238E27FC236}">
                <a16:creationId xmlns:a16="http://schemas.microsoft.com/office/drawing/2014/main" id="{49C7DCAB-36C2-1725-EDDB-69DE2420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7750"/>
          <a:stretch/>
        </p:blipFill>
        <p:spPr bwMode="auto">
          <a:xfrm>
            <a:off x="8486775" y="1205432"/>
            <a:ext cx="3333750" cy="313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{&quot;mathType&quot;:&quot;LaTEX&quot;,&quot;text&quot;:&quot;\\omega_{01} \\neq \\omega_{12}&quot;,&quot;color&quot;:&quot;#0062ff&quot;,&quot;height&quot;:50}">
            <a:extLst>
              <a:ext uri="{FF2B5EF4-FFF2-40B4-BE49-F238E27FC236}">
                <a16:creationId xmlns:a16="http://schemas.microsoft.com/office/drawing/2014/main" id="{FAFF8917-2DEF-A5A4-29D3-26558989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214" y="1859356"/>
            <a:ext cx="1356689" cy="30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3">
            <a:extLst>
              <a:ext uri="{FF2B5EF4-FFF2-40B4-BE49-F238E27FC236}">
                <a16:creationId xmlns:a16="http://schemas.microsoft.com/office/drawing/2014/main" id="{FAF55044-0D4C-7520-085E-26D433805D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72" t="283" r="6572" b="63827"/>
          <a:stretch/>
        </p:blipFill>
        <p:spPr bwMode="auto">
          <a:xfrm>
            <a:off x="6037303" y="1348821"/>
            <a:ext cx="2359508" cy="200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{&quot;mathType&quot;:&quot;LaTEX&quot;,&quot;height&quot;:64,&quot;text&quot;:&quot;E_C = \\frac{e^2}{2(C_J + C_S)}&quot;,&quot;color&quot;:&quot;#000000&quot;}">
            <a:extLst>
              <a:ext uri="{FF2B5EF4-FFF2-40B4-BE49-F238E27FC236}">
                <a16:creationId xmlns:a16="http://schemas.microsoft.com/office/drawing/2014/main" id="{65170920-379A-A0F6-AAD3-4400A9E27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164" y="5489161"/>
            <a:ext cx="2648577" cy="63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{&quot;height&quot;:64,&quot;mathType&quot;:&quot;LaTEX&quot;,&quot;text&quot;:&quot;E_J = L_J I_C^2&quot;,&quot;color&quot;:&quot;#000000&quot;}">
            <a:extLst>
              <a:ext uri="{FF2B5EF4-FFF2-40B4-BE49-F238E27FC236}">
                <a16:creationId xmlns:a16="http://schemas.microsoft.com/office/drawing/2014/main" id="{5E54C261-A825-F9D1-140F-BCBFD9A31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03" y="5477228"/>
            <a:ext cx="2648577" cy="63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{&quot;mathType&quot;:&quot;LaTEX&quot;,&quot;color&quot;:&quot;#000000&quot;,&quot;text&quot;:&quot;H = 4E_C n^2 - E_J \\cos{\\phi} \n&quot;,&quot;height&quot;:50}">
            <a:extLst>
              <a:ext uri="{FF2B5EF4-FFF2-40B4-BE49-F238E27FC236}">
                <a16:creationId xmlns:a16="http://schemas.microsoft.com/office/drawing/2014/main" id="{795E7E4E-91C4-5308-C539-2C194E07D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124" y="4458028"/>
            <a:ext cx="45243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CB20F9-FAEA-F183-F588-1E30D3A99FC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D9F81E-E38C-99E0-E188-1FD8019B8D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New design</a:t>
            </a: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7A35F07-22E8-2E33-C42A-73FD05A3597F}"/>
              </a:ext>
            </a:extLst>
          </p:cNvPr>
          <p:cNvSpPr/>
          <p:nvPr/>
        </p:nvSpPr>
        <p:spPr>
          <a:xfrm>
            <a:off x="6167809" y="1260043"/>
            <a:ext cx="5675429" cy="5033238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699949FF-0426-E593-11E1-B1E412E7E56D}"/>
              </a:ext>
            </a:extLst>
          </p:cNvPr>
          <p:cNvSpPr txBox="1">
            <a:spLocks/>
          </p:cNvSpPr>
          <p:nvPr/>
        </p:nvSpPr>
        <p:spPr>
          <a:xfrm>
            <a:off x="247153" y="1898055"/>
            <a:ext cx="5774341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chemeClr val="lt1"/>
                </a:solidFill>
                <a:latin typeface="Montserrat"/>
              </a:rPr>
              <a:t>Direct drive control line</a:t>
            </a:r>
          </a:p>
          <a:p>
            <a:r>
              <a:rPr lang="en-US" sz="3200" dirty="0">
                <a:solidFill>
                  <a:schemeClr val="lt1"/>
                </a:solidFill>
                <a:latin typeface="Montserrat"/>
              </a:rPr>
              <a:t>Unidirectional output line</a:t>
            </a:r>
          </a:p>
          <a:p>
            <a:r>
              <a:rPr lang="en-US" sz="3200" dirty="0">
                <a:solidFill>
                  <a:schemeClr val="lt1"/>
                </a:solidFill>
                <a:latin typeface="Montserrat"/>
              </a:rPr>
              <a:t>Expected T</a:t>
            </a:r>
            <a:r>
              <a:rPr lang="en-US" sz="3200" baseline="-25000" dirty="0">
                <a:solidFill>
                  <a:schemeClr val="lt1"/>
                </a:solidFill>
                <a:latin typeface="Montserrat"/>
              </a:rPr>
              <a:t>1</a:t>
            </a:r>
            <a:r>
              <a:rPr lang="en-US" sz="3200" dirty="0">
                <a:solidFill>
                  <a:schemeClr val="lt1"/>
                </a:solidFill>
                <a:latin typeface="Montserrat"/>
              </a:rPr>
              <a:t>≈500 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3EA6A-60B5-F173-CD87-FFC96C11D4B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13D8B-C3F2-253E-30E1-FF58F5D5C2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DE0095F-CAF6-3666-C058-383891794F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840" t="41763" r="22675" b="23554"/>
          <a:stretch/>
        </p:blipFill>
        <p:spPr>
          <a:xfrm>
            <a:off x="6615614" y="1408647"/>
            <a:ext cx="4651052" cy="23468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9A73639-DB07-B6B3-AF69-4170CE9CAC72}"/>
              </a:ext>
            </a:extLst>
          </p:cNvPr>
          <p:cNvSpPr txBox="1"/>
          <p:nvPr/>
        </p:nvSpPr>
        <p:spPr>
          <a:xfrm>
            <a:off x="6231194" y="2281120"/>
            <a:ext cx="145411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800" b="0" baseline="-25000" dirty="0">
                <a:ln w="12700">
                  <a:solidFill>
                    <a:srgbClr val="002060"/>
                  </a:solidFill>
                </a:ln>
                <a:solidFill>
                  <a:srgbClr val="0000FF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Drive line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948EDAE-B887-2EE3-5A9D-E08A393B0302}"/>
              </a:ext>
            </a:extLst>
          </p:cNvPr>
          <p:cNvSpPr>
            <a:spLocks noChangeAspect="1"/>
          </p:cNvSpPr>
          <p:nvPr/>
        </p:nvSpPr>
        <p:spPr>
          <a:xfrm>
            <a:off x="9343595" y="2022356"/>
            <a:ext cx="1471599" cy="107974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D6D46D-856F-EED6-A3CE-C3C8F4617938}"/>
              </a:ext>
            </a:extLst>
          </p:cNvPr>
          <p:cNvSpPr txBox="1"/>
          <p:nvPr/>
        </p:nvSpPr>
        <p:spPr>
          <a:xfrm>
            <a:off x="7577159" y="1260043"/>
            <a:ext cx="145411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800" b="0" baseline="-25000" dirty="0">
                <a:ln w="12700">
                  <a:solidFill>
                    <a:srgbClr val="002060"/>
                  </a:solidFill>
                </a:ln>
                <a:solidFill>
                  <a:srgbClr val="0000FF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Output line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251D3C-42C9-CD7D-E728-58B9BD1A8666}"/>
              </a:ext>
            </a:extLst>
          </p:cNvPr>
          <p:cNvSpPr txBox="1"/>
          <p:nvPr/>
        </p:nvSpPr>
        <p:spPr>
          <a:xfrm>
            <a:off x="10675441" y="2453781"/>
            <a:ext cx="145411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2800" b="0" baseline="-25000" dirty="0">
                <a:ln w="12700">
                  <a:solidFill>
                    <a:srgbClr val="002060"/>
                  </a:solidFill>
                </a:ln>
                <a:solidFill>
                  <a:srgbClr val="0000FF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Flux line</a:t>
            </a:r>
          </a:p>
        </p:txBody>
      </p:sp>
      <p:pic>
        <p:nvPicPr>
          <p:cNvPr id="30" name="Picture 29" descr="Diagram&#10;&#10;Description automatically generated">
            <a:extLst>
              <a:ext uri="{FF2B5EF4-FFF2-40B4-BE49-F238E27FC236}">
                <a16:creationId xmlns:a16="http://schemas.microsoft.com/office/drawing/2014/main" id="{3A33F215-9662-DCED-A406-0E31124A8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499" y="3879380"/>
            <a:ext cx="3222837" cy="2291795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0CC508F-9086-F563-EFCD-8DB767D680CE}"/>
              </a:ext>
            </a:extLst>
          </p:cNvPr>
          <p:cNvCxnSpPr>
            <a:cxnSpLocks/>
            <a:stCxn id="31" idx="2"/>
            <a:endCxn id="30" idx="0"/>
          </p:cNvCxnSpPr>
          <p:nvPr/>
        </p:nvCxnSpPr>
        <p:spPr>
          <a:xfrm flipH="1">
            <a:off x="9123918" y="3102096"/>
            <a:ext cx="955477" cy="777284"/>
          </a:xfrm>
          <a:prstGeom prst="straightConnector1">
            <a:avLst/>
          </a:prstGeom>
          <a:ln w="57150">
            <a:solidFill>
              <a:srgbClr val="0070C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93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/>
          <p:nvPr/>
        </p:nvSpPr>
        <p:spPr>
          <a:xfrm>
            <a:off x="209495" y="314601"/>
            <a:ext cx="11773009" cy="1938992"/>
          </a:xfrm>
          <a:prstGeom prst="roundRect">
            <a:avLst>
              <a:gd name="adj" fmla="val 1273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800" b="1" dirty="0">
                <a:solidFill>
                  <a:schemeClr val="lt1"/>
                </a:solidFill>
                <a:latin typeface="Cambria Math" panose="02040503050406030204" pitchFamily="18" charset="0"/>
                <a:sym typeface="Calibri"/>
              </a:rPr>
              <a:t>Conferences and </a:t>
            </a:r>
            <a:r>
              <a:rPr lang="it-IT" sz="4800" b="1" dirty="0" err="1">
                <a:solidFill>
                  <a:schemeClr val="lt1"/>
                </a:solidFill>
                <a:latin typeface="Cambria Math" panose="02040503050406030204" pitchFamily="18" charset="0"/>
                <a:sym typeface="Calibri"/>
              </a:rPr>
              <a:t>courses</a:t>
            </a:r>
            <a:endParaRPr sz="4800" b="1" dirty="0">
              <a:solidFill>
                <a:schemeClr val="lt1"/>
              </a:solidFill>
              <a:latin typeface="Cambria Math" panose="02040503050406030204" pitchFamily="18" charset="0"/>
              <a:sym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46EA4C-F3BB-4CF7-D805-C63FC15A21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CD913-9030-C52E-61DB-8AA4CFFBA1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EB7FC4-34CA-51BF-7706-0F12F44614F6}"/>
              </a:ext>
            </a:extLst>
          </p:cNvPr>
          <p:cNvSpPr txBox="1"/>
          <p:nvPr/>
        </p:nvSpPr>
        <p:spPr>
          <a:xfrm>
            <a:off x="198609" y="2373086"/>
            <a:ext cx="116559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it-IT" sz="2400" dirty="0">
                <a:solidFill>
                  <a:schemeClr val="bg1"/>
                </a:solidFill>
              </a:rPr>
              <a:t>Conferences: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</a:rPr>
              <a:t>APS March Meeting 2023 </a:t>
            </a:r>
            <a:r>
              <a:rPr lang="en-GB" sz="2400" dirty="0">
                <a:solidFill>
                  <a:schemeClr val="bg1"/>
                </a:solidFill>
              </a:rPr>
              <a:t>| March 5-10, 2023 | Las Vegas, NV</a:t>
            </a:r>
            <a:endParaRPr lang="it-IT" sz="2400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</a:rPr>
              <a:t>16th European Conference on Applied Superconductivity</a:t>
            </a:r>
            <a:r>
              <a:rPr lang="en-GB" sz="2400" dirty="0">
                <a:solidFill>
                  <a:schemeClr val="bg1"/>
                </a:solidFill>
              </a:rPr>
              <a:t> | September 3-7, 2023 | Bologna, Italy</a:t>
            </a:r>
          </a:p>
          <a:p>
            <a:pPr>
              <a:buClr>
                <a:schemeClr val="bg1"/>
              </a:buClr>
            </a:pPr>
            <a:r>
              <a:rPr lang="en-GB" sz="2400" dirty="0">
                <a:solidFill>
                  <a:schemeClr val="bg1"/>
                </a:solidFill>
              </a:rPr>
              <a:t>Courses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</a:rPr>
              <a:t>Quantum Optics, Adam Kaufman and James Thompson</a:t>
            </a:r>
            <a:r>
              <a:rPr lang="en-GB" sz="2400" dirty="0">
                <a:solidFill>
                  <a:schemeClr val="bg1"/>
                </a:solidFill>
              </a:rPr>
              <a:t> | Covers quantum optical and atomic systems including topics such as: coherent and squeezed states, theory of optical coherence, atom-radiation interaction, optical Bloch equations, open quantum systems, dynamics on the Bloch sphere, resonance fluorescence, beam-splitters and interferometry, entanglement and quantum information.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</a:rPr>
              <a:t>IBM QGSS 2023 </a:t>
            </a:r>
            <a:r>
              <a:rPr lang="en-GB" sz="2400" dirty="0">
                <a:solidFill>
                  <a:schemeClr val="bg1"/>
                </a:solidFill>
              </a:rPr>
              <a:t>– Theory to Implementation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0144">
                  <a:alpha val="84705"/>
                </a:srgbClr>
              </a:gs>
              <a:gs pos="1000">
                <a:srgbClr val="000144">
                  <a:alpha val="84705"/>
                </a:srgbClr>
              </a:gs>
              <a:gs pos="100000">
                <a:srgbClr val="000070">
                  <a:alpha val="97647"/>
                </a:srgbClr>
              </a:gs>
            </a:gsLst>
            <a:lin ang="81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" name="Google Shape;86;p13"/>
          <p:cNvGrpSpPr/>
          <p:nvPr/>
        </p:nvGrpSpPr>
        <p:grpSpPr>
          <a:xfrm>
            <a:off x="123372" y="6550929"/>
            <a:ext cx="885825" cy="190500"/>
            <a:chOff x="10801350" y="314325"/>
            <a:chExt cx="885825" cy="190500"/>
          </a:xfrm>
        </p:grpSpPr>
        <p:sp>
          <p:nvSpPr>
            <p:cNvPr id="87" name="Google Shape;87;p13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13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981850" y="2450700"/>
            <a:ext cx="62283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Backup slides</a:t>
            </a:r>
            <a:endParaRPr sz="35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13"/>
          <p:cNvSpPr/>
          <p:nvPr/>
        </p:nvSpPr>
        <p:spPr>
          <a:xfrm rot="10800000">
            <a:off x="10188443" y="5092246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115579-2BF0-F44C-E68B-20ABC5068C3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52B4E-2C71-D9CC-C767-64C1F8BF22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185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18"/>
          <p:cNvGrpSpPr/>
          <p:nvPr/>
        </p:nvGrpSpPr>
        <p:grpSpPr>
          <a:xfrm>
            <a:off x="11071539" y="252233"/>
            <a:ext cx="885825" cy="190500"/>
            <a:chOff x="10801350" y="314325"/>
            <a:chExt cx="885825" cy="190500"/>
          </a:xfrm>
        </p:grpSpPr>
        <p:sp>
          <p:nvSpPr>
            <p:cNvPr id="159" name="Google Shape;159;p18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0C24E9B-467A-64F0-42E5-628D78AD812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3457" y="-10886"/>
            <a:ext cx="6907286" cy="689573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 w="635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59C1050-8393-9797-4644-68C70DA27B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67DECF-41E3-877B-7974-D416DA7B4B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8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18"/>
          <p:cNvGrpSpPr/>
          <p:nvPr/>
        </p:nvGrpSpPr>
        <p:grpSpPr>
          <a:xfrm>
            <a:off x="11071539" y="252233"/>
            <a:ext cx="885825" cy="190500"/>
            <a:chOff x="10801350" y="314325"/>
            <a:chExt cx="885825" cy="190500"/>
          </a:xfrm>
        </p:grpSpPr>
        <p:sp>
          <p:nvSpPr>
            <p:cNvPr id="159" name="Google Shape;159;p18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59C1050-8393-9797-4644-68C70DA27B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67DECF-41E3-877B-7974-D416DA7B4B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C31C0128-CA59-665D-5898-F3B64DC57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561" y="2385831"/>
            <a:ext cx="3206878" cy="289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>
            <a:extLst>
              <a:ext uri="{FF2B5EF4-FFF2-40B4-BE49-F238E27FC236}">
                <a16:creationId xmlns:a16="http://schemas.microsoft.com/office/drawing/2014/main" id="{19131E18-C0E1-DB2D-1DE8-9113A720F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43" y="2385830"/>
            <a:ext cx="3206878" cy="289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A0A747EF-7334-8F8E-B592-29D94FB2A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679" y="2385830"/>
            <a:ext cx="3206878" cy="289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F8D0519-97E5-B5B4-19D3-B54CD2EC88EB}"/>
              </a:ext>
            </a:extLst>
          </p:cNvPr>
          <p:cNvSpPr txBox="1"/>
          <p:nvPr/>
        </p:nvSpPr>
        <p:spPr>
          <a:xfrm>
            <a:off x="1749195" y="1915886"/>
            <a:ext cx="98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Lab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EBBE905-0378-9C7B-591E-2C6714CB0029}"/>
              </a:ext>
            </a:extLst>
          </p:cNvPr>
          <p:cNvSpPr txBox="1"/>
          <p:nvPr/>
        </p:nvSpPr>
        <p:spPr>
          <a:xfrm>
            <a:off x="5601313" y="1915885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Qubit</a:t>
            </a:r>
            <a:r>
              <a:rPr lang="it-IT" dirty="0">
                <a:solidFill>
                  <a:schemeClr val="bg1"/>
                </a:solidFill>
              </a:rPr>
              <a:t>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BC37235-1146-9731-2468-ABE905F3D748}"/>
              </a:ext>
            </a:extLst>
          </p:cNvPr>
          <p:cNvSpPr txBox="1"/>
          <p:nvPr/>
        </p:nvSpPr>
        <p:spPr>
          <a:xfrm>
            <a:off x="9453431" y="1915885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RWA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75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D0E4C9-0086-7E22-FA61-2A1FD6597811}"/>
              </a:ext>
            </a:extLst>
          </p:cNvPr>
          <p:cNvSpPr/>
          <p:nvPr/>
        </p:nvSpPr>
        <p:spPr>
          <a:xfrm>
            <a:off x="5749683" y="1397678"/>
            <a:ext cx="6163259" cy="4427769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oogle Shape;139;p17"/>
          <p:cNvGrpSpPr/>
          <p:nvPr/>
        </p:nvGrpSpPr>
        <p:grpSpPr>
          <a:xfrm>
            <a:off x="171450" y="163743"/>
            <a:ext cx="885825" cy="190500"/>
            <a:chOff x="10801350" y="314325"/>
            <a:chExt cx="885825" cy="190500"/>
          </a:xfrm>
        </p:grpSpPr>
        <p:sp>
          <p:nvSpPr>
            <p:cNvPr id="140" name="Google Shape;140;p17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" name="Google Shape;143;p17"/>
          <p:cNvGrpSpPr/>
          <p:nvPr/>
        </p:nvGrpSpPr>
        <p:grpSpPr>
          <a:xfrm>
            <a:off x="519112" y="660151"/>
            <a:ext cx="4912008" cy="4280489"/>
            <a:chOff x="519112" y="1202033"/>
            <a:chExt cx="5868104" cy="3407911"/>
          </a:xfrm>
        </p:grpSpPr>
        <p:sp>
          <p:nvSpPr>
            <p:cNvPr id="144" name="Google Shape;144;p17"/>
            <p:cNvSpPr txBox="1"/>
            <p:nvPr/>
          </p:nvSpPr>
          <p:spPr>
            <a:xfrm>
              <a:off x="519112" y="1963585"/>
              <a:ext cx="5524500" cy="26463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indent="-317500">
                <a:lnSpc>
                  <a:spcPct val="150000"/>
                </a:lnSpc>
                <a:buClr>
                  <a:schemeClr val="lt1"/>
                </a:buClr>
                <a:buSzPts val="1400"/>
                <a:buFont typeface="Montserrat"/>
                <a:buChar char="●"/>
                <a:defRPr sz="1800">
                  <a:solidFill>
                    <a:schemeClr val="lt1"/>
                  </a:solidFill>
                  <a:latin typeface="Montserrat"/>
                </a:defRPr>
              </a:lvl1pPr>
            </a:lstStyle>
            <a:p>
              <a:r>
                <a:rPr lang="en-US" sz="2000" dirty="0" err="1">
                  <a:sym typeface="Montserrat"/>
                </a:rPr>
                <a:t>Transmon</a:t>
              </a:r>
              <a:r>
                <a:rPr lang="en-US" sz="2000" dirty="0">
                  <a:sym typeface="Montserrat"/>
                </a:rPr>
                <a:t> coupled to a resonator</a:t>
              </a:r>
            </a:p>
            <a:p>
              <a:r>
                <a:rPr lang="en-US" sz="2000" dirty="0">
                  <a:sym typeface="Montserrat"/>
                </a:rPr>
                <a:t>Dispersive readout </a:t>
              </a:r>
              <a:r>
                <a:rPr lang="en-US" sz="2000" dirty="0">
                  <a:sym typeface="Wingdings" panose="05000000000000000000" pitchFamily="2" charset="2"/>
                </a:rPr>
                <a:t> </a:t>
              </a:r>
              <a:r>
                <a:rPr lang="el-GR" sz="2000" dirty="0">
                  <a:sym typeface="Wingdings" panose="05000000000000000000" pitchFamily="2" charset="2"/>
                </a:rPr>
                <a:t>ω</a:t>
              </a:r>
              <a:r>
                <a:rPr lang="en-US" sz="2000" baseline="-25000" dirty="0">
                  <a:sym typeface="Wingdings" panose="05000000000000000000" pitchFamily="2" charset="2"/>
                </a:rPr>
                <a:t>R </a:t>
              </a:r>
              <a:r>
                <a:rPr lang="en-US" sz="2000" dirty="0">
                  <a:sym typeface="Wingdings" panose="05000000000000000000" pitchFamily="2" charset="2"/>
                </a:rPr>
                <a:t>≠ </a:t>
              </a:r>
              <a:r>
                <a:rPr lang="el-GR" sz="2000" dirty="0">
                  <a:sym typeface="Wingdings" panose="05000000000000000000" pitchFamily="2" charset="2"/>
                </a:rPr>
                <a:t>ω</a:t>
              </a:r>
              <a:r>
                <a:rPr lang="en-US" sz="2000" baseline="-25000" dirty="0">
                  <a:sym typeface="Wingdings" panose="05000000000000000000" pitchFamily="2" charset="2"/>
                </a:rPr>
                <a:t>Q</a:t>
              </a:r>
              <a:endParaRPr lang="en-US" sz="2000" dirty="0">
                <a:sym typeface="Montserrat"/>
              </a:endParaRPr>
            </a:p>
            <a:p>
              <a:r>
                <a:rPr lang="en-US" sz="2000" dirty="0">
                  <a:sym typeface="Montserrat"/>
                </a:rPr>
                <a:t>Resonator frequency depends on the qubit state</a:t>
              </a:r>
            </a:p>
            <a:p>
              <a:r>
                <a:rPr lang="en-US" sz="2000" dirty="0">
                  <a:sym typeface="Montserrat"/>
                </a:rPr>
                <a:t>Frequencies are usually between 4 GHz and 10 GHz</a:t>
              </a:r>
            </a:p>
          </p:txBody>
        </p:sp>
        <p:sp>
          <p:nvSpPr>
            <p:cNvPr id="145" name="Google Shape;145;p17"/>
            <p:cNvSpPr txBox="1"/>
            <p:nvPr/>
          </p:nvSpPr>
          <p:spPr>
            <a:xfrm>
              <a:off x="538162" y="1202033"/>
              <a:ext cx="5849054" cy="6125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 i="0" u="none" strike="noStrike" cap="none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Qubit readout</a:t>
              </a:r>
              <a:endParaRPr sz="4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3981A5E-C1D4-8AC1-0448-6AE4F14635D9}"/>
              </a:ext>
            </a:extLst>
          </p:cNvPr>
          <p:cNvGrpSpPr/>
          <p:nvPr/>
        </p:nvGrpSpPr>
        <p:grpSpPr>
          <a:xfrm>
            <a:off x="5803900" y="1680507"/>
            <a:ext cx="2312805" cy="2542805"/>
            <a:chOff x="6070600" y="1833956"/>
            <a:chExt cx="2249305" cy="2287358"/>
          </a:xfrm>
        </p:grpSpPr>
        <p:pic>
          <p:nvPicPr>
            <p:cNvPr id="9218" name="Picture 2">
              <a:extLst>
                <a:ext uri="{FF2B5EF4-FFF2-40B4-BE49-F238E27FC236}">
                  <a16:creationId xmlns:a16="http://schemas.microsoft.com/office/drawing/2014/main" id="{0D1F3213-027D-70D4-2EAC-13E76C7C7F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7" t="31870" r="12808"/>
            <a:stretch/>
          </p:blipFill>
          <p:spPr bwMode="auto">
            <a:xfrm>
              <a:off x="6070600" y="2044700"/>
              <a:ext cx="2249305" cy="2076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8519632-CCDD-5366-516A-AF231FDAE226}"/>
                </a:ext>
              </a:extLst>
            </p:cNvPr>
            <p:cNvSpPr/>
            <p:nvPr/>
          </p:nvSpPr>
          <p:spPr>
            <a:xfrm>
              <a:off x="7391400" y="1833956"/>
              <a:ext cx="317500" cy="5536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20" name="Picture 4">
            <a:extLst>
              <a:ext uri="{FF2B5EF4-FFF2-40B4-BE49-F238E27FC236}">
                <a16:creationId xmlns:a16="http://schemas.microsoft.com/office/drawing/2014/main" id="{1EAC5583-FAE2-33FE-F52D-A94947B29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05" y="1429312"/>
            <a:ext cx="4114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{&quot;mathType&quot;:&quot;LaTEX&quot;,&quot;text&quot;:&quot;H_{JC} \\approx \\hbar(\\color{red}\\underbrace{\\color{black}\\omega_r + \\chi \\sigma_z}\\color{black}) a^\\dagger a + \\frac{\\hbar \\omega_q}{2} \\sigma_z&quot;,&quot;height&quot;:64,&quot;color&quot;:&quot;#000000&quot;}">
            <a:extLst>
              <a:ext uri="{FF2B5EF4-FFF2-40B4-BE49-F238E27FC236}">
                <a16:creationId xmlns:a16="http://schemas.microsoft.com/office/drawing/2014/main" id="{346593DC-638C-579E-679E-1ED6211D6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260" y="4223312"/>
            <a:ext cx="5362104" cy="77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5147D2-B4DC-35D6-9B88-A1339BFD6DA2}"/>
              </a:ext>
            </a:extLst>
          </p:cNvPr>
          <p:cNvSpPr txBox="1"/>
          <p:nvPr/>
        </p:nvSpPr>
        <p:spPr>
          <a:xfrm>
            <a:off x="7256341" y="4994491"/>
            <a:ext cx="270851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4400" b="1">
                <a:solidFill>
                  <a:schemeClr val="lt1"/>
                </a:solidFill>
                <a:latin typeface="Montserrat"/>
                <a:ea typeface="Montserrat"/>
                <a:cs typeface="Montserrat"/>
              </a:defRPr>
            </a:lvl1pPr>
          </a:lstStyle>
          <a:p>
            <a:pPr algn="ctr"/>
            <a:r>
              <a:rPr lang="en-US" sz="1600" dirty="0">
                <a:solidFill>
                  <a:srgbClr val="FF0000"/>
                </a:solidFill>
              </a:rPr>
              <a:t>Resonator mode frequency is qubit-state dependent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72BD931-41C3-220A-A6CB-0229A4B8CCB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C883553-60A0-3FE7-8C9A-37F831E39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12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18"/>
          <p:cNvGrpSpPr/>
          <p:nvPr/>
        </p:nvGrpSpPr>
        <p:grpSpPr>
          <a:xfrm>
            <a:off x="6651171" y="653143"/>
            <a:ext cx="5418452" cy="4110049"/>
            <a:chOff x="944248" y="1348628"/>
            <a:chExt cx="5418452" cy="4110049"/>
          </a:xfrm>
        </p:grpSpPr>
        <p:sp>
          <p:nvSpPr>
            <p:cNvPr id="156" name="Google Shape;156;p18"/>
            <p:cNvSpPr txBox="1"/>
            <p:nvPr/>
          </p:nvSpPr>
          <p:spPr>
            <a:xfrm>
              <a:off x="944248" y="2873394"/>
              <a:ext cx="5418452" cy="25852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457200" indent="-317500">
                <a:lnSpc>
                  <a:spcPct val="150000"/>
                </a:lnSpc>
                <a:buClr>
                  <a:schemeClr val="lt1"/>
                </a:buClr>
                <a:buSzPts val="1400"/>
                <a:buFont typeface="Montserrat"/>
                <a:buChar char="●"/>
                <a:defRPr sz="1800">
                  <a:solidFill>
                    <a:schemeClr val="lt1"/>
                  </a:solidFill>
                  <a:latin typeface="Montserrat"/>
                </a:defRPr>
              </a:lvl1pPr>
            </a:lstStyle>
            <a:p>
              <a:r>
                <a:rPr lang="en-US" dirty="0">
                  <a:sym typeface="Montserrat"/>
                </a:rPr>
                <a:t>2 qubit chip fabricated @ NIST</a:t>
              </a:r>
            </a:p>
            <a:p>
              <a:r>
                <a:rPr lang="en-US" dirty="0">
                  <a:sym typeface="Montserrat"/>
                </a:rPr>
                <a:t>One tunable and one fixed frequency qubit on the same line with two readout resonators</a:t>
              </a:r>
            </a:p>
            <a:p>
              <a:r>
                <a:rPr lang="en-US" dirty="0">
                  <a:sym typeface="Montserrat"/>
                </a:rPr>
                <a:t>The tunable resonator qubit is controllable with a drive line</a:t>
              </a:r>
            </a:p>
          </p:txBody>
        </p:sp>
        <p:sp>
          <p:nvSpPr>
            <p:cNvPr id="157" name="Google Shape;157;p18"/>
            <p:cNvSpPr txBox="1"/>
            <p:nvPr/>
          </p:nvSpPr>
          <p:spPr>
            <a:xfrm>
              <a:off x="944248" y="1348628"/>
              <a:ext cx="5306193" cy="14465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 i="0" u="none" strike="noStrike" cap="none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Qubit chip design for Qub-IT</a:t>
              </a:r>
              <a:endParaRPr sz="4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8" name="Google Shape;158;p18"/>
          <p:cNvGrpSpPr/>
          <p:nvPr/>
        </p:nvGrpSpPr>
        <p:grpSpPr>
          <a:xfrm>
            <a:off x="11071539" y="252233"/>
            <a:ext cx="885825" cy="190500"/>
            <a:chOff x="10801350" y="314325"/>
            <a:chExt cx="885825" cy="190500"/>
          </a:xfrm>
        </p:grpSpPr>
        <p:sp>
          <p:nvSpPr>
            <p:cNvPr id="159" name="Google Shape;159;p18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9E1B205-EB07-D9BE-D9FF-0961792C3AB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53143"/>
            <a:ext cx="6094153" cy="564968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 w="635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E794D-2F36-EE38-5DA9-5E0F8D5C289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190DB-9D92-0137-B2DE-0C1F8FBF84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D3F40A-BCC9-BD3E-E3AD-D05B4CDD0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629" y="961449"/>
            <a:ext cx="1905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594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18"/>
          <p:cNvGrpSpPr/>
          <p:nvPr/>
        </p:nvGrpSpPr>
        <p:grpSpPr>
          <a:xfrm>
            <a:off x="11071539" y="252233"/>
            <a:ext cx="885825" cy="190500"/>
            <a:chOff x="10801350" y="314325"/>
            <a:chExt cx="885825" cy="190500"/>
          </a:xfrm>
        </p:grpSpPr>
        <p:sp>
          <p:nvSpPr>
            <p:cNvPr id="159" name="Google Shape;159;p18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8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E794D-2F36-EE38-5DA9-5E0F8D5C289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190DB-9D92-0137-B2DE-0C1F8FBF84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Immagine 1" descr="Immagine che contiene schermata, Rettangolo, quadrato, diagramma&#10;&#10;Descrizione generata automaticamente">
            <a:extLst>
              <a:ext uri="{FF2B5EF4-FFF2-40B4-BE49-F238E27FC236}">
                <a16:creationId xmlns:a16="http://schemas.microsoft.com/office/drawing/2014/main" id="{B22D31A6-DEDC-20B8-0E5A-4C17B4FF9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469" y="252233"/>
            <a:ext cx="6272482" cy="624424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A3A415-A51A-289D-2172-B2055EEA7005}"/>
              </a:ext>
            </a:extLst>
          </p:cNvPr>
          <p:cNvSpPr txBox="1"/>
          <p:nvPr/>
        </p:nvSpPr>
        <p:spPr>
          <a:xfrm>
            <a:off x="0" y="3046090"/>
            <a:ext cx="45434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Superconducting Electronics Group</a:t>
            </a:r>
          </a:p>
          <a:p>
            <a:r>
              <a:rPr lang="en-GB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A. Sirois, M. Castellanos, D. </a:t>
            </a:r>
            <a:r>
              <a:rPr lang="en-GB" sz="24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Olaya</a:t>
            </a:r>
            <a:r>
              <a:rPr lang="en-GB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, J. </a:t>
            </a:r>
            <a:r>
              <a:rPr lang="en-GB" sz="24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Bieseker</a:t>
            </a:r>
            <a:r>
              <a:rPr lang="en-GB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, P. Hopkins, S. Benz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4051608"/>
            <a:ext cx="12192000" cy="28063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Cavity Spectroscopy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-66804" y="4051608"/>
            <a:ext cx="5978076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17500">
              <a:lnSpc>
                <a:spcPct val="150000"/>
              </a:lnSpc>
              <a:buClr>
                <a:schemeClr val="lt1"/>
              </a:buClr>
              <a:buSzPts val="14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</a:defRPr>
            </a:lvl1pPr>
          </a:lstStyle>
          <a:p>
            <a:r>
              <a:rPr lang="en-US" dirty="0">
                <a:sym typeface="Montserrat"/>
              </a:rPr>
              <a:t>The first measurement to characterize a superconducting qubit is to find the resonator frequency</a:t>
            </a:r>
          </a:p>
          <a:p>
            <a:r>
              <a:rPr lang="en-US" dirty="0">
                <a:sym typeface="Montserrat"/>
              </a:rPr>
              <a:t>The high/low power measurement (or punch-out) show the bare (high-power) and “dressed” frequencies of the resonator</a:t>
            </a:r>
            <a:endParaRPr dirty="0">
              <a:sym typeface="Montserrat"/>
            </a:endParaRPr>
          </a:p>
        </p:txBody>
      </p:sp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80844561-BF7C-F461-4D6B-A524CB5DF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507" y="2150922"/>
            <a:ext cx="5522358" cy="414019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D9E9CB1-CA54-0225-A957-06177C6C3D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5319" y="1746032"/>
            <a:ext cx="2269081" cy="23721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BD63AD-B5D8-E47F-867A-1486B6EFB10C}"/>
              </a:ext>
            </a:extLst>
          </p:cNvPr>
          <p:cNvSpPr txBox="1"/>
          <p:nvPr/>
        </p:nvSpPr>
        <p:spPr>
          <a:xfrm>
            <a:off x="635447" y="3121223"/>
            <a:ext cx="840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Qubit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479048-17FA-9129-4267-CA0C499AFAE2}"/>
              </a:ext>
            </a:extLst>
          </p:cNvPr>
          <p:cNvSpPr txBox="1"/>
          <p:nvPr/>
        </p:nvSpPr>
        <p:spPr>
          <a:xfrm>
            <a:off x="3086971" y="3142005"/>
            <a:ext cx="1188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Resonator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C6ABC-3F4B-55E1-9434-C88B963B41BA}"/>
              </a:ext>
            </a:extLst>
          </p:cNvPr>
          <p:cNvSpPr txBox="1"/>
          <p:nvPr/>
        </p:nvSpPr>
        <p:spPr>
          <a:xfrm>
            <a:off x="4275398" y="1637167"/>
            <a:ext cx="118842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VNA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14AD9515-9197-B407-B3B2-80DC7C5C2ED0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636530" y="1791056"/>
            <a:ext cx="2638868" cy="250177"/>
          </a:xfrm>
          <a:prstGeom prst="bentConnector3">
            <a:avLst>
              <a:gd name="adj1" fmla="val -402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06819491-DF0C-2038-3D9A-CE93E8CFE7B3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3223491" y="1944944"/>
            <a:ext cx="1646121" cy="718897"/>
          </a:xfrm>
          <a:prstGeom prst="bentConnector2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8A0C8E7B-F03B-D395-355B-9A13482D157D}"/>
              </a:ext>
            </a:extLst>
          </p:cNvPr>
          <p:cNvCxnSpPr/>
          <p:nvPr/>
        </p:nvCxnSpPr>
        <p:spPr>
          <a:xfrm>
            <a:off x="3223491" y="2041233"/>
            <a:ext cx="0" cy="62260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Footer Placeholder 176">
            <a:extLst>
              <a:ext uri="{FF2B5EF4-FFF2-40B4-BE49-F238E27FC236}">
                <a16:creationId xmlns:a16="http://schemas.microsoft.com/office/drawing/2014/main" id="{0DD777CC-2855-61C1-54B5-697D1076388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78" name="Slide Number Placeholder 177">
            <a:extLst>
              <a:ext uri="{FF2B5EF4-FFF2-40B4-BE49-F238E27FC236}">
                <a16:creationId xmlns:a16="http://schemas.microsoft.com/office/drawing/2014/main" id="{171EAA3A-B2A0-7E1F-7BC2-76CA006084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19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0" y="3537527"/>
            <a:ext cx="12192000" cy="33204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6170507" y="2814638"/>
            <a:ext cx="3222837" cy="3152775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2168512" y="62916"/>
            <a:ext cx="957947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measurements @NIST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Qubit Spectroscopy</a:t>
            </a:r>
            <a:endParaRPr sz="4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Google Shape;185;p20"/>
              <p:cNvSpPr txBox="1"/>
              <p:nvPr/>
            </p:nvSpPr>
            <p:spPr>
              <a:xfrm>
                <a:off x="77277" y="3489623"/>
                <a:ext cx="6676300" cy="30007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indent="-317500">
                  <a:lnSpc>
                    <a:spcPct val="150000"/>
                  </a:lnSpc>
                  <a:buClr>
                    <a:schemeClr val="lt1"/>
                  </a:buClr>
                  <a:buSzPts val="1400"/>
                  <a:buFont typeface="Montserrat"/>
                  <a:buChar char="●"/>
                  <a:defRPr sz="1800">
                    <a:solidFill>
                      <a:schemeClr val="lt1"/>
                    </a:solidFill>
                    <a:latin typeface="Montserrat"/>
                  </a:defRPr>
                </a:lvl1pPr>
              </a:lstStyle>
              <a:p>
                <a:r>
                  <a:rPr lang="en-US" dirty="0">
                    <a:sym typeface="Montserrat"/>
                  </a:rPr>
                  <a:t>We can now fix the readout frequency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sym typeface="Montserrat"/>
                      </a:rPr>
                      <m:t> −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𝝌</m:t>
                    </m:r>
                  </m:oMath>
                </a14:m>
                <a:r>
                  <a:rPr lang="en-US" b="1" dirty="0">
                    <a:sym typeface="Montserrat"/>
                  </a:rPr>
                  <a:t> </a:t>
                </a:r>
                <a:r>
                  <a:rPr lang="en-US" dirty="0">
                    <a:sym typeface="Montserrat"/>
                  </a:rPr>
                  <a:t>and scan the qubit control tone frequency to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𝟎𝟏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sym typeface="Montserrat"/>
                      </a:rPr>
                      <m:t> </m:t>
                    </m:r>
                  </m:oMath>
                </a14:m>
                <a:endParaRPr lang="en-US" dirty="0">
                  <a:sym typeface="Montserrat"/>
                </a:endParaRPr>
              </a:p>
              <a:p>
                <a:r>
                  <a:rPr lang="en-US" dirty="0">
                    <a:sym typeface="Montserrat"/>
                  </a:rPr>
                  <a:t>Readout tone transmission plotted as a function of the control frequency </a:t>
                </a:r>
              </a:p>
              <a:p>
                <a:r>
                  <a:rPr lang="en-US" dirty="0">
                    <a:sym typeface="Montserrat"/>
                  </a:rPr>
                  <a:t>Both phase and amplitude bring information on the qubit state, but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sym typeface="Montserrat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sym typeface="Montserrat"/>
                      </a:rPr>
                      <m:t> −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𝝌</m:t>
                    </m:r>
                  </m:oMath>
                </a14:m>
                <a:r>
                  <a:rPr lang="en-US" b="1" dirty="0">
                    <a:sym typeface="Montserrat"/>
                  </a:rPr>
                  <a:t> </a:t>
                </a:r>
                <a:r>
                  <a:rPr lang="en-US" dirty="0">
                    <a:sym typeface="Montserrat"/>
                  </a:rPr>
                  <a:t>the phase response is greater</a:t>
                </a:r>
                <a:endParaRPr dirty="0">
                  <a:sym typeface="Montserrat"/>
                </a:endParaRPr>
              </a:p>
            </p:txBody>
          </p:sp>
        </mc:Choice>
        <mc:Fallback xmlns="">
          <p:sp>
            <p:nvSpPr>
              <p:cNvPr id="185" name="Google Shape;185;p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7" y="3489623"/>
                <a:ext cx="6676300" cy="3000781"/>
              </a:xfrm>
              <a:prstGeom prst="rect">
                <a:avLst/>
              </a:prstGeom>
              <a:blipFill>
                <a:blip r:embed="rId3"/>
                <a:stretch>
                  <a:fillRect r="-1005" b="-8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6" name="Google Shape;186;p20"/>
          <p:cNvGrpSpPr/>
          <p:nvPr/>
        </p:nvGrpSpPr>
        <p:grpSpPr>
          <a:xfrm rot="-5400000">
            <a:off x="11400325" y="564718"/>
            <a:ext cx="885825" cy="190500"/>
            <a:chOff x="10801350" y="314325"/>
            <a:chExt cx="885825" cy="190500"/>
          </a:xfrm>
        </p:grpSpPr>
        <p:sp>
          <p:nvSpPr>
            <p:cNvPr id="187" name="Google Shape;187;p20"/>
            <p:cNvSpPr/>
            <p:nvPr/>
          </p:nvSpPr>
          <p:spPr>
            <a:xfrm>
              <a:off x="10801350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11149012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11496675" y="314325"/>
              <a:ext cx="190500" cy="190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20"/>
          <p:cNvSpPr/>
          <p:nvPr/>
        </p:nvSpPr>
        <p:spPr>
          <a:xfrm>
            <a:off x="0" y="0"/>
            <a:ext cx="2003557" cy="1765754"/>
          </a:xfrm>
          <a:custGeom>
            <a:avLst/>
            <a:gdLst/>
            <a:ahLst/>
            <a:cxnLst/>
            <a:rect l="l" t="t" r="r" b="b"/>
            <a:pathLst>
              <a:path w="2003557" h="1765754" extrusionOk="0">
                <a:moveTo>
                  <a:pt x="1691008" y="0"/>
                </a:moveTo>
                <a:lnTo>
                  <a:pt x="1968461" y="0"/>
                </a:lnTo>
                <a:lnTo>
                  <a:pt x="1974069" y="21811"/>
                </a:lnTo>
                <a:cubicBezTo>
                  <a:pt x="1993404" y="116296"/>
                  <a:pt x="2003557" y="214125"/>
                  <a:pt x="2003557" y="314325"/>
                </a:cubicBezTo>
                <a:cubicBezTo>
                  <a:pt x="2003557" y="1115927"/>
                  <a:pt x="1353730" y="1765754"/>
                  <a:pt x="552128" y="1765754"/>
                </a:cubicBezTo>
                <a:cubicBezTo>
                  <a:pt x="401828" y="1765754"/>
                  <a:pt x="256863" y="1742909"/>
                  <a:pt x="120517" y="1700501"/>
                </a:cubicBezTo>
                <a:lnTo>
                  <a:pt x="0" y="1656391"/>
                </a:lnTo>
                <a:lnTo>
                  <a:pt x="0" y="1359599"/>
                </a:lnTo>
                <a:lnTo>
                  <a:pt x="91865" y="1403852"/>
                </a:lnTo>
                <a:cubicBezTo>
                  <a:pt x="233332" y="1463688"/>
                  <a:pt x="388866" y="1496775"/>
                  <a:pt x="552128" y="1496775"/>
                </a:cubicBezTo>
                <a:cubicBezTo>
                  <a:pt x="1205177" y="1496775"/>
                  <a:pt x="1734578" y="967374"/>
                  <a:pt x="1734578" y="314325"/>
                </a:cubicBezTo>
                <a:cubicBezTo>
                  <a:pt x="1734578" y="232694"/>
                  <a:pt x="1726306" y="152995"/>
                  <a:pt x="1710555" y="76020"/>
                </a:cubicBezTo>
                <a:lnTo>
                  <a:pt x="1691008" y="0"/>
                </a:lnTo>
                <a:close/>
              </a:path>
            </a:pathLst>
          </a:cu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8274D4B-DABE-D797-52D0-5A425D351B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3577" y="2055835"/>
            <a:ext cx="5184911" cy="388720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F6350EC-47EF-AC1A-336E-5C750E512084}"/>
              </a:ext>
            </a:extLst>
          </p:cNvPr>
          <p:cNvGrpSpPr/>
          <p:nvPr/>
        </p:nvGrpSpPr>
        <p:grpSpPr>
          <a:xfrm>
            <a:off x="1627950" y="1632536"/>
            <a:ext cx="3510799" cy="2087749"/>
            <a:chOff x="734381" y="1657609"/>
            <a:chExt cx="4090981" cy="2460529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996CE68-4401-467E-B257-533E1D804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85319" y="1746032"/>
              <a:ext cx="2269081" cy="237210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76BF4F2-4FB2-AF35-926F-E67FAA1686F0}"/>
                </a:ext>
              </a:extLst>
            </p:cNvPr>
            <p:cNvSpPr txBox="1"/>
            <p:nvPr/>
          </p:nvSpPr>
          <p:spPr>
            <a:xfrm>
              <a:off x="734381" y="3082584"/>
              <a:ext cx="840508" cy="719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Qubit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ABF1A5-EF4B-32A8-8730-14845A74D705}"/>
                </a:ext>
              </a:extLst>
            </p:cNvPr>
            <p:cNvSpPr txBox="1"/>
            <p:nvPr/>
          </p:nvSpPr>
          <p:spPr>
            <a:xfrm>
              <a:off x="3086969" y="3142007"/>
              <a:ext cx="1523961" cy="362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Resonator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09B8A0-0FED-57CD-89A6-8122FE284E0A}"/>
                </a:ext>
              </a:extLst>
            </p:cNvPr>
            <p:cNvSpPr txBox="1"/>
            <p:nvPr/>
          </p:nvSpPr>
          <p:spPr>
            <a:xfrm>
              <a:off x="3636935" y="1657609"/>
              <a:ext cx="1188427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2" charset="0"/>
                </a:rPr>
                <a:t>VNA</a:t>
              </a:r>
            </a:p>
          </p:txBody>
        </p: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73FC2F23-136F-3A36-928C-2210B363E6A0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flipV="1">
              <a:off x="1659925" y="1811498"/>
              <a:ext cx="1977010" cy="229735"/>
            </a:xfrm>
            <a:prstGeom prst="bentConnector3">
              <a:avLst>
                <a:gd name="adj1" fmla="val -1391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372DAFD8-22A1-C908-0DBB-5C232BDA77E7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3223491" y="1965386"/>
              <a:ext cx="1007658" cy="698455"/>
            </a:xfrm>
            <a:prstGeom prst="bentConnector2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FB06D98-C92D-52BD-2465-8A298BD12B7F}"/>
                </a:ext>
              </a:extLst>
            </p:cNvPr>
            <p:cNvCxnSpPr/>
            <p:nvPr/>
          </p:nvCxnSpPr>
          <p:spPr>
            <a:xfrm>
              <a:off x="3223491" y="2041233"/>
              <a:ext cx="0" cy="6226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6AF966-7A48-E11A-4C13-2D154EF243E4}"/>
              </a:ext>
            </a:extLst>
          </p:cNvPr>
          <p:cNvCxnSpPr>
            <a:cxnSpLocks/>
          </p:cNvCxnSpPr>
          <p:nvPr/>
        </p:nvCxnSpPr>
        <p:spPr>
          <a:xfrm flipH="1" flipV="1">
            <a:off x="-82365" y="2470916"/>
            <a:ext cx="1964258" cy="25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" name="Picture 163" descr="Shape&#10;&#10;Description automatically generated">
            <a:extLst>
              <a:ext uri="{FF2B5EF4-FFF2-40B4-BE49-F238E27FC236}">
                <a16:creationId xmlns:a16="http://schemas.microsoft.com/office/drawing/2014/main" id="{CE4CAAE7-242B-BE5D-0B71-06899693F0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637" y="3085099"/>
            <a:ext cx="1398138" cy="264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ED2EA3B-6FE1-C229-1011-9DC7111BD1DC}"/>
                  </a:ext>
                </a:extLst>
              </p:cNvPr>
              <p:cNvSpPr txBox="1"/>
              <p:nvPr/>
            </p:nvSpPr>
            <p:spPr>
              <a:xfrm>
                <a:off x="126932" y="2681523"/>
                <a:ext cx="721307" cy="494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>
                    <a:solidFill>
                      <a:schemeClr val="bg1"/>
                    </a:solidFill>
                    <a:latin typeface="Montserrat" panose="00000500000000000000" pitchFamily="2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sym typeface="Montserrat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  <a:sym typeface="Montserrat"/>
                            </a:rPr>
                            <m:t>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sym typeface="Montserrat"/>
                            </a:rPr>
                            <m:t>q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ED2EA3B-6FE1-C229-1011-9DC7111BD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32" y="2681523"/>
                <a:ext cx="721307" cy="494559"/>
              </a:xfrm>
              <a:prstGeom prst="rect">
                <a:avLst/>
              </a:prstGeom>
              <a:blipFill>
                <a:blip r:embed="rId8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660531D3-D36E-0019-7960-E8677F2687B4}"/>
                  </a:ext>
                </a:extLst>
              </p:cNvPr>
              <p:cNvSpPr txBox="1"/>
              <p:nvPr/>
            </p:nvSpPr>
            <p:spPr>
              <a:xfrm>
                <a:off x="4663947" y="1938210"/>
                <a:ext cx="11806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algn="ctr">
                  <a:defRPr>
                    <a:solidFill>
                      <a:schemeClr val="bg1"/>
                    </a:solidFill>
                    <a:latin typeface="Montserrat" panose="00000500000000000000" pitchFamily="2" charset="0"/>
                  </a:defRPr>
                </a:lvl1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sym typeface="Montserrat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  <a:sym typeface="Montserrat"/>
                          </a:rPr>
                          <m:t>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sym typeface="Montserrat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sz="2400" b="1" dirty="0">
                    <a:sym typeface="Montserra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  <a:sym typeface="Montserrat"/>
                      </a:rPr>
                      <m:t>− 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Montserrat"/>
                      </a:rPr>
                      <m:t>𝝌</m:t>
                    </m:r>
                  </m:oMath>
                </a14:m>
                <a:r>
                  <a:rPr lang="en-US" sz="2400" b="1" dirty="0">
                    <a:sym typeface="Montserrat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660531D3-D36E-0019-7960-E8677F268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947" y="1938210"/>
                <a:ext cx="1180639" cy="461665"/>
              </a:xfrm>
              <a:prstGeom prst="rect">
                <a:avLst/>
              </a:prstGeom>
              <a:blipFill>
                <a:blip r:embed="rId9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Footer Placeholder 168">
            <a:extLst>
              <a:ext uri="{FF2B5EF4-FFF2-40B4-BE49-F238E27FC236}">
                <a16:creationId xmlns:a16="http://schemas.microsoft.com/office/drawing/2014/main" id="{400E49BA-66DA-11A0-92B7-CD1A5D2F05F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Danilo Labranca</a:t>
            </a:r>
          </a:p>
        </p:txBody>
      </p:sp>
      <p:sp>
        <p:nvSpPr>
          <p:cNvPr id="170" name="Slide Number Placeholder 169">
            <a:extLst>
              <a:ext uri="{FF2B5EF4-FFF2-40B4-BE49-F238E27FC236}">
                <a16:creationId xmlns:a16="http://schemas.microsoft.com/office/drawing/2014/main" id="{19CB7290-D1FB-5298-20F9-9F63BE717B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31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7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0144"/>
      </a:accent1>
      <a:accent2>
        <a:srgbClr val="060CBE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9537</TotalTime>
  <Words>1609</Words>
  <Application>Microsoft Office PowerPoint</Application>
  <PresentationFormat>Widescreen</PresentationFormat>
  <Paragraphs>310</Paragraphs>
  <Slides>44</Slides>
  <Notes>42</Notes>
  <HiddenSlides>3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1" baseType="lpstr">
      <vt:lpstr>Tahoma</vt:lpstr>
      <vt:lpstr>Montserrat</vt:lpstr>
      <vt:lpstr>Source Sans Pro</vt:lpstr>
      <vt:lpstr>Cambria Math</vt:lpstr>
      <vt:lpstr>Arial</vt:lpstr>
      <vt:lpstr>Calibri</vt:lpstr>
      <vt:lpstr>Office Theme</vt:lpstr>
      <vt:lpstr>Superconducting qubits for sensing applications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 Labranca</dc:creator>
  <cp:lastModifiedBy>Danilo Labranca</cp:lastModifiedBy>
  <cp:revision>12</cp:revision>
  <dcterms:modified xsi:type="dcterms:W3CDTF">2023-09-12T14:31:33Z</dcterms:modified>
</cp:coreProperties>
</file>