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5" r:id="rId3"/>
    <p:sldId id="300" r:id="rId4"/>
    <p:sldId id="301" r:id="rId5"/>
    <p:sldId id="304" r:id="rId6"/>
    <p:sldId id="303" r:id="rId7"/>
    <p:sldId id="302" r:id="rId8"/>
    <p:sldId id="269" r:id="rId9"/>
    <p:sldId id="290" r:id="rId10"/>
    <p:sldId id="268" r:id="rId11"/>
    <p:sldId id="291" r:id="rId12"/>
    <p:sldId id="270" r:id="rId13"/>
    <p:sldId id="282" r:id="rId14"/>
    <p:sldId id="278" r:id="rId15"/>
    <p:sldId id="279" r:id="rId16"/>
    <p:sldId id="280" r:id="rId17"/>
    <p:sldId id="281" r:id="rId18"/>
    <p:sldId id="292" r:id="rId19"/>
    <p:sldId id="293" r:id="rId20"/>
    <p:sldId id="294" r:id="rId21"/>
    <p:sldId id="297" r:id="rId22"/>
    <p:sldId id="296" r:id="rId23"/>
    <p:sldId id="286" r:id="rId24"/>
    <p:sldId id="287" r:id="rId25"/>
    <p:sldId id="288" r:id="rId26"/>
    <p:sldId id="289" r:id="rId27"/>
    <p:sldId id="266" r:id="rId28"/>
    <p:sldId id="267" r:id="rId29"/>
  </p:sldIdLst>
  <p:sldSz cx="12192000" cy="6858000"/>
  <p:notesSz cx="6858000" cy="9144000"/>
  <p:custDataLst>
    <p:tags r:id="rId3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051" autoAdjust="0"/>
  </p:normalViewPr>
  <p:slideViewPr>
    <p:cSldViewPr snapToGrid="0">
      <p:cViewPr varScale="1">
        <p:scale>
          <a:sx n="55" d="100"/>
          <a:sy n="55" d="100"/>
        </p:scale>
        <p:origin x="107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FX_Title Slide">
    <p:bg>
      <p:bgPr>
        <a:blipFill dpi="0" rotWithShape="1">
          <a:blip r:embed="rId2" cstate="print">
            <a:lum/>
          </a:blip>
          <a:srcRect/>
          <a:stretch>
            <a:fillRect l="80000" t="85000" r="5200" b="62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53" y="0"/>
            <a:ext cx="12198500" cy="6857998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334433" y="1268413"/>
            <a:ext cx="9504520" cy="1440000"/>
          </a:xfrm>
        </p:spPr>
        <p:txBody>
          <a:bodyPr vert="horz" lIns="0" tIns="0" rIns="0" bIns="1080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lang="en-GB" sz="4320" b="0" noProof="0" dirty="0" smtClean="0">
                <a:solidFill>
                  <a:schemeClr val="tx1"/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en-US" noProof="0" dirty="0"/>
              <a:t>Please type in Title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6000" y="2780927"/>
            <a:ext cx="9504520" cy="93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lang="en-GB" sz="2640" baseline="0" noProof="0" dirty="0" smtClean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/>
              <a:t>Author (Department)</a:t>
            </a:r>
            <a:br>
              <a:rPr lang="en-US" noProof="0" dirty="0"/>
            </a:br>
            <a:r>
              <a:rPr lang="en-US" noProof="0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533711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FX_Title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025003" cy="72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title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334435" y="1268414"/>
            <a:ext cx="3744384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4271435" y="1268414"/>
            <a:ext cx="3649133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8113184" y="1268414"/>
            <a:ext cx="3744416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3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11088693" y="6551310"/>
            <a:ext cx="384048" cy="306692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r" fontAlgn="t">
              <a:buClr>
                <a:schemeClr val="accent4"/>
              </a:buClr>
              <a:defRPr sz="1680" b="0">
                <a:solidFill>
                  <a:schemeClr val="bg1"/>
                </a:solidFill>
                <a:latin typeface="Verdana"/>
              </a:defRPr>
            </a:lvl1pPr>
          </a:lstStyle>
          <a:p>
            <a:fld id="{26821588-9ACC-4222-961E-2AC0B7518909}" type="slidenum">
              <a:rPr lang="en-US" smtClean="0"/>
              <a:t>‹N›</a:t>
            </a:fld>
            <a:endParaRPr lang="en-US"/>
          </a:p>
        </p:txBody>
      </p:sp>
      <p:sp>
        <p:nvSpPr>
          <p:cNvPr id="14" name="Datumsplatzhalter 2"/>
          <p:cNvSpPr>
            <a:spLocks noGrp="1"/>
          </p:cNvSpPr>
          <p:nvPr>
            <p:ph type="dt" sz="half" idx="2"/>
          </p:nvPr>
        </p:nvSpPr>
        <p:spPr>
          <a:xfrm>
            <a:off x="334432" y="6553200"/>
            <a:ext cx="384048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l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fld id="{FED50F0E-23BB-4A02-913E-0EA229AC4CA2}" type="datetimeFigureOut">
              <a:rPr lang="en-US" smtClean="0"/>
              <a:t>9/16/2021</a:t>
            </a:fld>
            <a:endParaRPr lang="en-US"/>
          </a:p>
        </p:txBody>
      </p:sp>
      <p:sp>
        <p:nvSpPr>
          <p:cNvPr id="15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5711952" y="6553200"/>
            <a:ext cx="768096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ctr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024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FX_Row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025003" cy="72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title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4"/>
            <a:ext cx="11521280" cy="1368425"/>
          </a:xfrm>
          <a:prstGeom prst="rect">
            <a:avLst/>
          </a:prstGeom>
        </p:spPr>
        <p:txBody>
          <a:bodyPr/>
          <a:lstStyle>
            <a:lvl1pPr>
              <a:spcAft>
                <a:spcPts val="360"/>
              </a:spcAft>
              <a:defRPr/>
            </a:lvl1pPr>
            <a:lvl2pPr>
              <a:spcAft>
                <a:spcPts val="360"/>
              </a:spcAft>
              <a:defRPr/>
            </a:lvl2pPr>
            <a:lvl3pPr>
              <a:spcAft>
                <a:spcPts val="360"/>
              </a:spcAft>
              <a:defRPr/>
            </a:lvl3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334433" y="2781300"/>
            <a:ext cx="3937000" cy="3600451"/>
          </a:xfrm>
          <a:prstGeom prst="rect">
            <a:avLst/>
          </a:prstGeom>
        </p:spPr>
        <p:txBody>
          <a:bodyPr/>
          <a:lstStyle>
            <a:lvl1pPr>
              <a:spcAft>
                <a:spcPts val="360"/>
              </a:spcAft>
              <a:defRPr/>
            </a:lvl1pPr>
            <a:lvl2pPr>
              <a:spcAft>
                <a:spcPts val="360"/>
              </a:spcAft>
              <a:defRPr/>
            </a:lvl2pPr>
            <a:lvl3pPr>
              <a:spcAft>
                <a:spcPts val="360"/>
              </a:spcAft>
              <a:defRPr/>
            </a:lvl3pPr>
            <a:lvl4pPr>
              <a:spcAft>
                <a:spcPts val="360"/>
              </a:spcAft>
              <a:defRPr/>
            </a:lvl4pPr>
            <a:lvl5pPr>
              <a:spcAft>
                <a:spcPts val="360"/>
              </a:spcAft>
              <a:defRPr/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4464053" y="2781300"/>
            <a:ext cx="3456516" cy="3600451"/>
          </a:xfrm>
          <a:prstGeom prst="rect">
            <a:avLst/>
          </a:prstGeom>
        </p:spPr>
        <p:txBody>
          <a:bodyPr/>
          <a:lstStyle>
            <a:lvl1pPr>
              <a:spcAft>
                <a:spcPts val="360"/>
              </a:spcAft>
              <a:defRPr/>
            </a:lvl1pPr>
            <a:lvl2pPr>
              <a:spcAft>
                <a:spcPts val="360"/>
              </a:spcAft>
              <a:defRPr/>
            </a:lvl2pPr>
            <a:lvl3pPr>
              <a:spcAft>
                <a:spcPts val="360"/>
              </a:spcAft>
              <a:defRPr/>
            </a:lvl3pPr>
            <a:lvl4pPr>
              <a:spcAft>
                <a:spcPts val="360"/>
              </a:spcAft>
              <a:defRPr/>
            </a:lvl4pPr>
            <a:lvl5pPr>
              <a:spcAft>
                <a:spcPts val="360"/>
              </a:spcAft>
              <a:defRPr/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8113187" y="2781300"/>
            <a:ext cx="3744383" cy="3600451"/>
          </a:xfrm>
          <a:prstGeom prst="rect">
            <a:avLst/>
          </a:prstGeom>
        </p:spPr>
        <p:txBody>
          <a:bodyPr/>
          <a:lstStyle>
            <a:lvl1pPr>
              <a:spcAft>
                <a:spcPts val="360"/>
              </a:spcAft>
              <a:defRPr/>
            </a:lvl1pPr>
            <a:lvl2pPr>
              <a:spcAft>
                <a:spcPts val="360"/>
              </a:spcAft>
              <a:defRPr/>
            </a:lvl2pPr>
            <a:lvl3pPr>
              <a:spcAft>
                <a:spcPts val="360"/>
              </a:spcAft>
              <a:defRPr/>
            </a:lvl3pPr>
            <a:lvl4pPr>
              <a:spcAft>
                <a:spcPts val="360"/>
              </a:spcAft>
              <a:defRPr/>
            </a:lvl4pPr>
            <a:lvl5pPr>
              <a:spcAft>
                <a:spcPts val="360"/>
              </a:spcAft>
              <a:defRPr/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4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11088693" y="6551310"/>
            <a:ext cx="384048" cy="306692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r" fontAlgn="t">
              <a:buClr>
                <a:schemeClr val="accent4"/>
              </a:buClr>
              <a:defRPr sz="1680" b="0">
                <a:solidFill>
                  <a:schemeClr val="bg1"/>
                </a:solidFill>
                <a:latin typeface="Verdana"/>
              </a:defRPr>
            </a:lvl1pPr>
          </a:lstStyle>
          <a:p>
            <a:fld id="{26821588-9ACC-4222-961E-2AC0B7518909}" type="slidenum">
              <a:rPr lang="en-US" smtClean="0"/>
              <a:t>‹N›</a:t>
            </a:fld>
            <a:endParaRPr lang="en-US"/>
          </a:p>
        </p:txBody>
      </p:sp>
      <p:sp>
        <p:nvSpPr>
          <p:cNvPr id="15" name="Datumsplatzhalter 2"/>
          <p:cNvSpPr>
            <a:spLocks noGrp="1"/>
          </p:cNvSpPr>
          <p:nvPr>
            <p:ph type="dt" sz="half" idx="2"/>
          </p:nvPr>
        </p:nvSpPr>
        <p:spPr>
          <a:xfrm>
            <a:off x="334432" y="6553200"/>
            <a:ext cx="384048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l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fld id="{FED50F0E-23BB-4A02-913E-0EA229AC4CA2}" type="datetimeFigureOut">
              <a:rPr lang="en-US" smtClean="0"/>
              <a:t>9/16/2021</a:t>
            </a:fld>
            <a:endParaRPr lang="en-US"/>
          </a:p>
        </p:txBody>
      </p:sp>
      <p:sp>
        <p:nvSpPr>
          <p:cNvPr id="1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5711952" y="6553200"/>
            <a:ext cx="768096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ctr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2176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FX_Four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025003" cy="72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title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4"/>
            <a:ext cx="2784309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92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320"/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3312587" y="1268414"/>
            <a:ext cx="2688167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92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320"/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6191254" y="1268414"/>
            <a:ext cx="2688167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92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320"/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9072034" y="1268414"/>
            <a:ext cx="2784309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92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320"/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4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11088693" y="6551310"/>
            <a:ext cx="384048" cy="306692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r" fontAlgn="t">
              <a:buClr>
                <a:schemeClr val="accent4"/>
              </a:buClr>
              <a:defRPr sz="1680" b="0">
                <a:solidFill>
                  <a:schemeClr val="bg1"/>
                </a:solidFill>
                <a:latin typeface="Verdana"/>
              </a:defRPr>
            </a:lvl1pPr>
          </a:lstStyle>
          <a:p>
            <a:fld id="{26821588-9ACC-4222-961E-2AC0B7518909}" type="slidenum">
              <a:rPr lang="en-US" smtClean="0"/>
              <a:t>‹N›</a:t>
            </a:fld>
            <a:endParaRPr lang="en-US"/>
          </a:p>
        </p:txBody>
      </p:sp>
      <p:sp>
        <p:nvSpPr>
          <p:cNvPr id="15" name="Datumsplatzhalter 2"/>
          <p:cNvSpPr>
            <a:spLocks noGrp="1"/>
          </p:cNvSpPr>
          <p:nvPr>
            <p:ph type="dt" sz="half" idx="2"/>
          </p:nvPr>
        </p:nvSpPr>
        <p:spPr>
          <a:xfrm>
            <a:off x="334432" y="6553200"/>
            <a:ext cx="384048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l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fld id="{FED50F0E-23BB-4A02-913E-0EA229AC4CA2}" type="datetimeFigureOut">
              <a:rPr lang="en-US" smtClean="0"/>
              <a:t>9/16/2021</a:t>
            </a:fld>
            <a:endParaRPr lang="en-US"/>
          </a:p>
        </p:txBody>
      </p:sp>
      <p:sp>
        <p:nvSpPr>
          <p:cNvPr id="1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5711952" y="6553200"/>
            <a:ext cx="768096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ctr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452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FX_Row and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025003" cy="72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title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4"/>
            <a:ext cx="11521280" cy="13684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Aft>
                <a:spcPts val="360"/>
              </a:spcAft>
              <a:defRPr sz="1920"/>
            </a:lvl1pPr>
            <a:lvl2pPr>
              <a:spcAft>
                <a:spcPts val="360"/>
              </a:spcAft>
              <a:defRPr sz="1920"/>
            </a:lvl2pPr>
            <a:lvl3pPr>
              <a:spcAft>
                <a:spcPts val="360"/>
              </a:spcAft>
              <a:defRPr sz="1680"/>
            </a:lvl3pPr>
            <a:lvl4pPr>
              <a:buNone/>
              <a:defRPr/>
            </a:lvl4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334434" y="2781300"/>
            <a:ext cx="2784309" cy="3600451"/>
          </a:xfrm>
          <a:prstGeom prst="rect">
            <a:avLst/>
          </a:prstGeom>
        </p:spPr>
        <p:txBody>
          <a:bodyPr/>
          <a:lstStyle>
            <a:lvl1pPr>
              <a:defRPr sz="192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320"/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3312587" y="2781300"/>
            <a:ext cx="2688167" cy="3600451"/>
          </a:xfrm>
          <a:prstGeom prst="rect">
            <a:avLst/>
          </a:prstGeom>
        </p:spPr>
        <p:txBody>
          <a:bodyPr/>
          <a:lstStyle>
            <a:lvl1pPr>
              <a:defRPr sz="192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320"/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6191254" y="2781300"/>
            <a:ext cx="2688167" cy="3600451"/>
          </a:xfrm>
          <a:prstGeom prst="rect">
            <a:avLst/>
          </a:prstGeom>
        </p:spPr>
        <p:txBody>
          <a:bodyPr/>
          <a:lstStyle>
            <a:lvl1pPr>
              <a:defRPr sz="192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320"/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7" hasCustomPrompt="1"/>
          </p:nvPr>
        </p:nvSpPr>
        <p:spPr>
          <a:xfrm>
            <a:off x="9072034" y="2781300"/>
            <a:ext cx="2784309" cy="3600451"/>
          </a:xfrm>
          <a:prstGeom prst="rect">
            <a:avLst/>
          </a:prstGeom>
        </p:spPr>
        <p:txBody>
          <a:bodyPr/>
          <a:lstStyle>
            <a:lvl1pPr>
              <a:defRPr sz="192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320"/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6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11088693" y="6551310"/>
            <a:ext cx="384048" cy="306692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r" fontAlgn="t">
              <a:buClr>
                <a:schemeClr val="accent4"/>
              </a:buClr>
              <a:defRPr sz="1680" b="0">
                <a:solidFill>
                  <a:schemeClr val="bg1"/>
                </a:solidFill>
                <a:latin typeface="Verdana"/>
              </a:defRPr>
            </a:lvl1pPr>
          </a:lstStyle>
          <a:p>
            <a:fld id="{26821588-9ACC-4222-961E-2AC0B7518909}" type="slidenum">
              <a:rPr lang="en-US" smtClean="0"/>
              <a:t>‹N›</a:t>
            </a:fld>
            <a:endParaRPr lang="en-US"/>
          </a:p>
        </p:txBody>
      </p:sp>
      <p:sp>
        <p:nvSpPr>
          <p:cNvPr id="17" name="Datumsplatzhalter 2"/>
          <p:cNvSpPr>
            <a:spLocks noGrp="1"/>
          </p:cNvSpPr>
          <p:nvPr>
            <p:ph type="dt" sz="half" idx="2"/>
          </p:nvPr>
        </p:nvSpPr>
        <p:spPr>
          <a:xfrm>
            <a:off x="334432" y="6553200"/>
            <a:ext cx="384048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l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fld id="{FED50F0E-23BB-4A02-913E-0EA229AC4CA2}" type="datetimeFigureOut">
              <a:rPr lang="en-US" smtClean="0"/>
              <a:t>9/16/2021</a:t>
            </a:fld>
            <a:endParaRPr lang="en-US"/>
          </a:p>
        </p:txBody>
      </p:sp>
      <p:sp>
        <p:nvSpPr>
          <p:cNvPr id="18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5711952" y="6553200"/>
            <a:ext cx="768096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ctr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391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FX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11088693" y="6551310"/>
            <a:ext cx="384048" cy="306692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r" fontAlgn="t">
              <a:buClr>
                <a:schemeClr val="accent4"/>
              </a:buClr>
              <a:defRPr sz="1680" b="0">
                <a:solidFill>
                  <a:schemeClr val="bg1"/>
                </a:solidFill>
                <a:latin typeface="Verdana"/>
              </a:defRPr>
            </a:lvl1pPr>
          </a:lstStyle>
          <a:p>
            <a:fld id="{26821588-9ACC-4222-961E-2AC0B7518909}" type="slidenum">
              <a:rPr lang="en-US" smtClean="0"/>
              <a:t>‹N›</a:t>
            </a:fld>
            <a:endParaRPr lang="en-US"/>
          </a:p>
        </p:txBody>
      </p:sp>
      <p:sp>
        <p:nvSpPr>
          <p:cNvPr id="8" name="Datumsplatzhalter 2"/>
          <p:cNvSpPr>
            <a:spLocks noGrp="1"/>
          </p:cNvSpPr>
          <p:nvPr>
            <p:ph type="dt" sz="half" idx="2"/>
          </p:nvPr>
        </p:nvSpPr>
        <p:spPr>
          <a:xfrm>
            <a:off x="334432" y="6553200"/>
            <a:ext cx="384048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l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fld id="{FED50F0E-23BB-4A02-913E-0EA229AC4CA2}" type="datetimeFigureOut">
              <a:rPr lang="en-US" smtClean="0"/>
              <a:t>9/16/2021</a:t>
            </a:fld>
            <a:endParaRPr lang="en-US"/>
          </a:p>
        </p:txBody>
      </p:sp>
      <p:sp>
        <p:nvSpPr>
          <p:cNvPr id="9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5711952" y="6553200"/>
            <a:ext cx="768096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ctr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058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IFX_Fin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179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ithout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7619" y="1025770"/>
            <a:ext cx="12192000" cy="52460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CONFIDENTIAL within the UltimateGaN consortium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72A633-0A02-4995-B0FA-F57AFE1B40C0}" type="slidenum">
              <a:rPr lang="de-AT" smtClean="0"/>
              <a:pPr/>
              <a:t>‹N›</a:t>
            </a:fld>
            <a:endParaRPr lang="de-AT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219679" y="230325"/>
            <a:ext cx="9823095" cy="689951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lnSpc>
                <a:spcPct val="100000"/>
              </a:lnSpc>
              <a:defRPr sz="2800" b="1" i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578252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FX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025003" cy="72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title</a:t>
            </a:r>
            <a:endParaRPr lang="en-US"/>
          </a:p>
        </p:txBody>
      </p:sp>
      <p:sp>
        <p:nvSpPr>
          <p:cNvPr id="8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11088693" y="6551310"/>
            <a:ext cx="384048" cy="306692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r" fontAlgn="t">
              <a:buClr>
                <a:schemeClr val="accent4"/>
              </a:buClr>
              <a:defRPr sz="1680" b="0">
                <a:solidFill>
                  <a:schemeClr val="bg1"/>
                </a:solidFill>
                <a:latin typeface="Verdana"/>
              </a:defRPr>
            </a:lvl1pPr>
          </a:lstStyle>
          <a:p>
            <a:fld id="{26821588-9ACC-4222-961E-2AC0B7518909}" type="slidenum">
              <a:rPr lang="en-US" smtClean="0"/>
              <a:t>‹N›</a:t>
            </a:fld>
            <a:endParaRPr lang="en-US"/>
          </a:p>
        </p:txBody>
      </p:sp>
      <p:sp>
        <p:nvSpPr>
          <p:cNvPr id="11" name="Datumsplatzhalter 2"/>
          <p:cNvSpPr>
            <a:spLocks noGrp="1"/>
          </p:cNvSpPr>
          <p:nvPr>
            <p:ph type="dt" sz="half" idx="2"/>
          </p:nvPr>
        </p:nvSpPr>
        <p:spPr>
          <a:xfrm>
            <a:off x="334432" y="6553200"/>
            <a:ext cx="384048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l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fld id="{FED50F0E-23BB-4A02-913E-0EA229AC4CA2}" type="datetimeFigureOut">
              <a:rPr lang="en-US" smtClean="0"/>
              <a:t>9/16/2021</a:t>
            </a:fld>
            <a:endParaRPr lang="en-US"/>
          </a:p>
        </p:txBody>
      </p:sp>
      <p:sp>
        <p:nvSpPr>
          <p:cNvPr id="12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5711952" y="6553200"/>
            <a:ext cx="768096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ctr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504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FX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025003" cy="72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title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4"/>
            <a:ext cx="1152220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11088693" y="6551310"/>
            <a:ext cx="384048" cy="306692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r" fontAlgn="t">
              <a:buClr>
                <a:schemeClr val="accent4"/>
              </a:buClr>
              <a:defRPr sz="1680" b="0">
                <a:solidFill>
                  <a:schemeClr val="bg1"/>
                </a:solidFill>
                <a:latin typeface="Verdana"/>
              </a:defRPr>
            </a:lvl1pPr>
          </a:lstStyle>
          <a:p>
            <a:fld id="{26821588-9ACC-4222-961E-2AC0B7518909}" type="slidenum">
              <a:rPr lang="en-US" smtClean="0"/>
              <a:t>‹N›</a:t>
            </a:fld>
            <a:endParaRPr lang="en-US"/>
          </a:p>
        </p:txBody>
      </p:sp>
      <p:sp>
        <p:nvSpPr>
          <p:cNvPr id="13" name="Datumsplatzhalter 2"/>
          <p:cNvSpPr>
            <a:spLocks noGrp="1"/>
          </p:cNvSpPr>
          <p:nvPr>
            <p:ph type="dt" sz="half" idx="2"/>
          </p:nvPr>
        </p:nvSpPr>
        <p:spPr>
          <a:xfrm>
            <a:off x="334432" y="6553200"/>
            <a:ext cx="384048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l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fld id="{FED50F0E-23BB-4A02-913E-0EA229AC4CA2}" type="datetimeFigureOut">
              <a:rPr lang="en-US" smtClean="0"/>
              <a:t>9/16/2021</a:t>
            </a:fld>
            <a:endParaRPr lang="en-US"/>
          </a:p>
        </p:txBody>
      </p:sp>
      <p:sp>
        <p:nvSpPr>
          <p:cNvPr id="14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5711952" y="6553200"/>
            <a:ext cx="768096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ctr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251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FX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025003" cy="72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title</a:t>
            </a:r>
            <a:endParaRPr lang="en-US"/>
          </a:p>
        </p:txBody>
      </p:sp>
      <p:sp>
        <p:nvSpPr>
          <p:cNvPr id="19" name="Text Placeholder 10"/>
          <p:cNvSpPr>
            <a:spLocks noGrp="1"/>
          </p:cNvSpPr>
          <p:nvPr>
            <p:ph type="body" idx="17" hasCustomPrompt="1"/>
          </p:nvPr>
        </p:nvSpPr>
        <p:spPr>
          <a:xfrm>
            <a:off x="1295333" y="1268412"/>
            <a:ext cx="1089666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92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de-DE"/>
              <a:t>Click to edit text</a:t>
            </a:r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1295335" y="1916494"/>
            <a:ext cx="1089666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92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Click to edit text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19" hasCustomPrompt="1"/>
          </p:nvPr>
        </p:nvSpPr>
        <p:spPr>
          <a:xfrm>
            <a:off x="1295335" y="2564575"/>
            <a:ext cx="1089666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92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Click to edit text</a:t>
            </a:r>
          </a:p>
        </p:txBody>
      </p:sp>
      <p:sp>
        <p:nvSpPr>
          <p:cNvPr id="22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1295335" y="3212654"/>
            <a:ext cx="1089666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92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Click to edit text</a:t>
            </a:r>
          </a:p>
        </p:txBody>
      </p:sp>
      <p:sp>
        <p:nvSpPr>
          <p:cNvPr id="23" name="Text Placeholder 14"/>
          <p:cNvSpPr>
            <a:spLocks noGrp="1"/>
          </p:cNvSpPr>
          <p:nvPr>
            <p:ph type="body" sz="quarter" idx="21" hasCustomPrompt="1"/>
          </p:nvPr>
        </p:nvSpPr>
        <p:spPr>
          <a:xfrm>
            <a:off x="1295335" y="3860736"/>
            <a:ext cx="1089666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92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Click to edit text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1295335" y="4508818"/>
            <a:ext cx="1089666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92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Click to edit text</a:t>
            </a:r>
          </a:p>
        </p:txBody>
      </p:sp>
      <p:sp>
        <p:nvSpPr>
          <p:cNvPr id="28" name="Text Placeholder 16"/>
          <p:cNvSpPr>
            <a:spLocks noGrp="1"/>
          </p:cNvSpPr>
          <p:nvPr>
            <p:ph type="body" sz="quarter" idx="23" hasCustomPrompt="1"/>
          </p:nvPr>
        </p:nvSpPr>
        <p:spPr>
          <a:xfrm>
            <a:off x="1295335" y="5156899"/>
            <a:ext cx="1089666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92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Click to edit text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24" hasCustomPrompt="1"/>
          </p:nvPr>
        </p:nvSpPr>
        <p:spPr>
          <a:xfrm>
            <a:off x="1295335" y="5804978"/>
            <a:ext cx="1089666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92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Click to edit text</a:t>
            </a:r>
          </a:p>
        </p:txBody>
      </p:sp>
      <p:sp>
        <p:nvSpPr>
          <p:cNvPr id="30" name="Text Placeholder 10"/>
          <p:cNvSpPr>
            <a:spLocks noGrp="1"/>
          </p:cNvSpPr>
          <p:nvPr>
            <p:ph type="body" idx="28" hasCustomPrompt="1"/>
          </p:nvPr>
        </p:nvSpPr>
        <p:spPr>
          <a:xfrm>
            <a:off x="334433" y="1268412"/>
            <a:ext cx="6384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68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de-DE"/>
              <a:t>Nr.</a:t>
            </a:r>
          </a:p>
        </p:txBody>
      </p:sp>
      <p:sp>
        <p:nvSpPr>
          <p:cNvPr id="31" name="Text Placeholder 10"/>
          <p:cNvSpPr>
            <a:spLocks noGrp="1"/>
          </p:cNvSpPr>
          <p:nvPr>
            <p:ph type="body" idx="29" hasCustomPrompt="1"/>
          </p:nvPr>
        </p:nvSpPr>
        <p:spPr>
          <a:xfrm>
            <a:off x="334433" y="1916593"/>
            <a:ext cx="6384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68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de-DE"/>
              <a:t>Nr.</a:t>
            </a:r>
          </a:p>
        </p:txBody>
      </p:sp>
      <p:sp>
        <p:nvSpPr>
          <p:cNvPr id="32" name="Text Placeholder 10"/>
          <p:cNvSpPr>
            <a:spLocks noGrp="1"/>
          </p:cNvSpPr>
          <p:nvPr>
            <p:ph type="body" idx="30" hasCustomPrompt="1"/>
          </p:nvPr>
        </p:nvSpPr>
        <p:spPr>
          <a:xfrm>
            <a:off x="334433" y="2564774"/>
            <a:ext cx="6384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68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de-DE"/>
              <a:t>Nr.</a:t>
            </a:r>
          </a:p>
        </p:txBody>
      </p:sp>
      <p:sp>
        <p:nvSpPr>
          <p:cNvPr id="33" name="Text Placeholder 10"/>
          <p:cNvSpPr>
            <a:spLocks noGrp="1"/>
          </p:cNvSpPr>
          <p:nvPr>
            <p:ph type="body" idx="31" hasCustomPrompt="1"/>
          </p:nvPr>
        </p:nvSpPr>
        <p:spPr>
          <a:xfrm>
            <a:off x="334433" y="3212954"/>
            <a:ext cx="6384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68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de-DE"/>
              <a:t>Nr.</a:t>
            </a:r>
          </a:p>
        </p:txBody>
      </p:sp>
      <p:sp>
        <p:nvSpPr>
          <p:cNvPr id="34" name="Text Placeholder 10"/>
          <p:cNvSpPr>
            <a:spLocks noGrp="1"/>
          </p:cNvSpPr>
          <p:nvPr>
            <p:ph type="body" idx="32" hasCustomPrompt="1"/>
          </p:nvPr>
        </p:nvSpPr>
        <p:spPr>
          <a:xfrm>
            <a:off x="334433" y="3861136"/>
            <a:ext cx="6384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68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de-DE"/>
              <a:t>Nr.</a:t>
            </a:r>
          </a:p>
        </p:txBody>
      </p:sp>
      <p:sp>
        <p:nvSpPr>
          <p:cNvPr id="35" name="Text Placeholder 10"/>
          <p:cNvSpPr>
            <a:spLocks noGrp="1"/>
          </p:cNvSpPr>
          <p:nvPr>
            <p:ph type="body" idx="33" hasCustomPrompt="1"/>
          </p:nvPr>
        </p:nvSpPr>
        <p:spPr>
          <a:xfrm>
            <a:off x="334433" y="4509317"/>
            <a:ext cx="6384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68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de-DE"/>
              <a:t>Nr.</a:t>
            </a:r>
          </a:p>
        </p:txBody>
      </p:sp>
      <p:sp>
        <p:nvSpPr>
          <p:cNvPr id="36" name="Text Placeholder 10"/>
          <p:cNvSpPr>
            <a:spLocks noGrp="1"/>
          </p:cNvSpPr>
          <p:nvPr>
            <p:ph type="body" idx="34" hasCustomPrompt="1"/>
          </p:nvPr>
        </p:nvSpPr>
        <p:spPr>
          <a:xfrm>
            <a:off x="334433" y="5157499"/>
            <a:ext cx="6384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68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de-DE"/>
              <a:t>Nr.</a:t>
            </a:r>
          </a:p>
        </p:txBody>
      </p:sp>
      <p:sp>
        <p:nvSpPr>
          <p:cNvPr id="37" name="Text Placeholder 10"/>
          <p:cNvSpPr>
            <a:spLocks noGrp="1"/>
          </p:cNvSpPr>
          <p:nvPr>
            <p:ph type="body" idx="35" hasCustomPrompt="1"/>
          </p:nvPr>
        </p:nvSpPr>
        <p:spPr>
          <a:xfrm>
            <a:off x="334433" y="5805679"/>
            <a:ext cx="6384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68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de-DE"/>
              <a:t>Nr.</a:t>
            </a:r>
          </a:p>
        </p:txBody>
      </p:sp>
      <p:sp>
        <p:nvSpPr>
          <p:cNvPr id="40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11088693" y="6551310"/>
            <a:ext cx="384048" cy="306692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r" fontAlgn="t">
              <a:buClr>
                <a:schemeClr val="accent4"/>
              </a:buClr>
              <a:defRPr sz="1680" b="0">
                <a:solidFill>
                  <a:schemeClr val="bg1"/>
                </a:solidFill>
                <a:latin typeface="Verdana"/>
              </a:defRPr>
            </a:lvl1pPr>
          </a:lstStyle>
          <a:p>
            <a:fld id="{26821588-9ACC-4222-961E-2AC0B7518909}" type="slidenum">
              <a:rPr lang="en-US" smtClean="0"/>
              <a:t>‹N›</a:t>
            </a:fld>
            <a:endParaRPr lang="en-US"/>
          </a:p>
        </p:txBody>
      </p:sp>
      <p:sp>
        <p:nvSpPr>
          <p:cNvPr id="25" name="Datumsplatzhalter 2"/>
          <p:cNvSpPr>
            <a:spLocks noGrp="1"/>
          </p:cNvSpPr>
          <p:nvPr>
            <p:ph type="dt" sz="half" idx="2"/>
          </p:nvPr>
        </p:nvSpPr>
        <p:spPr>
          <a:xfrm>
            <a:off x="334432" y="6553200"/>
            <a:ext cx="384048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l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fld id="{FED50F0E-23BB-4A02-913E-0EA229AC4CA2}" type="datetimeFigureOut">
              <a:rPr lang="en-US" smtClean="0"/>
              <a:t>9/16/2021</a:t>
            </a:fld>
            <a:endParaRPr lang="en-US"/>
          </a:p>
        </p:txBody>
      </p:sp>
      <p:sp>
        <p:nvSpPr>
          <p:cNvPr id="2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5711952" y="6553200"/>
            <a:ext cx="768096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ctr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516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FX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025003" cy="72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title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4"/>
            <a:ext cx="566462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6191251" y="1268414"/>
            <a:ext cx="566538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11088693" y="6551310"/>
            <a:ext cx="384048" cy="306692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r" fontAlgn="t">
              <a:buClr>
                <a:schemeClr val="accent4"/>
              </a:buClr>
              <a:defRPr sz="1680" b="0">
                <a:solidFill>
                  <a:schemeClr val="bg1"/>
                </a:solidFill>
                <a:latin typeface="Verdana"/>
              </a:defRPr>
            </a:lvl1pPr>
          </a:lstStyle>
          <a:p>
            <a:fld id="{26821588-9ACC-4222-961E-2AC0B7518909}" type="slidenum">
              <a:rPr lang="en-US" smtClean="0"/>
              <a:t>‹N›</a:t>
            </a:fld>
            <a:endParaRPr lang="en-US"/>
          </a:p>
        </p:txBody>
      </p:sp>
      <p:sp>
        <p:nvSpPr>
          <p:cNvPr id="12" name="Datumsplatzhalter 2"/>
          <p:cNvSpPr>
            <a:spLocks noGrp="1"/>
          </p:cNvSpPr>
          <p:nvPr>
            <p:ph type="dt" sz="half" idx="2"/>
          </p:nvPr>
        </p:nvSpPr>
        <p:spPr>
          <a:xfrm>
            <a:off x="334432" y="6553200"/>
            <a:ext cx="384048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l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fld id="{FED50F0E-23BB-4A02-913E-0EA229AC4CA2}" type="datetimeFigureOut">
              <a:rPr lang="en-US" smtClean="0"/>
              <a:t>9/16/2021</a:t>
            </a:fld>
            <a:endParaRPr lang="en-US"/>
          </a:p>
        </p:txBody>
      </p:sp>
      <p:sp>
        <p:nvSpPr>
          <p:cNvPr id="13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5711952" y="6553200"/>
            <a:ext cx="768096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ctr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468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FX_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56" y="0"/>
            <a:ext cx="12195255" cy="6856171"/>
          </a:xfrm>
          <a:prstGeom prst="rect">
            <a:avLst/>
          </a:prstGeom>
        </p:spPr>
      </p:pic>
      <p:sp>
        <p:nvSpPr>
          <p:cNvPr id="11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35362" y="1268413"/>
            <a:ext cx="9505025" cy="2447926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buNone/>
              <a:defRPr sz="4320"/>
            </a:lvl1pPr>
          </a:lstStyle>
          <a:p>
            <a:pPr lvl="0"/>
            <a:r>
              <a:rPr lang="en-US" dirty="0"/>
              <a:t>Click to enter Section</a:t>
            </a:r>
          </a:p>
        </p:txBody>
      </p:sp>
    </p:spTree>
    <p:extLst>
      <p:ext uri="{BB962C8B-B14F-4D97-AF65-F5344CB8AC3E}">
        <p14:creationId xmlns:p14="http://schemas.microsoft.com/office/powerpoint/2010/main" val="10887324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FX_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025003" cy="72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title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2"/>
            <a:ext cx="5664629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6191251" y="1268412"/>
            <a:ext cx="5665389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334434" y="3860801"/>
            <a:ext cx="5664629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6191251" y="3860801"/>
            <a:ext cx="5665389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4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11088693" y="6551310"/>
            <a:ext cx="384048" cy="306692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r" fontAlgn="t">
              <a:buClr>
                <a:schemeClr val="accent4"/>
              </a:buClr>
              <a:defRPr sz="1680" b="0">
                <a:solidFill>
                  <a:schemeClr val="bg1"/>
                </a:solidFill>
                <a:latin typeface="Verdana"/>
              </a:defRPr>
            </a:lvl1pPr>
          </a:lstStyle>
          <a:p>
            <a:fld id="{26821588-9ACC-4222-961E-2AC0B7518909}" type="slidenum">
              <a:rPr lang="en-US" smtClean="0"/>
              <a:t>‹N›</a:t>
            </a:fld>
            <a:endParaRPr lang="en-US"/>
          </a:p>
        </p:txBody>
      </p:sp>
      <p:sp>
        <p:nvSpPr>
          <p:cNvPr id="15" name="Datumsplatzhalter 2"/>
          <p:cNvSpPr>
            <a:spLocks noGrp="1"/>
          </p:cNvSpPr>
          <p:nvPr>
            <p:ph type="dt" sz="half" idx="2"/>
          </p:nvPr>
        </p:nvSpPr>
        <p:spPr>
          <a:xfrm>
            <a:off x="334432" y="6553200"/>
            <a:ext cx="384048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l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fld id="{FED50F0E-23BB-4A02-913E-0EA229AC4CA2}" type="datetimeFigureOut">
              <a:rPr lang="en-US" smtClean="0"/>
              <a:t>9/16/2021</a:t>
            </a:fld>
            <a:endParaRPr lang="en-US"/>
          </a:p>
        </p:txBody>
      </p:sp>
      <p:sp>
        <p:nvSpPr>
          <p:cNvPr id="1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5711952" y="6553200"/>
            <a:ext cx="768096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ctr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31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FX_Row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025003" cy="72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title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2"/>
            <a:ext cx="11522207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334434" y="3860801"/>
            <a:ext cx="5664629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6191253" y="3860801"/>
            <a:ext cx="5665388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3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11088693" y="6551310"/>
            <a:ext cx="384048" cy="306692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r" fontAlgn="t">
              <a:buClr>
                <a:schemeClr val="accent4"/>
              </a:buClr>
              <a:defRPr sz="1680" b="0">
                <a:solidFill>
                  <a:schemeClr val="bg1"/>
                </a:solidFill>
                <a:latin typeface="Verdana"/>
              </a:defRPr>
            </a:lvl1pPr>
          </a:lstStyle>
          <a:p>
            <a:fld id="{26821588-9ACC-4222-961E-2AC0B7518909}" type="slidenum">
              <a:rPr lang="en-US" smtClean="0"/>
              <a:t>‹N›</a:t>
            </a:fld>
            <a:endParaRPr lang="en-US"/>
          </a:p>
        </p:txBody>
      </p:sp>
      <p:sp>
        <p:nvSpPr>
          <p:cNvPr id="14" name="Datumsplatzhalter 2"/>
          <p:cNvSpPr>
            <a:spLocks noGrp="1"/>
          </p:cNvSpPr>
          <p:nvPr>
            <p:ph type="dt" sz="half" idx="2"/>
          </p:nvPr>
        </p:nvSpPr>
        <p:spPr>
          <a:xfrm>
            <a:off x="334432" y="6553200"/>
            <a:ext cx="384048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l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fld id="{FED50F0E-23BB-4A02-913E-0EA229AC4CA2}" type="datetimeFigureOut">
              <a:rPr lang="en-US" smtClean="0"/>
              <a:t>9/16/2021</a:t>
            </a:fld>
            <a:endParaRPr lang="en-US"/>
          </a:p>
        </p:txBody>
      </p:sp>
      <p:sp>
        <p:nvSpPr>
          <p:cNvPr id="15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5711952" y="6553200"/>
            <a:ext cx="768096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ctr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59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FX_Row, Two Columns,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025003" cy="72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title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3"/>
            <a:ext cx="11521280" cy="1232666"/>
          </a:xfrm>
          <a:prstGeom prst="rect">
            <a:avLst/>
          </a:prstGeom>
        </p:spPr>
        <p:txBody>
          <a:bodyPr/>
          <a:lstStyle>
            <a:lvl1pPr>
              <a:spcAft>
                <a:spcPts val="360"/>
              </a:spcAft>
              <a:defRPr/>
            </a:lvl1pPr>
            <a:lvl2pPr>
              <a:spcAft>
                <a:spcPts val="360"/>
              </a:spcAft>
              <a:defRPr/>
            </a:lvl2pPr>
            <a:lvl3pPr>
              <a:spcAft>
                <a:spcPts val="360"/>
              </a:spcAft>
              <a:defRPr/>
            </a:lvl3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334434" y="2780932"/>
            <a:ext cx="5664629" cy="1945820"/>
          </a:xfrm>
          <a:prstGeom prst="rect">
            <a:avLst/>
          </a:prstGeom>
        </p:spPr>
        <p:txBody>
          <a:bodyPr/>
          <a:lstStyle>
            <a:lvl1pPr>
              <a:spcAft>
                <a:spcPts val="360"/>
              </a:spcAft>
              <a:defRPr/>
            </a:lvl1pPr>
            <a:lvl2pPr>
              <a:spcAft>
                <a:spcPts val="360"/>
              </a:spcAft>
              <a:defRPr/>
            </a:lvl2pPr>
            <a:lvl3pPr>
              <a:spcAft>
                <a:spcPts val="360"/>
              </a:spcAft>
              <a:defRPr/>
            </a:lvl3pPr>
            <a:lvl4pPr>
              <a:spcAft>
                <a:spcPts val="360"/>
              </a:spcAft>
              <a:defRPr/>
            </a:lvl4pPr>
            <a:lvl5pPr>
              <a:spcAft>
                <a:spcPts val="360"/>
              </a:spcAft>
              <a:defRPr/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6191251" y="2780932"/>
            <a:ext cx="5664629" cy="1945820"/>
          </a:xfrm>
          <a:prstGeom prst="rect">
            <a:avLst/>
          </a:prstGeom>
        </p:spPr>
        <p:txBody>
          <a:bodyPr/>
          <a:lstStyle>
            <a:lvl1pPr>
              <a:spcAft>
                <a:spcPts val="360"/>
              </a:spcAft>
              <a:defRPr/>
            </a:lvl1pPr>
            <a:lvl2pPr>
              <a:spcAft>
                <a:spcPts val="360"/>
              </a:spcAft>
              <a:defRPr/>
            </a:lvl2pPr>
            <a:lvl3pPr>
              <a:spcAft>
                <a:spcPts val="360"/>
              </a:spcAft>
              <a:defRPr/>
            </a:lvl3pPr>
            <a:lvl4pPr>
              <a:spcAft>
                <a:spcPts val="360"/>
              </a:spcAft>
              <a:defRPr/>
            </a:lvl4pPr>
            <a:lvl5pPr>
              <a:spcAft>
                <a:spcPts val="360"/>
              </a:spcAft>
              <a:defRPr/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334433" y="5085186"/>
            <a:ext cx="11521280" cy="1296566"/>
          </a:xfrm>
          <a:prstGeom prst="rect">
            <a:avLst/>
          </a:prstGeom>
        </p:spPr>
        <p:txBody>
          <a:bodyPr/>
          <a:lstStyle>
            <a:lvl1pPr>
              <a:spcAft>
                <a:spcPts val="360"/>
              </a:spcAft>
              <a:defRPr/>
            </a:lvl1pPr>
            <a:lvl2pPr>
              <a:spcAft>
                <a:spcPts val="360"/>
              </a:spcAft>
              <a:defRPr/>
            </a:lvl2pPr>
            <a:lvl3pPr>
              <a:spcAft>
                <a:spcPts val="360"/>
              </a:spcAft>
              <a:defRPr/>
            </a:lvl3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14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11088693" y="6551310"/>
            <a:ext cx="384048" cy="306692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r" fontAlgn="t">
              <a:buClr>
                <a:schemeClr val="accent4"/>
              </a:buClr>
              <a:defRPr sz="1680" b="0">
                <a:solidFill>
                  <a:schemeClr val="bg1"/>
                </a:solidFill>
                <a:latin typeface="Verdana"/>
              </a:defRPr>
            </a:lvl1pPr>
          </a:lstStyle>
          <a:p>
            <a:fld id="{26821588-9ACC-4222-961E-2AC0B7518909}" type="slidenum">
              <a:rPr lang="en-US" smtClean="0"/>
              <a:t>‹N›</a:t>
            </a:fld>
            <a:endParaRPr lang="en-US"/>
          </a:p>
        </p:txBody>
      </p:sp>
      <p:sp>
        <p:nvSpPr>
          <p:cNvPr id="15" name="Datumsplatzhalter 2"/>
          <p:cNvSpPr>
            <a:spLocks noGrp="1"/>
          </p:cNvSpPr>
          <p:nvPr>
            <p:ph type="dt" sz="half" idx="2"/>
          </p:nvPr>
        </p:nvSpPr>
        <p:spPr>
          <a:xfrm>
            <a:off x="334432" y="6553200"/>
            <a:ext cx="384048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l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fld id="{FED50F0E-23BB-4A02-913E-0EA229AC4CA2}" type="datetimeFigureOut">
              <a:rPr lang="en-US" smtClean="0"/>
              <a:t>9/16/2021</a:t>
            </a:fld>
            <a:endParaRPr lang="en-US"/>
          </a:p>
        </p:txBody>
      </p:sp>
      <p:sp>
        <p:nvSpPr>
          <p:cNvPr id="1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5711952" y="6553200"/>
            <a:ext cx="768096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ctr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977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1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2" y="0"/>
            <a:ext cx="12194419" cy="910922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2" y="6541494"/>
            <a:ext cx="12194423" cy="314617"/>
          </a:xfrm>
          <a:prstGeom prst="rect">
            <a:avLst/>
          </a:prstGeom>
        </p:spPr>
      </p:pic>
      <p:sp>
        <p:nvSpPr>
          <p:cNvPr id="12" name="Title Placeholder 8"/>
          <p:cNvSpPr>
            <a:spLocks noGrp="1"/>
          </p:cNvSpPr>
          <p:nvPr>
            <p:ph type="title"/>
          </p:nvPr>
        </p:nvSpPr>
        <p:spPr>
          <a:xfrm>
            <a:off x="335360" y="188720"/>
            <a:ext cx="9025003" cy="72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US" noProof="0"/>
              <a:t>Click to edit title</a:t>
            </a:r>
            <a:endParaRPr lang="en-US" noProof="0" dirty="0"/>
          </a:p>
        </p:txBody>
      </p:sp>
      <p:sp>
        <p:nvSpPr>
          <p:cNvPr id="14" name="Datumsplatzhalter 2"/>
          <p:cNvSpPr>
            <a:spLocks noGrp="1"/>
          </p:cNvSpPr>
          <p:nvPr>
            <p:ph type="dt" sz="half" idx="2"/>
          </p:nvPr>
        </p:nvSpPr>
        <p:spPr>
          <a:xfrm>
            <a:off x="334432" y="6553200"/>
            <a:ext cx="384048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l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fld id="{FED50F0E-23BB-4A02-913E-0EA229AC4CA2}" type="datetimeFigureOut">
              <a:rPr lang="en-US" smtClean="0"/>
              <a:t>9/16/2021</a:t>
            </a:fld>
            <a:endParaRPr lang="en-US"/>
          </a:p>
        </p:txBody>
      </p:sp>
      <p:sp>
        <p:nvSpPr>
          <p:cNvPr id="1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5711952" y="6553200"/>
            <a:ext cx="768096" cy="304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ctr" fontAlgn="t">
              <a:buClr>
                <a:schemeClr val="accent4"/>
              </a:buClr>
              <a:defRPr sz="840" b="0">
                <a:solidFill>
                  <a:schemeClr val="accent2"/>
                </a:solidFill>
                <a:latin typeface="Verdana"/>
              </a:defRPr>
            </a:lvl1pPr>
          </a:lstStyle>
          <a:p>
            <a:endParaRPr lang="en-US"/>
          </a:p>
        </p:txBody>
      </p:sp>
      <p:sp>
        <p:nvSpPr>
          <p:cNvPr id="21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11088693" y="6551310"/>
            <a:ext cx="384048" cy="306692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r" fontAlgn="t">
              <a:buClr>
                <a:schemeClr val="accent4"/>
              </a:buClr>
              <a:defRPr sz="1680" b="0">
                <a:solidFill>
                  <a:schemeClr val="bg1"/>
                </a:solidFill>
                <a:latin typeface="Verdana"/>
              </a:defRPr>
            </a:lvl1pPr>
          </a:lstStyle>
          <a:p>
            <a:fld id="{26821588-9ACC-4222-961E-2AC0B7518909}" type="slidenum">
              <a:rPr lang="en-US" smtClean="0"/>
              <a:t>‹N›</a:t>
            </a:fld>
            <a:endParaRPr lang="en-US"/>
          </a:p>
        </p:txBody>
      </p:sp>
      <p:sp>
        <p:nvSpPr>
          <p:cNvPr id="23" name="Text Placeholder 14"/>
          <p:cNvSpPr>
            <a:spLocks noGrp="1"/>
          </p:cNvSpPr>
          <p:nvPr>
            <p:ph type="body" idx="1"/>
          </p:nvPr>
        </p:nvSpPr>
        <p:spPr>
          <a:xfrm>
            <a:off x="334434" y="1268414"/>
            <a:ext cx="11521017" cy="51133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dirty="0"/>
              <a:t>Click to edit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24758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228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12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12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12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120" b="1">
          <a:solidFill>
            <a:schemeClr val="tx2"/>
          </a:solidFill>
          <a:latin typeface="Arial" charset="0"/>
        </a:defRPr>
      </a:lvl5pPr>
      <a:lvl6pPr marL="548640" algn="l" rtl="0" eaLnBrk="1" fontAlgn="base" hangingPunct="1">
        <a:spcBef>
          <a:spcPct val="0"/>
        </a:spcBef>
        <a:spcAft>
          <a:spcPct val="0"/>
        </a:spcAft>
        <a:defRPr sz="3120" b="1">
          <a:solidFill>
            <a:schemeClr val="tx2"/>
          </a:solidFill>
          <a:latin typeface="Arial" charset="0"/>
        </a:defRPr>
      </a:lvl6pPr>
      <a:lvl7pPr marL="1097280" algn="l" rtl="0" eaLnBrk="1" fontAlgn="base" hangingPunct="1">
        <a:spcBef>
          <a:spcPct val="0"/>
        </a:spcBef>
        <a:spcAft>
          <a:spcPct val="0"/>
        </a:spcAft>
        <a:defRPr sz="3120" b="1">
          <a:solidFill>
            <a:schemeClr val="tx2"/>
          </a:solidFill>
          <a:latin typeface="Arial" charset="0"/>
        </a:defRPr>
      </a:lvl7pPr>
      <a:lvl8pPr marL="1645920" algn="l" rtl="0" eaLnBrk="1" fontAlgn="base" hangingPunct="1">
        <a:spcBef>
          <a:spcPct val="0"/>
        </a:spcBef>
        <a:spcAft>
          <a:spcPct val="0"/>
        </a:spcAft>
        <a:defRPr sz="3120" b="1">
          <a:solidFill>
            <a:schemeClr val="tx2"/>
          </a:solidFill>
          <a:latin typeface="Arial" charset="0"/>
        </a:defRPr>
      </a:lvl8pPr>
      <a:lvl9pPr marL="2194560" algn="l" rtl="0" eaLnBrk="1" fontAlgn="base" hangingPunct="1">
        <a:spcBef>
          <a:spcPct val="0"/>
        </a:spcBef>
        <a:spcAft>
          <a:spcPct val="0"/>
        </a:spcAft>
        <a:defRPr sz="3120" b="1">
          <a:solidFill>
            <a:schemeClr val="tx2"/>
          </a:solidFill>
          <a:latin typeface="Arial" charset="0"/>
        </a:defRPr>
      </a:lvl9pPr>
    </p:titleStyle>
    <p:bodyStyle>
      <a:lvl1pPr marL="345600" indent="-345600" algn="l" rtl="0" eaLnBrk="1" fontAlgn="base" hangingPunct="1">
        <a:spcBef>
          <a:spcPts val="0"/>
        </a:spcBef>
        <a:spcAft>
          <a:spcPts val="1440"/>
        </a:spcAft>
        <a:buClr>
          <a:schemeClr val="accent1"/>
        </a:buClr>
        <a:buSzPct val="120000"/>
        <a:buFont typeface="Arial" panose="020B0604020202020204" pitchFamily="34" charset="0"/>
        <a:buChar char="›"/>
        <a:defRPr sz="2160" baseline="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691200" indent="-345600" algn="l" rtl="0" eaLnBrk="1" fontAlgn="base" hangingPunct="1">
        <a:spcBef>
          <a:spcPts val="0"/>
        </a:spcBef>
        <a:spcAft>
          <a:spcPts val="108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2160">
          <a:solidFill>
            <a:schemeClr val="tx1"/>
          </a:solidFill>
          <a:latin typeface="Verdana" pitchFamily="34" charset="0"/>
        </a:defRPr>
      </a:lvl2pPr>
      <a:lvl3pPr marL="1036800" indent="-345600" algn="l" rtl="0" eaLnBrk="1" fontAlgn="base" hangingPunct="1">
        <a:spcBef>
          <a:spcPts val="0"/>
        </a:spcBef>
        <a:spcAft>
          <a:spcPts val="720"/>
        </a:spcAft>
        <a:buClr>
          <a:schemeClr val="tx1"/>
        </a:buClr>
        <a:buSzPct val="100000"/>
        <a:buFont typeface="Verdana" pitchFamily="34" charset="0"/>
        <a:buChar char="–"/>
        <a:defRPr sz="1920" baseline="0">
          <a:solidFill>
            <a:schemeClr val="tx1"/>
          </a:solidFill>
          <a:latin typeface="Verdana" pitchFamily="34" charset="0"/>
        </a:defRPr>
      </a:lvl3pPr>
      <a:lvl4pPr marL="1296000" indent="-259200" algn="l" rtl="0" eaLnBrk="1" fontAlgn="base" hangingPunct="1">
        <a:spcBef>
          <a:spcPts val="0"/>
        </a:spcBef>
        <a:spcAft>
          <a:spcPts val="360"/>
        </a:spcAft>
        <a:buClr>
          <a:schemeClr val="tx1"/>
        </a:buClr>
        <a:buSzPct val="100000"/>
        <a:buFont typeface="Verdana" panose="020B0604030504040204" pitchFamily="34" charset="0"/>
        <a:buChar char="–"/>
        <a:defRPr sz="1680" baseline="0">
          <a:solidFill>
            <a:schemeClr val="tx1"/>
          </a:solidFill>
          <a:latin typeface="Verdana" pitchFamily="34" charset="0"/>
        </a:defRPr>
      </a:lvl4pPr>
      <a:lvl5pPr marL="1555200" indent="-259200" algn="l" rtl="0" eaLnBrk="1" fontAlgn="base" hangingPunct="1">
        <a:spcBef>
          <a:spcPts val="0"/>
        </a:spcBef>
        <a:spcAft>
          <a:spcPts val="360"/>
        </a:spcAft>
        <a:buClr>
          <a:schemeClr val="tx1"/>
        </a:buClr>
        <a:buSzPct val="100000"/>
        <a:buFont typeface="Verdana" panose="020B0604030504040204" pitchFamily="34" charset="0"/>
        <a:buChar char="–"/>
        <a:defRPr sz="1440" baseline="0">
          <a:solidFill>
            <a:schemeClr val="tx1"/>
          </a:solidFill>
          <a:latin typeface="Verdana" pitchFamily="34" charset="0"/>
        </a:defRPr>
      </a:lvl5pPr>
      <a:lvl6pPr marL="1555200" indent="-259200" algn="l" rtl="0" eaLnBrk="1" fontAlgn="base" hangingPunct="1">
        <a:spcBef>
          <a:spcPts val="0"/>
        </a:spcBef>
        <a:spcAft>
          <a:spcPts val="360"/>
        </a:spcAft>
        <a:buClr>
          <a:schemeClr val="accent1"/>
        </a:buClr>
        <a:buFont typeface="Verdana" pitchFamily="34" charset="0"/>
        <a:buNone/>
        <a:defRPr sz="1680" baseline="0">
          <a:solidFill>
            <a:schemeClr val="tx1"/>
          </a:solidFill>
          <a:latin typeface="Verdana" pitchFamily="34" charset="0"/>
        </a:defRPr>
      </a:lvl6pPr>
      <a:lvl7pPr marL="3017520" indent="-27432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400">
          <a:solidFill>
            <a:srgbClr val="666666"/>
          </a:solidFill>
          <a:latin typeface="+mn-lt"/>
        </a:defRPr>
      </a:lvl7pPr>
      <a:lvl8pPr marL="3566160" indent="-27432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400">
          <a:solidFill>
            <a:srgbClr val="666666"/>
          </a:solidFill>
          <a:latin typeface="+mn-lt"/>
        </a:defRPr>
      </a:lvl8pPr>
      <a:lvl9pPr marL="4114800" indent="-27432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400">
          <a:solidFill>
            <a:srgbClr val="666666"/>
          </a:solidFill>
          <a:latin typeface="+mn-lt"/>
        </a:defRPr>
      </a:lvl9pPr>
    </p:bodyStyle>
    <p:otherStyle>
      <a:defPPr>
        <a:defRPr lang="de-DE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Nano second pulsed Laser driver for LIDAR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Niang Djibril</a:t>
            </a:r>
          </a:p>
          <a:p>
            <a:r>
              <a:rPr lang="en-US" dirty="0"/>
              <a:t>20/09/2021</a:t>
            </a:r>
          </a:p>
        </p:txBody>
      </p:sp>
    </p:spTree>
    <p:extLst>
      <p:ext uri="{BB962C8B-B14F-4D97-AF65-F5344CB8AC3E}">
        <p14:creationId xmlns:p14="http://schemas.microsoft.com/office/powerpoint/2010/main" val="1863549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DC-DC, firing unit and  control unit </a:t>
            </a:r>
            <a:endParaRPr lang="de-AT" dirty="0"/>
          </a:p>
        </p:txBody>
      </p:sp>
      <p:sp>
        <p:nvSpPr>
          <p:cNvPr id="5" name="TextBox 4"/>
          <p:cNvSpPr txBox="1"/>
          <p:nvPr/>
        </p:nvSpPr>
        <p:spPr bwMode="auto">
          <a:xfrm>
            <a:off x="-98323" y="1758486"/>
            <a:ext cx="233024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L="342900" marR="0" indent="-34290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it-IT" sz="20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 DC-DC</a:t>
            </a:r>
            <a:endParaRPr lang="de-AT" sz="20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-49162" y="5725801"/>
            <a:ext cx="223191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L="342900" marR="0" indent="-34290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it-IT" sz="20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ControlUnit</a:t>
            </a:r>
            <a:endParaRPr lang="de-AT" sz="20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0" y="3895582"/>
            <a:ext cx="218275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L="342900" marR="0" indent="-34290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it-IT" sz="20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Firing Unit</a:t>
            </a:r>
            <a:endParaRPr lang="de-AT" sz="20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Immagine 5" descr="Immagine che contiene testo&#10;&#10;Descrizione generata automaticamente">
            <a:extLst>
              <a:ext uri="{FF2B5EF4-FFF2-40B4-BE49-F238E27FC236}">
                <a16:creationId xmlns:a16="http://schemas.microsoft.com/office/drawing/2014/main" id="{D7CB7F43-86C7-4ED9-9D35-971A91B752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931" y="972380"/>
            <a:ext cx="3688466" cy="5590571"/>
          </a:xfrm>
          <a:prstGeom prst="rect">
            <a:avLst/>
          </a:prstGeom>
        </p:spPr>
      </p:pic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2F42221A-59A1-4640-826D-579371B87208}"/>
              </a:ext>
            </a:extLst>
          </p:cNvPr>
          <p:cNvCxnSpPr/>
          <p:nvPr/>
        </p:nvCxnSpPr>
        <p:spPr>
          <a:xfrm>
            <a:off x="1226916" y="1912374"/>
            <a:ext cx="2152892" cy="15388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B0540CFE-D369-4404-B90B-D6F6E91D5163}"/>
              </a:ext>
            </a:extLst>
          </p:cNvPr>
          <p:cNvCxnSpPr/>
          <p:nvPr/>
        </p:nvCxnSpPr>
        <p:spPr>
          <a:xfrm>
            <a:off x="1747777" y="4049470"/>
            <a:ext cx="2395960" cy="62670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8D442900-5127-44C8-B52D-FDC1D1283E75}"/>
              </a:ext>
            </a:extLst>
          </p:cNvPr>
          <p:cNvCxnSpPr/>
          <p:nvPr/>
        </p:nvCxnSpPr>
        <p:spPr>
          <a:xfrm flipV="1">
            <a:off x="1724628" y="5725801"/>
            <a:ext cx="1898248" cy="30687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Immagine 23" descr="Immagine che contiene testo&#10;&#10;Descrizione generata automaticamente">
            <a:extLst>
              <a:ext uri="{FF2B5EF4-FFF2-40B4-BE49-F238E27FC236}">
                <a16:creationId xmlns:a16="http://schemas.microsoft.com/office/drawing/2014/main" id="{5527CE78-53FE-459B-B62A-9025079828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278" y="908720"/>
            <a:ext cx="3351981" cy="5654231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2663C5DE-8628-4F88-A895-0D6627637356}"/>
              </a:ext>
            </a:extLst>
          </p:cNvPr>
          <p:cNvSpPr txBox="1"/>
          <p:nvPr/>
        </p:nvSpPr>
        <p:spPr bwMode="auto">
          <a:xfrm>
            <a:off x="6643868" y="1865848"/>
            <a:ext cx="1620456" cy="342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L="342900" marR="0" indent="-34290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it-IT" sz="20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The drain and gate voltage of the DC-DC are represented</a:t>
            </a:r>
          </a:p>
          <a:p>
            <a:pPr marL="342900" marR="0" indent="-34290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it-IT" sz="20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A further discussion will be done  </a:t>
            </a:r>
            <a:endParaRPr lang="en-US" sz="20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220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BE36E6-98E1-4660-BBC2-329CB8823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88720"/>
            <a:ext cx="9025003" cy="720000"/>
          </a:xfrm>
        </p:spPr>
        <p:txBody>
          <a:bodyPr vert="horz" lIns="0" tIns="0" rIns="0" bIns="10800" rtlCol="0" anchor="b" anchorCtr="0">
            <a:normAutofit/>
          </a:bodyPr>
          <a:lstStyle/>
          <a:p>
            <a:r>
              <a:rPr lang="it-IT" dirty="0"/>
              <a:t>DC-DC input and output </a:t>
            </a:r>
            <a:endParaRPr lang="en-US" dirty="0"/>
          </a:p>
        </p:txBody>
      </p:sp>
      <p:pic>
        <p:nvPicPr>
          <p:cNvPr id="6" name="Segnaposto contenuto 5" descr="Immagine che contiene testo, apparecchio, dispositivo, mugnaio&#10;&#10;Descrizione generata automaticamente">
            <a:extLst>
              <a:ext uri="{FF2B5EF4-FFF2-40B4-BE49-F238E27FC236}">
                <a16:creationId xmlns:a16="http://schemas.microsoft.com/office/drawing/2014/main" id="{14601BB1-4757-48A2-96EE-E2769381758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34" y="1771654"/>
            <a:ext cx="5664629" cy="4106856"/>
          </a:xfrm>
          <a:noFill/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12485BEA-5B2B-4BB6-B760-5F1627EFA4CA}"/>
              </a:ext>
            </a:extLst>
          </p:cNvPr>
          <p:cNvSpPr txBox="1"/>
          <p:nvPr/>
        </p:nvSpPr>
        <p:spPr bwMode="auto">
          <a:xfrm>
            <a:off x="6191251" y="1268414"/>
            <a:ext cx="5665389" cy="5113337"/>
          </a:xfrm>
          <a:prstGeom prst="rect">
            <a:avLst/>
          </a:prstGeom>
        </p:spPr>
        <p:txBody>
          <a:bodyPr vert="horz" lIns="0" tIns="0" rIns="0" bIns="0" rtlCol="0" anchorCtr="0">
            <a:normAutofit/>
          </a:bodyPr>
          <a:lstStyle/>
          <a:p>
            <a:pPr marL="342900" marR="0" indent="-342900" defTabSz="914400" latinLnBrk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en-US" sz="2160" kern="0" dirty="0">
                <a:latin typeface="Verdana" pitchFamily="34" charset="0"/>
              </a:rPr>
              <a:t>The three led are turned on in normal condition </a:t>
            </a:r>
          </a:p>
          <a:p>
            <a:pPr marL="342900" marR="0" indent="-342900" defTabSz="914400" latinLnBrk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en-US" sz="2160" kern="0" dirty="0">
                <a:latin typeface="Verdana" pitchFamily="34" charset="0"/>
              </a:rPr>
              <a:t>The boost output output maximum current is 350mA</a:t>
            </a:r>
          </a:p>
          <a:p>
            <a:pPr marL="342900" marR="0" indent="-342900" defTabSz="914400" latinLnBrk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en-US" sz="2160" kern="0" dirty="0">
                <a:latin typeface="Verdana" pitchFamily="34" charset="0"/>
              </a:rPr>
              <a:t>The SEPIC output output maximum current is 1A</a:t>
            </a:r>
          </a:p>
          <a:p>
            <a:pPr marL="342900" marR="0" indent="-342900" defTabSz="914400" latinLnBrk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en-US" sz="2160" kern="0" dirty="0">
                <a:latin typeface="Verdana" pitchFamily="34" charset="0"/>
              </a:rPr>
              <a:t>The maximum input current is 1.4A</a:t>
            </a:r>
          </a:p>
          <a:p>
            <a:pPr marL="342900" marR="0" indent="-342900" defTabSz="914400" latinLnBrk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en-US" sz="2160" kern="0" dirty="0">
                <a:latin typeface="Verdana" pitchFamily="34" charset="0"/>
              </a:rPr>
              <a:t>The led3(the one in the middle) will switch off when the maximum input power is reached </a:t>
            </a:r>
          </a:p>
          <a:p>
            <a:pPr marL="342900" marR="0" indent="-342900" defTabSz="914400" latinLnBrk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en-US" sz="2160" kern="0" dirty="0">
                <a:latin typeface="Verdana" pitchFamily="34" charset="0"/>
              </a:rPr>
              <a:t>The Led3 is related to the input</a:t>
            </a:r>
          </a:p>
          <a:p>
            <a:pPr marL="342900" marR="0" indent="-342900" defTabSz="914400" latinLnBrk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en-US" sz="2160" kern="0" dirty="0">
                <a:latin typeface="Verdana" pitchFamily="34" charset="0"/>
              </a:rPr>
              <a:t>Led 1 and Led2 are related to the outputs</a:t>
            </a:r>
          </a:p>
          <a:p>
            <a:pPr marR="0" defTabSz="914400" latinLnBrk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endParaRPr lang="en-US" sz="2160" kern="0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440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DC-DC measurements  </a:t>
            </a:r>
            <a:endParaRPr lang="de-A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69FD105A-2CA2-45CF-9067-42FA4A01C1B6}"/>
                  </a:ext>
                </a:extLst>
              </p:cNvPr>
              <p:cNvSpPr txBox="1"/>
              <p:nvPr/>
            </p:nvSpPr>
            <p:spPr bwMode="auto">
              <a:xfrm>
                <a:off x="335360" y="1112961"/>
                <a:ext cx="4630179" cy="57143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marL="342900" marR="0" indent="-342900" defTabSz="914400" eaLnBrk="0" fontAlgn="auto" latinLnBrk="0" hangingPunct="0">
                  <a:spcBef>
                    <a:spcPts val="0"/>
                  </a:spcBef>
                  <a:spcAft>
                    <a:spcPts val="300"/>
                  </a:spcAft>
                  <a:buClr>
                    <a:schemeClr val="accent1"/>
                  </a:buClr>
                  <a:buSzTx/>
                  <a:buFont typeface="Wingdings" panose="05000000000000000000" pitchFamily="2" charset="2"/>
                  <a:buChar char="§"/>
                  <a:tabLst/>
                </a:pPr>
                <a:r>
                  <a:rPr lang="it-IT" sz="2000" kern="0" dirty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The DC-DC need a continous operating mode</a:t>
                </a:r>
              </a:p>
              <a:p>
                <a:pPr marL="342900" marR="0" indent="-342900" defTabSz="914400" eaLnBrk="0" fontAlgn="auto" latinLnBrk="0" hangingPunct="0">
                  <a:spcBef>
                    <a:spcPts val="0"/>
                  </a:spcBef>
                  <a:spcAft>
                    <a:spcPts val="300"/>
                  </a:spcAft>
                  <a:buClr>
                    <a:schemeClr val="accent1"/>
                  </a:buClr>
                  <a:buSzTx/>
                  <a:buFont typeface="Wingdings" panose="05000000000000000000" pitchFamily="2" charset="2"/>
                  <a:buChar char="§"/>
                  <a:tabLst/>
                </a:pPr>
                <a:r>
                  <a:rPr lang="it-IT" sz="2000" kern="0" dirty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The average load current need to be examinated </a:t>
                </a:r>
              </a:p>
              <a:p>
                <a:pPr marL="342900" marR="0" indent="-342900" defTabSz="914400" eaLnBrk="0" fontAlgn="auto" latinLnBrk="0" hangingPunct="0">
                  <a:spcBef>
                    <a:spcPts val="0"/>
                  </a:spcBef>
                  <a:spcAft>
                    <a:spcPts val="300"/>
                  </a:spcAft>
                  <a:buClr>
                    <a:schemeClr val="accent1"/>
                  </a:buClr>
                  <a:buSzTx/>
                  <a:buFont typeface="Wingdings" panose="05000000000000000000" pitchFamily="2" charset="2"/>
                  <a:buChar char="§"/>
                  <a:tabLst/>
                </a:pPr>
                <a:r>
                  <a:rPr lang="it-IT" sz="2000" kern="0" dirty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The following equation will be used: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2000" i="1" kern="0" smtClean="0">
                            <a:latin typeface="Cambria Math" panose="02040503050406030204" pitchFamily="18" charset="0"/>
                            <a:ea typeface="Verdana" pitchFamily="34" charset="0"/>
                          </a:rPr>
                        </m:ctrlPr>
                      </m:fPr>
                      <m:num>
                        <m:nary>
                          <m:naryPr>
                            <m:ctrlPr>
                              <a:rPr lang="it-IT" sz="2000" i="1" kern="0" smtClean="0">
                                <a:latin typeface="Cambria Math" panose="02040503050406030204" pitchFamily="18" charset="0"/>
                                <a:ea typeface="Verdana" pitchFamily="34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it-IT" sz="2000" b="0" i="1" kern="0" smtClean="0">
                                <a:latin typeface="Cambria Math" panose="02040503050406030204" pitchFamily="18" charset="0"/>
                                <a:ea typeface="Verdana" pitchFamily="34" charset="0"/>
                              </a:rPr>
                              <m:t>0</m:t>
                            </m:r>
                          </m:sub>
                          <m:sup>
                            <m:r>
                              <a:rPr lang="it-IT" sz="2000" b="0" i="1" kern="0" smtClean="0">
                                <a:latin typeface="Cambria Math" panose="02040503050406030204" pitchFamily="18" charset="0"/>
                                <a:ea typeface="Verdana" pitchFamily="34" charset="0"/>
                              </a:rPr>
                              <m:t>𝑇</m:t>
                            </m:r>
                          </m:sup>
                          <m:e>
                            <m:r>
                              <a:rPr lang="it-IT" sz="2000" b="0" i="1" kern="0" smtClean="0">
                                <a:latin typeface="Cambria Math" panose="02040503050406030204" pitchFamily="18" charset="0"/>
                                <a:ea typeface="Verdana" pitchFamily="34" charset="0"/>
                              </a:rPr>
                              <m:t>𝑓</m:t>
                            </m:r>
                            <m:r>
                              <a:rPr lang="it-IT" sz="2000" b="0" i="1" kern="0" smtClean="0">
                                <a:latin typeface="Cambria Math" panose="02040503050406030204" pitchFamily="18" charset="0"/>
                                <a:ea typeface="Verdana" pitchFamily="34" charset="0"/>
                              </a:rPr>
                              <m:t>(</m:t>
                            </m:r>
                            <m:r>
                              <a:rPr lang="it-IT" sz="2000" b="0" i="1" kern="0" smtClean="0">
                                <a:latin typeface="Cambria Math" panose="02040503050406030204" pitchFamily="18" charset="0"/>
                                <a:ea typeface="Verdana" pitchFamily="34" charset="0"/>
                              </a:rPr>
                              <m:t>𝑥</m:t>
                            </m:r>
                            <m:r>
                              <a:rPr lang="it-IT" sz="2000" b="0" i="1" kern="0" smtClean="0">
                                <a:latin typeface="Cambria Math" panose="02040503050406030204" pitchFamily="18" charset="0"/>
                                <a:ea typeface="Verdana" pitchFamily="34" charset="0"/>
                              </a:rPr>
                              <m:t>)</m:t>
                            </m:r>
                            <m:sSub>
                              <m:sSubPr>
                                <m:ctrlPr>
                                  <a:rPr lang="it-IT" sz="2000" b="0" i="1" kern="0" smtClean="0">
                                    <a:latin typeface="Cambria Math" panose="02040503050406030204" pitchFamily="18" charset="0"/>
                                    <a:ea typeface="Verdana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it-IT" sz="2000" b="0" i="1" kern="0" smtClean="0">
                                    <a:latin typeface="Cambria Math" panose="02040503050406030204" pitchFamily="18" charset="0"/>
                                    <a:ea typeface="Verdana" pitchFamily="34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it-IT" sz="2000" b="0" i="1" kern="0" smtClean="0">
                                    <a:latin typeface="Cambria Math" panose="02040503050406030204" pitchFamily="18" charset="0"/>
                                    <a:ea typeface="Verdana" pitchFamily="34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nary>
                      </m:num>
                      <m:den>
                        <m:r>
                          <a:rPr lang="it-IT" sz="2000" b="0" i="1" kern="0" smtClean="0">
                            <a:latin typeface="Cambria Math" panose="02040503050406030204" pitchFamily="18" charset="0"/>
                            <a:ea typeface="Verdana" pitchFamily="34" charset="0"/>
                          </a:rPr>
                          <m:t>𝑇</m:t>
                        </m:r>
                      </m:den>
                    </m:f>
                  </m:oMath>
                </a14:m>
                <a:endParaRPr lang="en-US" sz="2000" kern="0" dirty="0"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  <a:p>
                <a:pPr marL="342900" marR="0" indent="-342900" defTabSz="914400" eaLnBrk="0" fontAlgn="auto" latinLnBrk="0" hangingPunct="0">
                  <a:spcBef>
                    <a:spcPts val="0"/>
                  </a:spcBef>
                  <a:spcAft>
                    <a:spcPts val="300"/>
                  </a:spcAft>
                  <a:buClr>
                    <a:schemeClr val="accent1"/>
                  </a:buClr>
                  <a:buSzTx/>
                  <a:buFont typeface="Wingdings" panose="05000000000000000000" pitchFamily="2" charset="2"/>
                  <a:buChar char="§"/>
                  <a:tabLst/>
                </a:pPr>
                <a:r>
                  <a:rPr lang="en-US" sz="2000" kern="0" dirty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T is the period and f(x) is our variable current. The current is generally a sinusoid</a:t>
                </a:r>
              </a:p>
              <a:p>
                <a:pPr marL="342900" marR="0" indent="-342900" defTabSz="914400" eaLnBrk="0" fontAlgn="auto" latinLnBrk="0" hangingPunct="0">
                  <a:spcBef>
                    <a:spcPts val="0"/>
                  </a:spcBef>
                  <a:spcAft>
                    <a:spcPts val="300"/>
                  </a:spcAft>
                  <a:buClr>
                    <a:schemeClr val="accent1"/>
                  </a:buClr>
                  <a:buSzTx/>
                  <a:buFont typeface="Wingdings" panose="05000000000000000000" pitchFamily="2" charset="2"/>
                  <a:buChar char="§"/>
                  <a:tabLst/>
                </a:pPr>
                <a:r>
                  <a:rPr lang="en-US" sz="2000" kern="0" dirty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For 1us of period, 50A of peak current and 5ns of pulse width, the average current will be 250mA, this is the worst case for one channel. </a:t>
                </a:r>
              </a:p>
              <a:p>
                <a:pPr marL="342900" marR="0" indent="-342900" defTabSz="914400" eaLnBrk="0" fontAlgn="auto" latinLnBrk="0" hangingPunct="0">
                  <a:spcBef>
                    <a:spcPts val="0"/>
                  </a:spcBef>
                  <a:spcAft>
                    <a:spcPts val="300"/>
                  </a:spcAft>
                  <a:buClr>
                    <a:schemeClr val="accent1"/>
                  </a:buClr>
                  <a:buSzTx/>
                  <a:buFont typeface="Wingdings" panose="05000000000000000000" pitchFamily="2" charset="2"/>
                  <a:buChar char="§"/>
                  <a:tabLst/>
                </a:pPr>
                <a:r>
                  <a:rPr lang="en-US" sz="2000" kern="0" dirty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We consider the current to be always equal to 50A (worst case)</a:t>
                </a:r>
              </a:p>
              <a:p>
                <a:pPr marL="216000" marR="0" indent="-216000" defTabSz="914400" eaLnBrk="0" fontAlgn="auto" latinLnBrk="0" hangingPunct="0">
                  <a:spcBef>
                    <a:spcPts val="0"/>
                  </a:spcBef>
                  <a:spcAft>
                    <a:spcPts val="300"/>
                  </a:spcAft>
                  <a:buClr>
                    <a:schemeClr val="accent1"/>
                  </a:buClr>
                  <a:buSzTx/>
                  <a:buFont typeface="Wingdings" pitchFamily="2" charset="2"/>
                  <a:buChar char="n"/>
                  <a:tabLst/>
                </a:pPr>
                <a:endParaRPr lang="en-US" sz="2000" kern="0" dirty="0"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69FD105A-2CA2-45CF-9067-42FA4A01C1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5360" y="1112961"/>
                <a:ext cx="4630179" cy="5714321"/>
              </a:xfrm>
              <a:prstGeom prst="rect">
                <a:avLst/>
              </a:prstGeom>
              <a:blipFill>
                <a:blip r:embed="rId2"/>
                <a:stretch>
                  <a:fillRect l="-3158" t="-961" r="-473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9904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383D24-1AA3-4CAA-9BB5-E2912D2F1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88720"/>
            <a:ext cx="9025003" cy="720000"/>
          </a:xfrm>
        </p:spPr>
        <p:txBody>
          <a:bodyPr vert="horz" lIns="0" tIns="0" rIns="0" bIns="10800" rtlCol="0" anchor="b" anchorCtr="0">
            <a:normAutofit/>
          </a:bodyPr>
          <a:lstStyle/>
          <a:p>
            <a:r>
              <a:rPr lang="it-IT" dirty="0"/>
              <a:t>Waveform:BOOST continous operating mode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055C3D9F-1234-4497-8D44-518DCBA3518C}"/>
                  </a:ext>
                </a:extLst>
              </p:cNvPr>
              <p:cNvSpPr txBox="1"/>
              <p:nvPr/>
            </p:nvSpPr>
            <p:spPr bwMode="auto">
              <a:xfrm>
                <a:off x="335360" y="1412112"/>
                <a:ext cx="5664629" cy="5004364"/>
              </a:xfrm>
              <a:prstGeom prst="rect">
                <a:avLst/>
              </a:prstGeom>
            </p:spPr>
            <p:txBody>
              <a:bodyPr vert="horz" lIns="0" tIns="0" rIns="0" bIns="0" rtlCol="0" anchorCtr="0">
                <a:normAutofit fontScale="92500"/>
              </a:bodyPr>
              <a:lstStyle/>
              <a:p>
                <a:pPr marL="342900" marR="0" indent="-342900" defTabSz="914400" latinLnBrk="0">
                  <a:spcBef>
                    <a:spcPts val="0"/>
                  </a:spcBef>
                  <a:spcAft>
                    <a:spcPts val="300"/>
                  </a:spcAft>
                  <a:buClr>
                    <a:schemeClr val="accent1"/>
                  </a:buClr>
                  <a:buSzTx/>
                  <a:buFont typeface="Wingdings" panose="05000000000000000000" pitchFamily="2" charset="2"/>
                  <a:buChar char="§"/>
                  <a:tabLst/>
                </a:pPr>
                <a:r>
                  <a:rPr lang="en-US" sz="2160" kern="0" dirty="0">
                    <a:latin typeface="Verdana" pitchFamily="34" charset="0"/>
                  </a:rPr>
                  <a:t>The load current is equal to 250mA</a:t>
                </a:r>
              </a:p>
              <a:p>
                <a:pPr marR="0" defTabSz="914400" latinLnBrk="0">
                  <a:spcBef>
                    <a:spcPts val="0"/>
                  </a:spcBef>
                  <a:spcAft>
                    <a:spcPts val="300"/>
                  </a:spcAft>
                  <a:buClr>
                    <a:schemeClr val="accent1"/>
                  </a:buClr>
                  <a:buSzTx/>
                  <a:tabLst/>
                </a:pPr>
                <a:endParaRPr lang="en-US" sz="2160" kern="0" dirty="0">
                  <a:latin typeface="Verdana" pitchFamily="34" charset="0"/>
                </a:endParaRPr>
              </a:p>
              <a:p>
                <a:pPr marL="342900" marR="0" indent="-342900" defTabSz="914400" latinLnBrk="0">
                  <a:spcBef>
                    <a:spcPts val="0"/>
                  </a:spcBef>
                  <a:spcAft>
                    <a:spcPts val="300"/>
                  </a:spcAft>
                  <a:buClr>
                    <a:schemeClr val="accent1"/>
                  </a:buClr>
                  <a:buSzTx/>
                  <a:buFont typeface="Wingdings" panose="05000000000000000000" pitchFamily="2" charset="2"/>
                  <a:buChar char="§"/>
                  <a:tabLst/>
                </a:pPr>
                <a:r>
                  <a:rPr lang="en-US" sz="2160" kern="0" dirty="0">
                    <a:latin typeface="Verdana" pitchFamily="34" charset="0"/>
                  </a:rPr>
                  <a:t>for continuous operating mode we have: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160" i="1" ker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160" i="1" ker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60" b="0" i="1" ker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160" b="0" i="1" kern="0">
                                <a:latin typeface="Cambria Math" panose="02040503050406030204" pitchFamily="18" charset="0"/>
                              </a:rPr>
                              <m:t>𝑂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160" i="1" ker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60" b="0" i="1" ker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160" b="0" i="1" ker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</m:den>
                    </m:f>
                    <m:r>
                      <a:rPr lang="en-US" sz="2160" i="1" ker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160" i="1" ker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160" b="0" i="1" ker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160" b="0" i="1" ker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160" b="0" i="1" kern="0">
                            <a:latin typeface="Cambria Math" panose="02040503050406030204" pitchFamily="18" charset="0"/>
                          </a:rPr>
                          <m:t>𝐷</m:t>
                        </m:r>
                      </m:den>
                    </m:f>
                  </m:oMath>
                </a14:m>
                <a:endParaRPr lang="en-US" sz="2160" kern="0" dirty="0">
                  <a:latin typeface="Verdana" pitchFamily="34" charset="0"/>
                </a:endParaRPr>
              </a:p>
              <a:p>
                <a:pPr marL="342900" marR="0" indent="-342900" defTabSz="914400" latinLnBrk="0">
                  <a:spcBef>
                    <a:spcPts val="0"/>
                  </a:spcBef>
                  <a:spcAft>
                    <a:spcPts val="300"/>
                  </a:spcAft>
                  <a:buClr>
                    <a:schemeClr val="accent1"/>
                  </a:buClr>
                  <a:buSzTx/>
                  <a:buFont typeface="Wingdings" panose="05000000000000000000" pitchFamily="2" charset="2"/>
                  <a:buChar char="§"/>
                  <a:tabLst/>
                </a:pPr>
                <a:r>
                  <a:rPr lang="en-US" sz="2160" kern="0" dirty="0">
                    <a:latin typeface="Verdana" pitchFamily="34" charset="0"/>
                  </a:rPr>
                  <a:t>D is the duty cycle, Vo is the output voltage and Vi is the input voltage</a:t>
                </a:r>
              </a:p>
              <a:p>
                <a:pPr marL="342900" marR="0" indent="-342900" defTabSz="914400" latinLnBrk="0">
                  <a:spcBef>
                    <a:spcPts val="0"/>
                  </a:spcBef>
                  <a:spcAft>
                    <a:spcPts val="300"/>
                  </a:spcAft>
                  <a:buClr>
                    <a:schemeClr val="accent1"/>
                  </a:buClr>
                  <a:buSzTx/>
                  <a:buFont typeface="Wingdings" panose="05000000000000000000" pitchFamily="2" charset="2"/>
                  <a:buChar char="§"/>
                  <a:tabLst/>
                </a:pPr>
                <a:r>
                  <a:rPr lang="en-US" sz="2160" kern="0" dirty="0">
                    <a:latin typeface="Verdana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160" b="0" i="1" ker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160" b="0" i="1" kern="0">
                        <a:latin typeface="Cambria Math" panose="02040503050406030204" pitchFamily="18" charset="0"/>
                      </a:rPr>
                      <m:t>=1−</m:t>
                    </m:r>
                    <m:f>
                      <m:fPr>
                        <m:ctrlPr>
                          <a:rPr lang="en-US" sz="2160" b="0" i="1" ker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160" b="0" i="1" ker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60" b="0" i="1" ker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160" b="0" i="1" ker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160" b="0" i="1" ker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60" b="0" i="1" ker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160" b="0" i="1" kern="0">
                                <a:latin typeface="Cambria Math" panose="02040503050406030204" pitchFamily="18" charset="0"/>
                              </a:rPr>
                              <m:t>𝑂</m:t>
                            </m:r>
                          </m:sub>
                        </m:sSub>
                      </m:den>
                    </m:f>
                  </m:oMath>
                </a14:m>
                <a:endParaRPr lang="it-IT" sz="2160" b="0" kern="0" dirty="0">
                  <a:latin typeface="Verdana" pitchFamily="34" charset="0"/>
                </a:endParaRPr>
              </a:p>
              <a:p>
                <a:pPr marL="342900" marR="0" indent="-342900" defTabSz="914400" latinLnBrk="0">
                  <a:spcBef>
                    <a:spcPts val="0"/>
                  </a:spcBef>
                  <a:spcAft>
                    <a:spcPts val="300"/>
                  </a:spcAft>
                  <a:buClr>
                    <a:schemeClr val="accent1"/>
                  </a:buClr>
                  <a:buSzTx/>
                  <a:buFont typeface="Wingdings" panose="05000000000000000000" pitchFamily="2" charset="2"/>
                  <a:buChar char="§"/>
                  <a:tabLst/>
                </a:pPr>
                <a:r>
                  <a:rPr lang="en-US" sz="2160" kern="0" dirty="0">
                    <a:latin typeface="Verdana" pitchFamily="34" charset="0"/>
                  </a:rPr>
                  <a:t>The next slides will show the duty cycle with the output voltage variation </a:t>
                </a: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055C3D9F-1234-4497-8D44-518DCBA351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5360" y="1412112"/>
                <a:ext cx="5664629" cy="5004364"/>
              </a:xfrm>
              <a:prstGeom prst="rect">
                <a:avLst/>
              </a:prstGeom>
              <a:blipFill>
                <a:blip r:embed="rId2"/>
                <a:stretch>
                  <a:fillRect l="-2583" t="-1583" r="-20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613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B76285-ECF8-4D79-94F2-E84DC9819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88720"/>
            <a:ext cx="9025003" cy="720000"/>
          </a:xfrm>
        </p:spPr>
        <p:txBody>
          <a:bodyPr anchor="b">
            <a:normAutofit/>
          </a:bodyPr>
          <a:lstStyle/>
          <a:p>
            <a:r>
              <a:rPr lang="it-IT" dirty="0"/>
              <a:t>BOOST waveform: 22V,265mA output and 12V input 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57F107D-B9F0-4936-93B0-25A81843186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4434" y="1268414"/>
            <a:ext cx="5664629" cy="51133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The gate and drain voltage are here represented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The output boost voltage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equal</a:t>
            </a:r>
            <a:r>
              <a:rPr lang="it-IT" dirty="0"/>
              <a:t> to 22V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Vg varies from 0 to 5V while Vd varie from 0 to 22V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The duty cycle is less than 50%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6" name="Segnaposto contenuto 5" descr="Immagine che contiene testo, tabellonesegnapunti&#10;&#10;Descrizione generata automaticamente">
            <a:extLst>
              <a:ext uri="{FF2B5EF4-FFF2-40B4-BE49-F238E27FC236}">
                <a16:creationId xmlns:a16="http://schemas.microsoft.com/office/drawing/2014/main" id="{9718CF0E-0E4B-4191-9B20-7786C071DBCD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1" y="1268414"/>
            <a:ext cx="6000749" cy="4646249"/>
          </a:xfrm>
          <a:noFill/>
        </p:spPr>
      </p:pic>
    </p:spTree>
    <p:extLst>
      <p:ext uri="{BB962C8B-B14F-4D97-AF65-F5344CB8AC3E}">
        <p14:creationId xmlns:p14="http://schemas.microsoft.com/office/powerpoint/2010/main" val="36483301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39D4959-B702-4FBB-8BB3-4656F78CB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88720"/>
            <a:ext cx="9025003" cy="720000"/>
          </a:xfrm>
        </p:spPr>
        <p:txBody>
          <a:bodyPr vert="horz" lIns="0" tIns="0" rIns="0" bIns="10800" rtlCol="0" anchor="b" anchorCtr="0">
            <a:normAutofit/>
          </a:bodyPr>
          <a:lstStyle/>
          <a:p>
            <a:r>
              <a:rPr lang="it-IT" dirty="0"/>
              <a:t>BOOST waveform: continous operating mode</a:t>
            </a:r>
            <a:endParaRPr lang="en-US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D4B78E32-20CB-4BCB-9572-E330E25134DF}"/>
              </a:ext>
            </a:extLst>
          </p:cNvPr>
          <p:cNvSpPr txBox="1"/>
          <p:nvPr/>
        </p:nvSpPr>
        <p:spPr bwMode="auto">
          <a:xfrm>
            <a:off x="334434" y="1268414"/>
            <a:ext cx="5664629" cy="5113337"/>
          </a:xfrm>
          <a:prstGeom prst="rect">
            <a:avLst/>
          </a:prstGeom>
        </p:spPr>
        <p:txBody>
          <a:bodyPr vert="horz" lIns="0" tIns="0" rIns="0" bIns="0" rtlCol="0" anchorCtr="0">
            <a:normAutofit/>
          </a:bodyPr>
          <a:lstStyle/>
          <a:p>
            <a:pPr marL="216000" marR="0" indent="-216000" defTabSz="914400" latinLnBrk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</a:pPr>
            <a:r>
              <a:rPr lang="en-US" sz="2160" kern="0" dirty="0">
                <a:latin typeface="Verdana" pitchFamily="34" charset="0"/>
              </a:rPr>
              <a:t>The </a:t>
            </a:r>
            <a:r>
              <a:rPr lang="en-US" sz="2160" kern="0">
                <a:latin typeface="Verdana" pitchFamily="34" charset="0"/>
              </a:rPr>
              <a:t>drain voltage </a:t>
            </a:r>
            <a:r>
              <a:rPr lang="en-US" sz="2160" kern="0" dirty="0">
                <a:latin typeface="Verdana" pitchFamily="34" charset="0"/>
              </a:rPr>
              <a:t>is equal to 31V when the switch is open </a:t>
            </a:r>
          </a:p>
          <a:p>
            <a:pPr marL="216000" marR="0" indent="-216000" defTabSz="914400" latinLnBrk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</a:pPr>
            <a:r>
              <a:rPr lang="en-US" sz="2160" kern="0" dirty="0">
                <a:latin typeface="Verdana" pitchFamily="34" charset="0"/>
              </a:rPr>
              <a:t>The duty cycle of Vg increases when the output voltage increases</a:t>
            </a:r>
          </a:p>
          <a:p>
            <a:pPr marL="216000" marR="0" indent="-216000" defTabSz="914400" latinLnBrk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</a:pPr>
            <a:r>
              <a:rPr lang="en-US" sz="2160" kern="0" dirty="0">
                <a:latin typeface="Verdana" pitchFamily="34" charset="0"/>
              </a:rPr>
              <a:t>The drain duty cycle decreases when the output voltage increases </a:t>
            </a:r>
          </a:p>
        </p:txBody>
      </p:sp>
      <p:pic>
        <p:nvPicPr>
          <p:cNvPr id="6" name="Segnaposto contenuto 5" descr="Immagine che contiene testo, tabellonesegnapunti&#10;&#10;Descrizione generata automaticamente">
            <a:extLst>
              <a:ext uri="{FF2B5EF4-FFF2-40B4-BE49-F238E27FC236}">
                <a16:creationId xmlns:a16="http://schemas.microsoft.com/office/drawing/2014/main" id="{0F9EB2E0-867A-4B77-B0BC-81BC4070ED75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0" y="1268413"/>
            <a:ext cx="6000750" cy="5113337"/>
          </a:xfrm>
          <a:noFill/>
        </p:spPr>
      </p:pic>
    </p:spTree>
    <p:extLst>
      <p:ext uri="{BB962C8B-B14F-4D97-AF65-F5344CB8AC3E}">
        <p14:creationId xmlns:p14="http://schemas.microsoft.com/office/powerpoint/2010/main" val="3983243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79EA4A-384B-4A1E-BCC2-55D8BB436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88720"/>
            <a:ext cx="9025003" cy="720000"/>
          </a:xfrm>
        </p:spPr>
        <p:txBody>
          <a:bodyPr anchor="b">
            <a:normAutofit/>
          </a:bodyPr>
          <a:lstStyle/>
          <a:p>
            <a:r>
              <a:rPr lang="it-IT" dirty="0"/>
              <a:t>BOOST waveform: continous operating mode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Segnaposto contenuto 3">
                <a:extLst>
                  <a:ext uri="{FF2B5EF4-FFF2-40B4-BE49-F238E27FC236}">
                    <a16:creationId xmlns:a16="http://schemas.microsoft.com/office/drawing/2014/main" id="{4D89EAB2-294A-42CA-A0EA-AF786D1D8A72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334434" y="1268414"/>
                <a:ext cx="5664629" cy="2412335"/>
              </a:xfrm>
            </p:spPr>
            <p:txBody>
              <a:bodyPr>
                <a:normAutofit lnSpcReduction="10000"/>
              </a:bodyPr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it-IT" dirty="0"/>
                  <a:t>At 40V of the output boost voltage, the duty cycle of Vg is widely increased (more than 2/3)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it-IT" dirty="0"/>
                  <a:t>The drain tension is also increased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it-IT" dirty="0"/>
                  <a:t>At 50V (figure below), the duty cycle is further increased :</a:t>
                </a:r>
                <a14:m>
                  <m:oMath xmlns:m="http://schemas.openxmlformats.org/officeDocument/2006/math">
                    <m:r>
                      <a:rPr lang="it-IT" b="0" i="0" smtClean="0">
                        <a:latin typeface="Cambria Math" panose="02040503050406030204" pitchFamily="18" charset="0"/>
                      </a:rPr>
                      <m:t>1−</m:t>
                    </m:r>
                    <m:f>
                      <m:f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50</m:t>
                        </m:r>
                      </m:den>
                    </m:f>
                    <m:r>
                      <a:rPr lang="it-IT" b="0" i="1" smtClean="0">
                        <a:latin typeface="Cambria Math" panose="02040503050406030204" pitchFamily="18" charset="0"/>
                      </a:rPr>
                      <m:t>=76%</m:t>
                    </m:r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4" name="Segnaposto contenuto 3">
                <a:extLst>
                  <a:ext uri="{FF2B5EF4-FFF2-40B4-BE49-F238E27FC236}">
                    <a16:creationId xmlns:a16="http://schemas.microsoft.com/office/drawing/2014/main" id="{4D89EAB2-294A-42CA-A0EA-AF786D1D8A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334434" y="1268414"/>
                <a:ext cx="5664629" cy="2412335"/>
              </a:xfrm>
              <a:blipFill>
                <a:blip r:embed="rId2"/>
                <a:stretch>
                  <a:fillRect l="-3337" t="-6313" r="-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0CB8AA7C-9129-4D48-AFF5-F94A42B55E7A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1" y="1446835"/>
            <a:ext cx="5665389" cy="4815069"/>
          </a:xfrm>
          <a:noFill/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6120891F-ABEF-4DE2-92D9-317CE36F51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34" y="3680749"/>
            <a:ext cx="5664629" cy="2739040"/>
          </a:xfrm>
          <a:prstGeom prst="rect">
            <a:avLst/>
          </a:prstGeom>
        </p:spPr>
      </p:pic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C4E5ED3E-109D-4762-90FC-13A4C5C4041F}"/>
              </a:ext>
            </a:extLst>
          </p:cNvPr>
          <p:cNvCxnSpPr/>
          <p:nvPr/>
        </p:nvCxnSpPr>
        <p:spPr>
          <a:xfrm flipH="1">
            <a:off x="4560425" y="3429000"/>
            <a:ext cx="208345" cy="15712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54719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BE2C3E-73B8-453C-8655-7CBCA8963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88720"/>
            <a:ext cx="9025003" cy="720000"/>
          </a:xfrm>
        </p:spPr>
        <p:txBody>
          <a:bodyPr vert="horz" lIns="0" tIns="0" rIns="0" bIns="10800" rtlCol="0" anchor="b" anchorCtr="0">
            <a:normAutofit/>
          </a:bodyPr>
          <a:lstStyle/>
          <a:p>
            <a:r>
              <a:rPr lang="it-IT" dirty="0"/>
              <a:t>Efficiency :BOOST</a:t>
            </a:r>
            <a:endParaRPr lang="en-US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23C60E8-2467-4C33-A7A5-82952555007D}"/>
              </a:ext>
            </a:extLst>
          </p:cNvPr>
          <p:cNvSpPr txBox="1"/>
          <p:nvPr/>
        </p:nvSpPr>
        <p:spPr bwMode="auto">
          <a:xfrm>
            <a:off x="334434" y="1268414"/>
            <a:ext cx="5664629" cy="5113337"/>
          </a:xfrm>
          <a:prstGeom prst="rect">
            <a:avLst/>
          </a:prstGeom>
        </p:spPr>
        <p:txBody>
          <a:bodyPr vert="horz" lIns="0" tIns="0" rIns="0" bIns="0" rtlCol="0" anchorCtr="0">
            <a:normAutofit/>
          </a:bodyPr>
          <a:lstStyle/>
          <a:p>
            <a:pPr marL="216000" marR="0" indent="-216000" defTabSz="914400" latinLnBrk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</a:pPr>
            <a:r>
              <a:rPr lang="en-US" sz="2160" kern="0" dirty="0">
                <a:latin typeface="Verdana" pitchFamily="34" charset="0"/>
              </a:rPr>
              <a:t>We have the efficiency at the output voltage variation  </a:t>
            </a:r>
          </a:p>
          <a:p>
            <a:pPr marL="216000" marR="0" indent="-216000" defTabSz="914400" latinLnBrk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</a:pPr>
            <a:r>
              <a:rPr lang="en-US" sz="2160" kern="0" dirty="0">
                <a:latin typeface="Verdana" pitchFamily="34" charset="0"/>
              </a:rPr>
              <a:t>The efficiency is measured at 12V input voltage</a:t>
            </a:r>
          </a:p>
          <a:p>
            <a:pPr marL="216000" marR="0" indent="-216000" defTabSz="914400" latinLnBrk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</a:pPr>
            <a:r>
              <a:rPr lang="en-US" sz="2160" kern="0" dirty="0">
                <a:latin typeface="Verdana" pitchFamily="34" charset="0"/>
              </a:rPr>
              <a:t>The efficiency decreases  slowly when the output voltage increases.  </a:t>
            </a:r>
          </a:p>
        </p:txBody>
      </p:sp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A618BBBD-55ED-4318-8F86-BCC1296B8B2B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1" y="2090056"/>
            <a:ext cx="5665389" cy="4032951"/>
          </a:xfrm>
          <a:noFill/>
        </p:spPr>
      </p:pic>
    </p:spTree>
    <p:extLst>
      <p:ext uri="{BB962C8B-B14F-4D97-AF65-F5344CB8AC3E}">
        <p14:creationId xmlns:p14="http://schemas.microsoft.com/office/powerpoint/2010/main" val="7673592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570657-0176-4705-B6E1-82D472B17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88720"/>
            <a:ext cx="9025003" cy="720000"/>
          </a:xfrm>
        </p:spPr>
        <p:txBody>
          <a:bodyPr anchor="b">
            <a:normAutofit/>
          </a:bodyPr>
          <a:lstStyle/>
          <a:p>
            <a:r>
              <a:rPr lang="it-IT" dirty="0"/>
              <a:t>SEPIC Waveform: 514mA of output current  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B7F286F-EE0D-4AA4-B3BA-36B1DD2E955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4434" y="1268414"/>
            <a:ext cx="5664629" cy="51133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The gate and the drain of the switch will be measured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The tension at 2 will also be measured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QSW1 is the switch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The output voltage is 11.7V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The output current is 514mA while the input current is around 700mA </a:t>
            </a:r>
            <a:endParaRPr lang="en-US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65696A37-5678-4F96-B66E-AAA30B6117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939" y="1268414"/>
            <a:ext cx="5904293" cy="5113337"/>
          </a:xfrm>
          <a:prstGeom prst="rect">
            <a:avLst/>
          </a:prstGeom>
          <a:noFill/>
        </p:spPr>
      </p:pic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A7A188F3-A27F-426A-ABDD-666557028310}"/>
              </a:ext>
            </a:extLst>
          </p:cNvPr>
          <p:cNvCxnSpPr/>
          <p:nvPr/>
        </p:nvCxnSpPr>
        <p:spPr>
          <a:xfrm>
            <a:off x="4618299" y="2488557"/>
            <a:ext cx="3298785" cy="13195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A597F992-9A81-4B43-92EF-AA7C46A09FB8}"/>
              </a:ext>
            </a:extLst>
          </p:cNvPr>
          <p:cNvCxnSpPr/>
          <p:nvPr/>
        </p:nvCxnSpPr>
        <p:spPr>
          <a:xfrm>
            <a:off x="3426106" y="3183038"/>
            <a:ext cx="3622876" cy="12847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6199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FBADB3-1C03-465F-AF8F-5959E472F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88720"/>
            <a:ext cx="9025003" cy="720000"/>
          </a:xfrm>
        </p:spPr>
        <p:txBody>
          <a:bodyPr anchor="b">
            <a:normAutofit/>
          </a:bodyPr>
          <a:lstStyle/>
          <a:p>
            <a:r>
              <a:rPr lang="it-IT" dirty="0"/>
              <a:t>Drain and gate voltage of the switch with 12V input voltage</a:t>
            </a:r>
            <a:endParaRPr lang="en-US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1E89CF2-CB69-45E5-B3F6-0AC280DCD0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96" y="1268415"/>
            <a:ext cx="5861854" cy="5113336"/>
          </a:xfrm>
          <a:prstGeom prst="rect">
            <a:avLst/>
          </a:prstGeom>
          <a:noFill/>
        </p:spPr>
      </p:pic>
      <p:pic>
        <p:nvPicPr>
          <p:cNvPr id="6" name="Segnaposto contenuto 5" descr="Immagine che contiene testo, schermo, piastrellato&#10;&#10;Descrizione generata automaticamente">
            <a:extLst>
              <a:ext uri="{FF2B5EF4-FFF2-40B4-BE49-F238E27FC236}">
                <a16:creationId xmlns:a16="http://schemas.microsoft.com/office/drawing/2014/main" id="{8C35F223-EA58-4AC7-BB08-334DFC3E4892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1268415"/>
            <a:ext cx="5957102" cy="5113336"/>
          </a:xfrm>
        </p:spPr>
      </p:pic>
    </p:spTree>
    <p:extLst>
      <p:ext uri="{BB962C8B-B14F-4D97-AF65-F5344CB8AC3E}">
        <p14:creationId xmlns:p14="http://schemas.microsoft.com/office/powerpoint/2010/main" val="3385186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B28F21-C0B0-4DD6-A69D-195F094BF1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679" y="-48669"/>
            <a:ext cx="9504520" cy="1440000"/>
          </a:xfrm>
        </p:spPr>
        <p:txBody>
          <a:bodyPr/>
          <a:lstStyle/>
          <a:p>
            <a:r>
              <a:rPr lang="it-IT" dirty="0"/>
              <a:t>Outline</a:t>
            </a:r>
            <a:endParaRPr lang="en-US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D2652CD-F30D-424F-91C9-1184711177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8679" y="1475773"/>
            <a:ext cx="9504520" cy="4479403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400" dirty="0"/>
              <a:t>Introduction</a:t>
            </a:r>
          </a:p>
          <a:p>
            <a:r>
              <a:rPr lang="it-IT" sz="2400" dirty="0">
                <a:solidFill>
                  <a:schemeClr val="tx1"/>
                </a:solidFill>
              </a:rPr>
              <a:t>          </a:t>
            </a:r>
            <a:r>
              <a:rPr lang="it-IT" sz="2000" dirty="0">
                <a:solidFill>
                  <a:schemeClr val="tx1"/>
                </a:solidFill>
              </a:rPr>
              <a:t>Target</a:t>
            </a:r>
          </a:p>
          <a:p>
            <a:r>
              <a:rPr lang="it-IT" sz="2000" dirty="0"/>
              <a:t>            </a:t>
            </a:r>
            <a:r>
              <a:rPr lang="it-IT" sz="2000" dirty="0">
                <a:solidFill>
                  <a:schemeClr val="tx1"/>
                </a:solidFill>
              </a:rPr>
              <a:t>Status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400" dirty="0"/>
              <a:t>Main components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400" dirty="0"/>
              <a:t>Firing Unit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400" dirty="0"/>
              <a:t>DC-DC debug and measurements</a:t>
            </a:r>
          </a:p>
          <a:p>
            <a:r>
              <a:rPr lang="it-IT" sz="2400" dirty="0"/>
              <a:t>                  Boost waveform</a:t>
            </a:r>
          </a:p>
          <a:p>
            <a:r>
              <a:rPr lang="it-IT" sz="2400" dirty="0"/>
              <a:t>                  Efficiency</a:t>
            </a:r>
          </a:p>
          <a:p>
            <a:r>
              <a:rPr lang="it-IT" sz="2400" dirty="0"/>
              <a:t>                  SEPIC waveform   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400" dirty="0"/>
              <a:t> Channel programming and control unit</a:t>
            </a:r>
          </a:p>
          <a:p>
            <a:pPr lvl="1"/>
            <a:endParaRPr lang="it-IT" sz="1520" dirty="0"/>
          </a:p>
          <a:p>
            <a:pPr lvl="1"/>
            <a:endParaRPr lang="it-IT" sz="1520" dirty="0"/>
          </a:p>
        </p:txBody>
      </p:sp>
    </p:spTree>
    <p:extLst>
      <p:ext uri="{BB962C8B-B14F-4D97-AF65-F5344CB8AC3E}">
        <p14:creationId xmlns:p14="http://schemas.microsoft.com/office/powerpoint/2010/main" val="26476526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2A8966-0DF7-4598-A246-37EFE1282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88720"/>
            <a:ext cx="9025003" cy="720000"/>
          </a:xfrm>
        </p:spPr>
        <p:txBody>
          <a:bodyPr anchor="b">
            <a:normAutofit/>
          </a:bodyPr>
          <a:lstStyle/>
          <a:p>
            <a:r>
              <a:rPr lang="it-IT" dirty="0"/>
              <a:t>Voltage at the positive node of the diode: the voltage goes from 11 to-11V </a:t>
            </a:r>
            <a:endParaRPr lang="en-US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84AA0D1-1743-4442-BFDB-96AA267114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34" y="1354238"/>
            <a:ext cx="11522207" cy="48761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606861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973043-8493-4C16-ABD2-081F32C2A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Gate voltage of the switch with 12V input voltage and 5V output voltage </a:t>
            </a:r>
            <a:endParaRPr lang="en-US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F8CE7218-EB7E-4050-8FE3-CBBD26A0D1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4" y="983848"/>
            <a:ext cx="12110976" cy="556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0033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1A96693E-278D-4662-A97B-1FC6D8D10A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936" y="1210539"/>
            <a:ext cx="9505025" cy="2447926"/>
          </a:xfrm>
        </p:spPr>
        <p:txBody>
          <a:bodyPr/>
          <a:lstStyle/>
          <a:p>
            <a:r>
              <a:rPr lang="it-IT" dirty="0"/>
              <a:t>Controller Unit board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5066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01C3A9-6A62-4F6F-BDBC-AD232C14C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88720"/>
            <a:ext cx="9025003" cy="720000"/>
          </a:xfrm>
        </p:spPr>
        <p:txBody>
          <a:bodyPr anchor="b">
            <a:normAutofit/>
          </a:bodyPr>
          <a:lstStyle/>
          <a:p>
            <a:r>
              <a:rPr lang="en-US" dirty="0"/>
              <a:t>channel programming through the MCLD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A7AC2E8-56DF-4E3A-8FC8-57FF6F64E20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271435" y="1209964"/>
            <a:ext cx="3649133" cy="5171787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The control is on the right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The chip will be programmed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The 8-15 channels are the one on the right of the arrow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15 is the one of the bottom </a:t>
            </a:r>
            <a:endParaRPr lang="en-US" dirty="0"/>
          </a:p>
        </p:txBody>
      </p:sp>
      <p:pic>
        <p:nvPicPr>
          <p:cNvPr id="14" name="Segnaposto contenuto 13" descr="Immagine che contiene testo, elettronico&#10;&#10;Descrizione generata automaticamente">
            <a:extLst>
              <a:ext uri="{FF2B5EF4-FFF2-40B4-BE49-F238E27FC236}">
                <a16:creationId xmlns:a16="http://schemas.microsoft.com/office/drawing/2014/main" id="{56053285-7474-4C6B-974B-A7DDF3A9D764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24" r="-1" b="-1"/>
          <a:stretch/>
        </p:blipFill>
        <p:spPr>
          <a:xfrm>
            <a:off x="8113184" y="1268414"/>
            <a:ext cx="3744416" cy="5113337"/>
          </a:xfrm>
          <a:noFill/>
        </p:spPr>
      </p:pic>
      <p:pic>
        <p:nvPicPr>
          <p:cNvPr id="18" name="Segnaposto contenuto 17" descr="Immagine che contiene tavolo&#10;&#10;Descrizione generata automaticamente">
            <a:extLst>
              <a:ext uri="{FF2B5EF4-FFF2-40B4-BE49-F238E27FC236}">
                <a16:creationId xmlns:a16="http://schemas.microsoft.com/office/drawing/2014/main" id="{6613BF9A-F87C-4B9B-A83D-6BC3C7E7465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3" y="1268414"/>
            <a:ext cx="3743325" cy="5252459"/>
          </a:xfrm>
        </p:spPr>
      </p:pic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35F7477E-CD77-4882-925E-1006A4155DB5}"/>
              </a:ext>
            </a:extLst>
          </p:cNvPr>
          <p:cNvCxnSpPr/>
          <p:nvPr/>
        </p:nvCxnSpPr>
        <p:spPr>
          <a:xfrm>
            <a:off x="6807200" y="2604655"/>
            <a:ext cx="2872509" cy="26785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8102AC28-44A3-450F-B69E-0FE875EA6EBB}"/>
              </a:ext>
            </a:extLst>
          </p:cNvPr>
          <p:cNvCxnSpPr/>
          <p:nvPr/>
        </p:nvCxnSpPr>
        <p:spPr>
          <a:xfrm flipV="1">
            <a:off x="7338349" y="3125165"/>
            <a:ext cx="2476983" cy="12153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69743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4554E41-1957-4400-AF98-07307ABA6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88720"/>
            <a:ext cx="9025003" cy="720000"/>
          </a:xfrm>
        </p:spPr>
        <p:txBody>
          <a:bodyPr vert="horz" lIns="0" tIns="0" rIns="0" bIns="10800" rtlCol="0" anchor="b" anchorCtr="0">
            <a:normAutofit/>
          </a:bodyPr>
          <a:lstStyle/>
          <a:p>
            <a:r>
              <a:rPr lang="en-US" dirty="0"/>
              <a:t>channel programming through the MCLD</a:t>
            </a:r>
          </a:p>
        </p:txBody>
      </p:sp>
      <p:pic>
        <p:nvPicPr>
          <p:cNvPr id="7" name="Segnaposto contenuto 6" descr="Immagine che contiene testo&#10;&#10;Descrizione generata automaticamente">
            <a:extLst>
              <a:ext uri="{FF2B5EF4-FFF2-40B4-BE49-F238E27FC236}">
                <a16:creationId xmlns:a16="http://schemas.microsoft.com/office/drawing/2014/main" id="{63F0754A-C599-4C97-A59D-C0ED9840CB6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414"/>
            <a:ext cx="5999063" cy="4858066"/>
          </a:xfrm>
          <a:noFill/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1F66B4A4-B853-485B-B170-619FE62C52C7}"/>
              </a:ext>
            </a:extLst>
          </p:cNvPr>
          <p:cNvSpPr txBox="1"/>
          <p:nvPr/>
        </p:nvSpPr>
        <p:spPr bwMode="auto">
          <a:xfrm>
            <a:off x="6191251" y="1268414"/>
            <a:ext cx="5665389" cy="5113337"/>
          </a:xfrm>
          <a:prstGeom prst="rect">
            <a:avLst/>
          </a:prstGeom>
        </p:spPr>
        <p:txBody>
          <a:bodyPr vert="horz" lIns="0" tIns="0" rIns="0" bIns="0" rtlCol="0" anchorCtr="0">
            <a:normAutofit/>
          </a:bodyPr>
          <a:lstStyle/>
          <a:p>
            <a:pPr marL="342900" marR="0" indent="-342900" defTabSz="914400" latinLnBrk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en-US" sz="2160" kern="0" dirty="0">
                <a:latin typeface="Verdana" pitchFamily="34" charset="0"/>
              </a:rPr>
              <a:t>This is Hterm: il software program  </a:t>
            </a:r>
          </a:p>
          <a:p>
            <a:pPr marL="342900" marR="0" indent="-342900" defTabSz="914400" latinLnBrk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en-US" sz="2160" kern="0" dirty="0">
                <a:latin typeface="Verdana" pitchFamily="34" charset="0"/>
              </a:rPr>
              <a:t>After connecting the PC to the MCLD, we need to connect the equivalent port: in this case COM18</a:t>
            </a:r>
          </a:p>
          <a:p>
            <a:pPr marL="342900" marR="0" indent="-342900" defTabSz="914400" latinLnBrk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en-US" sz="2160" kern="0" dirty="0">
                <a:latin typeface="Verdana" pitchFamily="34" charset="0"/>
              </a:rPr>
              <a:t>To start, we digit the command MENU</a:t>
            </a:r>
          </a:p>
          <a:p>
            <a:pPr marL="342900" marR="0" indent="-342900" defTabSz="914400" latinLnBrk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en-US" sz="2160" kern="0" dirty="0">
                <a:latin typeface="Verdana" pitchFamily="34" charset="0"/>
              </a:rPr>
              <a:t>Then the OTP command is digited,  hterm has to respond in the OTP mode </a:t>
            </a:r>
          </a:p>
          <a:p>
            <a:pPr marL="342900" marR="0" indent="-342900" defTabSz="914400" latinLnBrk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en-US" sz="2160" kern="0" dirty="0">
                <a:latin typeface="Verdana" pitchFamily="34" charset="0"/>
              </a:rPr>
              <a:t>Now we can program our channels</a:t>
            </a:r>
          </a:p>
          <a:p>
            <a:pPr marL="216000" marR="0" indent="-216000" defTabSz="914400" latinLnBrk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</a:pPr>
            <a:endParaRPr lang="en-US" sz="2160" kern="0" dirty="0">
              <a:latin typeface="Verdana" pitchFamily="34" charset="0"/>
            </a:endParaRP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97F22BB0-D230-4507-BC31-75773CF05BA5}"/>
              </a:ext>
            </a:extLst>
          </p:cNvPr>
          <p:cNvCxnSpPr/>
          <p:nvPr/>
        </p:nvCxnSpPr>
        <p:spPr>
          <a:xfrm flipH="1" flipV="1">
            <a:off x="1625600" y="1595120"/>
            <a:ext cx="4643120" cy="2641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7F501C60-082A-4867-9E61-E48D80B670CB}"/>
              </a:ext>
            </a:extLst>
          </p:cNvPr>
          <p:cNvCxnSpPr/>
          <p:nvPr/>
        </p:nvCxnSpPr>
        <p:spPr>
          <a:xfrm flipH="1">
            <a:off x="3297382" y="2909455"/>
            <a:ext cx="2971338" cy="22352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22345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DF870C-6908-476E-A9FA-08296CA3E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 programming through the </a:t>
            </a:r>
            <a:r>
              <a:rPr lang="en-US" dirty="0" err="1"/>
              <a:t>mcld</a:t>
            </a:r>
            <a:endParaRPr lang="en-US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EC6DC12-0614-4118-9AA7-96F665BC53C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255 1000 0 DCUPD 0 0 0 0 0 0 0 0</a:t>
            </a:r>
            <a:r>
              <a:rPr lang="en-US" dirty="0"/>
              <a:t> duty1 duty2 ………duty8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255 is the number of time this command is repeated,1000ms is the period, 0ms is the offset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micro-controller has 16 channels: the first 8 are inizialized to 0 , the second 8 are the one we need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duty cycle is varied from 0 to 10000 (duty cycle at 100%)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7500 corresponds to 50% of duty cycle</a:t>
            </a:r>
            <a:endParaRPr lang="it-IT" dirty="0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50A146B-0384-4E4F-97D8-1DC1E4CA79F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255 1000 2 DCSYNC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This is the update command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START_ALL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Now we can start the program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STOP_ALL is to end the program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6003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A670BD-29E9-4CAB-AECD-E7537CFB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88720"/>
            <a:ext cx="9025003" cy="720000"/>
          </a:xfrm>
        </p:spPr>
        <p:txBody>
          <a:bodyPr anchor="b">
            <a:normAutofit/>
          </a:bodyPr>
          <a:lstStyle/>
          <a:p>
            <a:r>
              <a:rPr lang="it-IT" dirty="0"/>
              <a:t>Oscilloscope results: channels 15, 14, 13, 12( </a:t>
            </a:r>
            <a:r>
              <a:rPr lang="it-IT" dirty="0" err="1"/>
              <a:t>On_trig</a:t>
            </a:r>
            <a:r>
              <a:rPr lang="it-IT" dirty="0"/>
              <a:t> is a pull down, always at 0) </a:t>
            </a:r>
            <a:endParaRPr lang="en-US" dirty="0"/>
          </a:p>
        </p:txBody>
      </p:sp>
      <p:pic>
        <p:nvPicPr>
          <p:cNvPr id="14" name="Segnaposto contenuto 13">
            <a:extLst>
              <a:ext uri="{FF2B5EF4-FFF2-40B4-BE49-F238E27FC236}">
                <a16:creationId xmlns:a16="http://schemas.microsoft.com/office/drawing/2014/main" id="{A9A9B25A-4BD7-4B93-8931-5816A9B9629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16" y="1268413"/>
            <a:ext cx="5547693" cy="2316162"/>
          </a:xfrm>
        </p:spPr>
      </p:pic>
      <p:pic>
        <p:nvPicPr>
          <p:cNvPr id="16" name="Segnaposto contenuto 15">
            <a:extLst>
              <a:ext uri="{FF2B5EF4-FFF2-40B4-BE49-F238E27FC236}">
                <a16:creationId xmlns:a16="http://schemas.microsoft.com/office/drawing/2014/main" id="{EB9AEEA7-C52E-4891-996A-A116F9FF7170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297" y="1268413"/>
            <a:ext cx="5547693" cy="2316162"/>
          </a:xfrm>
        </p:spPr>
      </p:pic>
      <p:pic>
        <p:nvPicPr>
          <p:cNvPr id="12" name="Segnaposto contenuto 11">
            <a:extLst>
              <a:ext uri="{FF2B5EF4-FFF2-40B4-BE49-F238E27FC236}">
                <a16:creationId xmlns:a16="http://schemas.microsoft.com/office/drawing/2014/main" id="{49C8DB24-82A7-4ED3-B811-FE245A3E10CE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7" r="3" b="3"/>
          <a:stretch/>
        </p:blipFill>
        <p:spPr>
          <a:xfrm>
            <a:off x="334434" y="3860801"/>
            <a:ext cx="5664629" cy="2520950"/>
          </a:xfrm>
          <a:noFill/>
        </p:spPr>
      </p:pic>
      <p:pic>
        <p:nvPicPr>
          <p:cNvPr id="10" name="Segnaposto contenuto 9">
            <a:extLst>
              <a:ext uri="{FF2B5EF4-FFF2-40B4-BE49-F238E27FC236}">
                <a16:creationId xmlns:a16="http://schemas.microsoft.com/office/drawing/2014/main" id="{428EE335-1C32-4C15-BA1F-2A38481135DF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4" r="3" b="3"/>
          <a:stretch/>
        </p:blipFill>
        <p:spPr>
          <a:xfrm>
            <a:off x="6191251" y="3860801"/>
            <a:ext cx="5665389" cy="2520950"/>
          </a:xfrm>
          <a:noFill/>
        </p:spPr>
      </p:pic>
    </p:spTree>
    <p:extLst>
      <p:ext uri="{BB962C8B-B14F-4D97-AF65-F5344CB8AC3E}">
        <p14:creationId xmlns:p14="http://schemas.microsoft.com/office/powerpoint/2010/main" val="35045917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12212" y="1574157"/>
            <a:ext cx="9505025" cy="4701945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it-IT" sz="2400" dirty="0"/>
              <a:t>The DC-DC has is working properly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sz="2400" dirty="0"/>
              <a:t>The control unit is workink properly too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sz="2400" dirty="0"/>
              <a:t>The chip should be availaible for next month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sz="2400" dirty="0"/>
              <a:t>A new propotype of the FIRING UNIT with laser diode ongoing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sz="2400" dirty="0"/>
              <a:t>The next step will be to connect all the board and analyse the firing UNIT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Course attented: ToM 2021/1, Python, Elettronica per fisici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Paper ongoing: 50A low side laser driver GaN in a system on package with a resonant circuit for LIDAR application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5B37B3A-2774-440D-9E2A-9DB7DAB89B40}"/>
              </a:ext>
            </a:extLst>
          </p:cNvPr>
          <p:cNvSpPr txBox="1"/>
          <p:nvPr/>
        </p:nvSpPr>
        <p:spPr bwMode="auto">
          <a:xfrm>
            <a:off x="1597307" y="751043"/>
            <a:ext cx="324091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it-IT" sz="28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CONCLUSION</a:t>
            </a:r>
            <a:endParaRPr lang="en-US" sz="28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5272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7421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7332A6-7795-4DEC-B051-C5FEFF38F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88720"/>
            <a:ext cx="9025003" cy="720000"/>
          </a:xfrm>
        </p:spPr>
        <p:txBody>
          <a:bodyPr anchor="b">
            <a:normAutofit/>
          </a:bodyPr>
          <a:lstStyle/>
          <a:p>
            <a:r>
              <a:rPr lang="it-IT" b="1" dirty="0"/>
              <a:t>Introduction and main target</a:t>
            </a:r>
            <a:endParaRPr lang="en-US" b="1" dirty="0"/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97322B54-97DB-4A7C-8EAA-4F979B778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088021"/>
            <a:ext cx="11406287" cy="5393801"/>
          </a:xfrm>
          <a:prstGeom prst="rect">
            <a:avLst/>
          </a:prstGeom>
          <a:noFill/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6E5950C8-097B-4443-805B-0779CE5AFCC3}"/>
              </a:ext>
            </a:extLst>
          </p:cNvPr>
          <p:cNvSpPr txBox="1"/>
          <p:nvPr/>
        </p:nvSpPr>
        <p:spPr bwMode="auto">
          <a:xfrm>
            <a:off x="555585" y="4231640"/>
            <a:ext cx="2673752" cy="2626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L="216000" indent="-21600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Wingdings" pitchFamily="2" charset="2"/>
              <a:buChar char="n"/>
            </a:pPr>
            <a:r>
              <a:rPr lang="de-DE" sz="1400" dirty="0">
                <a:solidFill>
                  <a:srgbClr val="000000"/>
                </a:solidFill>
              </a:rPr>
              <a:t>2 independent channel voltage supply to provide adjustable stable voltage.</a:t>
            </a:r>
          </a:p>
          <a:p>
            <a:pPr marL="216000" indent="-21600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Wingdings" pitchFamily="2" charset="2"/>
              <a:buChar char="n"/>
            </a:pPr>
            <a:r>
              <a:rPr lang="de-DE" sz="1400" dirty="0">
                <a:solidFill>
                  <a:srgbClr val="000000"/>
                </a:solidFill>
              </a:rPr>
              <a:t>Capability to generate current spike up to 50A within 5ns</a:t>
            </a:r>
          </a:p>
          <a:p>
            <a:pPr marL="216000" indent="-21600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Wingdings" pitchFamily="2" charset="2"/>
              <a:buChar char="n"/>
            </a:pPr>
            <a:r>
              <a:rPr lang="de-DE" sz="1400" dirty="0">
                <a:solidFill>
                  <a:srgbClr val="000000"/>
                </a:solidFill>
              </a:rPr>
              <a:t>Standard automotive input battery voltage [6-18]V </a:t>
            </a:r>
          </a:p>
          <a:p>
            <a:pPr marL="216000" indent="-21600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Wingdings" pitchFamily="2" charset="2"/>
              <a:buChar char="n"/>
            </a:pPr>
            <a:endParaRPr lang="de-DE" sz="1400" dirty="0">
              <a:solidFill>
                <a:srgbClr val="000000"/>
              </a:solidFill>
            </a:endParaRPr>
          </a:p>
          <a:p>
            <a:pPr marL="216000" indent="-21600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Wingdings" pitchFamily="2" charset="2"/>
              <a:buChar char="n"/>
            </a:pPr>
            <a:endParaRPr lang="de-DE" sz="1400" dirty="0">
              <a:solidFill>
                <a:srgbClr val="000000"/>
              </a:solidFill>
            </a:endParaRPr>
          </a:p>
          <a:p>
            <a:pPr marL="216000" indent="-21600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Wingdings" pitchFamily="2" charset="2"/>
              <a:buChar char="n"/>
            </a:pPr>
            <a:endParaRPr lang="de-DE" sz="1400" dirty="0">
              <a:solidFill>
                <a:srgbClr val="000000"/>
              </a:solidFill>
            </a:endParaRPr>
          </a:p>
          <a:p>
            <a:pPr marL="216000" marR="0" indent="-21600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</a:pPr>
            <a:endParaRPr lang="en-US" sz="14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921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1F188D-CE83-4518-84B9-D5D10054C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88720"/>
            <a:ext cx="9025003" cy="720000"/>
          </a:xfrm>
        </p:spPr>
        <p:txBody>
          <a:bodyPr anchor="b">
            <a:normAutofit/>
          </a:bodyPr>
          <a:lstStyle/>
          <a:p>
            <a:r>
              <a:rPr lang="it-IT" b="1"/>
              <a:t>Introduction and status</a:t>
            </a:r>
            <a:endParaRPr lang="en-US" b="1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FFB955D-6BBD-4899-9DAB-3D7AB9BE943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4434" y="1268414"/>
            <a:ext cx="5664629" cy="5113337"/>
          </a:xfrm>
        </p:spPr>
        <p:txBody>
          <a:bodyPr>
            <a:normAutofit/>
          </a:bodyPr>
          <a:lstStyle/>
          <a:p>
            <a:pPr marL="171446" indent="-171446" defTabSz="685783">
              <a:spcAft>
                <a:spcPts val="451"/>
              </a:spcAft>
              <a:buClr>
                <a:srgbClr val="00738B"/>
              </a:buClr>
              <a:buSzPct val="100000"/>
              <a:buFont typeface="Arial" panose="020B0604020202020204" pitchFamily="34" charset="0"/>
              <a:buChar char="•"/>
            </a:pPr>
            <a:r>
              <a:rPr lang="de-DE" b="1" dirty="0"/>
              <a:t>Status as of September 2021</a:t>
            </a:r>
          </a:p>
          <a:p>
            <a:pPr marL="685792" lvl="1" indent="-342900" defTabSz="685783">
              <a:spcAft>
                <a:spcPts val="451"/>
              </a:spcAft>
              <a:buClr>
                <a:srgbClr val="00738B"/>
              </a:buClr>
              <a:buFont typeface="Wingdings" panose="05000000000000000000" pitchFamily="2" charset="2"/>
              <a:buChar char="§"/>
            </a:pPr>
            <a:r>
              <a:rPr lang="en-US" dirty="0"/>
              <a:t>Final design of DCDC completed, samples available</a:t>
            </a:r>
          </a:p>
          <a:p>
            <a:pPr marL="685792" lvl="1" indent="-342900" defTabSz="685783">
              <a:spcAft>
                <a:spcPts val="451"/>
              </a:spcAft>
              <a:buClr>
                <a:srgbClr val="00738B"/>
              </a:buClr>
              <a:buFont typeface="Wingdings" panose="05000000000000000000" pitchFamily="2" charset="2"/>
              <a:buChar char="§"/>
            </a:pPr>
            <a:r>
              <a:rPr lang="en-US" dirty="0"/>
              <a:t>Final design of control firing IC completed, samples available</a:t>
            </a:r>
          </a:p>
          <a:p>
            <a:pPr marL="685792" lvl="1" indent="-342900" defTabSz="685783">
              <a:spcAft>
                <a:spcPts val="451"/>
              </a:spcAft>
              <a:buClr>
                <a:srgbClr val="00738B"/>
              </a:buClr>
              <a:buFont typeface="Wingdings" panose="05000000000000000000" pitchFamily="2" charset="2"/>
              <a:buChar char="§"/>
            </a:pPr>
            <a:r>
              <a:rPr lang="en-US" dirty="0"/>
              <a:t>Final design of the controller unit board</a:t>
            </a:r>
          </a:p>
          <a:p>
            <a:pPr marL="685792" lvl="1" indent="-342900" defTabSz="685783">
              <a:spcAft>
                <a:spcPts val="451"/>
              </a:spcAft>
              <a:buClr>
                <a:srgbClr val="00738B"/>
              </a:buClr>
              <a:buFont typeface="Wingdings" panose="05000000000000000000" pitchFamily="2" charset="2"/>
              <a:buChar char="§"/>
            </a:pPr>
            <a:r>
              <a:rPr lang="en-US" dirty="0"/>
              <a:t>New version with laser diode started</a:t>
            </a:r>
          </a:p>
          <a:p>
            <a:endParaRPr lang="en-US" dirty="0"/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BEC78180-14CA-4FAF-B1EC-5B402798E7E8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7334296" y="1064872"/>
            <a:ext cx="3545907" cy="5316880"/>
          </a:xfrm>
          <a:prstGeom prst="rect">
            <a:avLst/>
          </a:prstGeom>
          <a:noFill/>
        </p:spPr>
      </p:pic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1C2770D8-2BCE-4AB5-BFF4-BD8A10882A1D}"/>
              </a:ext>
            </a:extLst>
          </p:cNvPr>
          <p:cNvCxnSpPr>
            <a:cxnSpLocks/>
          </p:cNvCxnSpPr>
          <p:nvPr/>
        </p:nvCxnSpPr>
        <p:spPr>
          <a:xfrm>
            <a:off x="5578997" y="2581154"/>
            <a:ext cx="3194613" cy="21065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84C18D15-2BE4-4DF2-8AA0-C12F98A5D772}"/>
              </a:ext>
            </a:extLst>
          </p:cNvPr>
          <p:cNvCxnSpPr/>
          <p:nvPr/>
        </p:nvCxnSpPr>
        <p:spPr>
          <a:xfrm>
            <a:off x="5671595" y="3333509"/>
            <a:ext cx="2731625" cy="2176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423341EC-897A-4A82-A58F-DF4B4EFB42AC}"/>
              </a:ext>
            </a:extLst>
          </p:cNvPr>
          <p:cNvCxnSpPr/>
          <p:nvPr/>
        </p:nvCxnSpPr>
        <p:spPr>
          <a:xfrm>
            <a:off x="5625296" y="1886673"/>
            <a:ext cx="2627453" cy="4282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412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CONFIDENTIAL within the UltimateGaN consortium</a:t>
            </a:r>
            <a:endParaRPr lang="de-A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72A633-0A02-4995-B0FA-F57AFE1B40C0}" type="slidenum">
              <a:rPr lang="de-AT" smtClean="0"/>
              <a:pPr/>
              <a:t>5</a:t>
            </a:fld>
            <a:endParaRPr lang="de-AT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7323" y="230325"/>
            <a:ext cx="9915452" cy="689951"/>
          </a:xfrm>
        </p:spPr>
        <p:txBody>
          <a:bodyPr>
            <a:noAutofit/>
          </a:bodyPr>
          <a:lstStyle/>
          <a:p>
            <a:r>
              <a:rPr lang="it-IT" sz="2000" i="0" dirty="0">
                <a:solidFill>
                  <a:schemeClr val="tx1"/>
                </a:solidFill>
              </a:rPr>
              <a:t>FIRING UNIT board</a:t>
            </a:r>
            <a:endParaRPr lang="de-AT" sz="2000" i="0" dirty="0">
              <a:solidFill>
                <a:schemeClr val="tx1"/>
              </a:solidFill>
            </a:endParaRPr>
          </a:p>
        </p:txBody>
      </p:sp>
      <p:pic>
        <p:nvPicPr>
          <p:cNvPr id="5" name="Imagen 5">
            <a:extLst>
              <a:ext uri="{FF2B5EF4-FFF2-40B4-BE49-F238E27FC236}">
                <a16:creationId xmlns:a16="http://schemas.microsoft.com/office/drawing/2014/main" id="{CED032FD-62B9-48B5-9390-9FAE18C5FB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6831" y="1052980"/>
            <a:ext cx="1332438" cy="646331"/>
          </a:xfrm>
          <a:prstGeom prst="rect">
            <a:avLst/>
          </a:prstGeom>
        </p:spPr>
      </p:pic>
      <p:sp>
        <p:nvSpPr>
          <p:cNvPr id="6" name="CuadroTexto 16">
            <a:extLst>
              <a:ext uri="{FF2B5EF4-FFF2-40B4-BE49-F238E27FC236}">
                <a16:creationId xmlns:a16="http://schemas.microsoft.com/office/drawing/2014/main" id="{944100F4-7710-455E-B786-8736611D9C9E}"/>
              </a:ext>
            </a:extLst>
          </p:cNvPr>
          <p:cNvSpPr txBox="1"/>
          <p:nvPr/>
        </p:nvSpPr>
        <p:spPr>
          <a:xfrm>
            <a:off x="1724711" y="1120566"/>
            <a:ext cx="70842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 </a:t>
            </a:r>
            <a:r>
              <a:rPr lang="de-DE" b="1" dirty="0"/>
              <a:t>GaN and driver </a:t>
            </a:r>
            <a:r>
              <a:rPr lang="de-DE" dirty="0"/>
              <a:t>schematic with parasitic inductance</a:t>
            </a:r>
            <a:endParaRPr lang="es-ES" dirty="0"/>
          </a:p>
        </p:txBody>
      </p:sp>
      <p:pic>
        <p:nvPicPr>
          <p:cNvPr id="13" name="Segnaposto contenuto 4" descr="Immagine che contiene testo, mappa&#10;&#10;Descrizione generata automaticamente">
            <a:extLst>
              <a:ext uri="{FF2B5EF4-FFF2-40B4-BE49-F238E27FC236}">
                <a16:creationId xmlns:a16="http://schemas.microsoft.com/office/drawing/2014/main" id="{39AC6299-6802-4E06-BADC-4F16F9FF5A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4111478"/>
            <a:ext cx="3688079" cy="1568379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2187E615-7F40-45CD-AB8A-5699B9FA76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920" y="4079093"/>
            <a:ext cx="4175759" cy="1568379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B13FA1D3-BBEC-4163-8F72-D5927475632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121" y="1782401"/>
            <a:ext cx="3948148" cy="1899920"/>
          </a:xfrm>
          <a:prstGeom prst="rect">
            <a:avLst/>
          </a:prstGeom>
        </p:spPr>
      </p:pic>
      <p:pic>
        <p:nvPicPr>
          <p:cNvPr id="19" name="Immagine 18" descr="Immagine che contiene verde, lotto, colorato, molti&#10;&#10;Descrizione generata automaticamente">
            <a:extLst>
              <a:ext uri="{FF2B5EF4-FFF2-40B4-BE49-F238E27FC236}">
                <a16:creationId xmlns:a16="http://schemas.microsoft.com/office/drawing/2014/main" id="{C0A156AA-5752-4B03-8545-1D810D3580D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755" y="1690187"/>
            <a:ext cx="3327790" cy="2190520"/>
          </a:xfrm>
          <a:prstGeom prst="rect">
            <a:avLst/>
          </a:prstGeom>
        </p:spPr>
      </p:pic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E4D145AE-6E6F-4163-AA72-715AEFAC67BF}"/>
              </a:ext>
            </a:extLst>
          </p:cNvPr>
          <p:cNvCxnSpPr/>
          <p:nvPr/>
        </p:nvCxnSpPr>
        <p:spPr>
          <a:xfrm flipH="1">
            <a:off x="8249921" y="3159761"/>
            <a:ext cx="182879" cy="9517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F52C84CA-7506-4189-B443-CA1FF5D96155}"/>
              </a:ext>
            </a:extLst>
          </p:cNvPr>
          <p:cNvCxnSpPr/>
          <p:nvPr/>
        </p:nvCxnSpPr>
        <p:spPr>
          <a:xfrm>
            <a:off x="9215120" y="3429001"/>
            <a:ext cx="213360" cy="68247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E0A6AEFB-2FC9-4602-82ED-E6F8469569DC}"/>
              </a:ext>
            </a:extLst>
          </p:cNvPr>
          <p:cNvSpPr txBox="1"/>
          <p:nvPr/>
        </p:nvSpPr>
        <p:spPr>
          <a:xfrm>
            <a:off x="5498467" y="4062828"/>
            <a:ext cx="1748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Parasitic inductance </a:t>
            </a:r>
            <a:r>
              <a:rPr lang="it-IT" sz="1200" dirty="0" err="1"/>
              <a:t>at</a:t>
            </a:r>
            <a:r>
              <a:rPr lang="it-IT" sz="1200" dirty="0"/>
              <a:t> </a:t>
            </a:r>
            <a:r>
              <a:rPr lang="it-IT" sz="1200" dirty="0" err="1"/>
              <a:t>different</a:t>
            </a:r>
            <a:r>
              <a:rPr lang="it-IT" sz="1200" dirty="0"/>
              <a:t> frequency</a:t>
            </a:r>
            <a:endParaRPr lang="en-US" sz="1200" dirty="0"/>
          </a:p>
        </p:txBody>
      </p:sp>
      <p:sp>
        <p:nvSpPr>
          <p:cNvPr id="29" name="Freccia a destra 28">
            <a:extLst>
              <a:ext uri="{FF2B5EF4-FFF2-40B4-BE49-F238E27FC236}">
                <a16:creationId xmlns:a16="http://schemas.microsoft.com/office/drawing/2014/main" id="{D5FA75ED-CD42-43C6-B7CF-FBC754F0BA92}"/>
              </a:ext>
            </a:extLst>
          </p:cNvPr>
          <p:cNvSpPr/>
          <p:nvPr/>
        </p:nvSpPr>
        <p:spPr>
          <a:xfrm>
            <a:off x="5305089" y="2732362"/>
            <a:ext cx="931583" cy="4941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ccia a sinistra 29">
            <a:extLst>
              <a:ext uri="{FF2B5EF4-FFF2-40B4-BE49-F238E27FC236}">
                <a16:creationId xmlns:a16="http://schemas.microsoft.com/office/drawing/2014/main" id="{B067B627-F589-4381-BBD2-57627FACEB94}"/>
              </a:ext>
            </a:extLst>
          </p:cNvPr>
          <p:cNvSpPr/>
          <p:nvPr/>
        </p:nvSpPr>
        <p:spPr>
          <a:xfrm>
            <a:off x="5176196" y="458542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A8DE2810-22A6-45CF-BD4C-8785F52C6432}"/>
              </a:ext>
            </a:extLst>
          </p:cNvPr>
          <p:cNvSpPr txBox="1"/>
          <p:nvPr/>
        </p:nvSpPr>
        <p:spPr>
          <a:xfrm>
            <a:off x="5223021" y="2103121"/>
            <a:ext cx="1198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From PCB to Q3D simulation</a:t>
            </a:r>
            <a:endParaRPr lang="en-US" sz="1200" dirty="0"/>
          </a:p>
        </p:txBody>
      </p:sp>
      <p:sp>
        <p:nvSpPr>
          <p:cNvPr id="32" name="Freccia in giù 31">
            <a:extLst>
              <a:ext uri="{FF2B5EF4-FFF2-40B4-BE49-F238E27FC236}">
                <a16:creationId xmlns:a16="http://schemas.microsoft.com/office/drawing/2014/main" id="{5ADD63F3-F21B-4B2C-9BDA-89877A48BC42}"/>
              </a:ext>
            </a:extLst>
          </p:cNvPr>
          <p:cNvSpPr/>
          <p:nvPr/>
        </p:nvSpPr>
        <p:spPr>
          <a:xfrm>
            <a:off x="7679474" y="3682322"/>
            <a:ext cx="484632" cy="4716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EFB6D348-CEFE-41A1-9BCF-180429E0D51E}"/>
              </a:ext>
            </a:extLst>
          </p:cNvPr>
          <p:cNvSpPr txBox="1"/>
          <p:nvPr/>
        </p:nvSpPr>
        <p:spPr>
          <a:xfrm>
            <a:off x="1724710" y="5872481"/>
            <a:ext cx="553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Starting from PCB layout i extracted the parasitic inductance with Q3D, then simulated to obtain the drain current  of the GaN in 5ns of ON time</a:t>
            </a:r>
            <a:endParaRPr lang="en-US" sz="1200" dirty="0"/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E354815E-0B39-4CD4-849B-4B9BC50EDC1E}"/>
              </a:ext>
            </a:extLst>
          </p:cNvPr>
          <p:cNvSpPr txBox="1"/>
          <p:nvPr/>
        </p:nvSpPr>
        <p:spPr>
          <a:xfrm>
            <a:off x="8112539" y="5835502"/>
            <a:ext cx="2205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50A of drain current with 30V of supply</a:t>
            </a:r>
            <a:endParaRPr lang="en-US" sz="1200" dirty="0"/>
          </a:p>
        </p:txBody>
      </p:sp>
      <p:cxnSp>
        <p:nvCxnSpPr>
          <p:cNvPr id="36" name="Connettore 2 35">
            <a:extLst>
              <a:ext uri="{FF2B5EF4-FFF2-40B4-BE49-F238E27FC236}">
                <a16:creationId xmlns:a16="http://schemas.microsoft.com/office/drawing/2014/main" id="{11C24D03-BA6B-4FDD-908E-A274CC507CC3}"/>
              </a:ext>
            </a:extLst>
          </p:cNvPr>
          <p:cNvCxnSpPr/>
          <p:nvPr/>
        </p:nvCxnSpPr>
        <p:spPr>
          <a:xfrm flipV="1">
            <a:off x="8112538" y="3226474"/>
            <a:ext cx="898112" cy="16012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5C32B2F8-7C52-44B3-A1A5-707121ED3DE7}"/>
              </a:ext>
            </a:extLst>
          </p:cNvPr>
          <p:cNvCxnSpPr/>
          <p:nvPr/>
        </p:nvCxnSpPr>
        <p:spPr>
          <a:xfrm flipV="1">
            <a:off x="6939280" y="3332481"/>
            <a:ext cx="322630" cy="8489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9034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92FCC8-ED60-4D4D-AEAD-07C384EA9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88720"/>
            <a:ext cx="9025003" cy="720000"/>
          </a:xfrm>
        </p:spPr>
        <p:txBody>
          <a:bodyPr anchor="b">
            <a:normAutofit/>
          </a:bodyPr>
          <a:lstStyle/>
          <a:p>
            <a:r>
              <a:rPr lang="it-IT" b="1" dirty="0"/>
              <a:t>Firing Unit Board</a:t>
            </a:r>
            <a:endParaRPr lang="en-US" b="1" dirty="0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2829D2C8-1AA5-4F90-BE61-B631B355D1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4" b="-3"/>
          <a:stretch/>
        </p:blipFill>
        <p:spPr>
          <a:xfrm>
            <a:off x="334434" y="1268414"/>
            <a:ext cx="2784309" cy="5113337"/>
          </a:xfrm>
          <a:prstGeom prst="rect">
            <a:avLst/>
          </a:prstGeom>
          <a:noFill/>
        </p:spPr>
      </p:pic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51AF2CCA-2C86-4F39-A823-711AFD89BDB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118743" y="1268414"/>
            <a:ext cx="3072511" cy="51133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it-IT" sz="2000" dirty="0"/>
              <a:t>Missing Driver+GaN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sz="2000" dirty="0"/>
              <a:t>Sense resistor for current measurement</a:t>
            </a:r>
          </a:p>
          <a:p>
            <a:pPr>
              <a:buFont typeface="Wingdings" panose="05000000000000000000" pitchFamily="2" charset="2"/>
              <a:buChar char="§"/>
            </a:pPr>
            <a:endParaRPr lang="it-IT" sz="2000" dirty="0"/>
          </a:p>
          <a:p>
            <a:pPr>
              <a:buFont typeface="Wingdings" panose="05000000000000000000" pitchFamily="2" charset="2"/>
              <a:buChar char="§"/>
            </a:pPr>
            <a:endParaRPr lang="it-IT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/>
              <a:t>Simulation with new parasitic  done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/>
              <a:t>Soldered all components available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000" dirty="0"/>
          </a:p>
          <a:p>
            <a:pPr>
              <a:buFont typeface="Wingdings" panose="05000000000000000000" pitchFamily="2" charset="2"/>
              <a:buChar char="§"/>
            </a:pPr>
            <a:endParaRPr lang="it-IT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5" name="Picture 1" descr="Machine generated alternative text:&#10;C PW5 &#10;C PW3 &#10;SEL B2 &#10;C PW2 &#10;EN CH4 &#10;C PVVI &#10;EN CH3 &#10;SEL Bl &#10;ON TRIG &#10;EN CH2 &#10;EN CHI C_ &#10;SIGI &#10;SEL BO C_ &#10;SIG2 &#10;C SIG3 &#10;C SIG4 &#10;C SIG5 &#10;MMCX L2 &#10;R CRG2 1 &#10;R-CRGÜ2 &#10;RI 7 &#10;RI 5 &#10;R CRGI 2 &#10;FOCRG1-1 &#10;MMCX Ll &#10;MMCX L F2 &#10;R SHU2_' &#10;R SHUI 2 &#10;R_-s.HM_ &#10;C LF3 &#10;C LF2 &#10;C LF4 &#10;C LFI &#10;Boar dR &#10;SCTB HV &#10;infineon &#10;MMCX L Fl &#10;SMB Ll- &#10;SMB L 1+ ">
            <a:extLst>
              <a:ext uri="{FF2B5EF4-FFF2-40B4-BE49-F238E27FC236}">
                <a16:creationId xmlns:a16="http://schemas.microsoft.com/office/drawing/2014/main" id="{DEC61DA2-F6A3-447D-A11D-129033D910F9}"/>
              </a:ext>
            </a:extLst>
          </p:cNvPr>
          <p:cNvPicPr>
            <a:picLocks noGrp="1" noChangeAspect="1" noChangeArrowheads="1"/>
          </p:cNvPicPr>
          <p:nvPr>
            <p:ph sz="quarter" idx="16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65" r="16724" b="-3"/>
          <a:stretch/>
        </p:blipFill>
        <p:spPr bwMode="auto">
          <a:xfrm>
            <a:off x="6273478" y="1268414"/>
            <a:ext cx="5582866" cy="511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e 5">
            <a:extLst>
              <a:ext uri="{FF2B5EF4-FFF2-40B4-BE49-F238E27FC236}">
                <a16:creationId xmlns:a16="http://schemas.microsoft.com/office/drawing/2014/main" id="{0B4DD6C1-0205-4AB0-A669-8E4A0F510F7B}"/>
              </a:ext>
            </a:extLst>
          </p:cNvPr>
          <p:cNvSpPr/>
          <p:nvPr/>
        </p:nvSpPr>
        <p:spPr bwMode="auto">
          <a:xfrm>
            <a:off x="1226917" y="3808070"/>
            <a:ext cx="532436" cy="520861"/>
          </a:xfrm>
          <a:prstGeom prst="ellipse">
            <a:avLst/>
          </a:prstGeom>
          <a:noFill/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Rectangle 20">
            <a:extLst>
              <a:ext uri="{FF2B5EF4-FFF2-40B4-BE49-F238E27FC236}">
                <a16:creationId xmlns:a16="http://schemas.microsoft.com/office/drawing/2014/main" id="{38FFBC30-437E-42C9-B5C8-69AEBC81F401}"/>
              </a:ext>
            </a:extLst>
          </p:cNvPr>
          <p:cNvSpPr/>
          <p:nvPr/>
        </p:nvSpPr>
        <p:spPr bwMode="auto">
          <a:xfrm>
            <a:off x="1826267" y="3646025"/>
            <a:ext cx="257175" cy="85753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algn="ctr" eaLnBrk="0" hangingPunct="0"/>
            <a:endParaRPr lang="en-US" sz="2133" dirty="0"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47AEB3C5-A3C9-468C-A9E8-D73D45355371}"/>
              </a:ext>
            </a:extLst>
          </p:cNvPr>
          <p:cNvCxnSpPr>
            <a:stCxn id="6" idx="7"/>
          </p:cNvCxnSpPr>
          <p:nvPr/>
        </p:nvCxnSpPr>
        <p:spPr>
          <a:xfrm flipV="1">
            <a:off x="1681380" y="1435261"/>
            <a:ext cx="1524807" cy="24490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FC51F8A8-6194-4877-A115-3E04C02E0603}"/>
              </a:ext>
            </a:extLst>
          </p:cNvPr>
          <p:cNvCxnSpPr/>
          <p:nvPr/>
        </p:nvCxnSpPr>
        <p:spPr>
          <a:xfrm flipV="1">
            <a:off x="2083442" y="2292793"/>
            <a:ext cx="1296366" cy="13532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6069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DD4515E-5A95-4E57-96C8-8E1E97302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DC-DC debug</a:t>
            </a:r>
            <a:endParaRPr lang="en-US" b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1D3E09C-B15E-4E06-AD6C-07B0B2A2A89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7093957-F0F2-48EB-8308-35BEF8F33F5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91251" y="1268414"/>
            <a:ext cx="5665389" cy="51133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it-IT" sz="24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Started debug of DC-DC Board with firing unit board prototipe to check possible problem during the </a:t>
            </a:r>
            <a:br>
              <a:rPr lang="it-IT" sz="24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</a:br>
            <a:r>
              <a:rPr lang="it-IT" sz="24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high current spike and voltage drop and Stability (the old one).</a:t>
            </a:r>
            <a:br>
              <a:rPr lang="it-IT" sz="24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</a:br>
            <a:endParaRPr lang="it-IT" sz="2400" kern="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it-IT" sz="24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This configuration shows also the importance of the control unit.</a:t>
            </a:r>
          </a:p>
          <a:p>
            <a:pPr marL="0" indent="0">
              <a:buNone/>
            </a:pPr>
            <a:endParaRPr lang="it-IT" sz="24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450231-5EB0-4250-AEEE-5BF80ABE4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74" y="1268414"/>
            <a:ext cx="5665389" cy="51133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33F1AA6-6AE1-418F-ABA2-5EFA936802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681180" y="3606894"/>
            <a:ext cx="2095018" cy="3631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329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35362" y="855458"/>
            <a:ext cx="9505025" cy="2733316"/>
          </a:xfrm>
        </p:spPr>
        <p:txBody>
          <a:bodyPr/>
          <a:lstStyle/>
          <a:p>
            <a:r>
              <a:rPr lang="de-AT" dirty="0"/>
              <a:t>DC-DC measurements</a:t>
            </a:r>
          </a:p>
        </p:txBody>
      </p:sp>
    </p:spTree>
    <p:extLst>
      <p:ext uri="{BB962C8B-B14F-4D97-AF65-F5344CB8AC3E}">
        <p14:creationId xmlns:p14="http://schemas.microsoft.com/office/powerpoint/2010/main" val="1751938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FD50FE-0011-4037-88D2-7D668ED32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88720"/>
            <a:ext cx="9025003" cy="720000"/>
          </a:xfrm>
        </p:spPr>
        <p:txBody>
          <a:bodyPr anchor="b">
            <a:normAutofit/>
          </a:bodyPr>
          <a:lstStyle/>
          <a:p>
            <a:r>
              <a:rPr lang="it-IT" dirty="0"/>
              <a:t>Probe compensation: Vg and Vd</a:t>
            </a:r>
            <a:endParaRPr lang="en-US" dirty="0"/>
          </a:p>
        </p:txBody>
      </p:sp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BE669D18-4E43-45F7-88DC-3472712F70A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3" y="1268414"/>
            <a:ext cx="5664200" cy="5113336"/>
          </a:xfr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6C220893-F311-4A39-80A7-EDEC40FF82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1" y="1268413"/>
            <a:ext cx="5665389" cy="51133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527606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FINEON_CATEGORY" val="{&quot;CategoryList&quot;:[],&quot;CategoryDictionary&quot;:{}}"/>
</p:tagLst>
</file>

<file path=ppt/theme/theme1.xml><?xml version="1.0" encoding="utf-8"?>
<a:theme xmlns:a="http://schemas.openxmlformats.org/drawingml/2006/main" name="BipolarTheme_16_10">
  <a:themeElements>
    <a:clrScheme name="IFX Neues Design 2015">
      <a:dk1>
        <a:srgbClr val="000000"/>
      </a:dk1>
      <a:lt1>
        <a:srgbClr val="FFFFFF"/>
      </a:lt1>
      <a:dk2>
        <a:srgbClr val="84B6A7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dirty="0" smtClean="0">
            <a:latin typeface="+mn-lt"/>
            <a:ea typeface="Verdana" pitchFamily="34" charset="0"/>
            <a:cs typeface="Verdana" pitchFamily="34" charset="0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none" lIns="0" tIns="0" rIns="0" bIns="0" rtlCol="0" anchor="ctr" anchorCtr="0">
        <a:spAutoFit/>
      </a:bodyPr>
      <a:lstStyle>
        <a:defPPr marL="216000" marR="0" indent="-216000" defTabSz="914400" eaLnBrk="0" fontAlgn="auto" latinLnBrk="0" hangingPunct="0">
          <a:spcBef>
            <a:spcPts val="0"/>
          </a:spcBef>
          <a:spcAft>
            <a:spcPts val="300"/>
          </a:spcAft>
          <a:buClr>
            <a:schemeClr val="accent1"/>
          </a:buClr>
          <a:buSzTx/>
          <a:buFont typeface="Wingdings" pitchFamily="2" charset="2"/>
          <a:buChar char="n"/>
          <a:tabLst/>
          <a:defRPr sz="1400" kern="0" dirty="0" smtClean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ipolarTheme_16_10" id="{5F349806-ACA8-40DA-AFB2-EC18E3ECD820}" vid="{CE191716-ADE6-4BE7-A904-76DC6B2CCE5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BipolarTheme_16_10</Template>
  <TotalTime>4369</TotalTime>
  <Words>1063</Words>
  <Application>Microsoft Office PowerPoint</Application>
  <PresentationFormat>Widescreen</PresentationFormat>
  <Paragraphs>133</Paragraphs>
  <Slides>28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33" baseType="lpstr">
      <vt:lpstr>Arial</vt:lpstr>
      <vt:lpstr>Cambria Math</vt:lpstr>
      <vt:lpstr>Verdana</vt:lpstr>
      <vt:lpstr>Wingdings</vt:lpstr>
      <vt:lpstr>BipolarTheme_16_10</vt:lpstr>
      <vt:lpstr>Nano second pulsed Laser driver for LIDAR</vt:lpstr>
      <vt:lpstr>Outline</vt:lpstr>
      <vt:lpstr>Introduction and main target</vt:lpstr>
      <vt:lpstr>Introduction and status</vt:lpstr>
      <vt:lpstr>FIRING UNIT board</vt:lpstr>
      <vt:lpstr>Firing Unit Board</vt:lpstr>
      <vt:lpstr>DC-DC debug</vt:lpstr>
      <vt:lpstr>Presentazione standard di PowerPoint</vt:lpstr>
      <vt:lpstr>Probe compensation: Vg and Vd</vt:lpstr>
      <vt:lpstr> DC-DC, firing unit and  control unit </vt:lpstr>
      <vt:lpstr>DC-DC input and output </vt:lpstr>
      <vt:lpstr>DC-DC measurements  </vt:lpstr>
      <vt:lpstr>Waveform:BOOST continous operating mode</vt:lpstr>
      <vt:lpstr>BOOST waveform: 22V,265mA output and 12V input </vt:lpstr>
      <vt:lpstr>BOOST waveform: continous operating mode</vt:lpstr>
      <vt:lpstr>BOOST waveform: continous operating mode</vt:lpstr>
      <vt:lpstr>Efficiency :BOOST</vt:lpstr>
      <vt:lpstr>SEPIC Waveform: 514mA of output current  </vt:lpstr>
      <vt:lpstr>Drain and gate voltage of the switch with 12V input voltage</vt:lpstr>
      <vt:lpstr>Voltage at the positive node of the diode: the voltage goes from 11 to-11V </vt:lpstr>
      <vt:lpstr>Gate voltage of the switch with 12V input voltage and 5V output voltage </vt:lpstr>
      <vt:lpstr>Presentazione standard di PowerPoint</vt:lpstr>
      <vt:lpstr>channel programming through the MCLD</vt:lpstr>
      <vt:lpstr>channel programming through the MCLD</vt:lpstr>
      <vt:lpstr>channel programming through the mcld</vt:lpstr>
      <vt:lpstr>Oscilloscope results: channels 15, 14, 13, 12( On_trig is a pull down, always at 0) </vt:lpstr>
      <vt:lpstr>Presentazione standard di PowerPoint</vt:lpstr>
      <vt:lpstr>Presentazione standard di PowerPoint</vt:lpstr>
    </vt:vector>
  </TitlesOfParts>
  <Company>Infineon Technologies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Saldare e Modificare</dc:title>
  <dc:creator>Latella Riccardo (IFI DC ATV BP PTES / EE)</dc:creator>
  <cp:lastModifiedBy>djibril niang</cp:lastModifiedBy>
  <cp:revision>73</cp:revision>
  <dcterms:created xsi:type="dcterms:W3CDTF">2021-02-11T10:44:53Z</dcterms:created>
  <dcterms:modified xsi:type="dcterms:W3CDTF">2021-09-16T16:01:20Z</dcterms:modified>
</cp:coreProperties>
</file>