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12" r:id="rId1"/>
  </p:sldMasterIdLst>
  <p:notesMasterIdLst>
    <p:notesMasterId r:id="rId25"/>
  </p:notesMasterIdLst>
  <p:sldIdLst>
    <p:sldId id="256" r:id="rId2"/>
    <p:sldId id="266" r:id="rId3"/>
    <p:sldId id="269" r:id="rId4"/>
    <p:sldId id="268" r:id="rId5"/>
    <p:sldId id="267" r:id="rId6"/>
    <p:sldId id="270" r:id="rId7"/>
    <p:sldId id="271" r:id="rId8"/>
    <p:sldId id="273" r:id="rId9"/>
    <p:sldId id="274" r:id="rId10"/>
    <p:sldId id="276" r:id="rId11"/>
    <p:sldId id="287" r:id="rId12"/>
    <p:sldId id="277" r:id="rId13"/>
    <p:sldId id="278" r:id="rId14"/>
    <p:sldId id="279" r:id="rId15"/>
    <p:sldId id="284" r:id="rId16"/>
    <p:sldId id="281" r:id="rId17"/>
    <p:sldId id="285" r:id="rId18"/>
    <p:sldId id="280" r:id="rId19"/>
    <p:sldId id="263" r:id="rId20"/>
    <p:sldId id="288" r:id="rId21"/>
    <p:sldId id="275" r:id="rId22"/>
    <p:sldId id="286" r:id="rId23"/>
    <p:sldId id="264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2E5434F-59A6-45F1-8000-F74D76B10D66}">
  <a:tblStyle styleId="{D2E5434F-59A6-45F1-8000-F74D76B10D6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979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e49e9683b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e49e9683b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e49e9683b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e49e9683b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5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057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5472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11084"/>
            <a:ext cx="1971675" cy="4318066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11083"/>
            <a:ext cx="5800725" cy="4318067"/>
          </a:xfrm>
        </p:spPr>
        <p:txBody>
          <a:bodyPr vert="eaVert" lIns="45720" tIns="0" rIns="45720" bIns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0439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32271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385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931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90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14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2910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796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82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2246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7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7712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4750737"/>
            <a:ext cx="9144001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5492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84217"/>
            <a:ext cx="7543800" cy="331760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822960" y="865779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477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0.png"/><Relationship Id="rId4" Type="http://schemas.openxmlformats.org/officeDocument/2006/relationships/image" Target="../media/image28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825038" y="793148"/>
            <a:ext cx="7543800" cy="218116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 dirty="0"/>
              <a:t>Characterisation </a:t>
            </a:r>
            <a:r>
              <a:rPr lang="it" sz="4800" dirty="0" smtClean="0"/>
              <a:t>of the </a:t>
            </a:r>
            <a:r>
              <a:rPr lang="it" sz="4800" dirty="0"/>
              <a:t>GEMINI </a:t>
            </a:r>
            <a:r>
              <a:rPr lang="it" sz="4800" dirty="0" smtClean="0"/>
              <a:t>chip </a:t>
            </a:r>
            <a:r>
              <a:rPr lang="it" sz="4800" dirty="0"/>
              <a:t>coupled with Aluminium Triple-GEM detector</a:t>
            </a:r>
            <a:endParaRPr sz="4800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1° year Seminar</a:t>
            </a:r>
            <a:endParaRPr dirty="0"/>
          </a:p>
        </p:txBody>
      </p:sp>
      <p:sp>
        <p:nvSpPr>
          <p:cNvPr id="56" name="Google Shape;56;p13"/>
          <p:cNvSpPr txBox="1"/>
          <p:nvPr/>
        </p:nvSpPr>
        <p:spPr>
          <a:xfrm>
            <a:off x="822960" y="4076525"/>
            <a:ext cx="3009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>
                <a:latin typeface="+mj-lt"/>
              </a:rPr>
              <a:t>Candidate: Stephanie Cancelli</a:t>
            </a:r>
            <a:endParaRPr dirty="0">
              <a:latin typeface="+mj-lt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778638" y="3968825"/>
            <a:ext cx="2590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>
                <a:latin typeface="+mj-lt"/>
              </a:rPr>
              <a:t>Tutor: Dr. Marco Tardocchi</a:t>
            </a:r>
            <a:endParaRPr dirty="0"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>
                <a:latin typeface="+mj-lt"/>
              </a:rPr>
              <a:t>Supervisor: Dr. Gabriele Croci</a:t>
            </a:r>
            <a:endParaRPr dirty="0">
              <a:latin typeface="+mj-lt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33" y="205507"/>
            <a:ext cx="594527" cy="587641"/>
          </a:xfrm>
          <a:prstGeom prst="rect">
            <a:avLst/>
          </a:prstGeom>
        </p:spPr>
      </p:pic>
      <p:pic>
        <p:nvPicPr>
          <p:cNvPr id="7" name="Google Shape;8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79860" y="205507"/>
            <a:ext cx="1152440" cy="5149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10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pic>
        <p:nvPicPr>
          <p:cNvPr id="18" name="Google Shape;79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77514" y="1727798"/>
            <a:ext cx="4466485" cy="259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05" y="1727799"/>
            <a:ext cx="4599709" cy="25909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865059" y="873331"/>
            <a:ext cx="3459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+mj-lt"/>
              </a:rPr>
              <a:t>ToT</a:t>
            </a:r>
            <a:r>
              <a:rPr lang="en-US" dirty="0">
                <a:latin typeface="+mj-lt"/>
              </a:rPr>
              <a:t> and Pulse </a:t>
            </a:r>
            <a:r>
              <a:rPr lang="en-US" dirty="0" err="1">
                <a:latin typeface="+mj-lt"/>
              </a:rPr>
              <a:t>Hight</a:t>
            </a:r>
            <a:r>
              <a:rPr lang="en-US" dirty="0">
                <a:latin typeface="+mj-lt"/>
              </a:rPr>
              <a:t> spectra from analog data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661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11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634500" y="875429"/>
            <a:ext cx="1920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+mj-lt"/>
              </a:rPr>
              <a:t>ToT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a </a:t>
            </a:r>
            <a:r>
              <a:rPr lang="it-IT" dirty="0" err="1">
                <a:latin typeface="+mj-lt"/>
              </a:rPr>
              <a:t>function</a:t>
            </a:r>
            <a:r>
              <a:rPr lang="it-IT" dirty="0">
                <a:latin typeface="+mj-lt"/>
              </a:rPr>
              <a:t> of PHS</a:t>
            </a:r>
            <a:endParaRPr lang="en-GB" dirty="0">
              <a:latin typeface="+mj-lt"/>
            </a:endParaRPr>
          </a:p>
        </p:txBody>
      </p:sp>
      <p:pic>
        <p:nvPicPr>
          <p:cNvPr id="9" name="Google Shape;86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40872" y="1294458"/>
            <a:ext cx="6317673" cy="3423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66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12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394050" y="870622"/>
            <a:ext cx="2401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+mj-lt"/>
              </a:rPr>
              <a:t>ToT</a:t>
            </a:r>
            <a:r>
              <a:rPr lang="it-IT" dirty="0">
                <a:latin typeface="+mj-lt"/>
              </a:rPr>
              <a:t> and PHS </a:t>
            </a:r>
            <a:r>
              <a:rPr lang="it-IT" dirty="0" err="1">
                <a:latin typeface="+mj-lt"/>
              </a:rPr>
              <a:t>calibration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curves</a:t>
            </a:r>
            <a:endParaRPr lang="en-GB" dirty="0">
              <a:latin typeface="+mj-lt"/>
            </a:endParaRPr>
          </a:p>
        </p:txBody>
      </p:sp>
      <p:pic>
        <p:nvPicPr>
          <p:cNvPr id="8" name="Google Shape;133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9362" y="1542546"/>
            <a:ext cx="4395498" cy="2523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4860" y="1542546"/>
            <a:ext cx="4478802" cy="257175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990600" y="4152134"/>
                <a:ext cx="2600584" cy="4840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𝑇𝑜𝑇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𝐴𝑞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𝐸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4152134"/>
                <a:ext cx="2600584" cy="484043"/>
              </a:xfrm>
              <a:prstGeom prst="rect">
                <a:avLst/>
              </a:prstGeom>
              <a:blipFill>
                <a:blip r:embed="rId4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/>
              <p:cNvSpPr txBox="1"/>
              <p:nvPr/>
            </p:nvSpPr>
            <p:spPr>
              <a:xfrm>
                <a:off x="6153080" y="4286433"/>
                <a:ext cx="136236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𝑐𝑒𝑛𝑡𝑒𝑟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𝐴𝑞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" name="CasellaDiTes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080" y="4286433"/>
                <a:ext cx="1362361" cy="215444"/>
              </a:xfrm>
              <a:prstGeom prst="rect">
                <a:avLst/>
              </a:prstGeom>
              <a:blipFill>
                <a:blip r:embed="rId5"/>
                <a:stretch>
                  <a:fillRect l="-1786" r="-1339"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725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13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394050" y="872373"/>
            <a:ext cx="2401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+mj-lt"/>
              </a:rPr>
              <a:t>ToT</a:t>
            </a:r>
            <a:r>
              <a:rPr lang="it-IT" dirty="0">
                <a:latin typeface="+mj-lt"/>
              </a:rPr>
              <a:t> and PHS </a:t>
            </a:r>
            <a:r>
              <a:rPr lang="it-IT" dirty="0" err="1">
                <a:latin typeface="+mj-lt"/>
              </a:rPr>
              <a:t>calibration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curves</a:t>
            </a:r>
            <a:endParaRPr lang="en-GB" dirty="0">
              <a:latin typeface="+mj-lt"/>
            </a:endParaRPr>
          </a:p>
        </p:txBody>
      </p:sp>
      <p:pic>
        <p:nvPicPr>
          <p:cNvPr id="13" name="Google Shape;95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05717" y="1738747"/>
            <a:ext cx="4638283" cy="2687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18" y="1738746"/>
            <a:ext cx="4551218" cy="2687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95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14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226536" y="875428"/>
            <a:ext cx="2736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" dirty="0">
                <a:latin typeface="+mj-lt"/>
              </a:rPr>
              <a:t>Energy Spectra of a Titanium target</a:t>
            </a:r>
            <a:endParaRPr lang="en-GB" dirty="0">
              <a:latin typeface="+mj-lt"/>
            </a:endParaRPr>
          </a:p>
        </p:txBody>
      </p:sp>
      <p:pic>
        <p:nvPicPr>
          <p:cNvPr id="9" name="Google Shape;111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69128" y="1183205"/>
            <a:ext cx="6684818" cy="353889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88263" y="1955125"/>
                <a:ext cx="1963991" cy="1995054"/>
              </a:xfr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]=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𝑐𝑒𝑛𝑡𝑒𝑟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endParaRPr lang="it-IT" b="0" dirty="0" smtClean="0">
                  <a:latin typeface="+mj-lt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𝑑𝑒𝑝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ioniz</m:t>
                            </m:r>
                          </m:sub>
                        </m:sSub>
                      </m:num>
                      <m:den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1,6∗</m:t>
                        </m:r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0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b="0" i="0" smtClean="0">
                                <a:latin typeface="Cambria Math" panose="02040503050406030204" pitchFamily="18" charset="0"/>
                              </a:rPr>
                              <m:t>−19</m:t>
                            </m:r>
                          </m:sup>
                        </m:sSup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GB" dirty="0" smtClean="0">
                  <a:latin typeface="+mj-lt"/>
                </a:endParaRPr>
              </a:p>
              <a:p>
                <a:pPr lvl="2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</a:rPr>
                          <m:t>ioniz</m:t>
                        </m:r>
                      </m:sub>
                    </m:sSub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𝐴𝑟𝐶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=28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endParaRPr lang="en-GB" dirty="0" smtClean="0">
                  <a:latin typeface="+mj-lt"/>
                </a:endParaRPr>
              </a:p>
              <a:p>
                <a:pPr lvl="2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𝑑𝑒𝑝</m:t>
                            </m:r>
                          </m:sub>
                        </m:sSub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𝑚𝑒𝑎𝑠𝑢𝑟𝑒𝑑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𝑑𝑒𝑝</m:t>
                            </m:r>
                          </m:sub>
                        </m:sSub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𝑒𝑥𝑝𝑒𝑐𝑡𝑒𝑑</m:t>
                            </m:r>
                          </m:e>
                        </m:d>
                      </m:den>
                    </m:f>
                  </m:oMath>
                </a14:m>
                <a:endParaRPr lang="it-IT" dirty="0" smtClean="0">
                  <a:latin typeface="+mj-lt"/>
                </a:endParaRP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+mj-lt"/>
                  </a:rPr>
                  <a:t>G = gain</a:t>
                </a:r>
              </a:p>
            </p:txBody>
          </p:sp>
        </mc:Choice>
        <mc:Fallback xmlns="">
          <p:sp>
            <p:nvSpPr>
              <p:cNvPr id="12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263" y="1955125"/>
                <a:ext cx="1963991" cy="1995054"/>
              </a:xfrm>
              <a:blipFill>
                <a:blip r:embed="rId3"/>
                <a:stretch>
                  <a:fillRect l="-5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985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15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226536" y="875428"/>
            <a:ext cx="2736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" dirty="0">
                <a:latin typeface="+mj-lt"/>
              </a:rPr>
              <a:t>Energy Spectra of a Titanium target</a:t>
            </a:r>
            <a:endParaRPr lang="en-GB" dirty="0">
              <a:latin typeface="+mj-lt"/>
            </a:endParaRPr>
          </a:p>
        </p:txBody>
      </p:sp>
      <p:pic>
        <p:nvPicPr>
          <p:cNvPr id="11" name="Google Shape;112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545765" y="1183205"/>
            <a:ext cx="6224161" cy="354027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338051" y="1955817"/>
                <a:ext cx="1963991" cy="1995054"/>
              </a:xfr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it-IT" b="0" i="1" dirty="0" err="1" smtClean="0">
                    <a:latin typeface="+mj-lt"/>
                  </a:rPr>
                  <a:t>C</a:t>
                </a:r>
                <a:r>
                  <a:rPr lang="it-IT" b="0" dirty="0" err="1" smtClean="0">
                    <a:latin typeface="+mj-lt"/>
                  </a:rPr>
                  <a:t>reation</a:t>
                </a:r>
                <a:r>
                  <a:rPr lang="it-IT" b="0" dirty="0" smtClean="0">
                    <a:latin typeface="+mj-lt"/>
                  </a:rPr>
                  <a:t> of look up </a:t>
                </a:r>
                <a:r>
                  <a:rPr lang="it-IT" b="0" dirty="0" err="1" smtClean="0">
                    <a:latin typeface="+mj-lt"/>
                  </a:rPr>
                  <a:t>tables</a:t>
                </a:r>
                <a:r>
                  <a:rPr lang="it-IT" b="0" dirty="0" smtClean="0">
                    <a:latin typeface="+mj-lt"/>
                  </a:rPr>
                  <a:t> </a:t>
                </a:r>
                <a:r>
                  <a:rPr lang="it-IT" b="0" dirty="0" err="1" smtClean="0">
                    <a:latin typeface="+mj-lt"/>
                  </a:rPr>
                  <a:t>ToT</a:t>
                </a:r>
                <a:r>
                  <a:rPr lang="it-IT" dirty="0" smtClean="0">
                    <a:latin typeface="+mj-lt"/>
                  </a:rPr>
                  <a:t>-q.</a:t>
                </a:r>
                <a:endParaRPr lang="it-IT" b="0" dirty="0" smtClean="0">
                  <a:latin typeface="+mj-lt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𝑑𝑒𝑝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ioniz</m:t>
                            </m:r>
                          </m:sub>
                        </m:sSub>
                      </m:num>
                      <m:den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1,6∗</m:t>
                        </m:r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0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b="0" i="0" smtClean="0">
                                <a:latin typeface="Cambria Math" panose="02040503050406030204" pitchFamily="18" charset="0"/>
                              </a:rPr>
                              <m:t>−19</m:t>
                            </m:r>
                          </m:sup>
                        </m:sSup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GB" dirty="0" smtClean="0">
                  <a:latin typeface="+mj-lt"/>
                </a:endParaRPr>
              </a:p>
              <a:p>
                <a:pPr lvl="2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</a:rPr>
                          <m:t>ioniz</m:t>
                        </m:r>
                      </m:sub>
                    </m:sSub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𝐴𝑟𝐶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=28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endParaRPr lang="en-GB" dirty="0" smtClean="0">
                  <a:latin typeface="+mj-lt"/>
                </a:endParaRPr>
              </a:p>
              <a:p>
                <a:pPr lvl="2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𝑑𝑒𝑝</m:t>
                            </m:r>
                          </m:sub>
                        </m:sSub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𝑚𝑒𝑎𝑠𝑢𝑟𝑒𝑑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𝑑𝑒𝑝</m:t>
                            </m:r>
                          </m:sub>
                        </m:sSub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𝑒𝑥𝑝𝑒𝑐𝑡𝑒𝑑</m:t>
                            </m:r>
                          </m:e>
                        </m:d>
                      </m:den>
                    </m:f>
                  </m:oMath>
                </a14:m>
                <a:endParaRPr lang="it-IT" dirty="0" smtClean="0">
                  <a:latin typeface="+mj-lt"/>
                </a:endParaRP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+mj-lt"/>
                  </a:rPr>
                  <a:t>G = gain</a:t>
                </a:r>
              </a:p>
            </p:txBody>
          </p:sp>
        </mc:Choice>
        <mc:Fallback xmlns="">
          <p:sp>
            <p:nvSpPr>
              <p:cNvPr id="10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8051" y="1955817"/>
                <a:ext cx="1963991" cy="1995054"/>
              </a:xfrm>
              <a:blipFill>
                <a:blip r:embed="rId3"/>
                <a:stretch>
                  <a:fillRect l="-5573" t="-15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78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16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852509" y="875427"/>
            <a:ext cx="1484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" dirty="0">
                <a:latin typeface="+mj-lt"/>
              </a:rPr>
              <a:t>Energy </a:t>
            </a:r>
            <a:r>
              <a:rPr lang="it" dirty="0" smtClean="0">
                <a:latin typeface="+mj-lt"/>
              </a:rPr>
              <a:t>Resolution</a:t>
            </a:r>
            <a:endParaRPr lang="en-GB" dirty="0">
              <a:latin typeface="+mj-lt"/>
            </a:endParaRPr>
          </a:p>
        </p:txBody>
      </p:sp>
      <p:graphicFrame>
        <p:nvGraphicFramePr>
          <p:cNvPr id="10" name="Google Shape;118;p20"/>
          <p:cNvGraphicFramePr/>
          <p:nvPr>
            <p:extLst>
              <p:ext uri="{D42A27DB-BD31-4B8C-83A1-F6EECF244321}">
                <p14:modId xmlns:p14="http://schemas.microsoft.com/office/powerpoint/2010/main" val="3463861411"/>
              </p:ext>
            </p:extLst>
          </p:nvPr>
        </p:nvGraphicFramePr>
        <p:xfrm>
          <a:off x="892629" y="1294454"/>
          <a:ext cx="7286171" cy="329157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204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2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0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56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31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704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Channel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 smtClean="0"/>
                        <a:t>FWHM</a:t>
                      </a:r>
                      <a:r>
                        <a:rPr lang="it" sz="1200" baseline="-25000" dirty="0" smtClean="0"/>
                        <a:t>TOT </a:t>
                      </a:r>
                      <a:r>
                        <a:rPr lang="it" sz="1200" baseline="0" dirty="0" smtClean="0"/>
                        <a:t>(eV)</a:t>
                      </a:r>
                      <a:endParaRPr sz="1200" baseline="-25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 smtClean="0"/>
                        <a:t>Center</a:t>
                      </a:r>
                      <a:r>
                        <a:rPr lang="it" sz="1200" baseline="-25000" dirty="0" smtClean="0"/>
                        <a:t>TOT</a:t>
                      </a:r>
                      <a:r>
                        <a:rPr lang="it-IT" sz="1200" baseline="-25000" dirty="0" smtClean="0"/>
                        <a:t>  </a:t>
                      </a:r>
                      <a:r>
                        <a:rPr lang="it" sz="1200" baseline="0" dirty="0" smtClean="0"/>
                        <a:t>(eV)</a:t>
                      </a:r>
                      <a:endParaRPr sz="1200" baseline="-25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R</a:t>
                      </a:r>
                      <a:r>
                        <a:rPr lang="it" sz="1200" baseline="-25000" dirty="0"/>
                        <a:t>TOT</a:t>
                      </a:r>
                      <a:endParaRPr sz="1200" baseline="-25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 smtClean="0"/>
                        <a:t>FWHM</a:t>
                      </a:r>
                      <a:r>
                        <a:rPr lang="it" sz="1200" baseline="-25000" dirty="0" smtClean="0"/>
                        <a:t>PHS</a:t>
                      </a:r>
                      <a:r>
                        <a:rPr lang="it-IT" sz="1200" baseline="-25000" dirty="0" smtClean="0"/>
                        <a:t> </a:t>
                      </a:r>
                      <a:r>
                        <a:rPr lang="it" sz="1200" baseline="0" dirty="0" smtClean="0"/>
                        <a:t>(eV)</a:t>
                      </a:r>
                      <a:endParaRPr sz="1200" baseline="-25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 smtClean="0"/>
                        <a:t>Center</a:t>
                      </a:r>
                      <a:r>
                        <a:rPr lang="it" sz="1200" baseline="-25000" dirty="0" smtClean="0"/>
                        <a:t>PHS</a:t>
                      </a:r>
                      <a:r>
                        <a:rPr lang="it-IT" sz="1200" baseline="-25000" dirty="0" smtClean="0"/>
                        <a:t> </a:t>
                      </a:r>
                      <a:r>
                        <a:rPr lang="it" sz="1200" baseline="0" dirty="0" smtClean="0"/>
                        <a:t>(eV)</a:t>
                      </a:r>
                      <a:endParaRPr sz="1200" baseline="-25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R</a:t>
                      </a:r>
                      <a:r>
                        <a:rPr lang="it" sz="1200" baseline="-25000" dirty="0"/>
                        <a:t>PHS</a:t>
                      </a:r>
                      <a:endParaRPr sz="1200" baseline="-250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0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1711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4564±16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37%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1471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4598±14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32%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1733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4495±16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38%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1450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4460±14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32%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1518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4565±13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33%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1230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4498±11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27%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1706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4622±15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37%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1276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4485±12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28%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1779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4503±15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39%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1311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4490±13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29%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5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1624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4505±15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36%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1304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4490±12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29%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1734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4465±16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38%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1374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4475±14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30%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7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1445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4555±15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31%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1342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4485±14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30%</a:t>
                      </a:r>
                      <a:endParaRPr sz="12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74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17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063030" y="875428"/>
            <a:ext cx="3063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" dirty="0">
                <a:latin typeface="+mj-lt"/>
              </a:rPr>
              <a:t>Energy Spectra of a </a:t>
            </a:r>
            <a:r>
              <a:rPr lang="it" dirty="0" smtClean="0">
                <a:latin typeface="+mj-lt"/>
              </a:rPr>
              <a:t>Molybdenum </a:t>
            </a:r>
            <a:r>
              <a:rPr lang="it" dirty="0">
                <a:latin typeface="+mj-lt"/>
              </a:rPr>
              <a:t>target</a:t>
            </a:r>
            <a:endParaRPr lang="en-GB" dirty="0">
              <a:latin typeface="+mj-lt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981" y="1507412"/>
            <a:ext cx="4536019" cy="2604604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57" y="1567593"/>
            <a:ext cx="4326402" cy="248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9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18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063030" y="875428"/>
            <a:ext cx="3063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" dirty="0">
                <a:latin typeface="+mj-lt"/>
              </a:rPr>
              <a:t>Energy Spectra of a </a:t>
            </a:r>
            <a:r>
              <a:rPr lang="it" dirty="0" smtClean="0">
                <a:latin typeface="+mj-lt"/>
              </a:rPr>
              <a:t>Molybdenum </a:t>
            </a:r>
            <a:r>
              <a:rPr lang="it" dirty="0">
                <a:latin typeface="+mj-lt"/>
              </a:rPr>
              <a:t>target</a:t>
            </a:r>
            <a:endParaRPr lang="en-GB" dirty="0">
              <a:latin typeface="+mj-lt"/>
            </a:endParaRPr>
          </a:p>
        </p:txBody>
      </p:sp>
      <p:pic>
        <p:nvPicPr>
          <p:cNvPr id="10" name="Google Shape;111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0" y="1576581"/>
            <a:ext cx="4572000" cy="2655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6581"/>
            <a:ext cx="4523509" cy="259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43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235049" y="1690254"/>
            <a:ext cx="46762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800" dirty="0" err="1" smtClean="0">
                <a:latin typeface="+mj-lt"/>
              </a:rPr>
              <a:t>Thank</a:t>
            </a:r>
            <a:r>
              <a:rPr lang="it-IT" sz="4800" dirty="0" smtClean="0">
                <a:latin typeface="+mj-lt"/>
              </a:rPr>
              <a:t> </a:t>
            </a:r>
            <a:r>
              <a:rPr lang="it-IT" sz="4800" dirty="0" err="1">
                <a:latin typeface="+mj-lt"/>
              </a:rPr>
              <a:t>Y</a:t>
            </a:r>
            <a:r>
              <a:rPr lang="it-IT" sz="4800" dirty="0" err="1" smtClean="0">
                <a:latin typeface="+mj-lt"/>
              </a:rPr>
              <a:t>ou</a:t>
            </a:r>
            <a:r>
              <a:rPr lang="it-IT" sz="4800" dirty="0" smtClean="0">
                <a:latin typeface="+mj-lt"/>
              </a:rPr>
              <a:t> </a:t>
            </a:r>
          </a:p>
          <a:p>
            <a:pPr algn="ctr"/>
            <a:r>
              <a:rPr lang="it-IT" sz="4800" dirty="0" smtClean="0">
                <a:latin typeface="+mj-lt"/>
              </a:rPr>
              <a:t>for Your </a:t>
            </a:r>
            <a:r>
              <a:rPr lang="it-IT" sz="4800" dirty="0" err="1">
                <a:latin typeface="+mj-lt"/>
              </a:rPr>
              <a:t>A</a:t>
            </a:r>
            <a:r>
              <a:rPr lang="it-IT" sz="4800" dirty="0" err="1" smtClean="0">
                <a:latin typeface="+mj-lt"/>
              </a:rPr>
              <a:t>ttention</a:t>
            </a:r>
            <a:endParaRPr lang="it-IT" sz="4800" dirty="0">
              <a:latin typeface="+mj-lt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Stephanie Cancelli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19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01290" y="168333"/>
            <a:ext cx="7543800" cy="610294"/>
          </a:xfrm>
        </p:spPr>
        <p:txBody>
          <a:bodyPr>
            <a:normAutofit/>
          </a:bodyPr>
          <a:lstStyle/>
          <a:p>
            <a:pPr algn="ctr"/>
            <a:r>
              <a:rPr lang="it-IT" sz="3200" dirty="0" err="1" smtClean="0"/>
              <a:t>Outline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01290" y="1591793"/>
            <a:ext cx="7543800" cy="221128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latin typeface="+mj-lt"/>
              </a:rPr>
              <a:t>Gas Electron </a:t>
            </a:r>
            <a:r>
              <a:rPr lang="it-IT" dirty="0" err="1">
                <a:latin typeface="+mj-lt"/>
              </a:rPr>
              <a:t>Multiplier</a:t>
            </a:r>
            <a:r>
              <a:rPr lang="it-IT" dirty="0">
                <a:latin typeface="+mj-lt"/>
              </a:rPr>
              <a:t> detectors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+mj-lt"/>
              </a:rPr>
              <a:t>PhD</a:t>
            </a:r>
            <a:r>
              <a:rPr lang="it-IT" dirty="0" smtClean="0">
                <a:latin typeface="+mj-lt"/>
              </a:rPr>
              <a:t> </a:t>
            </a:r>
            <a:r>
              <a:rPr lang="it-IT" dirty="0" err="1" smtClean="0">
                <a:latin typeface="+mj-lt"/>
              </a:rPr>
              <a:t>project</a:t>
            </a:r>
            <a:endParaRPr lang="it-IT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+mj-lt"/>
              </a:rPr>
              <a:t>Aluminium</a:t>
            </a:r>
            <a:r>
              <a:rPr lang="it-IT" dirty="0" smtClean="0">
                <a:latin typeface="+mj-lt"/>
              </a:rPr>
              <a:t> GEM detector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smtClean="0">
                <a:latin typeface="+mj-lt"/>
              </a:rPr>
              <a:t>GEMINI chip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smtClean="0">
                <a:latin typeface="+mj-lt"/>
              </a:rPr>
              <a:t>GEMINI </a:t>
            </a:r>
            <a:r>
              <a:rPr lang="it-IT" dirty="0" err="1" smtClean="0">
                <a:latin typeface="+mj-lt"/>
              </a:rPr>
              <a:t>analog</a:t>
            </a:r>
            <a:r>
              <a:rPr lang="it-IT" dirty="0" smtClean="0">
                <a:latin typeface="+mj-lt"/>
              </a:rPr>
              <a:t> </a:t>
            </a:r>
            <a:r>
              <a:rPr lang="it-IT" dirty="0" err="1" smtClean="0">
                <a:latin typeface="+mj-lt"/>
              </a:rPr>
              <a:t>system</a:t>
            </a:r>
            <a:endParaRPr lang="it-IT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+mj-lt"/>
              </a:rPr>
              <a:t>Analog</a:t>
            </a:r>
            <a:r>
              <a:rPr lang="it-IT" dirty="0" smtClean="0">
                <a:latin typeface="+mj-lt"/>
              </a:rPr>
              <a:t> </a:t>
            </a:r>
            <a:r>
              <a:rPr lang="it-IT" dirty="0" err="1" smtClean="0">
                <a:latin typeface="+mj-lt"/>
              </a:rPr>
              <a:t>system</a:t>
            </a:r>
            <a:r>
              <a:rPr lang="it-IT" dirty="0" smtClean="0">
                <a:latin typeface="+mj-lt"/>
              </a:rPr>
              <a:t> </a:t>
            </a:r>
            <a:r>
              <a:rPr lang="it-IT" dirty="0" err="1" smtClean="0">
                <a:latin typeface="+mj-lt"/>
              </a:rPr>
              <a:t>characterisation</a:t>
            </a:r>
            <a:r>
              <a:rPr lang="it-IT" dirty="0" smtClean="0">
                <a:latin typeface="+mj-lt"/>
              </a:rPr>
              <a:t>.</a:t>
            </a:r>
            <a:endParaRPr lang="it-IT" dirty="0">
              <a:latin typeface="+mj-lt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2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34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Exams</a:t>
            </a:r>
            <a:endParaRPr lang="en-GB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latin typeface="+mj-lt"/>
              </a:rPr>
              <a:t>Writing on scientific papers – </a:t>
            </a:r>
            <a:r>
              <a:rPr lang="en-GB" dirty="0" err="1" smtClean="0">
                <a:latin typeface="+mj-lt"/>
              </a:rPr>
              <a:t>verbalizzato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il</a:t>
            </a:r>
            <a:r>
              <a:rPr lang="en-GB" dirty="0" smtClean="0">
                <a:latin typeface="+mj-lt"/>
              </a:rPr>
              <a:t> 30/06/2021 (1CFU)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+mj-lt"/>
              </a:rPr>
              <a:t>Surfing</a:t>
            </a:r>
            <a:r>
              <a:rPr lang="en-US" dirty="0">
                <a:latin typeface="+mj-lt"/>
              </a:rPr>
              <a:t> the academic job market: how to publish in </a:t>
            </a:r>
            <a:r>
              <a:rPr lang="en-US" dirty="0" err="1">
                <a:latin typeface="+mj-lt"/>
              </a:rPr>
              <a:t>hight</a:t>
            </a:r>
            <a:r>
              <a:rPr lang="en-US" dirty="0">
                <a:latin typeface="+mj-lt"/>
              </a:rPr>
              <a:t> impact international </a:t>
            </a:r>
            <a:r>
              <a:rPr lang="en-US" dirty="0" smtClean="0">
                <a:latin typeface="+mj-lt"/>
              </a:rPr>
              <a:t>journals – </a:t>
            </a:r>
            <a:r>
              <a:rPr lang="en-US" dirty="0" err="1" smtClean="0">
                <a:latin typeface="+mj-lt"/>
              </a:rPr>
              <a:t>verbalizzato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il</a:t>
            </a:r>
            <a:r>
              <a:rPr lang="en-US" dirty="0" smtClean="0">
                <a:latin typeface="+mj-lt"/>
              </a:rPr>
              <a:t> 05/03/2021 (1CFU)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 err="1">
                <a:latin typeface="+mj-lt"/>
              </a:rPr>
              <a:t>Introduction</a:t>
            </a:r>
            <a:r>
              <a:rPr lang="it-IT" dirty="0">
                <a:latin typeface="+mj-lt"/>
              </a:rPr>
              <a:t> to </a:t>
            </a:r>
            <a:r>
              <a:rPr lang="it-IT" dirty="0" err="1">
                <a:latin typeface="+mj-lt"/>
              </a:rPr>
              <a:t>Python</a:t>
            </a:r>
            <a:r>
              <a:rPr lang="it-IT" dirty="0">
                <a:latin typeface="+mj-lt"/>
              </a:rPr>
              <a:t> Programming</a:t>
            </a:r>
            <a:r>
              <a:rPr lang="en-US" dirty="0" smtClean="0">
                <a:latin typeface="+mj-lt"/>
              </a:rPr>
              <a:t> - </a:t>
            </a:r>
            <a:r>
              <a:rPr lang="en-US" dirty="0" err="1" smtClean="0">
                <a:latin typeface="+mj-lt"/>
              </a:rPr>
              <a:t>sostenuto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il</a:t>
            </a:r>
            <a:r>
              <a:rPr lang="en-US" dirty="0" smtClean="0">
                <a:latin typeface="+mj-lt"/>
              </a:rPr>
              <a:t> 31/03/2021 (1CFU)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>
                <a:latin typeface="+mj-lt"/>
              </a:rPr>
              <a:t>Advanced </a:t>
            </a:r>
            <a:r>
              <a:rPr lang="it-IT" dirty="0" err="1">
                <a:latin typeface="+mj-lt"/>
              </a:rPr>
              <a:t>Topics</a:t>
            </a:r>
            <a:r>
              <a:rPr lang="it-IT" dirty="0">
                <a:latin typeface="+mj-lt"/>
              </a:rPr>
              <a:t> in C</a:t>
            </a:r>
            <a:r>
              <a:rPr lang="it-IT" dirty="0" smtClean="0">
                <a:latin typeface="+mj-lt"/>
              </a:rPr>
              <a:t>++ - sostenuto il 13/05/2021 (2CFU)</a:t>
            </a:r>
            <a:endParaRPr lang="en-GB" dirty="0" smtClean="0">
              <a:latin typeface="+mj-lt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>
              <a:latin typeface="+mj-lt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 smtClean="0">
              <a:latin typeface="+mj-lt"/>
            </a:endParaRPr>
          </a:p>
          <a:p>
            <a:pPr marL="0" indent="0" algn="ctr">
              <a:buNone/>
            </a:pPr>
            <a:r>
              <a:rPr lang="en-GB" sz="2800" dirty="0" smtClean="0">
                <a:latin typeface="+mj-lt"/>
              </a:rPr>
              <a:t>Acquired CFU: 5</a:t>
            </a:r>
            <a:endParaRPr lang="en-GB" sz="2800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704109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48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</a:t>
            </a:r>
            <a:r>
              <a:rPr lang="en-GB" dirty="0" smtClean="0"/>
              <a:t>ublications</a:t>
            </a:r>
            <a:endParaRPr lang="en-GB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S. </a:t>
            </a:r>
            <a:r>
              <a:rPr lang="en-GB" dirty="0" smtClean="0">
                <a:latin typeface="+mj-lt"/>
              </a:rPr>
              <a:t>Cancelli, </a:t>
            </a:r>
            <a:r>
              <a:rPr lang="en-GB" dirty="0">
                <a:latin typeface="+mj-lt"/>
              </a:rPr>
              <a:t>A. </a:t>
            </a:r>
            <a:r>
              <a:rPr lang="en-GB" dirty="0" err="1">
                <a:latin typeface="+mj-lt"/>
              </a:rPr>
              <a:t>Muraro</a:t>
            </a:r>
            <a:r>
              <a:rPr lang="en-GB" dirty="0">
                <a:latin typeface="+mj-lt"/>
              </a:rPr>
              <a:t>, E. </a:t>
            </a:r>
            <a:r>
              <a:rPr lang="en-GB" dirty="0" err="1">
                <a:latin typeface="+mj-lt"/>
              </a:rPr>
              <a:t>Perelli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Cippo</a:t>
            </a:r>
            <a:r>
              <a:rPr lang="en-GB" dirty="0">
                <a:latin typeface="+mj-lt"/>
              </a:rPr>
              <a:t> et Al., (2021) </a:t>
            </a:r>
            <a:r>
              <a:rPr lang="en-GB" dirty="0" smtClean="0">
                <a:latin typeface="+mj-lt"/>
              </a:rPr>
              <a:t>“</a:t>
            </a:r>
            <a:r>
              <a:rPr lang="en-GB" i="1" dirty="0" smtClean="0">
                <a:latin typeface="+mj-lt"/>
              </a:rPr>
              <a:t>Development </a:t>
            </a:r>
            <a:r>
              <a:rPr lang="en-GB" i="1" dirty="0">
                <a:latin typeface="+mj-lt"/>
              </a:rPr>
              <a:t>of a ceramic double thick GEM detector for transmission measurements at the VESUVIO instrument at ISIS </a:t>
            </a:r>
            <a:r>
              <a:rPr lang="en-GB" dirty="0" smtClean="0">
                <a:latin typeface="+mj-lt"/>
              </a:rPr>
              <a:t>” </a:t>
            </a:r>
            <a:r>
              <a:rPr lang="en-GB" dirty="0">
                <a:latin typeface="+mj-lt"/>
              </a:rPr>
              <a:t>– JINST</a:t>
            </a:r>
            <a:r>
              <a:rPr lang="en-GB" dirty="0" smtClean="0">
                <a:latin typeface="+mj-lt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Giovanni </a:t>
            </a:r>
            <a:r>
              <a:rPr lang="en-GB" dirty="0" err="1">
                <a:latin typeface="+mj-lt"/>
              </a:rPr>
              <a:t>Romanelli</a:t>
            </a:r>
            <a:r>
              <a:rPr lang="en-GB" dirty="0">
                <a:latin typeface="+mj-lt"/>
              </a:rPr>
              <a:t>, </a:t>
            </a:r>
            <a:r>
              <a:rPr lang="en-GB" dirty="0" err="1">
                <a:latin typeface="+mj-lt"/>
              </a:rPr>
              <a:t>Dalila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Onorati</a:t>
            </a:r>
            <a:r>
              <a:rPr lang="en-GB" dirty="0">
                <a:latin typeface="+mj-lt"/>
              </a:rPr>
              <a:t>, </a:t>
            </a:r>
            <a:r>
              <a:rPr lang="en-GB" dirty="0" err="1">
                <a:latin typeface="+mj-lt"/>
              </a:rPr>
              <a:t>Pierfrancesco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Ulpiani</a:t>
            </a:r>
            <a:r>
              <a:rPr lang="en-GB" dirty="0">
                <a:latin typeface="+mj-lt"/>
              </a:rPr>
              <a:t>, </a:t>
            </a:r>
            <a:r>
              <a:rPr lang="en-GB" dirty="0" smtClean="0">
                <a:latin typeface="+mj-lt"/>
              </a:rPr>
              <a:t>Stephanie Cancelli </a:t>
            </a:r>
            <a:r>
              <a:rPr lang="en-GB" dirty="0">
                <a:latin typeface="+mj-lt"/>
              </a:rPr>
              <a:t>et Al., (2021</a:t>
            </a:r>
            <a:r>
              <a:rPr lang="en-GB" dirty="0" smtClean="0">
                <a:latin typeface="+mj-lt"/>
              </a:rPr>
              <a:t>) </a:t>
            </a:r>
            <a:r>
              <a:rPr lang="en-GB" i="1" dirty="0" smtClean="0">
                <a:latin typeface="+mj-lt"/>
              </a:rPr>
              <a:t>"Thermal </a:t>
            </a:r>
            <a:r>
              <a:rPr lang="en-GB" i="1" dirty="0">
                <a:latin typeface="+mj-lt"/>
              </a:rPr>
              <a:t>neutron cross sections of amino acids from average contributions of functional groups</a:t>
            </a:r>
            <a:r>
              <a:rPr lang="en-GB" i="1" dirty="0" smtClean="0">
                <a:latin typeface="+mj-lt"/>
              </a:rPr>
              <a:t>" </a:t>
            </a:r>
            <a:r>
              <a:rPr lang="en-GB" dirty="0">
                <a:latin typeface="+mj-lt"/>
              </a:rPr>
              <a:t>- Journal of Physics: Condensed Matter.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err="1">
                <a:latin typeface="+mj-lt"/>
              </a:rPr>
              <a:t>A.Muraro</a:t>
            </a:r>
            <a:r>
              <a:rPr lang="en-GB" dirty="0">
                <a:latin typeface="+mj-lt"/>
              </a:rPr>
              <a:t>, </a:t>
            </a:r>
            <a:r>
              <a:rPr lang="en-GB" dirty="0" err="1">
                <a:latin typeface="+mj-lt"/>
              </a:rPr>
              <a:t>G.Claps</a:t>
            </a:r>
            <a:r>
              <a:rPr lang="en-GB" dirty="0">
                <a:latin typeface="+mj-lt"/>
              </a:rPr>
              <a:t>, </a:t>
            </a:r>
            <a:r>
              <a:rPr lang="en-GB" dirty="0" err="1">
                <a:latin typeface="+mj-lt"/>
              </a:rPr>
              <a:t>G.Croci</a:t>
            </a:r>
            <a:r>
              <a:rPr lang="en-GB" dirty="0">
                <a:latin typeface="+mj-lt"/>
              </a:rPr>
              <a:t>, C.-C. Lai, </a:t>
            </a:r>
            <a:r>
              <a:rPr lang="en-GB" dirty="0" err="1">
                <a:latin typeface="+mj-lt"/>
              </a:rPr>
              <a:t>R.De</a:t>
            </a:r>
            <a:r>
              <a:rPr lang="en-GB" dirty="0">
                <a:latin typeface="+mj-lt"/>
              </a:rPr>
              <a:t> Oliveira, </a:t>
            </a:r>
            <a:r>
              <a:rPr lang="en-GB" dirty="0" err="1">
                <a:latin typeface="+mj-lt"/>
              </a:rPr>
              <a:t>S.Altieri</a:t>
            </a:r>
            <a:r>
              <a:rPr lang="en-GB" dirty="0">
                <a:latin typeface="+mj-lt"/>
              </a:rPr>
              <a:t>, </a:t>
            </a:r>
            <a:r>
              <a:rPr lang="en-GB" dirty="0" err="1" smtClean="0">
                <a:latin typeface="+mj-lt"/>
              </a:rPr>
              <a:t>S.Cancelli</a:t>
            </a: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et Al., (2021) </a:t>
            </a:r>
            <a:r>
              <a:rPr lang="en-GB" i="1" dirty="0" smtClean="0">
                <a:latin typeface="+mj-lt"/>
              </a:rPr>
              <a:t>“MBGEM </a:t>
            </a:r>
            <a:r>
              <a:rPr lang="en-GB" i="1" dirty="0">
                <a:latin typeface="+mj-lt"/>
              </a:rPr>
              <a:t>: a stack of Borated GEM detector for high efficiency thermal neutron </a:t>
            </a:r>
            <a:r>
              <a:rPr lang="en-GB" i="1" dirty="0" smtClean="0">
                <a:latin typeface="+mj-lt"/>
              </a:rPr>
              <a:t>detection”</a:t>
            </a:r>
            <a:r>
              <a:rPr lang="en-GB" dirty="0" smtClean="0">
                <a:latin typeface="+mj-lt"/>
              </a:rPr>
              <a:t> - </a:t>
            </a:r>
            <a:r>
              <a:rPr lang="en-GB" dirty="0">
                <a:latin typeface="+mj-lt"/>
              </a:rPr>
              <a:t>Eur. Phys. J. Plus.</a:t>
            </a:r>
            <a:endParaRPr lang="en-GB" dirty="0" smtClean="0">
              <a:latin typeface="+mj-lt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704109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26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22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System </a:t>
            </a:r>
            <a:r>
              <a:rPr lang="it-IT" dirty="0" err="1"/>
              <a:t>Characterisation</a:t>
            </a:r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634500" y="875429"/>
            <a:ext cx="1920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+mj-lt"/>
              </a:rPr>
              <a:t>ToT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as</a:t>
            </a:r>
            <a:r>
              <a:rPr lang="it-IT" dirty="0">
                <a:latin typeface="+mj-lt"/>
              </a:rPr>
              <a:t> a </a:t>
            </a:r>
            <a:r>
              <a:rPr lang="it-IT" dirty="0" err="1">
                <a:latin typeface="+mj-lt"/>
              </a:rPr>
              <a:t>function</a:t>
            </a:r>
            <a:r>
              <a:rPr lang="it-IT" dirty="0">
                <a:latin typeface="+mj-lt"/>
              </a:rPr>
              <a:t> of PHS</a:t>
            </a:r>
            <a:endParaRPr lang="en-GB" dirty="0">
              <a:latin typeface="+mj-lt"/>
            </a:endParaRPr>
          </a:p>
        </p:txBody>
      </p:sp>
      <p:pic>
        <p:nvPicPr>
          <p:cNvPr id="7" name="Google Shape;88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708" y="1336296"/>
            <a:ext cx="5032198" cy="315441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Google Shape;87;p16"/>
          <p:cNvGraphicFramePr/>
          <p:nvPr>
            <p:extLst/>
          </p:nvPr>
        </p:nvGraphicFramePr>
        <p:xfrm>
          <a:off x="5080687" y="1336296"/>
          <a:ext cx="3897084" cy="315441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299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9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9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1633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Channel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FWHM</a:t>
                      </a:r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R</a:t>
                      </a: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55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0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2,9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4,9%</a:t>
                      </a:r>
                      <a:endParaRPr sz="11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55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 sz="1100" dirty="0"/>
                        <a:t>1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3,2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5,3%</a:t>
                      </a: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55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 sz="1100" dirty="0"/>
                        <a:t>2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4,2</a:t>
                      </a:r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6,9%</a:t>
                      </a: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55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 sz="1100" dirty="0"/>
                        <a:t>3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4,2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6,9%</a:t>
                      </a: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55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 sz="1100"/>
                        <a:t>4</a:t>
                      </a:r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3,9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6,7%</a:t>
                      </a:r>
                      <a:endParaRPr sz="11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55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 sz="1100" dirty="0"/>
                        <a:t>5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4,6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7,9%</a:t>
                      </a: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55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6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2,5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4,1%</a:t>
                      </a:r>
                      <a:endParaRPr sz="11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55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7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2,5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4,2%</a:t>
                      </a:r>
                      <a:endParaRPr sz="11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5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 smtClean="0"/>
              <a:t>Digital signal analysis</a:t>
            </a:r>
            <a:endParaRPr dirty="0"/>
          </a:p>
        </p:txBody>
      </p:sp>
      <p:pic>
        <p:nvPicPr>
          <p:cNvPr id="125" name="Google Shape;12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3498" y="1574800"/>
            <a:ext cx="4478802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771638"/>
            <a:ext cx="3793200" cy="21780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egnaposto numero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23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Gas Electron Multiplier (GEM) detectors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2960" y="1111711"/>
            <a:ext cx="3219269" cy="936991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Developed in </a:t>
            </a:r>
            <a:r>
              <a:rPr lang="en-GB" dirty="0">
                <a:latin typeface="+mj-lt"/>
              </a:rPr>
              <a:t>1997 by </a:t>
            </a:r>
            <a:r>
              <a:rPr lang="en-GB" dirty="0" err="1" smtClean="0">
                <a:latin typeface="+mj-lt"/>
              </a:rPr>
              <a:t>F.Sauli</a:t>
            </a:r>
            <a:r>
              <a:rPr lang="en-GB" dirty="0" smtClean="0">
                <a:latin typeface="+mj-lt"/>
              </a:rPr>
              <a:t> at CERN</a:t>
            </a:r>
            <a:r>
              <a:rPr lang="en-GB" dirty="0">
                <a:latin typeface="+mj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Belong to </a:t>
            </a:r>
            <a:r>
              <a:rPr lang="en-GB" dirty="0">
                <a:latin typeface="+mj-lt"/>
              </a:rPr>
              <a:t>Micro-pattern Gas Detector.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Gas </a:t>
            </a:r>
            <a:r>
              <a:rPr lang="en-GB" dirty="0">
                <a:latin typeface="+mj-lt"/>
              </a:rPr>
              <a:t>used: ArCO2(70%-30%).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8008" y="4844839"/>
            <a:ext cx="1726449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3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9647" y="2612262"/>
            <a:ext cx="2020742" cy="201106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793" y="3027540"/>
            <a:ext cx="1877688" cy="1404984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5"/>
          <a:srcRect l="-1246" r="13900"/>
          <a:stretch/>
        </p:blipFill>
        <p:spPr>
          <a:xfrm>
            <a:off x="6346018" y="924197"/>
            <a:ext cx="2268000" cy="1586774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7" t="3276" r="18079" b="61569"/>
          <a:stretch/>
        </p:blipFill>
        <p:spPr>
          <a:xfrm>
            <a:off x="4150123" y="924197"/>
            <a:ext cx="1845028" cy="1312020"/>
          </a:xfrm>
          <a:prstGeom prst="rect">
            <a:avLst/>
          </a:prstGeom>
        </p:spPr>
      </p:pic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537814"/>
              </p:ext>
            </p:extLst>
          </p:nvPr>
        </p:nvGraphicFramePr>
        <p:xfrm>
          <a:off x="822960" y="2836734"/>
          <a:ext cx="2772373" cy="1786596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772373">
                  <a:extLst>
                    <a:ext uri="{9D8B030D-6E8A-4147-A177-3AD203B41FA5}">
                      <a16:colId xmlns:a16="http://schemas.microsoft.com/office/drawing/2014/main" val="2975939087"/>
                    </a:ext>
                  </a:extLst>
                </a:gridCol>
              </a:tblGrid>
              <a:tr h="297766">
                <a:tc>
                  <a:txBody>
                    <a:bodyPr/>
                    <a:lstStyle/>
                    <a:p>
                      <a:r>
                        <a:rPr lang="en-GB" dirty="0" smtClean="0"/>
                        <a:t>Standard GEM foil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967399"/>
                  </a:ext>
                </a:extLst>
              </a:tr>
              <a:tr h="297766">
                <a:tc>
                  <a:txBody>
                    <a:bodyPr/>
                    <a:lstStyle/>
                    <a:p>
                      <a:r>
                        <a:rPr lang="en-GB" sz="1200" u="none" strike="noStrike" kern="1200" baseline="0" dirty="0" smtClean="0"/>
                        <a:t>Thickness of insulating layer: 50 </a:t>
                      </a:r>
                      <a:r>
                        <a:rPr lang="el-GR" sz="1200" u="none" strike="noStrike" kern="1200" baseline="0" dirty="0" smtClean="0"/>
                        <a:t>μ</a:t>
                      </a:r>
                      <a:r>
                        <a:rPr lang="en-GB" sz="1200" u="none" strike="noStrike" kern="1200" baseline="0" dirty="0" smtClean="0"/>
                        <a:t>m</a:t>
                      </a:r>
                      <a:endParaRPr lang="en-GB" sz="1200" b="0" i="0" u="none" strike="noStrike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481498"/>
                  </a:ext>
                </a:extLst>
              </a:tr>
              <a:tr h="297766">
                <a:tc>
                  <a:txBody>
                    <a:bodyPr/>
                    <a:lstStyle/>
                    <a:p>
                      <a:r>
                        <a:rPr lang="en-GB" sz="1200" u="none" strike="noStrike" kern="1200" baseline="0" dirty="0" smtClean="0"/>
                        <a:t>Thickness of conductive layer: 5 </a:t>
                      </a:r>
                      <a:r>
                        <a:rPr lang="el-GR" sz="1200" u="none" strike="noStrike" kern="1200" baseline="0" dirty="0" smtClean="0"/>
                        <a:t>μ</a:t>
                      </a:r>
                      <a:r>
                        <a:rPr lang="en-GB" sz="1200" u="none" strike="noStrike" kern="1200" baseline="0" dirty="0" smtClean="0"/>
                        <a:t>m</a:t>
                      </a:r>
                      <a:endParaRPr lang="en-GB" sz="1200" b="0" i="0" u="none" strike="noStrike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267830"/>
                  </a:ext>
                </a:extLst>
              </a:tr>
              <a:tr h="297766">
                <a:tc>
                  <a:txBody>
                    <a:bodyPr/>
                    <a:lstStyle/>
                    <a:p>
                      <a:r>
                        <a:rPr lang="en-GB" sz="1200" u="none" strike="noStrike" kern="1200" baseline="0" dirty="0" smtClean="0"/>
                        <a:t>Inner diameter of holes: 50 </a:t>
                      </a:r>
                      <a:r>
                        <a:rPr lang="el-GR" sz="1200" u="none" strike="noStrike" kern="1200" baseline="0" dirty="0" smtClean="0"/>
                        <a:t>μ</a:t>
                      </a:r>
                      <a:r>
                        <a:rPr lang="en-GB" sz="1200" u="none" strike="noStrike" kern="1200" baseline="0" dirty="0" smtClean="0"/>
                        <a:t>m	</a:t>
                      </a:r>
                      <a:endParaRPr lang="en-GB" sz="1200" b="0" i="0" u="none" strike="noStrike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543004"/>
                  </a:ext>
                </a:extLst>
              </a:tr>
              <a:tr h="297766">
                <a:tc>
                  <a:txBody>
                    <a:bodyPr/>
                    <a:lstStyle/>
                    <a:p>
                      <a:r>
                        <a:rPr lang="en-GB" sz="1200" u="none" strike="noStrike" kern="1200" baseline="0" dirty="0" smtClean="0"/>
                        <a:t>External diameter of holes: 70</a:t>
                      </a:r>
                      <a:r>
                        <a:rPr lang="el-GR" sz="1200" u="none" strike="noStrike" kern="1200" baseline="0" dirty="0" smtClean="0"/>
                        <a:t>μ</a:t>
                      </a:r>
                      <a:r>
                        <a:rPr lang="en-GB" sz="1200" u="none" strike="noStrike" kern="1200" baseline="0" dirty="0" smtClean="0"/>
                        <a:t>	</a:t>
                      </a:r>
                      <a:endParaRPr lang="en-GB" sz="1200" b="0" i="0" u="none" strike="noStrike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402012"/>
                  </a:ext>
                </a:extLst>
              </a:tr>
              <a:tr h="297766">
                <a:tc>
                  <a:txBody>
                    <a:bodyPr/>
                    <a:lstStyle/>
                    <a:p>
                      <a:r>
                        <a:rPr lang="en-GB" sz="1200" u="none" strike="noStrike" kern="1200" baseline="0" dirty="0" smtClean="0"/>
                        <a:t>Pitch:140 </a:t>
                      </a:r>
                      <a:r>
                        <a:rPr lang="el-GR" sz="1200" u="none" strike="noStrike" kern="1200" baseline="0" dirty="0" smtClean="0"/>
                        <a:t>μ</a:t>
                      </a:r>
                      <a:r>
                        <a:rPr lang="en-GB" sz="1200" u="none" strike="noStrike" kern="1200" baseline="0" dirty="0" smtClean="0"/>
                        <a:t>m</a:t>
                      </a:r>
                      <a:endParaRPr lang="en-GB" sz="1200" b="0" i="0" u="none" strike="noStrike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289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458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PhD</a:t>
            </a:r>
            <a:r>
              <a:rPr lang="it-IT" dirty="0"/>
              <a:t> Project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4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304858" y="4464444"/>
            <a:ext cx="607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A.Muraro</a:t>
            </a:r>
            <a:r>
              <a:rPr lang="en-US" sz="800" dirty="0" smtClean="0"/>
              <a:t> et al.</a:t>
            </a:r>
            <a:r>
              <a:rPr lang="en-US" sz="800" i="1" dirty="0" smtClean="0"/>
              <a:t> “MBGEM</a:t>
            </a:r>
            <a:r>
              <a:rPr lang="en-US" sz="800" i="1" dirty="0"/>
              <a:t>: a stack of borated GEM detector for high efficiency thermal neutron </a:t>
            </a:r>
            <a:r>
              <a:rPr lang="en-US" sz="800" i="1" dirty="0" smtClean="0"/>
              <a:t>detection”- </a:t>
            </a:r>
            <a:r>
              <a:rPr lang="it-IT" sz="800" dirty="0" err="1"/>
              <a:t>Eur</a:t>
            </a:r>
            <a:r>
              <a:rPr lang="it-IT" sz="800" dirty="0"/>
              <a:t>. </a:t>
            </a:r>
            <a:r>
              <a:rPr lang="it-IT" sz="800" dirty="0" err="1"/>
              <a:t>Phys</a:t>
            </a:r>
            <a:r>
              <a:rPr lang="it-IT" sz="800" dirty="0"/>
              <a:t>. J. </a:t>
            </a:r>
            <a:r>
              <a:rPr lang="it-IT" sz="800" dirty="0" smtClean="0"/>
              <a:t>Plus (2021)</a:t>
            </a:r>
            <a:endParaRPr lang="en-US" sz="800" i="1" dirty="0"/>
          </a:p>
          <a:p>
            <a:r>
              <a:rPr lang="en-US" dirty="0"/>
              <a:t/>
            </a:r>
            <a:br>
              <a:rPr lang="en-US" dirty="0"/>
            </a:b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124198" y="994789"/>
            <a:ext cx="6941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j-lt"/>
              </a:rPr>
              <a:t>Development of a 10B multi-</a:t>
            </a:r>
            <a:r>
              <a:rPr lang="it-IT" dirty="0" err="1" smtClean="0">
                <a:latin typeface="+mj-lt"/>
              </a:rPr>
              <a:t>layer</a:t>
            </a:r>
            <a:r>
              <a:rPr lang="it-IT" dirty="0" smtClean="0">
                <a:latin typeface="+mj-lt"/>
              </a:rPr>
              <a:t> triple-GEM detectors </a:t>
            </a:r>
            <a:r>
              <a:rPr lang="it-IT" dirty="0" err="1" smtClean="0">
                <a:latin typeface="+mj-lt"/>
              </a:rPr>
              <a:t>optimised</a:t>
            </a:r>
            <a:r>
              <a:rPr lang="it-IT" dirty="0" smtClean="0">
                <a:latin typeface="+mj-lt"/>
              </a:rPr>
              <a:t> for slow </a:t>
            </a:r>
            <a:r>
              <a:rPr lang="it-IT" dirty="0" err="1" smtClean="0">
                <a:latin typeface="+mj-lt"/>
              </a:rPr>
              <a:t>neutron</a:t>
            </a:r>
            <a:r>
              <a:rPr lang="it-IT" dirty="0" smtClean="0">
                <a:latin typeface="+mj-lt"/>
              </a:rPr>
              <a:t> </a:t>
            </a:r>
            <a:r>
              <a:rPr lang="it-IT" dirty="0" err="1" smtClean="0">
                <a:latin typeface="+mj-lt"/>
              </a:rPr>
              <a:t>detection</a:t>
            </a:r>
            <a:r>
              <a:rPr lang="it-IT" dirty="0" smtClean="0">
                <a:latin typeface="+mj-lt"/>
              </a:rPr>
              <a:t>.</a:t>
            </a:r>
            <a:endParaRPr lang="it-IT" dirty="0">
              <a:latin typeface="+mj-lt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80" y="1440376"/>
            <a:ext cx="2643033" cy="2371001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212" y="1470832"/>
            <a:ext cx="3069954" cy="2302466"/>
          </a:xfrm>
          <a:prstGeom prst="rect">
            <a:avLst/>
          </a:prstGeom>
        </p:spPr>
      </p:pic>
      <p:pic>
        <p:nvPicPr>
          <p:cNvPr id="10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541" y="1470832"/>
            <a:ext cx="2152259" cy="286967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199529" y="3744640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+mj-lt"/>
              </a:rPr>
              <a:t>BGEM </a:t>
            </a:r>
            <a:r>
              <a:rPr lang="it-IT" sz="1000" dirty="0" err="1" smtClean="0">
                <a:latin typeface="+mj-lt"/>
              </a:rPr>
              <a:t>foils</a:t>
            </a:r>
            <a:endParaRPr lang="it-IT" sz="1000" dirty="0">
              <a:latin typeface="+mj-l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655541" y="4340510"/>
            <a:ext cx="2178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+mj-lt"/>
              </a:rPr>
              <a:t>Standard GEM </a:t>
            </a:r>
            <a:r>
              <a:rPr lang="it-IT" sz="1000" dirty="0" err="1" smtClean="0">
                <a:latin typeface="+mj-lt"/>
              </a:rPr>
              <a:t>foils</a:t>
            </a:r>
            <a:r>
              <a:rPr lang="it-IT" sz="1000" dirty="0" smtClean="0">
                <a:latin typeface="+mj-lt"/>
              </a:rPr>
              <a:t> and </a:t>
            </a:r>
            <a:r>
              <a:rPr lang="it-IT" sz="1000" dirty="0" err="1" smtClean="0">
                <a:latin typeface="+mj-lt"/>
              </a:rPr>
              <a:t>padded</a:t>
            </a:r>
            <a:r>
              <a:rPr lang="it-IT" sz="1000" dirty="0" smtClean="0">
                <a:latin typeface="+mj-lt"/>
              </a:rPr>
              <a:t> </a:t>
            </a:r>
            <a:r>
              <a:rPr lang="it-IT" sz="1000" dirty="0" err="1" smtClean="0">
                <a:latin typeface="+mj-lt"/>
              </a:rPr>
              <a:t>anode</a:t>
            </a:r>
            <a:endParaRPr lang="it-IT" sz="10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/>
              <p:cNvSpPr txBox="1"/>
              <p:nvPr/>
            </p:nvSpPr>
            <p:spPr>
              <a:xfrm>
                <a:off x="48707" y="3830472"/>
                <a:ext cx="2904578" cy="3597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900" b="0" i="1" smtClean="0">
                          <a:latin typeface="Cambria Math" panose="02040503050406030204" pitchFamily="18" charset="0"/>
                        </a:rPr>
                        <m:t>𝑛</m:t>
                      </m:r>
                      <m:sSup>
                        <m:sSupPr>
                          <m:ctrlPr>
                            <a:rPr lang="it-IT" sz="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9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e>
                        <m:sup>
                          <m:r>
                            <a:rPr lang="it-IT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  <m:r>
                        <a:rPr lang="it-IT" sz="9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it-IT" sz="900" b="0" i="1" smtClean="0">
                          <a:latin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{"/>
                          <m:endChr m:val=""/>
                          <m:ctrlPr>
                            <a:rPr lang="it-IT" sz="9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sSup>
                                <m:sSupPr>
                                  <m:ctrlP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e>
                                <m:sup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p>
                              </m:sSup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d>
                                <m:dPr>
                                  <m:ctrlP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e>
                              </m:d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.=6%   </m:t>
                              </m:r>
                              <m:sSub>
                                <m:sSubPr>
                                  <m:ctrlP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𝑣𝑎𝑙</m:t>
                                  </m:r>
                                </m:sub>
                              </m:sSub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=2,792 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𝑀𝑒𝑉</m:t>
                              </m:r>
                            </m:e>
                            <m:e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sSup>
                                <m:sSupPr>
                                  <m:ctrlP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e>
                                <m:sup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p>
                              </m:sSup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sSup>
                                <m:sSupPr>
                                  <m:ctrlP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. =94%   </m:t>
                              </m:r>
                              <m:sSub>
                                <m:sSubPr>
                                  <m:ctrlP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it-IT" sz="900" b="0" i="1" smtClean="0">
                                      <a:latin typeface="Cambria Math" panose="02040503050406030204" pitchFamily="18" charset="0"/>
                                    </a:rPr>
                                    <m:t>𝑣𝑎𝑙</m:t>
                                  </m:r>
                                </m:sub>
                              </m:sSub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=2,31 </m:t>
                              </m:r>
                              <m:r>
                                <a:rPr lang="it-IT" sz="900" b="0" i="1" smtClean="0">
                                  <a:latin typeface="Cambria Math" panose="02040503050406030204" pitchFamily="18" charset="0"/>
                                </a:rPr>
                                <m:t>𝑀𝑒𝑉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it-IT" sz="900" dirty="0"/>
              </a:p>
            </p:txBody>
          </p:sp>
        </mc:Choice>
        <mc:Fallback xmlns=""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7" y="3830472"/>
                <a:ext cx="2904578" cy="359714"/>
              </a:xfrm>
              <a:prstGeom prst="rect">
                <a:avLst/>
              </a:prstGeom>
              <a:blipFill>
                <a:blip r:embed="rId5"/>
                <a:stretch>
                  <a:fillRect l="-4622" t="-237288" r="-630" b="-3406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cxnSp>
        <p:nvCxnSpPr>
          <p:cNvPr id="16" name="Connettore 4 15"/>
          <p:cNvCxnSpPr/>
          <p:nvPr/>
        </p:nvCxnSpPr>
        <p:spPr>
          <a:xfrm>
            <a:off x="1124198" y="4152660"/>
            <a:ext cx="233551" cy="190611"/>
          </a:xfrm>
          <a:prstGeom prst="bentConnector3">
            <a:avLst>
              <a:gd name="adj1" fmla="val -42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/>
              <p:cNvSpPr txBox="1"/>
              <p:nvPr/>
            </p:nvSpPr>
            <p:spPr>
              <a:xfrm>
                <a:off x="1308489" y="4190186"/>
                <a:ext cx="8470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9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it-IT" sz="900" b="0" i="1" smtClean="0">
                          <a:latin typeface="Cambria Math" panose="02040503050406030204" pitchFamily="18" charset="0"/>
                        </a:rPr>
                        <m:t>=482 </m:t>
                      </m:r>
                      <m:r>
                        <a:rPr lang="it-IT" sz="900" b="0" i="1" smtClean="0">
                          <a:latin typeface="Cambria Math" panose="02040503050406030204" pitchFamily="18" charset="0"/>
                        </a:rPr>
                        <m:t>𝑘𝑒𝑉</m:t>
                      </m:r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24" name="CasellaDiTes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489" y="4190186"/>
                <a:ext cx="847027" cy="2308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7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02179" y="110927"/>
            <a:ext cx="7543800" cy="651857"/>
          </a:xfrm>
        </p:spPr>
        <p:txBody>
          <a:bodyPr>
            <a:normAutofit/>
          </a:bodyPr>
          <a:lstStyle/>
          <a:p>
            <a:pPr algn="ctr"/>
            <a:r>
              <a:rPr lang="it-IT" sz="3200" dirty="0" err="1" smtClean="0"/>
              <a:t>PhD</a:t>
            </a:r>
            <a:r>
              <a:rPr lang="it-IT" sz="3200" dirty="0" smtClean="0"/>
              <a:t> Project</a:t>
            </a:r>
            <a:endParaRPr lang="it-IT" sz="32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5</a:t>
            </a:fld>
            <a:endParaRPr lang="it-IT"/>
          </a:p>
        </p:txBody>
      </p:sp>
      <p:pic>
        <p:nvPicPr>
          <p:cNvPr id="6" name="Google Shape;120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79481" y="1418012"/>
            <a:ext cx="2400834" cy="303245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sellaDiTesto 6"/>
          <p:cNvSpPr txBox="1"/>
          <p:nvPr/>
        </p:nvSpPr>
        <p:spPr>
          <a:xfrm>
            <a:off x="1125249" y="977070"/>
            <a:ext cx="6941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j-lt"/>
              </a:rPr>
              <a:t>Development of a 10B multi-</a:t>
            </a:r>
            <a:r>
              <a:rPr lang="it-IT" dirty="0" err="1" smtClean="0">
                <a:latin typeface="+mj-lt"/>
              </a:rPr>
              <a:t>layer</a:t>
            </a:r>
            <a:r>
              <a:rPr lang="it-IT" dirty="0" smtClean="0">
                <a:latin typeface="+mj-lt"/>
              </a:rPr>
              <a:t> triple-GEM detectors </a:t>
            </a:r>
            <a:r>
              <a:rPr lang="it-IT" dirty="0" err="1" smtClean="0">
                <a:latin typeface="+mj-lt"/>
              </a:rPr>
              <a:t>optimised</a:t>
            </a:r>
            <a:r>
              <a:rPr lang="it-IT" dirty="0" smtClean="0">
                <a:latin typeface="+mj-lt"/>
              </a:rPr>
              <a:t> for slow </a:t>
            </a:r>
            <a:r>
              <a:rPr lang="it-IT" dirty="0" err="1" smtClean="0">
                <a:latin typeface="+mj-lt"/>
              </a:rPr>
              <a:t>neutron</a:t>
            </a:r>
            <a:r>
              <a:rPr lang="it-IT" dirty="0" smtClean="0">
                <a:latin typeface="+mj-lt"/>
              </a:rPr>
              <a:t> </a:t>
            </a:r>
            <a:r>
              <a:rPr lang="it-IT" dirty="0" err="1" smtClean="0">
                <a:latin typeface="+mj-lt"/>
              </a:rPr>
              <a:t>detection</a:t>
            </a:r>
            <a:r>
              <a:rPr lang="it-IT" dirty="0" smtClean="0">
                <a:latin typeface="+mj-lt"/>
              </a:rPr>
              <a:t>.</a:t>
            </a:r>
            <a:endParaRPr lang="it-IT" dirty="0">
              <a:latin typeface="+mj-lt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954" y="2021153"/>
            <a:ext cx="2221870" cy="213641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779" y="1972120"/>
            <a:ext cx="3793175" cy="2185446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353815" y="4436064"/>
            <a:ext cx="2052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+mj-lt"/>
              </a:rPr>
              <a:t>First </a:t>
            </a:r>
            <a:r>
              <a:rPr lang="en-GB" sz="1000" dirty="0" smtClean="0">
                <a:latin typeface="+mj-lt"/>
              </a:rPr>
              <a:t>prototype</a:t>
            </a:r>
            <a:r>
              <a:rPr lang="it-IT" sz="1000" dirty="0" smtClean="0">
                <a:latin typeface="+mj-lt"/>
              </a:rPr>
              <a:t> of MBGEM </a:t>
            </a:r>
            <a:r>
              <a:rPr lang="en-GB" sz="1000" dirty="0" smtClean="0">
                <a:latin typeface="+mj-lt"/>
              </a:rPr>
              <a:t>detector</a:t>
            </a:r>
            <a:r>
              <a:rPr lang="it-IT" sz="1000" dirty="0" smtClean="0">
                <a:latin typeface="+mj-lt"/>
              </a:rPr>
              <a:t> </a:t>
            </a:r>
            <a:endParaRPr lang="it-IT" sz="1000" dirty="0">
              <a:latin typeface="+mj-lt"/>
            </a:endParaRPr>
          </a:p>
        </p:txBody>
      </p:sp>
      <p:sp>
        <p:nvSpPr>
          <p:cNvPr id="1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565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Aluminium triple-GEM detector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159" y="2522737"/>
            <a:ext cx="2068298" cy="1984622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234" y="2588510"/>
            <a:ext cx="1872937" cy="1913207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275" y="1863345"/>
            <a:ext cx="3514900" cy="2638372"/>
          </a:xfrm>
          <a:prstGeom prst="rect">
            <a:avLst/>
          </a:prstGeom>
        </p:spPr>
      </p:pic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428158" y="1068989"/>
            <a:ext cx="4802690" cy="1213169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GEM detector optimised for Soft X-ray detection.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Three GEM foils covered with 200 nm 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Gas mixture of </a:t>
            </a:r>
            <a:r>
              <a:rPr lang="en-GB" dirty="0">
                <a:latin typeface="+mj-lt"/>
              </a:rPr>
              <a:t>ArCO2(70%-30</a:t>
            </a:r>
            <a:r>
              <a:rPr lang="en-GB" dirty="0" smtClean="0">
                <a:latin typeface="+mj-lt"/>
              </a:rPr>
              <a:t>%).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Two system of GEMINI electronic readout (</a:t>
            </a:r>
            <a:r>
              <a:rPr lang="en-GB" dirty="0" err="1" smtClean="0">
                <a:latin typeface="+mj-lt"/>
              </a:rPr>
              <a:t>analog</a:t>
            </a:r>
            <a:r>
              <a:rPr lang="en-GB" dirty="0" smtClean="0">
                <a:latin typeface="+mj-lt"/>
              </a:rPr>
              <a:t> and digital).</a:t>
            </a:r>
            <a:endParaRPr lang="en-GB" dirty="0">
              <a:latin typeface="+mj-l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22960" y="4501717"/>
            <a:ext cx="1269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+mj-lt"/>
              </a:rPr>
              <a:t>Aluminium GEM foils</a:t>
            </a:r>
            <a:endParaRPr lang="en-GB" sz="1000" dirty="0">
              <a:latin typeface="+mj-lt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896555" y="4511001"/>
            <a:ext cx="23342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+mj-lt"/>
              </a:rPr>
              <a:t>256 padded anode (one pad of 6x6 mm</a:t>
            </a:r>
            <a:r>
              <a:rPr lang="en-GB" sz="1000" baseline="30000" dirty="0" smtClean="0">
                <a:latin typeface="+mj-lt"/>
              </a:rPr>
              <a:t>2</a:t>
            </a:r>
            <a:r>
              <a:rPr lang="en-GB" sz="1000" dirty="0" smtClean="0">
                <a:latin typeface="+mj-lt"/>
              </a:rPr>
              <a:t>)</a:t>
            </a:r>
            <a:endParaRPr lang="en-GB" sz="1000" dirty="0">
              <a:latin typeface="+mj-lt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902582" y="4483999"/>
            <a:ext cx="25442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+mj-lt"/>
              </a:rPr>
              <a:t>Al GEM detector with </a:t>
            </a:r>
            <a:r>
              <a:rPr lang="en-GB" sz="1000" dirty="0" err="1" smtClean="0">
                <a:latin typeface="+mj-lt"/>
              </a:rPr>
              <a:t>analog</a:t>
            </a:r>
            <a:r>
              <a:rPr lang="en-GB" sz="1000" dirty="0" smtClean="0">
                <a:latin typeface="+mj-lt"/>
              </a:rPr>
              <a:t> and </a:t>
            </a:r>
            <a:r>
              <a:rPr lang="en-GB" sz="1000" dirty="0" err="1" smtClean="0">
                <a:latin typeface="+mj-lt"/>
              </a:rPr>
              <a:t>dital</a:t>
            </a:r>
            <a:r>
              <a:rPr lang="en-GB" sz="1000" dirty="0" smtClean="0">
                <a:latin typeface="+mj-lt"/>
              </a:rPr>
              <a:t> system</a:t>
            </a:r>
            <a:endParaRPr lang="en-GB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699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GEMINI Chip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7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F1E9131-038A-49A0-BC1A-C0AFF9C628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6" t="27956" r="14629" b="3608"/>
          <a:stretch/>
        </p:blipFill>
        <p:spPr>
          <a:xfrm rot="5400000">
            <a:off x="4154905" y="1820115"/>
            <a:ext cx="3023381" cy="1668072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43" y="3161225"/>
            <a:ext cx="4404377" cy="148004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4486" y="1324252"/>
            <a:ext cx="2332881" cy="2960511"/>
          </a:xfrm>
          <a:prstGeom prst="rect">
            <a:avLst/>
          </a:prstGeom>
        </p:spPr>
      </p:pic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471382"/>
              </p:ext>
            </p:extLst>
          </p:nvPr>
        </p:nvGraphicFramePr>
        <p:xfrm>
          <a:off x="368878" y="1156314"/>
          <a:ext cx="4071258" cy="1677901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592474">
                  <a:extLst>
                    <a:ext uri="{9D8B030D-6E8A-4147-A177-3AD203B41FA5}">
                      <a16:colId xmlns:a16="http://schemas.microsoft.com/office/drawing/2014/main" val="3353503792"/>
                    </a:ext>
                  </a:extLst>
                </a:gridCol>
                <a:gridCol w="1124099">
                  <a:extLst>
                    <a:ext uri="{9D8B030D-6E8A-4147-A177-3AD203B41FA5}">
                      <a16:colId xmlns:a16="http://schemas.microsoft.com/office/drawing/2014/main" val="131647521"/>
                    </a:ext>
                  </a:extLst>
                </a:gridCol>
                <a:gridCol w="1354685">
                  <a:extLst>
                    <a:ext uri="{9D8B030D-6E8A-4147-A177-3AD203B41FA5}">
                      <a16:colId xmlns:a16="http://schemas.microsoft.com/office/drawing/2014/main" val="2919026441"/>
                    </a:ext>
                  </a:extLst>
                </a:gridCol>
              </a:tblGrid>
              <a:tr h="30507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 Features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GEMINI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CARIOCA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146731"/>
                  </a:ext>
                </a:extLst>
              </a:tr>
              <a:tr h="240811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CMOS technology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180 nm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250 nm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687733"/>
                  </a:ext>
                </a:extLst>
              </a:tr>
              <a:tr h="240811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N° of channels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16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8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56461"/>
                  </a:ext>
                </a:extLst>
              </a:tr>
              <a:tr h="240811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Max pixel capacitance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40 pF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120 pF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356203"/>
                  </a:ext>
                </a:extLst>
              </a:tr>
              <a:tr h="27554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Max count rate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5 </a:t>
                      </a:r>
                      <a:r>
                        <a:rPr lang="en-GB" sz="1200" dirty="0" err="1" smtClean="0">
                          <a:latin typeface="+mj-lt"/>
                        </a:rPr>
                        <a:t>Mcps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0.8 </a:t>
                      </a:r>
                      <a:r>
                        <a:rPr lang="en-GB" sz="1200" dirty="0" err="1" smtClean="0">
                          <a:latin typeface="+mj-lt"/>
                        </a:rPr>
                        <a:t>Mcps</a:t>
                      </a:r>
                      <a:r>
                        <a:rPr lang="en-GB" sz="1200" dirty="0" smtClean="0">
                          <a:latin typeface="+mj-lt"/>
                        </a:rPr>
                        <a:t>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296414"/>
                  </a:ext>
                </a:extLst>
              </a:tr>
              <a:tr h="240811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Min detectable charge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2.5 </a:t>
                      </a:r>
                      <a:r>
                        <a:rPr lang="en-GB" sz="1200" dirty="0" err="1" smtClean="0">
                          <a:latin typeface="+mj-lt"/>
                        </a:rPr>
                        <a:t>fC</a:t>
                      </a:r>
                      <a:r>
                        <a:rPr lang="en-GB" sz="1200" dirty="0" smtClean="0">
                          <a:latin typeface="+mj-lt"/>
                        </a:rPr>
                        <a:t>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10 </a:t>
                      </a:r>
                      <a:r>
                        <a:rPr lang="en-GB" sz="1200" dirty="0" err="1" smtClean="0">
                          <a:latin typeface="+mj-lt"/>
                        </a:rPr>
                        <a:t>fC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96465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15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8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GEMINI Analog System</a:t>
            </a:r>
            <a:endParaRPr lang="en-GB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174" y="2506149"/>
            <a:ext cx="2848429" cy="2138102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8" r="10308"/>
          <a:stretch/>
        </p:blipFill>
        <p:spPr>
          <a:xfrm rot="5400000">
            <a:off x="5678139" y="1446463"/>
            <a:ext cx="2787296" cy="360828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1" name="CasellaDiTesto 30"/>
          <p:cNvSpPr txBox="1"/>
          <p:nvPr/>
        </p:nvSpPr>
        <p:spPr>
          <a:xfrm>
            <a:off x="8193314" y="3447974"/>
            <a:ext cx="771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X-ray source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5812756" y="3692881"/>
            <a:ext cx="78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Target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7041845" y="3755751"/>
            <a:ext cx="1062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CAEN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digitizer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4" name="Segnaposto contenuto 2"/>
          <p:cNvSpPr>
            <a:spLocks noGrp="1"/>
          </p:cNvSpPr>
          <p:nvPr>
            <p:ph idx="1"/>
          </p:nvPr>
        </p:nvSpPr>
        <p:spPr>
          <a:xfrm>
            <a:off x="432846" y="1068989"/>
            <a:ext cx="4347041" cy="936991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 32 </a:t>
            </a:r>
            <a:r>
              <a:rPr lang="en-GB" dirty="0" err="1" smtClean="0">
                <a:latin typeface="+mj-lt"/>
              </a:rPr>
              <a:t>analog</a:t>
            </a:r>
            <a:r>
              <a:rPr lang="en-GB" dirty="0" smtClean="0">
                <a:latin typeface="+mj-lt"/>
              </a:rPr>
              <a:t> channel board and 64D GEMINI chip.</a:t>
            </a:r>
            <a:endParaRPr lang="en-GB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Caen digitizer (8 channels).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X-ray source and Titanium target.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 smtClean="0">
              <a:latin typeface="+mj-lt"/>
            </a:endParaRPr>
          </a:p>
        </p:txBody>
      </p:sp>
      <p:graphicFrame>
        <p:nvGraphicFramePr>
          <p:cNvPr id="35" name="Tabel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261841"/>
              </p:ext>
            </p:extLst>
          </p:nvPr>
        </p:nvGraphicFramePr>
        <p:xfrm>
          <a:off x="385304" y="3046776"/>
          <a:ext cx="1589315" cy="1112520"/>
        </p:xfrm>
        <a:graphic>
          <a:graphicData uri="http://schemas.openxmlformats.org/drawingml/2006/table">
            <a:tbl>
              <a:tblPr firstRow="1" bandRow="1">
                <a:tableStyleId>{D2E5434F-59A6-45F1-8000-F74D76B10D66}</a:tableStyleId>
              </a:tblPr>
              <a:tblGrid>
                <a:gridCol w="522928">
                  <a:extLst>
                    <a:ext uri="{9D8B030D-6E8A-4147-A177-3AD203B41FA5}">
                      <a16:colId xmlns:a16="http://schemas.microsoft.com/office/drawing/2014/main" val="1247806372"/>
                    </a:ext>
                  </a:extLst>
                </a:gridCol>
                <a:gridCol w="551543">
                  <a:extLst>
                    <a:ext uri="{9D8B030D-6E8A-4147-A177-3AD203B41FA5}">
                      <a16:colId xmlns:a16="http://schemas.microsoft.com/office/drawing/2014/main" val="1702834951"/>
                    </a:ext>
                  </a:extLst>
                </a:gridCol>
                <a:gridCol w="514844">
                  <a:extLst>
                    <a:ext uri="{9D8B030D-6E8A-4147-A177-3AD203B41FA5}">
                      <a16:colId xmlns:a16="http://schemas.microsoft.com/office/drawing/2014/main" val="17965474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807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Ch</a:t>
                      </a:r>
                      <a:r>
                        <a:rPr lang="en-GB" dirty="0" smtClean="0"/>
                        <a:t> 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600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932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04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mtClean="0"/>
              <a:t>9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4844839"/>
            <a:ext cx="1981200" cy="273844"/>
          </a:xfrm>
        </p:spPr>
        <p:txBody>
          <a:bodyPr/>
          <a:lstStyle/>
          <a:p>
            <a:r>
              <a:rPr lang="it-IT" dirty="0" smtClean="0"/>
              <a:t>Stephanie Cancelli</a:t>
            </a: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Analog</a:t>
            </a:r>
            <a:r>
              <a:rPr lang="it-IT" dirty="0"/>
              <a:t> </a:t>
            </a:r>
            <a:r>
              <a:rPr lang="it-IT" dirty="0" smtClean="0"/>
              <a:t>System </a:t>
            </a:r>
            <a:r>
              <a:rPr lang="it-IT" dirty="0" err="1" smtClean="0"/>
              <a:t>Characterisation</a:t>
            </a:r>
            <a:endParaRPr lang="en-GB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2"/>
          <a:srcRect l="1094" t="12759" r="26231" b="10929"/>
          <a:stretch/>
        </p:blipFill>
        <p:spPr>
          <a:xfrm>
            <a:off x="308500" y="1926640"/>
            <a:ext cx="4036867" cy="1432437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821" y="1523690"/>
            <a:ext cx="4673155" cy="2417686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5880062" y="1419246"/>
            <a:ext cx="2179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>
                <a:latin typeface="+mj-lt"/>
              </a:rPr>
              <a:t>Waveform</a:t>
            </a:r>
            <a:r>
              <a:rPr lang="it-IT" sz="1200" dirty="0" smtClean="0">
                <a:latin typeface="+mj-lt"/>
              </a:rPr>
              <a:t> of a single </a:t>
            </a:r>
            <a:r>
              <a:rPr lang="it-IT" sz="1200" dirty="0" err="1" smtClean="0">
                <a:latin typeface="+mj-lt"/>
              </a:rPr>
              <a:t>event</a:t>
            </a:r>
            <a:endParaRPr lang="it-IT" sz="1200" dirty="0">
              <a:latin typeface="+mj-lt"/>
            </a:endParaRPr>
          </a:p>
        </p:txBody>
      </p:sp>
      <p:cxnSp>
        <p:nvCxnSpPr>
          <p:cNvPr id="4" name="Connettore diritto 3"/>
          <p:cNvCxnSpPr/>
          <p:nvPr/>
        </p:nvCxnSpPr>
        <p:spPr>
          <a:xfrm>
            <a:off x="4885834" y="3329149"/>
            <a:ext cx="3786451" cy="299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7385131" y="3148379"/>
            <a:ext cx="1682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C00000"/>
                </a:solidFill>
                <a:latin typeface="+mj-lt"/>
              </a:rPr>
              <a:t>Threshold</a:t>
            </a:r>
            <a:endParaRPr lang="en-GB" sz="10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9" name="Connettore diritto 8"/>
          <p:cNvCxnSpPr/>
          <p:nvPr/>
        </p:nvCxnSpPr>
        <p:spPr>
          <a:xfrm>
            <a:off x="6146800" y="3329149"/>
            <a:ext cx="0" cy="350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/>
          <p:cNvCxnSpPr/>
          <p:nvPr/>
        </p:nvCxnSpPr>
        <p:spPr>
          <a:xfrm>
            <a:off x="5613324" y="3341914"/>
            <a:ext cx="0" cy="337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/>
          <p:cNvCxnSpPr/>
          <p:nvPr/>
        </p:nvCxnSpPr>
        <p:spPr>
          <a:xfrm>
            <a:off x="5597034" y="3329149"/>
            <a:ext cx="549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>
            <a:off x="5613324" y="3438904"/>
            <a:ext cx="5334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5614725" y="3764601"/>
            <a:ext cx="614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accent1"/>
                </a:solidFill>
              </a:rPr>
              <a:t>ToT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3795486" y="2351314"/>
            <a:ext cx="694763" cy="39914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Connettore 2 29"/>
          <p:cNvCxnSpPr/>
          <p:nvPr/>
        </p:nvCxnSpPr>
        <p:spPr>
          <a:xfrm flipV="1">
            <a:off x="4490249" y="2634341"/>
            <a:ext cx="313980" cy="362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00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Blu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2129</TotalTime>
  <Words>792</Words>
  <Application>Microsoft Office PowerPoint</Application>
  <PresentationFormat>Presentazione su schermo (16:9)</PresentationFormat>
  <Paragraphs>260</Paragraphs>
  <Slides>23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Wingdings</vt:lpstr>
      <vt:lpstr>Retrospettivo</vt:lpstr>
      <vt:lpstr>Characterisation of the GEMINI chip coupled with Aluminium Triple-GEM detector</vt:lpstr>
      <vt:lpstr>Outline</vt:lpstr>
      <vt:lpstr>Gas Electron Multiplier (GEM) detectors</vt:lpstr>
      <vt:lpstr>PhD Project</vt:lpstr>
      <vt:lpstr>PhD Project</vt:lpstr>
      <vt:lpstr>Aluminium triple-GEM detector</vt:lpstr>
      <vt:lpstr>GEMINI Chip</vt:lpstr>
      <vt:lpstr>GEMINI Analog System</vt:lpstr>
      <vt:lpstr>Analog System Characterisation</vt:lpstr>
      <vt:lpstr>Analog System Characterisation</vt:lpstr>
      <vt:lpstr>Analog System Characterisation</vt:lpstr>
      <vt:lpstr>Analog System Characterisation</vt:lpstr>
      <vt:lpstr>Analog System Characterisation</vt:lpstr>
      <vt:lpstr>Analog System Characterisation</vt:lpstr>
      <vt:lpstr>Analog System Characterisation</vt:lpstr>
      <vt:lpstr>Analog System Characterisation</vt:lpstr>
      <vt:lpstr>Analog System Characterisation</vt:lpstr>
      <vt:lpstr>Analog System Characterisation</vt:lpstr>
      <vt:lpstr>Presentazione standard di PowerPoint</vt:lpstr>
      <vt:lpstr>Exams</vt:lpstr>
      <vt:lpstr>Publications</vt:lpstr>
      <vt:lpstr>Analog System Characterisation</vt:lpstr>
      <vt:lpstr>Digital signal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Characterisation of GEMINI chips coupled with Aluminium Triple-GEM detector</dc:title>
  <dc:creator>Utente</dc:creator>
  <cp:lastModifiedBy>Stephanie Cancelli</cp:lastModifiedBy>
  <cp:revision>55</cp:revision>
  <dcterms:modified xsi:type="dcterms:W3CDTF">2021-07-14T18:14:43Z</dcterms:modified>
</cp:coreProperties>
</file>