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26" r:id="rId2"/>
    <p:sldMasterId id="2147483728" r:id="rId3"/>
    <p:sldMasterId id="2147483730" r:id="rId4"/>
    <p:sldMasterId id="2147483736" r:id="rId5"/>
    <p:sldMasterId id="2147483737" r:id="rId6"/>
    <p:sldMasterId id="2147483739" r:id="rId7"/>
  </p:sldMasterIdLst>
  <p:notesMasterIdLst>
    <p:notesMasterId r:id="rId21"/>
  </p:notesMasterIdLst>
  <p:handoutMasterIdLst>
    <p:handoutMasterId r:id="rId22"/>
  </p:handoutMasterIdLst>
  <p:sldIdLst>
    <p:sldId id="688" r:id="rId8"/>
    <p:sldId id="657" r:id="rId9"/>
    <p:sldId id="670" r:id="rId10"/>
    <p:sldId id="659" r:id="rId11"/>
    <p:sldId id="663" r:id="rId12"/>
    <p:sldId id="684" r:id="rId13"/>
    <p:sldId id="686" r:id="rId14"/>
    <p:sldId id="286" r:id="rId15"/>
    <p:sldId id="667" r:id="rId16"/>
    <p:sldId id="664" r:id="rId17"/>
    <p:sldId id="674" r:id="rId18"/>
    <p:sldId id="535" r:id="rId19"/>
    <p:sldId id="687" r:id="rId20"/>
  </p:sldIdLst>
  <p:sldSz cx="9144000" cy="6858000" type="screen4x3"/>
  <p:notesSz cx="68580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1pPr>
    <a:lvl2pPr marL="456726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2pPr>
    <a:lvl3pPr marL="913455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3pPr>
    <a:lvl4pPr marL="1370172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4pPr>
    <a:lvl5pPr marL="1826907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5pPr>
    <a:lvl6pPr marL="2283619" algn="l" defTabSz="913455" rtl="0" eaLnBrk="1" latinLnBrk="0" hangingPunct="1">
      <a:defRPr sz="2000" kern="1200">
        <a:solidFill>
          <a:srgbClr val="FF0000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6pPr>
    <a:lvl7pPr marL="2740344" algn="l" defTabSz="913455" rtl="0" eaLnBrk="1" latinLnBrk="0" hangingPunct="1">
      <a:defRPr sz="2000" kern="1200">
        <a:solidFill>
          <a:srgbClr val="FF0000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7pPr>
    <a:lvl8pPr marL="3197066" algn="l" defTabSz="913455" rtl="0" eaLnBrk="1" latinLnBrk="0" hangingPunct="1">
      <a:defRPr sz="2000" kern="1200">
        <a:solidFill>
          <a:srgbClr val="FF0000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8pPr>
    <a:lvl9pPr marL="3653791" algn="l" defTabSz="913455" rtl="0" eaLnBrk="1" latinLnBrk="0" hangingPunct="1">
      <a:defRPr sz="2000" kern="1200">
        <a:solidFill>
          <a:srgbClr val="FF0000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13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CCFF"/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41" autoAdjust="0"/>
    <p:restoredTop sz="94671" autoAdjust="0"/>
  </p:normalViewPr>
  <p:slideViewPr>
    <p:cSldViewPr>
      <p:cViewPr varScale="1">
        <p:scale>
          <a:sx n="63" d="100"/>
          <a:sy n="63" d="100"/>
        </p:scale>
        <p:origin x="1456" y="5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713"/>
        <p:guide pos="219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M. Bonesini - CDS 2011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B27AAE04-16A1-4528-B55D-90F59AAFE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603868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it-IT">
              <a:ea typeface="+mn-ea"/>
              <a:cs typeface="+mn-cs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0" tIns="45360" rIns="90720" bIns="4536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22110209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defTabSz="456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174" indent="-285456" algn="l" defTabSz="456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1806" indent="-228363" algn="l" defTabSz="456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98537" indent="-228363" algn="l" defTabSz="456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5258" indent="-228363" algn="l" defTabSz="456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3619" algn="l" defTabSz="9134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344" algn="l" defTabSz="9134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066" algn="l" defTabSz="9134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791" algn="l" defTabSz="9134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7E9C3F-7D25-4B94-97F3-4EAB095961E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9775"/>
            <a:ext cx="4937125" cy="3702050"/>
          </a:xfrm>
          <a:solidFill>
            <a:srgbClr val="FFFFFF"/>
          </a:solidFill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7" y="4690588"/>
            <a:ext cx="5438461" cy="4444049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727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2B8F9-5099-7F44-AD13-E00D74EFD80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01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0383" y="4690269"/>
            <a:ext cx="5436909" cy="4443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2876" tIns="46438" rIns="92876" bIns="46438" anchor="ctr"/>
          <a:lstStyle/>
          <a:p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567223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DBA017-73B3-4DB7-BE8B-11FD84E0CECD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9775"/>
            <a:ext cx="4937125" cy="3702050"/>
          </a:xfrm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7" y="4690588"/>
            <a:ext cx="5438461" cy="4444049"/>
          </a:xfrm>
          <a:solidFill>
            <a:schemeClr val="accent1"/>
          </a:solidFill>
          <a:ln w="9360">
            <a:solidFill>
              <a:schemeClr val="tx1"/>
            </a:solidFill>
          </a:ln>
        </p:spPr>
        <p:txBody>
          <a:bodyPr wrap="none" anchor="ctr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71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881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726" indent="0" algn="ctr">
              <a:buNone/>
              <a:defRPr/>
            </a:lvl2pPr>
            <a:lvl3pPr marL="913455" indent="0" algn="ctr">
              <a:buNone/>
              <a:defRPr/>
            </a:lvl3pPr>
            <a:lvl4pPr marL="1370172" indent="0" algn="ctr">
              <a:buNone/>
              <a:defRPr/>
            </a:lvl4pPr>
            <a:lvl5pPr marL="1826907" indent="0" algn="ctr">
              <a:buNone/>
              <a:defRPr/>
            </a:lvl5pPr>
            <a:lvl6pPr marL="2283619" indent="0" algn="ctr">
              <a:buNone/>
              <a:defRPr/>
            </a:lvl6pPr>
            <a:lvl7pPr marL="2740344" indent="0" algn="ctr">
              <a:buNone/>
              <a:defRPr/>
            </a:lvl7pPr>
            <a:lvl8pPr marL="3197066" indent="0" algn="ctr">
              <a:buNone/>
              <a:defRPr/>
            </a:lvl8pPr>
            <a:lvl9pPr marL="365379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5" y="115888"/>
            <a:ext cx="2149475" cy="5978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8925" y="115888"/>
            <a:ext cx="6300788" cy="5978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46" y="115891"/>
            <a:ext cx="8602663" cy="719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46" y="115891"/>
            <a:ext cx="8602663" cy="719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76" y="1066801"/>
            <a:ext cx="8494713" cy="5027613"/>
          </a:xfrm>
        </p:spPr>
        <p:txBody>
          <a:bodyPr/>
          <a:lstStyle/>
          <a:p>
            <a:pPr lvl="0"/>
            <a:endParaRPr lang="it-IT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46" y="115891"/>
            <a:ext cx="8602663" cy="719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78" y="1066801"/>
            <a:ext cx="4170363" cy="5027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9" y="1066801"/>
            <a:ext cx="4171950" cy="24368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9" y="3656013"/>
            <a:ext cx="4171950" cy="2438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" y="115888"/>
            <a:ext cx="8602663" cy="719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066800"/>
            <a:ext cx="8494713" cy="24368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3850" y="3656013"/>
            <a:ext cx="8494713" cy="2438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5056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0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35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26" indent="0">
              <a:buNone/>
              <a:defRPr sz="1800"/>
            </a:lvl2pPr>
            <a:lvl3pPr marL="913455" indent="0">
              <a:buNone/>
              <a:defRPr sz="1600"/>
            </a:lvl3pPr>
            <a:lvl4pPr marL="1370172" indent="0">
              <a:buNone/>
              <a:defRPr sz="1400"/>
            </a:lvl4pPr>
            <a:lvl5pPr marL="1826907" indent="0">
              <a:buNone/>
              <a:defRPr sz="1400"/>
            </a:lvl5pPr>
            <a:lvl6pPr marL="2283619" indent="0">
              <a:buNone/>
              <a:defRPr sz="1400"/>
            </a:lvl6pPr>
            <a:lvl7pPr marL="2740344" indent="0">
              <a:buNone/>
              <a:defRPr sz="1400"/>
            </a:lvl7pPr>
            <a:lvl8pPr marL="3197066" indent="0">
              <a:buNone/>
              <a:defRPr sz="1400"/>
            </a:lvl8pPr>
            <a:lvl9pPr marL="365379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78" y="1066801"/>
            <a:ext cx="4170363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9" y="1066801"/>
            <a:ext cx="4171950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26" indent="0">
              <a:buNone/>
              <a:defRPr sz="2000" b="1"/>
            </a:lvl2pPr>
            <a:lvl3pPr marL="913455" indent="0">
              <a:buNone/>
              <a:defRPr sz="1800" b="1"/>
            </a:lvl3pPr>
            <a:lvl4pPr marL="1370172" indent="0">
              <a:buNone/>
              <a:defRPr sz="1600" b="1"/>
            </a:lvl4pPr>
            <a:lvl5pPr marL="1826907" indent="0">
              <a:buNone/>
              <a:defRPr sz="1600" b="1"/>
            </a:lvl5pPr>
            <a:lvl6pPr marL="2283619" indent="0">
              <a:buNone/>
              <a:defRPr sz="1600" b="1"/>
            </a:lvl6pPr>
            <a:lvl7pPr marL="2740344" indent="0">
              <a:buNone/>
              <a:defRPr sz="1600" b="1"/>
            </a:lvl7pPr>
            <a:lvl8pPr marL="3197066" indent="0">
              <a:buNone/>
              <a:defRPr sz="1600" b="1"/>
            </a:lvl8pPr>
            <a:lvl9pPr marL="36537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26" indent="0">
              <a:buNone/>
              <a:defRPr sz="2000" b="1"/>
            </a:lvl2pPr>
            <a:lvl3pPr marL="913455" indent="0">
              <a:buNone/>
              <a:defRPr sz="1800" b="1"/>
            </a:lvl3pPr>
            <a:lvl4pPr marL="1370172" indent="0">
              <a:buNone/>
              <a:defRPr sz="1600" b="1"/>
            </a:lvl4pPr>
            <a:lvl5pPr marL="1826907" indent="0">
              <a:buNone/>
              <a:defRPr sz="1600" b="1"/>
            </a:lvl5pPr>
            <a:lvl6pPr marL="2283619" indent="0">
              <a:buNone/>
              <a:defRPr sz="1600" b="1"/>
            </a:lvl6pPr>
            <a:lvl7pPr marL="2740344" indent="0">
              <a:buNone/>
              <a:defRPr sz="1600" b="1"/>
            </a:lvl7pPr>
            <a:lvl8pPr marL="3197066" indent="0">
              <a:buNone/>
              <a:defRPr sz="1600" b="1"/>
            </a:lvl8pPr>
            <a:lvl9pPr marL="36537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2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26" indent="0">
              <a:buNone/>
              <a:defRPr sz="1200"/>
            </a:lvl2pPr>
            <a:lvl3pPr marL="913455" indent="0">
              <a:buNone/>
              <a:defRPr sz="1000"/>
            </a:lvl3pPr>
            <a:lvl4pPr marL="1370172" indent="0">
              <a:buNone/>
              <a:defRPr sz="900"/>
            </a:lvl4pPr>
            <a:lvl5pPr marL="1826907" indent="0">
              <a:buNone/>
              <a:defRPr sz="900"/>
            </a:lvl5pPr>
            <a:lvl6pPr marL="2283619" indent="0">
              <a:buNone/>
              <a:defRPr sz="900"/>
            </a:lvl6pPr>
            <a:lvl7pPr marL="2740344" indent="0">
              <a:buNone/>
              <a:defRPr sz="900"/>
            </a:lvl7pPr>
            <a:lvl8pPr marL="3197066" indent="0">
              <a:buNone/>
              <a:defRPr sz="900"/>
            </a:lvl8pPr>
            <a:lvl9pPr marL="36537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26" indent="0">
              <a:buNone/>
              <a:defRPr sz="2800"/>
            </a:lvl2pPr>
            <a:lvl3pPr marL="913455" indent="0">
              <a:buNone/>
              <a:defRPr sz="2400"/>
            </a:lvl3pPr>
            <a:lvl4pPr marL="1370172" indent="0">
              <a:buNone/>
              <a:defRPr sz="2000"/>
            </a:lvl4pPr>
            <a:lvl5pPr marL="1826907" indent="0">
              <a:buNone/>
              <a:defRPr sz="2000"/>
            </a:lvl5pPr>
            <a:lvl6pPr marL="2283619" indent="0">
              <a:buNone/>
              <a:defRPr sz="2000"/>
            </a:lvl6pPr>
            <a:lvl7pPr marL="2740344" indent="0">
              <a:buNone/>
              <a:defRPr sz="2000"/>
            </a:lvl7pPr>
            <a:lvl8pPr marL="3197066" indent="0">
              <a:buNone/>
              <a:defRPr sz="2000"/>
            </a:lvl8pPr>
            <a:lvl9pPr marL="3653791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26" indent="0">
              <a:buNone/>
              <a:defRPr sz="1200"/>
            </a:lvl2pPr>
            <a:lvl3pPr marL="913455" indent="0">
              <a:buNone/>
              <a:defRPr sz="1000"/>
            </a:lvl3pPr>
            <a:lvl4pPr marL="1370172" indent="0">
              <a:buNone/>
              <a:defRPr sz="900"/>
            </a:lvl4pPr>
            <a:lvl5pPr marL="1826907" indent="0">
              <a:buNone/>
              <a:defRPr sz="900"/>
            </a:lvl5pPr>
            <a:lvl6pPr marL="2283619" indent="0">
              <a:buNone/>
              <a:defRPr sz="900"/>
            </a:lvl6pPr>
            <a:lvl7pPr marL="2740344" indent="0">
              <a:buNone/>
              <a:defRPr sz="900"/>
            </a:lvl7pPr>
            <a:lvl8pPr marL="3197066" indent="0">
              <a:buNone/>
              <a:defRPr sz="900"/>
            </a:lvl8pPr>
            <a:lvl9pPr marL="36537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88946" y="115891"/>
            <a:ext cx="8602663" cy="719137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</p:spPr>
        <p:txBody>
          <a:bodyPr vert="horz" wrap="square" lIns="89901" tIns="46752" rIns="89901" bIns="467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76" y="1066801"/>
            <a:ext cx="8494713" cy="502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01" tIns="46752" rIns="89901" bIns="46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741" r:id="rId15"/>
    <p:sldLayoutId id="2147483742" r:id="rId16"/>
  </p:sldLayoutIdLst>
  <p:hf hdr="0" dt="0"/>
  <p:txStyles>
    <p:titleStyle>
      <a:lvl1pPr algn="ctr" defTabSz="456726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Helvetica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6726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Helvetica"/>
        <a:defRPr sz="3200" b="1">
          <a:solidFill>
            <a:srgbClr val="FFFFFF"/>
          </a:solidFill>
          <a:latin typeface="Helvetica" pitchFamily="2" charset="0"/>
          <a:ea typeface="Arial Unicode MS" pitchFamily="34" charset="-128"/>
          <a:cs typeface="Arial Unicode MS" pitchFamily="34" charset="-128"/>
        </a:defRPr>
      </a:lvl2pPr>
      <a:lvl3pPr algn="ctr" defTabSz="456726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Helvetica"/>
        <a:defRPr sz="3200" b="1">
          <a:solidFill>
            <a:srgbClr val="FFFFFF"/>
          </a:solidFill>
          <a:latin typeface="Helvetica" pitchFamily="2" charset="0"/>
          <a:ea typeface="Arial Unicode MS" pitchFamily="34" charset="-128"/>
          <a:cs typeface="Arial Unicode MS" pitchFamily="34" charset="-128"/>
        </a:defRPr>
      </a:lvl3pPr>
      <a:lvl4pPr algn="ctr" defTabSz="456726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Helvetica"/>
        <a:defRPr sz="3200" b="1">
          <a:solidFill>
            <a:srgbClr val="FFFFFF"/>
          </a:solidFill>
          <a:latin typeface="Helvetica" pitchFamily="2" charset="0"/>
          <a:ea typeface="Arial Unicode MS" pitchFamily="34" charset="-128"/>
          <a:cs typeface="Arial Unicode MS" pitchFamily="34" charset="-128"/>
        </a:defRPr>
      </a:lvl4pPr>
      <a:lvl5pPr algn="ctr" defTabSz="456726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Helvetica"/>
        <a:defRPr sz="3200" b="1">
          <a:solidFill>
            <a:srgbClr val="FFFFFF"/>
          </a:solidFill>
          <a:latin typeface="Helvetica" pitchFamily="2" charset="0"/>
          <a:ea typeface="Arial Unicode MS" pitchFamily="34" charset="-128"/>
          <a:cs typeface="Arial Unicode MS" pitchFamily="34" charset="-128"/>
        </a:defRPr>
      </a:lvl5pPr>
      <a:lvl6pPr marL="456726" algn="l" defTabSz="456726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Helvetica" pitchFamily="2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3455" algn="l" defTabSz="456726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Helvetica" pitchFamily="2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0172" algn="l" defTabSz="456726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Helvetica" pitchFamily="2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6907" algn="l" defTabSz="456726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Helvetica" pitchFamily="2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40956" indent="-340956" algn="l" defTabSz="456726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Helvetica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0591" indent="-283869" algn="l" defTabSz="456726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Helvetica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1806" indent="-228363" algn="l" defTabSz="456726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Helvetica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598537" indent="-228363" algn="l" defTabSz="456726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Helvetica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5258" indent="-228363" algn="l" defTabSz="456726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Helvetica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1982" indent="-228363" algn="l" defTabSz="456726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Helvetica" pitchFamily="2" charset="0"/>
        <a:buChar char="»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68711" indent="-228363" algn="l" defTabSz="456726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Helvetica" pitchFamily="2" charset="0"/>
        <a:buChar char="»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5430" indent="-228363" algn="l" defTabSz="456726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Helvetica" pitchFamily="2" charset="0"/>
        <a:buChar char="»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2160" indent="-228363" algn="l" defTabSz="456726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Helvetica" pitchFamily="2" charset="0"/>
        <a:buChar char="»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4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26" algn="l" defTabSz="9134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455" algn="l" defTabSz="9134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172" algn="l" defTabSz="9134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907" algn="l" defTabSz="9134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619" algn="l" defTabSz="9134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344" algn="l" defTabSz="9134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066" algn="l" defTabSz="9134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791" algn="l" defTabSz="9134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1016" y="685800"/>
            <a:ext cx="8721969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rgbClr val="3333CC"/>
                </a:solidFill>
                <a:latin typeface="Helvetic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1815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3333CC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GB" altLang="it-IT">
                <a:ea typeface="MS PGothic" pitchFamily="34" charset="-128"/>
                <a:cs typeface="+mn-cs"/>
              </a:rPr>
              <a:t>Slide#  : </a:t>
            </a:r>
            <a:fld id="{B8ED6A0B-17EF-4B28-8AF7-4097817E5BEC}" type="slidenum">
              <a:rPr lang="en-GB" altLang="it-IT">
                <a:ea typeface="MS PGothic" pitchFamily="34" charset="-128"/>
                <a:cs typeface="+mn-cs"/>
              </a:rPr>
              <a:pPr>
                <a:defRPr/>
              </a:pPr>
              <a:t>‹#›</a:t>
            </a:fld>
            <a:endParaRPr lang="en-GB" altLang="it-IT">
              <a:solidFill>
                <a:srgbClr val="00CC99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2053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blabla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Zapf Dingbats" charset="2"/>
        <a:buChar char="l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5000"/>
        <a:buFont typeface="Zapf Dingbats" charset="2"/>
        <a:buChar char="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1016" y="685800"/>
            <a:ext cx="8721969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rgbClr val="3333CC"/>
                </a:solidFill>
                <a:latin typeface="Helvetic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1815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3333CC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GB" altLang="it-IT">
                <a:ea typeface="MS PGothic" pitchFamily="34" charset="-128"/>
                <a:cs typeface="+mn-cs"/>
              </a:rPr>
              <a:t>Slide#  : </a:t>
            </a:r>
            <a:fld id="{B8ED6A0B-17EF-4B28-8AF7-4097817E5BEC}" type="slidenum">
              <a:rPr lang="en-GB" altLang="it-IT">
                <a:ea typeface="MS PGothic" pitchFamily="34" charset="-128"/>
                <a:cs typeface="+mn-cs"/>
              </a:rPr>
              <a:pPr>
                <a:defRPr/>
              </a:pPr>
              <a:t>‹#›</a:t>
            </a:fld>
            <a:endParaRPr lang="en-GB" altLang="it-IT">
              <a:solidFill>
                <a:srgbClr val="00CC99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2053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blabla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Zapf Dingbats" charset="2"/>
        <a:buChar char="l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5000"/>
        <a:buFont typeface="Zapf Dingbats" charset="2"/>
        <a:buChar char="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1016" y="685800"/>
            <a:ext cx="8721969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rgbClr val="3333CC"/>
                </a:solidFill>
                <a:latin typeface="Helvetic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1815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3333CC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GB" altLang="it-IT">
                <a:ea typeface="MS PGothic" pitchFamily="34" charset="-128"/>
                <a:cs typeface="+mn-cs"/>
              </a:rPr>
              <a:t>Slide#  : </a:t>
            </a:r>
            <a:fld id="{B8ED6A0B-17EF-4B28-8AF7-4097817E5BEC}" type="slidenum">
              <a:rPr lang="en-GB" altLang="it-IT">
                <a:ea typeface="MS PGothic" pitchFamily="34" charset="-128"/>
                <a:cs typeface="+mn-cs"/>
              </a:rPr>
              <a:pPr>
                <a:defRPr/>
              </a:pPr>
              <a:t>‹#›</a:t>
            </a:fld>
            <a:endParaRPr lang="en-GB" altLang="it-IT">
              <a:solidFill>
                <a:srgbClr val="00CC99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2053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blabla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Zapf Dingbats" charset="2"/>
        <a:buChar char="l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5000"/>
        <a:buFont typeface="Zapf Dingbats" charset="2"/>
        <a:buChar char="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1016" y="685800"/>
            <a:ext cx="8721969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rgbClr val="3333CC"/>
                </a:solidFill>
                <a:latin typeface="Helvetic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1815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3333CC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GB" altLang="it-IT">
                <a:ea typeface="MS PGothic" pitchFamily="34" charset="-128"/>
                <a:cs typeface="+mn-cs"/>
              </a:rPr>
              <a:t>Slide#  : </a:t>
            </a:r>
            <a:fld id="{B8ED6A0B-17EF-4B28-8AF7-4097817E5BEC}" type="slidenum">
              <a:rPr lang="en-GB" altLang="it-IT">
                <a:ea typeface="MS PGothic" pitchFamily="34" charset="-128"/>
                <a:cs typeface="+mn-cs"/>
              </a:rPr>
              <a:pPr>
                <a:defRPr/>
              </a:pPr>
              <a:t>‹#›</a:t>
            </a:fld>
            <a:endParaRPr lang="en-GB" altLang="it-IT">
              <a:solidFill>
                <a:srgbClr val="00CC99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2053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blabla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Zapf Dingbats" charset="2"/>
        <a:buChar char="l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5000"/>
        <a:buFont typeface="Zapf Dingbats" charset="2"/>
        <a:buChar char="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1016" y="685800"/>
            <a:ext cx="8721969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rgbClr val="3333CC"/>
                </a:solidFill>
                <a:latin typeface="Helvetic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1815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3333CC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GB" altLang="it-IT">
                <a:ea typeface="MS PGothic" pitchFamily="34" charset="-128"/>
                <a:cs typeface="+mn-cs"/>
              </a:rPr>
              <a:t>Slide#  : </a:t>
            </a:r>
            <a:fld id="{E61A64CD-8C4D-4162-BF45-3057BDBF7663}" type="slidenum">
              <a:rPr lang="en-GB" altLang="it-IT">
                <a:ea typeface="MS PGothic" pitchFamily="34" charset="-128"/>
                <a:cs typeface="+mn-cs"/>
              </a:rPr>
              <a:pPr>
                <a:defRPr/>
              </a:pPr>
              <a:t>‹#›</a:t>
            </a:fld>
            <a:endParaRPr lang="en-GB" altLang="it-IT">
              <a:solidFill>
                <a:srgbClr val="00CC99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2053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blabla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Zapf Dingbats" charset="2"/>
        <a:buChar char="l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5000"/>
        <a:buFont typeface="Zapf Dingbats" charset="2"/>
        <a:buChar char="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1016" y="685800"/>
            <a:ext cx="8721969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rgbClr val="3333CC"/>
                </a:solidFill>
                <a:latin typeface="Helvetic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1815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3333CC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GB" altLang="it-IT">
                <a:ea typeface="MS PGothic" pitchFamily="34" charset="-128"/>
                <a:cs typeface="+mn-cs"/>
              </a:rPr>
              <a:t>Slide#  : </a:t>
            </a:r>
            <a:fld id="{E61A64CD-8C4D-4162-BF45-3057BDBF7663}" type="slidenum">
              <a:rPr lang="en-GB" altLang="it-IT">
                <a:ea typeface="MS PGothic" pitchFamily="34" charset="-128"/>
                <a:cs typeface="+mn-cs"/>
              </a:rPr>
              <a:pPr>
                <a:defRPr/>
              </a:pPr>
              <a:t>‹#›</a:t>
            </a:fld>
            <a:endParaRPr lang="en-GB" altLang="it-IT">
              <a:solidFill>
                <a:srgbClr val="00CC99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2053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blabla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Zapf Dingbats" charset="2"/>
        <a:buChar char="l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5000"/>
        <a:buFont typeface="Zapf Dingbats" charset="2"/>
        <a:buChar char="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jpeg"/><Relationship Id="rId5" Type="http://schemas.openxmlformats.org/officeDocument/2006/relationships/image" Target="../media/image24.wmf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ice.iit.edu/" TargetMode="External"/><Relationship Id="rId2" Type="http://schemas.openxmlformats.org/officeDocument/2006/relationships/hyperlink" Target="https://indico.cern.ch/event/1030726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Maurizio.bonesini@mib.infn.i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.jpeg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7B6B0A6-B4C2-4616-90C6-57B9ABAE2482}"/>
              </a:ext>
            </a:extLst>
          </p:cNvPr>
          <p:cNvSpPr txBox="1">
            <a:spLocks/>
          </p:cNvSpPr>
          <p:nvPr/>
        </p:nvSpPr>
        <p:spPr bwMode="auto">
          <a:xfrm>
            <a:off x="1143000" y="167834"/>
            <a:ext cx="6858000" cy="1143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89901" tIns="46752" rIns="89901" bIns="46752" numCol="1" anchor="ctr" anchorCtr="0" compatLnSpc="1">
            <a:prstTxWarp prst="textNoShape">
              <a:avLst/>
            </a:prstTxWarp>
          </a:bodyPr>
          <a:lstStyle>
            <a:lvl1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Helvetica" pitchFamily="2" charset="0"/>
                <a:ea typeface="Arial Unicode MS" pitchFamily="34" charset="-128"/>
                <a:cs typeface="Arial Unicode MS" pitchFamily="34" charset="-128"/>
              </a:defRPr>
            </a:lvl2pPr>
            <a:lvl3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Helvetica" pitchFamily="2" charset="0"/>
                <a:ea typeface="Arial Unicode MS" pitchFamily="34" charset="-128"/>
                <a:cs typeface="Arial Unicode MS" pitchFamily="34" charset="-128"/>
              </a:defRPr>
            </a:lvl3pPr>
            <a:lvl4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Helvetica" pitchFamily="2" charset="0"/>
                <a:ea typeface="Arial Unicode MS" pitchFamily="34" charset="-128"/>
                <a:cs typeface="Arial Unicode MS" pitchFamily="34" charset="-128"/>
              </a:defRPr>
            </a:lvl4pPr>
            <a:lvl5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Helvetica" pitchFamily="2" charset="0"/>
                <a:ea typeface="Arial Unicode MS" pitchFamily="34" charset="-128"/>
                <a:cs typeface="Arial Unicode MS" pitchFamily="34" charset="-128"/>
              </a:defRPr>
            </a:lvl5pPr>
            <a:lvl6pPr marL="456726" algn="l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 pitchFamily="2" charset="0"/>
              <a:defRPr sz="4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913455" algn="l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 pitchFamily="2" charset="0"/>
              <a:defRPr sz="4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1370172" algn="l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 pitchFamily="2" charset="0"/>
              <a:defRPr sz="4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1826907" algn="l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 pitchFamily="2" charset="0"/>
              <a:defRPr sz="4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Muon colliders e … molto </a:t>
            </a:r>
            <a:r>
              <a:rPr lang="en-US" kern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altro</a:t>
            </a:r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endParaRPr lang="it-IT" kern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AD6E431-F0AB-4560-A34E-2FC32DDCDEDF}"/>
              </a:ext>
            </a:extLst>
          </p:cNvPr>
          <p:cNvSpPr txBox="1">
            <a:spLocks/>
          </p:cNvSpPr>
          <p:nvPr/>
        </p:nvSpPr>
        <p:spPr bwMode="auto">
          <a:xfrm>
            <a:off x="685800" y="1336234"/>
            <a:ext cx="7772400" cy="2209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89901" tIns="46752" rIns="89901" bIns="46752" numCol="1" anchor="ctr" anchorCtr="0" compatLnSpc="1">
            <a:prstTxWarp prst="textNoShape">
              <a:avLst/>
            </a:prstTxWarp>
          </a:bodyPr>
          <a:lstStyle>
            <a:lvl1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Helvetica" pitchFamily="2" charset="0"/>
                <a:ea typeface="Arial Unicode MS" pitchFamily="34" charset="-128"/>
                <a:cs typeface="Arial Unicode MS" pitchFamily="34" charset="-128"/>
              </a:defRPr>
            </a:lvl2pPr>
            <a:lvl3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Helvetica" pitchFamily="2" charset="0"/>
                <a:ea typeface="Arial Unicode MS" pitchFamily="34" charset="-128"/>
                <a:cs typeface="Arial Unicode MS" pitchFamily="34" charset="-128"/>
              </a:defRPr>
            </a:lvl3pPr>
            <a:lvl4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Helvetica" pitchFamily="2" charset="0"/>
                <a:ea typeface="Arial Unicode MS" pitchFamily="34" charset="-128"/>
                <a:cs typeface="Arial Unicode MS" pitchFamily="34" charset="-128"/>
              </a:defRPr>
            </a:lvl4pPr>
            <a:lvl5pPr algn="ctr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/>
              <a:defRPr sz="3200" b="1">
                <a:solidFill>
                  <a:srgbClr val="FFFFFF"/>
                </a:solidFill>
                <a:latin typeface="Helvetica" pitchFamily="2" charset="0"/>
                <a:ea typeface="Arial Unicode MS" pitchFamily="34" charset="-128"/>
                <a:cs typeface="Arial Unicode MS" pitchFamily="34" charset="-128"/>
              </a:defRPr>
            </a:lvl5pPr>
            <a:lvl6pPr marL="456726" algn="l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 pitchFamily="2" charset="0"/>
              <a:defRPr sz="4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913455" algn="l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 pitchFamily="2" charset="0"/>
              <a:defRPr sz="4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1370172" algn="l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 pitchFamily="2" charset="0"/>
              <a:defRPr sz="4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1826907" algn="l" defTabSz="456726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Helvetica" pitchFamily="2" charset="0"/>
              <a:defRPr sz="4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M. </a:t>
            </a:r>
            <a:r>
              <a:rPr lang="en-US" dirty="0" err="1">
                <a:solidFill>
                  <a:schemeClr val="tx1"/>
                </a:solidFill>
              </a:rPr>
              <a:t>Bonesini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>
                <a:solidFill>
                  <a:schemeClr val="tx1"/>
                </a:solidFill>
              </a:rPr>
              <a:t>Sezione</a:t>
            </a:r>
            <a:r>
              <a:rPr lang="en-US" dirty="0">
                <a:solidFill>
                  <a:schemeClr val="tx1"/>
                </a:solidFill>
              </a:rPr>
              <a:t> INFN Milano Bicocca</a:t>
            </a:r>
          </a:p>
          <a:p>
            <a:r>
              <a:rPr lang="en-US" dirty="0" err="1">
                <a:solidFill>
                  <a:schemeClr val="tx1"/>
                </a:solidFill>
              </a:rPr>
              <a:t>Dipartimento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Fisica</a:t>
            </a:r>
            <a:r>
              <a:rPr lang="en-US" dirty="0">
                <a:solidFill>
                  <a:schemeClr val="tx1"/>
                </a:solidFill>
              </a:rPr>
              <a:t> G. Occhialini</a:t>
            </a:r>
          </a:p>
          <a:p>
            <a:endParaRPr lang="it-IT" kern="0" dirty="0">
              <a:solidFill>
                <a:schemeClr val="tx1"/>
              </a:solidFill>
            </a:endParaRPr>
          </a:p>
        </p:txBody>
      </p:sp>
      <p:pic>
        <p:nvPicPr>
          <p:cNvPr id="8" name="Picture 7" descr="IMG_8674-1.jpg">
            <a:extLst>
              <a:ext uri="{FF2B5EF4-FFF2-40B4-BE49-F238E27FC236}">
                <a16:creationId xmlns:a16="http://schemas.microsoft.com/office/drawing/2014/main" id="{F9174C84-804C-4C07-B9DE-96CB49F817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60" y="4572000"/>
            <a:ext cx="3177249" cy="21181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70E80D-B1E4-4C70-80DB-AA97B879DB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17" r="6734"/>
          <a:stretch/>
        </p:blipFill>
        <p:spPr>
          <a:xfrm>
            <a:off x="3581400" y="3657600"/>
            <a:ext cx="2475166" cy="2209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4" descr="machine_comparison.jpg                                         00018917Macintosh HD                   B7C78561:">
            <a:extLst>
              <a:ext uri="{FF2B5EF4-FFF2-40B4-BE49-F238E27FC236}">
                <a16:creationId xmlns:a16="http://schemas.microsoft.com/office/drawing/2014/main" id="{EC4E5480-4887-4FF8-9CF3-4F3B313C3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486" y="4492778"/>
            <a:ext cx="2570603" cy="2159144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115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150" y="138545"/>
            <a:ext cx="7620000" cy="762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Key Technologies – Target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n-US"/>
              <a:t>M. Bonesini - 20/5/21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44DAF24-0F13-4350-9CC6-DDA25F91AF5A}" type="slidenum">
              <a:rPr lang="en-GB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914400"/>
            <a:ext cx="6032500" cy="36449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The MERIT Experiment at the CERN </a:t>
            </a:r>
          </a:p>
          <a:p>
            <a:pPr lvl="1"/>
            <a:r>
              <a:rPr lang="en-US" sz="2000" dirty="0"/>
              <a:t>Demonstrated a 20m/s liquid Hg jet injected  into a 15 T solenoid and hit with a 115 KJ/pulse beam! </a:t>
            </a:r>
          </a:p>
          <a:p>
            <a:pPr marL="800100" lvl="1" indent="-342900">
              <a:buFont typeface="Wingdings 3" charset="0"/>
              <a:buChar char="a"/>
            </a:pPr>
            <a:r>
              <a:rPr lang="en-US" sz="2000" dirty="0"/>
              <a:t>Jets could operate with beam powers up to </a:t>
            </a:r>
            <a:r>
              <a:rPr lang="en-US" sz="2000" b="1" dirty="0"/>
              <a:t>8 MW </a:t>
            </a:r>
            <a:r>
              <a:rPr lang="en-US" sz="2000" dirty="0"/>
              <a:t>with a repetition rate of 70 Hz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7" name="Picture 5" descr="DSCN0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6010" y="1094933"/>
            <a:ext cx="3094490" cy="232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6099232" y="5618596"/>
            <a:ext cx="2868045" cy="92333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Arial"/>
              </a:rPr>
              <a:t>Hg jet in a 15 T solenoid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Arial"/>
              </a:rPr>
              <a:t>with measured disruption length ~ 28 cm</a:t>
            </a:r>
          </a:p>
        </p:txBody>
      </p:sp>
      <p:pic>
        <p:nvPicPr>
          <p:cNvPr id="9" name="Picture 4" descr="C:\data0\MERIT\MOVIES\Animation_16014_fat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5550" y="3517900"/>
            <a:ext cx="213360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8536940" y="4559300"/>
            <a:ext cx="571500" cy="285750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1 cm</a:t>
            </a:r>
          </a:p>
        </p:txBody>
      </p:sp>
      <p:cxnSp>
        <p:nvCxnSpPr>
          <p:cNvPr id="11" name="Straight Arrow Connector 16"/>
          <p:cNvCxnSpPr>
            <a:cxnSpLocks noChangeShapeType="1"/>
          </p:cNvCxnSpPr>
          <p:nvPr/>
        </p:nvCxnSpPr>
        <p:spPr bwMode="auto">
          <a:xfrm rot="5400000">
            <a:off x="8331994" y="4623594"/>
            <a:ext cx="381000" cy="1588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 type="arrow" w="med" len="med"/>
            <a:tailEnd type="arrow" w="med" len="med"/>
          </a:ln>
        </p:spPr>
      </p:cxnSp>
      <p:pic>
        <p:nvPicPr>
          <p:cNvPr id="12" name="Picture 5" descr="MERI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3200" y="3665111"/>
            <a:ext cx="5740814" cy="286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5635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1" y="152400"/>
            <a:ext cx="6900862" cy="914400"/>
          </a:xfrm>
          <a:blipFill>
            <a:blip r:embed="rId3"/>
            <a:tile tx="0" ty="0" sx="100000" sy="100000" flip="none" algn="tl"/>
          </a:blipFill>
          <a:ln/>
        </p:spPr>
        <p:txBody>
          <a:bodyPr/>
          <a:lstStyle/>
          <a:p>
            <a:pPr algn="l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800" dirty="0">
                <a:solidFill>
                  <a:schemeClr val="tx1"/>
                </a:solidFill>
              </a:rPr>
              <a:t>R</a:t>
            </a:r>
            <a:r>
              <a:rPr lang="en-GB" altLang="it-IT" sz="2800" b="1" dirty="0">
                <a:solidFill>
                  <a:schemeClr val="tx1"/>
                </a:solidFill>
              </a:rPr>
              <a:t>eduction of </a:t>
            </a:r>
            <a:r>
              <a:rPr lang="en-GB" altLang="it-IT" b="1" dirty="0">
                <a:solidFill>
                  <a:schemeClr val="tx1"/>
                </a:solidFill>
                <a:latin typeface="Symbol" pitchFamily="18" charset="2"/>
              </a:rPr>
              <a:t></a:t>
            </a:r>
            <a:r>
              <a:rPr lang="en-GB" altLang="it-IT" sz="2800" b="1" dirty="0">
                <a:solidFill>
                  <a:schemeClr val="tx1"/>
                </a:solidFill>
              </a:rPr>
              <a:t>emittance: </a:t>
            </a:r>
            <a:r>
              <a:rPr lang="en-GB" altLang="it-IT" sz="2800" b="1" dirty="0">
                <a:solidFill>
                  <a:schemeClr val="tx1"/>
                </a:solidFill>
                <a:latin typeface="Symbol" panose="05050102010706020507" pitchFamily="18" charset="2"/>
                <a:ea typeface="Segoe UI Symbol" panose="020B0502040204020203" pitchFamily="34" charset="0"/>
              </a:rPr>
              <a:t>m </a:t>
            </a:r>
            <a:r>
              <a:rPr lang="en-GB" altLang="it-IT" sz="2800" b="1" dirty="0">
                <a:solidFill>
                  <a:schemeClr val="tx1"/>
                </a:solidFill>
              </a:rPr>
              <a:t>cooling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495800"/>
            <a:ext cx="8134350" cy="2085975"/>
          </a:xfrm>
          <a:ln/>
        </p:spPr>
        <p:txBody>
          <a:bodyPr/>
          <a:lstStyle/>
          <a:p>
            <a:pPr marL="0" indent="0">
              <a:lnSpc>
                <a:spcPct val="93000"/>
              </a:lnSpc>
              <a:spcBef>
                <a:spcPts val="600"/>
              </a:spcBef>
              <a:buFont typeface="Helvetica" pitchFamily="2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GB" altLang="it-IT" sz="2400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buFont typeface="Helvetica" pitchFamily="2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it-IT" sz="2400" b="1" dirty="0">
                <a:solidFill>
                  <a:srgbClr val="FF0000"/>
                </a:solidFill>
              </a:rPr>
              <a:t>The muon beam emittance must be reduced for injection into the acceleration system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it-IT" sz="2400" dirty="0">
                <a:solidFill>
                  <a:srgbClr val="FF0000"/>
                </a:solidFill>
              </a:rPr>
              <a:t>  Energy spread ► phase rotation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it-IT" sz="2400" dirty="0">
                <a:solidFill>
                  <a:srgbClr val="FF0000"/>
                </a:solidFill>
              </a:rPr>
              <a:t>  Transverse emittance ► cooling</a:t>
            </a:r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457200" y="1219200"/>
            <a:ext cx="6519863" cy="3297238"/>
            <a:chOff x="295" y="799"/>
            <a:chExt cx="4107" cy="2077"/>
          </a:xfrm>
        </p:grpSpPr>
        <p:pic>
          <p:nvPicPr>
            <p:cNvPr id="2150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799"/>
              <a:ext cx="3148" cy="20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grpSp>
          <p:nvGrpSpPr>
            <p:cNvPr id="21510" name="Group 6"/>
            <p:cNvGrpSpPr>
              <a:grpSpLocks/>
            </p:cNvGrpSpPr>
            <p:nvPr/>
          </p:nvGrpSpPr>
          <p:grpSpPr bwMode="auto">
            <a:xfrm>
              <a:off x="3075" y="1377"/>
              <a:ext cx="1327" cy="517"/>
              <a:chOff x="3075" y="1377"/>
              <a:chExt cx="1327" cy="517"/>
            </a:xfrm>
          </p:grpSpPr>
          <p:pic>
            <p:nvPicPr>
              <p:cNvPr id="21511" name="Picture 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5" y="1377"/>
                <a:ext cx="1327" cy="5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sp>
            <p:nvSpPr>
              <p:cNvPr id="21512" name="Text Box 8"/>
              <p:cNvSpPr txBox="1">
                <a:spLocks noChangeArrowheads="1"/>
              </p:cNvSpPr>
              <p:nvPr/>
            </p:nvSpPr>
            <p:spPr bwMode="auto">
              <a:xfrm>
                <a:off x="3726" y="1438"/>
                <a:ext cx="61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buClr>
                    <a:srgbClr val="000000"/>
                  </a:buClr>
                  <a:buSzPct val="100000"/>
                  <a:buFont typeface="Arial Black" pitchFamily="34" charset="0"/>
                  <a:buNone/>
                </a:pPr>
                <a:r>
                  <a:rPr lang="en-GB" altLang="it-IT" sz="1000">
                    <a:latin typeface="Arial Black" pitchFamily="34" charset="0"/>
                  </a:rPr>
                  <a:t>Accelerato</a:t>
                </a:r>
              </a:p>
            </p:txBody>
          </p:sp>
        </p:grpSp>
      </p:grpSp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5954713" y="2006600"/>
            <a:ext cx="1447800" cy="990600"/>
          </a:xfrm>
          <a:prstGeom prst="roundRect">
            <a:avLst>
              <a:gd name="adj" fmla="val 15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5603875" y="2205038"/>
            <a:ext cx="3505200" cy="1084262"/>
            <a:chOff x="3530" y="1389"/>
            <a:chExt cx="2208" cy="683"/>
          </a:xfrm>
        </p:grpSpPr>
        <p:sp>
          <p:nvSpPr>
            <p:cNvPr id="21515" name="AutoShape 11"/>
            <p:cNvSpPr>
              <a:spLocks noChangeArrowheads="1"/>
            </p:cNvSpPr>
            <p:nvPr/>
          </p:nvSpPr>
          <p:spPr bwMode="auto">
            <a:xfrm>
              <a:off x="3530" y="1389"/>
              <a:ext cx="2208" cy="683"/>
            </a:xfrm>
            <a:prstGeom prst="roundRect">
              <a:avLst>
                <a:gd name="adj" fmla="val 144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1516" name="Text Box 12"/>
            <p:cNvSpPr txBox="1">
              <a:spLocks noChangeArrowheads="1"/>
            </p:cNvSpPr>
            <p:nvPr/>
          </p:nvSpPr>
          <p:spPr bwMode="auto">
            <a:xfrm>
              <a:off x="3530" y="1389"/>
              <a:ext cx="2208" cy="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3000"/>
                </a:lnSpc>
                <a:spcBef>
                  <a:spcPts val="1250"/>
                </a:spcBef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GB" altLang="it-IT" sz="2000">
                  <a:latin typeface="Arial" charset="0"/>
                </a:rPr>
                <a:t>Accelerator acceptance     </a:t>
              </a:r>
            </a:p>
            <a:p>
              <a:pPr>
                <a:lnSpc>
                  <a:spcPct val="93000"/>
                </a:lnSpc>
                <a:spcBef>
                  <a:spcPts val="1250"/>
                </a:spcBef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GB" altLang="it-IT" sz="1800">
                  <a:latin typeface="Arial" charset="0"/>
                </a:rPr>
                <a:t>R </a:t>
              </a:r>
              <a:r>
                <a:rPr lang="en-GB" altLang="it-IT" sz="1800">
                  <a:latin typeface="Symbol" pitchFamily="18" charset="2"/>
                </a:rPr>
                <a:t></a:t>
              </a:r>
              <a:r>
                <a:rPr lang="en-GB" altLang="it-IT" sz="1800">
                  <a:latin typeface="Arial" charset="0"/>
                </a:rPr>
                <a:t> 10 cm, x’ </a:t>
              </a:r>
              <a:r>
                <a:rPr lang="en-GB" altLang="it-IT" sz="1800">
                  <a:latin typeface="Symbol" pitchFamily="18" charset="2"/>
                </a:rPr>
                <a:t></a:t>
              </a:r>
              <a:r>
                <a:rPr lang="en-GB" altLang="it-IT" sz="1800">
                  <a:latin typeface="Arial" charset="0"/>
                </a:rPr>
                <a:t> 0.05 rad</a:t>
              </a:r>
              <a:br>
                <a:rPr lang="en-GB" altLang="it-IT" sz="1800">
                  <a:latin typeface="Arial" charset="0"/>
                </a:rPr>
              </a:br>
              <a:r>
                <a:rPr lang="en-GB" altLang="it-IT" sz="1800">
                  <a:latin typeface="Arial" charset="0"/>
                </a:rPr>
                <a:t>    rescaled @ 200 MeV</a:t>
              </a:r>
            </a:p>
          </p:txBody>
        </p:sp>
      </p:grp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5795963" y="3735388"/>
            <a:ext cx="18716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1250"/>
              </a:spcBef>
              <a:buClr>
                <a:srgbClr val="3333CC"/>
              </a:buClr>
              <a:buSzPct val="100000"/>
              <a:buFont typeface="Symbol" pitchFamily="18" charset="2"/>
              <a:buNone/>
            </a:pPr>
            <a:r>
              <a:rPr lang="en-GB" altLang="it-IT" sz="2000" b="1">
                <a:solidFill>
                  <a:srgbClr val="3333CC"/>
                </a:solidFill>
                <a:latin typeface="Symbol" pitchFamily="18" charset="2"/>
              </a:rPr>
              <a:t></a:t>
            </a:r>
            <a:r>
              <a:rPr lang="en-GB" altLang="it-IT" sz="2000" b="1">
                <a:solidFill>
                  <a:srgbClr val="3333CC"/>
                </a:solidFill>
                <a:latin typeface="Arial" charset="0"/>
              </a:rPr>
              <a:t>and</a:t>
            </a:r>
            <a:r>
              <a:rPr lang="en-GB" altLang="it-IT" sz="2000" b="1">
                <a:solidFill>
                  <a:srgbClr val="3333CC"/>
                </a:solidFill>
                <a:latin typeface="Symbol" pitchFamily="18" charset="2"/>
              </a:rPr>
              <a:t></a:t>
            </a:r>
            <a:r>
              <a:rPr lang="en-GB" altLang="it-IT" sz="2000" b="1">
                <a:solidFill>
                  <a:srgbClr val="3333CC"/>
                </a:solidFill>
                <a:latin typeface="Arial Black" pitchFamily="34" charset="0"/>
              </a:rPr>
              <a:t> </a:t>
            </a:r>
            <a:r>
              <a:rPr lang="en-GB" altLang="it-IT" sz="2000" b="1">
                <a:solidFill>
                  <a:srgbClr val="3333CC"/>
                </a:solidFill>
                <a:latin typeface="Arial" charset="0"/>
              </a:rPr>
              <a:t>after focalization</a:t>
            </a:r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 flipH="1" flipV="1">
            <a:off x="3922713" y="3571875"/>
            <a:ext cx="1874837" cy="506413"/>
          </a:xfrm>
          <a:prstGeom prst="line">
            <a:avLst/>
          </a:prstGeom>
          <a:noFill/>
          <a:ln w="19080">
            <a:solidFill>
              <a:srgbClr val="33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21519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7" y="80530"/>
            <a:ext cx="1871663" cy="139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21520" name="Oval 16"/>
          <p:cNvSpPr>
            <a:spLocks noChangeArrowheads="1"/>
          </p:cNvSpPr>
          <p:nvPr/>
        </p:nvSpPr>
        <p:spPr bwMode="auto">
          <a:xfrm rot="1380000">
            <a:off x="7897813" y="344488"/>
            <a:ext cx="420687" cy="173037"/>
          </a:xfrm>
          <a:prstGeom prst="ellipse">
            <a:avLst/>
          </a:prstGeom>
          <a:noFill/>
          <a:ln w="1584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 flipH="1">
            <a:off x="6561136" y="439737"/>
            <a:ext cx="1319591" cy="0"/>
          </a:xfrm>
          <a:prstGeom prst="line">
            <a:avLst/>
          </a:prstGeom>
          <a:noFill/>
          <a:ln w="1584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 flipH="1">
            <a:off x="3657600" y="2819400"/>
            <a:ext cx="1981200" cy="152400"/>
          </a:xfrm>
          <a:prstGeom prst="line">
            <a:avLst/>
          </a:prstGeom>
          <a:noFill/>
          <a:ln w="31750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415530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C415487-3392-4923-8930-4F4D54B0F08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205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138" y="2241550"/>
            <a:ext cx="2265362" cy="385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4"/>
          <p:cNvSpPr>
            <a:spLocks noGrp="1" noChangeArrowheads="1"/>
          </p:cNvSpPr>
          <p:nvPr>
            <p:ph type="title"/>
          </p:nvPr>
        </p:nvSpPr>
        <p:spPr>
          <a:xfrm>
            <a:off x="923925" y="152400"/>
            <a:ext cx="7378700" cy="762000"/>
          </a:xfrm>
          <a:blipFill>
            <a:blip r:embed="rId4"/>
            <a:tile tx="0" ty="0" sx="100000" sy="100000" flip="none" algn="tl"/>
          </a:blipFill>
        </p:spPr>
        <p:txBody>
          <a:bodyPr lIns="90000" tIns="46800" rIns="90000" bIns="46800"/>
          <a:lstStyle/>
          <a:p>
            <a:pPr algn="l" defTabSz="457200" eaLnBrk="1" hangingPunct="1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	</a:t>
            </a:r>
            <a:r>
              <a:rPr lang="en-GB" sz="3600" b="1" dirty="0"/>
              <a:t>      </a:t>
            </a:r>
            <a:r>
              <a:rPr lang="en-GB" sz="3600" b="1" dirty="0" err="1">
                <a:solidFill>
                  <a:schemeClr val="tx1"/>
                </a:solidFill>
              </a:rPr>
              <a:t>Muon</a:t>
            </a:r>
            <a:r>
              <a:rPr lang="en-GB" sz="3600" b="1" dirty="0">
                <a:solidFill>
                  <a:schemeClr val="tx1"/>
                </a:solidFill>
              </a:rPr>
              <a:t> ionization cooling</a:t>
            </a:r>
          </a:p>
        </p:txBody>
      </p:sp>
      <p:sp>
        <p:nvSpPr>
          <p:cNvPr id="2055" name="AutoShape 5"/>
          <p:cNvSpPr>
            <a:spLocks noChangeArrowheads="1"/>
          </p:cNvSpPr>
          <p:nvPr/>
        </p:nvSpPr>
        <p:spPr bwMode="auto">
          <a:xfrm>
            <a:off x="1381125" y="1838325"/>
            <a:ext cx="1196975" cy="347663"/>
          </a:xfrm>
          <a:prstGeom prst="roundRect">
            <a:avLst>
              <a:gd name="adj" fmla="val 43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Helvetica" pitchFamily="32" charset="0"/>
              </a:rPr>
              <a:t>principle </a:t>
            </a:r>
          </a:p>
        </p:txBody>
      </p:sp>
      <p:sp>
        <p:nvSpPr>
          <p:cNvPr id="2056" name="AutoShape 7"/>
          <p:cNvSpPr>
            <a:spLocks noChangeArrowheads="1"/>
          </p:cNvSpPr>
          <p:nvPr/>
        </p:nvSpPr>
        <p:spPr bwMode="auto">
          <a:xfrm>
            <a:off x="3153569" y="1889401"/>
            <a:ext cx="5333809" cy="380746"/>
          </a:xfrm>
          <a:prstGeom prst="roundRect">
            <a:avLst>
              <a:gd name="adj" fmla="val 43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latin typeface="Helvetica" pitchFamily="32" charset="0"/>
              </a:rPr>
              <a:t> </a:t>
            </a:r>
            <a:r>
              <a:rPr lang="en-GB" b="1" dirty="0">
                <a:latin typeface="Helvetica" pitchFamily="32" charset="0"/>
              </a:rPr>
              <a:t>reality  including beam diagnostics(MICE)</a:t>
            </a:r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2074069" y="2565400"/>
            <a:ext cx="1079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Helvetica" pitchFamily="32" charset="0"/>
              </a:rPr>
              <a:t>reduce p</a:t>
            </a:r>
            <a:r>
              <a:rPr lang="en-GB" sz="1600" baseline="-25000" dirty="0">
                <a:latin typeface="Helvetica" pitchFamily="32" charset="0"/>
              </a:rPr>
              <a:t>t</a:t>
            </a:r>
            <a:r>
              <a:rPr lang="en-GB" sz="1600" dirty="0">
                <a:latin typeface="Helvetica" pitchFamily="32" charset="0"/>
              </a:rPr>
              <a:t> and p</a:t>
            </a:r>
            <a:r>
              <a:rPr lang="en-GB" sz="1600" baseline="-25000" dirty="0">
                <a:latin typeface="Helvetica" pitchFamily="32" charset="0"/>
              </a:rPr>
              <a:t>l</a:t>
            </a:r>
          </a:p>
        </p:txBody>
      </p:sp>
      <p:sp>
        <p:nvSpPr>
          <p:cNvPr id="2058" name="Text Box 9"/>
          <p:cNvSpPr txBox="1">
            <a:spLocks noChangeArrowheads="1"/>
          </p:cNvSpPr>
          <p:nvPr/>
        </p:nvSpPr>
        <p:spPr bwMode="auto">
          <a:xfrm>
            <a:off x="1728787" y="5468938"/>
            <a:ext cx="1368425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Helvetica" pitchFamily="32" charset="0"/>
              </a:rPr>
              <a:t>increase p</a:t>
            </a:r>
            <a:r>
              <a:rPr lang="en-GB" sz="1600" baseline="-25000" dirty="0">
                <a:latin typeface="Helvetica" pitchFamily="32" charset="0"/>
              </a:rPr>
              <a:t>l</a:t>
            </a:r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2002631" y="3688755"/>
            <a:ext cx="1150938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Helvetica" pitchFamily="32" charset="0"/>
              </a:rPr>
              <a:t>heating</a:t>
            </a:r>
          </a:p>
        </p:txBody>
      </p:sp>
      <p:grpSp>
        <p:nvGrpSpPr>
          <p:cNvPr id="2060" name="Group 11"/>
          <p:cNvGrpSpPr>
            <a:grpSpLocks/>
          </p:cNvGrpSpPr>
          <p:nvPr/>
        </p:nvGrpSpPr>
        <p:grpSpPr bwMode="auto">
          <a:xfrm>
            <a:off x="920750" y="1082675"/>
            <a:ext cx="7381876" cy="762000"/>
            <a:chOff x="582" y="637"/>
            <a:chExt cx="4650" cy="480"/>
          </a:xfrm>
        </p:grpSpPr>
        <p:sp>
          <p:nvSpPr>
            <p:cNvPr id="2062" name="AutoShape 12"/>
            <p:cNvSpPr>
              <a:spLocks noChangeArrowheads="1"/>
            </p:cNvSpPr>
            <p:nvPr/>
          </p:nvSpPr>
          <p:spPr bwMode="auto">
            <a:xfrm>
              <a:off x="582" y="637"/>
              <a:ext cx="4641" cy="480"/>
            </a:xfrm>
            <a:prstGeom prst="roundRect">
              <a:avLst>
                <a:gd name="adj" fmla="val 208"/>
              </a:avLst>
            </a:prstGeom>
            <a:solidFill>
              <a:srgbClr val="CCFF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3" name="AutoShape 13"/>
            <p:cNvSpPr>
              <a:spLocks noChangeArrowheads="1"/>
            </p:cNvSpPr>
            <p:nvPr/>
          </p:nvSpPr>
          <p:spPr bwMode="auto">
            <a:xfrm>
              <a:off x="594" y="637"/>
              <a:ext cx="4638" cy="467"/>
            </a:xfrm>
            <a:prstGeom prst="roundRect">
              <a:avLst>
                <a:gd name="adj" fmla="val 20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0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dirty="0">
                  <a:latin typeface="Helvetica" pitchFamily="32" charset="0"/>
                </a:rPr>
                <a:t>Stochastic cooling is too slow.</a:t>
              </a:r>
            </a:p>
            <a:p>
              <a:pPr eaLnBrk="0" hangingPunct="0">
                <a:buClr>
                  <a:srgbClr val="000000"/>
                </a:buClr>
                <a:buSzPct val="100000"/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dirty="0">
                  <a:latin typeface="Helvetica" pitchFamily="32" charset="0"/>
                </a:rPr>
                <a:t>A novel method for </a:t>
              </a:r>
              <a:r>
                <a:rPr lang="en-GB" sz="2000" dirty="0">
                  <a:latin typeface="Symbol" pitchFamily="18" charset="2"/>
                </a:rPr>
                <a:t></a:t>
              </a:r>
              <a:r>
                <a:rPr lang="en-GB" sz="2000" dirty="0">
                  <a:latin typeface="Helvetica" pitchFamily="32" charset="0"/>
                </a:rPr>
                <a:t>+ </a:t>
              </a:r>
              <a:r>
                <a:rPr lang="en-GB" sz="2000" u="sng" dirty="0">
                  <a:latin typeface="Helvetica" pitchFamily="32" charset="0"/>
                </a:rPr>
                <a:t>and</a:t>
              </a:r>
              <a:r>
                <a:rPr lang="en-GB" sz="2000" dirty="0">
                  <a:latin typeface="Helvetica" pitchFamily="32" charset="0"/>
                </a:rPr>
                <a:t> </a:t>
              </a:r>
              <a:r>
                <a:rPr lang="en-GB" sz="2000" dirty="0">
                  <a:latin typeface="Symbol" pitchFamily="18" charset="2"/>
                </a:rPr>
                <a:t></a:t>
              </a:r>
              <a:r>
                <a:rPr lang="en-GB" sz="2000" dirty="0">
                  <a:latin typeface="Helvetica" pitchFamily="32" charset="0"/>
                </a:rPr>
                <a:t>- is needed: </a:t>
              </a:r>
              <a:r>
                <a:rPr lang="en-GB" sz="2400" b="1" dirty="0">
                  <a:solidFill>
                    <a:srgbClr val="3333CC"/>
                  </a:solidFill>
                  <a:latin typeface="Helvetica" pitchFamily="32" charset="0"/>
                </a:rPr>
                <a:t>ionization cooling</a:t>
              </a:r>
            </a:p>
          </p:txBody>
        </p:sp>
      </p:grpSp>
      <p:sp>
        <p:nvSpPr>
          <p:cNvPr id="2061" name="Rectangle 16"/>
          <p:cNvSpPr>
            <a:spLocks noChangeArrowheads="1"/>
          </p:cNvSpPr>
          <p:nvPr/>
        </p:nvSpPr>
        <p:spPr bwMode="auto">
          <a:xfrm>
            <a:off x="3124200" y="4315619"/>
            <a:ext cx="5881688" cy="2306638"/>
          </a:xfrm>
          <a:prstGeom prst="rect">
            <a:avLst/>
          </a:prstGeom>
          <a:solidFill>
            <a:srgbClr val="CCCCFF"/>
          </a:solidFill>
          <a:ln w="1908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41313" indent="-341313" algn="l" defTabSz="457200">
              <a:lnSpc>
                <a:spcPct val="93000"/>
              </a:lnSpc>
              <a:spcBef>
                <a:spcPts val="5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200" dirty="0">
                <a:solidFill>
                  <a:srgbClr val="0000FF"/>
                </a:solidFill>
              </a:rPr>
              <a:t>Build a section of cooling channel long enough to provide measurable cooling (</a:t>
            </a:r>
            <a:r>
              <a:rPr lang="en-GB" sz="1200" dirty="0">
                <a:solidFill>
                  <a:srgbClr val="3333CC"/>
                </a:solidFill>
              </a:rPr>
              <a:t>10% </a:t>
            </a:r>
            <a:r>
              <a:rPr lang="en-GB" sz="1200" dirty="0">
                <a:solidFill>
                  <a:srgbClr val="0000FF"/>
                </a:solidFill>
              </a:rPr>
              <a:t>) and short enough to be affordable and flexible</a:t>
            </a:r>
          </a:p>
          <a:p>
            <a:pPr marL="341313" indent="-341313" algn="l" defTabSz="45720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200" dirty="0">
                <a:solidFill>
                  <a:srgbClr val="0000FF"/>
                </a:solidFill>
              </a:rPr>
              <a:t>Wish to measure this change to 1%</a:t>
            </a:r>
          </a:p>
          <a:p>
            <a:pPr marL="341313" indent="-341313" algn="l" defTabSz="45720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000" dirty="0">
                <a:solidFill>
                  <a:srgbClr val="0000FF"/>
                </a:solidFill>
              </a:rPr>
              <a:t>Requires measurement of </a:t>
            </a:r>
            <a:r>
              <a:rPr lang="en-GB" sz="1000" dirty="0" err="1">
                <a:solidFill>
                  <a:srgbClr val="0000FF"/>
                </a:solidFill>
              </a:rPr>
              <a:t>emittance</a:t>
            </a:r>
            <a:r>
              <a:rPr lang="en-GB" sz="1000" dirty="0">
                <a:solidFill>
                  <a:srgbClr val="0000FF"/>
                </a:solidFill>
              </a:rPr>
              <a:t> of beams into and out of cooling channel to 0.1% !</a:t>
            </a:r>
          </a:p>
          <a:p>
            <a:pPr marL="341313" indent="-341313" algn="l" defTabSz="45720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000" dirty="0">
                <a:solidFill>
                  <a:srgbClr val="0000FF"/>
                </a:solidFill>
              </a:rPr>
              <a:t>Cannot be done with conventional beam monitoring device</a:t>
            </a:r>
          </a:p>
          <a:p>
            <a:pPr marL="341313" indent="-341313" algn="l" defTabSz="45720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000" dirty="0">
                <a:solidFill>
                  <a:srgbClr val="0000FF"/>
                </a:solidFill>
              </a:rPr>
              <a:t>Instead perform a single particle experiment:</a:t>
            </a:r>
          </a:p>
          <a:p>
            <a:pPr marL="741363" lvl="1" indent="-284163" algn="l" defTabSz="45720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000" dirty="0"/>
              <a:t>High precision measurement of each track (</a:t>
            </a:r>
            <a:r>
              <a:rPr lang="en-GB" sz="1000" dirty="0" err="1"/>
              <a:t>x,y,z,px,py,pz,t,E</a:t>
            </a:r>
            <a:r>
              <a:rPr lang="en-GB" sz="1000" dirty="0"/>
              <a:t>)</a:t>
            </a:r>
          </a:p>
          <a:p>
            <a:pPr marL="741363" lvl="1" indent="-284163" algn="l" defTabSz="45720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000" dirty="0"/>
              <a:t>Build up a virtual bunch offline</a:t>
            </a:r>
          </a:p>
          <a:p>
            <a:pPr marL="741363" lvl="1" indent="-284163" algn="l" defTabSz="45720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000" dirty="0"/>
              <a:t>Analyse effect of cooling channel with  bunches of different </a:t>
            </a:r>
            <a:r>
              <a:rPr lang="en-GB" sz="1000" dirty="0" err="1"/>
              <a:t>emittances</a:t>
            </a:r>
            <a:endParaRPr lang="en-GB" sz="1000" dirty="0"/>
          </a:p>
          <a:p>
            <a:pPr marL="741363" lvl="1" indent="-284163" algn="l" defTabSz="45720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000" dirty="0"/>
              <a:t>Study cooling channels parameters over a range of initial beam</a:t>
            </a:r>
            <a:r>
              <a:rPr lang="en-GB" sz="1200" dirty="0"/>
              <a:t> </a:t>
            </a:r>
            <a:r>
              <a:rPr lang="en-GB" sz="1200" dirty="0" err="1"/>
              <a:t>momenta</a:t>
            </a:r>
            <a:r>
              <a:rPr lang="en-GB" sz="1200" dirty="0"/>
              <a:t> and </a:t>
            </a:r>
            <a:r>
              <a:rPr lang="en-GB" sz="1200" dirty="0" err="1"/>
              <a:t>emittances</a:t>
            </a:r>
            <a:endParaRPr lang="en-GB" sz="1200" dirty="0"/>
          </a:p>
          <a:p>
            <a:pPr marL="341313" indent="-341313" algn="l" defTabSz="457200">
              <a:lnSpc>
                <a:spcPct val="9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200" dirty="0">
              <a:solidFill>
                <a:srgbClr val="0000FF"/>
              </a:solidFill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67238" y="3419475"/>
            <a:ext cx="9525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7" descr="MICE%20Cooling%20Channel%2090%b0%20x-section%2020120410%20black%20BG.t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465" y="2329784"/>
            <a:ext cx="4896592" cy="16859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</p:spTree>
    <p:extLst>
      <p:ext uri="{BB962C8B-B14F-4D97-AF65-F5344CB8AC3E}">
        <p14:creationId xmlns:p14="http://schemas.microsoft.com/office/powerpoint/2010/main" val="412487060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4535DD-18AA-44CE-8CFD-FE025974863C}"/>
              </a:ext>
            </a:extLst>
          </p:cNvPr>
          <p:cNvSpPr/>
          <p:nvPr/>
        </p:nvSpPr>
        <p:spPr bwMode="auto">
          <a:xfrm>
            <a:off x="533400" y="1219200"/>
            <a:ext cx="7696200" cy="2362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31006E-E3B9-4374-AC67-61458B997460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/>
              <a:t>Possible thesis arguments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C5D1F5-3031-48B4-A226-03A474EE9EE8}"/>
              </a:ext>
            </a:extLst>
          </p:cNvPr>
          <p:cNvSpPr txBox="1"/>
          <p:nvPr/>
        </p:nvSpPr>
        <p:spPr>
          <a:xfrm>
            <a:off x="665480" y="1622428"/>
            <a:ext cx="7772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1"/>
                </a:solidFill>
              </a:rPr>
              <a:t>Inside the International Muon Collider collaboration (CERN based)</a:t>
            </a:r>
          </a:p>
          <a:p>
            <a:pPr marL="799626" lvl="1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Study of new targets (with Roma 3, LNL, …)</a:t>
            </a:r>
          </a:p>
          <a:p>
            <a:pPr marL="799626" lvl="1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Application of the cooling techniques (follow up of MICE, with STFC,…)</a:t>
            </a:r>
          </a:p>
          <a:p>
            <a:pPr marL="799626" lvl="1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Contribution to the design of a demonstrator  (see </a:t>
            </a:r>
            <a:r>
              <a:rPr lang="en-US" dirty="0" err="1">
                <a:solidFill>
                  <a:schemeClr val="bg1"/>
                </a:solidFill>
              </a:rPr>
              <a:t>NuStorm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6E47E1-DBA6-42DC-8D83-AD7F045F1997}"/>
              </a:ext>
            </a:extLst>
          </p:cNvPr>
          <p:cNvSpPr txBox="1"/>
          <p:nvPr/>
        </p:nvSpPr>
        <p:spPr>
          <a:xfrm>
            <a:off x="457200" y="4343400"/>
            <a:ext cx="8001000" cy="2246769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For more details:</a:t>
            </a:r>
          </a:p>
          <a:p>
            <a:r>
              <a:rPr lang="en-US" dirty="0">
                <a:solidFill>
                  <a:schemeClr val="bg1"/>
                </a:solidFill>
              </a:rPr>
              <a:t>-    https://muoncollider.web.cern.ch/welcome-page-muon-collider-website</a:t>
            </a:r>
          </a:p>
          <a:p>
            <a:pPr marL="342900" indent="-342900">
              <a:buFontTx/>
              <a:buChar char="-"/>
            </a:pPr>
            <a:r>
              <a:rPr lang="en-US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https://indico.cern.ch/event/1030726/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>
                <a:solidFill>
                  <a:schemeClr val="bg1"/>
                </a:solidFill>
                <a:hlinkClick r:id="rId3"/>
              </a:rPr>
              <a:t>http://mice.iit.edu/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For </a:t>
            </a:r>
            <a:r>
              <a:rPr lang="en-US" dirty="0" err="1">
                <a:solidFill>
                  <a:schemeClr val="bg1"/>
                </a:solidFill>
              </a:rPr>
              <a:t>infos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en-US">
                <a:solidFill>
                  <a:schemeClr val="bg1"/>
                </a:solidFill>
                <a:hlinkClick r:id="rId4"/>
              </a:rPr>
              <a:t>Maurizio</a:t>
            </a:r>
            <a:r>
              <a:rPr lang="en-US" dirty="0" err="1">
                <a:solidFill>
                  <a:schemeClr val="bg1"/>
                </a:solidFill>
                <a:hlinkClick r:id="rId4"/>
              </a:rPr>
              <a:t>.bonesini@mib.</a:t>
            </a:r>
            <a:r>
              <a:rPr lang="en-US" err="1">
                <a:solidFill>
                  <a:schemeClr val="bg1"/>
                </a:solidFill>
                <a:hlinkClick r:id="rId4"/>
              </a:rPr>
              <a:t>infn</a:t>
            </a:r>
            <a:r>
              <a:rPr lang="en-US">
                <a:solidFill>
                  <a:schemeClr val="bg1"/>
                </a:solidFill>
                <a:hlinkClick r:id="rId4"/>
              </a:rPr>
              <a:t>.it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2250"/>
            <a:ext cx="7772400" cy="1143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Why muon beams  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44DAF24-0F13-4350-9CC6-DDA25F91AF5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0" y="1524000"/>
            <a:ext cx="9004300" cy="50038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CC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b="1" kern="0" dirty="0"/>
              <a:t>Muon beams have potential to :</a:t>
            </a:r>
            <a:endParaRPr lang="en-US" kern="0" dirty="0">
              <a:cs typeface="Symbol" charset="2"/>
            </a:endParaRPr>
          </a:p>
          <a:p>
            <a:pPr lvl="1">
              <a:tabLst>
                <a:tab pos="2920658" algn="l"/>
              </a:tabLst>
            </a:pPr>
            <a:r>
              <a:rPr lang="en-US" kern="0" dirty="0">
                <a:cs typeface="Symbol" charset="2"/>
              </a:rPr>
              <a:t>Serve neutrino physics with intense beams  (</a:t>
            </a:r>
            <a:r>
              <a:rPr lang="en-US" kern="0" dirty="0">
                <a:latin typeface="Symbol" panose="05050102010706020507" pitchFamily="18" charset="2"/>
                <a:cs typeface="Symbol" charset="2"/>
              </a:rPr>
              <a:t>m</a:t>
            </a:r>
            <a:r>
              <a:rPr lang="en-US" kern="0" baseline="30000" dirty="0">
                <a:cs typeface="Symbol" charset="2"/>
              </a:rPr>
              <a:t>+</a:t>
            </a:r>
            <a:r>
              <a:rPr lang="en-US" kern="0" dirty="0">
                <a:cs typeface="Symbol" charset="2"/>
              </a:rPr>
              <a:t> -&gt; </a:t>
            </a:r>
            <a:r>
              <a:rPr lang="en-US" kern="0" dirty="0" err="1">
                <a:cs typeface="Symbol" charset="2"/>
              </a:rPr>
              <a:t>e</a:t>
            </a:r>
            <a:r>
              <a:rPr lang="en-US" kern="0" baseline="30000" dirty="0" err="1">
                <a:cs typeface="Symbol" charset="2"/>
              </a:rPr>
              <a:t>+</a:t>
            </a:r>
            <a:r>
              <a:rPr lang="en-US" kern="0" dirty="0" err="1">
                <a:latin typeface="Symbol" panose="05050102010706020507" pitchFamily="18" charset="2"/>
                <a:cs typeface="Symbol" charset="2"/>
              </a:rPr>
              <a:t>n</a:t>
            </a:r>
            <a:r>
              <a:rPr lang="en-US" kern="0" baseline="-25000" dirty="0" err="1">
                <a:cs typeface="Symbol" charset="2"/>
              </a:rPr>
              <a:t>e</a:t>
            </a:r>
            <a:r>
              <a:rPr lang="en-US" kern="0" dirty="0" err="1">
                <a:latin typeface="Symbol" panose="05050102010706020507" pitchFamily="18" charset="2"/>
                <a:cs typeface="Symbol" charset="2"/>
              </a:rPr>
              <a:t>n</a:t>
            </a:r>
            <a:r>
              <a:rPr lang="en-US" kern="0" baseline="-25000" dirty="0" err="1">
                <a:latin typeface="Symbol" panose="05050102010706020507" pitchFamily="18" charset="2"/>
                <a:cs typeface="Symbol" charset="2"/>
              </a:rPr>
              <a:t>m</a:t>
            </a:r>
            <a:r>
              <a:rPr lang="en-US" kern="0" dirty="0">
                <a:latin typeface="Symbol" panose="05050102010706020507" pitchFamily="18" charset="2"/>
                <a:cs typeface="Symbol" charset="2"/>
              </a:rPr>
              <a:t>) </a:t>
            </a:r>
            <a:r>
              <a:rPr lang="en-US" kern="0" dirty="0">
                <a:cs typeface="Symbol" charset="2"/>
              </a:rPr>
              <a:t> that have equal fractions of electron and muon neutrinos at high intensity with a precisely known energy spectrum  - the Neutrino Factory (NF) concept</a:t>
            </a:r>
          </a:p>
          <a:p>
            <a:pPr lvl="1">
              <a:tabLst>
                <a:tab pos="3203200" algn="l"/>
              </a:tabLst>
            </a:pPr>
            <a:r>
              <a:rPr lang="en-US" kern="0" dirty="0">
                <a:cs typeface="Symbol" charset="2"/>
              </a:rPr>
              <a:t>Muon collisions offer a large coupling </a:t>
            </a:r>
            <a:br>
              <a:rPr lang="en-US" kern="0" dirty="0">
                <a:cs typeface="Symbol" charset="2"/>
              </a:rPr>
            </a:br>
            <a:r>
              <a:rPr lang="en-US" kern="0" dirty="0">
                <a:cs typeface="Symbol" charset="2"/>
              </a:rPr>
              <a:t>to the “Higgs mechanism” (Higgs factory)</a:t>
            </a:r>
          </a:p>
          <a:p>
            <a:pPr lvl="1">
              <a:tabLst>
                <a:tab pos="3203200" algn="l"/>
              </a:tabLst>
            </a:pPr>
            <a:r>
              <a:rPr lang="en-US" kern="0" dirty="0">
                <a:cs typeface="Symbol" charset="2"/>
              </a:rPr>
              <a:t>As with an </a:t>
            </a:r>
            <a:r>
              <a:rPr lang="en-US" kern="0" dirty="0" err="1">
                <a:cs typeface="Symbol" charset="2"/>
              </a:rPr>
              <a:t>e</a:t>
            </a:r>
            <a:r>
              <a:rPr lang="en-US" kern="0" baseline="30000" dirty="0" err="1">
                <a:cs typeface="Symbol" charset="2"/>
              </a:rPr>
              <a:t>+</a:t>
            </a:r>
            <a:r>
              <a:rPr lang="en-US" kern="0" dirty="0" err="1">
                <a:cs typeface="Symbol" charset="2"/>
              </a:rPr>
              <a:t>e</a:t>
            </a:r>
            <a:r>
              <a:rPr lang="en-US" kern="0" baseline="30000" dirty="0">
                <a:cs typeface="Symbol" charset="2"/>
              </a:rPr>
              <a:t>−</a:t>
            </a:r>
            <a:r>
              <a:rPr lang="en-US" kern="0" dirty="0">
                <a:cs typeface="Symbol" charset="2"/>
              </a:rPr>
              <a:t> collider, a </a:t>
            </a:r>
            <a:r>
              <a:rPr lang="en-US" kern="0" dirty="0" err="1">
                <a:latin typeface="Symbol" charset="2"/>
                <a:cs typeface="Symbol" charset="2"/>
              </a:rPr>
              <a:t>m</a:t>
            </a:r>
            <a:r>
              <a:rPr lang="en-US" kern="0" baseline="30000" dirty="0" err="1">
                <a:cs typeface="Symbol" charset="2"/>
              </a:rPr>
              <a:t>+</a:t>
            </a:r>
            <a:r>
              <a:rPr lang="en-US" kern="0" dirty="0" err="1">
                <a:latin typeface="Symbol" charset="2"/>
                <a:cs typeface="Symbol" charset="2"/>
              </a:rPr>
              <a:t>m</a:t>
            </a:r>
            <a:r>
              <a:rPr lang="en-US" kern="0" baseline="30000" dirty="0">
                <a:cs typeface="Symbol" charset="2"/>
              </a:rPr>
              <a:t>−</a:t>
            </a:r>
            <a:r>
              <a:rPr lang="en-US" kern="0" dirty="0">
                <a:cs typeface="Symbol" charset="2"/>
              </a:rPr>
              <a:t> collider would</a:t>
            </a:r>
          </a:p>
          <a:p>
            <a:pPr marL="457200" lvl="1" indent="0">
              <a:buNone/>
              <a:tabLst>
                <a:tab pos="3203200" algn="l"/>
              </a:tabLst>
            </a:pPr>
            <a:r>
              <a:rPr lang="en-US" kern="0" dirty="0">
                <a:cs typeface="Symbol" charset="2"/>
              </a:rPr>
              <a:t>    offer a precision probe of fundamental interactions </a:t>
            </a:r>
          </a:p>
          <a:p>
            <a:pPr lvl="2">
              <a:buFont typeface="Arial" panose="020B0604020202020204" pitchFamily="34" charset="0"/>
              <a:buChar char="•"/>
              <a:tabLst>
                <a:tab pos="3203200" algn="l"/>
              </a:tabLst>
            </a:pPr>
            <a:r>
              <a:rPr lang="en-US" sz="1600" b="1" kern="0" dirty="0">
                <a:solidFill>
                  <a:srgbClr val="0033CC"/>
                </a:solidFill>
                <a:cs typeface="Symbol" charset="2"/>
              </a:rPr>
              <a:t>With extremely small energy spread;</a:t>
            </a:r>
          </a:p>
          <a:p>
            <a:pPr lvl="2">
              <a:buFont typeface="Arial" panose="020B0604020202020204" pitchFamily="34" charset="0"/>
              <a:buChar char="•"/>
              <a:tabLst>
                <a:tab pos="3203200" algn="l"/>
              </a:tabLst>
            </a:pPr>
            <a:r>
              <a:rPr lang="en-US" sz="1600" b="1" kern="0" dirty="0">
                <a:solidFill>
                  <a:srgbClr val="0033CC"/>
                </a:solidFill>
                <a:cs typeface="Symbol" charset="2"/>
              </a:rPr>
              <a:t>Most effective way to achieve </a:t>
            </a:r>
            <a:r>
              <a:rPr lang="en-US" sz="1600" b="1" kern="0" dirty="0" err="1">
                <a:solidFill>
                  <a:srgbClr val="0033CC"/>
                </a:solidFill>
                <a:cs typeface="Symbol" charset="2"/>
              </a:rPr>
              <a:t>E</a:t>
            </a:r>
            <a:r>
              <a:rPr lang="en-US" sz="1600" b="1" kern="0" baseline="-25000" dirty="0" err="1">
                <a:solidFill>
                  <a:srgbClr val="0033CC"/>
                </a:solidFill>
                <a:cs typeface="Symbol" charset="2"/>
              </a:rPr>
              <a:t>cm</a:t>
            </a:r>
            <a:r>
              <a:rPr lang="en-US" sz="1600" b="1" kern="0" dirty="0">
                <a:solidFill>
                  <a:srgbClr val="0033CC"/>
                </a:solidFill>
                <a:cs typeface="Symbol" charset="2"/>
              </a:rPr>
              <a:t> &gt; 1 </a:t>
            </a:r>
            <a:r>
              <a:rPr lang="en-US" sz="1600" b="1" kern="0" dirty="0" err="1">
                <a:solidFill>
                  <a:srgbClr val="0033CC"/>
                </a:solidFill>
                <a:cs typeface="Symbol" charset="2"/>
              </a:rPr>
              <a:t>TeV</a:t>
            </a:r>
            <a:endParaRPr lang="en-US" sz="1600" b="1" kern="0" dirty="0">
              <a:solidFill>
                <a:srgbClr val="0033CC"/>
              </a:solidFill>
              <a:cs typeface="Symbol" charset="2"/>
            </a:endParaRPr>
          </a:p>
          <a:p>
            <a:pPr lvl="2">
              <a:buFont typeface="Arial" panose="020B0604020202020204" pitchFamily="34" charset="0"/>
              <a:buChar char="•"/>
              <a:tabLst>
                <a:tab pos="3203200" algn="l"/>
              </a:tabLst>
            </a:pPr>
            <a:r>
              <a:rPr lang="en-US" sz="1600" b="1" kern="0" dirty="0">
                <a:solidFill>
                  <a:srgbClr val="0033CC"/>
                </a:solidFill>
                <a:cs typeface="Symbol" charset="2"/>
              </a:rPr>
              <a:t>Small footprint to fit inside existing HEP labs</a:t>
            </a:r>
          </a:p>
          <a:p>
            <a:pPr>
              <a:buFont typeface="Arial" panose="020B0604020202020204" pitchFamily="34" charset="0"/>
              <a:buChar char="•"/>
              <a:tabLst>
                <a:tab pos="3203200" algn="l"/>
              </a:tabLst>
            </a:pPr>
            <a:r>
              <a:rPr lang="en-US" sz="2000" b="1" kern="0" dirty="0">
                <a:solidFill>
                  <a:srgbClr val="00B050"/>
                </a:solidFill>
                <a:cs typeface="Symbol" charset="2"/>
              </a:rPr>
              <a:t>Potential applications outside HEP </a:t>
            </a:r>
          </a:p>
          <a:p>
            <a:pPr lvl="1"/>
            <a:r>
              <a:rPr lang="en-US" sz="1800" kern="0" dirty="0"/>
              <a:t>Muon radiography</a:t>
            </a:r>
          </a:p>
          <a:p>
            <a:pPr lvl="1"/>
            <a:r>
              <a:rPr lang="en-US" sz="1800" kern="0" dirty="0">
                <a:solidFill>
                  <a:schemeClr val="tx1"/>
                </a:solidFill>
              </a:rPr>
              <a:t>Muon capture studies of </a:t>
            </a:r>
            <a:r>
              <a:rPr lang="en-US" sz="1800" kern="0" dirty="0" err="1">
                <a:solidFill>
                  <a:schemeClr val="tx1"/>
                </a:solidFill>
              </a:rPr>
              <a:t>archelogical</a:t>
            </a:r>
            <a:r>
              <a:rPr lang="en-US" sz="1800" kern="0" dirty="0">
                <a:solidFill>
                  <a:schemeClr val="tx1"/>
                </a:solidFill>
              </a:rPr>
              <a:t>  materials (CHNET)</a:t>
            </a:r>
          </a:p>
          <a:p>
            <a:pPr lvl="1"/>
            <a:r>
              <a:rPr lang="en-US" sz="1800" kern="0" dirty="0">
                <a:solidFill>
                  <a:schemeClr val="tx1"/>
                </a:solidFill>
              </a:rPr>
              <a:t>Study of fundamental physics (proton radius puzzle, QED </a:t>
            </a:r>
          </a:p>
          <a:p>
            <a:pPr marL="457200" lvl="1" indent="0">
              <a:buNone/>
            </a:pPr>
            <a:r>
              <a:rPr lang="en-US" sz="1800" kern="0" dirty="0"/>
              <a:t>     </a:t>
            </a:r>
            <a:r>
              <a:rPr lang="en-US" sz="1800" kern="0" dirty="0">
                <a:solidFill>
                  <a:schemeClr val="tx1"/>
                </a:solidFill>
              </a:rPr>
              <a:t>… FAMU at RIKEN-RAL)</a:t>
            </a:r>
          </a:p>
          <a:p>
            <a:pPr lvl="1"/>
            <a:endParaRPr lang="en-US" sz="1800" kern="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  <a:tabLst>
                <a:tab pos="3203200" algn="l"/>
              </a:tabLst>
            </a:pPr>
            <a:endParaRPr lang="en-US" sz="2000" b="1" kern="0" dirty="0">
              <a:solidFill>
                <a:srgbClr val="0033CC"/>
              </a:solidFill>
              <a:cs typeface="Symbol" charset="2"/>
            </a:endParaRPr>
          </a:p>
          <a:p>
            <a:pPr lvl="1">
              <a:buFont typeface="Arial" panose="020B0604020202020204" pitchFamily="34" charset="0"/>
              <a:buChar char="•"/>
              <a:tabLst>
                <a:tab pos="3203200" algn="l"/>
              </a:tabLst>
            </a:pPr>
            <a:endParaRPr lang="en-US" sz="1600" b="1" kern="0" dirty="0">
              <a:solidFill>
                <a:srgbClr val="0033CC"/>
              </a:solidFill>
              <a:cs typeface="Symbol" charset="2"/>
            </a:endParaRPr>
          </a:p>
          <a:p>
            <a:endParaRPr lang="en-US" kern="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920613" y="3172841"/>
          <a:ext cx="2043113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32840" imgH="493560" progId="Equation.DSMT4">
                  <p:embed/>
                </p:oleObj>
              </mc:Choice>
              <mc:Fallback>
                <p:oleObj name="Equation" r:id="rId3" imgW="1032840" imgH="493560" progId="Equation.DSMT4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0613" y="3172841"/>
                        <a:ext cx="2043113" cy="996950"/>
                      </a:xfrm>
                      <a:prstGeom prst="rect">
                        <a:avLst/>
                      </a:pr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38100">
                        <a:solidFill>
                          <a:srgbClr val="FFCC99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ight Arrow 10"/>
          <p:cNvSpPr/>
          <p:nvPr/>
        </p:nvSpPr>
        <p:spPr bwMode="auto">
          <a:xfrm>
            <a:off x="6000008" y="3429000"/>
            <a:ext cx="742501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pic>
        <p:nvPicPr>
          <p:cNvPr id="14" name="Picture 4" descr="machine_comparison.jpg                                         00018917Macintosh HD                   B7C78561: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613" y="4592320"/>
            <a:ext cx="1965624" cy="16510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>
            <a:off x="7036130" y="1905000"/>
            <a:ext cx="19297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18699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n-GB"/>
              <a:t>M. Bonesini - 20/5/21</a:t>
            </a:r>
            <a:endParaRPr lang="en-GB" dirty="0"/>
          </a:p>
        </p:txBody>
      </p:sp>
      <p:sp>
        <p:nvSpPr>
          <p:cNvPr id="1029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44DAF24-0F13-4350-9CC6-DDA25F91AF5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1" y="225425"/>
            <a:ext cx="8534400" cy="841375"/>
          </a:xfrm>
          <a:blipFill>
            <a:blip r:embed="rId3"/>
            <a:tile tx="0" ty="0" sx="100000" sy="100000" flip="none" algn="tl"/>
          </a:blipFill>
        </p:spPr>
        <p:txBody>
          <a:bodyPr lIns="90000" tIns="46800" rIns="90000" bIns="46800"/>
          <a:lstStyle/>
          <a:p>
            <a:pPr algn="l" defTabSz="457200" eaLnBrk="1" hangingPunct="1"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chemeClr val="accent4"/>
                </a:solidFill>
                <a:latin typeface="Symbol" panose="05050102010706020507" pitchFamily="18" charset="2"/>
              </a:rPr>
              <a:t>n</a:t>
            </a:r>
            <a:r>
              <a:rPr lang="en-GB" dirty="0">
                <a:solidFill>
                  <a:schemeClr val="accent4"/>
                </a:solidFill>
              </a:rPr>
              <a:t> </a:t>
            </a:r>
            <a:r>
              <a:rPr lang="en-GB" b="1" dirty="0">
                <a:solidFill>
                  <a:schemeClr val="accent4"/>
                </a:solidFill>
              </a:rPr>
              <a:t>beams: conventional  and NF beams</a:t>
            </a:r>
          </a:p>
        </p:txBody>
      </p:sp>
      <p:sp>
        <p:nvSpPr>
          <p:cNvPr id="1031" name="Text Box 4"/>
          <p:cNvSpPr txBox="1">
            <a:spLocks noChangeArrowheads="1"/>
          </p:cNvSpPr>
          <p:nvPr/>
        </p:nvSpPr>
        <p:spPr bwMode="auto">
          <a:xfrm>
            <a:off x="4495800" y="1143000"/>
            <a:ext cx="4648200" cy="5846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1313" indent="-341313" algn="l" eaLnBrk="0" hangingPunct="0">
              <a:lnSpc>
                <a:spcPct val="93000"/>
              </a:lnSpc>
              <a:spcBef>
                <a:spcPts val="500"/>
              </a:spcBef>
              <a:buClr>
                <a:srgbClr val="3333FF"/>
              </a:buClr>
              <a:buSzPct val="100000"/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>
                <a:solidFill>
                  <a:srgbClr val="000000"/>
                </a:solidFill>
                <a:latin typeface="+mj-lt"/>
              </a:rPr>
              <a:t>Problem in conventional </a:t>
            </a:r>
            <a:r>
              <a:rPr lang="en-GB" b="1" dirty="0">
                <a:solidFill>
                  <a:srgbClr val="000000"/>
                </a:solidFill>
                <a:latin typeface="Symbol" panose="05050102010706020507" pitchFamily="18" charset="2"/>
                <a:cs typeface="GreekC" pitchFamily="2" charset="0"/>
              </a:rPr>
              <a:t>n</a:t>
            </a:r>
            <a:r>
              <a:rPr lang="en-GB" b="1" dirty="0">
                <a:solidFill>
                  <a:srgbClr val="000000"/>
                </a:solidFill>
                <a:latin typeface="+mj-lt"/>
              </a:rPr>
              <a:t> beams: a lot of minority components </a:t>
            </a:r>
            <a:r>
              <a:rPr lang="en-GB" b="1" dirty="0">
                <a:solidFill>
                  <a:srgbClr val="008000"/>
                </a:solidFill>
                <a:latin typeface="+mj-lt"/>
              </a:rPr>
              <a:t>(beam understanding)</a:t>
            </a:r>
          </a:p>
          <a:p>
            <a:pPr marL="341313" indent="-341313" algn="l" eaLnBrk="0" hangingPunct="0">
              <a:spcBef>
                <a:spcPts val="500"/>
              </a:spcBef>
              <a:buClr>
                <a:srgbClr val="3333FF"/>
              </a:buClr>
              <a:buSzPct val="100000"/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>
                <a:solidFill>
                  <a:srgbClr val="000000"/>
                </a:solidFill>
                <a:latin typeface="+mj-lt"/>
              </a:rPr>
              <a:t>Following </a:t>
            </a:r>
            <a:r>
              <a:rPr lang="en-GB" b="1" dirty="0" err="1">
                <a:solidFill>
                  <a:srgbClr val="000000"/>
                </a:solidFill>
                <a:latin typeface="+mj-lt"/>
              </a:rPr>
              <a:t>muon</a:t>
            </a:r>
            <a:r>
              <a:rPr lang="en-GB" b="1" dirty="0">
                <a:solidFill>
                  <a:srgbClr val="000000"/>
                </a:solidFill>
                <a:latin typeface="+mj-lt"/>
              </a:rPr>
              <a:t> collider studies, accelerated </a:t>
            </a:r>
            <a:r>
              <a:rPr lang="en-GB" b="1" dirty="0" err="1">
                <a:solidFill>
                  <a:srgbClr val="000000"/>
                </a:solidFill>
                <a:latin typeface="+mj-lt"/>
              </a:rPr>
              <a:t>muons</a:t>
            </a:r>
            <a:r>
              <a:rPr lang="en-GB" b="1" dirty="0">
                <a:solidFill>
                  <a:srgbClr val="000000"/>
                </a:solidFill>
                <a:latin typeface="+mj-lt"/>
              </a:rPr>
              <a:t> are ALSO an intense source of “high energy” </a:t>
            </a:r>
            <a:r>
              <a:rPr lang="en-GB" b="1" dirty="0">
                <a:solidFill>
                  <a:srgbClr val="000000"/>
                </a:solidFill>
                <a:latin typeface="Symbol" panose="05050102010706020507" pitchFamily="18" charset="2"/>
              </a:rPr>
              <a:t> </a:t>
            </a:r>
          </a:p>
          <a:p>
            <a:pPr marL="341313" indent="-341313" algn="l" eaLnBrk="0" hangingPunct="0">
              <a:spcBef>
                <a:spcPts val="500"/>
              </a:spcBef>
              <a:buClr>
                <a:srgbClr val="3333FF"/>
              </a:buClr>
              <a:buSzPct val="10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b="1" dirty="0">
              <a:solidFill>
                <a:srgbClr val="000000"/>
              </a:solidFill>
              <a:latin typeface="+mj-lt"/>
            </a:endParaRPr>
          </a:p>
          <a:p>
            <a:pPr marL="341313" indent="-341313" algn="l" eaLnBrk="0" hangingPunct="0">
              <a:spcBef>
                <a:spcPts val="500"/>
              </a:spcBef>
              <a:buClr>
                <a:srgbClr val="3333FF"/>
              </a:buClr>
              <a:buSzPct val="100000"/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b="1" dirty="0">
              <a:solidFill>
                <a:srgbClr val="000000"/>
              </a:solidFill>
              <a:latin typeface="+mj-lt"/>
            </a:endParaRPr>
          </a:p>
          <a:p>
            <a:pPr marL="341313" indent="-341313" algn="l" eaLnBrk="0" hangingPunct="0">
              <a:spcBef>
                <a:spcPts val="500"/>
              </a:spcBef>
              <a:buClr>
                <a:srgbClr val="3333FF"/>
              </a:buClr>
              <a:buSzPct val="10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b="1" dirty="0">
              <a:solidFill>
                <a:srgbClr val="000000"/>
              </a:solidFill>
              <a:latin typeface="+mj-lt"/>
            </a:endParaRPr>
          </a:p>
          <a:p>
            <a:pPr marL="341313" indent="-341313" algn="l" eaLnBrk="0" hangingPunct="0">
              <a:spcBef>
                <a:spcPts val="500"/>
              </a:spcBef>
              <a:buClr>
                <a:srgbClr val="3333FF"/>
              </a:buClr>
              <a:buSzPct val="100000"/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>
                <a:solidFill>
                  <a:srgbClr val="000000"/>
                </a:solidFill>
                <a:latin typeface="+mj-lt"/>
              </a:rPr>
              <a:t>Crucial features:</a:t>
            </a:r>
          </a:p>
          <a:p>
            <a:pPr marL="341313" indent="-341313" algn="l" eaLnBrk="0" hangingPunct="0">
              <a:spcBef>
                <a:spcPts val="450"/>
              </a:spcBef>
              <a:buClr>
                <a:srgbClr val="3333FF"/>
              </a:buClr>
              <a:buSzPct val="100000"/>
              <a:buFont typeface="Wingdings" pitchFamily="2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600" b="1" dirty="0">
                <a:solidFill>
                  <a:srgbClr val="000000"/>
                </a:solidFill>
                <a:latin typeface="+mj-lt"/>
              </a:rPr>
              <a:t>high intensity (x 100 conventional beams)</a:t>
            </a:r>
          </a:p>
          <a:p>
            <a:pPr marL="341313" indent="-341313" algn="l" eaLnBrk="0" hangingPunct="0">
              <a:spcBef>
                <a:spcPts val="450"/>
              </a:spcBef>
              <a:buClr>
                <a:srgbClr val="3333FF"/>
              </a:buClr>
              <a:buSzPct val="100000"/>
              <a:buFont typeface="Wingdings" pitchFamily="2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600" b="1" dirty="0">
                <a:solidFill>
                  <a:srgbClr val="000000"/>
                </a:solidFill>
                <a:latin typeface="+mj-lt"/>
              </a:rPr>
              <a:t>known beam composition (50% </a:t>
            </a:r>
            <a:r>
              <a:rPr lang="en-GB" sz="1600" b="1" dirty="0">
                <a:solidFill>
                  <a:srgbClr val="000000"/>
                </a:solidFill>
                <a:latin typeface="Symbol" panose="05050102010706020507" pitchFamily="18" charset="2"/>
              </a:rPr>
              <a:t></a:t>
            </a:r>
            <a:r>
              <a:rPr lang="en-GB" sz="1600" b="1" baseline="-25000" dirty="0">
                <a:solidFill>
                  <a:srgbClr val="000000"/>
                </a:solidFill>
                <a:latin typeface="Symbol" panose="05050102010706020507" pitchFamily="18" charset="2"/>
              </a:rPr>
              <a:t></a:t>
            </a:r>
            <a:r>
              <a:rPr lang="en-GB" sz="1600" b="1" dirty="0">
                <a:solidFill>
                  <a:srgbClr val="000000"/>
                </a:solidFill>
                <a:latin typeface="Symbol" panose="05050102010706020507" pitchFamily="18" charset="2"/>
              </a:rPr>
              <a:t> </a:t>
            </a:r>
            <a:r>
              <a:rPr lang="en-GB" sz="1600" b="1" dirty="0">
                <a:solidFill>
                  <a:srgbClr val="000000"/>
                </a:solidFill>
                <a:latin typeface="+mj-lt"/>
              </a:rPr>
              <a:t> 50% </a:t>
            </a:r>
            <a:r>
              <a:rPr lang="en-GB" sz="1600" b="1" dirty="0">
                <a:solidFill>
                  <a:srgbClr val="000000"/>
                </a:solidFill>
                <a:latin typeface="Symbol" panose="05050102010706020507" pitchFamily="18" charset="2"/>
              </a:rPr>
              <a:t></a:t>
            </a:r>
            <a:r>
              <a:rPr lang="en-GB" sz="1600" b="1" baseline="-25000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GB" sz="1600" b="1" dirty="0">
                <a:solidFill>
                  <a:srgbClr val="000000"/>
                </a:solidFill>
                <a:latin typeface="+mj-lt"/>
              </a:rPr>
              <a:t>)</a:t>
            </a:r>
          </a:p>
          <a:p>
            <a:pPr marL="341313" indent="-341313" algn="l" eaLnBrk="0" hangingPunct="0">
              <a:spcBef>
                <a:spcPts val="450"/>
              </a:spcBef>
              <a:buClr>
                <a:srgbClr val="3333FF"/>
              </a:buClr>
              <a:buSzPct val="100000"/>
              <a:buFont typeface="Wingdings" pitchFamily="2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600" b="1" dirty="0">
                <a:solidFill>
                  <a:srgbClr val="000000"/>
                </a:solidFill>
                <a:latin typeface="+mj-lt"/>
              </a:rPr>
              <a:t>Possibility to have an intense </a:t>
            </a:r>
            <a:r>
              <a:rPr lang="en-GB" sz="1600" b="1" dirty="0">
                <a:solidFill>
                  <a:srgbClr val="000000"/>
                </a:solidFill>
                <a:latin typeface="Symbol" panose="05050102010706020507" pitchFamily="18" charset="2"/>
              </a:rPr>
              <a:t></a:t>
            </a:r>
            <a:r>
              <a:rPr lang="en-GB" sz="1600" b="1" baseline="-25000" dirty="0">
                <a:solidFill>
                  <a:srgbClr val="000000"/>
                </a:solidFill>
                <a:latin typeface="+mj-lt"/>
              </a:rPr>
              <a:t>e </a:t>
            </a:r>
            <a:r>
              <a:rPr lang="en-GB" sz="1600" b="1" dirty="0">
                <a:solidFill>
                  <a:srgbClr val="000000"/>
                </a:solidFill>
                <a:latin typeface="+mj-lt"/>
              </a:rPr>
              <a:t>beam</a:t>
            </a:r>
          </a:p>
          <a:p>
            <a:pPr marL="341313" indent="-341313" algn="l" eaLnBrk="0" hangingPunct="0">
              <a:spcBef>
                <a:spcPts val="500"/>
              </a:spcBef>
              <a:buClr>
                <a:srgbClr val="3333FF"/>
              </a:buClr>
              <a:buSzPct val="100000"/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>
                <a:solidFill>
                  <a:srgbClr val="000000"/>
                </a:solidFill>
                <a:latin typeface="+mj-lt"/>
              </a:rPr>
              <a:t>Essential detector capabilities:</a:t>
            </a:r>
          </a:p>
          <a:p>
            <a:pPr marL="341313" indent="-341313" algn="l" eaLnBrk="0" hangingPunct="0">
              <a:spcBef>
                <a:spcPts val="500"/>
              </a:spcBef>
              <a:buClr>
                <a:srgbClr val="3333FF"/>
              </a:buClr>
              <a:buSzPct val="100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>
                <a:solidFill>
                  <a:srgbClr val="000000"/>
                </a:solidFill>
                <a:latin typeface="+mj-lt"/>
              </a:rPr>
              <a:t>   detect </a:t>
            </a:r>
            <a:r>
              <a:rPr lang="en-GB" b="1" dirty="0">
                <a:solidFill>
                  <a:srgbClr val="000000"/>
                </a:solidFill>
                <a:latin typeface="Symbol" panose="05050102010706020507" pitchFamily="18" charset="2"/>
              </a:rPr>
              <a:t></a:t>
            </a:r>
            <a:r>
              <a:rPr lang="en-GB" b="1" dirty="0">
                <a:solidFill>
                  <a:srgbClr val="000000"/>
                </a:solidFill>
                <a:latin typeface="+mj-lt"/>
              </a:rPr>
              <a:t> and determine their sign</a:t>
            </a:r>
          </a:p>
          <a:p>
            <a:pPr marL="341313" indent="-341313" algn="l" eaLnBrk="0" hangingPunct="0">
              <a:spcBef>
                <a:spcPts val="500"/>
              </a:spcBef>
              <a:buClr>
                <a:srgbClr val="3333FF"/>
              </a:buClr>
              <a:buSzPct val="100000"/>
              <a:buFont typeface="Helvetica" pitchFamily="32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b="1" dirty="0">
              <a:solidFill>
                <a:srgbClr val="000000"/>
              </a:solidFill>
              <a:latin typeface="+mj-lt"/>
            </a:endParaRPr>
          </a:p>
          <a:p>
            <a:pPr marL="341313" indent="-341313" algn="l" eaLnBrk="0" hangingPunct="0">
              <a:spcBef>
                <a:spcPts val="500"/>
              </a:spcBef>
              <a:buClr>
                <a:srgbClr val="3333FF"/>
              </a:buClr>
              <a:buSzPct val="100000"/>
              <a:buFont typeface="Helvetica" pitchFamily="32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33" name="Text Box 6"/>
          <p:cNvSpPr txBox="1">
            <a:spLocks noChangeArrowheads="1"/>
          </p:cNvSpPr>
          <p:nvPr/>
        </p:nvSpPr>
        <p:spPr bwMode="auto">
          <a:xfrm>
            <a:off x="228600" y="1420813"/>
            <a:ext cx="1676400" cy="83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 eaLnBrk="0" hangingPunct="0">
              <a:spcBef>
                <a:spcPts val="1000"/>
              </a:spcBef>
              <a:buClr>
                <a:srgbClr val="FF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FF0000"/>
                </a:solidFill>
              </a:rPr>
              <a:t>WANF (conventional </a:t>
            </a:r>
            <a:r>
              <a:rPr lang="en-GB" sz="1600" b="1" dirty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GB" sz="1600" b="1" dirty="0">
                <a:solidFill>
                  <a:srgbClr val="FF0000"/>
                </a:solidFill>
              </a:rPr>
              <a:t> beam at SPS)</a:t>
            </a:r>
          </a:p>
        </p:txBody>
      </p:sp>
      <p:sp>
        <p:nvSpPr>
          <p:cNvPr id="1034" name="Text Box 7"/>
          <p:cNvSpPr txBox="1">
            <a:spLocks noChangeArrowheads="1"/>
          </p:cNvSpPr>
          <p:nvPr/>
        </p:nvSpPr>
        <p:spPr bwMode="auto">
          <a:xfrm>
            <a:off x="228600" y="4227513"/>
            <a:ext cx="1066800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 eaLnBrk="0" hangingPunct="0">
              <a:spcBef>
                <a:spcPts val="1000"/>
              </a:spcBef>
              <a:buClr>
                <a:srgbClr val="FF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FF0000"/>
                </a:solidFill>
              </a:rPr>
              <a:t>NUFACT beam</a:t>
            </a:r>
          </a:p>
        </p:txBody>
      </p:sp>
      <p:sp>
        <p:nvSpPr>
          <p:cNvPr id="1035" name="Line 9"/>
          <p:cNvSpPr>
            <a:spLocks noChangeShapeType="1"/>
          </p:cNvSpPr>
          <p:nvPr/>
        </p:nvSpPr>
        <p:spPr bwMode="auto">
          <a:xfrm flipH="1">
            <a:off x="5865813" y="3200400"/>
            <a:ext cx="231775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grpSp>
        <p:nvGrpSpPr>
          <p:cNvPr id="1036" name="Group 10"/>
          <p:cNvGrpSpPr>
            <a:grpSpLocks/>
          </p:cNvGrpSpPr>
          <p:nvPr/>
        </p:nvGrpSpPr>
        <p:grpSpPr bwMode="auto">
          <a:xfrm>
            <a:off x="1600200" y="4227513"/>
            <a:ext cx="2787648" cy="1958975"/>
            <a:chOff x="1008" y="2592"/>
            <a:chExt cx="1977" cy="1583"/>
          </a:xfrm>
        </p:grpSpPr>
        <p:pic>
          <p:nvPicPr>
            <p:cNvPr id="1043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08" y="2592"/>
              <a:ext cx="1978" cy="1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4" name="Line 12"/>
            <p:cNvSpPr>
              <a:spLocks noChangeShapeType="1"/>
            </p:cNvSpPr>
            <p:nvPr/>
          </p:nvSpPr>
          <p:spPr bwMode="auto">
            <a:xfrm>
              <a:off x="1819" y="3026"/>
              <a:ext cx="9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12950" y="1143000"/>
            <a:ext cx="2482850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5257800" y="3168650"/>
            <a:ext cx="1647825" cy="519113"/>
            <a:chOff x="3312" y="1996"/>
            <a:chExt cx="1038" cy="327"/>
          </a:xfrm>
        </p:grpSpPr>
        <p:sp>
          <p:nvSpPr>
            <p:cNvPr id="1042" name="AutoShape 16"/>
            <p:cNvSpPr>
              <a:spLocks noChangeArrowheads="1"/>
            </p:cNvSpPr>
            <p:nvPr/>
          </p:nvSpPr>
          <p:spPr bwMode="auto">
            <a:xfrm>
              <a:off x="3312" y="1996"/>
              <a:ext cx="1039" cy="328"/>
            </a:xfrm>
            <a:prstGeom prst="roundRect">
              <a:avLst>
                <a:gd name="adj" fmla="val 301"/>
              </a:avLst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27" name="Object 17"/>
            <p:cNvGraphicFramePr>
              <a:graphicFrameLocks noChangeAspect="1"/>
            </p:cNvGraphicFramePr>
            <p:nvPr/>
          </p:nvGraphicFramePr>
          <p:xfrm>
            <a:off x="3312" y="1996"/>
            <a:ext cx="1039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6" imgW="19811880" imgH="6095880" progId="Equation.3">
                    <p:embed/>
                  </p:oleObj>
                </mc:Choice>
                <mc:Fallback>
                  <p:oleObj r:id="rId6" imgW="19811880" imgH="6095880" progId="Equation.3">
                    <p:embed/>
                    <p:pic>
                      <p:nvPicPr>
                        <p:cNvPr id="1027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1996"/>
                          <a:ext cx="1039" cy="3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40" name="Group 18"/>
          <p:cNvGrpSpPr>
            <a:grpSpLocks/>
          </p:cNvGrpSpPr>
          <p:nvPr/>
        </p:nvGrpSpPr>
        <p:grpSpPr bwMode="auto">
          <a:xfrm>
            <a:off x="7010400" y="3175000"/>
            <a:ext cx="1649413" cy="506413"/>
            <a:chOff x="4416" y="2000"/>
            <a:chExt cx="1039" cy="319"/>
          </a:xfrm>
        </p:grpSpPr>
        <p:sp>
          <p:nvSpPr>
            <p:cNvPr id="1041" name="AutoShape 19"/>
            <p:cNvSpPr>
              <a:spLocks noChangeArrowheads="1"/>
            </p:cNvSpPr>
            <p:nvPr/>
          </p:nvSpPr>
          <p:spPr bwMode="auto">
            <a:xfrm>
              <a:off x="4416" y="2000"/>
              <a:ext cx="1040" cy="320"/>
            </a:xfrm>
            <a:prstGeom prst="roundRect">
              <a:avLst>
                <a:gd name="adj" fmla="val 310"/>
              </a:avLst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26" name="Object 20"/>
            <p:cNvGraphicFramePr>
              <a:graphicFrameLocks noChangeAspect="1"/>
            </p:cNvGraphicFramePr>
            <p:nvPr/>
          </p:nvGraphicFramePr>
          <p:xfrm>
            <a:off x="4416" y="2000"/>
            <a:ext cx="1040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8" imgW="19811880" imgH="6095880" progId="Equation.3">
                    <p:embed/>
                  </p:oleObj>
                </mc:Choice>
                <mc:Fallback>
                  <p:oleObj r:id="rId8" imgW="19811880" imgH="6095880" progId="Equation.3">
                    <p:embed/>
                    <p:pic>
                      <p:nvPicPr>
                        <p:cNvPr id="1026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6" y="2000"/>
                          <a:ext cx="1040" cy="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Bent Arrow 20"/>
          <p:cNvSpPr/>
          <p:nvPr/>
        </p:nvSpPr>
        <p:spPr bwMode="auto">
          <a:xfrm rot="16320000" flipH="1">
            <a:off x="4237036" y="3461048"/>
            <a:ext cx="517526" cy="981467"/>
          </a:xfrm>
          <a:prstGeom prst="bentArrow">
            <a:avLst>
              <a:gd name="adj1" fmla="val 20964"/>
              <a:gd name="adj2" fmla="val 25000"/>
              <a:gd name="adj3" fmla="val 25000"/>
              <a:gd name="adj4" fmla="val 371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33100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408" y="114299"/>
            <a:ext cx="7563592" cy="952501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Key points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44DAF24-0F13-4350-9CC6-DDA25F91AF5A}" type="slidenum">
              <a:rPr lang="en-GB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39700" y="1217255"/>
            <a:ext cx="8077200" cy="4546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 – an elementary charged lepton:</a:t>
            </a:r>
          </a:p>
          <a:p>
            <a:pPr lvl="1"/>
            <a:r>
              <a:rPr lang="en-US" sz="2000" dirty="0"/>
              <a:t>200 times heavier than the electron</a:t>
            </a:r>
          </a:p>
          <a:p>
            <a:pPr lvl="1"/>
            <a:r>
              <a:rPr lang="en-US" sz="2000" dirty="0"/>
              <a:t>2.2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dirty="0" err="1">
                <a:cs typeface="Symbol" charset="2"/>
              </a:rPr>
              <a:t>s</a:t>
            </a:r>
            <a:r>
              <a:rPr lang="en-US" sz="2000" dirty="0">
                <a:cs typeface="Symbol" charset="2"/>
              </a:rPr>
              <a:t> lifetime at rest</a:t>
            </a:r>
          </a:p>
          <a:p>
            <a:r>
              <a:rPr lang="en-GB" sz="2400" dirty="0"/>
              <a:t>The large muon mass strongly suppresses synchrotron </a:t>
            </a:r>
            <a:br>
              <a:rPr lang="en-GB" sz="2400" dirty="0"/>
            </a:br>
            <a:r>
              <a:rPr lang="en-GB" sz="2400" dirty="0"/>
              <a:t>radiation</a:t>
            </a:r>
          </a:p>
          <a:p>
            <a:pPr marL="914400" lvl="1" indent="-458788">
              <a:buFont typeface="Wingdings 3" charset="0"/>
              <a:buChar char="a"/>
            </a:pPr>
            <a:r>
              <a:rPr lang="en-GB" sz="2000" dirty="0"/>
              <a:t>Muons can be accelerated </a:t>
            </a:r>
            <a:br>
              <a:rPr lang="en-GB" sz="2000" dirty="0"/>
            </a:br>
            <a:r>
              <a:rPr lang="en-GB" sz="2000" dirty="0"/>
              <a:t>and stored using rings at </a:t>
            </a:r>
            <a:br>
              <a:rPr lang="en-GB" sz="2000" dirty="0"/>
            </a:br>
            <a:r>
              <a:rPr lang="en-GB" sz="2000" dirty="0"/>
              <a:t>much higher energy than </a:t>
            </a:r>
            <a:br>
              <a:rPr lang="en-GB" sz="2000" dirty="0"/>
            </a:br>
            <a:r>
              <a:rPr lang="en-GB" sz="2000" dirty="0"/>
              <a:t>electrons </a:t>
            </a:r>
          </a:p>
          <a:p>
            <a:pPr marL="914400" lvl="1" indent="-458788">
              <a:buFont typeface="Wingdings 3" charset="0"/>
              <a:buChar char="a"/>
            </a:pPr>
            <a:endParaRPr lang="en-GB" sz="2000" dirty="0"/>
          </a:p>
          <a:p>
            <a:pPr marL="914400" lvl="1" indent="-458788">
              <a:buNone/>
            </a:pPr>
            <a:r>
              <a:rPr lang="en-GB" sz="2000" dirty="0">
                <a:latin typeface="Wingdings 3" charset="2"/>
                <a:cs typeface="Wingdings 3" charset="2"/>
              </a:rPr>
              <a:t>a</a:t>
            </a:r>
            <a:r>
              <a:rPr lang="en-GB" sz="2000" dirty="0"/>
              <a:t>	Colliding beams can be of </a:t>
            </a:r>
            <a:br>
              <a:rPr lang="en-GB" sz="2000" dirty="0"/>
            </a:br>
            <a:r>
              <a:rPr lang="en-GB" sz="2000" dirty="0"/>
              <a:t>higher quality with reduced </a:t>
            </a:r>
            <a:br>
              <a:rPr lang="en-GB" sz="2000" dirty="0"/>
            </a:br>
            <a:r>
              <a:rPr lang="en-GB" sz="2000" dirty="0" err="1"/>
              <a:t>beamstrahlung</a:t>
            </a:r>
            <a:br>
              <a:rPr lang="en-GB" sz="2000" dirty="0"/>
            </a:br>
            <a:endParaRPr lang="en-US" sz="2000" dirty="0"/>
          </a:p>
        </p:txBody>
      </p:sp>
      <p:pic>
        <p:nvPicPr>
          <p:cNvPr id="7" name="Picture 6" descr="mumulumi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t="10000" r="5938" b="6774"/>
          <a:stretch/>
        </p:blipFill>
        <p:spPr>
          <a:xfrm>
            <a:off x="4178300" y="2619078"/>
            <a:ext cx="4965700" cy="3629322"/>
          </a:xfrm>
          <a:prstGeom prst="rect">
            <a:avLst/>
          </a:prstGeom>
          <a:solidFill>
            <a:schemeClr val="bg1"/>
          </a:solidFill>
          <a:effectLst>
            <a:softEdge rad="25400"/>
          </a:effectLst>
        </p:spPr>
      </p:pic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4899684" y="4011381"/>
            <a:ext cx="2479016" cy="1138773"/>
          </a:xfrm>
          <a:prstGeom prst="rect">
            <a:avLst/>
          </a:prstGeom>
          <a:solidFill>
            <a:srgbClr val="BBE0E3">
              <a:alpha val="18039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lnSpc>
                <a:spcPts val="2400"/>
              </a:lnSpc>
              <a:spcBef>
                <a:spcPct val="40000"/>
              </a:spcBef>
              <a:spcAft>
                <a:spcPts val="0"/>
              </a:spcAft>
            </a:pPr>
            <a:r>
              <a:rPr lang="en-US" sz="2000" i="1" dirty="0" err="1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</a:rPr>
              <a:t>Beamstrahlung</a:t>
            </a:r>
            <a:r>
              <a:rPr lang="en-US" sz="2000" i="1" dirty="0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</a:rPr>
              <a:t> in </a:t>
            </a:r>
            <a:br>
              <a:rPr lang="en-US" sz="2000" dirty="0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</a:rPr>
            </a:br>
            <a:r>
              <a:rPr lang="en-US" sz="2000" u="sng" dirty="0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</a:rPr>
              <a:t>any </a:t>
            </a:r>
            <a:r>
              <a:rPr lang="en-US" sz="2000" dirty="0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</a:rPr>
              <a:t> </a:t>
            </a:r>
            <a:r>
              <a:rPr lang="en-US" sz="2000" i="1" dirty="0" err="1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</a:rPr>
              <a:t>e+e</a:t>
            </a:r>
            <a:r>
              <a:rPr lang="en-US" sz="2000" i="1" dirty="0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</a:rPr>
              <a:t>-</a:t>
            </a:r>
            <a:r>
              <a:rPr lang="en-US" sz="2000" dirty="0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</a:rPr>
              <a:t> collider</a:t>
            </a:r>
          </a:p>
          <a:p>
            <a:pPr defTabSz="457200" fontAlgn="auto">
              <a:lnSpc>
                <a:spcPts val="2400"/>
              </a:lnSpc>
              <a:spcBef>
                <a:spcPct val="40000"/>
              </a:spcBef>
              <a:spcAft>
                <a:spcPts val="0"/>
              </a:spcAft>
            </a:pPr>
            <a:r>
              <a:rPr lang="en-US" sz="2000" dirty="0">
                <a:solidFill>
                  <a:prstClr val="black"/>
                </a:solidFill>
                <a:latin typeface="Arial"/>
                <a:ea typeface="MS Mincho"/>
                <a:cs typeface="MS Mincho"/>
                <a:sym typeface="Symbol" pitchFamily="18" charset="2"/>
              </a:rPr>
              <a:t>     E/E</a:t>
            </a:r>
            <a:r>
              <a:rPr lang="en-US" sz="2000" dirty="0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  <a:sym typeface="Symbol" pitchFamily="18" charset="2"/>
              </a:rPr>
              <a:t>  </a:t>
            </a:r>
            <a:r>
              <a:rPr lang="en-US" sz="2000" baseline="30000" dirty="0">
                <a:solidFill>
                  <a:prstClr val="black"/>
                </a:solidFill>
                <a:latin typeface="Rockwell" pitchFamily="18" charset="0"/>
                <a:ea typeface="MS Mincho"/>
                <a:cs typeface="MS Mincho"/>
                <a:sym typeface="Symbol" pitchFamily="18" charset="2"/>
              </a:rPr>
              <a:t>2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2645" y="2967335"/>
            <a:ext cx="11208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ln w="12700">
                  <a:solidFill>
                    <a:srgbClr val="242852">
                      <a:satMod val="155000"/>
                    </a:srgbClr>
                  </a:solidFill>
                  <a:prstDash val="solid"/>
                </a:ln>
                <a:solidFill>
                  <a:srgbClr val="ACCBF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3 TeV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</p:spTree>
    <p:extLst>
      <p:ext uri="{BB962C8B-B14F-4D97-AF65-F5344CB8AC3E}">
        <p14:creationId xmlns:p14="http://schemas.microsoft.com/office/powerpoint/2010/main" val="208291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147824"/>
            <a:ext cx="8001000" cy="93186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The Muon Accelerator Program (MAP)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Picture 6" descr="Block_Diagrams_R1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20602"/>
            <a:ext cx="8736360" cy="50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15014" y="3735202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 and MC share the same initial steps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862020E-A2A9-44B2-849B-E21238F6C16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774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2200" b="1" dirty="0">
                <a:solidFill>
                  <a:schemeClr val="tx1"/>
                </a:solidFill>
              </a:rPr>
              <a:t>An entry level NF ? </a:t>
            </a:r>
            <a:r>
              <a:rPr lang="en-US" sz="2200" b="1" dirty="0" err="1">
                <a:solidFill>
                  <a:schemeClr val="tx1"/>
                </a:solidFill>
              </a:rPr>
              <a:t>NuSTORM</a:t>
            </a:r>
            <a:r>
              <a:rPr lang="en-US" sz="2200" b="1" dirty="0">
                <a:solidFill>
                  <a:schemeClr val="tx1"/>
                </a:solidFill>
              </a:rPr>
              <a:t> (demonstrator for muon collider ?) </a:t>
            </a:r>
            <a:br>
              <a:rPr lang="en-US" sz="2200" b="1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n-US"/>
              <a:t>M. Bonesini - 20/5/21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44DAF24-0F13-4350-9CC6-DDA25F91AF5A}" type="slidenum">
              <a:rPr lang="en-GB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3" name="Picture 3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4"/>
          <a:srcRect l="-259" r="-217"/>
          <a:stretch/>
        </p:blipFill>
        <p:spPr bwMode="auto">
          <a:xfrm>
            <a:off x="5094124" y="3340100"/>
            <a:ext cx="375285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704734" y="1481110"/>
            <a:ext cx="2142240" cy="163121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DOES NOT</a:t>
            </a:r>
          </a:p>
          <a:p>
            <a:pPr algn="ctr"/>
            <a:r>
              <a:rPr lang="en-US" dirty="0"/>
              <a:t>Require the </a:t>
            </a:r>
          </a:p>
          <a:p>
            <a:pPr algn="ctr"/>
            <a:r>
              <a:rPr lang="en-US" dirty="0"/>
              <a:t>Development of</a:t>
            </a:r>
          </a:p>
          <a:p>
            <a:pPr algn="ctr"/>
            <a:r>
              <a:rPr lang="en-US" dirty="0"/>
              <a:t>ANY</a:t>
            </a:r>
          </a:p>
          <a:p>
            <a:pPr algn="ctr"/>
            <a:r>
              <a:rPr lang="en-US" dirty="0"/>
              <a:t>New Technology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80" y="1594066"/>
            <a:ext cx="1577529" cy="95302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2293" y="2576776"/>
            <a:ext cx="5050895" cy="412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983914" y="3994857"/>
            <a:ext cx="15392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3.8 </a:t>
            </a:r>
            <a:r>
              <a:rPr lang="en-US" dirty="0" err="1">
                <a:solidFill>
                  <a:srgbClr val="0000FF"/>
                </a:solidFill>
              </a:rPr>
              <a:t>GeV</a:t>
            </a:r>
            <a:r>
              <a:rPr lang="en-US" dirty="0">
                <a:solidFill>
                  <a:srgbClr val="0000FF"/>
                </a:solidFill>
              </a:rPr>
              <a:t>/c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stored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62055" y="4929284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10-100kW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309" y="1700476"/>
            <a:ext cx="49244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1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b="1" dirty="0" err="1">
                <a:solidFill>
                  <a:srgbClr val="000000"/>
                </a:solidFill>
              </a:rPr>
              <a:t>NuSTORM</a:t>
            </a:r>
            <a:r>
              <a:rPr lang="en-US" b="1" dirty="0">
                <a:solidFill>
                  <a:srgbClr val="000000"/>
                </a:solidFill>
              </a:rPr>
              <a:t> physics reach </a:t>
            </a:r>
            <a:endParaRPr lang="it-IT" b="1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44DAF24-0F13-4350-9CC6-DDA25F91AF5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25" y="1600200"/>
            <a:ext cx="4187149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4407932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Sterile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 search </a:t>
            </a:r>
            <a:endParaRPr lang="it-IT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752600"/>
            <a:ext cx="26860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10137" y="4958364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for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baseline="-25000" dirty="0">
                <a:latin typeface="Symbol" panose="05050102010706020507" pitchFamily="18" charset="2"/>
              </a:rPr>
              <a:t>m</a:t>
            </a:r>
            <a:r>
              <a:rPr lang="en-US" dirty="0"/>
              <a:t> and </a:t>
            </a:r>
            <a:r>
              <a:rPr lang="en-US" dirty="0" err="1"/>
              <a:t>v</a:t>
            </a:r>
            <a:r>
              <a:rPr lang="en-US" baseline="-25000" dirty="0" err="1"/>
              <a:t>e</a:t>
            </a:r>
            <a:r>
              <a:rPr lang="en-US" dirty="0"/>
              <a:t> interactions</a:t>
            </a:r>
            <a:endParaRPr lang="it-IT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958012" y="4958364"/>
            <a:ext cx="1047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69592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European Research Council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C22934-4315-4599-A09B-E753BC2C7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69" y="91268"/>
            <a:ext cx="8852231" cy="663609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5523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>
              <a:tabLst>
                <a:tab pos="3135313" algn="l"/>
              </a:tabLst>
            </a:pPr>
            <a:r>
              <a:rPr lang="en-US" sz="2800" b="1" dirty="0">
                <a:solidFill>
                  <a:schemeClr val="tx1"/>
                </a:solidFill>
              </a:rPr>
              <a:t>Technical challenges for MC and NF: a long list </a:t>
            </a:r>
            <a:endParaRPr lang="it-IT" sz="28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M. Bonesini - 20/5/21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44DAF24-0F13-4350-9CC6-DDA25F91AF5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57200" y="1314122"/>
            <a:ext cx="7543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High-power (multi-MW) p beam  (</a:t>
            </a:r>
            <a:r>
              <a:rPr lang="en-US" dirty="0" err="1">
                <a:solidFill>
                  <a:schemeClr val="tx1"/>
                </a:solidFill>
              </a:rPr>
              <a:t>e’g</a:t>
            </a:r>
            <a:r>
              <a:rPr lang="en-US" dirty="0">
                <a:solidFill>
                  <a:schemeClr val="tx1"/>
                </a:solidFill>
              </a:rPr>
              <a:t>. SNS, ESS, … proton driver)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Suitable </a:t>
            </a:r>
            <a:r>
              <a:rPr lang="en-US" dirty="0" err="1">
                <a:solidFill>
                  <a:schemeClr val="tx1"/>
                </a:solidFill>
              </a:rPr>
              <a:t>targetry</a:t>
            </a:r>
            <a:r>
              <a:rPr lang="en-US" dirty="0">
                <a:solidFill>
                  <a:schemeClr val="tx1"/>
                </a:solidFill>
              </a:rPr>
              <a:t> (MERIT @CERN, 2007 demonstrated that a &gt; 4 MW Hg jet target is feasible)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Muon cooling (small  4D cooling (transverse) sufficient  for NF , final 6D cooling essential for MC ) 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tx1"/>
                </a:solidFill>
              </a:rPr>
              <a:t> unstable  -&gt; must cool quickly [MICE]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Requires high-gradient RF cavities in B &gt; 1 T fields [FNAL MTA]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Rapid acceleration 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tx1"/>
                </a:solidFill>
              </a:rPr>
              <a:t>Linac</a:t>
            </a:r>
            <a:r>
              <a:rPr lang="en-US" dirty="0">
                <a:solidFill>
                  <a:schemeClr val="tx1"/>
                </a:solidFill>
              </a:rPr>
              <a:t>-RLAs-(FFAGs)-RCS [EMMA@DL, 2011 proved principle of non-scaling FFAG technique]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High storage-ring  bending field (to maximize # of cycles before decay  and small </a:t>
            </a:r>
            <a:r>
              <a:rPr lang="en-US" dirty="0">
                <a:solidFill>
                  <a:schemeClr val="tx1"/>
                </a:solidFill>
                <a:latin typeface="Symbol" panose="05050102010706020507" pitchFamily="18" charset="2"/>
              </a:rPr>
              <a:t>b</a:t>
            </a:r>
            <a:r>
              <a:rPr lang="en-US" dirty="0">
                <a:solidFill>
                  <a:schemeClr val="tx1"/>
                </a:solidFill>
              </a:rPr>
              <a:t> _|_  for high </a:t>
            </a:r>
            <a:r>
              <a:rPr lang="en-US" i="1" dirty="0">
                <a:solidFill>
                  <a:schemeClr val="tx1"/>
                </a:solidFill>
                <a:latin typeface="Lucida Handwriting" panose="03010101010101010101" pitchFamily="66" charset="0"/>
              </a:rPr>
              <a:t>L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     [solution devised @ FNAL B~10 T, </a:t>
            </a:r>
            <a:r>
              <a:rPr lang="en-US" dirty="0">
                <a:solidFill>
                  <a:schemeClr val="tx1"/>
                </a:solidFill>
                <a:latin typeface="Symbol" panose="05050102010706020507" pitchFamily="18" charset="2"/>
              </a:rPr>
              <a:t>b</a:t>
            </a:r>
            <a:r>
              <a:rPr lang="en-US" dirty="0">
                <a:solidFill>
                  <a:schemeClr val="tx1"/>
                </a:solidFill>
              </a:rPr>
              <a:t> ~1 cm] 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663" y="3362325"/>
            <a:ext cx="6667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3514725"/>
            <a:ext cx="6667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9279661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Helvetica"/>
        <a:ea typeface="Arial Unicode MS"/>
        <a:cs typeface="Arial Unicode MS"/>
      </a:majorFont>
      <a:minorFont>
        <a:latin typeface="Helvetica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3_OECD_TALK">
  <a:themeElements>
    <a:clrScheme name="OECD_TAL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4_OECD_TALK">
  <a:themeElements>
    <a:clrScheme name="OECD_TAL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5_OECD_TALK">
  <a:themeElements>
    <a:clrScheme name="OECD_TAL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7_OECD_TALK">
  <a:themeElements>
    <a:clrScheme name="OECD_TAL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OECD_TALK">
  <a:themeElements>
    <a:clrScheme name="OECD_TAL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8_OECD_TALK">
  <a:themeElements>
    <a:clrScheme name="OECD_TAL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1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971</Words>
  <Application>Microsoft Office PowerPoint</Application>
  <PresentationFormat>On-screen Show (4:3)</PresentationFormat>
  <Paragraphs>134</Paragraphs>
  <Slides>13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33" baseType="lpstr">
      <vt:lpstr>Arial</vt:lpstr>
      <vt:lpstr>Arial Black</vt:lpstr>
      <vt:lpstr>Comic Sans MS</vt:lpstr>
      <vt:lpstr>Helvetica</vt:lpstr>
      <vt:lpstr>Lucida Handwriting</vt:lpstr>
      <vt:lpstr>Rockwell</vt:lpstr>
      <vt:lpstr>Symbol</vt:lpstr>
      <vt:lpstr>Times New Roman</vt:lpstr>
      <vt:lpstr>Wingdings</vt:lpstr>
      <vt:lpstr>Wingdings 3</vt:lpstr>
      <vt:lpstr>Zapf Dingbats</vt:lpstr>
      <vt:lpstr>Struttura predefinita</vt:lpstr>
      <vt:lpstr>13_OECD_TALK</vt:lpstr>
      <vt:lpstr>14_OECD_TALK</vt:lpstr>
      <vt:lpstr>15_OECD_TALK</vt:lpstr>
      <vt:lpstr>17_OECD_TALK</vt:lpstr>
      <vt:lpstr>7_OECD_TALK</vt:lpstr>
      <vt:lpstr>18_OECD_TALK</vt:lpstr>
      <vt:lpstr>Equation</vt:lpstr>
      <vt:lpstr>Equation.3</vt:lpstr>
      <vt:lpstr>PowerPoint Presentation</vt:lpstr>
      <vt:lpstr>Why muon beams  </vt:lpstr>
      <vt:lpstr>n beams: conventional  and NF beams</vt:lpstr>
      <vt:lpstr>Key points </vt:lpstr>
      <vt:lpstr>The Muon Accelerator Program (MAP) </vt:lpstr>
      <vt:lpstr>  An entry level NF ? NuSTORM (demonstrator for muon collider ?)   </vt:lpstr>
      <vt:lpstr>NuSTORM physics reach </vt:lpstr>
      <vt:lpstr>PowerPoint Presentation</vt:lpstr>
      <vt:lpstr>Technical challenges for MC and NF: a long list </vt:lpstr>
      <vt:lpstr>Key Technologies – Target  </vt:lpstr>
      <vt:lpstr>Reduction of emittance: m cooling</vt:lpstr>
      <vt:lpstr>       Muon ionization cooling</vt:lpstr>
      <vt:lpstr>Possible thesis arguments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cooling by ionization</dc:title>
  <dc:creator>bonesini</dc:creator>
  <cp:lastModifiedBy>maurizio.bonesini maurizio.bonesini</cp:lastModifiedBy>
  <cp:revision>279</cp:revision>
  <dcterms:modified xsi:type="dcterms:W3CDTF">2021-05-21T09:51:48Z</dcterms:modified>
</cp:coreProperties>
</file>