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90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13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10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35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3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429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752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10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70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4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26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16D05-0CD7-4A0B-B0C8-B4AF2C6ED398}" type="datetimeFigureOut">
              <a:rPr lang="en-US" smtClean="0"/>
              <a:t>10/4/2020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A4AFC-5587-41B1-B89C-5E5FCC08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105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4614B-0932-400C-8DF4-8A4FB490B5C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/>
              <a:t>    </a:t>
            </a:r>
            <a:r>
              <a:rPr lang="en-US" b="1" dirty="0" err="1">
                <a:latin typeface="+mn-lt"/>
              </a:rPr>
              <a:t>Analisi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statistica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dei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dati</a:t>
            </a:r>
            <a:r>
              <a:rPr lang="en-US" b="1" dirty="0">
                <a:latin typeface="+mn-lt"/>
              </a:rPr>
              <a:t>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05E9FC-CCAD-424B-806A-CE052DCAE482}"/>
              </a:ext>
            </a:extLst>
          </p:cNvPr>
          <p:cNvSpPr txBox="1"/>
          <p:nvPr/>
        </p:nvSpPr>
        <p:spPr>
          <a:xfrm>
            <a:off x="1053885" y="2324746"/>
            <a:ext cx="101203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/>
              <a:t>Il </a:t>
            </a:r>
            <a:r>
              <a:rPr lang="en-US" sz="2000" dirty="0" err="1"/>
              <a:t>corso</a:t>
            </a:r>
            <a:r>
              <a:rPr lang="en-US" sz="2000" dirty="0"/>
              <a:t> </a:t>
            </a:r>
            <a:r>
              <a:rPr lang="en-US" sz="2000" dirty="0" err="1"/>
              <a:t>verra</a:t>
            </a:r>
            <a:r>
              <a:rPr lang="en-US" sz="2000" dirty="0"/>
              <a:t>’ </a:t>
            </a:r>
            <a:r>
              <a:rPr lang="en-US" sz="2000" dirty="0" err="1"/>
              <a:t>svolto</a:t>
            </a:r>
            <a:r>
              <a:rPr lang="en-US" sz="2000" dirty="0"/>
              <a:t> in </a:t>
            </a:r>
            <a:r>
              <a:rPr lang="en-US" sz="2000" dirty="0" err="1"/>
              <a:t>modalita</a:t>
            </a:r>
            <a:r>
              <a:rPr lang="en-US" sz="2000" dirty="0"/>
              <a:t>’ </a:t>
            </a:r>
            <a:r>
              <a:rPr lang="en-US" sz="2000" dirty="0" err="1"/>
              <a:t>telematica</a:t>
            </a:r>
            <a:r>
              <a:rPr lang="en-US" sz="2000" dirty="0"/>
              <a:t> per </a:t>
            </a:r>
            <a:r>
              <a:rPr lang="en-US" sz="2000" dirty="0" err="1"/>
              <a:t>tutto</a:t>
            </a:r>
            <a:r>
              <a:rPr lang="en-US" sz="2000" dirty="0"/>
              <a:t> </a:t>
            </a:r>
            <a:r>
              <a:rPr lang="en-US" sz="2000" dirty="0" err="1"/>
              <a:t>il</a:t>
            </a:r>
            <a:r>
              <a:rPr lang="en-US" sz="2000" dirty="0"/>
              <a:t> </a:t>
            </a:r>
            <a:r>
              <a:rPr lang="en-US" sz="2000" dirty="0" err="1"/>
              <a:t>periodo</a:t>
            </a:r>
            <a:r>
              <a:rPr lang="en-US" sz="2000" dirty="0"/>
              <a:t> di </a:t>
            </a:r>
            <a:r>
              <a:rPr lang="en-US" sz="2000" dirty="0" err="1"/>
              <a:t>blocco</a:t>
            </a:r>
            <a:r>
              <a:rPr lang="en-US" sz="2000" dirty="0"/>
              <a:t> </a:t>
            </a:r>
            <a:r>
              <a:rPr lang="en-US" sz="2000" dirty="0" err="1"/>
              <a:t>della</a:t>
            </a:r>
            <a:r>
              <a:rPr lang="en-US" sz="2000" dirty="0"/>
              <a:t> </a:t>
            </a:r>
            <a:r>
              <a:rPr lang="en-US" sz="2000" dirty="0" err="1"/>
              <a:t>didattica</a:t>
            </a:r>
            <a:r>
              <a:rPr lang="en-US" sz="2000" dirty="0"/>
              <a:t> </a:t>
            </a:r>
            <a:r>
              <a:rPr lang="en-US" sz="2000" dirty="0" err="1"/>
              <a:t>frontale</a:t>
            </a: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err="1"/>
              <a:t>E’supportato</a:t>
            </a:r>
            <a:r>
              <a:rPr lang="en-US" sz="2000" dirty="0"/>
              <a:t> da video </a:t>
            </a:r>
            <a:r>
              <a:rPr lang="en-US" sz="2000" dirty="0" err="1"/>
              <a:t>caricati</a:t>
            </a:r>
            <a:r>
              <a:rPr lang="en-US" sz="2000" dirty="0"/>
              <a:t> </a:t>
            </a:r>
            <a:r>
              <a:rPr lang="en-US" sz="2000" dirty="0" err="1"/>
              <a:t>alla</a:t>
            </a:r>
            <a:r>
              <a:rPr lang="en-US" sz="2000" dirty="0"/>
              <a:t> fine di </a:t>
            </a:r>
            <a:r>
              <a:rPr lang="en-US" sz="2000" dirty="0" err="1"/>
              <a:t>ogni</a:t>
            </a:r>
            <a:r>
              <a:rPr lang="en-US" sz="2000" dirty="0"/>
              <a:t> </a:t>
            </a:r>
            <a:r>
              <a:rPr lang="en-US" sz="2000" dirty="0" err="1"/>
              <a:t>settimana</a:t>
            </a:r>
            <a:r>
              <a:rPr lang="en-US" sz="2000" dirty="0"/>
              <a:t> di </a:t>
            </a:r>
            <a:r>
              <a:rPr lang="en-US" sz="2000" dirty="0" err="1"/>
              <a:t>corso</a:t>
            </a:r>
            <a:r>
              <a:rPr lang="en-US" sz="2000" dirty="0"/>
              <a:t> </a:t>
            </a:r>
            <a:r>
              <a:rPr lang="en-US" sz="2000" dirty="0" err="1"/>
              <a:t>sul</a:t>
            </a:r>
            <a:r>
              <a:rPr lang="en-US" sz="2000" dirty="0"/>
              <a:t> </a:t>
            </a:r>
            <a:r>
              <a:rPr lang="en-US" sz="2000" dirty="0" err="1"/>
              <a:t>sito</a:t>
            </a:r>
            <a:r>
              <a:rPr lang="en-US" sz="2000" dirty="0"/>
              <a:t> di e-learning </a:t>
            </a:r>
            <a:r>
              <a:rPr lang="en-US" sz="2000" dirty="0" err="1"/>
              <a:t>della</a:t>
            </a:r>
            <a:r>
              <a:rPr lang="en-US" sz="2000" dirty="0"/>
              <a:t> </a:t>
            </a:r>
            <a:r>
              <a:rPr lang="en-US" sz="2000" dirty="0" err="1"/>
              <a:t>Universita</a:t>
            </a:r>
            <a:r>
              <a:rPr lang="en-US" sz="2000" dirty="0"/>
              <a:t>’ di Milano Bicocca e </a:t>
            </a:r>
            <a:r>
              <a:rPr lang="en-US" sz="2000" dirty="0" err="1"/>
              <a:t>copia</a:t>
            </a:r>
            <a:r>
              <a:rPr lang="en-US" sz="2000" dirty="0"/>
              <a:t> </a:t>
            </a:r>
            <a:r>
              <a:rPr lang="en-US" sz="2000" dirty="0" err="1"/>
              <a:t>delle</a:t>
            </a:r>
            <a:r>
              <a:rPr lang="en-US" sz="2000" dirty="0"/>
              <a:t> </a:t>
            </a:r>
            <a:r>
              <a:rPr lang="en-US" sz="2000" dirty="0" err="1"/>
              <a:t>trasparenze</a:t>
            </a:r>
            <a:r>
              <a:rPr lang="en-US" sz="2000" dirty="0"/>
              <a:t> </a:t>
            </a:r>
            <a:r>
              <a:rPr lang="en-US" sz="2000" dirty="0" err="1"/>
              <a:t>delle</a:t>
            </a:r>
            <a:r>
              <a:rPr lang="en-US" sz="2000" dirty="0"/>
              <a:t> </a:t>
            </a:r>
            <a:r>
              <a:rPr lang="en-US" sz="2000" dirty="0" err="1"/>
              <a:t>lezioni</a:t>
            </a:r>
            <a:r>
              <a:rPr lang="en-US" sz="2000" dirty="0"/>
              <a:t> </a:t>
            </a:r>
            <a:r>
              <a:rPr lang="en-US" sz="2000" dirty="0" err="1"/>
              <a:t>disponibili</a:t>
            </a:r>
            <a:r>
              <a:rPr lang="en-US" sz="2000" dirty="0"/>
              <a:t> via </a:t>
            </a:r>
            <a:r>
              <a:rPr lang="en-US" sz="2000" dirty="0" err="1"/>
              <a:t>via</a:t>
            </a:r>
            <a:r>
              <a:rPr lang="en-US" sz="2000" dirty="0"/>
              <a:t> </a:t>
            </a:r>
            <a:r>
              <a:rPr lang="en-US" sz="2000" dirty="0" err="1"/>
              <a:t>sul</a:t>
            </a:r>
            <a:r>
              <a:rPr lang="en-US" sz="2000" dirty="0"/>
              <a:t> </a:t>
            </a:r>
            <a:r>
              <a:rPr lang="en-US" sz="2000" dirty="0" err="1"/>
              <a:t>dropbox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err="1"/>
              <a:t>Materiale</a:t>
            </a:r>
            <a:r>
              <a:rPr lang="en-US" sz="2000" dirty="0"/>
              <a:t> </a:t>
            </a:r>
            <a:r>
              <a:rPr lang="en-US" sz="2000" dirty="0" err="1"/>
              <a:t>aggiuntivo</a:t>
            </a:r>
            <a:r>
              <a:rPr lang="en-US" sz="2000" dirty="0"/>
              <a:t> </a:t>
            </a:r>
            <a:r>
              <a:rPr lang="en-US" sz="2000" dirty="0" err="1"/>
              <a:t>verra</a:t>
            </a:r>
            <a:r>
              <a:rPr lang="en-US" sz="2000" dirty="0"/>
              <a:t>’ pure </a:t>
            </a:r>
            <a:r>
              <a:rPr lang="en-US" sz="2000" dirty="0" err="1"/>
              <a:t>caricato</a:t>
            </a:r>
            <a:r>
              <a:rPr lang="en-US" sz="2000" dirty="0"/>
              <a:t> </a:t>
            </a:r>
            <a:r>
              <a:rPr lang="en-US" sz="2000" dirty="0" err="1"/>
              <a:t>sullo</a:t>
            </a:r>
            <a:r>
              <a:rPr lang="en-US" sz="2000" dirty="0"/>
              <a:t> </a:t>
            </a:r>
            <a:r>
              <a:rPr lang="en-US" sz="2000" dirty="0" err="1"/>
              <a:t>stesso</a:t>
            </a:r>
            <a:r>
              <a:rPr lang="en-US" sz="2000" dirty="0"/>
              <a:t> </a:t>
            </a:r>
            <a:r>
              <a:rPr lang="en-US" sz="2000" dirty="0" err="1"/>
              <a:t>dropbox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/>
          </a:p>
          <a:p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11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4DDEE-01EC-4F79-BEAD-EC7D738C5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900"/>
            <a:ext cx="10515600" cy="1325563"/>
          </a:xfrm>
          <a:solidFill>
            <a:srgbClr val="92D050"/>
          </a:solidFill>
        </p:spPr>
        <p:txBody>
          <a:bodyPr/>
          <a:lstStyle/>
          <a:p>
            <a:r>
              <a:rPr lang="en-US" dirty="0"/>
              <a:t>               </a:t>
            </a:r>
            <a:r>
              <a:rPr lang="en-US" b="1" dirty="0" err="1"/>
              <a:t>Programma</a:t>
            </a:r>
            <a:r>
              <a:rPr lang="en-US" b="1" dirty="0"/>
              <a:t>  del </a:t>
            </a:r>
            <a:r>
              <a:rPr lang="en-US" b="1" dirty="0" err="1"/>
              <a:t>corso</a:t>
            </a:r>
            <a:r>
              <a:rPr lang="en-US" b="1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249E15-704E-44C1-BD1D-D40E9CD6CC48}"/>
              </a:ext>
            </a:extLst>
          </p:cNvPr>
          <p:cNvSpPr/>
          <p:nvPr/>
        </p:nvSpPr>
        <p:spPr>
          <a:xfrm>
            <a:off x="1028700" y="1414463"/>
            <a:ext cx="105156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b="1" u="sng" kern="50" dirty="0">
                <a:latin typeface="Liberation Serif"/>
                <a:ea typeface="DejaVu Sans" panose="020B0603030804020204" pitchFamily="34" charset="0"/>
                <a:cs typeface="Lohit Hindi"/>
              </a:rPr>
              <a:t>Richiami di calcolo numerico </a:t>
            </a:r>
            <a:r>
              <a:rPr lang="it-IT" b="1" kern="50" dirty="0">
                <a:latin typeface="Liberation Serif"/>
                <a:ea typeface="DejaVu Sans" panose="020B0603030804020204" pitchFamily="34" charset="0"/>
                <a:cs typeface="Lohit Hindi"/>
              </a:rPr>
              <a:t> :</a:t>
            </a:r>
            <a:endParaRPr lang="en-US" b="1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Introduzione al calcolo numerico, aritmetica finita su un elaboratore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.</a:t>
            </a:r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Stabilita' degli algoritmi, contenimento degli errori di calcolo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. </a:t>
            </a:r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Cenni ad alcune tecniche notevoli di calcolo numerico (integrazione  numerica, tecniche di interpolazione, metodo degli spline, ricerca di estremi di funzioni) (*). Tecniche di smoothing di funzioni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 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b="1" u="sng" kern="50" dirty="0">
                <a:latin typeface="Liberation Serif"/>
                <a:ea typeface="DejaVu Sans" panose="020B0603030804020204" pitchFamily="34" charset="0"/>
                <a:cs typeface="Lohit Hindi"/>
              </a:rPr>
              <a:t>Cenni sui sistemi di  acquisizione dati </a:t>
            </a:r>
            <a:endParaRPr lang="en-US" b="1" u="sng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Introduzione ai sistemi di acquisizione dati. Conversione di segnali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 </a:t>
            </a:r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analogici. Cenni agli standard CAMAC e VME. Esempi di DAQ. Esempi di programmi in VME. Introduzione allo slow-control di un 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 </a:t>
            </a:r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esperimento (*). Introduzione a LabView (*).  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 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b="1" u="sng" kern="50" dirty="0">
                <a:latin typeface="Liberation Serif"/>
                <a:ea typeface="DejaVu Sans" panose="020B0603030804020204" pitchFamily="34" charset="0"/>
                <a:cs typeface="Lohit Hindi"/>
              </a:rPr>
              <a:t>Richiami di calcolo della probabilita' e statistica </a:t>
            </a:r>
            <a:r>
              <a:rPr lang="it-IT" b="1" kern="50" dirty="0">
                <a:latin typeface="Liberation Serif"/>
                <a:ea typeface="DejaVu Sans" panose="020B0603030804020204" pitchFamily="34" charset="0"/>
                <a:cs typeface="Lohit Hindi"/>
              </a:rPr>
              <a:t> : 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Concetti fondamentali, teorema di Bayes ed interpretazione bayesiana; pdf notevoli con applicazioni, propagazione degli errori multidimensionale, funzioni caratteristiche, teorema centrale del limite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Trattamento degli errori sistematici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 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b="1" u="sng" kern="50" dirty="0">
                <a:latin typeface="Liberation Serif"/>
                <a:ea typeface="DejaVu Sans" panose="020B0603030804020204" pitchFamily="34" charset="0"/>
                <a:cs typeface="Lohit Hindi"/>
              </a:rPr>
              <a:t>Tests statistici e stima di parametri. Inferenza statistica </a:t>
            </a:r>
            <a:r>
              <a:rPr lang="it-IT" b="1" kern="50" dirty="0">
                <a:latin typeface="Liberation Serif"/>
                <a:ea typeface="DejaVu Sans" panose="020B0603030804020204" pitchFamily="34" charset="0"/>
                <a:cs typeface="Lohit Hindi"/>
              </a:rPr>
              <a:t> :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Test di ipotesi, compatibilita' di distribuzioni statistiche,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 </a:t>
            </a:r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lemma di Neyman-Pearson, statistiche lineari e funzione discriminante 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 </a:t>
            </a:r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di Fischer, statistiche non lineari e neural networks, test di Kolmogorov-Smirnov. Sampling. Tecniche per la stima di parametri: max likelihood, chi quadro, momenti ....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</p:txBody>
      </p:sp>
    </p:spTree>
    <p:extLst>
      <p:ext uri="{BB962C8B-B14F-4D97-AF65-F5344CB8AC3E}">
        <p14:creationId xmlns:p14="http://schemas.microsoft.com/office/powerpoint/2010/main" val="2090386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9887D4-7711-4647-9C6A-5C9DCA63F36F}"/>
              </a:ext>
            </a:extLst>
          </p:cNvPr>
          <p:cNvSpPr/>
          <p:nvPr/>
        </p:nvSpPr>
        <p:spPr>
          <a:xfrm>
            <a:off x="457200" y="0"/>
            <a:ext cx="11630025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b="1" u="sng" kern="50" dirty="0">
                <a:latin typeface="Liberation Serif"/>
                <a:ea typeface="DejaVu Sans" panose="020B0603030804020204" pitchFamily="34" charset="0"/>
                <a:cs typeface="Lohit Hindi"/>
              </a:rPr>
              <a:t>Introduzione al metodo MonteCarlo </a:t>
            </a:r>
            <a:r>
              <a:rPr lang="it-IT" b="1" kern="50" dirty="0">
                <a:latin typeface="Liberation Serif"/>
                <a:ea typeface="DejaVu Sans" panose="020B0603030804020204" pitchFamily="34" charset="0"/>
                <a:cs typeface="Lohit Hindi"/>
              </a:rPr>
              <a:t>: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        Introduzione, generatori di numeri pseudocasuali, metodi montecarlo,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        calcolo di integrali, applicazioni di tecniche montecarlo a problemi 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        specifici. Introduzione al package GEANT4 (*). 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b="1" u="sng" kern="50" dirty="0">
                <a:latin typeface="Liberation Serif"/>
                <a:ea typeface="DejaVu Sans" panose="020B0603030804020204" pitchFamily="34" charset="0"/>
                <a:cs typeface="Lohit Hindi"/>
              </a:rPr>
              <a:t>Probabilita' e livelli di confidenza </a:t>
            </a:r>
            <a:r>
              <a:rPr lang="it-IT" b="1" kern="50" dirty="0">
                <a:latin typeface="Liberation Serif"/>
                <a:ea typeface="DejaVu Sans" panose="020B0603030804020204" pitchFamily="34" charset="0"/>
                <a:cs typeface="Lohit Hindi"/>
              </a:rPr>
              <a:t> :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        Intervalli di confidenza classici, regioni di confidenza multidimensionali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 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b="1" u="sng" kern="50" dirty="0">
                <a:latin typeface="Liberation Serif"/>
                <a:ea typeface="DejaVu Sans" panose="020B0603030804020204" pitchFamily="34" charset="0"/>
                <a:cs typeface="Lohit Hindi"/>
              </a:rPr>
              <a:t>Metodi di Unfolding e filtraggio dei dati </a:t>
            </a:r>
            <a:r>
              <a:rPr lang="it-IT" b="1" kern="50" dirty="0">
                <a:latin typeface="Liberation Serif"/>
                <a:ea typeface="DejaVu Sans" panose="020B0603030804020204" pitchFamily="34" charset="0"/>
                <a:cs typeface="Lohit Hindi"/>
              </a:rPr>
              <a:t> :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        Il problema dell' unfolding, funzioni di regolarizzazione (MaxEnt, Tikhonov)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        Tecniche di filtraggio dei dati. Esempi scelti.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 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b="1" u="sng" kern="50" dirty="0">
                <a:latin typeface="Liberation Serif"/>
                <a:ea typeface="DejaVu Sans" panose="020B0603030804020204" pitchFamily="34" charset="0"/>
                <a:cs typeface="Lohit Hindi"/>
              </a:rPr>
              <a:t>Introduzione alle tecniche di analisi multivariata (MVA) </a:t>
            </a:r>
            <a:r>
              <a:rPr lang="it-IT" b="1" kern="50" dirty="0">
                <a:latin typeface="Liberation Serif"/>
                <a:ea typeface="DejaVu Sans" panose="020B0603030804020204" pitchFamily="34" charset="0"/>
                <a:cs typeface="Lohit Hindi"/>
              </a:rPr>
              <a:t>: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pPr marL="419100" marR="0">
              <a:spcBef>
                <a:spcPts val="0"/>
              </a:spcBef>
              <a:spcAft>
                <a:spcPts val="0"/>
              </a:spcAft>
            </a:pPr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Introduzione. Tests statistici. Le reti neuronali. Il perceptrone e le NN  multilayers. Classificazione di patterns. Esempi con applicazioni. Decision treees</a:t>
            </a:r>
          </a:p>
          <a:p>
            <a:pPr marL="419100" marR="0">
              <a:spcBef>
                <a:spcPts val="0"/>
              </a:spcBef>
              <a:spcAft>
                <a:spcPts val="0"/>
              </a:spcAft>
            </a:pPr>
            <a:endParaRPr lang="it-IT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b="1" u="sng" dirty="0">
                <a:latin typeface="Liberation Serif"/>
              </a:rPr>
              <a:t> Cenni di Econofisica (*)</a:t>
            </a:r>
            <a:endParaRPr lang="en-US" dirty="0">
              <a:latin typeface="Liberation Serif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t-IT" dirty="0">
                <a:latin typeface="Liberation Serif"/>
              </a:rPr>
              <a:t>Elementi di teoria dei grafi. Teoremi sui nodi. Definizioni ed esempi. Tipi di grafi: random, loopless, scaling-free.</a:t>
            </a:r>
            <a:endParaRPr lang="en-US" dirty="0">
              <a:latin typeface="Liberation Serif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t-IT" dirty="0">
                <a:latin typeface="Liberation Serif"/>
              </a:rPr>
              <a:t>Processi stocastici. Considerazioni generali. Teorema del  limite centrale.  Distribuzioni con varianza infinita: Processi di Levi. Derivata frazionaria di cammini aleatori.</a:t>
            </a:r>
            <a:endParaRPr lang="en-US" dirty="0">
              <a:latin typeface="Liberation Serif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t-IT" dirty="0">
                <a:latin typeface="Liberation Serif"/>
              </a:rPr>
              <a:t>Elementi di finanza e mercati azionari. Caratterische. Distribuzioni dei returns. Modelli dei prezzi azionari: ARCH. Correlazioni tra titoli finanziari, applicazioni </a:t>
            </a:r>
            <a:r>
              <a:rPr lang="en-US" dirty="0" err="1">
                <a:latin typeface="Liberation Serif"/>
              </a:rPr>
              <a:t>teoria</a:t>
            </a:r>
            <a:r>
              <a:rPr lang="en-US" dirty="0">
                <a:latin typeface="Liberation Serif"/>
              </a:rPr>
              <a:t> </a:t>
            </a:r>
            <a:r>
              <a:rPr lang="en-US" dirty="0" err="1">
                <a:latin typeface="Liberation Serif"/>
              </a:rPr>
              <a:t>dei</a:t>
            </a:r>
            <a:r>
              <a:rPr lang="en-US" dirty="0">
                <a:latin typeface="Liberation Serif"/>
              </a:rPr>
              <a:t> </a:t>
            </a:r>
            <a:r>
              <a:rPr lang="en-US" dirty="0" err="1">
                <a:latin typeface="Liberation Serif"/>
              </a:rPr>
              <a:t>grafi</a:t>
            </a:r>
            <a:r>
              <a:rPr lang="en-US" dirty="0">
                <a:latin typeface="Liberation Serif"/>
              </a:rPr>
              <a:t>. </a:t>
            </a:r>
          </a:p>
          <a:p>
            <a:pPr marL="342900" lvl="0" indent="-342900">
              <a:buFont typeface="+mj-lt"/>
              <a:buAutoNum type="arabicPeriod"/>
            </a:pPr>
            <a:r>
              <a:rPr lang="it-IT" dirty="0">
                <a:latin typeface="Liberation Serif"/>
              </a:rPr>
              <a:t>Modello dei prezzi azionari a quattro parametri. Derivata frazionaria per simulare correlazioni volatilita’. Skewness e effetto 'leverage'. Comportamento volatilita’ e variazioni  indici azionari. </a:t>
            </a:r>
            <a:endParaRPr lang="en-US" dirty="0">
              <a:latin typeface="Liberation Serif"/>
            </a:endParaRPr>
          </a:p>
          <a:p>
            <a:r>
              <a:rPr lang="it-IT" b="1" dirty="0"/>
              <a:t>      </a:t>
            </a:r>
            <a:endParaRPr lang="en-US" dirty="0"/>
          </a:p>
          <a:p>
            <a:pPr marL="419100" marR="0">
              <a:spcBef>
                <a:spcPts val="0"/>
              </a:spcBef>
              <a:spcAft>
                <a:spcPts val="0"/>
              </a:spcAft>
            </a:pPr>
            <a:endParaRPr lang="it-IT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pPr marL="419100" marR="0">
              <a:spcBef>
                <a:spcPts val="0"/>
              </a:spcBef>
              <a:spcAft>
                <a:spcPts val="0"/>
              </a:spcAft>
            </a:pP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 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</p:txBody>
      </p:sp>
    </p:spTree>
    <p:extLst>
      <p:ext uri="{BB962C8B-B14F-4D97-AF65-F5344CB8AC3E}">
        <p14:creationId xmlns:p14="http://schemas.microsoft.com/office/powerpoint/2010/main" val="99734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6F0F1-C8AE-4E11-980A-C2F1A6467D8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/>
              <a:t>             </a:t>
            </a:r>
            <a:r>
              <a:rPr lang="en-US" b="1" dirty="0" err="1"/>
              <a:t>Alcuni</a:t>
            </a:r>
            <a:r>
              <a:rPr lang="en-US" b="1" dirty="0"/>
              <a:t> </a:t>
            </a:r>
            <a:r>
              <a:rPr lang="en-US" b="1" dirty="0" err="1"/>
              <a:t>testi</a:t>
            </a:r>
            <a:r>
              <a:rPr lang="en-US" b="1" dirty="0"/>
              <a:t> </a:t>
            </a:r>
            <a:r>
              <a:rPr lang="en-US" b="1" dirty="0" err="1"/>
              <a:t>consigliati</a:t>
            </a:r>
            <a:r>
              <a:rPr lang="en-US" b="1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C3F170-E350-4066-95E5-0D6A48A1E64B}"/>
              </a:ext>
            </a:extLst>
          </p:cNvPr>
          <p:cNvSpPr/>
          <p:nvPr/>
        </p:nvSpPr>
        <p:spPr>
          <a:xfrm>
            <a:off x="1362076" y="1852434"/>
            <a:ext cx="99917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u="sng" kern="50" dirty="0">
                <a:latin typeface="Liberation Serif"/>
                <a:ea typeface="DejaVu Sans" panose="020B0603030804020204" pitchFamily="34" charset="0"/>
                <a:cs typeface="Lohit Hindi"/>
              </a:rPr>
              <a:t>per la parte di Analisi statistica dei dati: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 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- </a:t>
            </a:r>
            <a:r>
              <a:rPr lang="it-IT" b="1" kern="50" dirty="0">
                <a:latin typeface="Liberation Serif"/>
                <a:ea typeface="DejaVu Sans" panose="020B0603030804020204" pitchFamily="34" charset="0"/>
                <a:cs typeface="Lohit Hindi"/>
              </a:rPr>
              <a:t>W.H. Press, B.P. Flannery, S.A. Teukolsky, W.T. Vetterling</a:t>
            </a:r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  `` Numerical Recipes in C++, The Art of Scientific Computing'', Cambridge University Press </a:t>
            </a:r>
          </a:p>
          <a:p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- </a:t>
            </a:r>
            <a:r>
              <a:rPr lang="it-IT" b="1" kern="50" dirty="0">
                <a:latin typeface="Liberation Serif"/>
                <a:ea typeface="DejaVu Sans" panose="020B0603030804020204" pitchFamily="34" charset="0"/>
                <a:cs typeface="Lohit Hindi"/>
              </a:rPr>
              <a:t>M.Cugiani</a:t>
            </a:r>
            <a:r>
              <a:rPr lang="it-IT" kern="50" dirty="0">
                <a:latin typeface="Liberation Serif"/>
                <a:ea typeface="DejaVu Sans" panose="020B0603030804020204" pitchFamily="34" charset="0"/>
                <a:cs typeface="Lohit Hindi"/>
              </a:rPr>
              <a:t> ``Metodi dell' analisi numerica'', edizioni UTET 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- </a:t>
            </a:r>
            <a:r>
              <a:rPr lang="en-US" b="1" kern="50" dirty="0">
                <a:latin typeface="Liberation Serif"/>
                <a:ea typeface="DejaVu Sans" panose="020B0603030804020204" pitchFamily="34" charset="0"/>
                <a:cs typeface="Lohit Hindi"/>
              </a:rPr>
              <a:t>L. Lista 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`` Statistical Methods for Data Analysis in Particle </a:t>
            </a:r>
            <a:r>
              <a:rPr lang="en-US" kern="50" dirty="0" err="1">
                <a:latin typeface="Liberation Serif"/>
                <a:ea typeface="DejaVu Sans" panose="020B0603030804020204" pitchFamily="34" charset="0"/>
                <a:cs typeface="Lohit Hindi"/>
              </a:rPr>
              <a:t>Phyisics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’’, Springer Verlag          </a:t>
            </a:r>
          </a:p>
          <a:p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- </a:t>
            </a:r>
            <a:r>
              <a:rPr lang="en-US" b="1" kern="50" dirty="0">
                <a:latin typeface="Liberation Serif"/>
                <a:ea typeface="DejaVu Sans" panose="020B0603030804020204" pitchFamily="34" charset="0"/>
                <a:cs typeface="Lohit Hindi"/>
              </a:rPr>
              <a:t>L. Lyons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 ``Statistics for Nuclear and Particle Physicists'', Cambridge University Press </a:t>
            </a:r>
          </a:p>
          <a:p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- </a:t>
            </a:r>
            <a:r>
              <a:rPr lang="en-US" b="1" kern="50" dirty="0">
                <a:latin typeface="Liberation Serif"/>
                <a:ea typeface="DejaVu Sans" panose="020B0603030804020204" pitchFamily="34" charset="0"/>
                <a:cs typeface="Lohit Hindi"/>
              </a:rPr>
              <a:t>R. Barlow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 ``Statistics: A guide to the use of Statistical Methods in the Physical Sciences'', J. Wiley </a:t>
            </a:r>
          </a:p>
          <a:p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- </a:t>
            </a:r>
            <a:r>
              <a:rPr lang="en-US" b="1" kern="50" dirty="0">
                <a:latin typeface="Liberation Serif"/>
                <a:ea typeface="DejaVu Sans" panose="020B0603030804020204" pitchFamily="34" charset="0"/>
                <a:cs typeface="Lohit Hindi"/>
              </a:rPr>
              <a:t>Hertz, A. Krogh, R.G. Palmer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 ``Introduction to the Theory of Neural Computation '', Addison Wesley </a:t>
            </a:r>
          </a:p>
          <a:p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 </a:t>
            </a:r>
          </a:p>
          <a:p>
            <a:r>
              <a:rPr lang="it-IT" b="1" u="sng" kern="50" dirty="0">
                <a:latin typeface="Liberation Sans"/>
                <a:ea typeface="Liberation Sans"/>
                <a:cs typeface="Lohit Hindi"/>
              </a:rPr>
              <a:t>per la parte di tecniche di programmazione in C++: 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it-IT" b="1" kern="50" dirty="0">
                <a:latin typeface="Liberation Sans"/>
                <a:ea typeface="Liberation Sans"/>
                <a:cs typeface="Lohit Hindi"/>
              </a:rPr>
              <a:t> 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- </a:t>
            </a:r>
            <a:r>
              <a:rPr lang="en-US" b="1" kern="50" dirty="0">
                <a:latin typeface="Liberation Serif"/>
                <a:ea typeface="DejaVu Sans" panose="020B0603030804020204" pitchFamily="34" charset="0"/>
                <a:cs typeface="Lohit Hindi"/>
              </a:rPr>
              <a:t>J.J. Barton, Lee R. </a:t>
            </a:r>
            <a:r>
              <a:rPr lang="en-US" b="1" kern="50" dirty="0" err="1">
                <a:latin typeface="Liberation Serif"/>
                <a:ea typeface="DejaVu Sans" panose="020B0603030804020204" pitchFamily="34" charset="0"/>
                <a:cs typeface="Lohit Hindi"/>
              </a:rPr>
              <a:t>Nackman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 `` Scientific and Engineering C++'',  Addison Wesley</a:t>
            </a:r>
          </a:p>
          <a:p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- </a:t>
            </a:r>
            <a:r>
              <a:rPr lang="en-US" b="1" kern="50" dirty="0">
                <a:latin typeface="Liberation Serif"/>
                <a:ea typeface="DejaVu Sans" panose="020B0603030804020204" pitchFamily="34" charset="0"/>
                <a:cs typeface="Lohit Hindi"/>
              </a:rPr>
              <a:t>D. </a:t>
            </a:r>
            <a:r>
              <a:rPr lang="en-US" b="1" kern="50" dirty="0" err="1">
                <a:latin typeface="Liberation Serif"/>
                <a:ea typeface="DejaVu Sans" panose="020B0603030804020204" pitchFamily="34" charset="0"/>
                <a:cs typeface="Lohit Hindi"/>
              </a:rPr>
              <a:t>Yevick</a:t>
            </a:r>
            <a:r>
              <a:rPr lang="en-US" kern="50" dirty="0">
                <a:latin typeface="Liberation Serif"/>
                <a:ea typeface="DejaVu Sans" panose="020B0603030804020204" pitchFamily="34" charset="0"/>
                <a:cs typeface="Lohit Hindi"/>
              </a:rPr>
              <a:t> ``A First Course in computational Physics and Object-Oriented Programming with C++'', Cambridge University Press</a:t>
            </a:r>
          </a:p>
          <a:p>
            <a:r>
              <a:rPr lang="en-US" kern="50" dirty="0">
                <a:latin typeface="Liberation Sans"/>
                <a:ea typeface="Liberation Sans"/>
                <a:cs typeface="Lohit Hindi"/>
              </a:rPr>
              <a:t> 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  <a:p>
            <a:r>
              <a:rPr lang="en-US" kern="50" dirty="0">
                <a:latin typeface="Liberation Sans"/>
                <a:ea typeface="Liberation Sans"/>
                <a:cs typeface="Lohit Hindi"/>
              </a:rPr>
              <a:t> </a:t>
            </a:r>
            <a:endParaRPr lang="en-US" kern="50" dirty="0">
              <a:latin typeface="Liberation Serif"/>
              <a:ea typeface="DejaVu Sans" panose="020B0603030804020204" pitchFamily="34" charset="0"/>
              <a:cs typeface="Lohit Hindi"/>
            </a:endParaRPr>
          </a:p>
        </p:txBody>
      </p:sp>
    </p:spTree>
    <p:extLst>
      <p:ext uri="{BB962C8B-B14F-4D97-AF65-F5344CB8AC3E}">
        <p14:creationId xmlns:p14="http://schemas.microsoft.com/office/powerpoint/2010/main" val="561167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97D96-777D-4231-A012-5D07DACE2CD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b="1" dirty="0" err="1"/>
              <a:t>Modalita</a:t>
            </a:r>
            <a:r>
              <a:rPr lang="en-US" b="1" dirty="0"/>
              <a:t>’ di </a:t>
            </a:r>
            <a:r>
              <a:rPr lang="en-US" b="1" dirty="0" err="1"/>
              <a:t>esame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EF7A0B-D3FA-4A85-8F1F-A35AC0202A70}"/>
              </a:ext>
            </a:extLst>
          </p:cNvPr>
          <p:cNvSpPr txBox="1"/>
          <p:nvPr/>
        </p:nvSpPr>
        <p:spPr>
          <a:xfrm>
            <a:off x="1076325" y="2514600"/>
            <a:ext cx="7258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/>
              <a:t>Risoluzione</a:t>
            </a:r>
            <a:r>
              <a:rPr lang="en-US" dirty="0"/>
              <a:t> di un set di </a:t>
            </a:r>
            <a:r>
              <a:rPr lang="en-US" dirty="0" err="1"/>
              <a:t>esercizi</a:t>
            </a:r>
            <a:r>
              <a:rPr lang="en-US" dirty="0"/>
              <a:t> </a:t>
            </a:r>
            <a:r>
              <a:rPr lang="en-US" dirty="0" err="1"/>
              <a:t>sul</a:t>
            </a:r>
            <a:r>
              <a:rPr lang="en-US" dirty="0"/>
              <a:t> </a:t>
            </a:r>
            <a:r>
              <a:rPr lang="en-US" dirty="0" err="1"/>
              <a:t>programma</a:t>
            </a:r>
            <a:r>
              <a:rPr lang="en-US" dirty="0"/>
              <a:t> del </a:t>
            </a:r>
            <a:r>
              <a:rPr lang="en-US" dirty="0" err="1"/>
              <a:t>corso</a:t>
            </a:r>
            <a:r>
              <a:rPr lang="en-US"/>
              <a:t>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/>
              <a:t>Esposizione</a:t>
            </a:r>
            <a:r>
              <a:rPr lang="en-US" dirty="0"/>
              <a:t> di un </a:t>
            </a:r>
            <a:r>
              <a:rPr lang="en-US" dirty="0" err="1"/>
              <a:t>seminario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argomento</a:t>
            </a:r>
            <a:r>
              <a:rPr lang="en-US" dirty="0"/>
              <a:t> </a:t>
            </a:r>
            <a:r>
              <a:rPr lang="en-US" dirty="0" err="1"/>
              <a:t>attinente</a:t>
            </a:r>
            <a:r>
              <a:rPr lang="en-US" dirty="0"/>
              <a:t> al </a:t>
            </a:r>
            <a:r>
              <a:rPr lang="en-US" dirty="0" err="1"/>
              <a:t>corso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089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740</Words>
  <Application>Microsoft Office PowerPoint</Application>
  <PresentationFormat>Widescreen</PresentationFormat>
  <Paragraphs>64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Liberation Sans</vt:lpstr>
      <vt:lpstr>Liberation Serif</vt:lpstr>
      <vt:lpstr>Symbol</vt:lpstr>
      <vt:lpstr>Wingdings</vt:lpstr>
      <vt:lpstr>Office Theme</vt:lpstr>
      <vt:lpstr>    Analisi statistica dei dati  </vt:lpstr>
      <vt:lpstr>               Programma  del corso </vt:lpstr>
      <vt:lpstr>PowerPoint Presentation</vt:lpstr>
      <vt:lpstr>             Alcuni testi consigliati </vt:lpstr>
      <vt:lpstr>Modalita’ di esame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</dc:title>
  <dc:creator>Bonesini</dc:creator>
  <cp:lastModifiedBy>maurizio.bonesini maurizio.bonesini</cp:lastModifiedBy>
  <cp:revision>5</cp:revision>
  <dcterms:created xsi:type="dcterms:W3CDTF">2019-04-06T09:24:05Z</dcterms:created>
  <dcterms:modified xsi:type="dcterms:W3CDTF">2020-10-04T13:17:34Z</dcterms:modified>
</cp:coreProperties>
</file>