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mp4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23" r:id="rId1"/>
  </p:sldMasterIdLst>
  <p:notesMasterIdLst>
    <p:notesMasterId r:id="rId22"/>
  </p:notesMasterIdLst>
  <p:sldIdLst>
    <p:sldId id="302" r:id="rId2"/>
    <p:sldId id="306" r:id="rId3"/>
    <p:sldId id="305" r:id="rId4"/>
    <p:sldId id="307" r:id="rId5"/>
    <p:sldId id="308" r:id="rId6"/>
    <p:sldId id="321" r:id="rId7"/>
    <p:sldId id="323" r:id="rId8"/>
    <p:sldId id="309" r:id="rId9"/>
    <p:sldId id="324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1BC53-FD08-254A-AC83-78963FC4048A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DDAF5-0753-BF4A-AE65-31804F2A3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66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7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5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3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6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4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0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8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31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84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7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5A1A1-612B-EA48-8361-B576CE71FD5C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4" r:id="rId1"/>
    <p:sldLayoutId id="2147484625" r:id="rId2"/>
    <p:sldLayoutId id="2147484626" r:id="rId3"/>
    <p:sldLayoutId id="2147484627" r:id="rId4"/>
    <p:sldLayoutId id="2147484628" r:id="rId5"/>
    <p:sldLayoutId id="2147484629" r:id="rId6"/>
    <p:sldLayoutId id="2147484630" r:id="rId7"/>
    <p:sldLayoutId id="2147484631" r:id="rId8"/>
    <p:sldLayoutId id="2147484632" r:id="rId9"/>
    <p:sldLayoutId id="2147484633" r:id="rId10"/>
    <p:sldLayoutId id="214748463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4" Type="http://schemas.openxmlformats.org/officeDocument/2006/relationships/video" Target="../media/media3.mp4"/><Relationship Id="rId5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8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37551"/>
            <a:ext cx="9144000" cy="176336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Gravitational Waves from Early Universe Turbulence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270" y="4629098"/>
            <a:ext cx="8321082" cy="2038808"/>
          </a:xfrm>
        </p:spPr>
        <p:txBody>
          <a:bodyPr>
            <a:normAutofit fontScale="25000" lnSpcReduction="20000"/>
          </a:bodyPr>
          <a:lstStyle/>
          <a:p>
            <a:r>
              <a:rPr lang="en-US" sz="8600" dirty="0" smtClean="0">
                <a:solidFill>
                  <a:schemeClr val="tx1"/>
                </a:solidFill>
              </a:rPr>
              <a:t>Tina Kahniashvili </a:t>
            </a:r>
          </a:p>
          <a:p>
            <a:r>
              <a:rPr lang="en-US" sz="8600" dirty="0" smtClean="0">
                <a:solidFill>
                  <a:schemeClr val="tx1"/>
                </a:solidFill>
              </a:rPr>
              <a:t>(Carnegie Mellon University &amp; Ilia State University)</a:t>
            </a:r>
          </a:p>
          <a:p>
            <a:endParaRPr lang="en-US" sz="8600" dirty="0" smtClean="0">
              <a:solidFill>
                <a:schemeClr val="tx1"/>
              </a:solidFill>
            </a:endParaRPr>
          </a:p>
          <a:p>
            <a:r>
              <a:rPr lang="en-US" sz="8600" dirty="0" smtClean="0">
                <a:solidFill>
                  <a:schemeClr val="tx1"/>
                </a:solidFill>
              </a:rPr>
              <a:t>In collaboration with: Axel Brandenburg, Arthur </a:t>
            </a:r>
            <a:r>
              <a:rPr lang="en-US" sz="8600" dirty="0" err="1" smtClean="0">
                <a:solidFill>
                  <a:schemeClr val="tx1"/>
                </a:solidFill>
              </a:rPr>
              <a:t>Kosowsky</a:t>
            </a:r>
            <a:r>
              <a:rPr lang="en-US" sz="8600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sz="8600" dirty="0" err="1" smtClean="0">
                <a:solidFill>
                  <a:schemeClr val="tx1"/>
                </a:solidFill>
              </a:rPr>
              <a:t>Sayan</a:t>
            </a:r>
            <a:r>
              <a:rPr lang="en-US" sz="8600" dirty="0" smtClean="0">
                <a:solidFill>
                  <a:schemeClr val="tx1"/>
                </a:solidFill>
              </a:rPr>
              <a:t> </a:t>
            </a:r>
            <a:r>
              <a:rPr lang="en-US" sz="8600" dirty="0" err="1" smtClean="0">
                <a:solidFill>
                  <a:schemeClr val="tx1"/>
                </a:solidFill>
              </a:rPr>
              <a:t>Mandal</a:t>
            </a:r>
            <a:r>
              <a:rPr lang="en-US" sz="8600" dirty="0" smtClean="0">
                <a:solidFill>
                  <a:schemeClr val="tx1"/>
                </a:solidFill>
              </a:rPr>
              <a:t>, Alberto Roper Pol</a:t>
            </a:r>
          </a:p>
          <a:p>
            <a:r>
              <a:rPr lang="en-US" sz="8600" dirty="0" err="1" smtClean="0">
                <a:solidFill>
                  <a:schemeClr val="tx1"/>
                </a:solidFill>
              </a:rPr>
              <a:t>Pheno</a:t>
            </a:r>
            <a:r>
              <a:rPr lang="en-US" sz="8600" dirty="0" smtClean="0">
                <a:solidFill>
                  <a:schemeClr val="tx1"/>
                </a:solidFill>
              </a:rPr>
              <a:t> 2019: May 6, 2019</a:t>
            </a:r>
          </a:p>
          <a:p>
            <a:endParaRPr lang="en-US" sz="9600" b="1" dirty="0">
              <a:solidFill>
                <a:schemeClr val="tx1"/>
              </a:solidFill>
            </a:endParaRPr>
          </a:p>
          <a:p>
            <a:endParaRPr lang="en-US" sz="9600" b="1" dirty="0" smtClean="0">
              <a:solidFill>
                <a:schemeClr val="tx1"/>
              </a:solidFill>
            </a:endParaRPr>
          </a:p>
          <a:p>
            <a:endParaRPr lang="en-US" sz="6200" b="1" dirty="0" smtClean="0">
              <a:solidFill>
                <a:schemeClr val="tx1"/>
              </a:solidFill>
            </a:endParaRPr>
          </a:p>
          <a:p>
            <a:endParaRPr lang="en-US" sz="6200" dirty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7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umerical </a:t>
            </a:r>
            <a:r>
              <a:rPr lang="en-US" dirty="0"/>
              <a:t>s</a:t>
            </a:r>
            <a:r>
              <a:rPr lang="en-US" dirty="0" smtClean="0"/>
              <a:t>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63664"/>
            <a:ext cx="3887140" cy="494543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To account properly non-linear processes (MHD)</a:t>
            </a:r>
          </a:p>
          <a:p>
            <a:r>
              <a:rPr lang="en-US" sz="2600" dirty="0" smtClean="0"/>
              <a:t>Not be limited by the short duration of the phase transitions  </a:t>
            </a:r>
          </a:p>
          <a:p>
            <a:r>
              <a:rPr lang="en-US" sz="2600" dirty="0" smtClean="0"/>
              <a:t>Two stages turbulence decay</a:t>
            </a:r>
          </a:p>
          <a:p>
            <a:pPr lvl="1"/>
            <a:r>
              <a:rPr lang="en-US" sz="2600" dirty="0" smtClean="0"/>
              <a:t>Forced turbulence</a:t>
            </a:r>
          </a:p>
          <a:p>
            <a:pPr lvl="1"/>
            <a:r>
              <a:rPr lang="en-US" sz="2600" dirty="0" smtClean="0"/>
              <a:t>Free decay </a:t>
            </a:r>
          </a:p>
          <a:p>
            <a:r>
              <a:rPr lang="en-US" sz="2600" dirty="0" smtClean="0"/>
              <a:t>The source is present till recombination (after the field is frozen in)</a:t>
            </a:r>
          </a:p>
          <a:p>
            <a:r>
              <a:rPr lang="en-US" sz="2600" dirty="0" smtClean="0"/>
              <a:t>Results – strongly initial conditions depend</a:t>
            </a:r>
            <a:r>
              <a:rPr lang="en-US" dirty="0" smtClean="0"/>
              <a:t>ent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006" y="1615406"/>
            <a:ext cx="4191000" cy="838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406" y="2453606"/>
            <a:ext cx="2006600" cy="4445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11520" y="2453606"/>
            <a:ext cx="19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Grishchuk</a:t>
            </a:r>
            <a:r>
              <a:rPr lang="en-US" i="1" dirty="0" smtClean="0"/>
              <a:t> 1974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520" y="2898106"/>
            <a:ext cx="1225222" cy="2722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429" y="3334025"/>
            <a:ext cx="4683953" cy="332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5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</a:t>
            </a:r>
            <a:r>
              <a:rPr lang="en-US" dirty="0" smtClean="0"/>
              <a:t>ravitational Waves  from turbulence</a:t>
            </a:r>
            <a:endParaRPr lang="en-US" dirty="0"/>
          </a:p>
        </p:txBody>
      </p:sp>
      <p:pic>
        <p:nvPicPr>
          <p:cNvPr id="4" name="AT1152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199" y="1820041"/>
            <a:ext cx="3927103" cy="3519512"/>
          </a:xfrm>
          <a:prstGeom prst="rect">
            <a:avLst/>
          </a:prstGeom>
        </p:spPr>
      </p:pic>
      <p:pic>
        <p:nvPicPr>
          <p:cNvPr id="5" name="RT1152b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41065" y="1820041"/>
            <a:ext cx="4045735" cy="3770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1600" y="5874327"/>
            <a:ext cx="205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Acoustic turbulence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9285" y="5874322"/>
            <a:ext cx="1982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Vortical</a:t>
            </a:r>
            <a:r>
              <a:rPr lang="en-US" dirty="0" smtClean="0"/>
              <a:t> turbulence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039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ravitational waves: </a:t>
            </a:r>
            <a:r>
              <a:rPr lang="en-US" dirty="0"/>
              <a:t>r</a:t>
            </a:r>
            <a:r>
              <a:rPr lang="en-US" dirty="0" smtClean="0"/>
              <a:t>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60" y="1561836"/>
            <a:ext cx="7089114" cy="39028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801061"/>
            <a:ext cx="5223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Roper Pol et al. </a:t>
            </a:r>
            <a:r>
              <a:rPr lang="en-US" sz="2400" dirty="0" smtClean="0"/>
              <a:t>2019 PRL submitted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019" y="5750927"/>
            <a:ext cx="3089781" cy="8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37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654" y="304274"/>
            <a:ext cx="6764242" cy="631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6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393700"/>
            <a:ext cx="6616700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6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130" y="0"/>
            <a:ext cx="52786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2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317500"/>
            <a:ext cx="65278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093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0"/>
            <a:ext cx="64109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49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38100"/>
            <a:ext cx="65151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131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9959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Primordial turbulence is potentially detectable by LISA</a:t>
            </a:r>
          </a:p>
          <a:p>
            <a:r>
              <a:rPr lang="en-US" dirty="0" smtClean="0"/>
              <a:t>Primordial magnetic fields can serve as seeds for the observed cosmic magnetic fields.</a:t>
            </a:r>
          </a:p>
          <a:p>
            <a:r>
              <a:rPr lang="en-US" dirty="0" smtClean="0"/>
              <a:t>Presence of primordial magnetic field makes the gravitational wave signal substantially stronger and allows it to spread over a wide range of frequencies.</a:t>
            </a:r>
          </a:p>
          <a:p>
            <a:r>
              <a:rPr lang="en-US" dirty="0" smtClean="0"/>
              <a:t>LISA mission offers a possibility to understand the physics of phase transitions (and possibly </a:t>
            </a:r>
            <a:r>
              <a:rPr lang="en-US" dirty="0" err="1" smtClean="0"/>
              <a:t>baryogenesis</a:t>
            </a:r>
            <a:r>
              <a:rPr lang="en-US" dirty="0" smtClean="0"/>
              <a:t>)</a:t>
            </a:r>
          </a:p>
          <a:p>
            <a:r>
              <a:rPr lang="en-US" dirty="0" smtClean="0"/>
              <a:t>Parity violating sources produce circularly polarized gravitational waves, and the polarization degree might be around 100% (for fully helical sources).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672" y="274638"/>
            <a:ext cx="9010328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LISA sensitivity &amp; electroweak </a:t>
            </a:r>
            <a:r>
              <a:rPr lang="en-US" sz="3600" dirty="0"/>
              <a:t>s</a:t>
            </a:r>
            <a:r>
              <a:rPr lang="en-US" sz="3600" dirty="0" smtClean="0"/>
              <a:t>cale </a:t>
            </a:r>
            <a:r>
              <a:rPr lang="en-US" sz="3600" dirty="0"/>
              <a:t>p</a:t>
            </a:r>
            <a:r>
              <a:rPr lang="en-US" sz="3600" dirty="0" smtClean="0"/>
              <a:t>hysics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53" y="1555892"/>
            <a:ext cx="4813376" cy="305649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4054" y="4676447"/>
            <a:ext cx="4813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www.lisamission.org</a:t>
            </a:r>
            <a:r>
              <a:rPr lang="en-US" dirty="0"/>
              <a:t>/multimedia/image/</a:t>
            </a:r>
            <a:r>
              <a:rPr lang="en-US" dirty="0" err="1"/>
              <a:t>lisa</a:t>
            </a:r>
            <a:r>
              <a:rPr lang="en-US" dirty="0"/>
              <a:t>-sensitivity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55969" y="1672610"/>
            <a:ext cx="2573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Credit: LISA Consortium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097430" y="1657617"/>
            <a:ext cx="3816350" cy="335584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b="1" dirty="0"/>
              <a:t>LISA</a:t>
            </a:r>
            <a:r>
              <a:rPr lang="ja-JP" altLang="en-US" sz="2400" b="1" dirty="0">
                <a:latin typeface="Arial"/>
              </a:rPr>
              <a:t>’</a:t>
            </a:r>
            <a:r>
              <a:rPr lang="en-US" sz="2400" b="1" dirty="0"/>
              <a:t>s peak sensitivity corresponds to ~ 1/10 of Hubble horizon at 1 </a:t>
            </a:r>
            <a:r>
              <a:rPr lang="en-US" sz="2400" b="1" dirty="0" err="1"/>
              <a:t>TeV</a:t>
            </a:r>
            <a:r>
              <a:rPr lang="en-US" sz="2400" b="1" dirty="0"/>
              <a:t> energy scale</a:t>
            </a:r>
          </a:p>
          <a:p>
            <a:pPr>
              <a:defRPr/>
            </a:pPr>
            <a:r>
              <a:rPr lang="en-US" sz="2400" dirty="0" smtClean="0"/>
              <a:t>Hubble frequency </a:t>
            </a:r>
          </a:p>
          <a:p>
            <a:pPr>
              <a:buFont typeface="Wingdings" charset="0"/>
              <a:buNone/>
              <a:defRPr/>
            </a:pPr>
            <a:r>
              <a:rPr lang="en-US" sz="2400" dirty="0" smtClean="0"/>
              <a:t>	f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=10</a:t>
            </a:r>
            <a:r>
              <a:rPr lang="en-US" sz="2400" baseline="30000" dirty="0" smtClean="0"/>
              <a:t>-4</a:t>
            </a:r>
            <a:r>
              <a:rPr lang="en-US" sz="2400" dirty="0" smtClean="0"/>
              <a:t>Hz (T/1Tev)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" y="571534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dirty="0"/>
              <a:t>Large Hadron Collider (LHC) </a:t>
            </a:r>
            <a:r>
              <a:rPr lang="en-US" sz="2400" b="1" dirty="0" err="1">
                <a:latin typeface="cmsy10" charset="0"/>
              </a:rPr>
              <a:t>vs</a:t>
            </a:r>
            <a:r>
              <a:rPr lang="en-US" sz="2400" b="1" dirty="0">
                <a:latin typeface="cmsy10" charset="0"/>
              </a:rPr>
              <a:t> </a:t>
            </a:r>
            <a:r>
              <a:rPr lang="en-US" sz="2400" b="1" dirty="0"/>
              <a:t>relic </a:t>
            </a:r>
            <a:r>
              <a:rPr lang="en-US" sz="2400" b="1" dirty="0" smtClean="0"/>
              <a:t>gravitational waves: </a:t>
            </a:r>
          </a:p>
          <a:p>
            <a:pPr algn="ctr">
              <a:defRPr/>
            </a:pPr>
            <a:r>
              <a:rPr lang="en-US" sz="2400" b="1" dirty="0" smtClean="0"/>
              <a:t>Detecting New Physics?  </a:t>
            </a:r>
            <a:endParaRPr lang="en-US" sz="2400" b="1" dirty="0">
              <a:latin typeface="cmsy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75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31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/>
              <a:t>relic </a:t>
            </a:r>
            <a:r>
              <a:rPr lang="en-US" sz="3600" dirty="0"/>
              <a:t>g</a:t>
            </a:r>
            <a:r>
              <a:rPr lang="en-US" sz="3600" dirty="0" smtClean="0"/>
              <a:t>ravitational </a:t>
            </a:r>
            <a:r>
              <a:rPr lang="en-US" sz="3600" dirty="0"/>
              <a:t>w</a:t>
            </a:r>
            <a:r>
              <a:rPr lang="en-US" sz="3600" dirty="0" smtClean="0"/>
              <a:t>aves</a:t>
            </a:r>
            <a:br>
              <a:rPr lang="en-US" sz="3600" dirty="0" smtClean="0"/>
            </a:br>
            <a:r>
              <a:rPr lang="en-US" sz="3600" dirty="0" smtClean="0"/>
              <a:t> from </a:t>
            </a:r>
            <a:r>
              <a:rPr lang="en-US" sz="3600" dirty="0"/>
              <a:t>p</a:t>
            </a:r>
            <a:r>
              <a:rPr lang="en-US" sz="3600" dirty="0" smtClean="0"/>
              <a:t>hase transitions</a:t>
            </a:r>
            <a:endParaRPr lang="en-US" sz="3600" dirty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charset="0"/>
              <a:buNone/>
              <a:defRPr/>
            </a:pPr>
            <a:endParaRPr lang="en-US" smtClean="0"/>
          </a:p>
          <a:p>
            <a:pPr eaLnBrk="1" hangingPunct="1">
              <a:buFont typeface="Wingdings" charset="0"/>
              <a:buNone/>
              <a:defRPr/>
            </a:pPr>
            <a:endParaRPr lang="en-US" smtClean="0"/>
          </a:p>
          <a:p>
            <a:pPr eaLnBrk="1" hangingPunct="1">
              <a:buFont typeface="Wingdings" charset="0"/>
              <a:buNone/>
              <a:defRPr/>
            </a:pPr>
            <a:r>
              <a:rPr lang="en-US" sz="2000" smtClean="0"/>
              <a:t>		</a:t>
            </a:r>
            <a:endParaRPr lang="en-US" sz="2000" i="1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146373" y="1884296"/>
            <a:ext cx="364124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Pioneering works:</a:t>
            </a:r>
          </a:p>
          <a:p>
            <a:r>
              <a:rPr lang="en-US" dirty="0" err="1" smtClean="0"/>
              <a:t>Winicour</a:t>
            </a:r>
            <a:r>
              <a:rPr lang="en-US" dirty="0" smtClean="0"/>
              <a:t> 1973</a:t>
            </a:r>
          </a:p>
          <a:p>
            <a:r>
              <a:rPr lang="en-US" dirty="0" smtClean="0"/>
              <a:t>Hogan 1982, 1986</a:t>
            </a:r>
          </a:p>
          <a:p>
            <a:r>
              <a:rPr lang="en-US" dirty="0" smtClean="0"/>
              <a:t>Turner &amp; </a:t>
            </a:r>
            <a:r>
              <a:rPr lang="en-US" dirty="0" err="1" smtClean="0"/>
              <a:t>Wilczek</a:t>
            </a:r>
            <a:r>
              <a:rPr lang="en-US" dirty="0" smtClean="0"/>
              <a:t> 1990  </a:t>
            </a:r>
          </a:p>
          <a:p>
            <a:r>
              <a:rPr lang="en-US" dirty="0" err="1" smtClean="0"/>
              <a:t>Kosowsky</a:t>
            </a:r>
            <a:r>
              <a:rPr lang="en-US" dirty="0" smtClean="0"/>
              <a:t> et al. 1992 </a:t>
            </a:r>
          </a:p>
          <a:p>
            <a:r>
              <a:rPr lang="en-US" dirty="0" err="1" smtClean="0"/>
              <a:t>Kosowsky</a:t>
            </a:r>
            <a:r>
              <a:rPr lang="en-US" dirty="0" smtClean="0"/>
              <a:t> &amp; Turner 1993</a:t>
            </a:r>
          </a:p>
          <a:p>
            <a:r>
              <a:rPr lang="en-US" dirty="0" err="1" smtClean="0"/>
              <a:t>Kamionkowski</a:t>
            </a:r>
            <a:r>
              <a:rPr lang="en-US" dirty="0" smtClean="0"/>
              <a:t> et al. 1994;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80913" y="5741382"/>
            <a:ext cx="1725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i="1" dirty="0" smtClean="0"/>
              <a:t>C</a:t>
            </a:r>
            <a:r>
              <a:rPr lang="en-US" i="1" dirty="0"/>
              <a:t>. Hogan, 2006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55" y="1738000"/>
            <a:ext cx="4893650" cy="3972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288" y="5292657"/>
            <a:ext cx="3414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614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37" y="238372"/>
            <a:ext cx="8229600" cy="1143000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hase transitions turbulence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20272" r="20272"/>
          <a:stretch>
            <a:fillRect/>
          </a:stretch>
        </p:blipFill>
        <p:spPr>
          <a:xfrm>
            <a:off x="568106" y="1381372"/>
            <a:ext cx="2348456" cy="2631859"/>
          </a:xfrm>
        </p:spPr>
      </p:pic>
      <p:sp>
        <p:nvSpPr>
          <p:cNvPr id="9" name="Rectangle 8"/>
          <p:cNvSpPr/>
          <p:nvPr/>
        </p:nvSpPr>
        <p:spPr>
          <a:xfrm>
            <a:off x="416437" y="4172081"/>
            <a:ext cx="337650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Vacuum bubbles in the early universe (unlicensed artist's image)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58001" y="3051193"/>
            <a:ext cx="1086085" cy="0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947" y="2169671"/>
            <a:ext cx="2508695" cy="200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05" y="4889120"/>
            <a:ext cx="2756249" cy="18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883460" y="1381372"/>
            <a:ext cx="409370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/>
              <a:t>“Van Gogh's Turbulent Mind Captured Turbulence” credit Cosmos and Culture, 2015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44086" y="4288956"/>
            <a:ext cx="345876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Aeroacoustic</a:t>
            </a:r>
            <a:r>
              <a:rPr lang="en-US" sz="2400" dirty="0" smtClean="0"/>
              <a:t>: </a:t>
            </a:r>
          </a:p>
          <a:p>
            <a:r>
              <a:rPr lang="en-US" sz="2400" dirty="0" smtClean="0"/>
              <a:t>Sound waves generation by turbulence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4244086" y="6354976"/>
            <a:ext cx="3148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err="1" smtClean="0"/>
              <a:t>Lighthill</a:t>
            </a:r>
            <a:r>
              <a:rPr lang="en-US" i="1" dirty="0" smtClean="0"/>
              <a:t>, 1952; </a:t>
            </a:r>
            <a:r>
              <a:rPr lang="en-US" i="1" dirty="0" err="1" smtClean="0"/>
              <a:t>Proudman</a:t>
            </a:r>
            <a:r>
              <a:rPr lang="en-US" i="1" dirty="0" smtClean="0"/>
              <a:t> 1952 </a:t>
            </a:r>
            <a:endParaRPr lang="en-US" i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4086" y="5511451"/>
            <a:ext cx="3369799" cy="70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53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078"/>
            <a:ext cx="8229600" cy="1143000"/>
          </a:xfrm>
        </p:spPr>
        <p:txBody>
          <a:bodyPr/>
          <a:lstStyle/>
          <a:p>
            <a:r>
              <a:rPr lang="en-US" dirty="0" err="1"/>
              <a:t>a</a:t>
            </a:r>
            <a:r>
              <a:rPr lang="en-US" dirty="0" err="1" smtClean="0"/>
              <a:t>eroacoustic</a:t>
            </a:r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pproximation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6004" r="6004"/>
          <a:stretch>
            <a:fillRect/>
          </a:stretch>
        </p:blipFill>
        <p:spPr>
          <a:xfrm>
            <a:off x="368300" y="1414383"/>
            <a:ext cx="3661953" cy="4103864"/>
          </a:xfrm>
        </p:spPr>
      </p:pic>
      <p:sp>
        <p:nvSpPr>
          <p:cNvPr id="6" name="TextBox 5"/>
          <p:cNvSpPr txBox="1"/>
          <p:nvPr/>
        </p:nvSpPr>
        <p:spPr>
          <a:xfrm>
            <a:off x="4110414" y="2069326"/>
            <a:ext cx="4313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Gogoberidze</a:t>
            </a:r>
            <a:r>
              <a:rPr lang="en-US" i="1" dirty="0" smtClean="0"/>
              <a:t>, Kahniashvili, </a:t>
            </a:r>
            <a:r>
              <a:rPr lang="en-US" i="1" dirty="0" err="1" smtClean="0"/>
              <a:t>Kosowsky</a:t>
            </a:r>
            <a:r>
              <a:rPr lang="en-US" i="1" dirty="0" smtClean="0"/>
              <a:t> 2007</a:t>
            </a:r>
            <a:endParaRPr lang="en-US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411" y="5346690"/>
            <a:ext cx="4101044" cy="6386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00" y="5985295"/>
            <a:ext cx="8407400" cy="698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2411" y="4941834"/>
            <a:ext cx="3390900" cy="406400"/>
          </a:xfrm>
          <a:prstGeom prst="rect">
            <a:avLst/>
          </a:prstGeom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462411" y="2876432"/>
            <a:ext cx="3807772" cy="18420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000" b="1" dirty="0" smtClean="0">
                <a:cs typeface="Arial" charset="0"/>
              </a:rPr>
              <a:t>Parameters: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  <a:sym typeface="Symbol" charset="0"/>
            </a:endParaRP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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T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turbulence lasting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time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k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0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stirring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scale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= v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0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/c - Mach number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R</a:t>
            </a:r>
            <a:r>
              <a:rPr lang="en-US" sz="2000" baseline="30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3/4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=</a:t>
            </a:r>
            <a:r>
              <a:rPr lang="en-US" sz="2000" dirty="0" err="1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k</a:t>
            </a:r>
            <a:r>
              <a:rPr lang="en-US" sz="2000" baseline="-25000" dirty="0" err="1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d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/k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0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- Reynolds number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0414" y="1414383"/>
            <a:ext cx="48260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95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primordial MHD turbulence?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583043"/>
          </a:xfrm>
        </p:spPr>
        <p:txBody>
          <a:bodyPr/>
          <a:lstStyle/>
          <a:p>
            <a:r>
              <a:rPr lang="en-US" dirty="0" smtClean="0"/>
              <a:t>Observations – lower limits of extragalactic magnetic fields in voids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486" y="1600200"/>
            <a:ext cx="3261755" cy="31623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5046" y="4873505"/>
            <a:ext cx="2981891" cy="36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Neronov</a:t>
            </a:r>
            <a:r>
              <a:rPr lang="en-US" dirty="0" smtClean="0"/>
              <a:t> &amp; </a:t>
            </a:r>
            <a:r>
              <a:rPr lang="en-US" dirty="0" err="1" smtClean="0"/>
              <a:t>Vovk</a:t>
            </a:r>
            <a:r>
              <a:rPr lang="en-US" dirty="0" smtClean="0"/>
              <a:t> 2010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332" y="3183242"/>
            <a:ext cx="3652467" cy="35568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62792" y="6144245"/>
            <a:ext cx="3205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from </a:t>
            </a:r>
            <a:r>
              <a:rPr lang="en-US" dirty="0" err="1" smtClean="0"/>
              <a:t>Vovk’s</a:t>
            </a:r>
            <a:r>
              <a:rPr lang="en-US" dirty="0" smtClean="0"/>
              <a:t> talk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71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urbulence </a:t>
            </a:r>
            <a:r>
              <a:rPr lang="en-US" dirty="0"/>
              <a:t>m</a:t>
            </a:r>
            <a:r>
              <a:rPr lang="en-US" dirty="0" smtClean="0"/>
              <a:t>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Verdana" charset="0"/>
                <a:ea typeface="MS PGothic" charset="0"/>
                <a:cs typeface="Arial" charset="0"/>
              </a:rPr>
              <a:t>Coupling of the magnetic field with primordial plasma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>
                <a:latin typeface="Verdana" charset="0"/>
                <a:ea typeface="MS PGothic" charset="0"/>
                <a:cs typeface="Arial" charset="0"/>
              </a:rPr>
              <a:t>Injection of the magnetic energy at a given scale (phase transition bubble)</a:t>
            </a: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852738"/>
            <a:ext cx="4291013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4" descr="http://pof.tnw.utwente.nl/media/files/turbulencebubbles/t_3dpt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84" y="2852738"/>
            <a:ext cx="2676068" cy="200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08763" y="5862638"/>
            <a:ext cx="43394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 dirty="0">
                <a:latin typeface="+mj-lt"/>
                <a:ea typeface="MS PGothic" pitchFamily="34" charset="-128"/>
                <a:cs typeface="Times New Roman" pitchFamily="18" charset="0"/>
              </a:rPr>
              <a:t>Kahniashvili, Brandenburg,  </a:t>
            </a:r>
            <a:r>
              <a:rPr lang="en-US" sz="1600" i="1" dirty="0" err="1">
                <a:latin typeface="+mj-lt"/>
                <a:ea typeface="MS PGothic" pitchFamily="34" charset="-128"/>
                <a:cs typeface="Times New Roman" pitchFamily="18" charset="0"/>
              </a:rPr>
              <a:t>Ratra</a:t>
            </a:r>
            <a:r>
              <a:rPr lang="en-US" sz="1600" i="1" dirty="0">
                <a:latin typeface="+mj-lt"/>
                <a:ea typeface="MS PGothic" pitchFamily="34" charset="-128"/>
                <a:cs typeface="Times New Roman" pitchFamily="18" charset="0"/>
              </a:rPr>
              <a:t>, Tevzadze 20</a:t>
            </a:r>
            <a:r>
              <a:rPr lang="en-US" sz="1600" i="1" dirty="0">
                <a:solidFill>
                  <a:srgbClr val="0D0D0D"/>
                </a:solidFill>
                <a:latin typeface="+mj-lt"/>
                <a:ea typeface="MS PGothic" pitchFamily="34" charset="-128"/>
                <a:cs typeface="Times New Roman" pitchFamily="18" charset="0"/>
              </a:rPr>
              <a:t>10</a:t>
            </a:r>
            <a:endParaRPr lang="en-US" sz="1600" i="1" dirty="0">
              <a:latin typeface="+mj-lt"/>
              <a:ea typeface="MS PGothic" pitchFamily="34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7653" y="5112388"/>
            <a:ext cx="4426347" cy="13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69585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MHD turbulence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Cosmic magnetic field origin – generation in the early universe</a:t>
            </a:r>
          </a:p>
          <a:p>
            <a:r>
              <a:rPr lang="en-US" dirty="0" smtClean="0"/>
              <a:t>Observations – lower limits of extragalactic magnetic fields in voids</a:t>
            </a:r>
          </a:p>
          <a:p>
            <a:r>
              <a:rPr lang="en-US" dirty="0" smtClean="0"/>
              <a:t>Primordial magnetic fields – effects on PT physics</a:t>
            </a:r>
            <a:endParaRPr lang="en-US" dirty="0"/>
          </a:p>
        </p:txBody>
      </p:sp>
      <p:pic>
        <p:nvPicPr>
          <p:cNvPr id="5" name="512d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95482" y="2202070"/>
            <a:ext cx="3724227" cy="32620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95483" y="5782288"/>
            <a:ext cx="414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Brandenburg, Kahniashvili, </a:t>
            </a:r>
            <a:r>
              <a:rPr lang="en-US" i="1" dirty="0" err="1" smtClean="0"/>
              <a:t>Tevzadze</a:t>
            </a:r>
            <a:r>
              <a:rPr lang="en-US" i="1" dirty="0" smtClean="0"/>
              <a:t>, 2015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1682335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PENCIL CODE 3D compressible MHD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105454"/>
            <a:ext cx="3797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See </a:t>
            </a:r>
            <a:r>
              <a:rPr lang="en-US" sz="2400" b="1" dirty="0" err="1" smtClean="0"/>
              <a:t>Sayan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Mandal’s</a:t>
            </a:r>
            <a:r>
              <a:rPr lang="en-US" sz="2400" b="1" dirty="0" smtClean="0"/>
              <a:t> talk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69753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mportance of MHD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Cosmic magnetic fields – relic seed magnetic fields</a:t>
            </a:r>
          </a:p>
          <a:p>
            <a:r>
              <a:rPr lang="en-US" dirty="0" smtClean="0"/>
              <a:t>Effects on turbulence development and generation of sound waves (</a:t>
            </a:r>
            <a:r>
              <a:rPr lang="en-US" i="1" dirty="0" err="1" smtClean="0"/>
              <a:t>Kulsrud</a:t>
            </a:r>
            <a:r>
              <a:rPr lang="en-US" i="1" dirty="0" smtClean="0"/>
              <a:t> 1955</a:t>
            </a:r>
            <a:r>
              <a:rPr lang="en-US" dirty="0" smtClean="0"/>
              <a:t>) and gravitational waves</a:t>
            </a:r>
          </a:p>
          <a:p>
            <a:r>
              <a:rPr lang="en-US" dirty="0" smtClean="0"/>
              <a:t> Enhancement of the signal </a:t>
            </a:r>
          </a:p>
          <a:p>
            <a:pPr lvl="1"/>
            <a:r>
              <a:rPr lang="en-US" dirty="0" smtClean="0"/>
              <a:t>Wider ranger of frequencies</a:t>
            </a:r>
          </a:p>
          <a:p>
            <a:pPr lvl="1"/>
            <a:r>
              <a:rPr lang="en-US" dirty="0" smtClean="0"/>
              <a:t>Larger amplitude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62319" y="5790254"/>
            <a:ext cx="3456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Kahniashvili et al. 2008</a:t>
            </a:r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811" y="1906851"/>
            <a:ext cx="4449189" cy="2034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4811" y="3940893"/>
            <a:ext cx="4449189" cy="184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413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8488</TotalTime>
  <Words>520</Words>
  <Application>Microsoft Macintosh PowerPoint</Application>
  <PresentationFormat>On-screen Show (4:3)</PresentationFormat>
  <Paragraphs>89</Paragraphs>
  <Slides>20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Gravitational Waves from Early Universe Turbulence </vt:lpstr>
      <vt:lpstr>LISA sensitivity &amp; electroweak scale physics</vt:lpstr>
      <vt:lpstr>relic gravitational waves  from phase transitions</vt:lpstr>
      <vt:lpstr>phase transitions turbulence</vt:lpstr>
      <vt:lpstr>aeroacoustic approximation</vt:lpstr>
      <vt:lpstr>why primordial MHD turbulence?</vt:lpstr>
      <vt:lpstr>turbulence modeling</vt:lpstr>
      <vt:lpstr>MHD turbulence</vt:lpstr>
      <vt:lpstr>importance of MHD </vt:lpstr>
      <vt:lpstr>numerical simulations</vt:lpstr>
      <vt:lpstr>gravitational Waves  from turbulence</vt:lpstr>
      <vt:lpstr>gravitational waves: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Thank you!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Observational Signatures of Primordial Turbulence</dc:title>
  <dc:creator>Tina Kahniashvili</dc:creator>
  <cp:lastModifiedBy>Tina Kahniashvili</cp:lastModifiedBy>
  <cp:revision>101</cp:revision>
  <dcterms:created xsi:type="dcterms:W3CDTF">2017-05-02T16:08:34Z</dcterms:created>
  <dcterms:modified xsi:type="dcterms:W3CDTF">2019-05-06T19:58:45Z</dcterms:modified>
</cp:coreProperties>
</file>