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64" r:id="rId2"/>
    <p:sldId id="267" r:id="rId3"/>
    <p:sldId id="300" r:id="rId4"/>
    <p:sldId id="299" r:id="rId5"/>
    <p:sldId id="301" r:id="rId6"/>
    <p:sldId id="290" r:id="rId7"/>
    <p:sldId id="293" r:id="rId8"/>
    <p:sldId id="294" r:id="rId9"/>
    <p:sldId id="295" r:id="rId10"/>
    <p:sldId id="296" r:id="rId11"/>
    <p:sldId id="297" r:id="rId12"/>
    <p:sldId id="291" r:id="rId13"/>
    <p:sldId id="292" r:id="rId14"/>
    <p:sldId id="298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36FCF-70C2-4EB3-8E78-BC237EAF4683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12132-B5F6-408F-BB0D-C1448330D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188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6"/>
            <a:ext cx="12192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CDC63-D11E-4B17-B64F-6F2AD9DB3690}" type="datetime1">
              <a:rPr lang="en-US" smtClean="0"/>
              <a:t>5/7/2019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ED911-E96B-488C-BA38-5F738E18AF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7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12192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0D865-72F9-468B-9197-2E0511D079E8}" type="datetime1">
              <a:rPr lang="en-US" smtClean="0"/>
              <a:t>5/7/2019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376AD-9759-44AF-8780-18579B33FE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2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FB92F-E460-4CE0-A0EF-5DB10E1BFA12}" type="datetime1">
              <a:rPr lang="en-US" smtClean="0"/>
              <a:t>5/7/2019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B9EE4-7CB8-4F77-AB86-7FDE911138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4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3929063"/>
            <a:ext cx="10363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564C17-0C13-4EDA-8D06-14CB23936B70}" type="datetime1">
              <a:rPr lang="en-US" smtClean="0"/>
              <a:t>5/7/2019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138172-D73B-4B02-93A7-4150E1421F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752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68960" y="1778000"/>
            <a:ext cx="11257280" cy="1327656"/>
          </a:xfrm>
        </p:spPr>
        <p:txBody>
          <a:bodyPr>
            <a:normAutofit fontScale="90000"/>
          </a:bodyPr>
          <a:lstStyle/>
          <a:p>
            <a:r>
              <a:rPr lang="en-GB" dirty="0"/>
              <a:t>Gauge boson in association with J/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dirty="0"/>
              <a:t> </a:t>
            </a:r>
            <a:r>
              <a:rPr lang="en-GB" dirty="0" smtClean="0"/>
              <a:t>at </a:t>
            </a:r>
            <a:r>
              <a:rPr lang="en-GB" dirty="0"/>
              <a:t>ATLAS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832100" y="3654107"/>
            <a:ext cx="6400800" cy="1573678"/>
          </a:xfrm>
        </p:spPr>
        <p:txBody>
          <a:bodyPr/>
          <a:lstStyle/>
          <a:p>
            <a:r>
              <a:rPr lang="en-US" altLang="en-US" dirty="0" smtClean="0">
                <a:latin typeface="Calibri" pitchFamily="34" charset="0"/>
              </a:rPr>
              <a:t>Weimin Song</a:t>
            </a:r>
            <a:endParaRPr lang="en-US" altLang="en-US" dirty="0">
              <a:latin typeface="Calibri" pitchFamily="34" charset="0"/>
            </a:endParaRPr>
          </a:p>
          <a:p>
            <a:r>
              <a:rPr lang="en-US" altLang="en-US" dirty="0" smtClean="0">
                <a:latin typeface="Calibri" pitchFamily="34" charset="0"/>
              </a:rPr>
              <a:t>Rutherford Appleton Laboratory, Oxford, UK</a:t>
            </a:r>
          </a:p>
          <a:p>
            <a:r>
              <a:rPr lang="en-US" altLang="en-US" dirty="0" smtClean="0">
                <a:latin typeface="Calibri" pitchFamily="34" charset="0"/>
              </a:rPr>
              <a:t>wesong@cern.c</a:t>
            </a:r>
            <a:r>
              <a:rPr lang="en-US" altLang="en-US" sz="2000" dirty="0" smtClean="0">
                <a:latin typeface="Calibri" pitchFamily="34" charset="0"/>
              </a:rPr>
              <a:t>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236" y="5043055"/>
            <a:ext cx="2530764" cy="1692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8" y="5227785"/>
            <a:ext cx="2253673" cy="1476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908" y="0"/>
            <a:ext cx="3833091" cy="16533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1538" y="5889086"/>
            <a:ext cx="5092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2019 Phenomenology </a:t>
            </a:r>
            <a:r>
              <a:rPr lang="en-US" dirty="0" smtClean="0"/>
              <a:t>Symposium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May </a:t>
            </a:r>
            <a:r>
              <a:rPr lang="en-US" dirty="0" smtClean="0"/>
              <a:t>6-8</a:t>
            </a:r>
          </a:p>
          <a:p>
            <a:pPr algn="ctr"/>
            <a:r>
              <a:rPr lang="en-US" dirty="0" smtClean="0"/>
              <a:t>University </a:t>
            </a:r>
            <a:r>
              <a:rPr lang="en-US" dirty="0"/>
              <a:t>of Pittsburgh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01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Methodology: step 3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7349" y="1403927"/>
            <a:ext cx="1147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Δ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(boson,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J/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used to separate SPS and DPS, and the latter has flat distribution: 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073" y="2004890"/>
            <a:ext cx="5569527" cy="47007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490460" y="495186"/>
            <a:ext cx="158889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W+J/</a:t>
            </a:r>
            <a:r>
              <a:rPr lang="el-G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4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Methodology: step 3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091" y="1872777"/>
            <a:ext cx="9084107" cy="44066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7350" y="1472667"/>
            <a:ext cx="11478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Δ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(boson,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J/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used to separate SPS and DPS, and the latter has flat distribution: 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9490460" y="495186"/>
            <a:ext cx="143500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Z</a:t>
            </a:r>
            <a:r>
              <a:rPr lang="en-GB" sz="3600" dirty="0" smtClean="0">
                <a:solidFill>
                  <a:srgbClr val="FF0000"/>
                </a:solidFill>
              </a:rPr>
              <a:t>+J/</a:t>
            </a:r>
            <a:r>
              <a:rPr lang="el-G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4546" y="6307832"/>
            <a:ext cx="123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Prompt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89733" y="6365559"/>
            <a:ext cx="2212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Non-Prompt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7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B050"/>
                </a:solidFill>
                <a:latin typeface="+mj-lt"/>
              </a:rPr>
              <a:t>W+J/</a:t>
            </a:r>
            <a:r>
              <a:rPr lang="el-GR" sz="4400" b="1" dirty="0">
                <a:solidFill>
                  <a:srgbClr val="00B050"/>
                </a:solidFill>
                <a:latin typeface="+mj-lt"/>
              </a:rPr>
              <a:t>Ψ</a:t>
            </a:r>
            <a:r>
              <a:rPr lang="en-GB" sz="4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Results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40" y="2676906"/>
            <a:ext cx="4618101" cy="40286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043" y="2851975"/>
            <a:ext cx="4262247" cy="38536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7350" y="1212600"/>
            <a:ext cx="6308730" cy="13388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Observed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process: 5.1 Ϭ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 CS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more consistent with 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data, compared to NLO CO</a:t>
            </a:r>
            <a:endParaRPr lang="en-GB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SPS is dominant at low J/</a:t>
            </a:r>
            <a:r>
              <a:rPr lang="el-G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transverse momenta.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2151" y="1224187"/>
            <a:ext cx="4451927" cy="13272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1390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854" y="1166710"/>
            <a:ext cx="6336145" cy="27868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854" y="4036192"/>
            <a:ext cx="3168072" cy="27869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0" y="3989911"/>
            <a:ext cx="3352799" cy="28794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90" y="1472020"/>
            <a:ext cx="5729002" cy="15152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10" name="Rectangle 9"/>
          <p:cNvSpPr/>
          <p:nvPr/>
        </p:nvSpPr>
        <p:spPr>
          <a:xfrm>
            <a:off x="2095162" y="1472019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&gt;5 Ϭ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772383" y="1472019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&gt;5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Ϭ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3890" y="4397335"/>
            <a:ext cx="5781963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131413"/>
                </a:solidFill>
                <a:latin typeface="FynbnxTimes-Roman"/>
              </a:rPr>
              <a:t>A higher production rate is </a:t>
            </a:r>
            <a:r>
              <a:rPr lang="en-US" dirty="0" smtClean="0">
                <a:solidFill>
                  <a:srgbClr val="131413"/>
                </a:solidFill>
                <a:latin typeface="FynbnxTimes-Roman"/>
              </a:rPr>
              <a:t>predicted through </a:t>
            </a:r>
            <a:r>
              <a:rPr lang="en-US" dirty="0" err="1">
                <a:solidFill>
                  <a:srgbClr val="131413"/>
                </a:solidFill>
                <a:latin typeface="FynbnxTimes-Roman"/>
              </a:rPr>
              <a:t>colour</a:t>
            </a:r>
            <a:r>
              <a:rPr lang="en-US" dirty="0">
                <a:solidFill>
                  <a:srgbClr val="131413"/>
                </a:solidFill>
                <a:latin typeface="FynbnxTimes-Roman"/>
              </a:rPr>
              <a:t>-octet transitions than </a:t>
            </a:r>
            <a:r>
              <a:rPr lang="en-US" dirty="0" smtClean="0">
                <a:solidFill>
                  <a:srgbClr val="131413"/>
                </a:solidFill>
                <a:latin typeface="FynbnxTimes-Roman"/>
              </a:rPr>
              <a:t>through </a:t>
            </a:r>
            <a:r>
              <a:rPr lang="en-US" dirty="0" err="1" smtClean="0">
                <a:solidFill>
                  <a:srgbClr val="131413"/>
                </a:solidFill>
                <a:latin typeface="FynbnxTimes-Roman"/>
              </a:rPr>
              <a:t>colour</a:t>
            </a:r>
            <a:r>
              <a:rPr lang="en-US" dirty="0" smtClean="0">
                <a:solidFill>
                  <a:srgbClr val="131413"/>
                </a:solidFill>
                <a:latin typeface="FynbnxTimes-Roman"/>
              </a:rPr>
              <a:t>-singlet processes</a:t>
            </a:r>
            <a:r>
              <a:rPr lang="en-US" dirty="0">
                <a:solidFill>
                  <a:srgbClr val="131413"/>
                </a:solidFill>
                <a:latin typeface="FynbnxTimes-Roman"/>
              </a:rPr>
              <a:t>, but the expected production rate from the sum </a:t>
            </a:r>
            <a:r>
              <a:rPr lang="en-US" dirty="0" smtClean="0">
                <a:solidFill>
                  <a:srgbClr val="131413"/>
                </a:solidFill>
                <a:latin typeface="FynbnxTimes-Roman"/>
              </a:rPr>
              <a:t>of singlet </a:t>
            </a:r>
            <a:r>
              <a:rPr lang="en-US" dirty="0">
                <a:solidFill>
                  <a:srgbClr val="131413"/>
                </a:solidFill>
                <a:latin typeface="FynbnxTimes-Roman"/>
              </a:rPr>
              <a:t>and octet contributions is lower than </a:t>
            </a:r>
            <a:r>
              <a:rPr lang="en-US" dirty="0" smtClean="0">
                <a:solidFill>
                  <a:srgbClr val="131413"/>
                </a:solidFill>
                <a:latin typeface="FynbnxTimes-Roman"/>
              </a:rPr>
              <a:t>the data </a:t>
            </a:r>
            <a:r>
              <a:rPr lang="en-US" dirty="0">
                <a:solidFill>
                  <a:srgbClr val="131413"/>
                </a:solidFill>
                <a:latin typeface="FynbnxTimes-Roman"/>
              </a:rPr>
              <a:t>by </a:t>
            </a:r>
            <a:r>
              <a:rPr lang="en-US" dirty="0" smtClean="0">
                <a:solidFill>
                  <a:srgbClr val="131413"/>
                </a:solidFill>
                <a:latin typeface="FynbnxTimes-Roman"/>
              </a:rPr>
              <a:t>a factor </a:t>
            </a:r>
            <a:r>
              <a:rPr lang="en-US" dirty="0">
                <a:solidFill>
                  <a:srgbClr val="131413"/>
                </a:solidFill>
                <a:latin typeface="FynbnxTimes-Roman"/>
              </a:rPr>
              <a:t>of 2 to </a:t>
            </a:r>
            <a:r>
              <a:rPr lang="en-US" dirty="0" smtClean="0">
                <a:solidFill>
                  <a:srgbClr val="131413"/>
                </a:solidFill>
                <a:latin typeface="FynbnxTimes-Roman"/>
              </a:rPr>
              <a:t>5;</a:t>
            </a:r>
          </a:p>
          <a:p>
            <a:pPr algn="just"/>
            <a:r>
              <a:rPr lang="en-GB" dirty="0" smtClean="0"/>
              <a:t>Momentum dependence is observed.</a:t>
            </a:r>
            <a:endParaRPr lang="en-US" dirty="0">
              <a:solidFill>
                <a:srgbClr val="131413"/>
              </a:solidFill>
              <a:latin typeface="FynbnxTimes-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B050"/>
                </a:solidFill>
                <a:latin typeface="+mj-lt"/>
              </a:rPr>
              <a:t>Z</a:t>
            </a:r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+J/</a:t>
            </a:r>
            <a:r>
              <a:rPr lang="el-GR" sz="4400" b="1" dirty="0">
                <a:solidFill>
                  <a:srgbClr val="00B050"/>
                </a:solidFill>
                <a:latin typeface="+mj-lt"/>
              </a:rPr>
              <a:t>Ψ</a:t>
            </a:r>
            <a:r>
              <a:rPr lang="en-GB" sz="4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Results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824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Summary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073" y="1995055"/>
            <a:ext cx="109358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GB" sz="2800" dirty="0"/>
              <a:t>Both W+J/</a:t>
            </a:r>
            <a:r>
              <a:rPr lang="el-GR" sz="2800" dirty="0"/>
              <a:t>Ψ</a:t>
            </a:r>
            <a:r>
              <a:rPr lang="en-GB" sz="2800" dirty="0"/>
              <a:t> and Z+J/</a:t>
            </a:r>
            <a:r>
              <a:rPr lang="el-GR" sz="2800" dirty="0"/>
              <a:t>Ψ</a:t>
            </a:r>
            <a:r>
              <a:rPr lang="en-GB" sz="2800" dirty="0"/>
              <a:t> are observed with ATLAS data; 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GB" sz="2800" dirty="0"/>
              <a:t>In </a:t>
            </a:r>
            <a:r>
              <a:rPr lang="en-GB" sz="2800" dirty="0" smtClean="0"/>
              <a:t>the </a:t>
            </a:r>
            <a:r>
              <a:rPr lang="en-GB" sz="2800" dirty="0"/>
              <a:t>two processes, DPS is evident; 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GB" sz="2800" dirty="0"/>
              <a:t>The agreement between data and current calculation is not good. </a:t>
            </a:r>
            <a:r>
              <a:rPr lang="en-GB" sz="2800" dirty="0" smtClean="0"/>
              <a:t>Results with larger data sample will come soon.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2268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FB92F-E460-4CE0-A0EF-5DB10E1BFA12}" type="datetime1">
              <a:rPr lang="en-US" smtClean="0"/>
              <a:t>5/7/2019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B9EE4-7CB8-4F77-AB86-7FDE9111384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80145" y="3088640"/>
            <a:ext cx="80300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/>
              <a:t>Thank you very much!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60690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Outline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7350" y="1509745"/>
            <a:ext cx="111642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Gauge boson in association with </a:t>
            </a:r>
            <a:r>
              <a:rPr lang="en-GB" sz="2400" dirty="0" smtClean="0"/>
              <a:t>J/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400" b="1" dirty="0" smtClean="0"/>
              <a:t> at ATLAS</a:t>
            </a:r>
          </a:p>
          <a:p>
            <a:endParaRPr lang="en-GB" sz="2400" dirty="0"/>
          </a:p>
          <a:p>
            <a:pPr>
              <a:lnSpc>
                <a:spcPct val="200000"/>
              </a:lnSpc>
            </a:pPr>
            <a:r>
              <a:rPr lang="en-GB" sz="2400" dirty="0" smtClean="0"/>
              <a:t>      1. W+J/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production</a:t>
            </a:r>
            <a:r>
              <a:rPr lang="en-GB" sz="2400" dirty="0" smtClean="0"/>
              <a:t> </a:t>
            </a:r>
            <a:r>
              <a:rPr lang="en-GB" sz="1400" dirty="0" smtClean="0"/>
              <a:t>(</a:t>
            </a:r>
            <a:r>
              <a:rPr lang="en-GB" dirty="0" smtClean="0">
                <a:solidFill>
                  <a:srgbClr val="00B0F0"/>
                </a:solidFill>
              </a:rPr>
              <a:t>JHEP 04 (</a:t>
            </a:r>
            <a:r>
              <a:rPr lang="en-GB" dirty="0">
                <a:solidFill>
                  <a:srgbClr val="00B0F0"/>
                </a:solidFill>
              </a:rPr>
              <a:t>2014</a:t>
            </a:r>
            <a:r>
              <a:rPr lang="en-GB" dirty="0" smtClean="0">
                <a:solidFill>
                  <a:srgbClr val="00B0F0"/>
                </a:solidFill>
              </a:rPr>
              <a:t>) 172</a:t>
            </a:r>
            <a:r>
              <a:rPr lang="en-GB" sz="1400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GB" sz="1400" dirty="0"/>
              <a:t> </a:t>
            </a:r>
            <a:r>
              <a:rPr lang="en-GB" sz="1400" dirty="0" smtClean="0"/>
              <a:t>         </a:t>
            </a:r>
            <a:r>
              <a:rPr lang="en-GB" sz="2400" dirty="0" smtClean="0"/>
              <a:t>2. Z+J/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production</a:t>
            </a:r>
            <a:r>
              <a:rPr lang="en-GB" sz="2400" dirty="0"/>
              <a:t> </a:t>
            </a:r>
            <a:r>
              <a:rPr lang="en-GB" sz="1400" dirty="0" smtClean="0"/>
              <a:t>(</a:t>
            </a:r>
            <a:r>
              <a:rPr lang="fr-FR" dirty="0" err="1">
                <a:solidFill>
                  <a:srgbClr val="00B0F0"/>
                </a:solidFill>
              </a:rPr>
              <a:t>Eur</a:t>
            </a:r>
            <a:r>
              <a:rPr lang="fr-FR" dirty="0">
                <a:solidFill>
                  <a:srgbClr val="00B0F0"/>
                </a:solidFill>
              </a:rPr>
              <a:t>. Phys. J. C (2015) 75:229</a:t>
            </a:r>
            <a:r>
              <a:rPr lang="en-GB" sz="1400" dirty="0" smtClean="0"/>
              <a:t>)</a:t>
            </a:r>
            <a:endParaRPr lang="en-GB" sz="1400" dirty="0"/>
          </a:p>
          <a:p>
            <a:endParaRPr lang="en-GB" sz="2400" b="1" dirty="0" smtClean="0"/>
          </a:p>
          <a:p>
            <a:r>
              <a:rPr lang="en-GB" sz="2400" b="1" dirty="0" smtClean="0"/>
              <a:t>Summary</a:t>
            </a:r>
            <a:endParaRPr lang="en-GB" sz="2400" b="1" dirty="0"/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08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Motivation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10" y="2631349"/>
            <a:ext cx="4090841" cy="21238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260" y="2631349"/>
            <a:ext cx="3890770" cy="21238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Rectangle 7"/>
          <p:cNvSpPr/>
          <p:nvPr/>
        </p:nvSpPr>
        <p:spPr>
          <a:xfrm>
            <a:off x="7312073" y="5506196"/>
            <a:ext cx="239039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Colour </a:t>
            </a:r>
            <a:r>
              <a:rPr lang="en-GB" dirty="0"/>
              <a:t>Singlet Model</a:t>
            </a:r>
          </a:p>
        </p:txBody>
      </p:sp>
      <p:sp>
        <p:nvSpPr>
          <p:cNvPr id="9" name="Rectangle 8"/>
          <p:cNvSpPr/>
          <p:nvPr/>
        </p:nvSpPr>
        <p:spPr>
          <a:xfrm>
            <a:off x="1697127" y="5506196"/>
            <a:ext cx="223651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Colour </a:t>
            </a:r>
            <a:r>
              <a:rPr lang="en-GB" dirty="0"/>
              <a:t>Octet Model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854" y="1203073"/>
            <a:ext cx="96402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B050"/>
                </a:solidFill>
              </a:rPr>
              <a:t>Is the CO really dominated?</a:t>
            </a:r>
          </a:p>
        </p:txBody>
      </p:sp>
    </p:spTree>
    <p:extLst>
      <p:ext uri="{BB962C8B-B14F-4D97-AF65-F5344CB8AC3E}">
        <p14:creationId xmlns:p14="http://schemas.microsoft.com/office/powerpoint/2010/main" val="19895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Motivation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2073" y="5506196"/>
            <a:ext cx="259558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mtClean="0"/>
              <a:t>Single</a:t>
            </a:r>
            <a:r>
              <a:rPr lang="en-GB" smtClean="0"/>
              <a:t> </a:t>
            </a:r>
            <a:r>
              <a:rPr lang="en-GB" dirty="0" smtClean="0"/>
              <a:t>Paton Scattering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697127" y="5506196"/>
            <a:ext cx="27622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 smtClean="0"/>
              <a:t>Doub</a:t>
            </a:r>
            <a:r>
              <a:rPr lang="en-GB" dirty="0" smtClean="0"/>
              <a:t>le </a:t>
            </a:r>
            <a:r>
              <a:rPr lang="en-GB" dirty="0" smtClean="0"/>
              <a:t>Parton Scattering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1854" y="1203073"/>
            <a:ext cx="9640286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B050"/>
                </a:solidFill>
              </a:rPr>
              <a:t>SPS or DPS?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094849"/>
            <a:ext cx="3867150" cy="30384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8419" y="2047224"/>
            <a:ext cx="4124325" cy="30861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63694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General information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874" y="1203073"/>
            <a:ext cx="11313526" cy="5262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W+J/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2800" dirty="0" smtClean="0"/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 fb</a:t>
            </a:r>
            <a:r>
              <a:rPr lang="en-GB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7 </a:t>
            </a:r>
            <a:r>
              <a:rPr lang="en-GB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W→µ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800" dirty="0" smtClean="0"/>
              <a:t>J/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Ψ→µµ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three muons + missing transverse energy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Prompt </a:t>
            </a:r>
            <a:r>
              <a:rPr lang="en-GB" sz="2800" dirty="0"/>
              <a:t>J/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only</a:t>
            </a: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Z+ </a:t>
            </a:r>
            <a:r>
              <a:rPr lang="en-GB" sz="2800" dirty="0"/>
              <a:t>J/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20.3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GB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n-GB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Z→ee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µµ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800" dirty="0" smtClean="0"/>
              <a:t> </a:t>
            </a:r>
            <a:r>
              <a:rPr lang="en-GB" sz="2800" dirty="0"/>
              <a:t>J/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Ψ→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µµ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four leptons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prompt and non-prompt </a:t>
            </a:r>
            <a:r>
              <a:rPr lang="en-GB" sz="2800" dirty="0"/>
              <a:t>J/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Pseudo-proper</a:t>
            </a:r>
            <a:r>
              <a:rPr lang="en-GB" sz="2800" dirty="0"/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GB" sz="2800" dirty="0"/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en-GB" sz="2800" dirty="0" smtClean="0"/>
              <a:t>:</a:t>
            </a:r>
          </a:p>
          <a:p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865" y="5121078"/>
            <a:ext cx="2190750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8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Methodology: step 1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7349" y="1403927"/>
            <a:ext cx="11478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Select the J/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two opposite charged muons; separate the prompt and non-prompt by fitting the pseudo-proper time distributions (2D fit: mass and time):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018" y="2041235"/>
            <a:ext cx="9513455" cy="40732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490460" y="495186"/>
            <a:ext cx="158889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W+J/</a:t>
            </a:r>
            <a:r>
              <a:rPr lang="el-G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2328" y="6059269"/>
            <a:ext cx="7435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rapidity regions of are fitted separately, due to different resolution.</a:t>
            </a:r>
          </a:p>
          <a:p>
            <a:pPr algn="ctr"/>
            <a:r>
              <a:rPr lang="en-GB" dirty="0" smtClean="0"/>
              <a:t>(different multi-scattering status and different magnetic field)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2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Methodology: step 1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1" y="2111813"/>
            <a:ext cx="8633258" cy="3848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72327" y="5980650"/>
            <a:ext cx="8031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rapidity regions of are fitted separately, due to different mass resolution.</a:t>
            </a:r>
          </a:p>
          <a:p>
            <a:pPr algn="ctr"/>
            <a:r>
              <a:rPr lang="en-GB" dirty="0" smtClean="0"/>
              <a:t>(different multi-scattering status and different magnetic field)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7349" y="1403927"/>
            <a:ext cx="11478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Select the J/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two opposite charged muons; separate the prompt and non-prompt by fitting the pseudo-proper time distributions (2D fit: mass and time):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9490460" y="495186"/>
            <a:ext cx="143500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Z</a:t>
            </a:r>
            <a:r>
              <a:rPr lang="en-GB" sz="3600" dirty="0" smtClean="0">
                <a:solidFill>
                  <a:srgbClr val="FF0000"/>
                </a:solidFill>
              </a:rPr>
              <a:t>+J/</a:t>
            </a:r>
            <a:r>
              <a:rPr lang="el-G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80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Methodology: step 2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56" y="1804037"/>
            <a:ext cx="9838746" cy="44443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43926" y="6248400"/>
            <a:ext cx="6354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 template is from MC; multi-jet is data driven.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7782" y="1403927"/>
            <a:ext cx="11757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Fit the transverse mass or invariant mass for W or Z (event weight gotten from previous fit is applied)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10" name="Rectangle 9"/>
          <p:cNvSpPr/>
          <p:nvPr/>
        </p:nvSpPr>
        <p:spPr>
          <a:xfrm>
            <a:off x="9490460" y="495186"/>
            <a:ext cx="158889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W+J/</a:t>
            </a:r>
            <a:r>
              <a:rPr lang="el-G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44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B92F-E460-4CE0-A0EF-5DB10E1BFA12}" type="datetime1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B9EE4-7CB8-4F77-AB86-7FDE9111384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7350" y="433632"/>
            <a:ext cx="11346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B050"/>
                </a:solidFill>
                <a:latin typeface="+mj-lt"/>
              </a:rPr>
              <a:t>Methodology: step 2</a:t>
            </a:r>
            <a:endParaRPr lang="en-GB" sz="4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703610"/>
            <a:ext cx="7113587" cy="48184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586" y="2423884"/>
            <a:ext cx="2044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Prompt Z to </a:t>
            </a:r>
            <a:r>
              <a:rPr lang="en-GB" dirty="0" err="1" smtClean="0">
                <a:solidFill>
                  <a:srgbClr val="FF0000"/>
                </a:solidFill>
              </a:rPr>
              <a:t>ee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47187" y="4809169"/>
            <a:ext cx="2187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Non-prompt Z to µµ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98436" y="6460797"/>
            <a:ext cx="7509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Signal: Gaussian convolved with a BW.   Background: exponential.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47782" y="1275792"/>
            <a:ext cx="11757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Fit the transverse mass or invariant mass for W or Z (event weight gotten from previous fit is applied)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9490460" y="495186"/>
            <a:ext cx="143500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Z</a:t>
            </a:r>
            <a:r>
              <a:rPr lang="en-GB" sz="3600" dirty="0" smtClean="0">
                <a:solidFill>
                  <a:srgbClr val="FF0000"/>
                </a:solidFill>
              </a:rPr>
              <a:t>+J/</a:t>
            </a:r>
            <a:r>
              <a:rPr lang="el-G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85732" y="2423884"/>
            <a:ext cx="2044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Prompt Z to µµ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187" y="4809169"/>
            <a:ext cx="2196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Non-Prompt Z to </a:t>
            </a:r>
            <a:r>
              <a:rPr lang="en-GB" dirty="0" err="1" smtClean="0">
                <a:solidFill>
                  <a:srgbClr val="FF0000"/>
                </a:solidFill>
              </a:rPr>
              <a:t>ee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3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2221</TotalTime>
  <Words>580</Words>
  <Application>Microsoft Office PowerPoint</Application>
  <PresentationFormat>Widescreen</PresentationFormat>
  <Paragraphs>107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FynbnxTimes-Roman</vt:lpstr>
      <vt:lpstr>Lucida Grande</vt:lpstr>
      <vt:lpstr>ヒラギノ角ゴ Pro W3</vt:lpstr>
      <vt:lpstr>Arial</vt:lpstr>
      <vt:lpstr>Calibri</vt:lpstr>
      <vt:lpstr>Times New Roman</vt:lpstr>
      <vt:lpstr>STFC_PowerPoint_template</vt:lpstr>
      <vt:lpstr>Gauge boson in association with J/Ψ at ATLAS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Song, Weimin (STFC,RAL,PPD)</dc:creator>
  <cp:lastModifiedBy>Song, Weimin (STFC,RAL,PPD)</cp:lastModifiedBy>
  <cp:revision>151</cp:revision>
  <dcterms:created xsi:type="dcterms:W3CDTF">2017-09-28T13:40:19Z</dcterms:created>
  <dcterms:modified xsi:type="dcterms:W3CDTF">2019-05-07T19:45:54Z</dcterms:modified>
</cp:coreProperties>
</file>