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76" r:id="rId4"/>
    <p:sldId id="278" r:id="rId5"/>
    <p:sldId id="277" r:id="rId6"/>
    <p:sldId id="282" r:id="rId7"/>
    <p:sldId id="283" r:id="rId8"/>
    <p:sldId id="295" r:id="rId9"/>
    <p:sldId id="286" r:id="rId10"/>
    <p:sldId id="287" r:id="rId11"/>
    <p:sldId id="297" r:id="rId12"/>
    <p:sldId id="296" r:id="rId13"/>
    <p:sldId id="289" r:id="rId14"/>
    <p:sldId id="292" r:id="rId15"/>
    <p:sldId id="293" r:id="rId16"/>
    <p:sldId id="279" r:id="rId17"/>
    <p:sldId id="280" r:id="rId18"/>
    <p:sldId id="28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4384-4580-4DCE-9709-E3F24C623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8A88A4-4A69-4EE4-8E66-EADCDBD8C8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EDBEE-438D-416C-AC34-48429F6F2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932-C0E1-4D1B-89B3-79C6504D4CDA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29961-AC1F-41C1-9592-EC725B55D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BB798-7444-459F-924B-DEC692C35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3F50-D68C-498B-9A85-1FFD57656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26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9EF05-D3BB-4611-A9A8-BB7D68885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C9CF3E-F696-4C7A-ABF4-146FF72414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D43B8-F492-462E-941E-172580108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932-C0E1-4D1B-89B3-79C6504D4CDA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DDDC2-E895-44B5-85E8-BA87A2A86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6035A-8F1A-418D-A856-BDBC40EE8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3F50-D68C-498B-9A85-1FFD57656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49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06963E-4717-42A1-95A6-E64BF90BFD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A36E9E-467D-4C08-869B-4DC348A71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0FFF6-03CF-42B7-BD43-1E05F9297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932-C0E1-4D1B-89B3-79C6504D4CDA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EE304F-49AA-4E0F-8F41-794C29880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07895-5844-4320-A0BA-DEF0CE924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3F50-D68C-498B-9A85-1FFD57656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95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B4AF5-F45E-41EB-91EC-3AB183F6F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382EC-4578-4786-8BF7-23DAFEB097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D7A25-C02F-406A-A773-9E08A9A0A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932-C0E1-4D1B-89B3-79C6504D4CDA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7F0DE4-029A-4815-957F-2D037855A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1D1B4D-E75F-42E4-9929-20AC7E403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3F50-D68C-498B-9A85-1FFD57656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51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855BB-69B7-444A-86B1-20501491E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9B705-F8C9-4961-83B6-4F4DBF4B82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C4B35-34AB-4B5E-A44C-3719EA490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932-C0E1-4D1B-89B3-79C6504D4CDA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D98CD-32BF-4E76-AF04-93BB0D9AB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096D0-CFC7-49EB-839B-B5F3524DA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3F50-D68C-498B-9A85-1FFD57656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256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278F2-85F6-4B88-BC84-AE727BCFB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F7514-4111-46B9-9C8C-57EC5C3704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CF6611-A884-4C81-BA3C-957946EF1A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C7AC72-48E8-478C-8D78-17589A831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932-C0E1-4D1B-89B3-79C6504D4CDA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E5A660-EF86-43B2-AB1E-FE7193F8D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50F9FF-9683-4B71-9C71-1FB115A2C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3F50-D68C-498B-9A85-1FFD57656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331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947CA-B2CB-4B23-8234-07A8B637E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5E9727-B31D-446A-8CFE-BB4D3591C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C290DC-1699-4B60-8298-8137F5DB6C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74DDB1-6625-4D48-9764-9FB216ECA6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D0AF25-68CE-4130-BEB0-76D465AC3A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5B2FC9-580D-4BD6-9AA2-348F56949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932-C0E1-4D1B-89B3-79C6504D4CDA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B24A7-E878-4AD6-BA52-EC3AC874B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64F239-7AB3-4E49-A52A-8FEAA8D61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3F50-D68C-498B-9A85-1FFD57656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5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0D466-0103-4D36-AE7A-560A76BA8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78FA86-CB21-4116-8324-E292114FA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932-C0E1-4D1B-89B3-79C6504D4CDA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A1AB65-04E2-4ECF-B95D-32EE2DA12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EEB21-268A-4D12-ACDC-44DAD6280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3F50-D68C-498B-9A85-1FFD57656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759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468EBF-B84D-4F4F-82CB-6AA87C533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932-C0E1-4D1B-89B3-79C6504D4CDA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DDC92C-4392-4CDC-A144-246698E03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85185-FA3C-4640-B2B2-169410F40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3F50-D68C-498B-9A85-1FFD57656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257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AAC02-6EF9-4614-85B7-A95D41F13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47034-0B8F-4A39-9631-116805C0F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76ACB6-55D4-4BB4-9FB6-A0DF0CDFD3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63336-92A8-4B3B-B483-1C66E5892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932-C0E1-4D1B-89B3-79C6504D4CDA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BFFC27-63CE-4DAE-A95D-515A50487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25DF52-7EFD-4666-92AD-D64A43236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3F50-D68C-498B-9A85-1FFD57656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57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4BF30-982D-4DEA-9EDC-8C2D99E1B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68D0B3-146D-4196-8F60-8371986B97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D31F36-952E-46E2-8933-D84F52AAA1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30832-4238-4D5D-A567-D07983C2C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932-C0E1-4D1B-89B3-79C6504D4CDA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78D1AB-90E9-434B-B34B-AB5D20517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314180-7125-42F0-81A4-64CAC00C7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3F50-D68C-498B-9A85-1FFD57656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254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480DDA-19B5-4D7D-8FE3-5D0CA9B23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8240D7-0DE1-4D8C-A28B-BCF1941AC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8BC82F-F42E-4EFC-8647-793DEAF54B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5932-C0E1-4D1B-89B3-79C6504D4CDA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6D48B-855E-4FAE-9F53-30B6DC69C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C93A8-4F1C-4226-AEEF-8434DF4780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73F50-D68C-498B-9A85-1FFD57656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52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Strong New Limits on Light Dark Matter from Neutrino Experiments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959847"/>
            <a:ext cx="6858000" cy="165576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Chris Cappiello</a:t>
            </a:r>
          </a:p>
          <a:p>
            <a:pPr algn="l">
              <a:lnSpc>
                <a:spcPct val="100000"/>
              </a:lnSpc>
            </a:pPr>
            <a:endParaRPr lang="en-US" sz="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With John </a:t>
            </a:r>
            <a:r>
              <a:rPr lang="en-US" dirty="0" err="1">
                <a:solidFill>
                  <a:schemeClr val="bg1"/>
                </a:solidFill>
              </a:rPr>
              <a:t>Beacom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4" descr="TheOhioStateUniversity-Stacked.jpg (1200×63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969" y="5652790"/>
            <a:ext cx="2041862" cy="107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ccapp.osu.edu/reesman/transparent-CCAPP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48" y="5764697"/>
            <a:ext cx="2520744" cy="87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838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00092-C7A0-4F86-9688-0DB66B162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Further Constraints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CB8F94-DE7B-4635-AF37-0D2F96B89CA1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Date Placeholder 21">
            <a:extLst>
              <a:ext uri="{FF2B5EF4-FFF2-40B4-BE49-F238E27FC236}">
                <a16:creationId xmlns:a16="http://schemas.microsoft.com/office/drawing/2014/main" id="{42DC9993-B086-4D23-B8E8-3C90D7E4C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8" name="Footer Placeholder 19">
            <a:extLst>
              <a:ext uri="{FF2B5EF4-FFF2-40B4-BE49-F238E27FC236}">
                <a16:creationId xmlns:a16="http://schemas.microsoft.com/office/drawing/2014/main" id="{6B030698-5A14-47CF-9B25-5B9D6B702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9" name="Slide Number Placeholder 20">
            <a:extLst>
              <a:ext uri="{FF2B5EF4-FFF2-40B4-BE49-F238E27FC236}">
                <a16:creationId xmlns:a16="http://schemas.microsoft.com/office/drawing/2014/main" id="{C465C676-1C39-404F-B77F-4C1501F1C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2C4FE7-B601-4F4B-8006-4DF999534092}"/>
              </a:ext>
            </a:extLst>
          </p:cNvPr>
          <p:cNvSpPr txBox="1"/>
          <p:nvPr/>
        </p:nvSpPr>
        <p:spPr>
          <a:xfrm>
            <a:off x="405279" y="1807254"/>
            <a:ext cx="551883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PROSPECT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Located at Earth’s surface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Can reach high cross section, but also high background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err="1">
                <a:solidFill>
                  <a:schemeClr val="bg1"/>
                </a:solidFill>
              </a:rPr>
              <a:t>KamLAND</a:t>
            </a: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1 km underground, similar to XENON1T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Low background, but also low ceiling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62016B-62FC-4E53-A21B-0905DBD47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0687" y="1545193"/>
            <a:ext cx="5036034" cy="494768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CE16BF-4BC9-4148-86FB-B88090192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948" y="1740802"/>
            <a:ext cx="4846144" cy="4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384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00092-C7A0-4F86-9688-0DB66B162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Further Constraints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CB8F94-DE7B-4635-AF37-0D2F96B89CA1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Date Placeholder 21">
            <a:extLst>
              <a:ext uri="{FF2B5EF4-FFF2-40B4-BE49-F238E27FC236}">
                <a16:creationId xmlns:a16="http://schemas.microsoft.com/office/drawing/2014/main" id="{42DC9993-B086-4D23-B8E8-3C90D7E4C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8" name="Footer Placeholder 19">
            <a:extLst>
              <a:ext uri="{FF2B5EF4-FFF2-40B4-BE49-F238E27FC236}">
                <a16:creationId xmlns:a16="http://schemas.microsoft.com/office/drawing/2014/main" id="{6B030698-5A14-47CF-9B25-5B9D6B702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9" name="Slide Number Placeholder 20">
            <a:extLst>
              <a:ext uri="{FF2B5EF4-FFF2-40B4-BE49-F238E27FC236}">
                <a16:creationId xmlns:a16="http://schemas.microsoft.com/office/drawing/2014/main" id="{C465C676-1C39-404F-B77F-4C1501F1C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2C4FE7-B601-4F4B-8006-4DF999534092}"/>
              </a:ext>
            </a:extLst>
          </p:cNvPr>
          <p:cNvSpPr txBox="1"/>
          <p:nvPr/>
        </p:nvSpPr>
        <p:spPr>
          <a:xfrm>
            <a:off x="405279" y="1807254"/>
            <a:ext cx="551883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PROSPECT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Located at Earth’s surface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Can reach high cross section, but also high background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err="1">
                <a:solidFill>
                  <a:schemeClr val="bg1"/>
                </a:solidFill>
              </a:rPr>
              <a:t>KamLAND</a:t>
            </a: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1 km underground, similar to XENON1T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Low background, but also low ceiling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62016B-62FC-4E53-A21B-0905DBD47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0687" y="1545193"/>
            <a:ext cx="5036034" cy="49476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2739CA8-8DE0-422F-B6DB-ACD6AF9D7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5542" y="1754870"/>
            <a:ext cx="4884655" cy="4689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65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00092-C7A0-4F86-9688-0DB66B162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What About Electrons?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CB8F94-DE7B-4635-AF37-0D2F96B89CA1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Date Placeholder 21">
            <a:extLst>
              <a:ext uri="{FF2B5EF4-FFF2-40B4-BE49-F238E27FC236}">
                <a16:creationId xmlns:a16="http://schemas.microsoft.com/office/drawing/2014/main" id="{42DC9993-B086-4D23-B8E8-3C90D7E4C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8" name="Footer Placeholder 19">
            <a:extLst>
              <a:ext uri="{FF2B5EF4-FFF2-40B4-BE49-F238E27FC236}">
                <a16:creationId xmlns:a16="http://schemas.microsoft.com/office/drawing/2014/main" id="{6B030698-5A14-47CF-9B25-5B9D6B702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9" name="Slide Number Placeholder 20">
            <a:extLst>
              <a:ext uri="{FF2B5EF4-FFF2-40B4-BE49-F238E27FC236}">
                <a16:creationId xmlns:a16="http://schemas.microsoft.com/office/drawing/2014/main" id="{C465C676-1C39-404F-B77F-4C1501F1C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9B7956-4BEB-4A29-84B2-FC1D7AFD6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357" y="1507261"/>
            <a:ext cx="5131615" cy="48131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2184FF7-091F-40BC-A31A-6544DDDB05A4}"/>
              </a:ext>
            </a:extLst>
          </p:cNvPr>
          <p:cNvSpPr txBox="1"/>
          <p:nvPr/>
        </p:nvSpPr>
        <p:spPr>
          <a:xfrm>
            <a:off x="6729237" y="6260708"/>
            <a:ext cx="2902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Adapted from ArXiv:1811.00520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3AA535-D1AC-4B3E-81D7-3A6DEA00EB27}"/>
              </a:ext>
            </a:extLst>
          </p:cNvPr>
          <p:cNvSpPr txBox="1"/>
          <p:nvPr/>
        </p:nvSpPr>
        <p:spPr>
          <a:xfrm>
            <a:off x="838199" y="1812949"/>
            <a:ext cx="572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Previous Results (</a:t>
            </a:r>
            <a:r>
              <a:rPr lang="en-US" sz="2400" dirty="0" err="1">
                <a:solidFill>
                  <a:schemeClr val="bg1"/>
                </a:solidFill>
              </a:rPr>
              <a:t>Ema</a:t>
            </a:r>
            <a:r>
              <a:rPr lang="en-US" sz="2400" dirty="0">
                <a:solidFill>
                  <a:schemeClr val="bg1"/>
                </a:solidFill>
              </a:rPr>
              <a:t> et al.)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Upscattered</a:t>
            </a:r>
            <a:r>
              <a:rPr lang="en-US" sz="2400" dirty="0">
                <a:solidFill>
                  <a:schemeClr val="bg1"/>
                </a:solidFill>
              </a:rPr>
              <a:t> dark matter causes electron recoils in Super-</a:t>
            </a:r>
            <a:r>
              <a:rPr lang="en-US" sz="2400" dirty="0" err="1">
                <a:solidFill>
                  <a:schemeClr val="bg1"/>
                </a:solidFill>
              </a:rPr>
              <a:t>Kamiokande</a:t>
            </a: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Set constraints for mass down to 1 eV</a:t>
            </a:r>
          </a:p>
        </p:txBody>
      </p:sp>
    </p:spTree>
    <p:extLst>
      <p:ext uri="{BB962C8B-B14F-4D97-AF65-F5344CB8AC3E}">
        <p14:creationId xmlns:p14="http://schemas.microsoft.com/office/powerpoint/2010/main" val="942941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00092-C7A0-4F86-9688-0DB66B162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What About Electrons?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1BA39-1217-478F-B520-86DDAD683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CB8F94-DE7B-4635-AF37-0D2F96B89CA1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Date Placeholder 21">
            <a:extLst>
              <a:ext uri="{FF2B5EF4-FFF2-40B4-BE49-F238E27FC236}">
                <a16:creationId xmlns:a16="http://schemas.microsoft.com/office/drawing/2014/main" id="{42DC9993-B086-4D23-B8E8-3C90D7E4C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8" name="Footer Placeholder 19">
            <a:extLst>
              <a:ext uri="{FF2B5EF4-FFF2-40B4-BE49-F238E27FC236}">
                <a16:creationId xmlns:a16="http://schemas.microsoft.com/office/drawing/2014/main" id="{6B030698-5A14-47CF-9B25-5B9D6B702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9" name="Slide Number Placeholder 20">
            <a:extLst>
              <a:ext uri="{FF2B5EF4-FFF2-40B4-BE49-F238E27FC236}">
                <a16:creationId xmlns:a16="http://schemas.microsoft.com/office/drawing/2014/main" id="{C465C676-1C39-404F-B77F-4C1501F1C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7862BA-473D-4466-AC5E-429C0F5D0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2" y="1506022"/>
            <a:ext cx="6217949" cy="46607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7B7E216-92A4-448E-BB34-70BEF9ABE952}"/>
              </a:ext>
            </a:extLst>
          </p:cNvPr>
          <p:cNvSpPr txBox="1"/>
          <p:nvPr/>
        </p:nvSpPr>
        <p:spPr>
          <a:xfrm>
            <a:off x="333830" y="6193979"/>
            <a:ext cx="2902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ArXiv:1811.00520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499F49-1CD8-46BD-A14C-D3F7F7B9B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2909" y="1819337"/>
            <a:ext cx="4460756" cy="43746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73FF4C-1D5F-4603-9AB6-4A4D6A46D532}"/>
              </a:ext>
            </a:extLst>
          </p:cNvPr>
          <p:cNvSpPr txBox="1"/>
          <p:nvPr/>
        </p:nvSpPr>
        <p:spPr>
          <a:xfrm>
            <a:off x="7532909" y="1506022"/>
            <a:ext cx="44607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              </a:t>
            </a:r>
            <a:r>
              <a:rPr lang="el-GR" sz="2000" dirty="0"/>
              <a:t>σ</a:t>
            </a:r>
            <a:r>
              <a:rPr lang="en-US" sz="2000" dirty="0"/>
              <a:t> = 10</a:t>
            </a:r>
            <a:r>
              <a:rPr lang="en-US" sz="2000" baseline="30000" dirty="0"/>
              <a:t>-32</a:t>
            </a:r>
            <a:r>
              <a:rPr lang="en-US" sz="2000" dirty="0"/>
              <a:t> cm</a:t>
            </a:r>
            <a:r>
              <a:rPr lang="en-US" sz="2000" baseline="30000" dirty="0"/>
              <a:t>2</a:t>
            </a:r>
            <a:r>
              <a:rPr lang="en-US" sz="2000" dirty="0"/>
              <a:t>, M</a:t>
            </a:r>
            <a:r>
              <a:rPr lang="en-US" sz="2000" baseline="-25000" dirty="0"/>
              <a:t>DM</a:t>
            </a:r>
            <a:r>
              <a:rPr lang="en-US" sz="2000" dirty="0"/>
              <a:t> = 1 MeV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A30F9E9-A8B1-4530-A27A-CC3606C18E40}"/>
              </a:ext>
            </a:extLst>
          </p:cNvPr>
          <p:cNvCxnSpPr/>
          <p:nvPr/>
        </p:nvCxnSpPr>
        <p:spPr>
          <a:xfrm>
            <a:off x="6560457" y="3962400"/>
            <a:ext cx="822960" cy="0"/>
          </a:xfrm>
          <a:prstGeom prst="straightConnector1">
            <a:avLst/>
          </a:prstGeom>
          <a:ln w="1079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9217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00092-C7A0-4F86-9688-0DB66B162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New Constraints from Super-</a:t>
            </a:r>
            <a:r>
              <a:rPr lang="en-US" sz="4000" dirty="0" err="1">
                <a:solidFill>
                  <a:schemeClr val="bg1"/>
                </a:solidFill>
              </a:rPr>
              <a:t>Kamiokande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CB8F94-DE7B-4635-AF37-0D2F96B89CA1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Date Placeholder 21">
            <a:extLst>
              <a:ext uri="{FF2B5EF4-FFF2-40B4-BE49-F238E27FC236}">
                <a16:creationId xmlns:a16="http://schemas.microsoft.com/office/drawing/2014/main" id="{42DC9993-B086-4D23-B8E8-3C90D7E4C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8" name="Footer Placeholder 19">
            <a:extLst>
              <a:ext uri="{FF2B5EF4-FFF2-40B4-BE49-F238E27FC236}">
                <a16:creationId xmlns:a16="http://schemas.microsoft.com/office/drawing/2014/main" id="{6B030698-5A14-47CF-9B25-5B9D6B702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9" name="Slide Number Placeholder 20">
            <a:extLst>
              <a:ext uri="{FF2B5EF4-FFF2-40B4-BE49-F238E27FC236}">
                <a16:creationId xmlns:a16="http://schemas.microsoft.com/office/drawing/2014/main" id="{C465C676-1C39-404F-B77F-4C1501F1C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61B192-D7B4-4AE9-91EE-29431F6BF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107" y="1592215"/>
            <a:ext cx="4977171" cy="48083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E49CD58-19D7-46F6-87B5-C981F50CA999}"/>
              </a:ext>
            </a:extLst>
          </p:cNvPr>
          <p:cNvSpPr txBox="1"/>
          <p:nvPr/>
        </p:nvSpPr>
        <p:spPr>
          <a:xfrm>
            <a:off x="838199" y="1812949"/>
            <a:ext cx="57203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Recoil spectrum increases rapidly at lower energy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Lower energy gives higher signal/background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Improve sensitivity by close to an order of magnitude</a:t>
            </a:r>
          </a:p>
        </p:txBody>
      </p:sp>
    </p:spTree>
    <p:extLst>
      <p:ext uri="{BB962C8B-B14F-4D97-AF65-F5344CB8AC3E}">
        <p14:creationId xmlns:p14="http://schemas.microsoft.com/office/powerpoint/2010/main" val="3603660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00092-C7A0-4F86-9688-0DB66B162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CB8F94-DE7B-4635-AF37-0D2F96B89CA1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Date Placeholder 21">
            <a:extLst>
              <a:ext uri="{FF2B5EF4-FFF2-40B4-BE49-F238E27FC236}">
                <a16:creationId xmlns:a16="http://schemas.microsoft.com/office/drawing/2014/main" id="{42DC9993-B086-4D23-B8E8-3C90D7E4C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8" name="Footer Placeholder 19">
            <a:extLst>
              <a:ext uri="{FF2B5EF4-FFF2-40B4-BE49-F238E27FC236}">
                <a16:creationId xmlns:a16="http://schemas.microsoft.com/office/drawing/2014/main" id="{6B030698-5A14-47CF-9B25-5B9D6B702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9" name="Slide Number Placeholder 20">
            <a:extLst>
              <a:ext uri="{FF2B5EF4-FFF2-40B4-BE49-F238E27FC236}">
                <a16:creationId xmlns:a16="http://schemas.microsoft.com/office/drawing/2014/main" id="{C465C676-1C39-404F-B77F-4C1501F1C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5CC791-11D9-4D68-8DFE-69964D77D866}"/>
              </a:ext>
            </a:extLst>
          </p:cNvPr>
          <p:cNvSpPr txBox="1"/>
          <p:nvPr/>
        </p:nvSpPr>
        <p:spPr>
          <a:xfrm>
            <a:off x="838199" y="1812949"/>
            <a:ext cx="1051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Cosmic ray-dark matter scattering can be a powerful probe of dark matter, and only gets more powerful as more data is considered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Considering different detector depths allows us to probe different cross sections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Considering different energy range can improve signal/background</a:t>
            </a:r>
          </a:p>
        </p:txBody>
      </p:sp>
    </p:spTree>
    <p:extLst>
      <p:ext uri="{BB962C8B-B14F-4D97-AF65-F5344CB8AC3E}">
        <p14:creationId xmlns:p14="http://schemas.microsoft.com/office/powerpoint/2010/main" val="1744401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983D7-D04B-471F-9D9F-B13AB8FAA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From Cosmic Rays to Dark Matter Spectrum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08EF63-05DB-4367-B59C-A2AC1E066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5785" y="1443948"/>
            <a:ext cx="5262640" cy="49430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34E189A-6520-41FB-A69D-EAE7C9B868D1}"/>
              </a:ext>
            </a:extLst>
          </p:cNvPr>
          <p:cNvSpPr txBox="1"/>
          <p:nvPr/>
        </p:nvSpPr>
        <p:spPr>
          <a:xfrm>
            <a:off x="581025" y="3483429"/>
            <a:ext cx="51376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</a:t>
            </a:r>
            <a:r>
              <a:rPr lang="el-GR" sz="2400" dirty="0">
                <a:solidFill>
                  <a:schemeClr val="bg1"/>
                </a:solidFill>
              </a:rPr>
              <a:t>φ</a:t>
            </a:r>
            <a:r>
              <a:rPr lang="en-US" sz="2400" baseline="-25000" dirty="0" err="1">
                <a:solidFill>
                  <a:schemeClr val="bg1"/>
                </a:solidFill>
              </a:rPr>
              <a:t>i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dirty="0" err="1">
                <a:solidFill>
                  <a:schemeClr val="bg1"/>
                </a:solidFill>
              </a:rPr>
              <a:t>dT</a:t>
            </a:r>
            <a:r>
              <a:rPr lang="en-US" sz="2400" baseline="-25000" dirty="0" err="1">
                <a:solidFill>
                  <a:schemeClr val="bg1"/>
                </a:solidFill>
              </a:rPr>
              <a:t>i</a:t>
            </a:r>
            <a:r>
              <a:rPr lang="en-US" sz="2400" dirty="0">
                <a:solidFill>
                  <a:schemeClr val="bg1"/>
                </a:solidFill>
              </a:rPr>
              <a:t> is local interstellar CR spectrum (LIS)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Integrate over dark matter density distribution times CR spectrum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Integrate over all directions to get incoming dark matter flux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0AE4F80-2762-4D5D-A964-213F7AA165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1655258"/>
            <a:ext cx="4063546" cy="7867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766F1B-3C3B-45DA-8198-1DA7C2D969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025" y="2430384"/>
            <a:ext cx="5723548" cy="79541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1E9CD4A-7C80-40B0-9890-A5EC1F40B4A2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Date Placeholder 21">
            <a:extLst>
              <a:ext uri="{FF2B5EF4-FFF2-40B4-BE49-F238E27FC236}">
                <a16:creationId xmlns:a16="http://schemas.microsoft.com/office/drawing/2014/main" id="{157147CC-45ED-4CBA-BAA8-77D10DE4FC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18" name="Footer Placeholder 19">
            <a:extLst>
              <a:ext uri="{FF2B5EF4-FFF2-40B4-BE49-F238E27FC236}">
                <a16:creationId xmlns:a16="http://schemas.microsoft.com/office/drawing/2014/main" id="{62CF6C92-A50F-49D3-9C73-B4444B791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19" name="Slide Number Placeholder 20">
            <a:extLst>
              <a:ext uri="{FF2B5EF4-FFF2-40B4-BE49-F238E27FC236}">
                <a16:creationId xmlns:a16="http://schemas.microsoft.com/office/drawing/2014/main" id="{D3C7E5AA-D201-46AB-802C-AA12F530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AC302B-18A8-4718-B560-809079B0501C}"/>
              </a:ext>
            </a:extLst>
          </p:cNvPr>
          <p:cNvSpPr txBox="1"/>
          <p:nvPr/>
        </p:nvSpPr>
        <p:spPr>
          <a:xfrm>
            <a:off x="6605785" y="6323598"/>
            <a:ext cx="2902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ArXiv:1801.04059</a:t>
            </a:r>
          </a:p>
        </p:txBody>
      </p:sp>
    </p:spTree>
    <p:extLst>
      <p:ext uri="{BB962C8B-B14F-4D97-AF65-F5344CB8AC3E}">
        <p14:creationId xmlns:p14="http://schemas.microsoft.com/office/powerpoint/2010/main" val="2450858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BB7A2-070B-4044-907C-E891D96CA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Propagation Through Overburden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ABED4-BD14-4F73-A009-E5452F95CE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532504-47F0-46FB-A865-D0D87E862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71" y="2278741"/>
            <a:ext cx="11858172" cy="40689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3DE697-2B7E-4131-832C-9F946DAF9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40" y="1504802"/>
            <a:ext cx="3098573" cy="74191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2C4DFF9-C089-4D52-AEA7-EB62F75DCD1E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Date Placeholder 21">
            <a:extLst>
              <a:ext uri="{FF2B5EF4-FFF2-40B4-BE49-F238E27FC236}">
                <a16:creationId xmlns:a16="http://schemas.microsoft.com/office/drawing/2014/main" id="{43A71772-49E6-41FF-8561-2045BB2148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9" name="Footer Placeholder 19">
            <a:extLst>
              <a:ext uri="{FF2B5EF4-FFF2-40B4-BE49-F238E27FC236}">
                <a16:creationId xmlns:a16="http://schemas.microsoft.com/office/drawing/2014/main" id="{F5438643-5FE8-4EE6-A721-86FCC2A2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10" name="Slide Number Placeholder 20">
            <a:extLst>
              <a:ext uri="{FF2B5EF4-FFF2-40B4-BE49-F238E27FC236}">
                <a16:creationId xmlns:a16="http://schemas.microsoft.com/office/drawing/2014/main" id="{27D90A34-1A36-4AA9-B6E6-A0110D9A8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0AC3C8-46F6-4E29-8D9A-B1411C3751DF}"/>
              </a:ext>
            </a:extLst>
          </p:cNvPr>
          <p:cNvSpPr txBox="1"/>
          <p:nvPr/>
        </p:nvSpPr>
        <p:spPr>
          <a:xfrm>
            <a:off x="101594" y="6275166"/>
            <a:ext cx="2902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</a:rPr>
              <a:t>ArXiv:hep-ph</a:t>
            </a:r>
            <a:r>
              <a:rPr lang="en-US" sz="1600" dirty="0">
                <a:solidFill>
                  <a:schemeClr val="bg1"/>
                </a:solidFill>
              </a:rPr>
              <a:t>/0311181</a:t>
            </a:r>
          </a:p>
        </p:txBody>
      </p:sp>
    </p:spTree>
    <p:extLst>
      <p:ext uri="{BB962C8B-B14F-4D97-AF65-F5344CB8AC3E}">
        <p14:creationId xmlns:p14="http://schemas.microsoft.com/office/powerpoint/2010/main" val="785382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500D2-0E30-4793-8152-A0BB2855F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Detected Recoil Distribution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C3A451-EF0B-40AC-89FC-1729E9D2F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828" y="1648972"/>
            <a:ext cx="6027237" cy="45177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02754D-94C4-4D6F-A71B-3BA7867E9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060" y="2102541"/>
            <a:ext cx="3587976" cy="8684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8AB7CB-E547-47D8-AAD9-ECB3D7EC5AD1}"/>
              </a:ext>
            </a:extLst>
          </p:cNvPr>
          <p:cNvSpPr txBox="1"/>
          <p:nvPr/>
        </p:nvSpPr>
        <p:spPr>
          <a:xfrm>
            <a:off x="581025" y="3483429"/>
            <a:ext cx="51376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</a:t>
            </a:r>
            <a:r>
              <a:rPr lang="el-GR" sz="2400" dirty="0">
                <a:solidFill>
                  <a:schemeClr val="bg1"/>
                </a:solidFill>
              </a:rPr>
              <a:t>φ</a:t>
            </a:r>
            <a:r>
              <a:rPr lang="en-US" sz="2400" baseline="-25000" dirty="0" err="1">
                <a:solidFill>
                  <a:schemeClr val="bg1"/>
                </a:solidFill>
              </a:rPr>
              <a:t>x</a:t>
            </a:r>
            <a:r>
              <a:rPr lang="en-US" sz="2400" baseline="30000" dirty="0" err="1">
                <a:solidFill>
                  <a:schemeClr val="bg1"/>
                </a:solidFill>
              </a:rPr>
              <a:t>z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dirty="0" err="1">
                <a:solidFill>
                  <a:schemeClr val="bg1"/>
                </a:solidFill>
              </a:rPr>
              <a:t>dT</a:t>
            </a:r>
            <a:r>
              <a:rPr lang="en-US" sz="2400" baseline="-25000" dirty="0" err="1">
                <a:solidFill>
                  <a:schemeClr val="bg1"/>
                </a:solidFill>
              </a:rPr>
              <a:t>x</a:t>
            </a:r>
            <a:r>
              <a:rPr lang="en-US" sz="2400" dirty="0">
                <a:solidFill>
                  <a:schemeClr val="bg1"/>
                </a:solidFill>
              </a:rPr>
              <a:t> is dark matter spectrum at depth z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Integrate over energy to get differential recoil rate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457571-A651-4193-BEFC-251E12D7270E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Date Placeholder 21">
            <a:extLst>
              <a:ext uri="{FF2B5EF4-FFF2-40B4-BE49-F238E27FC236}">
                <a16:creationId xmlns:a16="http://schemas.microsoft.com/office/drawing/2014/main" id="{DFA91EA0-98F3-444B-897E-D16BFEECD2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9" name="Footer Placeholder 19">
            <a:extLst>
              <a:ext uri="{FF2B5EF4-FFF2-40B4-BE49-F238E27FC236}">
                <a16:creationId xmlns:a16="http://schemas.microsoft.com/office/drawing/2014/main" id="{7B4781E0-3ABF-4844-97D7-043FE5F89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10" name="Slide Number Placeholder 20">
            <a:extLst>
              <a:ext uri="{FF2B5EF4-FFF2-40B4-BE49-F238E27FC236}">
                <a16:creationId xmlns:a16="http://schemas.microsoft.com/office/drawing/2014/main" id="{3875C315-236F-4554-96EE-3724D2BB7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041C6F-6822-412A-844F-4485E550C82B}"/>
              </a:ext>
            </a:extLst>
          </p:cNvPr>
          <p:cNvSpPr txBox="1"/>
          <p:nvPr/>
        </p:nvSpPr>
        <p:spPr>
          <a:xfrm>
            <a:off x="5921828" y="6193979"/>
            <a:ext cx="2902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ArXiv:1811.00520</a:t>
            </a:r>
          </a:p>
        </p:txBody>
      </p:sp>
    </p:spTree>
    <p:extLst>
      <p:ext uri="{BB962C8B-B14F-4D97-AF65-F5344CB8AC3E}">
        <p14:creationId xmlns:p14="http://schemas.microsoft.com/office/powerpoint/2010/main" val="2318671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EB0B2B9-2C05-4814-9C91-774A7CDEDA2D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32280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Traditional Direct Detection Limits</a:t>
            </a:r>
          </a:p>
        </p:txBody>
      </p:sp>
      <p:sp>
        <p:nvSpPr>
          <p:cNvPr id="8" name="Date Placeholder 21">
            <a:extLst>
              <a:ext uri="{FF2B5EF4-FFF2-40B4-BE49-F238E27FC236}">
                <a16:creationId xmlns:a16="http://schemas.microsoft.com/office/drawing/2014/main" id="{9A343C32-CC4E-45DB-A604-6D56199944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633" y="918029"/>
            <a:ext cx="7700733" cy="54988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30EE2E-2FC1-4830-90F4-16421EF42658}"/>
              </a:ext>
            </a:extLst>
          </p:cNvPr>
          <p:cNvSpPr txBox="1"/>
          <p:nvPr/>
        </p:nvSpPr>
        <p:spPr>
          <a:xfrm>
            <a:off x="2180690" y="6341152"/>
            <a:ext cx="2902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ArXiv:1310.8327</a:t>
            </a:r>
          </a:p>
        </p:txBody>
      </p:sp>
    </p:spTree>
    <p:extLst>
      <p:ext uri="{BB962C8B-B14F-4D97-AF65-F5344CB8AC3E}">
        <p14:creationId xmlns:p14="http://schemas.microsoft.com/office/powerpoint/2010/main" val="236465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2273E-9F4D-4D9A-A121-574D44FD4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Cosmic Ray Probes of Light Dark Matter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E7CF0CF-03EA-4A98-988C-BCCBFA01AC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690688"/>
            <a:ext cx="8229600" cy="4572000"/>
          </a:xfr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3507061-D700-4F5E-A713-CB4251AF5207}"/>
              </a:ext>
            </a:extLst>
          </p:cNvPr>
          <p:cNvSpPr/>
          <p:nvPr/>
        </p:nvSpPr>
        <p:spPr>
          <a:xfrm>
            <a:off x="0" y="6612518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Date Placeholder 21">
            <a:extLst>
              <a:ext uri="{FF2B5EF4-FFF2-40B4-BE49-F238E27FC236}">
                <a16:creationId xmlns:a16="http://schemas.microsoft.com/office/drawing/2014/main" id="{6BA32EA2-4DEF-40B8-AD23-EBCB48EC5E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14" name="Footer Placeholder 19">
            <a:extLst>
              <a:ext uri="{FF2B5EF4-FFF2-40B4-BE49-F238E27FC236}">
                <a16:creationId xmlns:a16="http://schemas.microsoft.com/office/drawing/2014/main" id="{E7F7E6E8-D292-45D8-804B-F7C7C9386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15" name="Slide Number Placeholder 20">
            <a:extLst>
              <a:ext uri="{FF2B5EF4-FFF2-40B4-BE49-F238E27FC236}">
                <a16:creationId xmlns:a16="http://schemas.microsoft.com/office/drawing/2014/main" id="{D910ADB0-D8BC-4895-9341-C947A632B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243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2273E-9F4D-4D9A-A121-574D44FD4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Cosmic Ray Probes of Light Dark Matter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98EC7A-6900-45DC-8E2D-45DF9059A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8956" y="1263186"/>
            <a:ext cx="5337958" cy="50171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538E37-5673-4E95-97F4-E34B85844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26" y="1298239"/>
            <a:ext cx="5337957" cy="498209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05083D8-4358-4D9F-97B7-E414D3698030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Date Placeholder 21">
            <a:extLst>
              <a:ext uri="{FF2B5EF4-FFF2-40B4-BE49-F238E27FC236}">
                <a16:creationId xmlns:a16="http://schemas.microsoft.com/office/drawing/2014/main" id="{9C2035E1-07D1-47C9-A07E-CBE44CAFC4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15" name="Footer Placeholder 19">
            <a:extLst>
              <a:ext uri="{FF2B5EF4-FFF2-40B4-BE49-F238E27FC236}">
                <a16:creationId xmlns:a16="http://schemas.microsoft.com/office/drawing/2014/main" id="{5DB8819E-3D28-4AA1-9DEC-98A205028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16" name="Slide Number Placeholder 20">
            <a:extLst>
              <a:ext uri="{FF2B5EF4-FFF2-40B4-BE49-F238E27FC236}">
                <a16:creationId xmlns:a16="http://schemas.microsoft.com/office/drawing/2014/main" id="{A4C738F2-DDA1-449C-A636-624D9BE91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5A3F670-7C75-4508-A6DF-054B038A5D51}"/>
              </a:ext>
            </a:extLst>
          </p:cNvPr>
          <p:cNvSpPr txBox="1"/>
          <p:nvPr/>
        </p:nvSpPr>
        <p:spPr>
          <a:xfrm>
            <a:off x="10403467" y="6260708"/>
            <a:ext cx="1788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ArXiv:1810.07705</a:t>
            </a:r>
          </a:p>
        </p:txBody>
      </p:sp>
    </p:spTree>
    <p:extLst>
      <p:ext uri="{BB962C8B-B14F-4D97-AF65-F5344CB8AC3E}">
        <p14:creationId xmlns:p14="http://schemas.microsoft.com/office/powerpoint/2010/main" val="564676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2273E-9F4D-4D9A-A121-574D44FD4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Cosmic Ray Probes of Light Dark Matter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1C14934-EF4E-425A-8C8D-02F8EEC066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690688"/>
            <a:ext cx="8229600" cy="4572000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A78E1BD-4AD5-45E0-A5E8-1A0653997E11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Date Placeholder 21">
            <a:extLst>
              <a:ext uri="{FF2B5EF4-FFF2-40B4-BE49-F238E27FC236}">
                <a16:creationId xmlns:a16="http://schemas.microsoft.com/office/drawing/2014/main" id="{2C12C8A1-FDB4-4B16-8216-270F646501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10" name="Footer Placeholder 19">
            <a:extLst>
              <a:ext uri="{FF2B5EF4-FFF2-40B4-BE49-F238E27FC236}">
                <a16:creationId xmlns:a16="http://schemas.microsoft.com/office/drawing/2014/main" id="{31BC0A86-0807-4CFE-A148-56EAAF86C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11" name="Slide Number Placeholder 20">
            <a:extLst>
              <a:ext uri="{FF2B5EF4-FFF2-40B4-BE49-F238E27FC236}">
                <a16:creationId xmlns:a16="http://schemas.microsoft.com/office/drawing/2014/main" id="{7CBC05C6-4FE9-40C3-9A72-3C29CC193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11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C534D-5F2E-442D-8088-0ED416EF4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CR-DM Constraints on Scattering with Nuclei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0D1618-BF47-4039-BC82-53BFE5D4384F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Date Placeholder 21">
            <a:extLst>
              <a:ext uri="{FF2B5EF4-FFF2-40B4-BE49-F238E27FC236}">
                <a16:creationId xmlns:a16="http://schemas.microsoft.com/office/drawing/2014/main" id="{D17EE1E5-3329-4366-86F0-9D957B8A85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6" name="Footer Placeholder 19">
            <a:extLst>
              <a:ext uri="{FF2B5EF4-FFF2-40B4-BE49-F238E27FC236}">
                <a16:creationId xmlns:a16="http://schemas.microsoft.com/office/drawing/2014/main" id="{AE0DE31E-99C7-44D3-A2DC-DDA606FFE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7" name="Slide Number Placeholder 20">
            <a:extLst>
              <a:ext uri="{FF2B5EF4-FFF2-40B4-BE49-F238E27FC236}">
                <a16:creationId xmlns:a16="http://schemas.microsoft.com/office/drawing/2014/main" id="{0A5708DF-301D-4E06-ABD6-8E72D0EB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9CB85E-2521-4221-93BB-12A4435EC2F7}"/>
              </a:ext>
            </a:extLst>
          </p:cNvPr>
          <p:cNvSpPr txBox="1"/>
          <p:nvPr/>
        </p:nvSpPr>
        <p:spPr>
          <a:xfrm>
            <a:off x="6740110" y="6154321"/>
            <a:ext cx="2902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Adapted from ArXiv:1810.10543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6FD933-0B0D-49DE-B83D-E06F75268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0110" y="1644357"/>
            <a:ext cx="4613690" cy="45326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DA90E6-C50C-49F0-A678-7C8BCA8AD497}"/>
              </a:ext>
            </a:extLst>
          </p:cNvPr>
          <p:cNvSpPr txBox="1"/>
          <p:nvPr/>
        </p:nvSpPr>
        <p:spPr>
          <a:xfrm>
            <a:off x="838199" y="1812949"/>
            <a:ext cx="59019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Previous Results (</a:t>
            </a:r>
            <a:r>
              <a:rPr lang="en-US" sz="2400" dirty="0" err="1">
                <a:solidFill>
                  <a:schemeClr val="bg1"/>
                </a:solidFill>
              </a:rPr>
              <a:t>Bringmann</a:t>
            </a:r>
            <a:r>
              <a:rPr lang="en-US" sz="2400" dirty="0">
                <a:solidFill>
                  <a:schemeClr val="bg1"/>
                </a:solidFill>
              </a:rPr>
              <a:t> &amp; </a:t>
            </a:r>
            <a:r>
              <a:rPr lang="en-US" sz="2400" dirty="0" err="1">
                <a:solidFill>
                  <a:schemeClr val="bg1"/>
                </a:solidFill>
              </a:rPr>
              <a:t>Pospelov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Assumed energy-independent cross section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Recast XENON1T limits, but overburden leads to ceiling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Search for proton recoils in </a:t>
            </a:r>
            <a:r>
              <a:rPr lang="en-US" sz="2400" dirty="0" err="1">
                <a:solidFill>
                  <a:schemeClr val="bg1"/>
                </a:solidFill>
              </a:rPr>
              <a:t>MiniBooNE</a:t>
            </a:r>
            <a:r>
              <a:rPr lang="en-US" sz="2400" dirty="0">
                <a:solidFill>
                  <a:schemeClr val="bg1"/>
                </a:solidFill>
              </a:rPr>
              <a:t> to probe higher cross section</a:t>
            </a:r>
          </a:p>
        </p:txBody>
      </p:sp>
    </p:spTree>
    <p:extLst>
      <p:ext uri="{BB962C8B-B14F-4D97-AF65-F5344CB8AC3E}">
        <p14:creationId xmlns:p14="http://schemas.microsoft.com/office/powerpoint/2010/main" val="3426313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EB465-C3AF-4A52-9B19-A1652DF6A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Daya</a:t>
            </a:r>
            <a:r>
              <a:rPr lang="en-US" sz="4000" dirty="0">
                <a:solidFill>
                  <a:schemeClr val="bg1"/>
                </a:solidFill>
              </a:rPr>
              <a:t> Bay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149CF5-4A6D-4411-9A4F-2B4135F737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0316" y="1385894"/>
            <a:ext cx="4175351" cy="487124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FA30CCA-AC10-4BBB-B6A3-2EDC9ACF3CEC}"/>
              </a:ext>
            </a:extLst>
          </p:cNvPr>
          <p:cNvSpPr/>
          <p:nvPr/>
        </p:nvSpPr>
        <p:spPr>
          <a:xfrm>
            <a:off x="7473270" y="6488668"/>
            <a:ext cx="1731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ArXiv:1405.6190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54BE5E-5DA5-4998-B777-E44659880D14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Date Placeholder 21">
            <a:extLst>
              <a:ext uri="{FF2B5EF4-FFF2-40B4-BE49-F238E27FC236}">
                <a16:creationId xmlns:a16="http://schemas.microsoft.com/office/drawing/2014/main" id="{7D48A33D-BCBC-45E2-915B-7F73D91627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8" name="Footer Placeholder 19">
            <a:extLst>
              <a:ext uri="{FF2B5EF4-FFF2-40B4-BE49-F238E27FC236}">
                <a16:creationId xmlns:a16="http://schemas.microsoft.com/office/drawing/2014/main" id="{6BBAEF19-0DB8-4238-BC8F-01EF4CE34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9" name="Slide Number Placeholder 20">
            <a:extLst>
              <a:ext uri="{FF2B5EF4-FFF2-40B4-BE49-F238E27FC236}">
                <a16:creationId xmlns:a16="http://schemas.microsoft.com/office/drawing/2014/main" id="{1D27E290-2C77-48DF-8BB7-3CCDE6A40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43F7D4-3D9A-4F9B-B941-512203F47500}"/>
              </a:ext>
            </a:extLst>
          </p:cNvPr>
          <p:cNvSpPr txBox="1"/>
          <p:nvPr/>
        </p:nvSpPr>
        <p:spPr>
          <a:xfrm>
            <a:off x="7808682" y="6246137"/>
            <a:ext cx="2902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ArXiv:1708.01265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359656-C856-41E7-AF64-7F710D0587D1}"/>
              </a:ext>
            </a:extLst>
          </p:cNvPr>
          <p:cNvSpPr txBox="1"/>
          <p:nvPr/>
        </p:nvSpPr>
        <p:spPr>
          <a:xfrm>
            <a:off x="838199" y="1812949"/>
            <a:ext cx="64372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Antineutrino detectors distributed between three experimental halls with different overburdens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Shallowest detectors at depth of 250 </a:t>
            </a:r>
            <a:r>
              <a:rPr lang="en-US" sz="2400" dirty="0" err="1">
                <a:solidFill>
                  <a:schemeClr val="bg1"/>
                </a:solidFill>
              </a:rPr>
              <a:t>mwe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Shallower than XENON1T, lower background than </a:t>
            </a:r>
            <a:r>
              <a:rPr lang="en-US" sz="2400" dirty="0" err="1">
                <a:solidFill>
                  <a:schemeClr val="bg1"/>
                </a:solidFill>
              </a:rPr>
              <a:t>MiniBooNE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81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983D7-D04B-471F-9D9F-B13AB8FAA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From Cosmic Rays to Dark Matter Detection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E9CD4A-7C80-40B0-9890-A5EC1F40B4A2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Date Placeholder 21">
            <a:extLst>
              <a:ext uri="{FF2B5EF4-FFF2-40B4-BE49-F238E27FC236}">
                <a16:creationId xmlns:a16="http://schemas.microsoft.com/office/drawing/2014/main" id="{157147CC-45ED-4CBA-BAA8-77D10DE4FC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18" name="Footer Placeholder 19">
            <a:extLst>
              <a:ext uri="{FF2B5EF4-FFF2-40B4-BE49-F238E27FC236}">
                <a16:creationId xmlns:a16="http://schemas.microsoft.com/office/drawing/2014/main" id="{62CF6C92-A50F-49D3-9C73-B4444B791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19" name="Slide Number Placeholder 20">
            <a:extLst>
              <a:ext uri="{FF2B5EF4-FFF2-40B4-BE49-F238E27FC236}">
                <a16:creationId xmlns:a16="http://schemas.microsoft.com/office/drawing/2014/main" id="{D3C7E5AA-D201-46AB-802C-AA12F530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C6A13D-FCDE-470D-8A6F-8C8B9089A6D4}"/>
              </a:ext>
            </a:extLst>
          </p:cNvPr>
          <p:cNvSpPr txBox="1"/>
          <p:nvPr/>
        </p:nvSpPr>
        <p:spPr>
          <a:xfrm>
            <a:off x="120581" y="5985967"/>
            <a:ext cx="2902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ArXiv:1704.06337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5EBB83-B6A8-4C53-801C-F3FD298B8784}"/>
              </a:ext>
            </a:extLst>
          </p:cNvPr>
          <p:cNvSpPr txBox="1"/>
          <p:nvPr/>
        </p:nvSpPr>
        <p:spPr>
          <a:xfrm>
            <a:off x="749593" y="1414107"/>
            <a:ext cx="3518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From Cosmic Rays to Dark Matter Spectrum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NFW DM profile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CR halo: h = 1 kpc, R = 10 kpc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9777160-EFB6-483F-9F30-D39E340FE901}"/>
              </a:ext>
            </a:extLst>
          </p:cNvPr>
          <p:cNvSpPr txBox="1"/>
          <p:nvPr/>
        </p:nvSpPr>
        <p:spPr>
          <a:xfrm>
            <a:off x="4825392" y="1414107"/>
            <a:ext cx="33380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Dark Matter Propagation Through Overburden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Straight-line trajectory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Continuous energy loss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1442F7-2609-43EC-A99A-E400E5C9073B}"/>
              </a:ext>
            </a:extLst>
          </p:cNvPr>
          <p:cNvSpPr txBox="1"/>
          <p:nvPr/>
        </p:nvSpPr>
        <p:spPr>
          <a:xfrm>
            <a:off x="8317366" y="1414107"/>
            <a:ext cx="38746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Compute Recoil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Compare DM event rate to total measured rate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1DDA7C1-DFA3-4BE5-8436-5F63B62C0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3957" y="2716840"/>
            <a:ext cx="3139488" cy="366273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AABE445-4F0F-468D-96FA-F34C8838B1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7365" y="2762196"/>
            <a:ext cx="3821672" cy="36627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C9BA8A-401C-4E96-AAD6-B930DD123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8" y="2911837"/>
            <a:ext cx="4829414" cy="309826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F3E169D-3CA8-4A62-908F-74C798BBE0F1}"/>
              </a:ext>
            </a:extLst>
          </p:cNvPr>
          <p:cNvSpPr txBox="1"/>
          <p:nvPr/>
        </p:nvSpPr>
        <p:spPr>
          <a:xfrm>
            <a:off x="5065482" y="6288341"/>
            <a:ext cx="2902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ArXiv:1708.01265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C61BA3-2A6C-4648-AA25-E2092B940C9C}"/>
              </a:ext>
            </a:extLst>
          </p:cNvPr>
          <p:cNvSpPr txBox="1"/>
          <p:nvPr/>
        </p:nvSpPr>
        <p:spPr>
          <a:xfrm>
            <a:off x="8317364" y="2434496"/>
            <a:ext cx="382167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       </a:t>
            </a:r>
            <a:r>
              <a:rPr lang="el-GR" sz="2000" dirty="0"/>
              <a:t>σ</a:t>
            </a:r>
            <a:r>
              <a:rPr lang="en-US" sz="2000" dirty="0"/>
              <a:t> = 10</a:t>
            </a:r>
            <a:r>
              <a:rPr lang="en-US" sz="2000" baseline="30000" dirty="0"/>
              <a:t>-28</a:t>
            </a:r>
            <a:r>
              <a:rPr lang="en-US" sz="2000" dirty="0"/>
              <a:t> cm</a:t>
            </a:r>
            <a:r>
              <a:rPr lang="en-US" sz="2000" baseline="30000" dirty="0"/>
              <a:t>2</a:t>
            </a:r>
            <a:r>
              <a:rPr lang="en-US" sz="2000" dirty="0"/>
              <a:t>, M</a:t>
            </a:r>
            <a:r>
              <a:rPr lang="en-US" sz="2000" baseline="-25000" dirty="0"/>
              <a:t>DM</a:t>
            </a:r>
            <a:r>
              <a:rPr lang="en-US" sz="2000" dirty="0"/>
              <a:t> = 1 MeV</a:t>
            </a:r>
          </a:p>
        </p:txBody>
      </p:sp>
    </p:spTree>
    <p:extLst>
      <p:ext uri="{BB962C8B-B14F-4D97-AF65-F5344CB8AC3E}">
        <p14:creationId xmlns:p14="http://schemas.microsoft.com/office/powerpoint/2010/main" val="267960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7F724-784F-4E1B-93E2-DF15D5A11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Light Dark Matter at </a:t>
            </a:r>
            <a:r>
              <a:rPr lang="en-US" sz="4000" dirty="0" err="1">
                <a:solidFill>
                  <a:schemeClr val="bg1"/>
                </a:solidFill>
              </a:rPr>
              <a:t>Daya</a:t>
            </a:r>
            <a:r>
              <a:rPr lang="en-US" sz="4000" dirty="0">
                <a:solidFill>
                  <a:schemeClr val="bg1"/>
                </a:solidFill>
              </a:rPr>
              <a:t> Bay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C8F67C-8DD0-4221-9232-503155AD800E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Date Placeholder 21">
            <a:extLst>
              <a:ext uri="{FF2B5EF4-FFF2-40B4-BE49-F238E27FC236}">
                <a16:creationId xmlns:a16="http://schemas.microsoft.com/office/drawing/2014/main" id="{26FFE2A0-3F19-4ADF-916A-432E1A72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5/6/2019</a:t>
            </a:r>
          </a:p>
        </p:txBody>
      </p:sp>
      <p:sp>
        <p:nvSpPr>
          <p:cNvPr id="6" name="Footer Placeholder 19">
            <a:extLst>
              <a:ext uri="{FF2B5EF4-FFF2-40B4-BE49-F238E27FC236}">
                <a16:creationId xmlns:a16="http://schemas.microsoft.com/office/drawing/2014/main" id="{1DA330B6-88AC-4F9B-9CDB-ED1260B04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7" name="Slide Number Placeholder 20">
            <a:extLst>
              <a:ext uri="{FF2B5EF4-FFF2-40B4-BE49-F238E27FC236}">
                <a16:creationId xmlns:a16="http://schemas.microsoft.com/office/drawing/2014/main" id="{BFE4B55F-477C-486A-9A0C-99710C976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DBD457-B608-4B0A-849A-FBC237782C52}"/>
              </a:ext>
            </a:extLst>
          </p:cNvPr>
          <p:cNvSpPr txBox="1"/>
          <p:nvPr/>
        </p:nvSpPr>
        <p:spPr>
          <a:xfrm>
            <a:off x="402097" y="1812949"/>
            <a:ext cx="64372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Antineutrino detectors distributed between three experimental halls with different overburdens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Shallowest detectors at depth of 250 </a:t>
            </a:r>
            <a:r>
              <a:rPr lang="en-US" sz="2400" dirty="0" err="1">
                <a:solidFill>
                  <a:schemeClr val="bg1"/>
                </a:solidFill>
              </a:rPr>
              <a:t>mwe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Shallower than XENON1T, lower background than </a:t>
            </a:r>
            <a:r>
              <a:rPr lang="en-US" sz="2400" dirty="0" err="1">
                <a:solidFill>
                  <a:schemeClr val="bg1"/>
                </a:solidFill>
              </a:rPr>
              <a:t>MiniBooNE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869E2D-E0F2-4DA4-8B7D-61F5EAF64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8272" y="1545336"/>
            <a:ext cx="5035242" cy="494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150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6609</TotalTime>
  <Words>546</Words>
  <Application>Microsoft Office PowerPoint</Application>
  <PresentationFormat>Widescreen</PresentationFormat>
  <Paragraphs>143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Strong New Limits on Light Dark Matter from Neutrino Experiments</vt:lpstr>
      <vt:lpstr>Traditional Direct Detection Limits</vt:lpstr>
      <vt:lpstr>Cosmic Ray Probes of Light Dark Matter</vt:lpstr>
      <vt:lpstr>Cosmic Ray Probes of Light Dark Matter</vt:lpstr>
      <vt:lpstr>Cosmic Ray Probes of Light Dark Matter</vt:lpstr>
      <vt:lpstr>CR-DM Constraints on Scattering with Nuclei</vt:lpstr>
      <vt:lpstr>Daya Bay</vt:lpstr>
      <vt:lpstr>From Cosmic Rays to Dark Matter Detection</vt:lpstr>
      <vt:lpstr>Light Dark Matter at Daya Bay</vt:lpstr>
      <vt:lpstr>Further Constraints</vt:lpstr>
      <vt:lpstr>Further Constraints</vt:lpstr>
      <vt:lpstr>What About Electrons?</vt:lpstr>
      <vt:lpstr>What About Electrons?</vt:lpstr>
      <vt:lpstr>New Constraints from Super-Kamiokande</vt:lpstr>
      <vt:lpstr>Summary</vt:lpstr>
      <vt:lpstr>From Cosmic Rays to Dark Matter Spectrum</vt:lpstr>
      <vt:lpstr>Propagation Through Overburden</vt:lpstr>
      <vt:lpstr>Detected Recoil Distribution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Strong New Limits on Light Dark Matter from Neutrino Experiments</dc:title>
  <dc:creator>Chris Cappiello</dc:creator>
  <cp:lastModifiedBy>Chris Cappiello</cp:lastModifiedBy>
  <cp:revision>50</cp:revision>
  <dcterms:created xsi:type="dcterms:W3CDTF">2019-04-08T19:37:09Z</dcterms:created>
  <dcterms:modified xsi:type="dcterms:W3CDTF">2019-05-05T20:17:03Z</dcterms:modified>
</cp:coreProperties>
</file>