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4" r:id="rId1"/>
  </p:sldMasterIdLst>
  <p:notesMasterIdLst>
    <p:notesMasterId r:id="rId20"/>
  </p:notesMasterIdLst>
  <p:sldIdLst>
    <p:sldId id="256" r:id="rId2"/>
    <p:sldId id="267" r:id="rId3"/>
    <p:sldId id="268" r:id="rId4"/>
    <p:sldId id="270" r:id="rId5"/>
    <p:sldId id="258" r:id="rId6"/>
    <p:sldId id="271" r:id="rId7"/>
    <p:sldId id="272" r:id="rId8"/>
    <p:sldId id="259" r:id="rId9"/>
    <p:sldId id="260" r:id="rId10"/>
    <p:sldId id="262" r:id="rId11"/>
    <p:sldId id="263" r:id="rId12"/>
    <p:sldId id="266" r:id="rId13"/>
    <p:sldId id="276" r:id="rId14"/>
    <p:sldId id="275" r:id="rId15"/>
    <p:sldId id="273" r:id="rId16"/>
    <p:sldId id="264" r:id="rId17"/>
    <p:sldId id="265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HSU Friedma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8008"/>
    <a:srgbClr val="F769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0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commentAuthors" Target="commentAuthors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3CB2D7-C2D6-134A-87A6-EC9F0EC4000A}" type="datetimeFigureOut">
              <a:rPr lang="en-US" smtClean="0"/>
              <a:t>5/7/19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3067AA-FF29-3E4F-AB1A-D92D3D823D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21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67AA-FF29-3E4F-AB1A-D92D3D823D9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5772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23 m underground.</a:t>
            </a:r>
            <a:r>
              <a:rPr lang="en-US" baseline="0" dirty="0" smtClean="0"/>
              <a:t>  Because of this and how sensitive the detector measuring background precisely is very important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67AA-FF29-3E4F-AB1A-D92D3D823D9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3606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we know</a:t>
            </a:r>
            <a:r>
              <a:rPr lang="en-US" baseline="0" dirty="0" smtClean="0"/>
              <a:t> reactors are expensive to run and that</a:t>
            </a:r>
            <a:r>
              <a:rPr lang="mr-IN" baseline="0" dirty="0" smtClean="0"/>
              <a:t>’</a:t>
            </a:r>
            <a:r>
              <a:rPr lang="en-US" baseline="0" dirty="0" smtClean="0"/>
              <a:t>s what </a:t>
            </a:r>
            <a:r>
              <a:rPr lang="en-US" baseline="0" dirty="0" err="1" smtClean="0"/>
              <a:t>Geant</a:t>
            </a:r>
            <a:r>
              <a:rPr lang="en-US" baseline="0" dirty="0" smtClean="0"/>
              <a:t> is for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67AA-FF29-3E4F-AB1A-D92D3D823D9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931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3067AA-FF29-3E4F-AB1A-D92D3D823D9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570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E2B5-306F-8F4D-A6EA-D8D6EB54D55D}" type="datetimeFigureOut">
              <a:rPr lang="en-US" smtClean="0"/>
              <a:t>5/7/19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ED9E-582E-CC4D-9958-611D0ACB0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E2B5-306F-8F4D-A6EA-D8D6EB54D55D}" type="datetimeFigureOut">
              <a:rPr lang="en-US" smtClean="0"/>
              <a:t>5/7/19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ED9E-582E-CC4D-9958-611D0ACB0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E2B5-306F-8F4D-A6EA-D8D6EB54D55D}" type="datetimeFigureOut">
              <a:rPr lang="en-US" smtClean="0"/>
              <a:t>5/7/19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ED9E-582E-CC4D-9958-611D0ACB0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E2B5-306F-8F4D-A6EA-D8D6EB54D55D}" type="datetimeFigureOut">
              <a:rPr lang="en-US" smtClean="0"/>
              <a:t>5/7/19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ED9E-582E-CC4D-9958-611D0ACB0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E2B5-306F-8F4D-A6EA-D8D6EB54D55D}" type="datetimeFigureOut">
              <a:rPr lang="en-US" smtClean="0"/>
              <a:t>5/7/19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ED9E-582E-CC4D-9958-611D0ACB0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E2B5-306F-8F4D-A6EA-D8D6EB54D55D}" type="datetimeFigureOut">
              <a:rPr lang="en-US" smtClean="0"/>
              <a:t>5/7/19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ED9E-582E-CC4D-9958-611D0ACB0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E2B5-306F-8F4D-A6EA-D8D6EB54D55D}" type="datetimeFigureOut">
              <a:rPr lang="en-US" smtClean="0"/>
              <a:t>5/7/19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ED9E-582E-CC4D-9958-611D0ACB0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E2B5-306F-8F4D-A6EA-D8D6EB54D55D}" type="datetimeFigureOut">
              <a:rPr lang="en-US" smtClean="0"/>
              <a:t>5/7/19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ED9E-582E-CC4D-9958-611D0ACB0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E2B5-306F-8F4D-A6EA-D8D6EB54D55D}" type="datetimeFigureOut">
              <a:rPr lang="en-US" smtClean="0"/>
              <a:t>5/7/19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ED9E-582E-CC4D-9958-611D0ACB0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E2B5-306F-8F4D-A6EA-D8D6EB54D55D}" type="datetimeFigureOut">
              <a:rPr lang="en-US" smtClean="0"/>
              <a:t>5/7/19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ED9E-582E-CC4D-9958-611D0ACB0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3E2B5-306F-8F4D-A6EA-D8D6EB54D55D}" type="datetimeFigureOut">
              <a:rPr lang="en-US" smtClean="0"/>
              <a:t>5/7/19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ED9E-582E-CC4D-9958-611D0ACB0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3E2B5-306F-8F4D-A6EA-D8D6EB54D55D}" type="datetimeFigureOut">
              <a:rPr lang="en-US" smtClean="0"/>
              <a:t>5/7/19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7ED9E-582E-CC4D-9958-611D0ACB0B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1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1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1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5.png"/><Relationship Id="rId6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jpg"/><Relationship Id="rId5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1990858"/>
            <a:ext cx="7917105" cy="1982617"/>
          </a:xfrm>
        </p:spPr>
        <p:txBody>
          <a:bodyPr/>
          <a:lstStyle/>
          <a:p>
            <a:r>
              <a:rPr lang="en-US" dirty="0" smtClean="0">
                <a:solidFill>
                  <a:srgbClr val="FD8008"/>
                </a:solidFill>
              </a:rPr>
              <a:t>Simulations &amp; Background </a:t>
            </a:r>
            <a:r>
              <a:rPr lang="en-US" dirty="0">
                <a:solidFill>
                  <a:srgbClr val="FD8008"/>
                </a:solidFill>
              </a:rPr>
              <a:t>A</a:t>
            </a:r>
            <a:r>
              <a:rPr lang="en-US" dirty="0" smtClean="0">
                <a:solidFill>
                  <a:srgbClr val="FD8008"/>
                </a:solidFill>
              </a:rPr>
              <a:t>nalysis for MINER</a:t>
            </a:r>
            <a:endParaRPr lang="en-US" dirty="0">
              <a:solidFill>
                <a:srgbClr val="FD8008"/>
              </a:solidFill>
            </a:endParaRPr>
          </a:p>
        </p:txBody>
      </p:sp>
      <p:pic>
        <p:nvPicPr>
          <p:cNvPr id="6" name="Picture 5" descr="320x0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602"/>
            <a:ext cx="1538729" cy="15387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24572" y="475203"/>
            <a:ext cx="2594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D8008"/>
                </a:solidFill>
              </a:rPr>
              <a:t>Sam Houston State University</a:t>
            </a:r>
            <a:endParaRPr lang="en-US" dirty="0">
              <a:solidFill>
                <a:srgbClr val="FD8008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52306" y="3973475"/>
            <a:ext cx="2143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D8008"/>
                </a:solidFill>
              </a:rPr>
              <a:t>By: Jaime </a:t>
            </a:r>
            <a:r>
              <a:rPr lang="en-US" dirty="0" err="1" smtClean="0">
                <a:solidFill>
                  <a:srgbClr val="FD8008"/>
                </a:solidFill>
              </a:rPr>
              <a:t>Navarrete</a:t>
            </a:r>
            <a:endParaRPr lang="en-US" dirty="0">
              <a:solidFill>
                <a:srgbClr val="FD8008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48727" y="4342807"/>
            <a:ext cx="23623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D8008"/>
                </a:solidFill>
              </a:rPr>
              <a:t>In collaboration with:</a:t>
            </a:r>
            <a:endParaRPr lang="en-US" dirty="0">
              <a:solidFill>
                <a:srgbClr val="FD8008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06283" y="4357120"/>
            <a:ext cx="40966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D8008"/>
                </a:solidFill>
              </a:rPr>
              <a:t>Dr. Andy </a:t>
            </a:r>
            <a:r>
              <a:rPr lang="en-US" dirty="0" err="1" smtClean="0">
                <a:solidFill>
                  <a:srgbClr val="FD8008"/>
                </a:solidFill>
              </a:rPr>
              <a:t>Kubik</a:t>
            </a:r>
            <a:r>
              <a:rPr lang="en-US" dirty="0" smtClean="0">
                <a:solidFill>
                  <a:srgbClr val="FD8008"/>
                </a:solidFill>
              </a:rPr>
              <a:t>, MINER, Texas A&amp;M	</a:t>
            </a:r>
          </a:p>
          <a:p>
            <a:r>
              <a:rPr lang="en-US" dirty="0" smtClean="0">
                <a:solidFill>
                  <a:srgbClr val="FD8008"/>
                </a:solidFill>
              </a:rPr>
              <a:t>Dr. James Dent, SHSU</a:t>
            </a:r>
          </a:p>
          <a:p>
            <a:r>
              <a:rPr lang="en-US" dirty="0" smtClean="0">
                <a:solidFill>
                  <a:srgbClr val="FD8008"/>
                </a:solidFill>
              </a:rPr>
              <a:t>Dr. Joel </a:t>
            </a:r>
            <a:r>
              <a:rPr lang="en-US" dirty="0" err="1" smtClean="0">
                <a:solidFill>
                  <a:srgbClr val="FD8008"/>
                </a:solidFill>
              </a:rPr>
              <a:t>Walker,SHSU</a:t>
            </a:r>
            <a:endParaRPr lang="en-US" dirty="0">
              <a:solidFill>
                <a:srgbClr val="FD80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660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_004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87594"/>
            <a:ext cx="4642950" cy="6190600"/>
          </a:xfrm>
          <a:prstGeom prst="rect">
            <a:avLst/>
          </a:prstGeom>
        </p:spPr>
      </p:pic>
      <p:pic>
        <p:nvPicPr>
          <p:cNvPr id="6" name="Picture 5" descr="IMG_004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1609" y="490629"/>
            <a:ext cx="4242509" cy="5656679"/>
          </a:xfrm>
          <a:prstGeom prst="rect">
            <a:avLst/>
          </a:prstGeom>
        </p:spPr>
      </p:pic>
      <p:pic>
        <p:nvPicPr>
          <p:cNvPr id="5" name="Picture 4" descr="320x0w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603"/>
            <a:ext cx="785996" cy="7859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771609" y="6161778"/>
            <a:ext cx="22225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Andy </a:t>
            </a:r>
            <a:r>
              <a:rPr lang="en-US" sz="1000" dirty="0" err="1" smtClean="0">
                <a:solidFill>
                  <a:srgbClr val="FF0000"/>
                </a:solidFill>
              </a:rPr>
              <a:t>Kubik</a:t>
            </a:r>
            <a:r>
              <a:rPr lang="en-US" sz="1000" dirty="0" smtClean="0">
                <a:solidFill>
                  <a:srgbClr val="FF0000"/>
                </a:solidFill>
              </a:rPr>
              <a:t>, MINER</a:t>
            </a:r>
            <a:endParaRPr 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755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9-04-23 at 9.22.4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1173" y="-38488"/>
            <a:ext cx="6375596" cy="4688293"/>
          </a:xfrm>
          <a:prstGeom prst="rect">
            <a:avLst/>
          </a:prstGeom>
        </p:spPr>
      </p:pic>
      <p:pic>
        <p:nvPicPr>
          <p:cNvPr id="6" name="Picture 5" descr="Screen Shot 2019-04-23 at 9.32.2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139" y="2304947"/>
            <a:ext cx="5065638" cy="4255136"/>
          </a:xfrm>
          <a:prstGeom prst="rect">
            <a:avLst/>
          </a:prstGeom>
        </p:spPr>
      </p:pic>
      <p:pic>
        <p:nvPicPr>
          <p:cNvPr id="4" name="Picture 3" descr="320x0w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8004" y="24603"/>
            <a:ext cx="785996" cy="78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823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320x0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603"/>
            <a:ext cx="785996" cy="785996"/>
          </a:xfrm>
          <a:prstGeom prst="rect">
            <a:avLst/>
          </a:prstGeom>
        </p:spPr>
      </p:pic>
      <p:pic>
        <p:nvPicPr>
          <p:cNvPr id="2" name="Picture 1" descr="HPGe-Detector-Germaniu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519" y="4550566"/>
            <a:ext cx="6148912" cy="21787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69431" y="4940970"/>
            <a:ext cx="10108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HPGE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Detector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7" descr="Screen Shot 2019-05-06 at 10.48.02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519" y="637068"/>
            <a:ext cx="3276600" cy="3314700"/>
          </a:xfrm>
          <a:prstGeom prst="rect">
            <a:avLst/>
          </a:prstGeom>
        </p:spPr>
      </p:pic>
      <p:pic>
        <p:nvPicPr>
          <p:cNvPr id="9" name="Picture 8" descr="Screen Shot 2019-05-06 at 10.49.12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593" y="796169"/>
            <a:ext cx="3733800" cy="2997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97125" y="3964543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C++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84875" y="3951768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GDML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75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9-05-07 at 8.54.55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0224"/>
            <a:ext cx="4752203" cy="3711575"/>
          </a:xfrm>
          <a:prstGeom prst="rect">
            <a:avLst/>
          </a:prstGeom>
        </p:spPr>
      </p:pic>
      <p:pic>
        <p:nvPicPr>
          <p:cNvPr id="5" name="Picture 4" descr="Screen Shot 2019-05-07 at 8.58.0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203" y="530223"/>
            <a:ext cx="4281402" cy="371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4114799"/>
            <a:ext cx="69215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Orange </a:t>
            </a:r>
            <a:r>
              <a:rPr lang="mr-IN" dirty="0" smtClean="0">
                <a:solidFill>
                  <a:srgbClr val="FF0000"/>
                </a:solidFill>
              </a:rPr>
              <a:t>–</a:t>
            </a:r>
            <a:r>
              <a:rPr lang="en-US" dirty="0" smtClean="0">
                <a:solidFill>
                  <a:srgbClr val="FF0000"/>
                </a:solidFill>
              </a:rPr>
              <a:t> Copper Casing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Green </a:t>
            </a:r>
            <a:r>
              <a:rPr lang="mr-IN" dirty="0" smtClean="0">
                <a:solidFill>
                  <a:srgbClr val="FF0000"/>
                </a:solidFill>
              </a:rPr>
              <a:t>–</a:t>
            </a:r>
            <a:r>
              <a:rPr lang="en-US" dirty="0" smtClean="0">
                <a:solidFill>
                  <a:srgbClr val="FF0000"/>
                </a:solidFill>
              </a:rPr>
              <a:t> Germanium detector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Teal blue </a:t>
            </a:r>
            <a:r>
              <a:rPr lang="mr-IN" dirty="0" smtClean="0">
                <a:solidFill>
                  <a:srgbClr val="FF0000"/>
                </a:solidFill>
              </a:rPr>
              <a:t>–</a:t>
            </a:r>
            <a:r>
              <a:rPr lang="en-US" dirty="0" smtClean="0">
                <a:solidFill>
                  <a:srgbClr val="FF0000"/>
                </a:solidFill>
              </a:rPr>
              <a:t> liquid Nitrogen Tube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Yellow </a:t>
            </a:r>
            <a:r>
              <a:rPr lang="mr-IN" dirty="0" smtClean="0">
                <a:solidFill>
                  <a:srgbClr val="FF0000"/>
                </a:solidFill>
              </a:rPr>
              <a:t>–</a:t>
            </a:r>
            <a:r>
              <a:rPr lang="en-US" dirty="0" smtClean="0">
                <a:solidFill>
                  <a:srgbClr val="FF0000"/>
                </a:solidFill>
              </a:rPr>
              <a:t> Canberra Casing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Light Purple </a:t>
            </a:r>
            <a:r>
              <a:rPr lang="mr-IN" dirty="0" smtClean="0">
                <a:solidFill>
                  <a:srgbClr val="FF0000"/>
                </a:solidFill>
              </a:rPr>
              <a:t>–</a:t>
            </a:r>
            <a:r>
              <a:rPr lang="en-US" dirty="0" smtClean="0">
                <a:solidFill>
                  <a:srgbClr val="FF0000"/>
                </a:solidFill>
              </a:rPr>
              <a:t> Tin Casing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Blue </a:t>
            </a:r>
            <a:r>
              <a:rPr lang="mr-IN" dirty="0" smtClean="0">
                <a:solidFill>
                  <a:srgbClr val="FF0000"/>
                </a:solidFill>
              </a:rPr>
              <a:t>–</a:t>
            </a:r>
            <a:r>
              <a:rPr lang="en-US" dirty="0" smtClean="0">
                <a:solidFill>
                  <a:srgbClr val="FF0000"/>
                </a:solidFill>
              </a:rPr>
              <a:t> Stainless steel casing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Orange </a:t>
            </a:r>
            <a:r>
              <a:rPr lang="mr-IN" dirty="0" smtClean="0">
                <a:solidFill>
                  <a:srgbClr val="FF0000"/>
                </a:solidFill>
              </a:rPr>
              <a:t>–</a:t>
            </a:r>
            <a:r>
              <a:rPr lang="en-US" dirty="0" smtClean="0">
                <a:solidFill>
                  <a:srgbClr val="FF0000"/>
                </a:solidFill>
              </a:rPr>
              <a:t> Tube A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Lime Green - Tube B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Purple </a:t>
            </a:r>
            <a:r>
              <a:rPr lang="mr-IN" dirty="0" smtClean="0">
                <a:solidFill>
                  <a:srgbClr val="FF0000"/>
                </a:solidFill>
              </a:rPr>
              <a:t>–</a:t>
            </a:r>
            <a:r>
              <a:rPr lang="en-US" dirty="0" smtClean="0">
                <a:solidFill>
                  <a:srgbClr val="FF0000"/>
                </a:solidFill>
              </a:rPr>
              <a:t> Tube C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Aqua </a:t>
            </a:r>
            <a:r>
              <a:rPr lang="mr-IN" dirty="0" smtClean="0">
                <a:solidFill>
                  <a:srgbClr val="FF0000"/>
                </a:solidFill>
              </a:rPr>
              <a:t>–</a:t>
            </a:r>
            <a:r>
              <a:rPr lang="en-US" dirty="0" smtClean="0">
                <a:solidFill>
                  <a:srgbClr val="FF0000"/>
                </a:solidFill>
              </a:rPr>
              <a:t> Tube D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Picture 6" descr="320x0w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603"/>
            <a:ext cx="785996" cy="78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473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9-05-07 at 8.04.42 A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912" r="-36912"/>
          <a:stretch>
            <a:fillRect/>
          </a:stretch>
        </p:blipFill>
        <p:spPr>
          <a:xfrm>
            <a:off x="-1495425" y="158751"/>
            <a:ext cx="7194550" cy="5983288"/>
          </a:xfrm>
        </p:spPr>
      </p:pic>
      <p:pic>
        <p:nvPicPr>
          <p:cNvPr id="5" name="Picture 4" descr="Screen Shot 2019-05-07 at 8.06.0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751" y="-405"/>
            <a:ext cx="3282941" cy="38538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6126164"/>
            <a:ext cx="1887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Cern</a:t>
            </a:r>
            <a:r>
              <a:rPr lang="en-US" dirty="0" smtClean="0">
                <a:solidFill>
                  <a:srgbClr val="FF0000"/>
                </a:solidFill>
              </a:rPr>
              <a:t>, GDML guide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7" name="Picture 6" descr="Screen Shot 2019-05-07 at 9.34.05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751" y="3871537"/>
            <a:ext cx="4640179" cy="38004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60380" y="6451084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C++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8" descr="320x0w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8004" y="15470"/>
            <a:ext cx="785996" cy="7859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556625" y="3515901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9842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Screen Shot 2019-05-04 at 5.47.4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14" r="-7414"/>
          <a:stretch>
            <a:fillRect/>
          </a:stretch>
        </p:blipFill>
        <p:spPr>
          <a:xfrm>
            <a:off x="-851960" y="148610"/>
            <a:ext cx="10795343" cy="6544971"/>
          </a:xfrm>
        </p:spPr>
      </p:pic>
      <p:pic>
        <p:nvPicPr>
          <p:cNvPr id="3" name="Picture 2" descr="320x0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0478"/>
            <a:ext cx="785996" cy="78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26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9-05-01 at 12.39.18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1" b="2561"/>
          <a:stretch>
            <a:fillRect/>
          </a:stretch>
        </p:blipFill>
        <p:spPr>
          <a:xfrm>
            <a:off x="592317" y="789601"/>
            <a:ext cx="8229600" cy="4525963"/>
          </a:xfrm>
        </p:spPr>
      </p:pic>
      <p:pic>
        <p:nvPicPr>
          <p:cNvPr id="3" name="Picture 2" descr="320x0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603"/>
            <a:ext cx="785996" cy="7859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508750" y="5315564"/>
            <a:ext cx="21431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Energy[MeV]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-344309" y="2841813"/>
            <a:ext cx="1057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Counts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651250" y="259834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million Gamma particles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4606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9-05-01 at 12.42.11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35" b="3735"/>
          <a:stretch>
            <a:fillRect/>
          </a:stretch>
        </p:blipFill>
        <p:spPr>
          <a:xfrm>
            <a:off x="565293" y="978742"/>
            <a:ext cx="8229600" cy="4525963"/>
          </a:xfrm>
        </p:spPr>
      </p:pic>
      <p:pic>
        <p:nvPicPr>
          <p:cNvPr id="3" name="Picture 2" descr="320x0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603"/>
            <a:ext cx="785996" cy="7859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762374" y="5548410"/>
            <a:ext cx="20320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Energy[</a:t>
            </a:r>
            <a:r>
              <a:rPr lang="en-US" sz="2400" dirty="0" err="1" smtClean="0">
                <a:solidFill>
                  <a:srgbClr val="FF0000"/>
                </a:solidFill>
              </a:rPr>
              <a:t>keV</a:t>
            </a:r>
            <a:r>
              <a:rPr lang="en-US" sz="2400" dirty="0" smtClean="0">
                <a:solidFill>
                  <a:srgbClr val="FF0000"/>
                </a:solidFill>
              </a:rPr>
              <a:t>]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-939727" y="3150542"/>
            <a:ext cx="2444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Counts/Kg/day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55831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Geant4 is powerful tool!</a:t>
            </a:r>
          </a:p>
          <a:p>
            <a:r>
              <a:rPr lang="en-US" dirty="0" smtClean="0"/>
              <a:t>MINER phase I begins this summer</a:t>
            </a:r>
          </a:p>
          <a:p>
            <a:r>
              <a:rPr lang="en-US" dirty="0" smtClean="0"/>
              <a:t>When Geant4 simulation is fully built, it should mimic the exact results MINER puts out</a:t>
            </a:r>
          </a:p>
          <a:p>
            <a:r>
              <a:rPr lang="en-US" dirty="0" smtClean="0"/>
              <a:t>In the future Geant4 could be used to run before the experiment begins, allowing the reactor to confirm the simulation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320x0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603"/>
            <a:ext cx="785996" cy="78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615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605" y="213612"/>
            <a:ext cx="5059583" cy="954272"/>
          </a:xfrm>
        </p:spPr>
        <p:txBody>
          <a:bodyPr/>
          <a:lstStyle/>
          <a:p>
            <a:r>
              <a:rPr lang="en-US" dirty="0" smtClean="0">
                <a:solidFill>
                  <a:srgbClr val="FD8008"/>
                </a:solidFill>
              </a:rPr>
              <a:t>MINER</a:t>
            </a:r>
            <a:endParaRPr lang="en-US" dirty="0">
              <a:solidFill>
                <a:srgbClr val="FD800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241" y="1016137"/>
            <a:ext cx="7517556" cy="58452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smtClean="0">
                <a:solidFill>
                  <a:srgbClr val="FD8008"/>
                </a:solidFill>
              </a:rPr>
              <a:t>Mitchell Institute Neutrino Experiment at Reactor </a:t>
            </a:r>
            <a:endParaRPr lang="en-US" sz="2800" dirty="0">
              <a:solidFill>
                <a:srgbClr val="FD8008"/>
              </a:solidFill>
            </a:endParaRPr>
          </a:p>
        </p:txBody>
      </p:sp>
      <p:pic>
        <p:nvPicPr>
          <p:cNvPr id="4" name="Picture 3" descr="58f3dd1b4b908.ima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692" y="3987130"/>
            <a:ext cx="4096974" cy="2724488"/>
          </a:xfrm>
          <a:prstGeom prst="rect">
            <a:avLst/>
          </a:prstGeom>
        </p:spPr>
      </p:pic>
      <p:pic>
        <p:nvPicPr>
          <p:cNvPr id="6" name="Picture 5" descr="home-circle-imag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91" y="1600666"/>
            <a:ext cx="3207588" cy="2768791"/>
          </a:xfrm>
          <a:prstGeom prst="rect">
            <a:avLst/>
          </a:prstGeom>
        </p:spPr>
      </p:pic>
      <p:pic>
        <p:nvPicPr>
          <p:cNvPr id="7" name="Picture 6" descr="imag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692" y="1600666"/>
            <a:ext cx="4165600" cy="1955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0548" y="4409760"/>
            <a:ext cx="23528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D8008"/>
                </a:solidFill>
              </a:rPr>
              <a:t>Nuclear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D8008"/>
                </a:solidFill>
              </a:rPr>
              <a:t>Science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D8008"/>
                </a:solidFill>
              </a:rPr>
              <a:t>Center</a:t>
            </a:r>
          </a:p>
          <a:p>
            <a:r>
              <a:rPr lang="en-US" dirty="0" smtClean="0">
                <a:solidFill>
                  <a:srgbClr val="FD8008"/>
                </a:solidFill>
              </a:rPr>
              <a:t>College Station, TX</a:t>
            </a:r>
            <a:endParaRPr lang="en-US" dirty="0">
              <a:solidFill>
                <a:srgbClr val="FD8008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68055" y="4409760"/>
            <a:ext cx="1304380" cy="1304380"/>
          </a:xfrm>
          <a:prstGeom prst="rect">
            <a:avLst/>
          </a:prstGeom>
        </p:spPr>
      </p:pic>
      <p:pic>
        <p:nvPicPr>
          <p:cNvPr id="10" name="Picture 9" descr="320x0w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603"/>
            <a:ext cx="785996" cy="78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502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9-05-01 at 9.37.14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4" r="2524"/>
          <a:stretch>
            <a:fillRect/>
          </a:stretch>
        </p:blipFill>
        <p:spPr>
          <a:xfrm>
            <a:off x="4684448" y="4405418"/>
            <a:ext cx="4459552" cy="2452582"/>
          </a:xfrm>
        </p:spPr>
      </p:pic>
      <p:sp>
        <p:nvSpPr>
          <p:cNvPr id="7" name="TextBox 6"/>
          <p:cNvSpPr txBox="1"/>
          <p:nvPr/>
        </p:nvSpPr>
        <p:spPr>
          <a:xfrm>
            <a:off x="2909697" y="608528"/>
            <a:ext cx="3004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FD8008"/>
                </a:solidFill>
              </a:rPr>
              <a:t>Primary Goal</a:t>
            </a:r>
            <a:endParaRPr lang="en-US" sz="3600" dirty="0">
              <a:solidFill>
                <a:srgbClr val="FD8008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6845" y="1301090"/>
            <a:ext cx="606289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D8008"/>
                </a:solidFill>
              </a:rPr>
              <a:t>Observe Coherent Elastic Neutrino-Nucleus Scattering (CEvNS)</a:t>
            </a:r>
          </a:p>
          <a:p>
            <a:r>
              <a:rPr lang="en-US" dirty="0">
                <a:solidFill>
                  <a:srgbClr val="FD8008"/>
                </a:solidFill>
              </a:rPr>
              <a:t>	</a:t>
            </a:r>
            <a:r>
              <a:rPr lang="en-US" dirty="0" smtClean="0">
                <a:solidFill>
                  <a:srgbClr val="FD8008"/>
                </a:solidFill>
              </a:rPr>
              <a:t>- Yet to be observed at any reactor experiment </a:t>
            </a:r>
          </a:p>
          <a:p>
            <a:r>
              <a:rPr lang="en-US" dirty="0">
                <a:solidFill>
                  <a:srgbClr val="FD8008"/>
                </a:solidFill>
              </a:rPr>
              <a:t>	</a:t>
            </a:r>
            <a:r>
              <a:rPr lang="en-US" dirty="0" smtClean="0">
                <a:solidFill>
                  <a:srgbClr val="FD8008"/>
                </a:solidFill>
              </a:rPr>
              <a:t>- Long standing prediction of standard model</a:t>
            </a:r>
          </a:p>
          <a:p>
            <a:r>
              <a:rPr lang="en-US" dirty="0" smtClean="0">
                <a:solidFill>
                  <a:srgbClr val="FD8008"/>
                </a:solidFill>
              </a:rPr>
              <a:t>	- New channel to probe neutrino physics and astrophysics</a:t>
            </a:r>
          </a:p>
          <a:p>
            <a:endParaRPr lang="en-US" dirty="0">
              <a:solidFill>
                <a:srgbClr val="FD8008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96844" y="2382626"/>
            <a:ext cx="42665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D8008"/>
                </a:solidFill>
              </a:rPr>
              <a:t>CEvNS used to probe new physics scenarios</a:t>
            </a:r>
          </a:p>
          <a:p>
            <a:r>
              <a:rPr lang="en-US" dirty="0">
                <a:solidFill>
                  <a:srgbClr val="FD8008"/>
                </a:solidFill>
              </a:rPr>
              <a:t>	- </a:t>
            </a:r>
            <a:r>
              <a:rPr lang="en-US" dirty="0" smtClean="0">
                <a:solidFill>
                  <a:srgbClr val="FD8008"/>
                </a:solidFill>
              </a:rPr>
              <a:t>Search for sterile </a:t>
            </a:r>
            <a:r>
              <a:rPr lang="en-US" dirty="0">
                <a:solidFill>
                  <a:srgbClr val="FD8008"/>
                </a:solidFill>
              </a:rPr>
              <a:t>Neutrino</a:t>
            </a:r>
          </a:p>
          <a:p>
            <a:r>
              <a:rPr lang="en-US" dirty="0">
                <a:solidFill>
                  <a:srgbClr val="FD8008"/>
                </a:solidFill>
              </a:rPr>
              <a:t>	- Neutrino Magnetic Moment </a:t>
            </a:r>
          </a:p>
          <a:p>
            <a:r>
              <a:rPr lang="en-US" dirty="0">
                <a:solidFill>
                  <a:srgbClr val="FD8008"/>
                </a:solidFill>
              </a:rPr>
              <a:t>	- Process beyond the Standard Model</a:t>
            </a:r>
          </a:p>
          <a:p>
            <a:pPr marL="0" lvl="1" indent="0">
              <a:buNone/>
            </a:pPr>
            <a:r>
              <a:rPr lang="en-US" dirty="0">
                <a:solidFill>
                  <a:srgbClr val="FD8008"/>
                </a:solidFill>
              </a:rPr>
              <a:t>		</a:t>
            </a:r>
          </a:p>
        </p:txBody>
      </p:sp>
      <p:pic>
        <p:nvPicPr>
          <p:cNvPr id="16" name="Picture 15" descr="Unknow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79918"/>
            <a:ext cx="4914900" cy="1651000"/>
          </a:xfrm>
          <a:prstGeom prst="rect">
            <a:avLst/>
          </a:prstGeom>
        </p:spPr>
      </p:pic>
      <p:pic>
        <p:nvPicPr>
          <p:cNvPr id="17" name="Picture 16" descr="320x0w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603"/>
            <a:ext cx="785996" cy="7859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191375" y="4067836"/>
            <a:ext cx="1952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A&amp;M website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328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9-05-01 at 11.14.34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1329" r="-31329"/>
          <a:stretch>
            <a:fillRect/>
          </a:stretch>
        </p:blipFill>
        <p:spPr>
          <a:xfrm>
            <a:off x="-409910" y="2539541"/>
            <a:ext cx="5168827" cy="3429895"/>
          </a:xfrm>
        </p:spPr>
      </p:pic>
      <p:sp>
        <p:nvSpPr>
          <p:cNvPr id="6" name="TextBox 5"/>
          <p:cNvSpPr txBox="1"/>
          <p:nvPr/>
        </p:nvSpPr>
        <p:spPr>
          <a:xfrm>
            <a:off x="559402" y="810599"/>
            <a:ext cx="84293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D8008"/>
                </a:solidFill>
              </a:rPr>
              <a:t>Why haven’t we observed CEvNS?</a:t>
            </a:r>
          </a:p>
          <a:p>
            <a:r>
              <a:rPr lang="en-US" dirty="0">
                <a:solidFill>
                  <a:srgbClr val="FD8008"/>
                </a:solidFill>
              </a:rPr>
              <a:t>	</a:t>
            </a:r>
            <a:r>
              <a:rPr lang="en-US" dirty="0" smtClean="0">
                <a:solidFill>
                  <a:srgbClr val="FD8008"/>
                </a:solidFill>
              </a:rPr>
              <a:t>- Mainly detector technology</a:t>
            </a:r>
          </a:p>
          <a:p>
            <a:r>
              <a:rPr lang="en-US" dirty="0">
                <a:solidFill>
                  <a:srgbClr val="FD8008"/>
                </a:solidFill>
              </a:rPr>
              <a:t>	</a:t>
            </a:r>
            <a:r>
              <a:rPr lang="en-US" dirty="0" smtClean="0">
                <a:solidFill>
                  <a:srgbClr val="FD8008"/>
                </a:solidFill>
              </a:rPr>
              <a:t>- Past detectors couldn’t provide the low threshold </a:t>
            </a:r>
            <a:r>
              <a:rPr lang="en-US" dirty="0">
                <a:solidFill>
                  <a:srgbClr val="FD8008"/>
                </a:solidFill>
              </a:rPr>
              <a:t>sensitivity needed to register the kinetic </a:t>
            </a:r>
            <a:r>
              <a:rPr lang="en-US" dirty="0" smtClean="0">
                <a:solidFill>
                  <a:srgbClr val="FD8008"/>
                </a:solidFill>
              </a:rPr>
              <a:t>energy deposition </a:t>
            </a:r>
            <a:r>
              <a:rPr lang="en-US" dirty="0">
                <a:solidFill>
                  <a:srgbClr val="FD8008"/>
                </a:solidFill>
              </a:rPr>
              <a:t>of the heavy recoiling nucleus </a:t>
            </a:r>
          </a:p>
          <a:p>
            <a:endParaRPr lang="en-US" dirty="0" smtClean="0">
              <a:solidFill>
                <a:srgbClr val="FD8008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0262" y="2539541"/>
            <a:ext cx="3868945" cy="3477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D8008"/>
                </a:solidFill>
              </a:rPr>
              <a:t>2 Types of Detectors</a:t>
            </a:r>
          </a:p>
          <a:p>
            <a:r>
              <a:rPr lang="en-US" dirty="0" err="1" smtClean="0">
                <a:solidFill>
                  <a:srgbClr val="FD8008"/>
                </a:solidFill>
              </a:rPr>
              <a:t>iZIP</a:t>
            </a:r>
            <a:r>
              <a:rPr lang="en-US" dirty="0" smtClean="0">
                <a:solidFill>
                  <a:srgbClr val="FD8008"/>
                </a:solidFill>
              </a:rPr>
              <a:t> detectors</a:t>
            </a:r>
          </a:p>
          <a:p>
            <a:r>
              <a:rPr lang="en-US" dirty="0">
                <a:solidFill>
                  <a:srgbClr val="FD8008"/>
                </a:solidFill>
              </a:rPr>
              <a:t>	</a:t>
            </a:r>
            <a:r>
              <a:rPr lang="en-US" dirty="0" smtClean="0">
                <a:solidFill>
                  <a:srgbClr val="FD8008"/>
                </a:solidFill>
              </a:rPr>
              <a:t>- Able to recognize electron and 	nuclear recoils as low as ~ 1keV</a:t>
            </a:r>
            <a:endParaRPr lang="en-US" dirty="0">
              <a:solidFill>
                <a:srgbClr val="FD8008"/>
              </a:solidFill>
            </a:endParaRPr>
          </a:p>
          <a:p>
            <a:endParaRPr lang="en-US" sz="2000" dirty="0" smtClean="0">
              <a:solidFill>
                <a:srgbClr val="FD8008"/>
              </a:solidFill>
            </a:endParaRPr>
          </a:p>
          <a:p>
            <a:r>
              <a:rPr lang="en-US" dirty="0" smtClean="0">
                <a:solidFill>
                  <a:srgbClr val="FD8008"/>
                </a:solidFill>
              </a:rPr>
              <a:t>Two High Voltage detectors:</a:t>
            </a:r>
          </a:p>
          <a:p>
            <a:r>
              <a:rPr lang="en-US" dirty="0" smtClean="0">
                <a:solidFill>
                  <a:srgbClr val="FD8008"/>
                </a:solidFill>
              </a:rPr>
              <a:t>	-Silicon</a:t>
            </a:r>
          </a:p>
          <a:p>
            <a:r>
              <a:rPr lang="en-US" dirty="0">
                <a:solidFill>
                  <a:srgbClr val="FD8008"/>
                </a:solidFill>
              </a:rPr>
              <a:t>	</a:t>
            </a:r>
            <a:r>
              <a:rPr lang="en-US" dirty="0" smtClean="0">
                <a:solidFill>
                  <a:srgbClr val="FD8008"/>
                </a:solidFill>
              </a:rPr>
              <a:t>-Germanium</a:t>
            </a:r>
          </a:p>
          <a:p>
            <a:r>
              <a:rPr lang="en-US" dirty="0" smtClean="0">
                <a:solidFill>
                  <a:srgbClr val="FD8008"/>
                </a:solidFill>
              </a:rPr>
              <a:t>Neganov-Luke Phonon Amplification Method</a:t>
            </a:r>
          </a:p>
          <a:p>
            <a:r>
              <a:rPr lang="en-US" dirty="0">
                <a:solidFill>
                  <a:srgbClr val="FD8008"/>
                </a:solidFill>
              </a:rPr>
              <a:t>	</a:t>
            </a:r>
            <a:r>
              <a:rPr lang="en-US" dirty="0" smtClean="0">
                <a:solidFill>
                  <a:srgbClr val="FD8008"/>
                </a:solidFill>
              </a:rPr>
              <a:t>- Amplifies charge without 	increasing noise!</a:t>
            </a:r>
            <a:endParaRPr lang="en-US" dirty="0">
              <a:solidFill>
                <a:srgbClr val="FD8008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9402" y="1871049"/>
            <a:ext cx="721637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D8008"/>
                </a:solidFill>
              </a:rPr>
              <a:t>Solution</a:t>
            </a:r>
          </a:p>
          <a:p>
            <a:r>
              <a:rPr lang="en-US" dirty="0" smtClean="0">
                <a:solidFill>
                  <a:srgbClr val="FD8008"/>
                </a:solidFill>
              </a:rPr>
              <a:t>Cryogenically cooled semiconductor detectors with transition edge sensors</a:t>
            </a:r>
            <a:endParaRPr lang="en-US" dirty="0">
              <a:solidFill>
                <a:srgbClr val="FD8008"/>
              </a:solidFill>
            </a:endParaRPr>
          </a:p>
        </p:txBody>
      </p:sp>
      <p:pic>
        <p:nvPicPr>
          <p:cNvPr id="9" name="Picture 8" descr="320x0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603"/>
            <a:ext cx="785996" cy="78599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9402" y="5982946"/>
            <a:ext cx="33724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D8008"/>
                </a:solidFill>
              </a:rPr>
              <a:t>Picture courtesy of Andy </a:t>
            </a:r>
            <a:r>
              <a:rPr lang="en-US" sz="1000" dirty="0" err="1" smtClean="0">
                <a:solidFill>
                  <a:srgbClr val="FD8008"/>
                </a:solidFill>
              </a:rPr>
              <a:t>Kubik</a:t>
            </a:r>
            <a:r>
              <a:rPr lang="en-US" sz="1000" dirty="0" smtClean="0">
                <a:solidFill>
                  <a:srgbClr val="FD8008"/>
                </a:solidFill>
              </a:rPr>
              <a:t>, MINER collaboration, 2019</a:t>
            </a:r>
            <a:endParaRPr lang="en-US" sz="1000" dirty="0">
              <a:solidFill>
                <a:srgbClr val="FD80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304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756" y="267054"/>
            <a:ext cx="5497689" cy="1143000"/>
          </a:xfrm>
        </p:spPr>
        <p:txBody>
          <a:bodyPr/>
          <a:lstStyle/>
          <a:p>
            <a:r>
              <a:rPr lang="en-US" dirty="0" smtClean="0">
                <a:solidFill>
                  <a:srgbClr val="FD8008"/>
                </a:solidFill>
              </a:rPr>
              <a:t>Reactor</a:t>
            </a:r>
            <a:endParaRPr lang="en-US" dirty="0">
              <a:solidFill>
                <a:srgbClr val="FD800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2645" y="1423282"/>
            <a:ext cx="6002740" cy="4525963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FD8008"/>
                </a:solidFill>
              </a:rPr>
              <a:t>Mega-Watt class TRIGA(Training, Research, Isotopes, General Atomics) pool reactor stocked with low enriched </a:t>
            </a:r>
            <a:r>
              <a:rPr lang="en-US" sz="2000" baseline="30000" dirty="0" smtClean="0">
                <a:solidFill>
                  <a:srgbClr val="FD8008"/>
                </a:solidFill>
              </a:rPr>
              <a:t>235</a:t>
            </a:r>
            <a:r>
              <a:rPr lang="en-US" sz="2000" dirty="0" smtClean="0">
                <a:solidFill>
                  <a:srgbClr val="FD8008"/>
                </a:solidFill>
              </a:rPr>
              <a:t>U</a:t>
            </a:r>
          </a:p>
          <a:p>
            <a:r>
              <a:rPr lang="en-US" sz="2000" dirty="0" smtClean="0">
                <a:solidFill>
                  <a:srgbClr val="FD8008"/>
                </a:solidFill>
              </a:rPr>
              <a:t>Reactor Advantages </a:t>
            </a:r>
          </a:p>
          <a:p>
            <a:pPr lvl="1"/>
            <a:r>
              <a:rPr lang="en-US" sz="2000" dirty="0" smtClean="0">
                <a:solidFill>
                  <a:srgbClr val="FD8008"/>
                </a:solidFill>
              </a:rPr>
              <a:t>Movable Core</a:t>
            </a:r>
          </a:p>
          <a:p>
            <a:pPr lvl="1"/>
            <a:r>
              <a:rPr lang="en-US" sz="2000" dirty="0" smtClean="0">
                <a:solidFill>
                  <a:srgbClr val="FD8008"/>
                </a:solidFill>
              </a:rPr>
              <a:t>Access to deploy detectors as close as 1m from reactor</a:t>
            </a:r>
          </a:p>
          <a:p>
            <a:pPr lvl="1"/>
            <a:r>
              <a:rPr lang="en-US" sz="2000" dirty="0" smtClean="0">
                <a:solidFill>
                  <a:srgbClr val="FD8008"/>
                </a:solidFill>
              </a:rPr>
              <a:t>Expected to detect 5 to 20 events/kg/day in recoil energy range of 10 and 1000 </a:t>
            </a:r>
            <a:r>
              <a:rPr lang="en-US" sz="2000" dirty="0" err="1" smtClean="0">
                <a:solidFill>
                  <a:srgbClr val="FD8008"/>
                </a:solidFill>
              </a:rPr>
              <a:t>eV</a:t>
            </a:r>
            <a:r>
              <a:rPr lang="en-US" sz="2000" baseline="-25000" dirty="0" err="1" smtClean="0">
                <a:solidFill>
                  <a:srgbClr val="FD8008"/>
                </a:solidFill>
              </a:rPr>
              <a:t>nr</a:t>
            </a:r>
            <a:endParaRPr lang="en-US" sz="2000" dirty="0" smtClean="0">
              <a:solidFill>
                <a:srgbClr val="FD8008"/>
              </a:solidFill>
            </a:endParaRPr>
          </a:p>
          <a:p>
            <a:pPr lvl="1"/>
            <a:endParaRPr lang="en-US" sz="2000" dirty="0" smtClean="0"/>
          </a:p>
        </p:txBody>
      </p:sp>
      <p:pic>
        <p:nvPicPr>
          <p:cNvPr id="4" name="Picture 3" descr="Screen Shot 2019-05-02 at 12.00.11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940" y="0"/>
            <a:ext cx="2684060" cy="6858000"/>
          </a:xfrm>
          <a:prstGeom prst="rect">
            <a:avLst/>
          </a:prstGeom>
        </p:spPr>
      </p:pic>
      <p:pic>
        <p:nvPicPr>
          <p:cNvPr id="5" name="Picture 4" descr="320x0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603"/>
            <a:ext cx="785996" cy="7859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87456" y="6611779"/>
            <a:ext cx="33724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D8008"/>
                </a:solidFill>
              </a:rPr>
              <a:t>Picture courtesy of Andy </a:t>
            </a:r>
            <a:r>
              <a:rPr lang="en-US" sz="1000" dirty="0" err="1" smtClean="0">
                <a:solidFill>
                  <a:srgbClr val="FD8008"/>
                </a:solidFill>
              </a:rPr>
              <a:t>Kubik</a:t>
            </a:r>
            <a:r>
              <a:rPr lang="en-US" sz="1000" dirty="0" smtClean="0">
                <a:solidFill>
                  <a:srgbClr val="FD8008"/>
                </a:solidFill>
              </a:rPr>
              <a:t>, MINER collaboration, 2019</a:t>
            </a:r>
            <a:endParaRPr lang="en-US" sz="1000" dirty="0">
              <a:solidFill>
                <a:srgbClr val="FD80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883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Nuclear Science Center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Screen Shot 2019-05-01 at 11.53.39 PM.pn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26" b="4926"/>
          <a:stretch>
            <a:fillRect/>
          </a:stretch>
        </p:blipFill>
        <p:spPr/>
      </p:pic>
      <p:pic>
        <p:nvPicPr>
          <p:cNvPr id="5" name="Picture 4" descr="320x0w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603"/>
            <a:ext cx="785996" cy="7859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7201" y="6126163"/>
            <a:ext cx="22256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Andy </a:t>
            </a:r>
            <a:r>
              <a:rPr lang="en-US" sz="1000" dirty="0" err="1" smtClean="0">
                <a:solidFill>
                  <a:srgbClr val="FF0000"/>
                </a:solidFill>
              </a:rPr>
              <a:t>Kubik</a:t>
            </a:r>
            <a:r>
              <a:rPr lang="en-US" sz="1000" dirty="0" smtClean="0">
                <a:solidFill>
                  <a:srgbClr val="FF0000"/>
                </a:solidFill>
              </a:rPr>
              <a:t>, MINER</a:t>
            </a:r>
            <a:endParaRPr 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316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creen Shot 2019-05-01 at 11.56.55 PM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1764" b="-11764"/>
          <a:stretch>
            <a:fillRect/>
          </a:stretch>
        </p:blipFill>
        <p:spPr>
          <a:xfrm>
            <a:off x="457200" y="1467556"/>
            <a:ext cx="8229600" cy="4219222"/>
          </a:xfrm>
        </p:spPr>
      </p:pic>
      <p:pic>
        <p:nvPicPr>
          <p:cNvPr id="5" name="Picture 4" descr="320x0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603"/>
            <a:ext cx="785996" cy="7859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200" y="5305099"/>
            <a:ext cx="11977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FF0000"/>
                </a:solidFill>
              </a:rPr>
              <a:t>Andy </a:t>
            </a:r>
            <a:r>
              <a:rPr lang="en-US" sz="1000" dirty="0" err="1" smtClean="0">
                <a:solidFill>
                  <a:srgbClr val="FF0000"/>
                </a:solidFill>
              </a:rPr>
              <a:t>Kubik</a:t>
            </a:r>
            <a:r>
              <a:rPr lang="en-US" sz="1000" dirty="0" smtClean="0">
                <a:solidFill>
                  <a:srgbClr val="FF0000"/>
                </a:solidFill>
              </a:rPr>
              <a:t>, MINER</a:t>
            </a:r>
            <a:endParaRPr 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9961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D8008"/>
                </a:solidFill>
              </a:rPr>
              <a:t>Geant4</a:t>
            </a:r>
            <a:endParaRPr lang="en-US" dirty="0">
              <a:solidFill>
                <a:srgbClr val="FD800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D8008"/>
                </a:solidFill>
              </a:rPr>
              <a:t>Toolkit for simulating the passage of particles through matter using Monte Carlo Methods</a:t>
            </a:r>
          </a:p>
          <a:p>
            <a:r>
              <a:rPr lang="en-US" dirty="0" smtClean="0">
                <a:solidFill>
                  <a:srgbClr val="FD8008"/>
                </a:solidFill>
              </a:rPr>
              <a:t>Developed by CERN</a:t>
            </a:r>
          </a:p>
          <a:p>
            <a:r>
              <a:rPr lang="en-US" dirty="0" smtClean="0">
                <a:solidFill>
                  <a:srgbClr val="FD8008"/>
                </a:solidFill>
              </a:rPr>
              <a:t>World wide collaboration of scientist and software engineers</a:t>
            </a:r>
          </a:p>
          <a:p>
            <a:r>
              <a:rPr lang="en-US" dirty="0" smtClean="0">
                <a:solidFill>
                  <a:srgbClr val="FD8008"/>
                </a:solidFill>
              </a:rPr>
              <a:t>Applications </a:t>
            </a:r>
          </a:p>
          <a:p>
            <a:pPr lvl="1"/>
            <a:r>
              <a:rPr lang="en-US" dirty="0" smtClean="0">
                <a:solidFill>
                  <a:srgbClr val="FD8008"/>
                </a:solidFill>
              </a:rPr>
              <a:t>High Energy Physics</a:t>
            </a:r>
          </a:p>
          <a:p>
            <a:pPr lvl="1"/>
            <a:r>
              <a:rPr lang="en-US" dirty="0" smtClean="0">
                <a:solidFill>
                  <a:srgbClr val="FD8008"/>
                </a:solidFill>
              </a:rPr>
              <a:t>Nuclear Experiments</a:t>
            </a:r>
          </a:p>
          <a:p>
            <a:pPr lvl="1"/>
            <a:r>
              <a:rPr lang="en-US" dirty="0">
                <a:solidFill>
                  <a:srgbClr val="FD8008"/>
                </a:solidFill>
              </a:rPr>
              <a:t>Accelerator and Space </a:t>
            </a:r>
            <a:r>
              <a:rPr lang="en-US" dirty="0" smtClean="0">
                <a:solidFill>
                  <a:srgbClr val="FD8008"/>
                </a:solidFill>
              </a:rPr>
              <a:t>Physics</a:t>
            </a:r>
            <a:endParaRPr lang="en-US" dirty="0">
              <a:solidFill>
                <a:srgbClr val="FD8008"/>
              </a:solidFill>
            </a:endParaRPr>
          </a:p>
          <a:p>
            <a:pPr lvl="1"/>
            <a:r>
              <a:rPr lang="en-US" dirty="0" smtClean="0">
                <a:solidFill>
                  <a:srgbClr val="FD8008"/>
                </a:solidFill>
              </a:rPr>
              <a:t>Medical </a:t>
            </a:r>
          </a:p>
          <a:p>
            <a:pPr lvl="1"/>
            <a:endParaRPr lang="en-US" dirty="0" smtClean="0">
              <a:solidFill>
                <a:srgbClr val="FD8008"/>
              </a:solidFill>
            </a:endParaRPr>
          </a:p>
          <a:p>
            <a:pPr lvl="1"/>
            <a:endParaRPr lang="en-US" dirty="0" smtClean="0">
              <a:solidFill>
                <a:srgbClr val="FD8008"/>
              </a:solidFill>
            </a:endParaRPr>
          </a:p>
        </p:txBody>
      </p:sp>
      <p:pic>
        <p:nvPicPr>
          <p:cNvPr id="4" name="Picture 3" descr="320x0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603"/>
            <a:ext cx="785996" cy="78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893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D8008"/>
                </a:solidFill>
              </a:rPr>
              <a:t>GDML</a:t>
            </a:r>
            <a:endParaRPr lang="en-US" dirty="0">
              <a:solidFill>
                <a:srgbClr val="FD8008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D8008"/>
                </a:solidFill>
              </a:rPr>
              <a:t>Geometry Definition Markup Language</a:t>
            </a:r>
          </a:p>
          <a:p>
            <a:r>
              <a:rPr lang="en-US" dirty="0" smtClean="0">
                <a:solidFill>
                  <a:srgbClr val="FD8008"/>
                </a:solidFill>
              </a:rPr>
              <a:t>Specialized XML-based language </a:t>
            </a:r>
          </a:p>
          <a:p>
            <a:pPr lvl="1"/>
            <a:r>
              <a:rPr lang="en-US" dirty="0" smtClean="0">
                <a:solidFill>
                  <a:srgbClr val="FD8008"/>
                </a:solidFill>
              </a:rPr>
              <a:t>Designed to be an application-independent format that describes the geometries of detectors associated with physics measurements.</a:t>
            </a:r>
          </a:p>
          <a:p>
            <a:r>
              <a:rPr lang="en-US" dirty="0" smtClean="0">
                <a:solidFill>
                  <a:srgbClr val="FD8008"/>
                </a:solidFill>
              </a:rPr>
              <a:t>Can be easily shared</a:t>
            </a:r>
          </a:p>
          <a:p>
            <a:r>
              <a:rPr lang="en-US" dirty="0" smtClean="0">
                <a:solidFill>
                  <a:srgbClr val="FD8008"/>
                </a:solidFill>
              </a:rPr>
              <a:t>Easy to learn and implement</a:t>
            </a:r>
          </a:p>
          <a:p>
            <a:r>
              <a:rPr lang="en-US" dirty="0" smtClean="0">
                <a:solidFill>
                  <a:srgbClr val="FD8008"/>
                </a:solidFill>
              </a:rPr>
              <a:t>Its universal and most software supports it</a:t>
            </a:r>
          </a:p>
        </p:txBody>
      </p:sp>
      <p:pic>
        <p:nvPicPr>
          <p:cNvPr id="4" name="Picture 3" descr="320x0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4603"/>
            <a:ext cx="785996" cy="78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669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7673</TotalTime>
  <Words>422</Words>
  <Application>Microsoft Macintosh PowerPoint</Application>
  <PresentationFormat>On-screen Show (4:3)</PresentationFormat>
  <Paragraphs>97</Paragraphs>
  <Slides>18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Black</vt:lpstr>
      <vt:lpstr>Simulations &amp; Background Analysis for MINER</vt:lpstr>
      <vt:lpstr>MINER</vt:lpstr>
      <vt:lpstr>PowerPoint Presentation</vt:lpstr>
      <vt:lpstr>PowerPoint Presentation</vt:lpstr>
      <vt:lpstr>Reactor</vt:lpstr>
      <vt:lpstr>Nuclear Science Center</vt:lpstr>
      <vt:lpstr>PowerPoint Presentation</vt:lpstr>
      <vt:lpstr>Geant4</vt:lpstr>
      <vt:lpstr>GDML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</vt:vector>
  </TitlesOfParts>
  <Company>Physics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Simulations &amp; Background Analysis for MINER</dc:title>
  <dc:creator>SHSU Friedman</dc:creator>
  <cp:lastModifiedBy>SHSU Friedman</cp:lastModifiedBy>
  <cp:revision>72</cp:revision>
  <dcterms:created xsi:type="dcterms:W3CDTF">2019-04-24T00:44:19Z</dcterms:created>
  <dcterms:modified xsi:type="dcterms:W3CDTF">2019-05-07T20:53:58Z</dcterms:modified>
</cp:coreProperties>
</file>