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0" r:id="rId1"/>
  </p:sldMasterIdLst>
  <p:notesMasterIdLst>
    <p:notesMasterId r:id="rId41"/>
  </p:notesMasterIdLst>
  <p:sldIdLst>
    <p:sldId id="256" r:id="rId2"/>
    <p:sldId id="257" r:id="rId3"/>
    <p:sldId id="262" r:id="rId4"/>
    <p:sldId id="263" r:id="rId5"/>
    <p:sldId id="277" r:id="rId6"/>
    <p:sldId id="264" r:id="rId7"/>
    <p:sldId id="265" r:id="rId8"/>
    <p:sldId id="295" r:id="rId9"/>
    <p:sldId id="266" r:id="rId10"/>
    <p:sldId id="268" r:id="rId11"/>
    <p:sldId id="267" r:id="rId12"/>
    <p:sldId id="300" r:id="rId13"/>
    <p:sldId id="302" r:id="rId14"/>
    <p:sldId id="293" r:id="rId15"/>
    <p:sldId id="272" r:id="rId16"/>
    <p:sldId id="297" r:id="rId17"/>
    <p:sldId id="286" r:id="rId18"/>
    <p:sldId id="273" r:id="rId19"/>
    <p:sldId id="303" r:id="rId20"/>
    <p:sldId id="290" r:id="rId21"/>
    <p:sldId id="291" r:id="rId22"/>
    <p:sldId id="292" r:id="rId23"/>
    <p:sldId id="304" r:id="rId24"/>
    <p:sldId id="305" r:id="rId25"/>
    <p:sldId id="298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275" r:id="rId35"/>
    <p:sldId id="258" r:id="rId36"/>
    <p:sldId id="280" r:id="rId37"/>
    <p:sldId id="284" r:id="rId38"/>
    <p:sldId id="294" r:id="rId39"/>
    <p:sldId id="28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FFFD"/>
    <a:srgbClr val="007F00"/>
    <a:srgbClr val="DCF4FF"/>
    <a:srgbClr val="D6FFFE"/>
    <a:srgbClr val="DFFFF1"/>
    <a:srgbClr val="B5F9FC"/>
    <a:srgbClr val="F2F2F2"/>
    <a:srgbClr val="CACACC"/>
    <a:srgbClr val="9A9B9C"/>
    <a:srgbClr val="7B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32"/>
    <p:restoredTop sz="94863"/>
  </p:normalViewPr>
  <p:slideViewPr>
    <p:cSldViewPr snapToGrid="0" snapToObjects="1">
      <p:cViewPr>
        <p:scale>
          <a:sx n="79" d="100"/>
          <a:sy n="79" d="100"/>
        </p:scale>
        <p:origin x="1104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1" Type="http://schemas.openxmlformats.org/officeDocument/2006/relationships/image" Target="../media/image7.emf"/><Relationship Id="rId2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22F2E-1C33-8D4F-8EE5-4A618DDC7EE4}" type="datetimeFigureOut">
              <a:rPr lang="en-US" smtClean="0"/>
              <a:t>11/6/18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EBD8C-2354-C542-B6B1-EA372A6856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9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39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928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77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making a relative shape measurement of the beta spectrum,</a:t>
            </a:r>
            <a:r>
              <a:rPr lang="en-US" baseline="0" dirty="0" smtClean="0"/>
              <a:t> which gives us flexibility to mitigate background impact by adjusting our measurement strategy. Even without mitigating the Rydberg background events, we can reach a sensitivity of 240 </a:t>
            </a:r>
            <a:r>
              <a:rPr lang="en-US" baseline="0" dirty="0" err="1" smtClean="0"/>
              <a:t>meV</a:t>
            </a:r>
            <a:r>
              <a:rPr lang="en-US" baseline="0" dirty="0" smtClean="0"/>
              <a:t> by: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154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32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94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5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276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319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04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Small doses for ion safety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2603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DEBD8C-2354-C542-B6B1-EA372A68561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40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ight Triangle 6"/>
          <p:cNvSpPr/>
          <p:nvPr/>
        </p:nvSpPr>
        <p:spPr>
          <a:xfrm>
            <a:off x="0" y="6356350"/>
            <a:ext cx="766482" cy="50165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ight Triangle 7"/>
          <p:cNvSpPr/>
          <p:nvPr/>
        </p:nvSpPr>
        <p:spPr>
          <a:xfrm rot="10800000">
            <a:off x="8377518" y="3161"/>
            <a:ext cx="766482" cy="50165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ight Triangle 8"/>
          <p:cNvSpPr/>
          <p:nvPr/>
        </p:nvSpPr>
        <p:spPr>
          <a:xfrm rot="10800000" flipH="1">
            <a:off x="0" y="1851"/>
            <a:ext cx="766482" cy="50165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ight Triangle 9"/>
          <p:cNvSpPr/>
          <p:nvPr/>
        </p:nvSpPr>
        <p:spPr>
          <a:xfrm flipH="1">
            <a:off x="8377518" y="6356350"/>
            <a:ext cx="766482" cy="50165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Rectangle 10"/>
          <p:cNvSpPr/>
          <p:nvPr/>
        </p:nvSpPr>
        <p:spPr>
          <a:xfrm>
            <a:off x="-1" y="6721476"/>
            <a:ext cx="9144001" cy="1365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-1" y="1"/>
            <a:ext cx="9144001" cy="1365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51" y="91088"/>
            <a:ext cx="1484380" cy="982676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92671" y="549514"/>
            <a:ext cx="6858000" cy="2387600"/>
          </a:xfrm>
        </p:spPr>
        <p:txBody>
          <a:bodyPr anchor="b">
            <a:normAutofit/>
          </a:bodyPr>
          <a:lstStyle>
            <a:lvl1pPr algn="ctr">
              <a:defRPr sz="600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6043" y="4286011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700">
                <a:solidFill>
                  <a:schemeClr val="accent6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6" name="Right Triangle 35"/>
          <p:cNvSpPr/>
          <p:nvPr/>
        </p:nvSpPr>
        <p:spPr>
          <a:xfrm>
            <a:off x="0" y="6356350"/>
            <a:ext cx="766482" cy="501650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Right Triangle 36"/>
          <p:cNvSpPr/>
          <p:nvPr/>
        </p:nvSpPr>
        <p:spPr>
          <a:xfrm rot="10800000">
            <a:off x="8377518" y="3161"/>
            <a:ext cx="766482" cy="501650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8" name="Right Triangle 37"/>
          <p:cNvSpPr/>
          <p:nvPr/>
        </p:nvSpPr>
        <p:spPr>
          <a:xfrm rot="10800000" flipH="1">
            <a:off x="0" y="-6170"/>
            <a:ext cx="766482" cy="501650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ight Triangle 38"/>
          <p:cNvSpPr/>
          <p:nvPr/>
        </p:nvSpPr>
        <p:spPr>
          <a:xfrm flipH="1">
            <a:off x="8377518" y="6356350"/>
            <a:ext cx="766482" cy="501650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/>
          <p:cNvSpPr/>
          <p:nvPr/>
        </p:nvSpPr>
        <p:spPr>
          <a:xfrm>
            <a:off x="-1" y="6721476"/>
            <a:ext cx="9144001" cy="136525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1" name="Rectangle 40"/>
          <p:cNvSpPr/>
          <p:nvPr/>
        </p:nvSpPr>
        <p:spPr>
          <a:xfrm>
            <a:off x="-1" y="1"/>
            <a:ext cx="9144001" cy="136525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3162"/>
            <a:ext cx="1317764" cy="1163166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/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28650" y="94130"/>
            <a:ext cx="7886700" cy="10306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28650" y="1489917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  <a:lvl4pPr>
              <a:defRPr sz="2100"/>
            </a:lvl4pPr>
            <a:lvl5pPr>
              <a:defRPr sz="21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37353" y="6344777"/>
            <a:ext cx="12017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 i="1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8504" y="6356351"/>
            <a:ext cx="4086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 i="1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89481" y="6356351"/>
            <a:ext cx="11648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 i="1">
                <a:solidFill>
                  <a:schemeClr val="accent6"/>
                </a:solidFill>
              </a:defRPr>
            </a:lvl1pPr>
          </a:lstStyle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ight Triangle 11"/>
          <p:cNvSpPr/>
          <p:nvPr/>
        </p:nvSpPr>
        <p:spPr>
          <a:xfrm>
            <a:off x="0" y="6356350"/>
            <a:ext cx="766482" cy="501650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ight Triangle 12"/>
          <p:cNvSpPr/>
          <p:nvPr/>
        </p:nvSpPr>
        <p:spPr>
          <a:xfrm rot="10800000">
            <a:off x="8377518" y="-6170"/>
            <a:ext cx="766482" cy="501650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ight Triangle 13"/>
          <p:cNvSpPr/>
          <p:nvPr/>
        </p:nvSpPr>
        <p:spPr>
          <a:xfrm rot="10800000" flipH="1">
            <a:off x="0" y="-6170"/>
            <a:ext cx="766482" cy="501650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Right Triangle 14"/>
          <p:cNvSpPr/>
          <p:nvPr/>
        </p:nvSpPr>
        <p:spPr>
          <a:xfrm flipH="1">
            <a:off x="8377518" y="6356350"/>
            <a:ext cx="766482" cy="501650"/>
          </a:xfrm>
          <a:prstGeom prst="rt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/>
          <p:cNvSpPr/>
          <p:nvPr/>
        </p:nvSpPr>
        <p:spPr>
          <a:xfrm>
            <a:off x="-1" y="6721476"/>
            <a:ext cx="9144001" cy="136525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Rectangle 16"/>
          <p:cNvSpPr/>
          <p:nvPr/>
        </p:nvSpPr>
        <p:spPr>
          <a:xfrm>
            <a:off x="-1" y="1"/>
            <a:ext cx="9144001" cy="136525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/>
        </p:nvSpPr>
        <p:spPr>
          <a:xfrm>
            <a:off x="628651" y="1046025"/>
            <a:ext cx="7886700" cy="110423"/>
          </a:xfrm>
          <a:prstGeom prst="rect">
            <a:avLst/>
          </a:prstGeo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path path="rect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85701"/>
            <a:ext cx="774090" cy="683275"/>
          </a:xfrm>
          <a:prstGeom prst="rect">
            <a:avLst/>
          </a:prstGeom>
          <a:ln>
            <a:solidFill>
              <a:schemeClr val="accent6"/>
            </a:solidFill>
          </a:ln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-1" y="6669742"/>
            <a:ext cx="9144001" cy="18826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6171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537538"/>
            <a:ext cx="7886700" cy="4351338"/>
          </a:xfrm>
        </p:spPr>
        <p:txBody>
          <a:bodyPr>
            <a:normAutofit/>
          </a:bodyPr>
          <a:lstStyle>
            <a:lvl1pPr marL="349250" indent="-349250">
              <a:buClr>
                <a:srgbClr val="0070C0"/>
              </a:buClr>
              <a:buFont typeface=".LucidaGrandeUI" charset="0"/>
              <a:buChar char="◆"/>
              <a:tabLst/>
              <a:defRPr sz="2400"/>
            </a:lvl1pPr>
            <a:lvl2pPr marL="804863" indent="-347663">
              <a:buClr>
                <a:srgbClr val="0070C0"/>
              </a:buClr>
              <a:buFont typeface=".LucidaGrandeUI" charset="0"/>
              <a:buChar char="◆"/>
              <a:tabLst/>
              <a:defRPr sz="2400"/>
            </a:lvl2pPr>
            <a:lvl3pPr marL="1260475" indent="-346075">
              <a:buClr>
                <a:srgbClr val="0070C0"/>
              </a:buClr>
              <a:buFont typeface=".LucidaGrandeUI" charset="0"/>
              <a:buChar char="◆"/>
              <a:tabLst/>
              <a:defRPr sz="2400"/>
            </a:lvl3pPr>
            <a:lvl4pPr marL="1717675" indent="-346075">
              <a:buClr>
                <a:srgbClr val="0070C0"/>
              </a:buClr>
              <a:buFont typeface=".LucidaGrandeUI" charset="0"/>
              <a:buChar char="◆"/>
              <a:tabLst/>
              <a:defRPr sz="2400"/>
            </a:lvl4pPr>
            <a:lvl5pPr marL="2173288" indent="-344488">
              <a:buClr>
                <a:srgbClr val="0070C0"/>
              </a:buClr>
              <a:buFont typeface=".LucidaGrandeUI" charset="0"/>
              <a:buChar char="◆"/>
              <a:tabLst/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81" y="6576062"/>
            <a:ext cx="2057400" cy="365125"/>
          </a:xfrm>
        </p:spPr>
        <p:txBody>
          <a:bodyPr/>
          <a:lstStyle>
            <a:lvl1pPr>
              <a:defRPr sz="14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67430" y="6580469"/>
            <a:ext cx="4426856" cy="365125"/>
          </a:xfrm>
        </p:spPr>
        <p:txBody>
          <a:bodyPr/>
          <a:lstStyle>
            <a:lvl1pPr>
              <a:defRPr sz="14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571504"/>
            <a:ext cx="2057400" cy="365125"/>
          </a:xfrm>
        </p:spPr>
        <p:txBody>
          <a:bodyPr/>
          <a:lstStyle>
            <a:lvl1pPr>
              <a:defRPr sz="1400" i="1">
                <a:solidFill>
                  <a:schemeClr val="bg1"/>
                </a:solidFill>
              </a:defRPr>
            </a:lvl1pPr>
          </a:lstStyle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6356350"/>
            <a:ext cx="766482" cy="50165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ight Triangle 7"/>
          <p:cNvSpPr/>
          <p:nvPr/>
        </p:nvSpPr>
        <p:spPr>
          <a:xfrm rot="10800000">
            <a:off x="8377518" y="-6170"/>
            <a:ext cx="766482" cy="50165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ight Triangle 8"/>
          <p:cNvSpPr/>
          <p:nvPr/>
        </p:nvSpPr>
        <p:spPr>
          <a:xfrm rot="10800000" flipH="1">
            <a:off x="0" y="-6170"/>
            <a:ext cx="766482" cy="50165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ight Triangle 9"/>
          <p:cNvSpPr/>
          <p:nvPr/>
        </p:nvSpPr>
        <p:spPr>
          <a:xfrm flipH="1">
            <a:off x="8377518" y="6356350"/>
            <a:ext cx="766482" cy="501650"/>
          </a:xfrm>
          <a:prstGeom prst="rt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-1" y="1"/>
            <a:ext cx="9144001" cy="1365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628651" y="1013941"/>
            <a:ext cx="7886700" cy="45719"/>
          </a:xfrm>
          <a:prstGeom prst="rect">
            <a:avLst/>
          </a:prstGeom>
          <a:solidFill>
            <a:srgbClr val="0070C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" y="6351943"/>
            <a:ext cx="760581" cy="50351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grpSp>
        <p:nvGrpSpPr>
          <p:cNvPr id="16" name="Group 15"/>
          <p:cNvGrpSpPr/>
          <p:nvPr userDrawn="1"/>
        </p:nvGrpSpPr>
        <p:grpSpPr>
          <a:xfrm>
            <a:off x="0" y="0"/>
            <a:ext cx="655698" cy="654986"/>
            <a:chOff x="-908706" y="1042279"/>
            <a:chExt cx="1312413" cy="1310989"/>
          </a:xfrm>
        </p:grpSpPr>
        <p:sp>
          <p:nvSpPr>
            <p:cNvPr id="17" name="Oval 16"/>
            <p:cNvSpPr/>
            <p:nvPr/>
          </p:nvSpPr>
          <p:spPr>
            <a:xfrm>
              <a:off x="-908706" y="1042280"/>
              <a:ext cx="1312413" cy="1310988"/>
            </a:xfrm>
            <a:prstGeom prst="ellipse">
              <a:avLst/>
            </a:prstGeom>
            <a:solidFill>
              <a:srgbClr val="FFFFFF"/>
            </a:solidFill>
            <a:ln w="127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08706" y="1042279"/>
              <a:ext cx="1312413" cy="13109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Diana Parno -- Status of KATRIN and TRISTAN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DF5F8-651D-A742-89E9-E170C6CE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9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Relationship Id="rId3" Type="http://schemas.openxmlformats.org/officeDocument/2006/relationships/image" Target="../media/image57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emf"/><Relationship Id="rId3" Type="http://schemas.openxmlformats.org/officeDocument/2006/relationships/image" Target="../media/image59.em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emf"/><Relationship Id="rId20" Type="http://schemas.openxmlformats.org/officeDocument/2006/relationships/image" Target="../media/image18.png"/><Relationship Id="rId21" Type="http://schemas.microsoft.com/office/2007/relationships/hdphoto" Target="../media/hdphoto1.wdp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10.emf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oleObject" Target="../embeddings/oleObject5.bin"/><Relationship Id="rId19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8.emf"/><Relationship Id="rId8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tiff"/><Relationship Id="rId3" Type="http://schemas.openxmlformats.org/officeDocument/2006/relationships/image" Target="../media/image64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1.tiff"/><Relationship Id="rId20" Type="http://schemas.openxmlformats.org/officeDocument/2006/relationships/image" Target="../media/image82.tiff"/><Relationship Id="rId21" Type="http://schemas.openxmlformats.org/officeDocument/2006/relationships/image" Target="../media/image83.tiff"/><Relationship Id="rId22" Type="http://schemas.openxmlformats.org/officeDocument/2006/relationships/image" Target="../media/image84.tiff"/><Relationship Id="rId23" Type="http://schemas.openxmlformats.org/officeDocument/2006/relationships/image" Target="../media/image85.png"/><Relationship Id="rId10" Type="http://schemas.openxmlformats.org/officeDocument/2006/relationships/image" Target="../media/image72.tiff"/><Relationship Id="rId11" Type="http://schemas.openxmlformats.org/officeDocument/2006/relationships/image" Target="../media/image73.tiff"/><Relationship Id="rId12" Type="http://schemas.openxmlformats.org/officeDocument/2006/relationships/image" Target="../media/image74.tiff"/><Relationship Id="rId13" Type="http://schemas.openxmlformats.org/officeDocument/2006/relationships/image" Target="../media/image75.tiff"/><Relationship Id="rId14" Type="http://schemas.openxmlformats.org/officeDocument/2006/relationships/image" Target="../media/image76.tiff"/><Relationship Id="rId15" Type="http://schemas.openxmlformats.org/officeDocument/2006/relationships/image" Target="../media/image77.tiff"/><Relationship Id="rId16" Type="http://schemas.openxmlformats.org/officeDocument/2006/relationships/image" Target="../media/image78.tiff"/><Relationship Id="rId17" Type="http://schemas.openxmlformats.org/officeDocument/2006/relationships/image" Target="../media/image79.tiff"/><Relationship Id="rId18" Type="http://schemas.openxmlformats.org/officeDocument/2006/relationships/image" Target="../media/image80.tiff"/><Relationship Id="rId19" Type="http://schemas.openxmlformats.org/officeDocument/2006/relationships/image" Target="../media/image8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5.tiff"/><Relationship Id="rId4" Type="http://schemas.openxmlformats.org/officeDocument/2006/relationships/image" Target="../media/image66.tiff"/><Relationship Id="rId5" Type="http://schemas.openxmlformats.org/officeDocument/2006/relationships/image" Target="../media/image67.tiff"/><Relationship Id="rId6" Type="http://schemas.openxmlformats.org/officeDocument/2006/relationships/image" Target="../media/image68.tiff"/><Relationship Id="rId7" Type="http://schemas.openxmlformats.org/officeDocument/2006/relationships/image" Target="../media/image69.tiff"/><Relationship Id="rId8" Type="http://schemas.openxmlformats.org/officeDocument/2006/relationships/image" Target="../media/image70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rgbClr val="BBF5EF"/>
            </a:gs>
            <a:gs pos="83000">
              <a:srgbClr val="B5F9FC"/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252" y="1135099"/>
            <a:ext cx="8592457" cy="572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302" y="1135099"/>
            <a:ext cx="7772400" cy="1601692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Status of KATRIN and TRISTAN</a:t>
            </a:r>
            <a:endParaRPr lang="en-US" sz="54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657292"/>
            <a:ext cx="6858000" cy="1655762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Diana </a:t>
            </a:r>
            <a:r>
              <a:rPr lang="en-US" sz="2000" dirty="0" err="1" smtClean="0">
                <a:solidFill>
                  <a:schemeClr val="bg1"/>
                </a:solidFill>
              </a:rPr>
              <a:t>Parno</a:t>
            </a:r>
            <a:r>
              <a:rPr lang="en-US" sz="2000" dirty="0" smtClean="0">
                <a:solidFill>
                  <a:schemeClr val="bg1"/>
                </a:solidFill>
              </a:rPr>
              <a:t> for the KATRIN Collaboration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Carnegie Mellon University</a:t>
            </a:r>
          </a:p>
          <a:p>
            <a:r>
              <a:rPr lang="en-US" sz="2000" dirty="0" err="1" smtClean="0">
                <a:solidFill>
                  <a:schemeClr val="bg1"/>
                </a:solidFill>
              </a:rPr>
              <a:t>NuTheories</a:t>
            </a:r>
            <a:r>
              <a:rPr lang="en-US" sz="2000" dirty="0" smtClean="0">
                <a:solidFill>
                  <a:schemeClr val="bg1"/>
                </a:solidFill>
              </a:rPr>
              <a:t>, Pittsburgh, November 2018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469404" y="0"/>
            <a:ext cx="1674596" cy="1672779"/>
            <a:chOff x="-908706" y="1042279"/>
            <a:chExt cx="1312413" cy="1310989"/>
          </a:xfrm>
        </p:grpSpPr>
        <p:sp>
          <p:nvSpPr>
            <p:cNvPr id="7" name="Oval 6"/>
            <p:cNvSpPr/>
            <p:nvPr/>
          </p:nvSpPr>
          <p:spPr>
            <a:xfrm>
              <a:off x="-908706" y="1042280"/>
              <a:ext cx="1312413" cy="1310988"/>
            </a:xfrm>
            <a:prstGeom prst="ellipse">
              <a:avLst/>
            </a:prstGeom>
            <a:solidFill>
              <a:srgbClr val="FFFFFF"/>
            </a:solidFill>
            <a:ln w="127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08706" y="1042279"/>
              <a:ext cx="1312413" cy="1310988"/>
            </a:xfrm>
            <a:prstGeom prst="rect">
              <a:avLst/>
            </a:prstGeom>
            <a:noFill/>
          </p:spPr>
        </p:pic>
      </p:grpSp>
      <p:sp>
        <p:nvSpPr>
          <p:cNvPr id="9" name="Subtitle 2"/>
          <p:cNvSpPr txBox="1">
            <a:spLocks/>
          </p:cNvSpPr>
          <p:nvPr/>
        </p:nvSpPr>
        <p:spPr>
          <a:xfrm rot="20991021">
            <a:off x="2827232" y="4252222"/>
            <a:ext cx="2698998" cy="1090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dirty="0" smtClean="0">
                <a:solidFill>
                  <a:schemeClr val="bg1"/>
                </a:solidFill>
              </a:rPr>
              <a:t>m</a:t>
            </a:r>
            <a:r>
              <a:rPr lang="en-US" sz="5400" baseline="30000" dirty="0" smtClean="0">
                <a:solidFill>
                  <a:schemeClr val="bg1"/>
                </a:solidFill>
              </a:rPr>
              <a:t>2</a:t>
            </a:r>
            <a:r>
              <a:rPr lang="en-US" sz="5400" baseline="-25000" dirty="0" smtClean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5400" baseline="-25000" dirty="0" smtClean="0">
                <a:solidFill>
                  <a:schemeClr val="bg1"/>
                </a:solidFill>
              </a:rPr>
              <a:t>,eff</a:t>
            </a:r>
            <a:endParaRPr lang="en-US" sz="5400" baseline="-25000" dirty="0">
              <a:solidFill>
                <a:schemeClr val="bg1"/>
              </a:solidFill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 rot="19553447">
            <a:off x="9344" y="3918219"/>
            <a:ext cx="2087455" cy="969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dirty="0" smtClean="0">
                <a:solidFill>
                  <a:schemeClr val="bg1"/>
                </a:solidFill>
              </a:rPr>
              <a:t>m</a:t>
            </a:r>
            <a:r>
              <a:rPr lang="en-US" sz="5400" baseline="30000" dirty="0">
                <a:solidFill>
                  <a:schemeClr val="bg1"/>
                </a:solidFill>
              </a:rPr>
              <a:t>2</a:t>
            </a:r>
            <a:r>
              <a:rPr lang="en-US" sz="5400" baseline="-25000" dirty="0" smtClean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5400" baseline="-25000" dirty="0" smtClean="0">
                <a:solidFill>
                  <a:schemeClr val="bg1"/>
                </a:solidFill>
              </a:rPr>
              <a:t>,s</a:t>
            </a:r>
            <a:endParaRPr lang="en-US" sz="5400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6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Quick Tour of the Beamline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92" y="2198949"/>
            <a:ext cx="8860037" cy="38649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77473" y="3366471"/>
            <a:ext cx="2683763" cy="461665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cs typeface="Book Antiqua"/>
              </a:rPr>
              <a:t>Analyze </a:t>
            </a:r>
            <a:r>
              <a:rPr lang="en-US" sz="2400" dirty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400" dirty="0">
                <a:cs typeface="Book Antiqua"/>
              </a:rPr>
              <a:t> energy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1036666" y="2316353"/>
            <a:ext cx="1643768" cy="2405425"/>
            <a:chOff x="1036666" y="2223753"/>
            <a:chExt cx="1643768" cy="2405425"/>
          </a:xfrm>
        </p:grpSpPr>
        <p:sp>
          <p:nvSpPr>
            <p:cNvPr id="46" name="TextBox 45"/>
            <p:cNvSpPr txBox="1"/>
            <p:nvPr/>
          </p:nvSpPr>
          <p:spPr>
            <a:xfrm>
              <a:off x="1088524" y="3798181"/>
              <a:ext cx="158514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cs typeface="Book Antiqua"/>
                </a:rPr>
                <a:t>Gaseous T</a:t>
              </a:r>
              <a:r>
                <a:rPr lang="en-US" sz="2400" baseline="-25000" dirty="0">
                  <a:cs typeface="Book Antiqua"/>
                </a:rPr>
                <a:t>2</a:t>
              </a:r>
              <a:r>
                <a:rPr lang="en-US" sz="2400" dirty="0">
                  <a:cs typeface="Book Antiqua"/>
                </a:rPr>
                <a:t> source</a:t>
              </a:r>
            </a:p>
          </p:txBody>
        </p:sp>
        <p:grpSp>
          <p:nvGrpSpPr>
            <p:cNvPr id="47" name="Group 46"/>
            <p:cNvGrpSpPr/>
            <p:nvPr/>
          </p:nvGrpSpPr>
          <p:grpSpPr>
            <a:xfrm rot="20687798">
              <a:off x="1036666" y="2223753"/>
              <a:ext cx="1643768" cy="980472"/>
              <a:chOff x="1194206" y="2073910"/>
              <a:chExt cx="1643768" cy="980472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1781229" y="2073910"/>
                <a:ext cx="1056745" cy="980472"/>
                <a:chOff x="4246204" y="2281388"/>
                <a:chExt cx="2401366" cy="2228042"/>
              </a:xfrm>
            </p:grpSpPr>
            <p:cxnSp>
              <p:nvCxnSpPr>
                <p:cNvPr id="57" name="Straight Arrow Connector 56"/>
                <p:cNvCxnSpPr/>
                <p:nvPr/>
              </p:nvCxnSpPr>
              <p:spPr>
                <a:xfrm>
                  <a:off x="5303941" y="3795285"/>
                  <a:ext cx="1343629" cy="7943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Arrow Connector 57"/>
                <p:cNvCxnSpPr/>
                <p:nvPr/>
              </p:nvCxnSpPr>
              <p:spPr>
                <a:xfrm flipV="1">
                  <a:off x="5281056" y="2889648"/>
                  <a:ext cx="1366514" cy="67947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prstDash val="dash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up 58"/>
                <p:cNvGrpSpPr/>
                <p:nvPr/>
              </p:nvGrpSpPr>
              <p:grpSpPr>
                <a:xfrm>
                  <a:off x="4580734" y="3272603"/>
                  <a:ext cx="708119" cy="638599"/>
                  <a:chOff x="3318364" y="3951256"/>
                  <a:chExt cx="708119" cy="638599"/>
                </a:xfrm>
              </p:grpSpPr>
              <p:sp>
                <p:nvSpPr>
                  <p:cNvPr id="67" name="Oval 66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8" name="Oval 67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9" name="Oval 68"/>
                  <p:cNvSpPr/>
                  <p:nvPr/>
                </p:nvSpPr>
                <p:spPr>
                  <a:xfrm>
                    <a:off x="3633410" y="417803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0" name="Oval 59"/>
                <p:cNvSpPr/>
                <p:nvPr/>
              </p:nvSpPr>
              <p:spPr>
                <a:xfrm>
                  <a:off x="5836851" y="3685450"/>
                  <a:ext cx="231832" cy="231832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5997400" y="3130338"/>
                  <a:ext cx="107823" cy="106910"/>
                </a:xfrm>
                <a:prstGeom prst="ellipse">
                  <a:avLst/>
                </a:prstGeom>
                <a:solidFill>
                  <a:srgbClr val="5F25A7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 rot="912202">
                  <a:off x="4246204" y="2493714"/>
                  <a:ext cx="1282187" cy="83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>
                      <a:cs typeface="Book Antiqua"/>
                    </a:rPr>
                    <a:t>3</a:t>
                  </a:r>
                  <a:r>
                    <a:rPr lang="en-US" dirty="0">
                      <a:cs typeface="Book Antiqua"/>
                    </a:rPr>
                    <a:t>He</a:t>
                  </a: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 rot="912202">
                  <a:off x="5608984" y="3670153"/>
                  <a:ext cx="827619" cy="8392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cs typeface="Book Antiqua"/>
                    </a:rPr>
                    <a:t>e</a:t>
                  </a:r>
                  <a:r>
                    <a:rPr lang="en-US" baseline="30000" dirty="0">
                      <a:cs typeface="Book Antiqua"/>
                    </a:rPr>
                    <a:t>-</a:t>
                  </a:r>
                  <a:endParaRPr lang="en-US" dirty="0">
                    <a:cs typeface="Book Antiqua"/>
                  </a:endParaRPr>
                </a:p>
              </p:txBody>
            </p:sp>
            <p:grpSp>
              <p:nvGrpSpPr>
                <p:cNvPr id="64" name="Group 63"/>
                <p:cNvGrpSpPr/>
                <p:nvPr/>
              </p:nvGrpSpPr>
              <p:grpSpPr>
                <a:xfrm>
                  <a:off x="5656947" y="2281388"/>
                  <a:ext cx="860430" cy="839276"/>
                  <a:chOff x="4178319" y="4996667"/>
                  <a:chExt cx="860430" cy="839276"/>
                </a:xfrm>
              </p:grpSpPr>
              <p:sp>
                <p:nvSpPr>
                  <p:cNvPr id="65" name="TextBox 64"/>
                  <p:cNvSpPr txBox="1"/>
                  <p:nvPr/>
                </p:nvSpPr>
                <p:spPr>
                  <a:xfrm rot="912202">
                    <a:off x="4178319" y="4996667"/>
                    <a:ext cx="860430" cy="8392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>
                        <a:latin typeface="Symbol" charset="2"/>
                        <a:cs typeface="Symbol" charset="2"/>
                      </a:rPr>
                      <a:t>n</a:t>
                    </a:r>
                    <a:r>
                      <a:rPr lang="en-US" baseline="-25000">
                        <a:latin typeface="Book Antiqua"/>
                        <a:cs typeface="Book Antiqua"/>
                      </a:rPr>
                      <a:t>e</a:t>
                    </a:r>
                  </a:p>
                </p:txBody>
              </p:sp>
              <p:cxnSp>
                <p:nvCxnSpPr>
                  <p:cNvPr id="66" name="Straight Connector 65"/>
                  <p:cNvCxnSpPr/>
                  <p:nvPr/>
                </p:nvCxnSpPr>
                <p:spPr>
                  <a:xfrm rot="912202">
                    <a:off x="4441460" y="5297188"/>
                    <a:ext cx="212798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" name="Group 49"/>
              <p:cNvGrpSpPr/>
              <p:nvPr/>
            </p:nvGrpSpPr>
            <p:grpSpPr>
              <a:xfrm>
                <a:off x="1194206" y="2171768"/>
                <a:ext cx="756314" cy="611553"/>
                <a:chOff x="2270786" y="2502373"/>
                <a:chExt cx="1718661" cy="1389703"/>
              </a:xfrm>
            </p:grpSpPr>
            <p:sp>
              <p:nvSpPr>
                <p:cNvPr id="51" name="Right Arrow 50"/>
                <p:cNvSpPr/>
                <p:nvPr/>
              </p:nvSpPr>
              <p:spPr>
                <a:xfrm>
                  <a:off x="2270786" y="3346903"/>
                  <a:ext cx="1718661" cy="453588"/>
                </a:xfrm>
                <a:prstGeom prst="rightArrow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52" name="Group 51"/>
                <p:cNvGrpSpPr/>
                <p:nvPr/>
              </p:nvGrpSpPr>
              <p:grpSpPr>
                <a:xfrm>
                  <a:off x="2534539" y="3253477"/>
                  <a:ext cx="690196" cy="638599"/>
                  <a:chOff x="3067414" y="3951256"/>
                  <a:chExt cx="690196" cy="638599"/>
                </a:xfrm>
              </p:grpSpPr>
              <p:sp>
                <p:nvSpPr>
                  <p:cNvPr id="54" name="Oval 53"/>
                  <p:cNvSpPr/>
                  <p:nvPr/>
                </p:nvSpPr>
                <p:spPr>
                  <a:xfrm>
                    <a:off x="3213931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" name="Oval 54"/>
                  <p:cNvSpPr/>
                  <p:nvPr/>
                </p:nvSpPr>
                <p:spPr>
                  <a:xfrm>
                    <a:off x="306741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" name="Oval 55"/>
                  <p:cNvSpPr/>
                  <p:nvPr/>
                </p:nvSpPr>
                <p:spPr>
                  <a:xfrm>
                    <a:off x="3364538" y="4178032"/>
                    <a:ext cx="393072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53" name="TextBox 52"/>
                <p:cNvSpPr txBox="1"/>
                <p:nvPr/>
              </p:nvSpPr>
              <p:spPr>
                <a:xfrm rot="912202">
                  <a:off x="2484491" y="2502373"/>
                  <a:ext cx="991542" cy="8392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>
                      <a:cs typeface="Book Antiqua"/>
                    </a:rPr>
                    <a:t>3</a:t>
                  </a:r>
                  <a:r>
                    <a:rPr lang="en-US" dirty="0">
                      <a:cs typeface="Book Antiqua"/>
                    </a:rPr>
                    <a:t>H</a:t>
                  </a:r>
                </a:p>
              </p:txBody>
            </p:sp>
          </p:grpSp>
        </p:grpSp>
        <p:sp>
          <p:nvSpPr>
            <p:cNvPr id="48" name="TextBox 47"/>
            <p:cNvSpPr txBox="1"/>
            <p:nvPr/>
          </p:nvSpPr>
          <p:spPr>
            <a:xfrm>
              <a:off x="1253247" y="3144251"/>
              <a:ext cx="1256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Book Antiqua"/>
                </a:rPr>
                <a:t>10</a:t>
              </a:r>
              <a:r>
                <a:rPr lang="en-US" baseline="30000" dirty="0">
                  <a:cs typeface="Book Antiqua"/>
                </a:rPr>
                <a:t>11</a:t>
              </a:r>
              <a:r>
                <a:rPr lang="en-US" dirty="0">
                  <a:cs typeface="Book Antiqua"/>
                </a:rPr>
                <a:t> e</a:t>
              </a:r>
              <a:r>
                <a:rPr lang="en-US" baseline="30000" dirty="0">
                  <a:cs typeface="Book Antiqua"/>
                </a:rPr>
                <a:t>-</a:t>
              </a:r>
              <a:r>
                <a:rPr lang="en-US" dirty="0">
                  <a:cs typeface="Book Antiqua"/>
                </a:rPr>
                <a:t>/sec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817077" y="2405222"/>
            <a:ext cx="1789608" cy="4228420"/>
            <a:chOff x="2817077" y="2312622"/>
            <a:chExt cx="1789608" cy="4228420"/>
          </a:xfrm>
        </p:grpSpPr>
        <p:sp>
          <p:nvSpPr>
            <p:cNvPr id="71" name="TextBox 70"/>
            <p:cNvSpPr txBox="1"/>
            <p:nvPr/>
          </p:nvSpPr>
          <p:spPr>
            <a:xfrm>
              <a:off x="3021537" y="4971382"/>
              <a:ext cx="158514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cs typeface="Book Antiqua"/>
                </a:rPr>
                <a:t>Electron </a:t>
              </a:r>
              <a:r>
                <a:rPr lang="en-US" sz="2400" dirty="0" smtClean="0">
                  <a:cs typeface="Book Antiqua"/>
                </a:rPr>
                <a:t>transport + tritium retention</a:t>
              </a:r>
              <a:endParaRPr lang="en-US" sz="2400" dirty="0">
                <a:cs typeface="Book Antiqua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 rot="20699334">
              <a:off x="3073276" y="2312622"/>
              <a:ext cx="591277" cy="102020"/>
              <a:chOff x="3205441" y="2330037"/>
              <a:chExt cx="591277" cy="102020"/>
            </a:xfrm>
          </p:grpSpPr>
          <p:cxnSp>
            <p:nvCxnSpPr>
              <p:cNvPr id="94" name="Straight Arrow Connector 93"/>
              <p:cNvCxnSpPr/>
              <p:nvPr/>
            </p:nvCxnSpPr>
            <p:spPr>
              <a:xfrm flipV="1">
                <a:off x="3205441" y="2348768"/>
                <a:ext cx="591277" cy="4332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" name="Oval 94"/>
              <p:cNvSpPr/>
              <p:nvPr/>
            </p:nvSpPr>
            <p:spPr>
              <a:xfrm>
                <a:off x="3450069" y="2330037"/>
                <a:ext cx="102020" cy="102020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3" name="Group 72"/>
            <p:cNvGrpSpPr/>
            <p:nvPr/>
          </p:nvGrpSpPr>
          <p:grpSpPr>
            <a:xfrm rot="20699334">
              <a:off x="2872677" y="2504741"/>
              <a:ext cx="591277" cy="102020"/>
              <a:chOff x="3004842" y="2522156"/>
              <a:chExt cx="591277" cy="102020"/>
            </a:xfrm>
          </p:grpSpPr>
          <p:cxnSp>
            <p:nvCxnSpPr>
              <p:cNvPr id="92" name="Straight Arrow Connector 91"/>
              <p:cNvCxnSpPr/>
              <p:nvPr/>
            </p:nvCxnSpPr>
            <p:spPr>
              <a:xfrm>
                <a:off x="3004842" y="2549502"/>
                <a:ext cx="591277" cy="510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Oval 92"/>
              <p:cNvSpPr/>
              <p:nvPr/>
            </p:nvSpPr>
            <p:spPr>
              <a:xfrm>
                <a:off x="3254604" y="2522156"/>
                <a:ext cx="102020" cy="102020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 rot="20699334">
              <a:off x="3463954" y="2615054"/>
              <a:ext cx="591277" cy="102020"/>
              <a:chOff x="3596119" y="2632469"/>
              <a:chExt cx="591277" cy="102020"/>
            </a:xfrm>
          </p:grpSpPr>
          <p:cxnSp>
            <p:nvCxnSpPr>
              <p:cNvPr id="90" name="Straight Arrow Connector 89"/>
              <p:cNvCxnSpPr/>
              <p:nvPr/>
            </p:nvCxnSpPr>
            <p:spPr>
              <a:xfrm flipV="1">
                <a:off x="3596119" y="2648245"/>
                <a:ext cx="591277" cy="510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Oval 90"/>
              <p:cNvSpPr/>
              <p:nvPr/>
            </p:nvSpPr>
            <p:spPr>
              <a:xfrm>
                <a:off x="3745708" y="2632469"/>
                <a:ext cx="102020" cy="102020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5" name="Group 74"/>
            <p:cNvGrpSpPr/>
            <p:nvPr/>
          </p:nvGrpSpPr>
          <p:grpSpPr>
            <a:xfrm rot="20699334">
              <a:off x="2817077" y="2744944"/>
              <a:ext cx="446822" cy="102020"/>
              <a:chOff x="2949242" y="2762359"/>
              <a:chExt cx="446822" cy="102020"/>
            </a:xfrm>
          </p:grpSpPr>
          <p:cxnSp>
            <p:nvCxnSpPr>
              <p:cNvPr id="88" name="Straight Arrow Connector 87"/>
              <p:cNvCxnSpPr/>
              <p:nvPr/>
            </p:nvCxnSpPr>
            <p:spPr>
              <a:xfrm>
                <a:off x="2949242" y="2817357"/>
                <a:ext cx="44682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9" name="Oval 88"/>
              <p:cNvSpPr/>
              <p:nvPr/>
            </p:nvSpPr>
            <p:spPr>
              <a:xfrm>
                <a:off x="3128767" y="2762359"/>
                <a:ext cx="102020" cy="102020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3561975" y="3481996"/>
              <a:ext cx="307176" cy="559186"/>
              <a:chOff x="2803461" y="3609114"/>
              <a:chExt cx="307176" cy="559186"/>
            </a:xfrm>
          </p:grpSpPr>
          <p:cxnSp>
            <p:nvCxnSpPr>
              <p:cNvPr id="83" name="Straight Arrow Connector 82"/>
              <p:cNvCxnSpPr/>
              <p:nvPr/>
            </p:nvCxnSpPr>
            <p:spPr>
              <a:xfrm flipV="1">
                <a:off x="2969128" y="3609114"/>
                <a:ext cx="0" cy="55918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4" name="Group 83"/>
              <p:cNvGrpSpPr/>
              <p:nvPr/>
            </p:nvGrpSpPr>
            <p:grpSpPr>
              <a:xfrm>
                <a:off x="2803461" y="3805470"/>
                <a:ext cx="307176" cy="257276"/>
                <a:chOff x="2651989" y="3625205"/>
                <a:chExt cx="307176" cy="257276"/>
              </a:xfrm>
            </p:grpSpPr>
            <p:sp>
              <p:nvSpPr>
                <p:cNvPr id="85" name="Oval 84"/>
                <p:cNvSpPr/>
                <p:nvPr/>
              </p:nvSpPr>
              <p:spPr>
                <a:xfrm>
                  <a:off x="2730589" y="3625205"/>
                  <a:ext cx="172976" cy="17297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2786189" y="3709505"/>
                  <a:ext cx="172976" cy="172976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2651989" y="3693729"/>
                  <a:ext cx="172976" cy="172976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>
              <a:off x="3182241" y="3762652"/>
              <a:ext cx="300361" cy="524310"/>
              <a:chOff x="3345914" y="3532883"/>
              <a:chExt cx="300361" cy="524310"/>
            </a:xfrm>
          </p:grpSpPr>
          <p:cxnSp>
            <p:nvCxnSpPr>
              <p:cNvPr id="78" name="Straight Arrow Connector 77"/>
              <p:cNvCxnSpPr/>
              <p:nvPr/>
            </p:nvCxnSpPr>
            <p:spPr>
              <a:xfrm flipV="1">
                <a:off x="3491180" y="3532883"/>
                <a:ext cx="0" cy="5243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9" name="Group 78"/>
              <p:cNvGrpSpPr/>
              <p:nvPr/>
            </p:nvGrpSpPr>
            <p:grpSpPr>
              <a:xfrm>
                <a:off x="3345914" y="3711693"/>
                <a:ext cx="300361" cy="272696"/>
                <a:chOff x="3345914" y="3711693"/>
                <a:chExt cx="300361" cy="272696"/>
              </a:xfrm>
            </p:grpSpPr>
            <p:sp>
              <p:nvSpPr>
                <p:cNvPr id="80" name="Oval 79"/>
                <p:cNvSpPr/>
                <p:nvPr/>
              </p:nvSpPr>
              <p:spPr>
                <a:xfrm>
                  <a:off x="3473299" y="3811413"/>
                  <a:ext cx="172976" cy="17297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3410605" y="3711693"/>
                  <a:ext cx="172976" cy="17297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3345914" y="3803525"/>
                  <a:ext cx="172976" cy="172976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96" name="Group 95"/>
          <p:cNvGrpSpPr/>
          <p:nvPr/>
        </p:nvGrpSpPr>
        <p:grpSpPr>
          <a:xfrm rot="20857446">
            <a:off x="5370279" y="1373305"/>
            <a:ext cx="2172010" cy="1212795"/>
            <a:chOff x="1389965" y="1011874"/>
            <a:chExt cx="2172010" cy="1212795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89965" y="1011874"/>
              <a:ext cx="2124364" cy="1144275"/>
            </a:xfrm>
            <a:prstGeom prst="rect">
              <a:avLst/>
            </a:prstGeom>
          </p:spPr>
        </p:pic>
        <p:sp>
          <p:nvSpPr>
            <p:cNvPr id="98" name="Oval 97"/>
            <p:cNvSpPr>
              <a:spLocks noChangeAspect="1"/>
            </p:cNvSpPr>
            <p:nvPr/>
          </p:nvSpPr>
          <p:spPr>
            <a:xfrm rot="20833016">
              <a:off x="1721425" y="1538436"/>
              <a:ext cx="146909" cy="146909"/>
            </a:xfrm>
            <a:prstGeom prst="ellipse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9" name="Oval 98"/>
            <p:cNvSpPr>
              <a:spLocks noChangeAspect="1"/>
            </p:cNvSpPr>
            <p:nvPr/>
          </p:nvSpPr>
          <p:spPr>
            <a:xfrm rot="20833016">
              <a:off x="1840269" y="1316739"/>
              <a:ext cx="146909" cy="146909"/>
            </a:xfrm>
            <a:prstGeom prst="ellipse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0" name="Oval 99"/>
            <p:cNvSpPr>
              <a:spLocks noChangeAspect="1"/>
            </p:cNvSpPr>
            <p:nvPr/>
          </p:nvSpPr>
          <p:spPr>
            <a:xfrm rot="20833016">
              <a:off x="2013184" y="1101438"/>
              <a:ext cx="146909" cy="146909"/>
            </a:xfrm>
            <a:prstGeom prst="ellipse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1" name="Oval 100"/>
            <p:cNvSpPr>
              <a:spLocks noChangeAspect="1"/>
            </p:cNvSpPr>
            <p:nvPr/>
          </p:nvSpPr>
          <p:spPr>
            <a:xfrm rot="20833016">
              <a:off x="1562478" y="1690837"/>
              <a:ext cx="146909" cy="146909"/>
            </a:xfrm>
            <a:prstGeom prst="ellipse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2" name="Oval 101"/>
            <p:cNvSpPr>
              <a:spLocks noChangeAspect="1"/>
            </p:cNvSpPr>
            <p:nvPr/>
          </p:nvSpPr>
          <p:spPr>
            <a:xfrm rot="20833016">
              <a:off x="1925297" y="1945008"/>
              <a:ext cx="146909" cy="146909"/>
            </a:xfrm>
            <a:prstGeom prst="ellipse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021537" y="2077879"/>
              <a:ext cx="540438" cy="146790"/>
            </a:xfrm>
            <a:prstGeom prst="rect">
              <a:avLst/>
            </a:prstGeom>
            <a:solidFill>
              <a:schemeClr val="bg1"/>
            </a:solidFill>
            <a:ln w="12700" cmpd="sng"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7467707" y="2570588"/>
            <a:ext cx="1585148" cy="461665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cs typeface="Book Antiqua"/>
              </a:rPr>
              <a:t>Detect</a:t>
            </a:r>
            <a:r>
              <a:rPr lang="en-US" sz="2400" dirty="0">
                <a:latin typeface="Book Antiqua"/>
                <a:cs typeface="Book Antiqua"/>
              </a:rPr>
              <a:t> </a:t>
            </a:r>
            <a:r>
              <a:rPr lang="en-US" sz="2400" dirty="0" err="1">
                <a:latin typeface="Symbol" charset="2"/>
                <a:cs typeface="Symbol" charset="2"/>
              </a:rPr>
              <a:t>b</a:t>
            </a:r>
            <a:r>
              <a:rPr lang="en-US" sz="2400" dirty="0" err="1">
                <a:cs typeface="Book Antiqua"/>
              </a:rPr>
              <a:t>s</a:t>
            </a:r>
            <a:endParaRPr lang="en-US" sz="2400" dirty="0">
              <a:cs typeface="Book Antiqua"/>
            </a:endParaRPr>
          </a:p>
        </p:txBody>
      </p:sp>
      <p:sp>
        <p:nvSpPr>
          <p:cNvPr id="105" name="Rectangle 104"/>
          <p:cNvSpPr/>
          <p:nvPr/>
        </p:nvSpPr>
        <p:spPr>
          <a:xfrm rot="20857446">
            <a:off x="7626010" y="1331551"/>
            <a:ext cx="305012" cy="280473"/>
          </a:xfrm>
          <a:prstGeom prst="rect">
            <a:avLst/>
          </a:prstGeom>
          <a:solidFill>
            <a:schemeClr val="bg1"/>
          </a:solidFill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" name="Group 105"/>
          <p:cNvGrpSpPr/>
          <p:nvPr/>
        </p:nvGrpSpPr>
        <p:grpSpPr>
          <a:xfrm>
            <a:off x="4211016" y="1767578"/>
            <a:ext cx="1192955" cy="1175107"/>
            <a:chOff x="4211016" y="1674978"/>
            <a:chExt cx="1192955" cy="1175107"/>
          </a:xfrm>
        </p:grpSpPr>
        <p:grpSp>
          <p:nvGrpSpPr>
            <p:cNvPr id="107" name="Group 106"/>
            <p:cNvGrpSpPr/>
            <p:nvPr/>
          </p:nvGrpSpPr>
          <p:grpSpPr>
            <a:xfrm rot="20833016">
              <a:off x="4389898" y="1674978"/>
              <a:ext cx="968017" cy="817212"/>
              <a:chOff x="4448752" y="2126461"/>
              <a:chExt cx="968017" cy="817212"/>
            </a:xfrm>
          </p:grpSpPr>
          <p:cxnSp>
            <p:nvCxnSpPr>
              <p:cNvPr id="109" name="Straight Arrow Connector 108"/>
              <p:cNvCxnSpPr/>
              <p:nvPr/>
            </p:nvCxnSpPr>
            <p:spPr>
              <a:xfrm>
                <a:off x="5036426" y="2677676"/>
                <a:ext cx="38034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0" name="Picture 10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448752" y="2126461"/>
                <a:ext cx="749347" cy="817212"/>
              </a:xfrm>
              <a:prstGeom prst="rect">
                <a:avLst/>
              </a:prstGeom>
            </p:spPr>
          </p:pic>
          <p:sp>
            <p:nvSpPr>
              <p:cNvPr id="111" name="Oval 110"/>
              <p:cNvSpPr>
                <a:spLocks noChangeAspect="1"/>
              </p:cNvSpPr>
              <p:nvPr/>
            </p:nvSpPr>
            <p:spPr>
              <a:xfrm>
                <a:off x="4519511" y="2608966"/>
                <a:ext cx="122424" cy="122424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Oval 111"/>
              <p:cNvSpPr>
                <a:spLocks noChangeAspect="1"/>
              </p:cNvSpPr>
              <p:nvPr/>
            </p:nvSpPr>
            <p:spPr>
              <a:xfrm>
                <a:off x="4595363" y="2399022"/>
                <a:ext cx="122424" cy="122424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Oval 112"/>
              <p:cNvSpPr>
                <a:spLocks noChangeAspect="1"/>
              </p:cNvSpPr>
              <p:nvPr/>
            </p:nvSpPr>
            <p:spPr>
              <a:xfrm>
                <a:off x="5075675" y="2608966"/>
                <a:ext cx="122424" cy="122424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Oval 113"/>
              <p:cNvSpPr>
                <a:spLocks noChangeAspect="1"/>
              </p:cNvSpPr>
              <p:nvPr/>
            </p:nvSpPr>
            <p:spPr>
              <a:xfrm>
                <a:off x="4595363" y="2718270"/>
                <a:ext cx="122424" cy="122424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4211016" y="2480753"/>
              <a:ext cx="11929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Book Antiqua"/>
                </a:rPr>
                <a:t>10</a:t>
              </a:r>
              <a:r>
                <a:rPr lang="en-US" baseline="30000" dirty="0">
                  <a:cs typeface="Book Antiqua"/>
                </a:rPr>
                <a:t>3</a:t>
              </a:r>
              <a:r>
                <a:rPr lang="en-US" dirty="0">
                  <a:cs typeface="Book Antiqua"/>
                </a:rPr>
                <a:t> e</a:t>
              </a:r>
              <a:r>
                <a:rPr lang="en-US" baseline="30000" dirty="0">
                  <a:cs typeface="Book Antiqua"/>
                </a:rPr>
                <a:t>-</a:t>
              </a:r>
              <a:r>
                <a:rPr lang="en-US" dirty="0">
                  <a:cs typeface="Book Antiqua"/>
                </a:rPr>
                <a:t>/sec</a:t>
              </a: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7414091" y="1045267"/>
            <a:ext cx="1045926" cy="1159388"/>
            <a:chOff x="7414091" y="952667"/>
            <a:chExt cx="1045926" cy="1159388"/>
          </a:xfrm>
        </p:grpSpPr>
        <p:grpSp>
          <p:nvGrpSpPr>
            <p:cNvPr id="116" name="Group 115"/>
            <p:cNvGrpSpPr/>
            <p:nvPr/>
          </p:nvGrpSpPr>
          <p:grpSpPr>
            <a:xfrm>
              <a:off x="7467707" y="952667"/>
              <a:ext cx="992310" cy="1144275"/>
              <a:chOff x="7467707" y="952667"/>
              <a:chExt cx="992310" cy="1144275"/>
            </a:xfrm>
          </p:grpSpPr>
          <p:grpSp>
            <p:nvGrpSpPr>
              <p:cNvPr id="118" name="Group 117"/>
              <p:cNvGrpSpPr/>
              <p:nvPr/>
            </p:nvGrpSpPr>
            <p:grpSpPr>
              <a:xfrm>
                <a:off x="7467707" y="952667"/>
                <a:ext cx="992310" cy="1144275"/>
                <a:chOff x="6671015" y="1168536"/>
                <a:chExt cx="992310" cy="1144275"/>
              </a:xfrm>
            </p:grpSpPr>
            <p:pic>
              <p:nvPicPr>
                <p:cNvPr id="121" name="Picture 120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rot="20826391">
                  <a:off x="6671015" y="1168536"/>
                  <a:ext cx="992310" cy="1144275"/>
                </a:xfrm>
                <a:prstGeom prst="rect">
                  <a:avLst/>
                </a:prstGeom>
              </p:spPr>
            </p:pic>
            <p:cxnSp>
              <p:nvCxnSpPr>
                <p:cNvPr id="122" name="Straight Arrow Connector 121"/>
                <p:cNvCxnSpPr/>
                <p:nvPr/>
              </p:nvCxnSpPr>
              <p:spPr>
                <a:xfrm flipV="1">
                  <a:off x="6742982" y="1737109"/>
                  <a:ext cx="521562" cy="12894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" name="Oval 122"/>
                <p:cNvSpPr>
                  <a:spLocks noChangeAspect="1"/>
                </p:cNvSpPr>
                <p:nvPr/>
              </p:nvSpPr>
              <p:spPr>
                <a:xfrm rot="20090462">
                  <a:off x="6736013" y="1761368"/>
                  <a:ext cx="146909" cy="146909"/>
                </a:xfrm>
                <a:prstGeom prst="ellipse">
                  <a:avLst/>
                </a:prstGeom>
                <a:solidFill>
                  <a:srgbClr val="008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9" name="Rectangle 118"/>
              <p:cNvSpPr/>
              <p:nvPr/>
            </p:nvSpPr>
            <p:spPr>
              <a:xfrm rot="20857446">
                <a:off x="7650678" y="1656534"/>
                <a:ext cx="540438" cy="146790"/>
              </a:xfrm>
              <a:prstGeom prst="rect">
                <a:avLst/>
              </a:prstGeom>
              <a:solidFill>
                <a:schemeClr val="bg1"/>
              </a:solidFill>
              <a:ln w="12700" cmpd="sng"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Rectangle 119"/>
              <p:cNvSpPr/>
              <p:nvPr/>
            </p:nvSpPr>
            <p:spPr>
              <a:xfrm rot="20857446">
                <a:off x="7637808" y="1378964"/>
                <a:ext cx="204618" cy="165020"/>
              </a:xfrm>
              <a:prstGeom prst="rect">
                <a:avLst/>
              </a:prstGeom>
              <a:solidFill>
                <a:schemeClr val="bg1"/>
              </a:solidFill>
              <a:ln w="12700" cmpd="sng"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7" name="TextBox 116"/>
            <p:cNvSpPr txBox="1"/>
            <p:nvPr/>
          </p:nvSpPr>
          <p:spPr>
            <a:xfrm>
              <a:off x="7414091" y="1742723"/>
              <a:ext cx="970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Book Antiqua"/>
                </a:rPr>
                <a:t>1 e</a:t>
              </a:r>
              <a:r>
                <a:rPr lang="en-US" baseline="30000" dirty="0">
                  <a:cs typeface="Book Antiqua"/>
                </a:rPr>
                <a:t>-</a:t>
              </a:r>
              <a:r>
                <a:rPr lang="en-US" dirty="0">
                  <a:cs typeface="Book Antiqua"/>
                </a:rPr>
                <a:t>/sec</a:t>
              </a:r>
            </a:p>
          </p:txBody>
        </p:sp>
      </p:grpSp>
      <p:sp>
        <p:nvSpPr>
          <p:cNvPr id="124" name="TextBox 123"/>
          <p:cNvSpPr txBox="1"/>
          <p:nvPr/>
        </p:nvSpPr>
        <p:spPr>
          <a:xfrm>
            <a:off x="335619" y="5905679"/>
            <a:ext cx="1791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cs typeface="Book Antiqua"/>
              </a:rPr>
              <a:t>Calibration</a:t>
            </a:r>
            <a:endParaRPr lang="en-US" sz="2400" dirty="0">
              <a:cs typeface="Book Antiqua"/>
            </a:endParaRPr>
          </a:p>
        </p:txBody>
      </p:sp>
      <p:grpSp>
        <p:nvGrpSpPr>
          <p:cNvPr id="4099" name="Group 4098"/>
          <p:cNvGrpSpPr/>
          <p:nvPr/>
        </p:nvGrpSpPr>
        <p:grpSpPr>
          <a:xfrm>
            <a:off x="4730375" y="4359437"/>
            <a:ext cx="4410341" cy="1988060"/>
            <a:chOff x="4730375" y="4359437"/>
            <a:chExt cx="4410341" cy="1988060"/>
          </a:xfrm>
        </p:grpSpPr>
        <p:grpSp>
          <p:nvGrpSpPr>
            <p:cNvPr id="9" name="Group 8"/>
            <p:cNvGrpSpPr/>
            <p:nvPr/>
          </p:nvGrpSpPr>
          <p:grpSpPr>
            <a:xfrm>
              <a:off x="4730375" y="4359437"/>
              <a:ext cx="4410341" cy="1988060"/>
              <a:chOff x="4730375" y="4266837"/>
              <a:chExt cx="4410341" cy="198806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6639264" y="4266837"/>
                <a:ext cx="2501452" cy="1566404"/>
                <a:chOff x="6136754" y="4383186"/>
                <a:chExt cx="2501452" cy="1566404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 rot="10800000">
                  <a:off x="7201364" y="5260414"/>
                  <a:ext cx="1436842" cy="689176"/>
                </a:xfrm>
                <a:prstGeom prst="rect">
                  <a:avLst/>
                </a:prstGeom>
              </p:spPr>
            </p:pic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136754" y="4383186"/>
                  <a:ext cx="396628" cy="67936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" name="Group 14"/>
                <p:cNvGrpSpPr/>
                <p:nvPr/>
              </p:nvGrpSpPr>
              <p:grpSpPr>
                <a:xfrm>
                  <a:off x="6533382" y="5062555"/>
                  <a:ext cx="1456463" cy="206334"/>
                  <a:chOff x="7167023" y="161725"/>
                  <a:chExt cx="1456463" cy="206334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7167023" y="161725"/>
                    <a:ext cx="1456463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8623486" y="163055"/>
                    <a:ext cx="0" cy="20500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" name="TextBox 10"/>
              <p:cNvSpPr txBox="1"/>
              <p:nvPr/>
            </p:nvSpPr>
            <p:spPr>
              <a:xfrm>
                <a:off x="4730375" y="5423900"/>
                <a:ext cx="18733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>
                    <a:cs typeface="Book Antiqua"/>
                  </a:rPr>
                  <a:t>Monitor </a:t>
                </a:r>
                <a:r>
                  <a:rPr lang="en-US" sz="2400" smtClean="0">
                    <a:cs typeface="Book Antiqua"/>
                  </a:rPr>
                  <a:t>high voltage</a:t>
                </a:r>
                <a:endParaRPr lang="en-US" sz="2400" dirty="0">
                  <a:cs typeface="Book Antiqua"/>
                </a:endParaRPr>
              </a:p>
            </p:txBody>
          </p:sp>
        </p:grpSp>
        <p:pic>
          <p:nvPicPr>
            <p:cNvPr id="4098" name="Picture 2" descr="mage result for k35 katrin voltage divider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9264" y="5270625"/>
              <a:ext cx="720327" cy="1040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30" name="Straight Connector 129"/>
          <p:cNvCxnSpPr/>
          <p:nvPr/>
        </p:nvCxnSpPr>
        <p:spPr>
          <a:xfrm>
            <a:off x="7035892" y="5031661"/>
            <a:ext cx="0" cy="26117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8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4" grpId="0" animBg="1"/>
      <p:bldP spid="1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-6171"/>
            <a:ext cx="8515351" cy="1325563"/>
          </a:xfrm>
        </p:spPr>
        <p:txBody>
          <a:bodyPr/>
          <a:lstStyle/>
          <a:p>
            <a:r>
              <a:rPr lang="en-US" smtClean="0"/>
              <a:t>Windowless, Gaseous </a:t>
            </a:r>
            <a:r>
              <a:rPr lang="en-US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 Source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162" name="Content Placeholder 1"/>
          <p:cNvSpPr>
            <a:spLocks noGrp="1"/>
          </p:cNvSpPr>
          <p:nvPr>
            <p:ph idx="1"/>
          </p:nvPr>
        </p:nvSpPr>
        <p:spPr>
          <a:xfrm>
            <a:off x="1" y="1239350"/>
            <a:ext cx="9144000" cy="2753622"/>
          </a:xfrm>
        </p:spPr>
        <p:txBody>
          <a:bodyPr>
            <a:normAutofit/>
          </a:bodyPr>
          <a:lstStyle/>
          <a:p>
            <a:r>
              <a:rPr lang="en-US" dirty="0" smtClean="0"/>
              <a:t>16-m cryostat, 7 integrated superconducting solenoids</a:t>
            </a:r>
          </a:p>
          <a:p>
            <a:r>
              <a:rPr lang="en-US" dirty="0"/>
              <a:t>T</a:t>
            </a:r>
            <a:r>
              <a:rPr lang="en-US" baseline="-25000" dirty="0"/>
              <a:t>2</a:t>
            </a:r>
            <a:r>
              <a:rPr lang="en-US" dirty="0"/>
              <a:t> gas </a:t>
            </a:r>
            <a:r>
              <a:rPr lang="en-US" dirty="0" smtClean="0"/>
              <a:t>kept at 30 </a:t>
            </a:r>
            <a:r>
              <a:rPr lang="en-US" dirty="0"/>
              <a:t>K </a:t>
            </a:r>
            <a:r>
              <a:rPr lang="en-US" dirty="0" smtClean="0"/>
              <a:t>in beam tube</a:t>
            </a:r>
            <a:endParaRPr lang="en-US" dirty="0"/>
          </a:p>
          <a:p>
            <a:r>
              <a:rPr lang="en-US" dirty="0" smtClean="0"/>
              <a:t>Backed by closed tritium cycle with purification (40 g/day)</a:t>
            </a:r>
          </a:p>
        </p:txBody>
      </p:sp>
      <p:pic>
        <p:nvPicPr>
          <p:cNvPr id="163" name="Picture 16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245" y="3476497"/>
            <a:ext cx="5238340" cy="2494491"/>
          </a:xfrm>
          <a:prstGeom prst="rect">
            <a:avLst/>
          </a:prstGeom>
        </p:spPr>
      </p:pic>
      <p:grpSp>
        <p:nvGrpSpPr>
          <p:cNvPr id="164" name="Group 163"/>
          <p:cNvGrpSpPr/>
          <p:nvPr/>
        </p:nvGrpSpPr>
        <p:grpSpPr>
          <a:xfrm>
            <a:off x="2142455" y="2700997"/>
            <a:ext cx="1254711" cy="1448598"/>
            <a:chOff x="5480220" y="3144200"/>
            <a:chExt cx="1254711" cy="1448598"/>
          </a:xfrm>
        </p:grpSpPr>
        <p:sp>
          <p:nvSpPr>
            <p:cNvPr id="165" name="Bent-Up Arrow 164"/>
            <p:cNvSpPr/>
            <p:nvPr/>
          </p:nvSpPr>
          <p:spPr>
            <a:xfrm rot="10800000" flipH="1">
              <a:off x="5480220" y="3330104"/>
              <a:ext cx="1024989" cy="1262694"/>
            </a:xfrm>
            <a:prstGeom prst="bentUpArrow">
              <a:avLst>
                <a:gd name="adj1" fmla="val 21711"/>
                <a:gd name="adj2" fmla="val 25000"/>
                <a:gd name="adj3" fmla="val 25000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6" name="Group 165"/>
            <p:cNvGrpSpPr/>
            <p:nvPr/>
          </p:nvGrpSpPr>
          <p:grpSpPr>
            <a:xfrm rot="20952435">
              <a:off x="5740763" y="3144200"/>
              <a:ext cx="159919" cy="378991"/>
              <a:chOff x="1242748" y="3036597"/>
              <a:chExt cx="288839" cy="684519"/>
            </a:xfrm>
          </p:grpSpPr>
          <p:sp>
            <p:nvSpPr>
              <p:cNvPr id="222" name="Donut 221"/>
              <p:cNvSpPr/>
              <p:nvPr/>
            </p:nvSpPr>
            <p:spPr>
              <a:xfrm>
                <a:off x="1318857" y="3273092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3" name="Group 222"/>
              <p:cNvGrpSpPr/>
              <p:nvPr/>
            </p:nvGrpSpPr>
            <p:grpSpPr>
              <a:xfrm>
                <a:off x="1242748" y="3036597"/>
                <a:ext cx="284629" cy="256685"/>
                <a:chOff x="3318364" y="3951256"/>
                <a:chExt cx="708119" cy="638599"/>
              </a:xfrm>
            </p:grpSpPr>
            <p:sp>
              <p:nvSpPr>
                <p:cNvPr id="236" name="Oval 235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7" name="Oval 236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8" name="Oval 237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4" name="Donut 223"/>
              <p:cNvSpPr/>
              <p:nvPr/>
            </p:nvSpPr>
            <p:spPr>
              <a:xfrm>
                <a:off x="1318857" y="3298371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Donut 224"/>
              <p:cNvSpPr/>
              <p:nvPr/>
            </p:nvSpPr>
            <p:spPr>
              <a:xfrm>
                <a:off x="1318857" y="3328723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Donut 225"/>
              <p:cNvSpPr/>
              <p:nvPr/>
            </p:nvSpPr>
            <p:spPr>
              <a:xfrm>
                <a:off x="1318857" y="3352289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Donut 226"/>
              <p:cNvSpPr/>
              <p:nvPr/>
            </p:nvSpPr>
            <p:spPr>
              <a:xfrm>
                <a:off x="1318857" y="3383347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Donut 227"/>
              <p:cNvSpPr/>
              <p:nvPr/>
            </p:nvSpPr>
            <p:spPr>
              <a:xfrm>
                <a:off x="1318857" y="3408626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Donut 228"/>
              <p:cNvSpPr/>
              <p:nvPr/>
            </p:nvSpPr>
            <p:spPr>
              <a:xfrm>
                <a:off x="1318857" y="3438978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Donut 229"/>
              <p:cNvSpPr/>
              <p:nvPr/>
            </p:nvSpPr>
            <p:spPr>
              <a:xfrm>
                <a:off x="1318857" y="3462544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1" name="Group 230"/>
              <p:cNvGrpSpPr/>
              <p:nvPr/>
            </p:nvGrpSpPr>
            <p:grpSpPr>
              <a:xfrm>
                <a:off x="1261308" y="3464431"/>
                <a:ext cx="270279" cy="256685"/>
                <a:chOff x="1264539" y="3496741"/>
                <a:chExt cx="270279" cy="256685"/>
              </a:xfrm>
            </p:grpSpPr>
            <p:grpSp>
              <p:nvGrpSpPr>
                <p:cNvPr id="232" name="Group 231"/>
                <p:cNvGrpSpPr/>
                <p:nvPr/>
              </p:nvGrpSpPr>
              <p:grpSpPr>
                <a:xfrm rot="247823">
                  <a:off x="1264539" y="3496741"/>
                  <a:ext cx="209682" cy="256685"/>
                  <a:chOff x="3318364" y="3951256"/>
                  <a:chExt cx="521662" cy="638599"/>
                </a:xfrm>
              </p:grpSpPr>
              <p:sp>
                <p:nvSpPr>
                  <p:cNvPr id="234" name="Oval 233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5" name="Oval 234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33" name="Oval 232"/>
                <p:cNvSpPr/>
                <p:nvPr/>
              </p:nvSpPr>
              <p:spPr>
                <a:xfrm rot="247823">
                  <a:off x="1376822" y="3579696"/>
                  <a:ext cx="157996" cy="1579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67" name="Group 166"/>
            <p:cNvGrpSpPr/>
            <p:nvPr/>
          </p:nvGrpSpPr>
          <p:grpSpPr>
            <a:xfrm rot="1327534">
              <a:off x="5934559" y="3349740"/>
              <a:ext cx="159919" cy="378991"/>
              <a:chOff x="1242748" y="3036597"/>
              <a:chExt cx="288839" cy="684519"/>
            </a:xfrm>
          </p:grpSpPr>
          <p:sp>
            <p:nvSpPr>
              <p:cNvPr id="205" name="Donut 204"/>
              <p:cNvSpPr/>
              <p:nvPr/>
            </p:nvSpPr>
            <p:spPr>
              <a:xfrm>
                <a:off x="1318857" y="3273092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6" name="Group 205"/>
              <p:cNvGrpSpPr/>
              <p:nvPr/>
            </p:nvGrpSpPr>
            <p:grpSpPr>
              <a:xfrm>
                <a:off x="1242748" y="3036597"/>
                <a:ext cx="284629" cy="256685"/>
                <a:chOff x="3318364" y="3951256"/>
                <a:chExt cx="708119" cy="638599"/>
              </a:xfrm>
            </p:grpSpPr>
            <p:sp>
              <p:nvSpPr>
                <p:cNvPr id="219" name="Oval 218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0" name="Oval 219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1" name="Oval 220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07" name="Donut 206"/>
              <p:cNvSpPr/>
              <p:nvPr/>
            </p:nvSpPr>
            <p:spPr>
              <a:xfrm>
                <a:off x="1318857" y="3298371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Donut 207"/>
              <p:cNvSpPr/>
              <p:nvPr/>
            </p:nvSpPr>
            <p:spPr>
              <a:xfrm>
                <a:off x="1318857" y="3328723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Donut 208"/>
              <p:cNvSpPr/>
              <p:nvPr/>
            </p:nvSpPr>
            <p:spPr>
              <a:xfrm>
                <a:off x="1318857" y="3352289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Donut 209"/>
              <p:cNvSpPr/>
              <p:nvPr/>
            </p:nvSpPr>
            <p:spPr>
              <a:xfrm>
                <a:off x="1318857" y="3383347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Donut 210"/>
              <p:cNvSpPr/>
              <p:nvPr/>
            </p:nvSpPr>
            <p:spPr>
              <a:xfrm>
                <a:off x="1318857" y="3408626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Donut 211"/>
              <p:cNvSpPr/>
              <p:nvPr/>
            </p:nvSpPr>
            <p:spPr>
              <a:xfrm>
                <a:off x="1318857" y="3438978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Donut 212"/>
              <p:cNvSpPr/>
              <p:nvPr/>
            </p:nvSpPr>
            <p:spPr>
              <a:xfrm>
                <a:off x="1318857" y="3462544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14" name="Group 213"/>
              <p:cNvGrpSpPr/>
              <p:nvPr/>
            </p:nvGrpSpPr>
            <p:grpSpPr>
              <a:xfrm>
                <a:off x="1261308" y="3464431"/>
                <a:ext cx="270279" cy="256685"/>
                <a:chOff x="1264539" y="3496741"/>
                <a:chExt cx="270279" cy="256685"/>
              </a:xfrm>
            </p:grpSpPr>
            <p:grpSp>
              <p:nvGrpSpPr>
                <p:cNvPr id="215" name="Group 214"/>
                <p:cNvGrpSpPr/>
                <p:nvPr/>
              </p:nvGrpSpPr>
              <p:grpSpPr>
                <a:xfrm rot="247823">
                  <a:off x="1264539" y="3496741"/>
                  <a:ext cx="209682" cy="256685"/>
                  <a:chOff x="3318364" y="3951256"/>
                  <a:chExt cx="521662" cy="638599"/>
                </a:xfrm>
              </p:grpSpPr>
              <p:sp>
                <p:nvSpPr>
                  <p:cNvPr id="217" name="Oval 216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8" name="Oval 217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16" name="Oval 215"/>
                <p:cNvSpPr/>
                <p:nvPr/>
              </p:nvSpPr>
              <p:spPr>
                <a:xfrm rot="247823">
                  <a:off x="1376822" y="3579696"/>
                  <a:ext cx="157996" cy="1579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68" name="Group 167"/>
            <p:cNvGrpSpPr/>
            <p:nvPr/>
          </p:nvGrpSpPr>
          <p:grpSpPr>
            <a:xfrm rot="9225672">
              <a:off x="6209441" y="3157937"/>
              <a:ext cx="159919" cy="378991"/>
              <a:chOff x="1242748" y="3036597"/>
              <a:chExt cx="288839" cy="684519"/>
            </a:xfrm>
          </p:grpSpPr>
          <p:sp>
            <p:nvSpPr>
              <p:cNvPr id="188" name="Donut 187"/>
              <p:cNvSpPr/>
              <p:nvPr/>
            </p:nvSpPr>
            <p:spPr>
              <a:xfrm>
                <a:off x="1318857" y="3273092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9" name="Group 188"/>
              <p:cNvGrpSpPr/>
              <p:nvPr/>
            </p:nvGrpSpPr>
            <p:grpSpPr>
              <a:xfrm>
                <a:off x="1242748" y="3036597"/>
                <a:ext cx="284629" cy="256685"/>
                <a:chOff x="3318364" y="3951256"/>
                <a:chExt cx="708119" cy="638599"/>
              </a:xfrm>
            </p:grpSpPr>
            <p:sp>
              <p:nvSpPr>
                <p:cNvPr id="202" name="Oval 201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3" name="Oval 202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4" name="Oval 203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90" name="Donut 189"/>
              <p:cNvSpPr/>
              <p:nvPr/>
            </p:nvSpPr>
            <p:spPr>
              <a:xfrm>
                <a:off x="1318857" y="3298371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Donut 190"/>
              <p:cNvSpPr/>
              <p:nvPr/>
            </p:nvSpPr>
            <p:spPr>
              <a:xfrm>
                <a:off x="1318857" y="3328723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Donut 191"/>
              <p:cNvSpPr/>
              <p:nvPr/>
            </p:nvSpPr>
            <p:spPr>
              <a:xfrm>
                <a:off x="1318857" y="3352289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Donut 192"/>
              <p:cNvSpPr/>
              <p:nvPr/>
            </p:nvSpPr>
            <p:spPr>
              <a:xfrm>
                <a:off x="1318857" y="3383347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Donut 193"/>
              <p:cNvSpPr/>
              <p:nvPr/>
            </p:nvSpPr>
            <p:spPr>
              <a:xfrm>
                <a:off x="1318857" y="3408626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Donut 194"/>
              <p:cNvSpPr/>
              <p:nvPr/>
            </p:nvSpPr>
            <p:spPr>
              <a:xfrm>
                <a:off x="1318857" y="3438978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Donut 195"/>
              <p:cNvSpPr/>
              <p:nvPr/>
            </p:nvSpPr>
            <p:spPr>
              <a:xfrm>
                <a:off x="1318857" y="3462544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7" name="Group 196"/>
              <p:cNvGrpSpPr/>
              <p:nvPr/>
            </p:nvGrpSpPr>
            <p:grpSpPr>
              <a:xfrm>
                <a:off x="1261308" y="3464431"/>
                <a:ext cx="270279" cy="256685"/>
                <a:chOff x="1264539" y="3496741"/>
                <a:chExt cx="270279" cy="256685"/>
              </a:xfrm>
            </p:grpSpPr>
            <p:grpSp>
              <p:nvGrpSpPr>
                <p:cNvPr id="198" name="Group 197"/>
                <p:cNvGrpSpPr/>
                <p:nvPr/>
              </p:nvGrpSpPr>
              <p:grpSpPr>
                <a:xfrm rot="247823">
                  <a:off x="1264539" y="3496741"/>
                  <a:ext cx="209682" cy="256685"/>
                  <a:chOff x="3318364" y="3951256"/>
                  <a:chExt cx="521662" cy="638599"/>
                </a:xfrm>
              </p:grpSpPr>
              <p:sp>
                <p:nvSpPr>
                  <p:cNvPr id="200" name="Oval 199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1" name="Oval 200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99" name="Oval 198"/>
                <p:cNvSpPr/>
                <p:nvPr/>
              </p:nvSpPr>
              <p:spPr>
                <a:xfrm rot="247823">
                  <a:off x="1376822" y="3579696"/>
                  <a:ext cx="157996" cy="1579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69" name="Group 168"/>
            <p:cNvGrpSpPr/>
            <p:nvPr/>
          </p:nvGrpSpPr>
          <p:grpSpPr>
            <a:xfrm rot="18488676">
              <a:off x="6254407" y="3504413"/>
              <a:ext cx="159919" cy="378991"/>
              <a:chOff x="1242748" y="3036597"/>
              <a:chExt cx="288839" cy="684519"/>
            </a:xfrm>
          </p:grpSpPr>
          <p:sp>
            <p:nvSpPr>
              <p:cNvPr id="171" name="Donut 170"/>
              <p:cNvSpPr/>
              <p:nvPr/>
            </p:nvSpPr>
            <p:spPr>
              <a:xfrm>
                <a:off x="1318857" y="3273092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2" name="Group 171"/>
              <p:cNvGrpSpPr/>
              <p:nvPr/>
            </p:nvGrpSpPr>
            <p:grpSpPr>
              <a:xfrm>
                <a:off x="1242748" y="3036597"/>
                <a:ext cx="284629" cy="256685"/>
                <a:chOff x="3318364" y="3951256"/>
                <a:chExt cx="708119" cy="638599"/>
              </a:xfrm>
            </p:grpSpPr>
            <p:sp>
              <p:nvSpPr>
                <p:cNvPr id="185" name="Oval 184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6" name="Oval 185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7" name="Oval 186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73" name="Donut 172"/>
              <p:cNvSpPr/>
              <p:nvPr/>
            </p:nvSpPr>
            <p:spPr>
              <a:xfrm>
                <a:off x="1318857" y="3298371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Donut 173"/>
              <p:cNvSpPr/>
              <p:nvPr/>
            </p:nvSpPr>
            <p:spPr>
              <a:xfrm>
                <a:off x="1318857" y="3328723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Donut 174"/>
              <p:cNvSpPr/>
              <p:nvPr/>
            </p:nvSpPr>
            <p:spPr>
              <a:xfrm>
                <a:off x="1318857" y="3352289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Donut 175"/>
              <p:cNvSpPr/>
              <p:nvPr/>
            </p:nvSpPr>
            <p:spPr>
              <a:xfrm>
                <a:off x="1318857" y="3383347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Donut 176"/>
              <p:cNvSpPr/>
              <p:nvPr/>
            </p:nvSpPr>
            <p:spPr>
              <a:xfrm>
                <a:off x="1318857" y="3408626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Donut 177"/>
              <p:cNvSpPr/>
              <p:nvPr/>
            </p:nvSpPr>
            <p:spPr>
              <a:xfrm>
                <a:off x="1318857" y="3438978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Donut 178"/>
              <p:cNvSpPr/>
              <p:nvPr/>
            </p:nvSpPr>
            <p:spPr>
              <a:xfrm>
                <a:off x="1318857" y="3462544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0" name="Group 179"/>
              <p:cNvGrpSpPr/>
              <p:nvPr/>
            </p:nvGrpSpPr>
            <p:grpSpPr>
              <a:xfrm>
                <a:off x="1261308" y="3464431"/>
                <a:ext cx="270279" cy="256685"/>
                <a:chOff x="1264539" y="3496741"/>
                <a:chExt cx="270279" cy="256685"/>
              </a:xfrm>
            </p:grpSpPr>
            <p:grpSp>
              <p:nvGrpSpPr>
                <p:cNvPr id="181" name="Group 180"/>
                <p:cNvGrpSpPr/>
                <p:nvPr/>
              </p:nvGrpSpPr>
              <p:grpSpPr>
                <a:xfrm rot="247823">
                  <a:off x="1264539" y="3496741"/>
                  <a:ext cx="209682" cy="256685"/>
                  <a:chOff x="3318364" y="3951256"/>
                  <a:chExt cx="521662" cy="638599"/>
                </a:xfrm>
              </p:grpSpPr>
              <p:sp>
                <p:nvSpPr>
                  <p:cNvPr id="183" name="Oval 182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4" name="Oval 183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82" name="Oval 181"/>
                <p:cNvSpPr/>
                <p:nvPr/>
              </p:nvSpPr>
              <p:spPr>
                <a:xfrm rot="247823">
                  <a:off x="1376822" y="3579696"/>
                  <a:ext cx="157996" cy="1579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70" name="TextBox 169"/>
            <p:cNvSpPr txBox="1"/>
            <p:nvPr/>
          </p:nvSpPr>
          <p:spPr>
            <a:xfrm>
              <a:off x="5681262" y="3828257"/>
              <a:ext cx="1053669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Book Antiqua"/>
                </a:rPr>
                <a:t>Inject T</a:t>
              </a:r>
              <a:r>
                <a:rPr lang="en-US" baseline="-25000" dirty="0">
                  <a:cs typeface="Book Antiqua"/>
                </a:rPr>
                <a:t>2</a:t>
              </a:r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47191" y="3703224"/>
            <a:ext cx="1480130" cy="1088537"/>
            <a:chOff x="3469795" y="4118146"/>
            <a:chExt cx="1480130" cy="1088537"/>
          </a:xfrm>
        </p:grpSpPr>
        <p:sp>
          <p:nvSpPr>
            <p:cNvPr id="240" name="Bent-Up Arrow 239"/>
            <p:cNvSpPr/>
            <p:nvPr/>
          </p:nvSpPr>
          <p:spPr>
            <a:xfrm rot="20923166" flipH="1">
              <a:off x="3876873" y="4118146"/>
              <a:ext cx="976013" cy="1088537"/>
            </a:xfrm>
            <a:prstGeom prst="bentUpArrow">
              <a:avLst>
                <a:gd name="adj1" fmla="val 21711"/>
                <a:gd name="adj2" fmla="val 25000"/>
                <a:gd name="adj3" fmla="val 25000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TextBox 240"/>
            <p:cNvSpPr txBox="1"/>
            <p:nvPr/>
          </p:nvSpPr>
          <p:spPr>
            <a:xfrm>
              <a:off x="3469795" y="4661114"/>
              <a:ext cx="1480130" cy="369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Book Antiqua"/>
                </a:rPr>
                <a:t>Pump out T</a:t>
              </a:r>
              <a:r>
                <a:rPr lang="en-US" baseline="-25000" dirty="0">
                  <a:cs typeface="Book Antiqua"/>
                </a:rPr>
                <a:t>2</a:t>
              </a:r>
            </a:p>
          </p:txBody>
        </p:sp>
        <p:grpSp>
          <p:nvGrpSpPr>
            <p:cNvPr id="242" name="Group 241"/>
            <p:cNvGrpSpPr/>
            <p:nvPr/>
          </p:nvGrpSpPr>
          <p:grpSpPr>
            <a:xfrm rot="20952435">
              <a:off x="4136927" y="4420141"/>
              <a:ext cx="153026" cy="362655"/>
              <a:chOff x="1242748" y="3036597"/>
              <a:chExt cx="288839" cy="684519"/>
            </a:xfrm>
          </p:grpSpPr>
          <p:sp>
            <p:nvSpPr>
              <p:cNvPr id="261" name="Donut 260"/>
              <p:cNvSpPr/>
              <p:nvPr/>
            </p:nvSpPr>
            <p:spPr>
              <a:xfrm>
                <a:off x="1318857" y="3273092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2" name="Group 261"/>
              <p:cNvGrpSpPr/>
              <p:nvPr/>
            </p:nvGrpSpPr>
            <p:grpSpPr>
              <a:xfrm>
                <a:off x="1242748" y="3036597"/>
                <a:ext cx="284629" cy="256685"/>
                <a:chOff x="3318364" y="3951256"/>
                <a:chExt cx="708119" cy="638599"/>
              </a:xfrm>
            </p:grpSpPr>
            <p:sp>
              <p:nvSpPr>
                <p:cNvPr id="275" name="Oval 274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6" name="Oval 275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7" name="Oval 276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3" name="Donut 262"/>
              <p:cNvSpPr/>
              <p:nvPr/>
            </p:nvSpPr>
            <p:spPr>
              <a:xfrm>
                <a:off x="1318857" y="3298371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4" name="Donut 263"/>
              <p:cNvSpPr/>
              <p:nvPr/>
            </p:nvSpPr>
            <p:spPr>
              <a:xfrm>
                <a:off x="1318857" y="3328723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5" name="Donut 264"/>
              <p:cNvSpPr/>
              <p:nvPr/>
            </p:nvSpPr>
            <p:spPr>
              <a:xfrm>
                <a:off x="1318857" y="3352289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6" name="Donut 265"/>
              <p:cNvSpPr/>
              <p:nvPr/>
            </p:nvSpPr>
            <p:spPr>
              <a:xfrm>
                <a:off x="1318857" y="3383347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7" name="Donut 266"/>
              <p:cNvSpPr/>
              <p:nvPr/>
            </p:nvSpPr>
            <p:spPr>
              <a:xfrm>
                <a:off x="1318857" y="3408626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Donut 267"/>
              <p:cNvSpPr/>
              <p:nvPr/>
            </p:nvSpPr>
            <p:spPr>
              <a:xfrm>
                <a:off x="1318857" y="3438978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9" name="Donut 268"/>
              <p:cNvSpPr/>
              <p:nvPr/>
            </p:nvSpPr>
            <p:spPr>
              <a:xfrm>
                <a:off x="1318857" y="3462544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70" name="Group 269"/>
              <p:cNvGrpSpPr/>
              <p:nvPr/>
            </p:nvGrpSpPr>
            <p:grpSpPr>
              <a:xfrm>
                <a:off x="1261308" y="3464431"/>
                <a:ext cx="270279" cy="256685"/>
                <a:chOff x="1264539" y="3496741"/>
                <a:chExt cx="270279" cy="256685"/>
              </a:xfrm>
            </p:grpSpPr>
            <p:grpSp>
              <p:nvGrpSpPr>
                <p:cNvPr id="271" name="Group 270"/>
                <p:cNvGrpSpPr/>
                <p:nvPr/>
              </p:nvGrpSpPr>
              <p:grpSpPr>
                <a:xfrm rot="247823">
                  <a:off x="1264539" y="3496741"/>
                  <a:ext cx="209682" cy="256685"/>
                  <a:chOff x="3318364" y="3951256"/>
                  <a:chExt cx="521662" cy="638599"/>
                </a:xfrm>
              </p:grpSpPr>
              <p:sp>
                <p:nvSpPr>
                  <p:cNvPr id="273" name="Oval 272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74" name="Oval 273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72" name="Oval 271"/>
                <p:cNvSpPr/>
                <p:nvPr/>
              </p:nvSpPr>
              <p:spPr>
                <a:xfrm rot="247823">
                  <a:off x="1376822" y="3579696"/>
                  <a:ext cx="157996" cy="1579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43" name="Group 242"/>
            <p:cNvGrpSpPr/>
            <p:nvPr/>
          </p:nvGrpSpPr>
          <p:grpSpPr>
            <a:xfrm rot="18700078">
              <a:off x="3906808" y="4090405"/>
              <a:ext cx="153026" cy="362655"/>
              <a:chOff x="1242748" y="3036597"/>
              <a:chExt cx="288839" cy="684519"/>
            </a:xfrm>
          </p:grpSpPr>
          <p:sp>
            <p:nvSpPr>
              <p:cNvPr id="244" name="Donut 243"/>
              <p:cNvSpPr/>
              <p:nvPr/>
            </p:nvSpPr>
            <p:spPr>
              <a:xfrm>
                <a:off x="1318857" y="3273092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5" name="Group 244"/>
              <p:cNvGrpSpPr/>
              <p:nvPr/>
            </p:nvGrpSpPr>
            <p:grpSpPr>
              <a:xfrm>
                <a:off x="1242748" y="3036597"/>
                <a:ext cx="284629" cy="256685"/>
                <a:chOff x="3318364" y="3951256"/>
                <a:chExt cx="708119" cy="638599"/>
              </a:xfrm>
            </p:grpSpPr>
            <p:sp>
              <p:nvSpPr>
                <p:cNvPr id="258" name="Oval 257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9" name="Oval 258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0" name="Oval 259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46" name="Donut 245"/>
              <p:cNvSpPr/>
              <p:nvPr/>
            </p:nvSpPr>
            <p:spPr>
              <a:xfrm>
                <a:off x="1318857" y="3298371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7" name="Donut 246"/>
              <p:cNvSpPr/>
              <p:nvPr/>
            </p:nvSpPr>
            <p:spPr>
              <a:xfrm>
                <a:off x="1318857" y="3328723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Donut 247"/>
              <p:cNvSpPr/>
              <p:nvPr/>
            </p:nvSpPr>
            <p:spPr>
              <a:xfrm>
                <a:off x="1318857" y="3352289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9" name="Donut 248"/>
              <p:cNvSpPr/>
              <p:nvPr/>
            </p:nvSpPr>
            <p:spPr>
              <a:xfrm>
                <a:off x="1318857" y="3383347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0" name="Donut 249"/>
              <p:cNvSpPr/>
              <p:nvPr/>
            </p:nvSpPr>
            <p:spPr>
              <a:xfrm>
                <a:off x="1318857" y="3408626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1" name="Donut 250"/>
              <p:cNvSpPr/>
              <p:nvPr/>
            </p:nvSpPr>
            <p:spPr>
              <a:xfrm>
                <a:off x="1318857" y="3438978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2" name="Donut 251"/>
              <p:cNvSpPr/>
              <p:nvPr/>
            </p:nvSpPr>
            <p:spPr>
              <a:xfrm>
                <a:off x="1318857" y="3462544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3" name="Group 252"/>
              <p:cNvGrpSpPr/>
              <p:nvPr/>
            </p:nvGrpSpPr>
            <p:grpSpPr>
              <a:xfrm>
                <a:off x="1261308" y="3464431"/>
                <a:ext cx="270279" cy="256685"/>
                <a:chOff x="1264539" y="3496741"/>
                <a:chExt cx="270279" cy="256685"/>
              </a:xfrm>
            </p:grpSpPr>
            <p:grpSp>
              <p:nvGrpSpPr>
                <p:cNvPr id="254" name="Group 253"/>
                <p:cNvGrpSpPr/>
                <p:nvPr/>
              </p:nvGrpSpPr>
              <p:grpSpPr>
                <a:xfrm rot="247823">
                  <a:off x="1264539" y="3496741"/>
                  <a:ext cx="209682" cy="256685"/>
                  <a:chOff x="3318364" y="3951256"/>
                  <a:chExt cx="521662" cy="638599"/>
                </a:xfrm>
              </p:grpSpPr>
              <p:sp>
                <p:nvSpPr>
                  <p:cNvPr id="256" name="Oval 255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7" name="Oval 256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55" name="Oval 254"/>
                <p:cNvSpPr/>
                <p:nvPr/>
              </p:nvSpPr>
              <p:spPr>
                <a:xfrm rot="247823">
                  <a:off x="1376822" y="3579696"/>
                  <a:ext cx="157996" cy="1579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278" name="Group 277"/>
          <p:cNvGrpSpPr/>
          <p:nvPr/>
        </p:nvGrpSpPr>
        <p:grpSpPr>
          <a:xfrm>
            <a:off x="3946948" y="2727743"/>
            <a:ext cx="1480130" cy="1247142"/>
            <a:chOff x="7661784" y="3170946"/>
            <a:chExt cx="1480130" cy="1247142"/>
          </a:xfrm>
        </p:grpSpPr>
        <p:sp>
          <p:nvSpPr>
            <p:cNvPr id="279" name="Bent-Up Arrow 278"/>
            <p:cNvSpPr/>
            <p:nvPr/>
          </p:nvSpPr>
          <p:spPr>
            <a:xfrm rot="20906643">
              <a:off x="8051436" y="3343962"/>
              <a:ext cx="736273" cy="1074126"/>
            </a:xfrm>
            <a:prstGeom prst="bentUpArrow">
              <a:avLst>
                <a:gd name="adj1" fmla="val 22222"/>
                <a:gd name="adj2" fmla="val 27963"/>
                <a:gd name="adj3" fmla="val 30743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0" name="TextBox 279"/>
            <p:cNvSpPr txBox="1"/>
            <p:nvPr/>
          </p:nvSpPr>
          <p:spPr>
            <a:xfrm>
              <a:off x="7661784" y="3813273"/>
              <a:ext cx="1480130" cy="36933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Book Antiqua"/>
                </a:rPr>
                <a:t>Pump out T</a:t>
              </a:r>
              <a:r>
                <a:rPr lang="en-US" baseline="-25000" dirty="0">
                  <a:cs typeface="Book Antiqua"/>
                </a:rPr>
                <a:t>2</a:t>
              </a:r>
            </a:p>
          </p:txBody>
        </p:sp>
        <p:grpSp>
          <p:nvGrpSpPr>
            <p:cNvPr id="281" name="Group 280"/>
            <p:cNvGrpSpPr/>
            <p:nvPr/>
          </p:nvGrpSpPr>
          <p:grpSpPr>
            <a:xfrm rot="8743217">
              <a:off x="8223064" y="3170946"/>
              <a:ext cx="183618" cy="435155"/>
              <a:chOff x="1242748" y="3036597"/>
              <a:chExt cx="288839" cy="684519"/>
            </a:xfrm>
          </p:grpSpPr>
          <p:sp>
            <p:nvSpPr>
              <p:cNvPr id="300" name="Donut 299"/>
              <p:cNvSpPr/>
              <p:nvPr/>
            </p:nvSpPr>
            <p:spPr>
              <a:xfrm>
                <a:off x="1318857" y="3273092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01" name="Group 300"/>
              <p:cNvGrpSpPr/>
              <p:nvPr/>
            </p:nvGrpSpPr>
            <p:grpSpPr>
              <a:xfrm>
                <a:off x="1242748" y="3036597"/>
                <a:ext cx="284629" cy="256685"/>
                <a:chOff x="3318364" y="3951256"/>
                <a:chExt cx="708119" cy="638599"/>
              </a:xfrm>
            </p:grpSpPr>
            <p:sp>
              <p:nvSpPr>
                <p:cNvPr id="314" name="Oval 313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5" name="Oval 314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6" name="Oval 315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02" name="Donut 301"/>
              <p:cNvSpPr/>
              <p:nvPr/>
            </p:nvSpPr>
            <p:spPr>
              <a:xfrm>
                <a:off x="1318857" y="3298371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3" name="Donut 302"/>
              <p:cNvSpPr/>
              <p:nvPr/>
            </p:nvSpPr>
            <p:spPr>
              <a:xfrm>
                <a:off x="1318857" y="3328723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4" name="Donut 303"/>
              <p:cNvSpPr/>
              <p:nvPr/>
            </p:nvSpPr>
            <p:spPr>
              <a:xfrm>
                <a:off x="1318857" y="3352289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5" name="Donut 304"/>
              <p:cNvSpPr/>
              <p:nvPr/>
            </p:nvSpPr>
            <p:spPr>
              <a:xfrm>
                <a:off x="1318857" y="3383347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6" name="Donut 305"/>
              <p:cNvSpPr/>
              <p:nvPr/>
            </p:nvSpPr>
            <p:spPr>
              <a:xfrm>
                <a:off x="1318857" y="3408626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7" name="Donut 306"/>
              <p:cNvSpPr/>
              <p:nvPr/>
            </p:nvSpPr>
            <p:spPr>
              <a:xfrm>
                <a:off x="1318857" y="3438978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8" name="Donut 307"/>
              <p:cNvSpPr/>
              <p:nvPr/>
            </p:nvSpPr>
            <p:spPr>
              <a:xfrm>
                <a:off x="1318857" y="3462544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09" name="Group 308"/>
              <p:cNvGrpSpPr/>
              <p:nvPr/>
            </p:nvGrpSpPr>
            <p:grpSpPr>
              <a:xfrm>
                <a:off x="1261308" y="3464431"/>
                <a:ext cx="270279" cy="256685"/>
                <a:chOff x="1264539" y="3496741"/>
                <a:chExt cx="270279" cy="256685"/>
              </a:xfrm>
            </p:grpSpPr>
            <p:grpSp>
              <p:nvGrpSpPr>
                <p:cNvPr id="310" name="Group 309"/>
                <p:cNvGrpSpPr/>
                <p:nvPr/>
              </p:nvGrpSpPr>
              <p:grpSpPr>
                <a:xfrm rot="247823">
                  <a:off x="1264539" y="3496741"/>
                  <a:ext cx="209682" cy="256685"/>
                  <a:chOff x="3318364" y="3951256"/>
                  <a:chExt cx="521662" cy="638599"/>
                </a:xfrm>
              </p:grpSpPr>
              <p:sp>
                <p:nvSpPr>
                  <p:cNvPr id="312" name="Oval 311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13" name="Oval 312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11" name="Oval 310"/>
                <p:cNvSpPr/>
                <p:nvPr/>
              </p:nvSpPr>
              <p:spPr>
                <a:xfrm rot="247823">
                  <a:off x="1376822" y="3579696"/>
                  <a:ext cx="157996" cy="1579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82" name="Group 281"/>
            <p:cNvGrpSpPr/>
            <p:nvPr/>
          </p:nvGrpSpPr>
          <p:grpSpPr>
            <a:xfrm rot="12355852">
              <a:off x="8614661" y="3462253"/>
              <a:ext cx="183618" cy="435156"/>
              <a:chOff x="1242748" y="3036597"/>
              <a:chExt cx="288839" cy="684519"/>
            </a:xfrm>
          </p:grpSpPr>
          <p:sp>
            <p:nvSpPr>
              <p:cNvPr id="283" name="Donut 282"/>
              <p:cNvSpPr/>
              <p:nvPr/>
            </p:nvSpPr>
            <p:spPr>
              <a:xfrm>
                <a:off x="1318857" y="3273092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84" name="Group 283"/>
              <p:cNvGrpSpPr/>
              <p:nvPr/>
            </p:nvGrpSpPr>
            <p:grpSpPr>
              <a:xfrm>
                <a:off x="1242748" y="3036597"/>
                <a:ext cx="284629" cy="256685"/>
                <a:chOff x="3318364" y="3951256"/>
                <a:chExt cx="708119" cy="638599"/>
              </a:xfrm>
            </p:grpSpPr>
            <p:sp>
              <p:nvSpPr>
                <p:cNvPr id="297" name="Oval 296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8" name="Oval 297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9" name="Oval 298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85" name="Donut 284"/>
              <p:cNvSpPr/>
              <p:nvPr/>
            </p:nvSpPr>
            <p:spPr>
              <a:xfrm>
                <a:off x="1318857" y="3298371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6" name="Donut 285"/>
              <p:cNvSpPr/>
              <p:nvPr/>
            </p:nvSpPr>
            <p:spPr>
              <a:xfrm>
                <a:off x="1318857" y="3328723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7" name="Donut 286"/>
              <p:cNvSpPr/>
              <p:nvPr/>
            </p:nvSpPr>
            <p:spPr>
              <a:xfrm>
                <a:off x="1318857" y="3352289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8" name="Donut 287"/>
              <p:cNvSpPr/>
              <p:nvPr/>
            </p:nvSpPr>
            <p:spPr>
              <a:xfrm>
                <a:off x="1318857" y="3383347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9" name="Donut 288"/>
              <p:cNvSpPr/>
              <p:nvPr/>
            </p:nvSpPr>
            <p:spPr>
              <a:xfrm>
                <a:off x="1318857" y="3408626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0" name="Donut 289"/>
              <p:cNvSpPr/>
              <p:nvPr/>
            </p:nvSpPr>
            <p:spPr>
              <a:xfrm>
                <a:off x="1318857" y="3438978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1" name="Donut 290"/>
              <p:cNvSpPr/>
              <p:nvPr/>
            </p:nvSpPr>
            <p:spPr>
              <a:xfrm>
                <a:off x="1318857" y="3462544"/>
                <a:ext cx="143993" cy="45719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92" name="Group 291"/>
              <p:cNvGrpSpPr/>
              <p:nvPr/>
            </p:nvGrpSpPr>
            <p:grpSpPr>
              <a:xfrm>
                <a:off x="1261308" y="3464431"/>
                <a:ext cx="270279" cy="256685"/>
                <a:chOff x="1264539" y="3496741"/>
                <a:chExt cx="270279" cy="256685"/>
              </a:xfrm>
            </p:grpSpPr>
            <p:grpSp>
              <p:nvGrpSpPr>
                <p:cNvPr id="293" name="Group 292"/>
                <p:cNvGrpSpPr/>
                <p:nvPr/>
              </p:nvGrpSpPr>
              <p:grpSpPr>
                <a:xfrm rot="247823">
                  <a:off x="1264539" y="3496741"/>
                  <a:ext cx="209682" cy="256685"/>
                  <a:chOff x="3318364" y="3951256"/>
                  <a:chExt cx="521662" cy="638599"/>
                </a:xfrm>
              </p:grpSpPr>
              <p:sp>
                <p:nvSpPr>
                  <p:cNvPr id="295" name="Oval 294"/>
                  <p:cNvSpPr/>
                  <p:nvPr/>
                </p:nvSpPr>
                <p:spPr>
                  <a:xfrm>
                    <a:off x="3446953" y="3951256"/>
                    <a:ext cx="393073" cy="393073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6" name="Oval 295"/>
                  <p:cNvSpPr/>
                  <p:nvPr/>
                </p:nvSpPr>
                <p:spPr>
                  <a:xfrm>
                    <a:off x="3318364" y="4196782"/>
                    <a:ext cx="393073" cy="393073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294" name="Oval 293"/>
                <p:cNvSpPr/>
                <p:nvPr/>
              </p:nvSpPr>
              <p:spPr>
                <a:xfrm rot="247823">
                  <a:off x="1376822" y="3579696"/>
                  <a:ext cx="157996" cy="157996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317" name="Rectangle 316"/>
          <p:cNvSpPr/>
          <p:nvPr/>
        </p:nvSpPr>
        <p:spPr>
          <a:xfrm>
            <a:off x="4001476" y="5729204"/>
            <a:ext cx="2229991" cy="842299"/>
          </a:xfrm>
          <a:prstGeom prst="rect">
            <a:avLst/>
          </a:prstGeom>
          <a:solidFill>
            <a:srgbClr val="D0FFF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2060"/>
                </a:solidFill>
              </a:rPr>
              <a:t>Gas dynamics model: </a:t>
            </a:r>
            <a:r>
              <a:rPr lang="en-US" sz="1600" i="1" dirty="0" err="1" smtClean="0">
                <a:solidFill>
                  <a:srgbClr val="002060"/>
                </a:solidFill>
              </a:rPr>
              <a:t>Kuckert</a:t>
            </a:r>
            <a:r>
              <a:rPr lang="en-US" sz="1600" i="1" dirty="0" smtClean="0">
                <a:solidFill>
                  <a:srgbClr val="002060"/>
                </a:solidFill>
              </a:rPr>
              <a:t> et al., </a:t>
            </a:r>
            <a:r>
              <a:rPr lang="en-US" sz="1600" i="1" dirty="0" err="1" smtClean="0">
                <a:solidFill>
                  <a:srgbClr val="002060"/>
                </a:solidFill>
              </a:rPr>
              <a:t>arXiv</a:t>
            </a:r>
            <a:r>
              <a:rPr lang="en-US" sz="1600" i="1" dirty="0" smtClean="0">
                <a:solidFill>
                  <a:srgbClr val="002060"/>
                </a:solidFill>
              </a:rPr>
              <a:t>:</a:t>
            </a:r>
            <a:r>
              <a:rPr lang="is-IS" sz="1600" i="1" dirty="0" smtClean="0">
                <a:solidFill>
                  <a:srgbClr val="002060"/>
                </a:solidFill>
              </a:rPr>
              <a:t>1805.05313</a:t>
            </a:r>
          </a:p>
        </p:txBody>
      </p:sp>
      <p:sp>
        <p:nvSpPr>
          <p:cNvPr id="318" name="TextBox 317"/>
          <p:cNvSpPr txBox="1"/>
          <p:nvPr/>
        </p:nvSpPr>
        <p:spPr>
          <a:xfrm>
            <a:off x="2227432" y="5595138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~3 </a:t>
            </a:r>
            <a:r>
              <a:rPr lang="en-US" dirty="0" smtClean="0"/>
              <a:t>x 10</a:t>
            </a:r>
            <a:r>
              <a:rPr lang="en-US" baseline="30000" dirty="0" smtClean="0"/>
              <a:t>-3</a:t>
            </a:r>
            <a:r>
              <a:rPr lang="en-US" dirty="0" smtClean="0"/>
              <a:t> mbar</a:t>
            </a:r>
            <a:endParaRPr lang="en-US" dirty="0"/>
          </a:p>
        </p:txBody>
      </p:sp>
      <p:sp>
        <p:nvSpPr>
          <p:cNvPr id="319" name="TextBox 318"/>
          <p:cNvSpPr txBox="1"/>
          <p:nvPr/>
        </p:nvSpPr>
        <p:spPr>
          <a:xfrm>
            <a:off x="3959084" y="5177986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~2 x 10</a:t>
            </a:r>
            <a:r>
              <a:rPr lang="en-US" baseline="30000" smtClean="0"/>
              <a:t>-5</a:t>
            </a:r>
            <a:r>
              <a:rPr lang="en-US" smtClean="0"/>
              <a:t> </a:t>
            </a:r>
            <a:r>
              <a:rPr lang="en-US" dirty="0" smtClean="0"/>
              <a:t>mbar</a:t>
            </a:r>
            <a:endParaRPr lang="en-US" dirty="0"/>
          </a:p>
        </p:txBody>
      </p:sp>
      <p:sp>
        <p:nvSpPr>
          <p:cNvPr id="320" name="TextBox 319"/>
          <p:cNvSpPr txBox="1"/>
          <p:nvPr/>
        </p:nvSpPr>
        <p:spPr>
          <a:xfrm>
            <a:off x="357230" y="5943148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~2 x 10</a:t>
            </a:r>
            <a:r>
              <a:rPr lang="en-US" baseline="30000" smtClean="0"/>
              <a:t>-5</a:t>
            </a:r>
            <a:r>
              <a:rPr lang="en-US" smtClean="0"/>
              <a:t> </a:t>
            </a:r>
            <a:r>
              <a:rPr lang="en-US" dirty="0" smtClean="0"/>
              <a:t>mbar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485835" y="2664212"/>
            <a:ext cx="3722048" cy="2801076"/>
            <a:chOff x="5485835" y="2664212"/>
            <a:chExt cx="3722048" cy="280107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18389" y="2972896"/>
              <a:ext cx="3589494" cy="2228477"/>
            </a:xfrm>
            <a:prstGeom prst="rect">
              <a:avLst/>
            </a:prstGeom>
          </p:spPr>
        </p:pic>
        <p:sp>
          <p:nvSpPr>
            <p:cNvPr id="324" name="Textfeld 40"/>
            <p:cNvSpPr txBox="1"/>
            <p:nvPr/>
          </p:nvSpPr>
          <p:spPr>
            <a:xfrm>
              <a:off x="6971338" y="4412506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i="1" dirty="0" smtClean="0"/>
                <a:t>Mar 30, 2018</a:t>
              </a:r>
              <a:endParaRPr lang="de-DE" i="1" dirty="0"/>
            </a:p>
          </p:txBody>
        </p:sp>
        <p:sp>
          <p:nvSpPr>
            <p:cNvPr id="326" name="TextBox 325"/>
            <p:cNvSpPr txBox="1"/>
            <p:nvPr/>
          </p:nvSpPr>
          <p:spPr>
            <a:xfrm rot="16200000">
              <a:off x="4744478" y="3913498"/>
              <a:ext cx="185204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mtClean="0"/>
                <a:t>Temperature (K)</a:t>
              </a:r>
              <a:endParaRPr lang="en-US"/>
            </a:p>
          </p:txBody>
        </p:sp>
        <p:cxnSp>
          <p:nvCxnSpPr>
            <p:cNvPr id="329" name="Straight Arrow Connector 328"/>
            <p:cNvCxnSpPr/>
            <p:nvPr/>
          </p:nvCxnSpPr>
          <p:spPr>
            <a:xfrm>
              <a:off x="7097348" y="3458080"/>
              <a:ext cx="0" cy="915861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Textfeld 40"/>
            <p:cNvSpPr txBox="1"/>
            <p:nvPr/>
          </p:nvSpPr>
          <p:spPr>
            <a:xfrm>
              <a:off x="7093015" y="3401450"/>
              <a:ext cx="9012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FF0000"/>
                  </a:solidFill>
                </a:rPr>
                <a:t>± 0.1%</a:t>
              </a:r>
              <a:endParaRPr lang="de-DE" dirty="0">
                <a:solidFill>
                  <a:srgbClr val="FF0000"/>
                </a:solidFill>
              </a:endParaRPr>
            </a:p>
          </p:txBody>
        </p:sp>
        <p:sp>
          <p:nvSpPr>
            <p:cNvPr id="331" name="TextBox 330"/>
            <p:cNvSpPr txBox="1"/>
            <p:nvPr/>
          </p:nvSpPr>
          <p:spPr>
            <a:xfrm>
              <a:off x="6097156" y="4865742"/>
              <a:ext cx="28184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smtClean="0"/>
                <a:t>0          5          10        15        20</a:t>
              </a:r>
              <a:endParaRPr lang="en-US" sz="1400" dirty="0"/>
            </a:p>
          </p:txBody>
        </p:sp>
        <p:sp>
          <p:nvSpPr>
            <p:cNvPr id="327" name="TextBox 326"/>
            <p:cNvSpPr txBox="1"/>
            <p:nvPr/>
          </p:nvSpPr>
          <p:spPr>
            <a:xfrm>
              <a:off x="7093015" y="5095956"/>
              <a:ext cx="111229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Time (</a:t>
              </a:r>
              <a:r>
                <a:rPr lang="en-US" dirty="0" err="1" smtClean="0"/>
                <a:t>hr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5995499" y="2664212"/>
              <a:ext cx="315047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Temperature stability @ 30 K</a:t>
              </a:r>
              <a:endParaRPr lang="en-US" dirty="0"/>
            </a:p>
          </p:txBody>
        </p:sp>
      </p:grpSp>
      <p:sp>
        <p:nvSpPr>
          <p:cNvPr id="335" name="Rectangle 334"/>
          <p:cNvSpPr/>
          <p:nvPr/>
        </p:nvSpPr>
        <p:spPr>
          <a:xfrm>
            <a:off x="6382871" y="5729203"/>
            <a:ext cx="2580507" cy="837341"/>
          </a:xfrm>
          <a:prstGeom prst="rect">
            <a:avLst/>
          </a:prstGeom>
          <a:solidFill>
            <a:srgbClr val="D0FFF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2060"/>
                </a:solidFill>
              </a:rPr>
              <a:t>Two-phase Ne cooling: </a:t>
            </a:r>
            <a:r>
              <a:rPr lang="en-US" sz="1600" i="1" dirty="0" err="1" smtClean="0">
                <a:solidFill>
                  <a:srgbClr val="002060"/>
                </a:solidFill>
              </a:rPr>
              <a:t>Grohmann</a:t>
            </a:r>
            <a:r>
              <a:rPr lang="en-US" sz="1600" i="1" dirty="0" smtClean="0">
                <a:solidFill>
                  <a:srgbClr val="002060"/>
                </a:solidFill>
              </a:rPr>
              <a:t> et al., Cryogenics </a:t>
            </a:r>
            <a:r>
              <a:rPr lang="en-US" sz="1600" b="1" i="1" dirty="0" smtClean="0">
                <a:solidFill>
                  <a:srgbClr val="002060"/>
                </a:solidFill>
              </a:rPr>
              <a:t>49</a:t>
            </a:r>
            <a:r>
              <a:rPr lang="en-US" sz="1600" i="1" dirty="0" smtClean="0">
                <a:solidFill>
                  <a:srgbClr val="002060"/>
                </a:solidFill>
              </a:rPr>
              <a:t> (2009) 413</a:t>
            </a:r>
            <a:endParaRPr lang="is-IS" sz="1600" i="1" dirty="0" smtClean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64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" grpId="0" animBg="1"/>
      <p:bldP spid="318" grpId="0"/>
      <p:bldP spid="319" grpId="0"/>
      <p:bldP spid="320" grpId="0"/>
      <p:bldP spid="3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en-US" dirty="0" smtClean="0"/>
              <a:t>Focal-Plane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203709"/>
            <a:ext cx="8413751" cy="625091"/>
          </a:xfrm>
        </p:spPr>
        <p:txBody>
          <a:bodyPr>
            <a:normAutofit/>
          </a:bodyPr>
          <a:lstStyle/>
          <a:p>
            <a:r>
              <a:rPr lang="en-US" dirty="0" smtClean="0"/>
              <a:t>Image analyzing plane with Si p-</a:t>
            </a:r>
            <a:r>
              <a:rPr lang="en-US" dirty="0" err="1" smtClean="0"/>
              <a:t>i</a:t>
            </a:r>
            <a:r>
              <a:rPr lang="en-US" dirty="0" smtClean="0"/>
              <a:t>-n diode from Canberra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26552"/>
            <a:ext cx="4397829" cy="43079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8837" y="5991783"/>
            <a:ext cx="423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Amsbaugh</a:t>
            </a:r>
            <a:r>
              <a:rPr lang="en-US" dirty="0"/>
              <a:t> </a:t>
            </a:r>
            <a:r>
              <a:rPr lang="en-US" i="1" dirty="0" smtClean="0"/>
              <a:t>et al</a:t>
            </a:r>
            <a:r>
              <a:rPr lang="en-US" dirty="0" smtClean="0"/>
              <a:t>., NIM </a:t>
            </a:r>
            <a:r>
              <a:rPr lang="en-US" dirty="0"/>
              <a:t>A, </a:t>
            </a:r>
            <a:r>
              <a:rPr lang="en-US" b="1" dirty="0" smtClean="0"/>
              <a:t>778</a:t>
            </a:r>
            <a:r>
              <a:rPr lang="en-US" dirty="0" smtClean="0"/>
              <a:t> </a:t>
            </a:r>
            <a:r>
              <a:rPr lang="en-US" dirty="0"/>
              <a:t>40 (2015)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397829" y="1722145"/>
            <a:ext cx="4835524" cy="4371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90-mm active diameter</a:t>
            </a:r>
          </a:p>
          <a:p>
            <a:r>
              <a:rPr lang="en-US" dirty="0" smtClean="0"/>
              <a:t>Entrance window </a:t>
            </a:r>
            <a:r>
              <a:rPr lang="en-US" dirty="0" smtClean="0"/>
              <a:t>150 </a:t>
            </a:r>
            <a:r>
              <a:rPr lang="en-US" dirty="0" smtClean="0"/>
              <a:t>nm with 46% charge collection</a:t>
            </a:r>
          </a:p>
          <a:p>
            <a:r>
              <a:rPr lang="en-US" dirty="0" smtClean="0"/>
              <a:t>148 pixels in dartboard pattern</a:t>
            </a:r>
          </a:p>
          <a:p>
            <a:r>
              <a:rPr lang="en-US" dirty="0" smtClean="0"/>
              <a:t>Energy resolution around 2 </a:t>
            </a:r>
            <a:r>
              <a:rPr lang="en-US" dirty="0" err="1" smtClean="0"/>
              <a:t>keV</a:t>
            </a:r>
            <a:r>
              <a:rPr lang="en-US" dirty="0" smtClean="0"/>
              <a:t> FWHM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9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 by the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334" y="1326658"/>
            <a:ext cx="7886700" cy="4351338"/>
          </a:xfrm>
        </p:spPr>
        <p:txBody>
          <a:bodyPr/>
          <a:lstStyle/>
          <a:p>
            <a:r>
              <a:rPr lang="en-US" dirty="0" smtClean="0"/>
              <a:t>10</a:t>
            </a:r>
            <a:r>
              <a:rPr lang="en-US" baseline="30000" dirty="0" smtClean="0"/>
              <a:t>11</a:t>
            </a:r>
            <a:r>
              <a:rPr lang="en-US" dirty="0" smtClean="0"/>
              <a:t> tritium decays per second</a:t>
            </a:r>
          </a:p>
          <a:p>
            <a:r>
              <a:rPr lang="en-US" dirty="0" smtClean="0"/>
              <a:t>Magnetic field range 3 </a:t>
            </a:r>
            <a:r>
              <a:rPr lang="mr-IN" dirty="0" smtClean="0"/>
              <a:t>–</a:t>
            </a:r>
            <a:r>
              <a:rPr lang="en-US" dirty="0" smtClean="0"/>
              <a:t> 60000 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734016" y="2255558"/>
            <a:ext cx="6409984" cy="4391363"/>
            <a:chOff x="4645990" y="799881"/>
            <a:chExt cx="6195463" cy="424439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45990" y="906462"/>
              <a:ext cx="6195463" cy="413781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319458" y="799881"/>
              <a:ext cx="3521995" cy="11601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400" dirty="0" err="1" smtClean="0">
                  <a:latin typeface="Arial" charset="0"/>
                  <a:ea typeface="Arial" charset="0"/>
                  <a:cs typeface="Arial" charset="0"/>
                </a:rPr>
                <a:t>Leopoldshafen</a:t>
              </a:r>
              <a:r>
                <a:rPr lang="en-US" sz="2400" dirty="0" smtClean="0">
                  <a:latin typeface="Arial" charset="0"/>
                  <a:ea typeface="Arial" charset="0"/>
                  <a:cs typeface="Arial" charset="0"/>
                </a:rPr>
                <a:t>, Germany</a:t>
              </a:r>
            </a:p>
            <a:p>
              <a:pPr algn="r"/>
              <a:r>
                <a:rPr lang="en-US" sz="2400" dirty="0" smtClean="0">
                  <a:latin typeface="Arial" charset="0"/>
                  <a:ea typeface="Arial" charset="0"/>
                  <a:cs typeface="Arial" charset="0"/>
                </a:rPr>
                <a:t>(near Karlsruhe)</a:t>
              </a:r>
              <a:endParaRPr lang="en-US" sz="2400" dirty="0">
                <a:latin typeface="Arial" charset="0"/>
                <a:ea typeface="Arial" charset="0"/>
                <a:cs typeface="Arial" charset="0"/>
              </a:endParaRPr>
            </a:p>
            <a:p>
              <a:pPr algn="r"/>
              <a:r>
                <a:rPr lang="en-US" sz="2400" dirty="0">
                  <a:latin typeface="Arial" charset="0"/>
                  <a:ea typeface="Arial" charset="0"/>
                  <a:cs typeface="Arial" charset="0"/>
                </a:rPr>
                <a:t>November 2006</a:t>
              </a:r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309334" y="2235203"/>
            <a:ext cx="242468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Design filter width           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dirty="0" smtClean="0"/>
              <a:t>E </a:t>
            </a:r>
            <a:r>
              <a:rPr lang="en-US" dirty="0"/>
              <a:t>= 0.93 eV</a:t>
            </a:r>
          </a:p>
          <a:p>
            <a:r>
              <a:rPr lang="en-US" dirty="0"/>
              <a:t>Design sensitivity:      0.2 </a:t>
            </a:r>
            <a:r>
              <a:rPr lang="en-US" dirty="0" smtClean="0"/>
              <a:t>eV at </a:t>
            </a:r>
            <a:r>
              <a:rPr lang="en-US" dirty="0"/>
              <a:t>90% CL</a:t>
            </a:r>
          </a:p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6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Spectrometer Backgrounds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160" y="1108047"/>
            <a:ext cx="7886700" cy="4351338"/>
          </a:xfrm>
        </p:spPr>
        <p:txBody>
          <a:bodyPr/>
          <a:lstStyle/>
          <a:p>
            <a:r>
              <a:rPr lang="en-US" dirty="0"/>
              <a:t>Signal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err="1"/>
              <a:t>s</a:t>
            </a:r>
            <a:r>
              <a:rPr lang="en-US" dirty="0"/>
              <a:t> have E~0 </a:t>
            </a:r>
            <a:r>
              <a:rPr lang="en-US" dirty="0" err="1"/>
              <a:t>keV</a:t>
            </a:r>
            <a:r>
              <a:rPr lang="en-US" dirty="0"/>
              <a:t> in analyzing plane</a:t>
            </a:r>
          </a:p>
          <a:p>
            <a:r>
              <a:rPr lang="en-US" dirty="0"/>
              <a:t>Low-energy </a:t>
            </a:r>
            <a:r>
              <a:rPr lang="en-US" dirty="0" err="1"/>
              <a:t>secondaries</a:t>
            </a:r>
            <a:r>
              <a:rPr lang="en-US" dirty="0"/>
              <a:t> mimic the signal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997" y="2015892"/>
            <a:ext cx="6802582" cy="46362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52399" y="5348545"/>
            <a:ext cx="1932003" cy="595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22648" y="5943596"/>
            <a:ext cx="2250658" cy="595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00977" y="2032110"/>
            <a:ext cx="2525602" cy="595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677888" y="2588169"/>
            <a:ext cx="1865498" cy="5950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648139" y="341242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Detector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98417" y="2107868"/>
            <a:ext cx="3248384" cy="4272928"/>
            <a:chOff x="182194" y="2220295"/>
            <a:chExt cx="3248384" cy="4272928"/>
          </a:xfrm>
        </p:grpSpPr>
        <p:pic>
          <p:nvPicPr>
            <p:cNvPr id="14" name="Picture 13" descr="mage result for wavy line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632" t="38916" r="7643" b="36036"/>
            <a:stretch/>
          </p:blipFill>
          <p:spPr bwMode="auto">
            <a:xfrm rot="12779458">
              <a:off x="1329090" y="3742200"/>
              <a:ext cx="926537" cy="3526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>
              <a:off x="871678" y="3056769"/>
              <a:ext cx="2558900" cy="3436454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82194" y="2220295"/>
              <a:ext cx="1823888" cy="8617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Emission from walls </a:t>
              </a:r>
              <a:r>
                <a:rPr lang="en-US" sz="1400" dirty="0" smtClean="0"/>
                <a:t>(cosmic rays, environmental </a:t>
              </a:r>
              <a:r>
                <a:rPr lang="en-US" sz="1400" dirty="0" err="1" smtClean="0">
                  <a:latin typeface="Symbol" charset="2"/>
                  <a:ea typeface="Symbol" charset="2"/>
                  <a:cs typeface="Symbol" charset="2"/>
                </a:rPr>
                <a:t>g</a:t>
              </a:r>
              <a:r>
                <a:rPr lang="en-US" sz="1400" dirty="0" err="1" smtClean="0"/>
                <a:t>s</a:t>
              </a:r>
              <a:r>
                <a:rPr lang="en-US" sz="1400" dirty="0" smtClean="0"/>
                <a:t>)</a:t>
              </a:r>
              <a:endParaRPr lang="en-US" sz="14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30025" y="5309483"/>
            <a:ext cx="2732515" cy="898878"/>
          </a:xfrm>
          <a:prstGeom prst="rect">
            <a:avLst/>
          </a:prstGeom>
          <a:solidFill>
            <a:srgbClr val="D0FFF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2060"/>
                </a:solidFill>
              </a:rPr>
              <a:t>Muon-induced background: KATRIN </a:t>
            </a:r>
            <a:r>
              <a:rPr lang="en-US" sz="1600" i="1" dirty="0" err="1" smtClean="0">
                <a:solidFill>
                  <a:srgbClr val="002060"/>
                </a:solidFill>
              </a:rPr>
              <a:t>collab</a:t>
            </a:r>
            <a:r>
              <a:rPr lang="en-US" sz="1600" i="1" dirty="0" smtClean="0">
                <a:solidFill>
                  <a:srgbClr val="002060"/>
                </a:solidFill>
              </a:rPr>
              <a:t>., </a:t>
            </a:r>
            <a:r>
              <a:rPr lang="en-US" sz="1600" i="1" dirty="0" err="1" smtClean="0">
                <a:solidFill>
                  <a:srgbClr val="002060"/>
                </a:solidFill>
              </a:rPr>
              <a:t>arXiv</a:t>
            </a:r>
            <a:r>
              <a:rPr lang="en-US" sz="1600" i="1" dirty="0" smtClean="0">
                <a:solidFill>
                  <a:srgbClr val="002060"/>
                </a:solidFill>
              </a:rPr>
              <a:t>:</a:t>
            </a:r>
            <a:r>
              <a:rPr lang="cs-CZ" sz="1600" i="1" dirty="0" smtClean="0">
                <a:solidFill>
                  <a:srgbClr val="002060"/>
                </a:solidFill>
              </a:rPr>
              <a:t>1805.12173</a:t>
            </a:r>
            <a:endParaRPr lang="en-US" sz="1600" i="1" dirty="0">
              <a:solidFill>
                <a:srgbClr val="00206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15229" y="2369477"/>
            <a:ext cx="7691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007F00"/>
                </a:solidFill>
              </a:rPr>
              <a:t>✓</a:t>
            </a:r>
            <a:endParaRPr lang="en-US" sz="7200" dirty="0">
              <a:solidFill>
                <a:srgbClr val="007F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10979" y="2273288"/>
            <a:ext cx="2229991" cy="978524"/>
          </a:xfrm>
          <a:prstGeom prst="rect">
            <a:avLst/>
          </a:prstGeom>
          <a:solidFill>
            <a:srgbClr val="D0FFF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2060"/>
                </a:solidFill>
              </a:rPr>
              <a:t>Magnetic pulses vs stored-e</a:t>
            </a:r>
            <a:r>
              <a:rPr lang="en-US" sz="1600" i="1" baseline="30000" dirty="0" smtClean="0">
                <a:solidFill>
                  <a:srgbClr val="002060"/>
                </a:solidFill>
              </a:rPr>
              <a:t>-</a:t>
            </a:r>
            <a:r>
              <a:rPr lang="en-US" sz="1600" i="1" dirty="0" smtClean="0">
                <a:solidFill>
                  <a:srgbClr val="002060"/>
                </a:solidFill>
              </a:rPr>
              <a:t> background: </a:t>
            </a:r>
            <a:r>
              <a:rPr lang="en-US" sz="1600" i="1" dirty="0">
                <a:solidFill>
                  <a:srgbClr val="002060"/>
                </a:solidFill>
              </a:rPr>
              <a:t>KATRIN </a:t>
            </a:r>
            <a:r>
              <a:rPr lang="en-US" sz="1600" i="1" dirty="0" err="1">
                <a:solidFill>
                  <a:srgbClr val="002060"/>
                </a:solidFill>
              </a:rPr>
              <a:t>collab</a:t>
            </a:r>
            <a:r>
              <a:rPr lang="en-US" sz="1600" i="1" dirty="0">
                <a:solidFill>
                  <a:srgbClr val="002060"/>
                </a:solidFill>
              </a:rPr>
              <a:t>., </a:t>
            </a:r>
            <a:r>
              <a:rPr lang="pt-BR" sz="1600" i="1" dirty="0" smtClean="0">
                <a:solidFill>
                  <a:srgbClr val="002060"/>
                </a:solidFill>
              </a:rPr>
              <a:t>EPJC </a:t>
            </a:r>
            <a:r>
              <a:rPr lang="pt-BR" sz="1600" b="1" i="1" dirty="0" smtClean="0">
                <a:solidFill>
                  <a:srgbClr val="002060"/>
                </a:solidFill>
              </a:rPr>
              <a:t>78</a:t>
            </a:r>
            <a:r>
              <a:rPr lang="pt-BR" sz="1600" i="1" dirty="0" smtClean="0">
                <a:solidFill>
                  <a:srgbClr val="002060"/>
                </a:solidFill>
              </a:rPr>
              <a:t>, 778 </a:t>
            </a:r>
            <a:r>
              <a:rPr lang="pt-BR" sz="1600" i="1" dirty="0">
                <a:solidFill>
                  <a:srgbClr val="002060"/>
                </a:solidFill>
              </a:rPr>
              <a:t>(2018)</a:t>
            </a:r>
            <a:endParaRPr lang="is-IS" sz="1600" i="1" dirty="0" smtClean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25288" y="2108173"/>
            <a:ext cx="2010026" cy="8002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from ionization </a:t>
            </a:r>
            <a:r>
              <a:rPr lang="en-US" sz="1400" dirty="0" smtClean="0"/>
              <a:t>(</a:t>
            </a:r>
            <a:r>
              <a:rPr lang="en-US" sz="14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400" dirty="0" smtClean="0"/>
              <a:t> flux, trapped e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, decays in volume...)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061537" y="2189363"/>
            <a:ext cx="7691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rgbClr val="007F00"/>
                </a:solidFill>
              </a:rPr>
              <a:t>✓</a:t>
            </a:r>
            <a:endParaRPr lang="en-US" sz="7200" dirty="0">
              <a:solidFill>
                <a:srgbClr val="007F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880722" y="5077049"/>
            <a:ext cx="90506" cy="1170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580054" y="3906988"/>
            <a:ext cx="773018" cy="7730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529383" y="3856468"/>
            <a:ext cx="869265" cy="1602917"/>
            <a:chOff x="5928582" y="4457406"/>
            <a:chExt cx="869265" cy="1602917"/>
          </a:xfrm>
        </p:grpSpPr>
        <p:grpSp>
          <p:nvGrpSpPr>
            <p:cNvPr id="25" name="Group 24"/>
            <p:cNvGrpSpPr/>
            <p:nvPr/>
          </p:nvGrpSpPr>
          <p:grpSpPr>
            <a:xfrm>
              <a:off x="5928582" y="4457406"/>
              <a:ext cx="869265" cy="1602917"/>
              <a:chOff x="6857733" y="5773742"/>
              <a:chExt cx="550294" cy="1014738"/>
            </a:xfrm>
          </p:grpSpPr>
          <p:sp>
            <p:nvSpPr>
              <p:cNvPr id="29" name="Diamond 28"/>
              <p:cNvSpPr/>
              <p:nvPr/>
            </p:nvSpPr>
            <p:spPr>
              <a:xfrm rot="1800000">
                <a:off x="7152016" y="6272776"/>
                <a:ext cx="136625" cy="136808"/>
              </a:xfrm>
              <a:prstGeom prst="diamond">
                <a:avLst/>
              </a:prstGeom>
              <a:solidFill>
                <a:srgbClr val="7B7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Donut 29"/>
              <p:cNvSpPr/>
              <p:nvPr/>
            </p:nvSpPr>
            <p:spPr>
              <a:xfrm>
                <a:off x="6857733" y="5773742"/>
                <a:ext cx="550294" cy="550294"/>
              </a:xfrm>
              <a:prstGeom prst="donut">
                <a:avLst>
                  <a:gd name="adj" fmla="val 4507"/>
                </a:avLst>
              </a:prstGeom>
              <a:solidFill>
                <a:srgbClr val="7B7B7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 rot="20717471">
                <a:off x="7226963" y="6385020"/>
                <a:ext cx="122258" cy="403460"/>
              </a:xfrm>
              <a:prstGeom prst="rect">
                <a:avLst/>
              </a:prstGeom>
              <a:solidFill>
                <a:srgbClr val="7B7B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rot="14008070">
              <a:off x="6052077" y="4770122"/>
              <a:ext cx="673468" cy="277944"/>
              <a:chOff x="6886232" y="5084341"/>
              <a:chExt cx="1084996" cy="447780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4" cstate="print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400000"/>
                        </a14:imgEffect>
                        <a14:imgEffect>
                          <a14:brightnessContrast bright="-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86232" y="5142349"/>
                <a:ext cx="573193" cy="389772"/>
              </a:xfrm>
              <a:prstGeom prst="rect">
                <a:avLst/>
              </a:prstGeom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7880722" y="5084341"/>
                <a:ext cx="90506" cy="1170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6720155" y="4017626"/>
            <a:ext cx="2390801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en-US" baseline="30000" dirty="0" smtClean="0"/>
              <a:t> </a:t>
            </a:r>
            <a:r>
              <a:rPr lang="en-US" dirty="0" smtClean="0"/>
              <a:t>decay in walls (</a:t>
            </a:r>
            <a:r>
              <a:rPr lang="en-US" baseline="30000" dirty="0" smtClean="0"/>
              <a:t>210</a:t>
            </a:r>
            <a:r>
              <a:rPr lang="en-US" dirty="0" smtClean="0"/>
              <a:t>Pb chain from Rn </a:t>
            </a:r>
            <a:r>
              <a:rPr lang="en-US" dirty="0" err="1" smtClean="0"/>
              <a:t>plateout</a:t>
            </a:r>
            <a:r>
              <a:rPr lang="en-US" dirty="0" smtClean="0"/>
              <a:t>) sputters highly excited atoms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Rydberg atoms ionize in volume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5979060" y="4243012"/>
            <a:ext cx="78978" cy="7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5937736" y="4083315"/>
            <a:ext cx="78781" cy="207807"/>
            <a:chOff x="6843935" y="3545816"/>
            <a:chExt cx="78781" cy="207807"/>
          </a:xfrm>
        </p:grpSpPr>
        <p:cxnSp>
          <p:nvCxnSpPr>
            <p:cNvPr id="36" name="Straight Arrow Connector 35"/>
            <p:cNvCxnSpPr/>
            <p:nvPr/>
          </p:nvCxnSpPr>
          <p:spPr>
            <a:xfrm flipV="1">
              <a:off x="6862227" y="3545816"/>
              <a:ext cx="50555" cy="20780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6843935" y="3642450"/>
              <a:ext cx="78781" cy="787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17101" y="4133697"/>
            <a:ext cx="96676" cy="189857"/>
            <a:chOff x="6880963" y="3499473"/>
            <a:chExt cx="96676" cy="189857"/>
          </a:xfrm>
        </p:grpSpPr>
        <p:cxnSp>
          <p:nvCxnSpPr>
            <p:cNvPr id="39" name="Straight Arrow Connector 38"/>
            <p:cNvCxnSpPr/>
            <p:nvPr/>
          </p:nvCxnSpPr>
          <p:spPr>
            <a:xfrm flipH="1" flipV="1">
              <a:off x="6880963" y="3499473"/>
              <a:ext cx="91417" cy="18985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6898858" y="3577150"/>
              <a:ext cx="78781" cy="787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635676" y="4202137"/>
            <a:ext cx="173949" cy="165852"/>
            <a:chOff x="7325056" y="3092980"/>
            <a:chExt cx="173949" cy="165852"/>
          </a:xfrm>
        </p:grpSpPr>
        <p:cxnSp>
          <p:nvCxnSpPr>
            <p:cNvPr id="42" name="Straight Arrow Connector 41"/>
            <p:cNvCxnSpPr/>
            <p:nvPr/>
          </p:nvCxnSpPr>
          <p:spPr>
            <a:xfrm flipH="1" flipV="1">
              <a:off x="7325056" y="3092980"/>
              <a:ext cx="173949" cy="165852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7385800" y="3137427"/>
              <a:ext cx="105505" cy="10550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2700" cmpd="sng"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6" name="Straight Connector 45"/>
          <p:cNvCxnSpPr>
            <a:cxnSpLocks/>
          </p:cNvCxnSpPr>
          <p:nvPr/>
        </p:nvCxnSpPr>
        <p:spPr>
          <a:xfrm flipV="1">
            <a:off x="5611855" y="4164656"/>
            <a:ext cx="698392" cy="28723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4892845" y="6054636"/>
            <a:ext cx="4251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cs typeface="Book Antiqua"/>
              </a:rPr>
              <a:t>Simulated track from </a:t>
            </a:r>
            <a:r>
              <a:rPr lang="en-US" i="1" dirty="0" err="1" smtClean="0">
                <a:cs typeface="Book Antiqua"/>
              </a:rPr>
              <a:t>Mertens</a:t>
            </a:r>
            <a:r>
              <a:rPr lang="en-US" i="1" dirty="0" smtClean="0">
                <a:cs typeface="Book Antiqua"/>
              </a:rPr>
              <a:t> et al., </a:t>
            </a:r>
            <a:r>
              <a:rPr lang="en-US" i="1" dirty="0" err="1" smtClean="0">
                <a:cs typeface="Book Antiqua"/>
              </a:rPr>
              <a:t>Astropart</a:t>
            </a:r>
            <a:r>
              <a:rPr lang="en-US" i="1" dirty="0" smtClean="0">
                <a:cs typeface="Book Antiqua"/>
              </a:rPr>
              <a:t>. Phys. </a:t>
            </a:r>
            <a:r>
              <a:rPr lang="en-US" b="1" i="1" dirty="0" smtClean="0">
                <a:cs typeface="Book Antiqua"/>
              </a:rPr>
              <a:t>41</a:t>
            </a:r>
            <a:r>
              <a:rPr lang="en-US" i="1" dirty="0" smtClean="0">
                <a:cs typeface="Book Antiqua"/>
              </a:rPr>
              <a:t>, 52 (2013)</a:t>
            </a:r>
            <a:endParaRPr lang="en-US" i="1" dirty="0">
              <a:cs typeface="Book Antiqua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08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 animBg="1"/>
      <p:bldP spid="20" grpId="0" animBg="1"/>
      <p:bldP spid="21" grpId="0"/>
      <p:bldP spid="23" grpId="0" animBg="1"/>
      <p:bldP spid="32" grpId="0" animBg="1"/>
      <p:bldP spid="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475" y="1988619"/>
            <a:ext cx="4831723" cy="4101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2017: </a:t>
            </a:r>
            <a:r>
              <a:rPr lang="en-US" baseline="30000" dirty="0" smtClean="0"/>
              <a:t>83m</a:t>
            </a:r>
            <a:r>
              <a:rPr lang="en-US" dirty="0" smtClean="0"/>
              <a:t>Kr Spectroscopy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202861" y="1166452"/>
            <a:ext cx="8941140" cy="1039989"/>
          </a:xfrm>
        </p:spPr>
        <p:txBody>
          <a:bodyPr/>
          <a:lstStyle/>
          <a:p>
            <a:r>
              <a:rPr lang="en-US" dirty="0" smtClean="0"/>
              <a:t>July 2017: </a:t>
            </a:r>
            <a:r>
              <a:rPr lang="en-US" dirty="0" err="1" smtClean="0"/>
              <a:t>Monoenergetic</a:t>
            </a:r>
            <a:r>
              <a:rPr lang="en-US" dirty="0" smtClean="0"/>
              <a:t> electrons from two beamline </a:t>
            </a:r>
            <a:r>
              <a:rPr lang="en-US" baseline="30000" dirty="0" smtClean="0"/>
              <a:t>83m</a:t>
            </a:r>
            <a:r>
              <a:rPr lang="en-US" dirty="0" smtClean="0"/>
              <a:t>Kr sources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86709" y="6111172"/>
            <a:ext cx="1552027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Energy (eV)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571829" y="4851362"/>
            <a:ext cx="157927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Norm.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resid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809998" y="2940761"/>
            <a:ext cx="202010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smtClean="0">
                <a:latin typeface="Arial" charset="0"/>
                <a:ea typeface="Arial" charset="0"/>
                <a:cs typeface="Arial" charset="0"/>
              </a:rPr>
              <a:t>Count rate (cps)</a:t>
            </a: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3489842" y="3634987"/>
            <a:ext cx="294202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B050"/>
                </a:solidFill>
                <a:latin typeface="Arial" charset="0"/>
                <a:ea typeface="Arial" charset="0"/>
                <a:cs typeface="Arial" charset="0"/>
              </a:rPr>
              <a:t>Differential rate (cps/eV)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5125679" y="1811638"/>
            <a:ext cx="4018320" cy="46327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Commissioning with isotropic source</a:t>
            </a:r>
          </a:p>
          <a:p>
            <a:pPr lvl="1"/>
            <a:r>
              <a:rPr lang="en-US" sz="2400" dirty="0"/>
              <a:t>Energy </a:t>
            </a:r>
            <a:r>
              <a:rPr lang="en-US" sz="2400" dirty="0" smtClean="0"/>
              <a:t>scans</a:t>
            </a:r>
          </a:p>
          <a:p>
            <a:pPr lvl="1"/>
            <a:r>
              <a:rPr lang="en-US" sz="2400" dirty="0" smtClean="0"/>
              <a:t>Demonstrate sub-eV energy resolution</a:t>
            </a:r>
            <a:endParaRPr lang="en-US" sz="2400" dirty="0"/>
          </a:p>
          <a:p>
            <a:pPr lvl="1"/>
            <a:r>
              <a:rPr lang="en-US" sz="2400" dirty="0"/>
              <a:t>Calibration, monitoring </a:t>
            </a:r>
            <a:r>
              <a:rPr lang="en-US" sz="2400" dirty="0" smtClean="0"/>
              <a:t>equipment</a:t>
            </a:r>
          </a:p>
          <a:p>
            <a:endParaRPr lang="en-US" sz="2400" dirty="0" smtClean="0"/>
          </a:p>
          <a:p>
            <a:r>
              <a:rPr lang="en-US" sz="2400" dirty="0" smtClean="0"/>
              <a:t>Long-term stability of high-voltage divider:       </a:t>
            </a:r>
            <a:r>
              <a:rPr lang="en-US" sz="2400" i="1" dirty="0" smtClean="0">
                <a:solidFill>
                  <a:srgbClr val="0070C0"/>
                </a:solidFill>
              </a:rPr>
              <a:t>2 ppm over 4 years</a:t>
            </a:r>
            <a:endParaRPr lang="en-US" sz="2400" i="1" dirty="0">
              <a:solidFill>
                <a:srgbClr val="0070C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160909" y="4388501"/>
            <a:ext cx="3940295" cy="448712"/>
          </a:xfrm>
          <a:prstGeom prst="rect">
            <a:avLst/>
          </a:prstGeom>
          <a:solidFill>
            <a:srgbClr val="D6FFFE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2060"/>
                </a:solidFill>
              </a:rPr>
              <a:t>KATRIN </a:t>
            </a:r>
            <a:r>
              <a:rPr lang="en-US" sz="1600" i="1" dirty="0" err="1" smtClean="0">
                <a:solidFill>
                  <a:srgbClr val="002060"/>
                </a:solidFill>
              </a:rPr>
              <a:t>collab</a:t>
            </a:r>
            <a:r>
              <a:rPr lang="en-US" sz="1600" i="1" dirty="0" smtClean="0">
                <a:solidFill>
                  <a:srgbClr val="002060"/>
                </a:solidFill>
              </a:rPr>
              <a:t>., JINST </a:t>
            </a:r>
            <a:r>
              <a:rPr lang="en-US" sz="1600" b="1" i="1" dirty="0" smtClean="0">
                <a:solidFill>
                  <a:srgbClr val="002060"/>
                </a:solidFill>
              </a:rPr>
              <a:t>13</a:t>
            </a:r>
            <a:r>
              <a:rPr lang="en-US" sz="1600" i="1" dirty="0" smtClean="0">
                <a:solidFill>
                  <a:srgbClr val="002060"/>
                </a:solidFill>
              </a:rPr>
              <a:t> P04020 (2018)</a:t>
            </a:r>
            <a:endParaRPr lang="is-IS" sz="1600" i="1" dirty="0" smtClean="0">
              <a:solidFill>
                <a:srgbClr val="00206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31596" y="6192407"/>
            <a:ext cx="3658625" cy="391439"/>
          </a:xfrm>
          <a:prstGeom prst="rect">
            <a:avLst/>
          </a:prstGeom>
          <a:solidFill>
            <a:srgbClr val="D0FFF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rgbClr val="002060"/>
                </a:solidFill>
              </a:rPr>
              <a:t>KATRIN </a:t>
            </a:r>
            <a:r>
              <a:rPr lang="en-US" sz="1600" i="1" dirty="0" err="1" smtClean="0">
                <a:solidFill>
                  <a:srgbClr val="002060"/>
                </a:solidFill>
              </a:rPr>
              <a:t>collab</a:t>
            </a:r>
            <a:r>
              <a:rPr lang="en-US" sz="1600" i="1" dirty="0" smtClean="0">
                <a:solidFill>
                  <a:srgbClr val="002060"/>
                </a:solidFill>
              </a:rPr>
              <a:t>., EPJ C </a:t>
            </a:r>
            <a:r>
              <a:rPr lang="en-US" sz="1600" b="1" i="1" dirty="0" smtClean="0">
                <a:solidFill>
                  <a:srgbClr val="002060"/>
                </a:solidFill>
              </a:rPr>
              <a:t>78 </a:t>
            </a:r>
            <a:r>
              <a:rPr lang="en-US" sz="1600" i="1" dirty="0" smtClean="0">
                <a:solidFill>
                  <a:srgbClr val="002060"/>
                </a:solidFill>
              </a:rPr>
              <a:t>368 (2018)</a:t>
            </a:r>
            <a:endParaRPr lang="is-IS" sz="1600" i="1" dirty="0" smtClean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976" y="3593574"/>
            <a:ext cx="31043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K-32 line</a:t>
            </a:r>
          </a:p>
          <a:p>
            <a:r>
              <a:rPr lang="en-US" dirty="0" smtClean="0"/>
              <a:t>Energy 17.8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Natural width </a:t>
            </a:r>
            <a:r>
              <a:rPr lang="sk-SK" dirty="0"/>
              <a:t>2.7 </a:t>
            </a:r>
            <a:r>
              <a:rPr lang="sk-SK" dirty="0" err="1"/>
              <a:t>eV</a:t>
            </a:r>
            <a:r>
              <a:rPr lang="sk-SK" dirty="0"/>
              <a:t> </a:t>
            </a:r>
          </a:p>
          <a:p>
            <a:r>
              <a:rPr lang="en-US" dirty="0"/>
              <a:t>Averaged over 40/148 </a:t>
            </a:r>
            <a:r>
              <a:rPr lang="en-US" dirty="0" smtClean="0"/>
              <a:t>pixels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08347" y="5795797"/>
            <a:ext cx="417934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 17816        17820       17824       17828      </a:t>
            </a:r>
            <a:endParaRPr lang="en-US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9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Neutrino mass through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400" dirty="0" smtClean="0"/>
              <a:t> decay</a:t>
            </a:r>
          </a:p>
          <a:p>
            <a:r>
              <a:rPr lang="en-US" dirty="0" smtClean="0"/>
              <a:t>Basics of t</a:t>
            </a:r>
            <a:r>
              <a:rPr lang="en-US" sz="2400" dirty="0" smtClean="0"/>
              <a:t>he KATRIN experiment</a:t>
            </a:r>
          </a:p>
          <a:p>
            <a:r>
              <a:rPr lang="en-US" sz="2400" dirty="0" smtClean="0"/>
              <a:t>First tritium runs</a:t>
            </a:r>
          </a:p>
          <a:p>
            <a:r>
              <a:rPr lang="en-US" dirty="0"/>
              <a:t>KATRIN and TRISTAN: eV and </a:t>
            </a:r>
            <a:r>
              <a:rPr lang="en-US" dirty="0" err="1"/>
              <a:t>keV</a:t>
            </a:r>
            <a:r>
              <a:rPr lang="en-US" dirty="0"/>
              <a:t> sterile searches</a:t>
            </a:r>
          </a:p>
          <a:p>
            <a:r>
              <a:rPr lang="en-US" sz="2400" dirty="0" smtClean="0"/>
              <a:t>Outlook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7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KATRIN’S Very First Tritium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951" y="1319392"/>
            <a:ext cx="8766449" cy="4351338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Normal operation:</a:t>
            </a:r>
            <a:r>
              <a:rPr lang="en-US" dirty="0" smtClean="0"/>
              <a:t> Continuous gas flow through closed tritium cycle with purification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First commissioning</a:t>
            </a:r>
            <a:r>
              <a:rPr lang="en-US" dirty="0" smtClean="0"/>
              <a:t>: Inject known gas mix from prepared sample cylinders (4 doses)</a:t>
            </a:r>
          </a:p>
          <a:p>
            <a:pPr lvl="1"/>
            <a:r>
              <a:rPr lang="en-US" dirty="0"/>
              <a:t>0.5% </a:t>
            </a:r>
            <a:r>
              <a:rPr lang="en-US" dirty="0" smtClean="0"/>
              <a:t>T atoms </a:t>
            </a:r>
            <a:r>
              <a:rPr lang="en-US" dirty="0"/>
              <a:t>circulating in </a:t>
            </a:r>
            <a:r>
              <a:rPr lang="en-US" dirty="0" smtClean="0"/>
              <a:t>D</a:t>
            </a:r>
            <a:r>
              <a:rPr lang="en-US" baseline="-25000" dirty="0" smtClean="0"/>
              <a:t>2</a:t>
            </a:r>
            <a:r>
              <a:rPr lang="en-US" dirty="0" smtClean="0"/>
              <a:t> gas (90% nominal density)</a:t>
            </a:r>
            <a:endParaRPr lang="en-US" dirty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11156" y="3577071"/>
            <a:ext cx="9030509" cy="3066898"/>
            <a:chOff x="111156" y="3577071"/>
            <a:chExt cx="9030509" cy="3066898"/>
          </a:xfrm>
        </p:grpSpPr>
        <p:pic>
          <p:nvPicPr>
            <p:cNvPr id="8" name="Grafik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30600" y="3577071"/>
              <a:ext cx="5611065" cy="3066898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1156" y="4356856"/>
              <a:ext cx="3254649" cy="1200329"/>
            </a:xfrm>
            <a:prstGeom prst="rect">
              <a:avLst/>
            </a:prstGeom>
            <a:solidFill>
              <a:srgbClr val="B5F9FC"/>
            </a:solidFill>
            <a:ln w="38100" cmpd="thinThick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First </a:t>
              </a:r>
              <a:r>
                <a:rPr lang="en-US" sz="2400" dirty="0" smtClean="0"/>
                <a:t>tritium injection</a:t>
              </a:r>
              <a:r>
                <a:rPr lang="en-US" sz="2400" dirty="0"/>
                <a:t>: </a:t>
              </a:r>
              <a:endParaRPr lang="en-US" sz="2400" dirty="0" smtClean="0"/>
            </a:p>
            <a:p>
              <a:pPr algn="ctr"/>
              <a:r>
                <a:rPr lang="en-US" sz="2400" dirty="0"/>
                <a:t>Friday 18 </a:t>
              </a:r>
              <a:r>
                <a:rPr lang="en-US" sz="2400" dirty="0" smtClean="0"/>
                <a:t>May</a:t>
              </a:r>
            </a:p>
            <a:p>
              <a:pPr algn="ctr"/>
              <a:r>
                <a:rPr lang="en-US" sz="2400" dirty="0" smtClean="0"/>
                <a:t>7:48 </a:t>
              </a:r>
              <a:r>
                <a:rPr lang="en-US" sz="2400" dirty="0"/>
                <a:t>am </a:t>
              </a:r>
              <a:r>
                <a:rPr lang="en-US" sz="2400" dirty="0" smtClean="0"/>
                <a:t>UTC </a:t>
              </a:r>
              <a:endParaRPr lang="en-US" sz="2400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92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581" y="0"/>
            <a:ext cx="8906675" cy="1325563"/>
          </a:xfrm>
        </p:spPr>
        <p:txBody>
          <a:bodyPr/>
          <a:lstStyle/>
          <a:p>
            <a:r>
              <a:rPr lang="en-US" dirty="0" smtClean="0"/>
              <a:t>Source Stability over 12 Hours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941" y="1942528"/>
            <a:ext cx="4111936" cy="1961801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Blue error bars </a:t>
            </a:r>
            <a:r>
              <a:rPr lang="en-US" dirty="0" smtClean="0"/>
              <a:t>indicate systematic uncertainty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dashed lines </a:t>
            </a:r>
            <a:r>
              <a:rPr lang="en-US" dirty="0" smtClean="0"/>
              <a:t>indicate 0.1% stability tolerance for neutrino-mass running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pic>
        <p:nvPicPr>
          <p:cNvPr id="30" name="Grafik 11">
            <a:extLst>
              <a:ext uri="{FF2B5EF4-FFF2-40B4-BE49-F238E27FC236}">
                <a16:creationId xmlns="" xmlns:a16="http://schemas.microsoft.com/office/drawing/2014/main" id="{C1543D99-B1B2-4482-B9D3-2137AF266B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30" y="1099136"/>
            <a:ext cx="4325127" cy="5471041"/>
          </a:xfrm>
          <a:prstGeom prst="rect">
            <a:avLst/>
          </a:prstGeom>
        </p:spPr>
      </p:pic>
      <p:pic>
        <p:nvPicPr>
          <p:cNvPr id="31" name="Grafik 16">
            <a:extLst>
              <a:ext uri="{FF2B5EF4-FFF2-40B4-BE49-F238E27FC236}">
                <a16:creationId xmlns="" xmlns:a16="http://schemas.microsoft.com/office/drawing/2014/main" id="{084904C4-D472-4811-B687-31E9DDAD7C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153" y="4521294"/>
            <a:ext cx="4372604" cy="21243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9809" y="6276278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Slide credit: Magnus </a:t>
            </a:r>
            <a:r>
              <a:rPr lang="en-US" i="1" dirty="0" err="1" smtClean="0"/>
              <a:t>Schlösser</a:t>
            </a:r>
            <a:endParaRPr lang="en-US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30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-6171"/>
            <a:ext cx="8196851" cy="1325563"/>
          </a:xfrm>
        </p:spPr>
        <p:txBody>
          <a:bodyPr/>
          <a:lstStyle/>
          <a:p>
            <a:r>
              <a:rPr lang="en-US" dirty="0" smtClean="0"/>
              <a:t>Integral </a:t>
            </a:r>
            <a:r>
              <a:rPr lang="en-US" smtClean="0"/>
              <a:t>Rate Stability (5 hours)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662" y="1229314"/>
            <a:ext cx="8794678" cy="1051549"/>
          </a:xfrm>
        </p:spPr>
        <p:txBody>
          <a:bodyPr/>
          <a:lstStyle/>
          <a:p>
            <a:r>
              <a:rPr lang="en-US" dirty="0" smtClean="0"/>
              <a:t>Retarding potential set to 1000 V below endpoint for 5 hours</a:t>
            </a:r>
          </a:p>
          <a:p>
            <a:r>
              <a:rPr lang="en-US" dirty="0" smtClean="0"/>
              <a:t>Rate stability reflects overall performance of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19</a:t>
            </a:fld>
            <a:endParaRPr lang="en-US"/>
          </a:p>
        </p:txBody>
      </p:sp>
      <p:pic>
        <p:nvPicPr>
          <p:cNvPr id="7" name="Picture 2" descr="C:\Users\Magnus\Desktop\cars\1st-tritium\Std.dev-FPD-rat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7523" y="2280863"/>
            <a:ext cx="4161817" cy="308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10">
            <a:extLst>
              <a:ext uri="{FF2B5EF4-FFF2-40B4-BE49-F238E27FC236}">
                <a16:creationId xmlns="" xmlns:a16="http://schemas.microsoft.com/office/drawing/2014/main" id="{7DDD0BD8-2847-41AC-BD03-38E5BB7A4B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30" y="2664155"/>
            <a:ext cx="3940856" cy="26054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Inhaltsplatzhalter 2">
                <a:extLst>
                  <a:ext uri="{FF2B5EF4-FFF2-40B4-BE49-F238E27FC236}">
                    <a16:creationId xmlns="" xmlns:a16="http://schemas.microsoft.com/office/drawing/2014/main" id="{92848CC9-0711-4F74-833C-2F4CE013B28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33094" y="5526439"/>
                <a:ext cx="7253556" cy="8046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lvl1pPr marL="314325" indent="-3143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Blip>
                    <a:blip r:embed="rId4"/>
                  </a:buBlip>
                  <a:defRPr sz="2000" b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90575" indent="-3143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Blip>
                    <a:blip r:embed="rId5"/>
                  </a:buBlip>
                  <a:defRPr b="1">
                    <a:solidFill>
                      <a:schemeClr val="tx1"/>
                    </a:solidFill>
                    <a:latin typeface="+mn-lt"/>
                  </a:defRPr>
                </a:lvl2pPr>
                <a:lvl3pPr marL="1209675" indent="-2762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Blip>
                    <a:blip r:embed="rId6"/>
                  </a:buBlip>
                  <a:defRPr sz="1600" b="1">
                    <a:solidFill>
                      <a:schemeClr val="tx1"/>
                    </a:solidFill>
                    <a:latin typeface="+mn-lt"/>
                  </a:defRPr>
                </a:lvl3pPr>
                <a:lvl4pPr marL="1657350" indent="-2762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Blip>
                    <a:blip r:embed="rId6"/>
                  </a:buBlip>
                  <a:defRPr sz="1600" b="1">
                    <a:solidFill>
                      <a:schemeClr val="tx1"/>
                    </a:solidFill>
                    <a:latin typeface="+mn-lt"/>
                  </a:defRPr>
                </a:lvl4pPr>
                <a:lvl5pPr marL="2095500" indent="-2762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Blip>
                    <a:blip r:embed="rId6"/>
                  </a:buBlip>
                  <a:defRPr sz="1600" b="1">
                    <a:solidFill>
                      <a:schemeClr val="tx1"/>
                    </a:solidFill>
                    <a:latin typeface="+mn-lt"/>
                  </a:defRPr>
                </a:lvl5pPr>
                <a:lvl6pPr marL="2552700" indent="-276225" algn="l" rtl="0" fontAlgn="base">
                  <a:spcBef>
                    <a:spcPct val="20000"/>
                  </a:spcBef>
                  <a:spcAft>
                    <a:spcPct val="0"/>
                  </a:spcAft>
                  <a:buBlip>
                    <a:blip r:embed="rId6"/>
                  </a:buBlip>
                  <a:defRPr sz="1600" b="1">
                    <a:solidFill>
                      <a:schemeClr val="tx1"/>
                    </a:solidFill>
                    <a:latin typeface="+mn-lt"/>
                  </a:defRPr>
                </a:lvl6pPr>
                <a:lvl7pPr marL="3009900" indent="-276225" algn="l" rtl="0" fontAlgn="base">
                  <a:spcBef>
                    <a:spcPct val="20000"/>
                  </a:spcBef>
                  <a:spcAft>
                    <a:spcPct val="0"/>
                  </a:spcAft>
                  <a:buBlip>
                    <a:blip r:embed="rId6"/>
                  </a:buBlip>
                  <a:defRPr sz="1600" b="1">
                    <a:solidFill>
                      <a:schemeClr val="tx1"/>
                    </a:solidFill>
                    <a:latin typeface="+mn-lt"/>
                  </a:defRPr>
                </a:lvl7pPr>
                <a:lvl8pPr marL="3467100" indent="-276225" algn="l" rtl="0" fontAlgn="base">
                  <a:spcBef>
                    <a:spcPct val="20000"/>
                  </a:spcBef>
                  <a:spcAft>
                    <a:spcPct val="0"/>
                  </a:spcAft>
                  <a:buBlip>
                    <a:blip r:embed="rId6"/>
                  </a:buBlip>
                  <a:defRPr sz="1600" b="1">
                    <a:solidFill>
                      <a:schemeClr val="tx1"/>
                    </a:solidFill>
                    <a:latin typeface="+mn-lt"/>
                  </a:defRPr>
                </a:lvl8pPr>
                <a:lvl9pPr marL="3924300" indent="-276225" algn="l" rtl="0" fontAlgn="base">
                  <a:spcBef>
                    <a:spcPct val="20000"/>
                  </a:spcBef>
                  <a:spcAft>
                    <a:spcPct val="0"/>
                  </a:spcAft>
                  <a:buBlip>
                    <a:blip r:embed="rId6"/>
                  </a:buBlip>
                  <a:defRPr sz="1600" b="1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r">
                  <a:buNone/>
                </a:pPr>
                <a:r>
                  <a:rPr lang="de-DE" sz="1800" b="0" kern="0" dirty="0" smtClean="0">
                    <a:latin typeface="+mj-lt"/>
                  </a:rPr>
                  <a:t>Expected 0.1% </a:t>
                </a:r>
                <a:r>
                  <a:rPr lang="de-DE" sz="1800" b="0" kern="0" dirty="0" err="1" smtClean="0">
                    <a:latin typeface="+mj-lt"/>
                  </a:rPr>
                  <a:t>statistical</a:t>
                </a:r>
                <a:r>
                  <a:rPr lang="de-DE" sz="1800" b="0" kern="0" dirty="0" smtClean="0">
                    <a:latin typeface="+mj-lt"/>
                  </a:rPr>
                  <a:t> </a:t>
                </a:r>
                <a:r>
                  <a:rPr lang="de-DE" sz="1800" b="0" kern="0" dirty="0" err="1">
                    <a:latin typeface="+mj-lt"/>
                  </a:rPr>
                  <a:t>precision</a:t>
                </a:r>
                <a:r>
                  <a:rPr lang="de-DE" sz="1800" b="0" kern="0" dirty="0">
                    <a:latin typeface="+mj-lt"/>
                  </a:rPr>
                  <a:t> at </a:t>
                </a:r>
                <a:r>
                  <a:rPr lang="de-DE" sz="1800" b="0" kern="0" dirty="0" err="1"/>
                  <a:t>this</a:t>
                </a:r>
                <a:r>
                  <a:rPr lang="de-DE" sz="1800" b="0" kern="0" dirty="0"/>
                  <a:t> </a:t>
                </a:r>
                <a:r>
                  <a:rPr lang="de-DE" sz="1800" b="0" kern="0" dirty="0" smtClean="0"/>
                  <a:t>rate:     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de-DE" sz="1800" kern="0" smtClean="0">
                        <a:solidFill>
                          <a:srgbClr val="0070C0"/>
                        </a:solidFill>
                        <a:latin typeface="+mj-lt"/>
                      </a:rPr>
                      <m:t>18.</m:t>
                    </m:r>
                    <m:r>
                      <m:rPr>
                        <m:nor/>
                      </m:rPr>
                      <a:rPr lang="de-DE" sz="1800" i="0" kern="0" smtClean="0">
                        <a:solidFill>
                          <a:srgbClr val="0070C0"/>
                        </a:solidFill>
                        <a:latin typeface="+mj-lt"/>
                      </a:rPr>
                      <m:t>7</m:t>
                    </m:r>
                    <m:r>
                      <m:rPr>
                        <m:nor/>
                      </m:rPr>
                      <a:rPr lang="de-DE" sz="1800" kern="0" smtClean="0">
                        <a:solidFill>
                          <a:srgbClr val="0070C0"/>
                        </a:solidFill>
                        <a:latin typeface="+mj-lt"/>
                      </a:rPr>
                      <m:t> </m:t>
                    </m:r>
                    <m:r>
                      <m:rPr>
                        <m:nor/>
                      </m:rPr>
                      <a:rPr lang="de-DE" sz="1800" kern="0" smtClean="0">
                        <a:solidFill>
                          <a:srgbClr val="0070C0"/>
                        </a:solidFill>
                        <a:latin typeface="+mj-lt"/>
                      </a:rPr>
                      <m:t>cps</m:t>
                    </m:r>
                  </m:oMath>
                </a14:m>
                <a:r>
                  <a:rPr lang="de-DE" sz="1800" kern="0" dirty="0" smtClean="0">
                    <a:solidFill>
                      <a:srgbClr val="0070C0"/>
                    </a:solidFill>
                    <a:latin typeface="+mj-lt"/>
                  </a:rPr>
                  <a:t> </a:t>
                </a:r>
                <a:endParaRPr lang="de-DE" sz="1800" kern="0" dirty="0">
                  <a:solidFill>
                    <a:schemeClr val="accent1"/>
                  </a:solidFill>
                  <a:latin typeface="+mj-lt"/>
                </a:endParaRPr>
              </a:p>
              <a:p>
                <a:pPr marL="0" indent="0" algn="r">
                  <a:buNone/>
                </a:pPr>
                <a:r>
                  <a:rPr lang="de-DE" sz="1800" b="0" kern="0" dirty="0" err="1">
                    <a:latin typeface="+mj-lt"/>
                  </a:rPr>
                  <a:t>Measured</a:t>
                </a:r>
                <a:r>
                  <a:rPr lang="de-DE" sz="1800" b="0" kern="0" dirty="0">
                    <a:latin typeface="+mj-lt"/>
                  </a:rPr>
                  <a:t> </a:t>
                </a:r>
                <a:r>
                  <a:rPr lang="de-DE" sz="1800" b="0" kern="0" dirty="0" err="1"/>
                  <a:t>precision</a:t>
                </a:r>
                <a:r>
                  <a:rPr lang="de-DE" sz="1800" b="0" kern="0" dirty="0"/>
                  <a:t> (</a:t>
                </a:r>
                <a:r>
                  <a:rPr lang="de-DE" sz="1800" b="0" kern="0" dirty="0" smtClean="0"/>
                  <a:t>1-minute </a:t>
                </a:r>
                <a:r>
                  <a:rPr lang="de-DE" sz="1800" b="0" kern="0" dirty="0" err="1"/>
                  <a:t>base</a:t>
                </a:r>
                <a:r>
                  <a:rPr lang="de-DE" sz="1800" b="0" kern="0" dirty="0"/>
                  <a:t>)</a:t>
                </a:r>
                <a14:m>
                  <m:oMath xmlns:m="http://schemas.openxmlformats.org/officeDocument/2006/math">
                    <m:r>
                      <a:rPr lang="en-US" sz="1800" b="0" i="0" kern="0" dirty="0" smtClean="0">
                        <a:solidFill>
                          <a:schemeClr val="tx1"/>
                        </a:solidFill>
                        <a:latin typeface="Cambria Math" charset="0"/>
                      </a:rPr>
                      <m:t>: </m:t>
                    </m:r>
                    <m:r>
                      <a:rPr lang="de-DE" sz="1800" b="0" i="0" kern="0" dirty="0" smtClean="0">
                        <a:solidFill>
                          <a:schemeClr val="accent1"/>
                        </a:solidFill>
                        <a:latin typeface="Cambria Math" charset="0"/>
                      </a:rPr>
                      <m:t>   </m:t>
                    </m:r>
                    <m:r>
                      <m:rPr>
                        <m:nor/>
                      </m:rPr>
                      <a:rPr lang="de-DE" sz="1800" kern="0" dirty="0" smtClean="0">
                        <a:solidFill>
                          <a:srgbClr val="0070C0"/>
                        </a:solidFill>
                        <a:latin typeface="+mj-lt"/>
                      </a:rPr>
                      <m:t>σ</m:t>
                    </m:r>
                    <m:r>
                      <m:rPr>
                        <m:nor/>
                      </m:rPr>
                      <a:rPr lang="en-US" sz="1800" b="1" i="0" kern="0" dirty="0" smtClean="0">
                        <a:solidFill>
                          <a:srgbClr val="0070C0"/>
                        </a:solidFill>
                        <a:latin typeface="+mj-lt"/>
                      </a:rPr>
                      <m:t> </m:t>
                    </m:r>
                    <m:r>
                      <m:rPr>
                        <m:nor/>
                      </m:rPr>
                      <a:rPr lang="de-DE" sz="1800" kern="0" dirty="0" smtClean="0">
                        <a:solidFill>
                          <a:srgbClr val="0070C0"/>
                        </a:solidFill>
                        <a:latin typeface="+mj-lt"/>
                      </a:rPr>
                      <m:t>= 18.</m:t>
                    </m:r>
                    <m:r>
                      <m:rPr>
                        <m:nor/>
                      </m:rPr>
                      <a:rPr lang="de-DE" sz="1800" i="0" kern="0" dirty="0" smtClean="0">
                        <a:solidFill>
                          <a:srgbClr val="0070C0"/>
                        </a:solidFill>
                        <a:latin typeface="+mj-lt"/>
                      </a:rPr>
                      <m:t>9</m:t>
                    </m:r>
                    <m:r>
                      <m:rPr>
                        <m:nor/>
                      </m:rPr>
                      <a:rPr lang="de-DE" sz="1800" kern="0" dirty="0" smtClean="0">
                        <a:solidFill>
                          <a:srgbClr val="0070C0"/>
                        </a:solidFill>
                        <a:latin typeface="+mj-lt"/>
                      </a:rPr>
                      <m:t> </m:t>
                    </m:r>
                    <m:r>
                      <m:rPr>
                        <m:nor/>
                      </m:rPr>
                      <a:rPr lang="de-DE" sz="1800" kern="0" dirty="0" smtClean="0">
                        <a:solidFill>
                          <a:srgbClr val="0070C0"/>
                        </a:solidFill>
                        <a:latin typeface="+mj-lt"/>
                      </a:rPr>
                      <m:t>cps</m:t>
                    </m:r>
                  </m:oMath>
                </a14:m>
                <a:endParaRPr lang="de-DE" sz="1800" kern="0" dirty="0">
                  <a:solidFill>
                    <a:srgbClr val="0070C0"/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9" name="Inhaltsplatzhalt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2848CC9-0711-4F74-833C-2F4CE013B2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094" y="5526439"/>
                <a:ext cx="7253556" cy="804695"/>
              </a:xfrm>
              <a:prstGeom prst="rect">
                <a:avLst/>
              </a:prstGeom>
              <a:blipFill rotWithShape="0">
                <a:blip r:embed="rId7"/>
                <a:stretch>
                  <a:fillRect t="-9848" r="-1345" b="-3712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5149809" y="6276278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Slide credit: Magnus </a:t>
            </a:r>
            <a:r>
              <a:rPr lang="en-US" i="1" dirty="0" err="1" smtClean="0"/>
              <a:t>Schlösser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71185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Neutrino mass through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400" dirty="0" smtClean="0"/>
              <a:t> decay</a:t>
            </a:r>
          </a:p>
          <a:p>
            <a:r>
              <a:rPr lang="en-US" dirty="0" smtClean="0"/>
              <a:t>Basics of t</a:t>
            </a:r>
            <a:r>
              <a:rPr lang="en-US" sz="2400" dirty="0" smtClean="0"/>
              <a:t>he KATRIN experiment</a:t>
            </a:r>
          </a:p>
          <a:p>
            <a:r>
              <a:rPr lang="en-US" sz="2400" dirty="0" smtClean="0"/>
              <a:t>First tritium runs</a:t>
            </a:r>
          </a:p>
          <a:p>
            <a:r>
              <a:rPr lang="en-US" dirty="0"/>
              <a:t>KATRIN and TRISTAN: eV and </a:t>
            </a:r>
            <a:r>
              <a:rPr lang="en-US" dirty="0" err="1"/>
              <a:t>keV</a:t>
            </a:r>
            <a:r>
              <a:rPr lang="en-US" dirty="0"/>
              <a:t> sterile searches</a:t>
            </a:r>
          </a:p>
          <a:p>
            <a:r>
              <a:rPr lang="en-US" sz="2400" dirty="0" smtClean="0"/>
              <a:t>Outlook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6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Scanning the Tritium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1319392"/>
            <a:ext cx="8648699" cy="1017408"/>
          </a:xfrm>
        </p:spPr>
        <p:txBody>
          <a:bodyPr/>
          <a:lstStyle/>
          <a:p>
            <a:r>
              <a:rPr lang="en-US" dirty="0" smtClean="0"/>
              <a:t>KATRIN tritium scan #1 (Day 2 of tritium commissioning)</a:t>
            </a:r>
          </a:p>
          <a:p>
            <a:r>
              <a:rPr lang="en-US" dirty="0" smtClean="0"/>
              <a:t>Immediate comparison of data to model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03" r="3646" b="4204"/>
          <a:stretch/>
        </p:blipFill>
        <p:spPr>
          <a:xfrm>
            <a:off x="247650" y="2341207"/>
            <a:ext cx="5429250" cy="3898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844823">
            <a:off x="2138941" y="4329410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Preliminary</a:t>
            </a:r>
            <a:endParaRPr lang="en-US" sz="2800" i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676901" y="2336800"/>
            <a:ext cx="3314700" cy="3492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Model initialized with system parameters from slow controls</a:t>
            </a:r>
          </a:p>
          <a:p>
            <a:r>
              <a:rPr lang="en-US" dirty="0" smtClean="0"/>
              <a:t>Very good agreement “out of the box”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the Tritium Spectrum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49" y="1204502"/>
            <a:ext cx="7886700" cy="522108"/>
          </a:xfrm>
        </p:spPr>
        <p:txBody>
          <a:bodyPr/>
          <a:lstStyle/>
          <a:p>
            <a:r>
              <a:rPr lang="en-US" dirty="0" smtClean="0"/>
              <a:t>Later that day, we fit the last 200 eV of the spectrum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1" r="2439" b="2244"/>
          <a:stretch/>
        </p:blipFill>
        <p:spPr>
          <a:xfrm>
            <a:off x="0" y="1731092"/>
            <a:ext cx="4881735" cy="48404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9844823">
            <a:off x="1790560" y="3061315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Preliminary</a:t>
            </a:r>
            <a:endParaRPr lang="en-US" sz="2800" i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81735" y="2162750"/>
            <a:ext cx="4190346" cy="3780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Three fit parameters </a:t>
            </a:r>
            <a:r>
              <a:rPr lang="en-US" smtClean="0"/>
              <a:t>(neutrino mass fixed to 0):</a:t>
            </a:r>
            <a:endParaRPr lang="en-US" dirty="0" smtClean="0"/>
          </a:p>
          <a:p>
            <a:pPr lvl="1"/>
            <a:r>
              <a:rPr lang="en-US" dirty="0" smtClean="0"/>
              <a:t>Overall activity</a:t>
            </a:r>
          </a:p>
          <a:p>
            <a:pPr lvl="1"/>
            <a:r>
              <a:rPr lang="en-US" dirty="0" smtClean="0"/>
              <a:t>Constant background</a:t>
            </a:r>
          </a:p>
          <a:p>
            <a:pPr lvl="1"/>
            <a:r>
              <a:rPr lang="en-US" dirty="0" smtClean="0"/>
              <a:t>Endpoint energy E</a:t>
            </a:r>
            <a:r>
              <a:rPr lang="en-US" baseline="-25000" dirty="0" smtClean="0"/>
              <a:t>0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tatistical errors only in this early fit</a:t>
            </a:r>
          </a:p>
          <a:p>
            <a:r>
              <a:rPr lang="en-US" dirty="0">
                <a:latin typeface="Symbol" charset="2"/>
                <a:ea typeface="Symbol" charset="2"/>
                <a:cs typeface="Symbol" charset="2"/>
              </a:rPr>
              <a:t>c</a:t>
            </a:r>
            <a:r>
              <a:rPr lang="en-US" baseline="30000" dirty="0"/>
              <a:t>2</a:t>
            </a:r>
            <a:r>
              <a:rPr lang="en-US" dirty="0"/>
              <a:t>/</a:t>
            </a:r>
            <a:r>
              <a:rPr lang="en-US" dirty="0" err="1"/>
              <a:t>dof</a:t>
            </a:r>
            <a:r>
              <a:rPr lang="en-US" dirty="0"/>
              <a:t> = </a:t>
            </a:r>
            <a:r>
              <a:rPr lang="nb-NO" dirty="0"/>
              <a:t>15.0/14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6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Look at Fit Systematics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0856" y="1166046"/>
            <a:ext cx="3473444" cy="5247454"/>
          </a:xfrm>
        </p:spPr>
        <p:txBody>
          <a:bodyPr/>
          <a:lstStyle/>
          <a:p>
            <a:r>
              <a:rPr lang="en-US" dirty="0" smtClean="0"/>
              <a:t>Examined 400-eV analysis window for a single scan</a:t>
            </a:r>
          </a:p>
          <a:p>
            <a:r>
              <a:rPr lang="en-US" dirty="0" smtClean="0"/>
              <a:t>Covariance-matrix approach to systematics</a:t>
            </a:r>
          </a:p>
          <a:p>
            <a:r>
              <a:rPr lang="en-US" dirty="0" smtClean="0"/>
              <a:t>Propagated correlations with </a:t>
            </a:r>
            <a:r>
              <a:rPr lang="en-US" dirty="0" err="1" smtClean="0"/>
              <a:t>multisim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Many systematics will improve after this commissioning cycle (e.g., column density)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3" t="7352" r="8166" b="3095"/>
          <a:stretch/>
        </p:blipFill>
        <p:spPr>
          <a:xfrm>
            <a:off x="105106" y="1367474"/>
            <a:ext cx="5425750" cy="46914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192415">
            <a:off x="1000060" y="1749375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Preliminary</a:t>
            </a:r>
            <a:endParaRPr lang="en-US" sz="2800" i="1" dirty="0"/>
          </a:p>
        </p:txBody>
      </p:sp>
      <p:sp>
        <p:nvSpPr>
          <p:cNvPr id="9" name="TextBox 8"/>
          <p:cNvSpPr txBox="1"/>
          <p:nvPr/>
        </p:nvSpPr>
        <p:spPr>
          <a:xfrm rot="20192415">
            <a:off x="796862" y="4698512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Preliminary</a:t>
            </a:r>
            <a:endParaRPr lang="en-US" sz="28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801320" y="147158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charset="2"/>
                <a:ea typeface="Symbol" charset="2"/>
                <a:cs typeface="Symbol" charset="2"/>
              </a:rPr>
              <a:t>c</a:t>
            </a:r>
            <a:r>
              <a:rPr lang="en-US" baseline="30000" dirty="0"/>
              <a:t>2</a:t>
            </a:r>
            <a:r>
              <a:rPr lang="en-US" dirty="0"/>
              <a:t>/</a:t>
            </a:r>
            <a:r>
              <a:rPr lang="en-US" dirty="0" err="1"/>
              <a:t>dof</a:t>
            </a:r>
            <a:r>
              <a:rPr lang="en-US" dirty="0"/>
              <a:t> = </a:t>
            </a:r>
            <a:r>
              <a:rPr lang="en-US" dirty="0" smtClean="0"/>
              <a:t>15/16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99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Inactive-Gas Commissioning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07308"/>
            <a:ext cx="9144000" cy="39887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406" y="4446385"/>
            <a:ext cx="1823888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Column density </a:t>
            </a:r>
            <a:r>
              <a:rPr lang="en-US" sz="1400" dirty="0" smtClean="0"/>
              <a:t>(scattering, activity)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306157" y="5650730"/>
            <a:ext cx="2245295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Local space </a:t>
            </a:r>
            <a:r>
              <a:rPr lang="en-US" smtClean="0"/>
              <a:t>charge </a:t>
            </a:r>
            <a:r>
              <a:rPr lang="en-US" sz="1400" smtClean="0"/>
              <a:t>(spectral </a:t>
            </a:r>
            <a:r>
              <a:rPr lang="en-US" sz="1400" dirty="0" smtClean="0"/>
              <a:t>shape)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2404965" y="3716920"/>
            <a:ext cx="146839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Ion retention </a:t>
            </a:r>
            <a:r>
              <a:rPr lang="en-US" sz="1400" dirty="0" smtClean="0"/>
              <a:t>(backgrounds)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659933" y="2158541"/>
            <a:ext cx="1569613" cy="1354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Transmission through spectrometer </a:t>
            </a:r>
            <a:r>
              <a:rPr lang="en-US" sz="1400" dirty="0" smtClean="0"/>
              <a:t>(spectral shape, efficiency)</a:t>
            </a:r>
            <a:endParaRPr lang="en-US" sz="1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23</a:t>
            </a:fld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85749" y="1204502"/>
            <a:ext cx="7886700" cy="1524502"/>
          </a:xfrm>
        </p:spPr>
        <p:txBody>
          <a:bodyPr/>
          <a:lstStyle/>
          <a:p>
            <a:r>
              <a:rPr lang="en-US" dirty="0" smtClean="0"/>
              <a:t>September</a:t>
            </a:r>
            <a:r>
              <a:rPr lang="mr-IN" dirty="0" smtClean="0"/>
              <a:t>–</a:t>
            </a:r>
            <a:r>
              <a:rPr lang="en-US" dirty="0" smtClean="0"/>
              <a:t> October of this year</a:t>
            </a:r>
          </a:p>
          <a:p>
            <a:r>
              <a:rPr lang="en-US" dirty="0" smtClean="0"/>
              <a:t>Tackle multiple systematics before next tritium runs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98695" y="5065955"/>
            <a:ext cx="1747507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Upgraded DAQ </a:t>
            </a:r>
            <a:r>
              <a:rPr lang="en-US" sz="1400" dirty="0" smtClean="0"/>
              <a:t>(higher rates)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521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Next Few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757" y="1177943"/>
            <a:ext cx="8835775" cy="4351338"/>
          </a:xfrm>
        </p:spPr>
        <p:txBody>
          <a:bodyPr/>
          <a:lstStyle/>
          <a:p>
            <a:r>
              <a:rPr lang="en-US" dirty="0" smtClean="0"/>
              <a:t>Spring 2019: Further commissioning + tritium purity ramp-up</a:t>
            </a:r>
          </a:p>
          <a:p>
            <a:r>
              <a:rPr lang="en-US" dirty="0" smtClean="0"/>
              <a:t>Summer/Fall: Neutrino mass running</a:t>
            </a:r>
          </a:p>
          <a:p>
            <a:r>
              <a:rPr lang="en-US" dirty="0" smtClean="0"/>
              <a:t>Stay tuned! </a:t>
            </a:r>
            <a:r>
              <a:rPr lang="en-US" dirty="0"/>
              <a:t>Even with increased background, we can reach a sensitivity of 0.24 eV by adjusting scan strategy</a:t>
            </a:r>
          </a:p>
          <a:p>
            <a:r>
              <a:rPr lang="en-US" dirty="0"/>
              <a:t>Full sensitivity (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/>
              <a:t>syst</a:t>
            </a:r>
            <a:r>
              <a:rPr lang="en-US" dirty="0"/>
              <a:t> =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/>
              <a:t>stat</a:t>
            </a:r>
            <a:r>
              <a:rPr lang="en-US" dirty="0"/>
              <a:t>) after 3 beam </a:t>
            </a:r>
            <a:r>
              <a:rPr lang="en-US" dirty="0" err="1" smtClean="0"/>
              <a:t>yrs</a:t>
            </a:r>
            <a:r>
              <a:rPr lang="en-US" dirty="0" smtClean="0"/>
              <a:t> </a:t>
            </a:r>
            <a:r>
              <a:rPr lang="en-US" dirty="0"/>
              <a:t>(~5 calendar </a:t>
            </a:r>
            <a:r>
              <a:rPr lang="en-US" dirty="0" err="1" smtClean="0"/>
              <a:t>yrs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64978" y="5982323"/>
            <a:ext cx="690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G. </a:t>
            </a:r>
            <a:r>
              <a:rPr lang="en-US" i="1" dirty="0" err="1"/>
              <a:t>Drexlin</a:t>
            </a:r>
            <a:r>
              <a:rPr lang="en-US" i="1" dirty="0"/>
              <a:t> et al., Adv. High Energy Phys. </a:t>
            </a:r>
            <a:r>
              <a:rPr lang="en-US" b="1" i="1" dirty="0"/>
              <a:t>2013</a:t>
            </a:r>
            <a:r>
              <a:rPr lang="en-US" i="1" dirty="0"/>
              <a:t> (2013) 293986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612454" y="3339038"/>
            <a:ext cx="4531546" cy="2597751"/>
            <a:chOff x="4612454" y="3520604"/>
            <a:chExt cx="4531546" cy="259775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51365"/>
            <a:stretch/>
          </p:blipFill>
          <p:spPr>
            <a:xfrm>
              <a:off x="4612454" y="3520604"/>
              <a:ext cx="4531546" cy="2548349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050091" y="5749023"/>
              <a:ext cx="222368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Full beam time (</a:t>
              </a:r>
              <a:r>
                <a:rPr lang="en-US" dirty="0" err="1" smtClean="0"/>
                <a:t>yrs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3597591" y="4609654"/>
              <a:ext cx="246734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Discovery potential (</a:t>
              </a:r>
              <a:r>
                <a:rPr lang="en-US" dirty="0" smtClean="0">
                  <a:latin typeface="Symbol" charset="2"/>
                  <a:ea typeface="Symbol" charset="2"/>
                  <a:cs typeface="Symbol" charset="2"/>
                </a:rPr>
                <a:t>s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591" y="3289636"/>
            <a:ext cx="4669701" cy="2595896"/>
            <a:chOff x="64591" y="3471202"/>
            <a:chExt cx="4669701" cy="259589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9560"/>
            <a:stretch/>
          </p:blipFill>
          <p:spPr>
            <a:xfrm>
              <a:off x="64591" y="3471202"/>
              <a:ext cx="4669701" cy="253208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481718" y="5697766"/>
              <a:ext cx="267252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Full beam time (months)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929831" y="4549275"/>
              <a:ext cx="23597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m</a:t>
              </a:r>
              <a:r>
                <a:rPr lang="en-US" baseline="-25000" dirty="0" err="1" smtClean="0">
                  <a:latin typeface="Symbol" charset="2"/>
                  <a:ea typeface="Symbol" charset="2"/>
                  <a:cs typeface="Symbol" charset="2"/>
                </a:rPr>
                <a:t>n</a:t>
              </a:r>
              <a:r>
                <a:rPr lang="en-US" dirty="0" smtClean="0"/>
                <a:t> limit (eV, 90% CL)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37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Neutrino mass through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400" dirty="0" smtClean="0"/>
              <a:t> decay</a:t>
            </a:r>
          </a:p>
          <a:p>
            <a:r>
              <a:rPr lang="en-US" dirty="0" smtClean="0"/>
              <a:t>Basics of t</a:t>
            </a:r>
            <a:r>
              <a:rPr lang="en-US" sz="2400" dirty="0" smtClean="0"/>
              <a:t>he KATRIN experiment</a:t>
            </a:r>
          </a:p>
          <a:p>
            <a:r>
              <a:rPr lang="en-US" sz="2400" dirty="0" smtClean="0"/>
              <a:t>First tritium runs</a:t>
            </a:r>
          </a:p>
          <a:p>
            <a:r>
              <a:rPr lang="en-US" dirty="0" smtClean="0"/>
              <a:t>KATRIN and TRISTAN: eV and </a:t>
            </a:r>
            <a:r>
              <a:rPr lang="en-US" dirty="0" err="1" smtClean="0"/>
              <a:t>keV</a:t>
            </a:r>
            <a:r>
              <a:rPr lang="en-US" dirty="0" smtClean="0"/>
              <a:t> sterile searches</a:t>
            </a:r>
          </a:p>
          <a:p>
            <a:r>
              <a:rPr lang="en-US" sz="2400" dirty="0" smtClean="0"/>
              <a:t>Outlook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61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Sterile Neutrinos in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/>
              <a:t> Decay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779" y="1208765"/>
            <a:ext cx="8587269" cy="969356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smtClean="0"/>
              <a:t>large hypothesized </a:t>
            </a:r>
            <a:r>
              <a:rPr lang="en-US" dirty="0" smtClean="0"/>
              <a:t>mass splitting between the active </a:t>
            </a:r>
            <a:r>
              <a:rPr lang="en-US" smtClean="0"/>
              <a:t>and sterile sectors could be resolved by KATRIN!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77970" y="5159155"/>
            <a:ext cx="566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S. </a:t>
            </a:r>
            <a:r>
              <a:rPr lang="en-US" i="1" dirty="0" err="1" smtClean="0"/>
              <a:t>Mertens</a:t>
            </a:r>
            <a:r>
              <a:rPr lang="en-US" i="1" dirty="0"/>
              <a:t> et al., </a:t>
            </a:r>
            <a:r>
              <a:rPr lang="en-US" i="1" dirty="0" smtClean="0"/>
              <a:t>arXiv:1810.06711</a:t>
            </a:r>
            <a:endParaRPr lang="en-US" i="1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490650" y="2178121"/>
            <a:ext cx="3653350" cy="3219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Search for characteristic kink structure in spectrum (exaggerated in figure)</a:t>
            </a:r>
          </a:p>
          <a:p>
            <a:r>
              <a:rPr lang="en-US" dirty="0" smtClean="0"/>
              <a:t>Sensitive to eV and </a:t>
            </a:r>
            <a:r>
              <a:rPr lang="en-US" dirty="0" err="1" smtClean="0"/>
              <a:t>keV</a:t>
            </a:r>
            <a:r>
              <a:rPr lang="en-US" dirty="0" smtClean="0"/>
              <a:t> scales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83200" y="5711767"/>
                <a:ext cx="6195316" cy="81804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28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Γ</m:t>
                          </m:r>
                        </m:num>
                        <m:den>
                          <m:r>
                            <a:rPr lang="en-US" sz="2800" i="1">
                              <a:latin typeface="Cambria Math" charset="0"/>
                            </a:rPr>
                            <m:t>𝑑𝐸</m:t>
                          </m:r>
                        </m:den>
                      </m:f>
                      <m:r>
                        <a:rPr lang="en-US" sz="2800" i="1">
                          <a:latin typeface="Cambria Math" charset="0"/>
                        </a:rPr>
                        <m:t>=</m:t>
                      </m:r>
                      <m:func>
                        <m:funcPr>
                          <m:ctrlPr>
                            <a:rPr lang="en-US" sz="2800" i="1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>
                              <a:latin typeface="Cambria Math" charset="0"/>
                            </a:rPr>
                            <m:t>cos</m:t>
                          </m:r>
                          <m:r>
                            <a:rPr lang="en-US" sz="2800" baseline="30000">
                              <a:latin typeface="Cambria Math" charset="0"/>
                            </a:rPr>
                            <m:t>2</m:t>
                          </m:r>
                        </m:fName>
                        <m:e>
                          <m:r>
                            <a:rPr lang="en-US" sz="28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𝜃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l-GR" sz="28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Γ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charset="0"/>
                                </a:rPr>
                                <m:t>𝑑𝐸</m:t>
                              </m:r>
                            </m:den>
                          </m:f>
                          <m:r>
                            <a:rPr lang="en-US" sz="2800" i="1"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8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latin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2800" i="1">
                              <a:latin typeface="Cambria Math" charset="0"/>
                            </a:rPr>
                            <m:t>)</m:t>
                          </m:r>
                        </m:e>
                      </m:func>
                      <m:r>
                        <a:rPr lang="en-US" sz="2800" i="1">
                          <a:latin typeface="Cambria Math" charset="0"/>
                        </a:rPr>
                        <m:t>+</m:t>
                      </m:r>
                      <m:func>
                        <m:funcPr>
                          <m:ctrlPr>
                            <a:rPr lang="en-US" sz="2800" i="1">
                              <a:latin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sin</m:t>
                          </m:r>
                          <m:r>
                            <a:rPr lang="en-US" sz="2800" baseline="3000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2</m:t>
                          </m:r>
                        </m:fName>
                        <m:e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𝜃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charset="0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l-GR" sz="28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Γ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charset="0"/>
                                </a:rPr>
                                <m:t>𝑑𝐸</m:t>
                              </m:r>
                            </m:den>
                          </m:f>
                          <m:r>
                            <a:rPr lang="en-US" sz="2800" i="1"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sz="2800" i="1">
                              <a:latin typeface="Cambria Math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sz="2800" dirty="0">
                  <a:latin typeface="+mj-lt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200" y="5711767"/>
                <a:ext cx="6195316" cy="81804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333" y="1881591"/>
            <a:ext cx="5027365" cy="337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8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Sterile Neutrinos at eV Scales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3153" y="1438382"/>
            <a:ext cx="3982073" cy="4642172"/>
          </a:xfrm>
        </p:spPr>
        <p:txBody>
          <a:bodyPr/>
          <a:lstStyle/>
          <a:p>
            <a:r>
              <a:rPr lang="en-US" dirty="0" smtClean="0"/>
              <a:t>Kink structure is within standard KATRIN analysis window (order 10 eV below endpoint)</a:t>
            </a:r>
          </a:p>
          <a:p>
            <a:r>
              <a:rPr lang="en-US" dirty="0" smtClean="0"/>
              <a:t>Sensitivity improves further if combined with </a:t>
            </a:r>
            <a:r>
              <a:rPr lang="en-US" dirty="0" smtClean="0"/>
              <a:t>short-baseline oscillation data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1" y="1433975"/>
            <a:ext cx="4698563" cy="43338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13190" y="1618825"/>
            <a:ext cx="1558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Reactor antineutrino anomaly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 rot="1668139">
            <a:off x="1080822" y="2873353"/>
            <a:ext cx="1153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68% C.L.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834988">
            <a:off x="1475712" y="2790466"/>
            <a:ext cx="117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90% C.L.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7999" y="4395738"/>
            <a:ext cx="2661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Projected </a:t>
            </a:r>
            <a:r>
              <a:rPr lang="en-US" smtClean="0"/>
              <a:t>KATRIN exclusion after 3 years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894953">
            <a:off x="1977052" y="2726935"/>
            <a:ext cx="1178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F00"/>
                </a:solidFill>
              </a:rPr>
              <a:t>95% C.L.</a:t>
            </a:r>
            <a:endParaRPr lang="en-US" dirty="0">
              <a:solidFill>
                <a:srgbClr val="007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498858">
            <a:off x="2766006" y="2909452"/>
            <a:ext cx="117883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99% C.L.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2551" y="5659386"/>
            <a:ext cx="4540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Formaggio</a:t>
            </a:r>
            <a:r>
              <a:rPr lang="en-US" i="1" dirty="0" smtClean="0"/>
              <a:t> and Barrett, PLB </a:t>
            </a:r>
            <a:r>
              <a:rPr lang="en-US" b="1" i="1" dirty="0" smtClean="0"/>
              <a:t>706</a:t>
            </a:r>
            <a:r>
              <a:rPr lang="en-US" i="1" dirty="0" smtClean="0"/>
              <a:t> (2011) 68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6501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6171"/>
            <a:ext cx="8145480" cy="1325563"/>
          </a:xfrm>
        </p:spPr>
        <p:txBody>
          <a:bodyPr/>
          <a:lstStyle/>
          <a:p>
            <a:r>
              <a:rPr lang="en-US" dirty="0"/>
              <a:t>Sterile Neutrinos at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  <a:r>
              <a:rPr lang="en-US" dirty="0"/>
              <a:t>Scales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49" y="1328358"/>
            <a:ext cx="7886700" cy="1353198"/>
          </a:xfrm>
        </p:spPr>
        <p:txBody>
          <a:bodyPr/>
          <a:lstStyle/>
          <a:p>
            <a:r>
              <a:rPr lang="en-US" dirty="0" smtClean="0"/>
              <a:t>Endpoint of tritium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/>
              <a:t> decay is 18.6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Sensitivity to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</a:t>
            </a:r>
            <a:r>
              <a:rPr lang="en-US" dirty="0" smtClean="0"/>
              <a:t> &lt; </a:t>
            </a:r>
            <a:r>
              <a:rPr lang="en-US" dirty="0"/>
              <a:t>18.6 </a:t>
            </a:r>
            <a:r>
              <a:rPr lang="en-US" dirty="0" err="1"/>
              <a:t>keV</a:t>
            </a:r>
            <a:r>
              <a:rPr lang="en-US" dirty="0"/>
              <a:t> </a:t>
            </a:r>
            <a:r>
              <a:rPr lang="en-US" dirty="0" smtClean="0"/>
              <a:t>?</a:t>
            </a:r>
          </a:p>
          <a:p>
            <a:r>
              <a:rPr lang="en-US" dirty="0" smtClean="0"/>
              <a:t>First challenge: </a:t>
            </a:r>
            <a:r>
              <a:rPr lang="en-US" b="1" dirty="0" smtClean="0"/>
              <a:t>statistics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7899">
            <a:off x="143940" y="2608329"/>
            <a:ext cx="3987800" cy="32131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27899">
            <a:off x="4642389" y="2690520"/>
            <a:ext cx="3987800" cy="32131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3637052" y="3873357"/>
            <a:ext cx="1561672" cy="909081"/>
          </a:xfrm>
          <a:prstGeom prst="rightArrow">
            <a:avLst/>
          </a:prstGeom>
          <a:solidFill>
            <a:srgbClr val="D0FFFD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41139" y="5608820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Regular neutrino-mass measurement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448550" y="5608820"/>
            <a:ext cx="262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keV</a:t>
            </a:r>
            <a:r>
              <a:rPr lang="en-US" dirty="0" smtClean="0"/>
              <a:t>-scale sterile search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98724" y="6273026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Imagery credit: Susanne </a:t>
            </a:r>
            <a:r>
              <a:rPr lang="en-US" i="1" dirty="0" err="1" smtClean="0"/>
              <a:t>Mertens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56302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-6171"/>
            <a:ext cx="8299593" cy="1325563"/>
          </a:xfrm>
        </p:spPr>
        <p:txBody>
          <a:bodyPr/>
          <a:lstStyle/>
          <a:p>
            <a:r>
              <a:rPr lang="en-US" dirty="0" err="1" smtClean="0"/>
              <a:t>keV</a:t>
            </a:r>
            <a:r>
              <a:rPr lang="en-US" dirty="0" smtClean="0"/>
              <a:t>-Scale Search: Systematics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29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880010" y="2564216"/>
            <a:ext cx="7555073" cy="3686786"/>
            <a:chOff x="869736" y="2173798"/>
            <a:chExt cx="7555073" cy="368678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69736" y="2173798"/>
              <a:ext cx="7137400" cy="35433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469258" y="4849402"/>
              <a:ext cx="3955551" cy="1011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56962" y="4631257"/>
              <a:ext cx="1890445" cy="1011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91081" y="2099158"/>
            <a:ext cx="7567416" cy="4022504"/>
            <a:chOff x="680807" y="1708740"/>
            <a:chExt cx="7567416" cy="402250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4108" y="2187944"/>
              <a:ext cx="7137400" cy="3543300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3318553" y="5136848"/>
              <a:ext cx="4929670" cy="5892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0807" y="3811712"/>
              <a:ext cx="408254" cy="1325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22463" y="2142982"/>
              <a:ext cx="3392683" cy="1450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 rot="17904212">
              <a:off x="1319616" y="3656136"/>
              <a:ext cx="408254" cy="1325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rot="20528570">
              <a:off x="7599345" y="1708740"/>
              <a:ext cx="537694" cy="1325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rot="18376993">
              <a:off x="4181456" y="2996512"/>
              <a:ext cx="408254" cy="2425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576708" y="4281522"/>
            <a:ext cx="408254" cy="1325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74" y="2723169"/>
            <a:ext cx="3676221" cy="2219044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US" sz="2200" dirty="0" smtClean="0"/>
              <a:t>Now we detect more </a:t>
            </a:r>
            <a:r>
              <a:rPr lang="en-US" sz="2200" dirty="0" err="1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200" dirty="0" err="1" smtClean="0"/>
              <a:t>s</a:t>
            </a:r>
            <a:r>
              <a:rPr lang="en-US" sz="2200" dirty="0" smtClean="0"/>
              <a:t> that lost energy:</a:t>
            </a:r>
          </a:p>
          <a:p>
            <a:pPr lvl="1"/>
            <a:r>
              <a:rPr lang="en-US" sz="2200" dirty="0" smtClean="0"/>
              <a:t>Back-scattered on rear wall</a:t>
            </a:r>
          </a:p>
          <a:p>
            <a:pPr lvl="1"/>
            <a:r>
              <a:rPr lang="en-US" sz="2200" dirty="0" smtClean="0"/>
              <a:t>Scattered multiple times in source</a:t>
            </a:r>
            <a:endParaRPr lang="en-US" sz="22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206415" y="1489145"/>
            <a:ext cx="2546234" cy="22190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Adiabatic guiding of </a:t>
            </a:r>
            <a:r>
              <a:rPr lang="en-US" sz="2200" dirty="0" err="1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200" dirty="0" err="1" smtClean="0"/>
              <a:t>s</a:t>
            </a:r>
            <a:r>
              <a:rPr lang="en-US" sz="2200" dirty="0" smtClean="0"/>
              <a:t> even with high surplus energy</a:t>
            </a:r>
            <a:endParaRPr lang="en-US" sz="22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6757243" y="1740626"/>
            <a:ext cx="2546234" cy="1208057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Loss of </a:t>
            </a:r>
            <a:r>
              <a:rPr lang="en-US" sz="2200" dirty="0" err="1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200" dirty="0" err="1" smtClean="0"/>
              <a:t>s</a:t>
            </a:r>
            <a:r>
              <a:rPr lang="en-US" sz="2200" dirty="0" smtClean="0"/>
              <a:t> back-scattered at detector</a:t>
            </a:r>
            <a:endParaRPr lang="en-US" sz="2200" dirty="0"/>
          </a:p>
        </p:txBody>
      </p:sp>
      <p:sp>
        <p:nvSpPr>
          <p:cNvPr id="22" name="TextBox 21"/>
          <p:cNvSpPr txBox="1"/>
          <p:nvPr/>
        </p:nvSpPr>
        <p:spPr>
          <a:xfrm>
            <a:off x="5198724" y="6273026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Slide credit: Susanne </a:t>
            </a:r>
            <a:r>
              <a:rPr lang="en-US" i="1" dirty="0" err="1" smtClean="0"/>
              <a:t>Mertens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0417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Probes of Neutrino Mass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287347"/>
              </p:ext>
            </p:extLst>
          </p:nvPr>
        </p:nvGraphicFramePr>
        <p:xfrm>
          <a:off x="166779" y="2842051"/>
          <a:ext cx="8824124" cy="3749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9812"/>
                <a:gridCol w="1718916"/>
                <a:gridCol w="1990323"/>
                <a:gridCol w="1830248"/>
                <a:gridCol w="1764825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n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+mn-lt"/>
                          <a:cs typeface="Book Antiqua"/>
                        </a:rPr>
                        <a:t> oscillation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+mn-lt"/>
                          <a:cs typeface="Book Antiqua"/>
                        </a:rPr>
                        <a:t>0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  <a:latin typeface="Symbol" charset="2"/>
                          <a:ea typeface="Symbol" charset="2"/>
                          <a:cs typeface="Symbol" charset="2"/>
                        </a:rPr>
                        <a:t>nbb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+mn-lt"/>
                          <a:cs typeface="Book Antiqua"/>
                        </a:rPr>
                        <a:t>Cosmology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+mn-lt"/>
                          <a:cs typeface="Book Antiqua"/>
                        </a:rPr>
                        <a:t>Decay kinematics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FFFF"/>
                          </a:solidFill>
                          <a:latin typeface="+mn-lt"/>
                          <a:cs typeface="Book Antiqua"/>
                        </a:rPr>
                        <a:t>Observable</a:t>
                      </a:r>
                    </a:p>
                    <a:p>
                      <a:endParaRPr lang="en-US" b="1" dirty="0">
                        <a:solidFill>
                          <a:srgbClr val="FFFFFF"/>
                        </a:solidFill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aseline="30000" dirty="0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FFFF"/>
                          </a:solidFill>
                          <a:latin typeface="+mn-lt"/>
                          <a:cs typeface="Book Antiqua"/>
                        </a:rPr>
                        <a:t>Present knowledge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800" dirty="0" smtClean="0">
                        <a:latin typeface="+mn-lt"/>
                        <a:cs typeface="Book Antiqua"/>
                      </a:endParaRPr>
                    </a:p>
                    <a:p>
                      <a:r>
                        <a:rPr lang="en-US" sz="1600" dirty="0" err="1" smtClean="0">
                          <a:latin typeface="+mn-lt"/>
                          <a:cs typeface="Book Antiqua"/>
                        </a:rPr>
                        <a:t>m</a:t>
                      </a:r>
                      <a:r>
                        <a:rPr lang="en-US" sz="1600" baseline="-25000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bb</a:t>
                      </a:r>
                      <a:r>
                        <a:rPr lang="en-US" sz="1600" dirty="0" smtClean="0">
                          <a:latin typeface="+mn-lt"/>
                          <a:cs typeface="Book Antiqua"/>
                        </a:rPr>
                        <a:t> &lt; (0.06-0.4) eV</a:t>
                      </a:r>
                      <a:endParaRPr lang="en-US" sz="1600" dirty="0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500" i="1" baseline="0" dirty="0" smtClean="0">
                        <a:latin typeface="+mn-lt"/>
                        <a:ea typeface="+mn-ea"/>
                        <a:cs typeface="Book Antiqua"/>
                      </a:endParaRPr>
                    </a:p>
                    <a:p>
                      <a:r>
                        <a:rPr lang="en-US" i="1" baseline="0" dirty="0" smtClean="0">
                          <a:latin typeface="+mn-lt"/>
                          <a:ea typeface="+mn-ea"/>
                          <a:cs typeface="Book Antiqua"/>
                        </a:rPr>
                        <a:t>   </a:t>
                      </a:r>
                      <a:r>
                        <a:rPr lang="en-US" i="1" baseline="0" dirty="0" err="1" smtClean="0">
                          <a:latin typeface="+mn-lt"/>
                          <a:ea typeface="+mn-ea"/>
                          <a:cs typeface="Book Antiqua"/>
                        </a:rPr>
                        <a:t>m</a:t>
                      </a:r>
                      <a:r>
                        <a:rPr lang="en-US" baseline="-25000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n</a:t>
                      </a:r>
                      <a:r>
                        <a:rPr lang="en-US" baseline="-25000" dirty="0" err="1" smtClean="0">
                          <a:latin typeface="+mn-lt"/>
                          <a:cs typeface="Book Antiqua"/>
                        </a:rPr>
                        <a:t>,eff</a:t>
                      </a:r>
                      <a:r>
                        <a:rPr lang="en-US" dirty="0" smtClean="0">
                          <a:latin typeface="+mn-lt"/>
                          <a:cs typeface="Book Antiqua"/>
                        </a:rPr>
                        <a:t> &lt; 2 eV</a:t>
                      </a:r>
                      <a:endParaRPr lang="en-US" dirty="0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FFFF"/>
                          </a:solidFill>
                          <a:latin typeface="+mn-lt"/>
                          <a:cs typeface="Book Antiqua"/>
                        </a:rPr>
                        <a:t>Next </a:t>
                      </a:r>
                      <a:r>
                        <a:rPr lang="en-US" b="1" dirty="0" smtClean="0">
                          <a:solidFill>
                            <a:srgbClr val="FFFFFF"/>
                          </a:solidFill>
                          <a:latin typeface="+mn-lt"/>
                          <a:cs typeface="Book Antiqua"/>
                        </a:rPr>
                        <a:t>gen. / near future</a:t>
                      </a:r>
                      <a:endParaRPr lang="en-US" b="1" dirty="0">
                        <a:solidFill>
                          <a:srgbClr val="FFFFFF"/>
                        </a:solidFill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Book Antiqua"/>
                        </a:rPr>
                        <a:t>0.01</a:t>
                      </a:r>
                      <a:r>
                        <a:rPr lang="en-US" baseline="0" dirty="0">
                          <a:latin typeface="+mn-lt"/>
                          <a:cs typeface="Book Antiqua"/>
                        </a:rPr>
                        <a:t> – 0.05 eV</a:t>
                      </a:r>
                      <a:endParaRPr lang="en-US" dirty="0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Book Antiqua"/>
                        </a:rPr>
                        <a:t>0.01</a:t>
                      </a:r>
                      <a:r>
                        <a:rPr lang="en-US" baseline="0" dirty="0">
                          <a:latin typeface="+mn-lt"/>
                          <a:cs typeface="Book Antiqua"/>
                        </a:rPr>
                        <a:t> – 0.05 eV</a:t>
                      </a:r>
                      <a:endParaRPr lang="en-US" dirty="0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n-lt"/>
                          <a:cs typeface="Book Antiqua"/>
                        </a:rPr>
                        <a:t>0.2 eV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rgbClr val="FFFFFF"/>
                          </a:solidFill>
                          <a:latin typeface="+mn-lt"/>
                          <a:cs typeface="Book Antiqua"/>
                        </a:rPr>
                        <a:t>Model dependence of mass extraction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  <a:cs typeface="Book Antiqua"/>
                        </a:rPr>
                        <a:t>No mass-scale</a:t>
                      </a:r>
                    </a:p>
                    <a:p>
                      <a:r>
                        <a:rPr lang="en-US" dirty="0">
                          <a:latin typeface="+mn-lt"/>
                          <a:cs typeface="Book Antiqua"/>
                        </a:rPr>
                        <a:t>information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>
                          <a:latin typeface="Symbol" charset="2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en-US" baseline="-25000" dirty="0">
                          <a:latin typeface="+mn-lt"/>
                          <a:cs typeface="Book Antiqua"/>
                        </a:rPr>
                        <a:t>1</a:t>
                      </a:r>
                      <a:r>
                        <a:rPr lang="en-US" baseline="0" dirty="0">
                          <a:latin typeface="+mn-lt"/>
                          <a:cs typeface="Book Antiqua"/>
                        </a:rPr>
                        <a:t>, </a:t>
                      </a:r>
                      <a:r>
                        <a:rPr lang="en-US" baseline="0" dirty="0">
                          <a:latin typeface="Symbol" charset="2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en-US" baseline="-25000" dirty="0">
                          <a:latin typeface="+mn-lt"/>
                          <a:cs typeface="Book Antiqua"/>
                        </a:rPr>
                        <a:t>2</a:t>
                      </a:r>
                      <a:r>
                        <a:rPr lang="en-US" baseline="0" dirty="0">
                          <a:latin typeface="+mn-lt"/>
                          <a:cs typeface="Book Antiqua"/>
                        </a:rPr>
                        <a:t> phases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>
                          <a:latin typeface="+mn-lt"/>
                          <a:cs typeface="Book Antiqua"/>
                        </a:rPr>
                        <a:t>Nuclear</a:t>
                      </a:r>
                      <a:r>
                        <a:rPr lang="en-US" baseline="0" dirty="0" smtClean="0">
                          <a:latin typeface="+mn-lt"/>
                          <a:cs typeface="Book Antiqua"/>
                        </a:rPr>
                        <a:t> </a:t>
                      </a:r>
                      <a:r>
                        <a:rPr lang="en-US" baseline="0" dirty="0">
                          <a:latin typeface="+mn-lt"/>
                          <a:cs typeface="Book Antiqua"/>
                        </a:rPr>
                        <a:t>matrix elements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>
                          <a:latin typeface="+mn-lt"/>
                          <a:cs typeface="Book Antiqua"/>
                        </a:rPr>
                        <a:t>Requires LNV</a:t>
                      </a:r>
                      <a:endParaRPr lang="en-US" dirty="0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Symbol" charset="2"/>
                          <a:ea typeface="Symbol" charset="2"/>
                          <a:cs typeface="Symbol" charset="2"/>
                        </a:rPr>
                        <a:t>L</a:t>
                      </a:r>
                      <a:r>
                        <a:rPr lang="en-US" dirty="0">
                          <a:latin typeface="+mn-lt"/>
                          <a:cs typeface="Book Antiqua"/>
                        </a:rPr>
                        <a:t>CDM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>
                          <a:latin typeface="+mn-lt"/>
                          <a:cs typeface="Book Antiqua"/>
                        </a:rPr>
                        <a:t>Many</a:t>
                      </a:r>
                      <a:r>
                        <a:rPr lang="en-US" baseline="0" dirty="0">
                          <a:latin typeface="+mn-lt"/>
                          <a:cs typeface="Book Antiqua"/>
                        </a:rPr>
                        <a:t> parameters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>
                          <a:latin typeface="+mn-lt"/>
                          <a:cs typeface="Book Antiqua"/>
                        </a:rPr>
                        <a:t>H</a:t>
                      </a:r>
                      <a:r>
                        <a:rPr lang="en-US" baseline="-25000" dirty="0">
                          <a:latin typeface="+mn-lt"/>
                          <a:cs typeface="Book Antiqua"/>
                        </a:rPr>
                        <a:t>0</a:t>
                      </a:r>
                      <a:r>
                        <a:rPr lang="en-US" baseline="0" dirty="0">
                          <a:latin typeface="+mn-lt"/>
                          <a:cs typeface="Book Antiqua"/>
                        </a:rPr>
                        <a:t> tension</a:t>
                      </a:r>
                      <a:endParaRPr lang="en-US" dirty="0">
                        <a:latin typeface="+mn-lt"/>
                        <a:cs typeface="Book Antiqua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>
                          <a:latin typeface="+mn-lt"/>
                          <a:cs typeface="Book Antiqua"/>
                        </a:rPr>
                        <a:t>Energy conservation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FFF1">
                        <a:alpha val="501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223088"/>
              </p:ext>
            </p:extLst>
          </p:nvPr>
        </p:nvGraphicFramePr>
        <p:xfrm>
          <a:off x="1733596" y="3557506"/>
          <a:ext cx="1676266" cy="453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2" name="Equation" r:id="rId4" imgW="939800" imgH="254000" progId="Equation.3">
                  <p:embed/>
                </p:oleObj>
              </mc:Choice>
              <mc:Fallback>
                <p:oleObj name="Equation" r:id="rId4" imgW="9398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33596" y="3557506"/>
                        <a:ext cx="1676266" cy="4530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21627"/>
              </p:ext>
            </p:extLst>
          </p:nvPr>
        </p:nvGraphicFramePr>
        <p:xfrm>
          <a:off x="5774877" y="3487279"/>
          <a:ext cx="1257704" cy="6513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3" name="Equation" r:id="rId6" imgW="711200" imgH="368300" progId="Equation.3">
                  <p:embed/>
                </p:oleObj>
              </mc:Choice>
              <mc:Fallback>
                <p:oleObj name="Equation" r:id="rId6" imgW="711200" imgH="368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74877" y="3487279"/>
                        <a:ext cx="1257704" cy="6513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48061"/>
              </p:ext>
            </p:extLst>
          </p:nvPr>
        </p:nvGraphicFramePr>
        <p:xfrm>
          <a:off x="3749118" y="3460785"/>
          <a:ext cx="1377549" cy="697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4" name="Equation" r:id="rId8" imgW="1003300" imgH="508000" progId="Equation.3">
                  <p:embed/>
                </p:oleObj>
              </mc:Choice>
              <mc:Fallback>
                <p:oleObj name="Equation" r:id="rId8" imgW="1003300" imgH="508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749118" y="3460785"/>
                        <a:ext cx="1377549" cy="6974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747855"/>
              </p:ext>
            </p:extLst>
          </p:nvPr>
        </p:nvGraphicFramePr>
        <p:xfrm>
          <a:off x="5436271" y="4273253"/>
          <a:ext cx="1784306" cy="328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5" name="Equation" r:id="rId10" imgW="1168400" imgH="215900" progId="Equation.3">
                  <p:embed/>
                </p:oleObj>
              </mc:Choice>
              <mc:Fallback>
                <p:oleObj name="Equation" r:id="rId10" imgW="11684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36271" y="4273253"/>
                        <a:ext cx="1784306" cy="3286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7289935" y="811825"/>
            <a:ext cx="1620384" cy="1888616"/>
            <a:chOff x="7289935" y="1040147"/>
            <a:chExt cx="1620384" cy="188861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89935" y="1040147"/>
              <a:ext cx="1620384" cy="108222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32276" y="2168565"/>
              <a:ext cx="1544625" cy="760198"/>
            </a:xfrm>
            <a:prstGeom prst="rect">
              <a:avLst/>
            </a:prstGeom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595" y="1016248"/>
            <a:ext cx="1266049" cy="1771731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3367277" y="886587"/>
            <a:ext cx="2068994" cy="1901392"/>
            <a:chOff x="3367277" y="1040147"/>
            <a:chExt cx="2068994" cy="190139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67277" y="1909693"/>
              <a:ext cx="1375795" cy="1031846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71630" y="1040147"/>
              <a:ext cx="1464641" cy="1009271"/>
            </a:xfrm>
            <a:prstGeom prst="rect">
              <a:avLst/>
            </a:prstGeom>
          </p:spPr>
        </p:pic>
      </p:grp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0586" y="1016248"/>
            <a:ext cx="1606446" cy="1758955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5381644" y="2798176"/>
            <a:ext cx="1910336" cy="3836790"/>
          </a:xfrm>
          <a:prstGeom prst="rect">
            <a:avLst/>
          </a:prstGeom>
          <a:solidFill>
            <a:schemeClr val="bg1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07248"/>
              </p:ext>
            </p:extLst>
          </p:nvPr>
        </p:nvGraphicFramePr>
        <p:xfrm>
          <a:off x="1660861" y="4173201"/>
          <a:ext cx="1777310" cy="536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6" name="Equation" r:id="rId18" imgW="1600200" imgH="482600" progId="Equation.3">
                  <p:embed/>
                </p:oleObj>
              </mc:Choice>
              <mc:Fallback>
                <p:oleObj name="Equation" r:id="rId18" imgW="16002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660861" y="4173201"/>
                        <a:ext cx="1777310" cy="536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2974" b="99257" l="1828" r="97128">
                        <a14:foregroundMark x1="5614" y1="46468" x2="5614" y2="46468"/>
                        <a14:foregroundMark x1="50000" y1="18959" x2="50000" y2="18959"/>
                        <a14:foregroundMark x1="14230" y1="37175" x2="14230" y2="37175"/>
                        <a14:foregroundMark x1="12141" y1="61710" x2="12141" y2="61710"/>
                        <a14:foregroundMark x1="16057" y1="65799" x2="16057" y2="65799"/>
                        <a14:foregroundMark x1="18538" y1="60595" x2="18538" y2="60595"/>
                        <a14:foregroundMark x1="21149" y1="70632" x2="21149" y2="70632"/>
                        <a14:foregroundMark x1="24413" y1="63569" x2="24413" y2="63569"/>
                        <a14:foregroundMark x1="49217" y1="90706" x2="49217" y2="90706"/>
                        <a14:foregroundMark x1="50261" y1="82900" x2="50261" y2="82900"/>
                        <a14:foregroundMark x1="61097" y1="42379" x2="61097" y2="42379"/>
                        <a14:foregroundMark x1="64230" y1="46097" x2="64230" y2="46097"/>
                        <a14:foregroundMark x1="68277" y1="50186" x2="68277" y2="50186"/>
                        <a14:foregroundMark x1="13577" y1="63569" x2="13577" y2="63569"/>
                        <a14:foregroundMark x1="14491" y1="59851" x2="14491" y2="59851"/>
                        <a14:foregroundMark x1="9530" y1="58364" x2="9530" y2="58364"/>
                        <a14:foregroundMark x1="3133" y1="55019" x2="3133" y2="55019"/>
                        <a14:foregroundMark x1="20496" y1="59480" x2="20496" y2="59480"/>
                        <a14:foregroundMark x1="19452" y1="66171" x2="19452" y2="66171"/>
                        <a14:foregroundMark x1="72193" y1="56134" x2="72193" y2="56134"/>
                        <a14:foregroundMark x1="72454" y1="63197" x2="72454" y2="63197"/>
                        <a14:foregroundMark x1="73890" y1="56134" x2="73890" y2="56134"/>
                        <a14:foregroundMark x1="74282" y1="60967" x2="74282" y2="60967"/>
                        <a14:foregroundMark x1="75457" y1="62454" x2="75457" y2="62454"/>
                        <a14:foregroundMark x1="75196" y1="52045" x2="75196" y2="52045"/>
                        <a14:foregroundMark x1="77807" y1="56134" x2="77807" y2="56134"/>
                        <a14:foregroundMark x1="80679" y1="42751" x2="80679" y2="42751"/>
                        <a14:foregroundMark x1="82637" y1="38290" x2="82637" y2="38290"/>
                        <a14:foregroundMark x1="80026" y1="35316" x2="80026" y2="35316"/>
                        <a14:foregroundMark x1="85509" y1="49442" x2="85509" y2="49442"/>
                        <a14:foregroundMark x1="88512" y1="50186" x2="88512" y2="50186"/>
                        <a14:foregroundMark x1="91645" y1="51301" x2="91645" y2="51301"/>
                        <a14:foregroundMark x1="94386" y1="42751" x2="94386" y2="42751"/>
                        <a14:foregroundMark x1="94125" y1="32714" x2="94125" y2="32714"/>
                        <a14:foregroundMark x1="94256" y1="62082" x2="94256" y2="62082"/>
                        <a14:foregroundMark x1="95039" y1="66171" x2="95039" y2="66171"/>
                        <a14:foregroundMark x1="95039" y1="53903" x2="95039" y2="53903"/>
                        <a14:foregroundMark x1="11749" y1="34572" x2="11749" y2="34572"/>
                        <a14:foregroundMark x1="33420" y1="47212" x2="33420" y2="47212"/>
                        <a14:foregroundMark x1="33551" y1="53532" x2="33551" y2="53532"/>
                        <a14:foregroundMark x1="50522" y1="8922" x2="50522" y2="8922"/>
                        <a14:foregroundMark x1="13969" y1="44981" x2="13969" y2="44981"/>
                        <a14:foregroundMark x1="23760" y1="71004" x2="23760" y2="71004"/>
                        <a14:foregroundMark x1="25979" y1="53532" x2="25979" y2="53532"/>
                        <a14:foregroundMark x1="25587" y1="58736" x2="25587" y2="58736"/>
                        <a14:foregroundMark x1="68930" y1="42007" x2="68930" y2="42007"/>
                        <a14:foregroundMark x1="66319" y1="56877" x2="66319" y2="56877"/>
                        <a14:foregroundMark x1="69974" y1="60595" x2="69974" y2="60595"/>
                        <a14:foregroundMark x1="95692" y1="35316" x2="95692" y2="35316"/>
                        <a14:foregroundMark x1="92167" y1="56877" x2="92167" y2="56877"/>
                        <a14:foregroundMark x1="68668" y1="45725" x2="68668" y2="45725"/>
                        <a14:foregroundMark x1="67755" y1="56134" x2="67755" y2="56134"/>
                        <a14:foregroundMark x1="20496" y1="65428" x2="20496" y2="65428"/>
                        <a14:foregroundMark x1="16057" y1="71747" x2="16057" y2="71747"/>
                        <a14:foregroundMark x1="10836" y1="56134" x2="10836" y2="56134"/>
                        <a14:foregroundMark x1="81723" y1="31227" x2="81723" y2="31227"/>
                        <a14:foregroundMark x1="95431" y1="40149" x2="95431" y2="40149"/>
                        <a14:foregroundMark x1="91123" y1="46097" x2="91123" y2="46097"/>
                        <a14:foregroundMark x1="87337" y1="45725" x2="87337" y2="45725"/>
                        <a14:foregroundMark x1="50522" y1="95167" x2="50522" y2="95167"/>
                        <a14:foregroundMark x1="51567" y1="14870" x2="51567" y2="14870"/>
                        <a14:foregroundMark x1="49478" y1="13755" x2="49478" y2="13755"/>
                        <a14:foregroundMark x1="48303" y1="8550" x2="48303" y2="8550"/>
                        <a14:foregroundMark x1="22193" y1="62454" x2="22193" y2="62454"/>
                        <a14:foregroundMark x1="9269" y1="46468" x2="9269" y2="46468"/>
                        <a14:foregroundMark x1="6136" y1="53160" x2="6136" y2="53160"/>
                        <a14:foregroundMark x1="16188" y1="75836" x2="16188" y2="75836"/>
                        <a14:foregroundMark x1="63446" y1="53903" x2="63446" y2="53903"/>
                        <a14:foregroundMark x1="69452" y1="37546" x2="69452" y2="37546"/>
                        <a14:foregroundMark x1="65013" y1="36059" x2="65013" y2="36059"/>
                        <a14:foregroundMark x1="63969" y1="60595" x2="63969" y2="60595"/>
                        <a14:foregroundMark x1="64360" y1="40892" x2="64360" y2="40892"/>
                        <a14:foregroundMark x1="81984" y1="42751" x2="81984" y2="42751"/>
                        <a14:foregroundMark x1="83943" y1="53532" x2="83943" y2="53532"/>
                        <a14:foregroundMark x1="86945" y1="58364" x2="86945" y2="58364"/>
                        <a14:foregroundMark x1="95692" y1="46468" x2="95692" y2="46468"/>
                        <a14:backgroundMark x1="23499" y1="55019" x2="23499" y2="55019"/>
                        <a14:backgroundMark x1="65927" y1="48699" x2="65927" y2="486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7633" y="3525017"/>
            <a:ext cx="1700968" cy="598216"/>
          </a:xfrm>
          <a:prstGeom prst="rect">
            <a:avLst/>
          </a:prstGeom>
          <a:solidFill>
            <a:srgbClr val="DFFFF1"/>
          </a:solidFill>
        </p:spPr>
      </p:pic>
      <p:sp>
        <p:nvSpPr>
          <p:cNvPr id="26" name="Rectangle 25"/>
          <p:cNvSpPr/>
          <p:nvPr/>
        </p:nvSpPr>
        <p:spPr>
          <a:xfrm>
            <a:off x="7153137" y="2833580"/>
            <a:ext cx="1839547" cy="3803112"/>
          </a:xfrm>
          <a:prstGeom prst="rect">
            <a:avLst/>
          </a:prstGeom>
          <a:solidFill>
            <a:schemeClr val="bg1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432574" y="2833580"/>
            <a:ext cx="2009700" cy="3803112"/>
          </a:xfrm>
          <a:prstGeom prst="rect">
            <a:avLst/>
          </a:prstGeom>
          <a:solidFill>
            <a:schemeClr val="bg1"/>
          </a:soli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86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TRISTAN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580" y="1319392"/>
            <a:ext cx="8568647" cy="4569484"/>
          </a:xfrm>
        </p:spPr>
        <p:txBody>
          <a:bodyPr/>
          <a:lstStyle/>
          <a:p>
            <a:r>
              <a:rPr lang="en-US" dirty="0" smtClean="0"/>
              <a:t>R&amp;D for KATRIN extension (after neutrino-mass running)</a:t>
            </a:r>
          </a:p>
          <a:p>
            <a:pPr lvl="1"/>
            <a:r>
              <a:rPr lang="en-US" dirty="0" smtClean="0"/>
              <a:t>Characterize KATRIN performance far below T endpoint (backgrounds, stability, transmission)</a:t>
            </a:r>
          </a:p>
          <a:p>
            <a:pPr lvl="1"/>
            <a:r>
              <a:rPr lang="en-US" dirty="0" smtClean="0"/>
              <a:t>Possible upgrades on source side</a:t>
            </a:r>
          </a:p>
          <a:p>
            <a:pPr lvl="2"/>
            <a:r>
              <a:rPr lang="en-US" dirty="0" smtClean="0"/>
              <a:t>Reduce back-scattering on rear wall via changes in composition and magnetic field?</a:t>
            </a:r>
          </a:p>
          <a:p>
            <a:pPr lvl="1"/>
            <a:r>
              <a:rPr lang="en-US" dirty="0" smtClean="0"/>
              <a:t>Detector upgrades</a:t>
            </a:r>
          </a:p>
          <a:p>
            <a:pPr lvl="2"/>
            <a:r>
              <a:rPr lang="en-US" dirty="0" smtClean="0"/>
              <a:t>Anticipated rates of 10</a:t>
            </a:r>
            <a:r>
              <a:rPr lang="en-US" baseline="30000" dirty="0" smtClean="0"/>
              <a:t>8</a:t>
            </a:r>
            <a:r>
              <a:rPr lang="en-US" dirty="0" smtClean="0"/>
              <a:t> cps or more</a:t>
            </a:r>
          </a:p>
          <a:p>
            <a:pPr lvl="2"/>
            <a:r>
              <a:rPr lang="en-US" dirty="0" smtClean="0"/>
              <a:t>Energy resolution ~ 300 eV (FWHM) at 30 </a:t>
            </a:r>
            <a:r>
              <a:rPr lang="en-US" dirty="0" err="1" smtClean="0"/>
              <a:t>keV</a:t>
            </a:r>
            <a:endParaRPr lang="en-US" dirty="0" smtClean="0"/>
          </a:p>
          <a:p>
            <a:pPr lvl="2"/>
            <a:r>
              <a:rPr lang="en-US" dirty="0" smtClean="0"/>
              <a:t>Minimal backscattering</a:t>
            </a:r>
          </a:p>
          <a:p>
            <a:pPr lvl="2"/>
            <a:r>
              <a:rPr lang="en-US" dirty="0" smtClean="0"/>
              <a:t>High efficiency with minimal energy dependence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32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TRISTAN Project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876" y="1208765"/>
            <a:ext cx="8566722" cy="4351338"/>
          </a:xfrm>
        </p:spPr>
        <p:txBody>
          <a:bodyPr/>
          <a:lstStyle/>
          <a:p>
            <a:r>
              <a:rPr lang="en-US" dirty="0" smtClean="0"/>
              <a:t>Anticipated 95% C.L. exclusion limits for 3 beam years of: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479" y="1899132"/>
            <a:ext cx="6428413" cy="42856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27419" y="6211137"/>
            <a:ext cx="566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S. </a:t>
            </a:r>
            <a:r>
              <a:rPr lang="en-US" i="1" dirty="0" err="1" smtClean="0"/>
              <a:t>Mertens</a:t>
            </a:r>
            <a:r>
              <a:rPr lang="en-US" i="1" dirty="0"/>
              <a:t> et al., </a:t>
            </a:r>
            <a:r>
              <a:rPr lang="en-US" i="1" dirty="0" smtClean="0"/>
              <a:t>arXiv:1810.06711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192349" y="2609636"/>
            <a:ext cx="3399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Standard KATRIN configuration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551" y="3558708"/>
            <a:ext cx="2764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TRISTAN with 1% of KATRIN source strength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6486" y="4269212"/>
            <a:ext cx="4831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TRISTAN with 100% KATRIN source strength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4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TRISTAN Detector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854" y="1222625"/>
            <a:ext cx="8794679" cy="4666251"/>
          </a:xfrm>
        </p:spPr>
        <p:txBody>
          <a:bodyPr/>
          <a:lstStyle/>
          <a:p>
            <a:r>
              <a:rPr lang="en-US" dirty="0" smtClean="0"/>
              <a:t>Plan: Silicon drift detectors (SDDs) with integrated </a:t>
            </a:r>
            <a:r>
              <a:rPr lang="en-US" dirty="0" err="1" smtClean="0"/>
              <a:t>nJFET</a:t>
            </a:r>
            <a:endParaRPr lang="en-US" dirty="0" smtClean="0"/>
          </a:p>
          <a:p>
            <a:r>
              <a:rPr lang="en-US" dirty="0" smtClean="0"/>
              <a:t>Prototype: SDDs with external FET-equipped ASICs</a:t>
            </a:r>
          </a:p>
          <a:p>
            <a:r>
              <a:rPr lang="en-US" dirty="0" smtClean="0"/>
              <a:t>Waveform digitization to mitigate ADC nonlinearities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51" y="2548188"/>
            <a:ext cx="3657600" cy="3403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751" y="2548188"/>
            <a:ext cx="5132462" cy="34827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59004" y="2774022"/>
            <a:ext cx="1636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55</a:t>
            </a:r>
            <a:r>
              <a:rPr lang="en-US" dirty="0" smtClean="0"/>
              <a:t>Fe spectrum</a:t>
            </a:r>
          </a:p>
          <a:p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dirty="0" smtClean="0"/>
              <a:t>E = 139 eV </a:t>
            </a:r>
          </a:p>
          <a:p>
            <a:r>
              <a:rPr lang="en-US" dirty="0"/>
              <a:t> </a:t>
            </a:r>
            <a:r>
              <a:rPr lang="en-US" dirty="0" smtClean="0"/>
              <a:t>   (FWHM)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46082" y="6131995"/>
            <a:ext cx="5661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S. </a:t>
            </a:r>
            <a:r>
              <a:rPr lang="en-US" i="1" dirty="0" err="1" smtClean="0"/>
              <a:t>Mertens</a:t>
            </a:r>
            <a:r>
              <a:rPr lang="en-US" i="1" dirty="0"/>
              <a:t> et al., </a:t>
            </a:r>
            <a:r>
              <a:rPr lang="en-US" i="1" dirty="0" smtClean="0"/>
              <a:t>arXiv:1810.06711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2942" y="5116530"/>
            <a:ext cx="27526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Semiconductor Lab, Max Planck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5494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TRISTAN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57" y="1328357"/>
            <a:ext cx="4664939" cy="4351338"/>
          </a:xfrm>
        </p:spPr>
        <p:txBody>
          <a:bodyPr/>
          <a:lstStyle/>
          <a:p>
            <a:r>
              <a:rPr lang="en-US" dirty="0" smtClean="0"/>
              <a:t>Next-generation prototype under construction: 166 pixels</a:t>
            </a:r>
          </a:p>
          <a:p>
            <a:r>
              <a:rPr lang="en-US" dirty="0" smtClean="0"/>
              <a:t>4-cm module to be tested on bench and at </a:t>
            </a:r>
            <a:r>
              <a:rPr lang="en-US" dirty="0" err="1" smtClean="0"/>
              <a:t>Troitsk’s</a:t>
            </a:r>
            <a:r>
              <a:rPr lang="en-US" dirty="0" smtClean="0"/>
              <a:t> existing MAC-E filter</a:t>
            </a:r>
          </a:p>
          <a:p>
            <a:r>
              <a:rPr lang="en-US" dirty="0" smtClean="0"/>
              <a:t>TRISTAN concept has 21 modules for ~3500 pixels within a 20-cm diameter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6079" y="1537537"/>
            <a:ext cx="3329270" cy="288975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53" t="20458" r="53667" b="48013"/>
          <a:stretch/>
        </p:blipFill>
        <p:spPr bwMode="auto">
          <a:xfrm>
            <a:off x="4316866" y="4161437"/>
            <a:ext cx="1738426" cy="17018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Freeform 8"/>
          <p:cNvSpPr/>
          <p:nvPr/>
        </p:nvSpPr>
        <p:spPr>
          <a:xfrm>
            <a:off x="4384018" y="3696529"/>
            <a:ext cx="1658170" cy="2091065"/>
          </a:xfrm>
          <a:custGeom>
            <a:avLst/>
            <a:gdLst>
              <a:gd name="connsiteX0" fmla="*/ 0 w 2377440"/>
              <a:gd name="connsiteY0" fmla="*/ 681644 h 748145"/>
              <a:gd name="connsiteX1" fmla="*/ 1529542 w 2377440"/>
              <a:gd name="connsiteY1" fmla="*/ 0 h 748145"/>
              <a:gd name="connsiteX2" fmla="*/ 2377440 w 2377440"/>
              <a:gd name="connsiteY2" fmla="*/ 33251 h 748145"/>
              <a:gd name="connsiteX3" fmla="*/ 2244436 w 2377440"/>
              <a:gd name="connsiteY3" fmla="*/ 748145 h 748145"/>
              <a:gd name="connsiteX4" fmla="*/ 0 w 2377440"/>
              <a:gd name="connsiteY4" fmla="*/ 681644 h 748145"/>
              <a:gd name="connsiteX0" fmla="*/ 0 w 2355215"/>
              <a:gd name="connsiteY0" fmla="*/ 726094 h 748145"/>
              <a:gd name="connsiteX1" fmla="*/ 1507317 w 2355215"/>
              <a:gd name="connsiteY1" fmla="*/ 0 h 748145"/>
              <a:gd name="connsiteX2" fmla="*/ 2355215 w 2355215"/>
              <a:gd name="connsiteY2" fmla="*/ 33251 h 748145"/>
              <a:gd name="connsiteX3" fmla="*/ 2222211 w 2355215"/>
              <a:gd name="connsiteY3" fmla="*/ 748145 h 748145"/>
              <a:gd name="connsiteX4" fmla="*/ 0 w 2355215"/>
              <a:gd name="connsiteY4" fmla="*/ 726094 h 748145"/>
              <a:gd name="connsiteX0" fmla="*/ 0 w 2355215"/>
              <a:gd name="connsiteY0" fmla="*/ 726094 h 726094"/>
              <a:gd name="connsiteX1" fmla="*/ 1507317 w 2355215"/>
              <a:gd name="connsiteY1" fmla="*/ 0 h 726094"/>
              <a:gd name="connsiteX2" fmla="*/ 2355215 w 2355215"/>
              <a:gd name="connsiteY2" fmla="*/ 33251 h 726094"/>
              <a:gd name="connsiteX3" fmla="*/ 2257136 w 2355215"/>
              <a:gd name="connsiteY3" fmla="*/ 725920 h 726094"/>
              <a:gd name="connsiteX4" fmla="*/ 0 w 2355215"/>
              <a:gd name="connsiteY4" fmla="*/ 726094 h 726094"/>
              <a:gd name="connsiteX0" fmla="*/ 0 w 2361565"/>
              <a:gd name="connsiteY0" fmla="*/ 726094 h 726094"/>
              <a:gd name="connsiteX1" fmla="*/ 1507317 w 2361565"/>
              <a:gd name="connsiteY1" fmla="*/ 0 h 726094"/>
              <a:gd name="connsiteX2" fmla="*/ 2361565 w 2361565"/>
              <a:gd name="connsiteY2" fmla="*/ 14201 h 726094"/>
              <a:gd name="connsiteX3" fmla="*/ 2257136 w 2361565"/>
              <a:gd name="connsiteY3" fmla="*/ 725920 h 726094"/>
              <a:gd name="connsiteX4" fmla="*/ 0 w 2361565"/>
              <a:gd name="connsiteY4" fmla="*/ 726094 h 726094"/>
              <a:gd name="connsiteX0" fmla="*/ 0 w 2361565"/>
              <a:gd name="connsiteY0" fmla="*/ 716569 h 716569"/>
              <a:gd name="connsiteX1" fmla="*/ 1583517 w 2361565"/>
              <a:gd name="connsiteY1" fmla="*/ 0 h 716569"/>
              <a:gd name="connsiteX2" fmla="*/ 2361565 w 2361565"/>
              <a:gd name="connsiteY2" fmla="*/ 4676 h 716569"/>
              <a:gd name="connsiteX3" fmla="*/ 2257136 w 2361565"/>
              <a:gd name="connsiteY3" fmla="*/ 716395 h 716569"/>
              <a:gd name="connsiteX4" fmla="*/ 0 w 2361565"/>
              <a:gd name="connsiteY4" fmla="*/ 716569 h 716569"/>
              <a:gd name="connsiteX0" fmla="*/ 0 w 2361565"/>
              <a:gd name="connsiteY0" fmla="*/ 711893 h 711893"/>
              <a:gd name="connsiteX1" fmla="*/ 1580342 w 2361565"/>
              <a:gd name="connsiteY1" fmla="*/ 4849 h 711893"/>
              <a:gd name="connsiteX2" fmla="*/ 2361565 w 2361565"/>
              <a:gd name="connsiteY2" fmla="*/ 0 h 711893"/>
              <a:gd name="connsiteX3" fmla="*/ 2257136 w 2361565"/>
              <a:gd name="connsiteY3" fmla="*/ 711719 h 711893"/>
              <a:gd name="connsiteX4" fmla="*/ 0 w 2361565"/>
              <a:gd name="connsiteY4" fmla="*/ 711893 h 711893"/>
              <a:gd name="connsiteX0" fmla="*/ 0 w 2361565"/>
              <a:gd name="connsiteY0" fmla="*/ 711893 h 711893"/>
              <a:gd name="connsiteX1" fmla="*/ 1580342 w 2361565"/>
              <a:gd name="connsiteY1" fmla="*/ 4849 h 711893"/>
              <a:gd name="connsiteX2" fmla="*/ 2361565 w 2361565"/>
              <a:gd name="connsiteY2" fmla="*/ 0 h 711893"/>
              <a:gd name="connsiteX3" fmla="*/ 2303045 w 2361565"/>
              <a:gd name="connsiteY3" fmla="*/ 455611 h 711893"/>
              <a:gd name="connsiteX4" fmla="*/ 2257136 w 2361565"/>
              <a:gd name="connsiteY4" fmla="*/ 711719 h 711893"/>
              <a:gd name="connsiteX5" fmla="*/ 0 w 2361565"/>
              <a:gd name="connsiteY5" fmla="*/ 711893 h 711893"/>
              <a:gd name="connsiteX0" fmla="*/ 0 w 2361565"/>
              <a:gd name="connsiteY0" fmla="*/ 711893 h 2978094"/>
              <a:gd name="connsiteX1" fmla="*/ 1580342 w 2361565"/>
              <a:gd name="connsiteY1" fmla="*/ 4849 h 2978094"/>
              <a:gd name="connsiteX2" fmla="*/ 2361565 w 2361565"/>
              <a:gd name="connsiteY2" fmla="*/ 0 h 2978094"/>
              <a:gd name="connsiteX3" fmla="*/ 2255749 w 2361565"/>
              <a:gd name="connsiteY3" fmla="*/ 2978094 h 2978094"/>
              <a:gd name="connsiteX4" fmla="*/ 2257136 w 2361565"/>
              <a:gd name="connsiteY4" fmla="*/ 711719 h 2978094"/>
              <a:gd name="connsiteX5" fmla="*/ 0 w 2361565"/>
              <a:gd name="connsiteY5" fmla="*/ 711893 h 297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61565" h="2978094">
                <a:moveTo>
                  <a:pt x="0" y="711893"/>
                </a:moveTo>
                <a:lnTo>
                  <a:pt x="1580342" y="4849"/>
                </a:lnTo>
                <a:lnTo>
                  <a:pt x="2361565" y="0"/>
                </a:lnTo>
                <a:lnTo>
                  <a:pt x="2255749" y="2978094"/>
                </a:lnTo>
                <a:cubicBezTo>
                  <a:pt x="2256211" y="2222636"/>
                  <a:pt x="2256674" y="1467177"/>
                  <a:pt x="2257136" y="711719"/>
                </a:cubicBezTo>
                <a:lnTo>
                  <a:pt x="0" y="711893"/>
                </a:lnTo>
                <a:close/>
              </a:path>
            </a:pathLst>
          </a:custGeom>
          <a:gradFill>
            <a:gsLst>
              <a:gs pos="0">
                <a:schemeClr val="tx1">
                  <a:lumMod val="50000"/>
                  <a:lumOff val="50000"/>
                </a:schemeClr>
              </a:gs>
              <a:gs pos="50000">
                <a:schemeClr val="bg2">
                  <a:lumMod val="90000"/>
                </a:schemeClr>
              </a:gs>
              <a:gs pos="100000">
                <a:schemeClr val="bg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019983" y="4427292"/>
            <a:ext cx="1661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detector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10007" y="5973308"/>
            <a:ext cx="124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Detector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20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0846"/>
            <a:ext cx="9144000" cy="5518297"/>
          </a:xfrm>
        </p:spPr>
        <p:txBody>
          <a:bodyPr>
            <a:normAutofit/>
          </a:bodyPr>
          <a:lstStyle/>
          <a:p>
            <a:r>
              <a:rPr lang="en-US" dirty="0" smtClean="0"/>
              <a:t>KATRIN is a working experiment</a:t>
            </a:r>
          </a:p>
          <a:p>
            <a:pPr lvl="1"/>
            <a:r>
              <a:rPr lang="en-US" dirty="0" smtClean="0"/>
              <a:t>First full-beamline data, Oct. 2016</a:t>
            </a:r>
          </a:p>
          <a:p>
            <a:pPr lvl="1"/>
            <a:r>
              <a:rPr lang="en-US" dirty="0" smtClean="0"/>
              <a:t>First spectral measurement of radioactive source, July 2017</a:t>
            </a:r>
          </a:p>
          <a:p>
            <a:pPr lvl="1"/>
            <a:r>
              <a:rPr lang="en-US" b="1" i="1" dirty="0" smtClean="0">
                <a:solidFill>
                  <a:srgbClr val="0070C0"/>
                </a:solidFill>
              </a:rPr>
              <a:t>First tritium, 6 months ago!</a:t>
            </a:r>
            <a:endParaRPr lang="en-US" dirty="0" smtClean="0"/>
          </a:p>
          <a:p>
            <a:pPr lvl="1"/>
            <a:r>
              <a:rPr lang="en-US" dirty="0" smtClean="0"/>
              <a:t>Fresh systematics data on disk</a:t>
            </a:r>
          </a:p>
          <a:p>
            <a:r>
              <a:rPr lang="en-US" dirty="0" smtClean="0"/>
              <a:t>We expect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 smtClean="0">
                <a:ea typeface="Symbol" charset="2"/>
                <a:cs typeface="Symbol" charset="2"/>
              </a:rPr>
              <a:t>,eff</a:t>
            </a:r>
            <a:r>
              <a:rPr lang="en-US" dirty="0" smtClean="0"/>
              <a:t> data in first half of 2019</a:t>
            </a:r>
          </a:p>
          <a:p>
            <a:r>
              <a:rPr lang="en-US" dirty="0" smtClean="0"/>
              <a:t>TRISTAN R&amp;D is proceeding well</a:t>
            </a:r>
          </a:p>
          <a:p>
            <a:pPr lvl="1"/>
            <a:r>
              <a:rPr lang="en-US" dirty="0" smtClean="0"/>
              <a:t>Staged detector prototypes</a:t>
            </a:r>
          </a:p>
          <a:p>
            <a:pPr lvl="1"/>
            <a:r>
              <a:rPr lang="en-US" dirty="0" smtClean="0"/>
              <a:t>Analysis of KATRIN commissioning data</a:t>
            </a:r>
          </a:p>
          <a:p>
            <a:pPr lvl="1"/>
            <a:r>
              <a:rPr lang="en-US" dirty="0" smtClean="0"/>
              <a:t>Active engineering work</a:t>
            </a:r>
          </a:p>
          <a:p>
            <a:pPr lvl="1"/>
            <a:r>
              <a:rPr lang="en-US" dirty="0"/>
              <a:t>Deployment at KATRIN </a:t>
            </a:r>
            <a:r>
              <a:rPr lang="en-US" dirty="0" smtClean="0"/>
              <a:t>is possible </a:t>
            </a:r>
            <a:r>
              <a:rPr lang="en-US" dirty="0"/>
              <a:t>after neutrino-mass run </a:t>
            </a:r>
            <a:r>
              <a:rPr lang="mr-IN" dirty="0"/>
              <a:t>–</a:t>
            </a:r>
            <a:r>
              <a:rPr lang="en-US" dirty="0"/>
              <a:t> 2025?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99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KATRIN Collaboration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16" name="AutoShape 2" descr="ttps://fuzzy.fzk.de/bscw/bscw.cgi/d1210883/Institution_Banner_V1.png"/>
          <p:cNvSpPr>
            <a:spLocks noChangeAspect="1" noChangeArrowheads="1"/>
          </p:cNvSpPr>
          <p:nvPr/>
        </p:nvSpPr>
        <p:spPr bwMode="auto">
          <a:xfrm>
            <a:off x="0" y="0"/>
            <a:ext cx="1353502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4" descr="ttps://fuzzy.fzk.de/bscw/bscw.cgi/d1210883/Institution_Banner_V1.png"/>
          <p:cNvSpPr>
            <a:spLocks noChangeAspect="1" noChangeArrowheads="1"/>
          </p:cNvSpPr>
          <p:nvPr/>
        </p:nvSpPr>
        <p:spPr bwMode="auto">
          <a:xfrm>
            <a:off x="152400" y="152400"/>
            <a:ext cx="13535025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4815" y="3389822"/>
            <a:ext cx="680656" cy="53967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2319" y="3404097"/>
            <a:ext cx="552185" cy="53183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7643" y="3388769"/>
            <a:ext cx="720297" cy="53817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9950" y="4050273"/>
            <a:ext cx="1613490" cy="53547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8425" y="3407448"/>
            <a:ext cx="1125574" cy="51955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43" y="3388769"/>
            <a:ext cx="1438352" cy="53547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9056" y="4700524"/>
            <a:ext cx="2894260" cy="53547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6989" y="3394281"/>
            <a:ext cx="1140047" cy="51871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148" y="4071765"/>
            <a:ext cx="1772180" cy="5195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9543" y="3400302"/>
            <a:ext cx="699964" cy="51871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6913" y="4053272"/>
            <a:ext cx="1554664" cy="51871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5827" y="3401609"/>
            <a:ext cx="579279" cy="535477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3350" y="4050273"/>
            <a:ext cx="552185" cy="53254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29836" y="4043844"/>
            <a:ext cx="1047874" cy="52016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6895" y="4061217"/>
            <a:ext cx="1084518" cy="50282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40329" y="4680145"/>
            <a:ext cx="1482698" cy="539676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4202" y="3397911"/>
            <a:ext cx="884087" cy="53967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6823" y="4720208"/>
            <a:ext cx="2062233" cy="52016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3888" y="3402601"/>
            <a:ext cx="920930" cy="53817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8917" y="4077763"/>
            <a:ext cx="588956" cy="5028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101600" y="6324599"/>
            <a:ext cx="905468" cy="5735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3344" y="5314217"/>
            <a:ext cx="91206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Funding and support from: </a:t>
            </a:r>
            <a:r>
              <a:rPr lang="en-US" sz="1400" b="1" dirty="0" smtClean="0"/>
              <a:t>Helmholtz </a:t>
            </a:r>
            <a:r>
              <a:rPr lang="en-US" sz="1400" b="1" dirty="0"/>
              <a:t>Association </a:t>
            </a:r>
            <a:r>
              <a:rPr lang="en-US" sz="1400" dirty="0"/>
              <a:t>(HGF), </a:t>
            </a:r>
            <a:r>
              <a:rPr lang="en-US" sz="1400" b="1" dirty="0"/>
              <a:t>Ministry for Education and Research BMBF </a:t>
            </a:r>
            <a:r>
              <a:rPr lang="en-US" sz="1400" dirty="0"/>
              <a:t>(05A17PM3, 05A17PX3, 05A17VK2, and 05A17WO3), </a:t>
            </a:r>
            <a:r>
              <a:rPr lang="en-US" sz="1400" b="1" dirty="0"/>
              <a:t>Helmholtz Alliance for </a:t>
            </a:r>
            <a:r>
              <a:rPr lang="en-US" sz="1400" b="1" dirty="0" err="1"/>
              <a:t>Astroparticle</a:t>
            </a:r>
            <a:r>
              <a:rPr lang="en-US" sz="1400" b="1" dirty="0"/>
              <a:t> Physics</a:t>
            </a:r>
            <a:r>
              <a:rPr lang="en-US" sz="1400" dirty="0"/>
              <a:t> (HAP), and </a:t>
            </a:r>
            <a:r>
              <a:rPr lang="en-US" sz="1400" b="1" dirty="0"/>
              <a:t>Helmholtz Young Investigator Group </a:t>
            </a:r>
            <a:r>
              <a:rPr lang="en-US" sz="1400" dirty="0"/>
              <a:t>(VH-NG-1055) in </a:t>
            </a:r>
            <a:r>
              <a:rPr lang="en-US" sz="1400" dirty="0" smtClean="0"/>
              <a:t>Germany</a:t>
            </a:r>
            <a:r>
              <a:rPr lang="en-US" sz="1400" dirty="0"/>
              <a:t>; </a:t>
            </a:r>
            <a:r>
              <a:rPr lang="en-US" sz="1400" b="1" dirty="0"/>
              <a:t>Ministry of Education, Youth and Sport </a:t>
            </a:r>
            <a:r>
              <a:rPr lang="en-US" sz="1400" dirty="0"/>
              <a:t>(CANAM-LM2011019), cooperation with the </a:t>
            </a:r>
            <a:r>
              <a:rPr lang="en-US" sz="1400" b="1" dirty="0"/>
              <a:t>JINR </a:t>
            </a:r>
            <a:r>
              <a:rPr lang="en-US" sz="1400" b="1" dirty="0" err="1"/>
              <a:t>Dubna</a:t>
            </a:r>
            <a:r>
              <a:rPr lang="en-US" sz="1400" b="1" dirty="0"/>
              <a:t> </a:t>
            </a:r>
            <a:r>
              <a:rPr lang="en-US" sz="1400" dirty="0"/>
              <a:t>(3+3 grants) 2017–2019 in the Czech Republic; and the </a:t>
            </a:r>
            <a:r>
              <a:rPr lang="en-US" sz="1400" b="1" dirty="0"/>
              <a:t>Department of Energy </a:t>
            </a:r>
            <a:r>
              <a:rPr lang="en-US" sz="1400" dirty="0"/>
              <a:t>through grants DE-FG02-97ER41020, DE-FG02-94ER40818, DE-SC0004036, DE-FG02-</a:t>
            </a:r>
          </a:p>
          <a:p>
            <a:r>
              <a:rPr lang="en-US" sz="1400" dirty="0"/>
              <a:t>97ER41033, DE-FG02-97ER41041, DE-AC02-05CH11231, </a:t>
            </a:r>
            <a:r>
              <a:rPr lang="en-US" sz="1400" dirty="0" smtClean="0"/>
              <a:t>DE-SC0011091, and </a:t>
            </a:r>
            <a:r>
              <a:rPr lang="de-DE" sz="1400" b="1" dirty="0" smtClean="0">
                <a:solidFill>
                  <a:srgbClr val="0070C0"/>
                </a:solidFill>
              </a:rPr>
              <a:t>DE-SC0019304</a:t>
            </a:r>
            <a:r>
              <a:rPr lang="en-US" sz="1400" dirty="0" smtClean="0"/>
              <a:t> </a:t>
            </a:r>
            <a:r>
              <a:rPr lang="en-US" sz="1400" dirty="0"/>
              <a:t>in the United States.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1214238" y="1142964"/>
            <a:ext cx="6556730" cy="221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6171"/>
            <a:ext cx="8438568" cy="1325563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8649" y="1537538"/>
            <a:ext cx="7886700" cy="4351338"/>
          </a:xfrm>
        </p:spPr>
        <p:txBody>
          <a:bodyPr/>
          <a:lstStyle/>
          <a:p>
            <a:r>
              <a:rPr lang="en-US" dirty="0" smtClean="0"/>
              <a:t>Accounting for backgrounds in the KATRIN sensitivity</a:t>
            </a:r>
          </a:p>
          <a:p>
            <a:r>
              <a:rPr lang="en-US" dirty="0" smtClean="0"/>
              <a:t>List of recent technical papers</a:t>
            </a:r>
          </a:p>
          <a:p>
            <a:r>
              <a:rPr lang="en-US" dirty="0" smtClean="0"/>
              <a:t>Brief introduction to the TRIMS experiment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7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and Sensitivity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44479" y="1364267"/>
            <a:ext cx="2499522" cy="4351338"/>
          </a:xfrm>
        </p:spPr>
        <p:txBody>
          <a:bodyPr/>
          <a:lstStyle/>
          <a:p>
            <a:r>
              <a:rPr lang="en-US" dirty="0" smtClean="0"/>
              <a:t>Shift scans to </a:t>
            </a:r>
            <a:r>
              <a:rPr lang="en-US" dirty="0"/>
              <a:t>lower </a:t>
            </a:r>
            <a:r>
              <a:rPr lang="en-US" dirty="0" err="1" smtClean="0"/>
              <a:t>E</a:t>
            </a:r>
            <a:r>
              <a:rPr lang="en-US" baseline="-25000" dirty="0" err="1" smtClean="0">
                <a:latin typeface="Symbol" charset="2"/>
                <a:ea typeface="Symbol" charset="2"/>
                <a:cs typeface="Symbol" charset="2"/>
              </a:rPr>
              <a:t>b</a:t>
            </a:r>
            <a:endParaRPr lang="en-US" baseline="-25000" dirty="0" smtClean="0">
              <a:latin typeface="Symbol" charset="2"/>
              <a:ea typeface="Symbol" charset="2"/>
              <a:cs typeface="Symbol" charset="2"/>
            </a:endParaRPr>
          </a:p>
          <a:p>
            <a:r>
              <a:rPr lang="en-US" dirty="0" smtClean="0"/>
              <a:t>Extend data range by  30 eV</a:t>
            </a:r>
          </a:p>
          <a:p>
            <a:r>
              <a:rPr lang="en-US" dirty="0" smtClean="0"/>
              <a:t>Shrink flux tube (slight cost in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dirty="0" smtClean="0"/>
              <a:t>E)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7" name="unknown.pdf" descr="unknown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547" y="1351369"/>
            <a:ext cx="6350932" cy="521572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/>
          <p:cNvSpPr txBox="1"/>
          <p:nvPr/>
        </p:nvSpPr>
        <p:spPr>
          <a:xfrm>
            <a:off x="2105027" y="6235828"/>
            <a:ext cx="335220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Retarding energy </a:t>
            </a:r>
            <a:r>
              <a:rPr lang="en-US" dirty="0" err="1" smtClean="0"/>
              <a:t>qU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E</a:t>
            </a:r>
            <a:r>
              <a:rPr lang="en-US" baseline="-25000" dirty="0" smtClean="0"/>
              <a:t>0</a:t>
            </a:r>
            <a:r>
              <a:rPr lang="en-US" dirty="0" smtClean="0"/>
              <a:t> (eV)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439864" y="1963955"/>
            <a:ext cx="12490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Rate (cps)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860974" y="3949580"/>
            <a:ext cx="20912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Relative difference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33009" y="5512893"/>
            <a:ext cx="10353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Time (d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12" name="Group"/>
          <p:cNvGrpSpPr/>
          <p:nvPr/>
        </p:nvGrpSpPr>
        <p:grpSpPr>
          <a:xfrm>
            <a:off x="6304226" y="4915604"/>
            <a:ext cx="2694602" cy="1164264"/>
            <a:chOff x="0" y="0"/>
            <a:chExt cx="3832322" cy="1655841"/>
          </a:xfrm>
        </p:grpSpPr>
        <p:pic>
          <p:nvPicPr>
            <p:cNvPr id="13" name="image58.tif" descr="image58.tif"/>
            <p:cNvPicPr>
              <a:picLocks noChangeAspect="1"/>
            </p:cNvPicPr>
            <p:nvPr/>
          </p:nvPicPr>
          <p:blipFill>
            <a:blip r:embed="rId4">
              <a:extLst/>
            </a:blip>
            <a:srcRect/>
            <a:stretch>
              <a:fillRect/>
            </a:stretch>
          </p:blipFill>
          <p:spPr>
            <a:xfrm>
              <a:off x="0" y="0"/>
              <a:ext cx="3832323" cy="16558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" name="0.38 mT…"/>
            <p:cNvSpPr txBox="1"/>
            <p:nvPr/>
          </p:nvSpPr>
          <p:spPr>
            <a:xfrm>
              <a:off x="1559439" y="61896"/>
              <a:ext cx="713445" cy="636296"/>
            </a:xfrm>
            <a:prstGeom prst="rect">
              <a:avLst/>
            </a:prstGeom>
            <a:solidFill>
              <a:srgbClr val="F6F6F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945" tIns="36945" rIns="36945" bIns="36945" numCol="1" anchor="t">
              <a:noAutofit/>
            </a:bodyPr>
            <a:lstStyle/>
            <a:p>
              <a:pPr defTabSz="783743">
                <a:lnSpc>
                  <a:spcPct val="80000"/>
                </a:lnSpc>
                <a:defRPr sz="1400">
                  <a:solidFill>
                    <a:srgbClr val="FF96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dirty="0"/>
                <a:t>0.38 mT</a:t>
              </a:r>
            </a:p>
            <a:p>
              <a:pPr defTabSz="783743">
                <a:lnSpc>
                  <a:spcPct val="80000"/>
                </a:lnSpc>
                <a:defRPr sz="1400">
                  <a:solidFill>
                    <a:srgbClr val="00B501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dirty="0"/>
                <a:t>0.50 mT</a:t>
              </a:r>
            </a:p>
            <a:p>
              <a:pPr defTabSz="783743">
                <a:lnSpc>
                  <a:spcPct val="80000"/>
                </a:lnSpc>
                <a:defRPr sz="1400">
                  <a:solidFill>
                    <a:srgbClr val="0431F8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984" dirty="0"/>
                <a:t>0.80 mT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068410" y="6285269"/>
            <a:ext cx="29076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i="1" dirty="0" smtClean="0"/>
              <a:t>Slide from Kathrin </a:t>
            </a:r>
            <a:r>
              <a:rPr lang="en-US" i="1" dirty="0" err="1" smtClean="0"/>
              <a:t>Valerius</a:t>
            </a:r>
            <a:endParaRPr lang="en-US" i="1" dirty="0"/>
          </a:p>
        </p:txBody>
      </p:sp>
      <p:sp>
        <p:nvSpPr>
          <p:cNvPr id="31" name="Rectangle 30"/>
          <p:cNvSpPr/>
          <p:nvPr/>
        </p:nvSpPr>
        <p:spPr>
          <a:xfrm>
            <a:off x="907973" y="3841991"/>
            <a:ext cx="2081411" cy="1152333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323011" y="3856652"/>
            <a:ext cx="16433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0C0"/>
                </a:solidFill>
              </a:rPr>
              <a:t>m</a:t>
            </a:r>
            <a:r>
              <a:rPr lang="en-US" baseline="-25000" dirty="0" err="1" smtClean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dirty="0" smtClean="0">
                <a:solidFill>
                  <a:srgbClr val="0070C0"/>
                </a:solidFill>
              </a:rPr>
              <a:t> =     0 </a:t>
            </a:r>
            <a:r>
              <a:rPr lang="en-US" dirty="0" err="1" smtClean="0">
                <a:solidFill>
                  <a:srgbClr val="0070C0"/>
                </a:solidFill>
              </a:rPr>
              <a:t>meV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22171" y="4223611"/>
            <a:ext cx="164339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7F00"/>
                </a:solidFill>
              </a:rPr>
              <a:t>m</a:t>
            </a:r>
            <a:r>
              <a:rPr lang="en-US" baseline="-25000" dirty="0" err="1" smtClean="0">
                <a:solidFill>
                  <a:srgbClr val="007F00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dirty="0" smtClean="0">
                <a:solidFill>
                  <a:srgbClr val="007F00"/>
                </a:solidFill>
              </a:rPr>
              <a:t> = 350 </a:t>
            </a:r>
            <a:r>
              <a:rPr lang="en-US" dirty="0" err="1" smtClean="0">
                <a:solidFill>
                  <a:srgbClr val="007F00"/>
                </a:solidFill>
              </a:rPr>
              <a:t>meV</a:t>
            </a:r>
            <a:endParaRPr lang="en-US" dirty="0">
              <a:solidFill>
                <a:srgbClr val="007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22171" y="4590571"/>
            <a:ext cx="9415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Toy run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55430" y="4064591"/>
            <a:ext cx="412108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55430" y="4442612"/>
            <a:ext cx="412108" cy="0"/>
          </a:xfrm>
          <a:prstGeom prst="line">
            <a:avLst/>
          </a:prstGeom>
          <a:ln w="28575">
            <a:solidFill>
              <a:srgbClr val="007F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1094076" y="4680063"/>
            <a:ext cx="134815" cy="246203"/>
            <a:chOff x="-2513035" y="3836129"/>
            <a:chExt cx="134815" cy="246203"/>
          </a:xfrm>
        </p:grpSpPr>
        <p:sp>
          <p:nvSpPr>
            <p:cNvPr id="25" name="Oval 24"/>
            <p:cNvSpPr/>
            <p:nvPr/>
          </p:nvSpPr>
          <p:spPr>
            <a:xfrm>
              <a:off x="-2513035" y="3891824"/>
              <a:ext cx="134815" cy="13481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-2451437" y="3836129"/>
              <a:ext cx="0" cy="24620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"/>
          <p:cNvGrpSpPr/>
          <p:nvPr/>
        </p:nvGrpSpPr>
        <p:grpSpPr>
          <a:xfrm>
            <a:off x="3631934" y="3184864"/>
            <a:ext cx="1972031" cy="2850176"/>
            <a:chOff x="-1" y="0"/>
            <a:chExt cx="2466716" cy="4053582"/>
          </a:xfrm>
        </p:grpSpPr>
        <p:sp>
          <p:nvSpPr>
            <p:cNvPr id="33" name="Rectangle"/>
            <p:cNvSpPr/>
            <p:nvPr/>
          </p:nvSpPr>
          <p:spPr>
            <a:xfrm>
              <a:off x="484830" y="0"/>
              <a:ext cx="1981885" cy="4053582"/>
            </a:xfrm>
            <a:prstGeom prst="rect">
              <a:avLst/>
            </a:prstGeom>
            <a:solidFill>
              <a:srgbClr val="AC292E">
                <a:alpha val="15000"/>
              </a:srgbClr>
            </a:solidFill>
            <a:ln w="25400" cap="flat">
              <a:solidFill>
                <a:srgbClr val="AC292E"/>
              </a:solidFill>
              <a:prstDash val="solid"/>
              <a:bevel/>
            </a:ln>
            <a:effectLst/>
          </p:spPr>
          <p:txBody>
            <a:bodyPr wrap="square" lIns="36945" tIns="36945" rIns="36945" bIns="36945" numCol="1" anchor="ctr">
              <a:noAutofit/>
            </a:bodyPr>
            <a:lstStyle/>
            <a:p>
              <a:pPr defTabSz="783743">
                <a:defRPr sz="2000" b="0">
                  <a:latin typeface="Arial"/>
                  <a:ea typeface="Arial"/>
                  <a:cs typeface="Arial"/>
                  <a:sym typeface="Arial"/>
                </a:defRPr>
              </a:pPr>
              <a:endParaRPr sz="1406"/>
            </a:p>
          </p:txBody>
        </p:sp>
        <p:sp>
          <p:nvSpPr>
            <p:cNvPr id="34" name="Line"/>
            <p:cNvSpPr/>
            <p:nvPr/>
          </p:nvSpPr>
          <p:spPr>
            <a:xfrm flipH="1">
              <a:off x="-1" y="986349"/>
              <a:ext cx="723417" cy="1"/>
            </a:xfrm>
            <a:prstGeom prst="line">
              <a:avLst/>
            </a:prstGeom>
            <a:noFill/>
            <a:ln w="63500" cap="flat">
              <a:solidFill>
                <a:srgbClr val="AC292E"/>
              </a:solidFill>
              <a:prstDash val="solid"/>
              <a:bevel/>
              <a:tailEnd type="stealth" w="med" len="med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36945" tIns="36945" rIns="36945" bIns="36945" numCol="1" anchor="t">
              <a:noAutofit/>
            </a:bodyPr>
            <a:lstStyle/>
            <a:p>
              <a:pPr defTabSz="391871">
                <a:defRPr sz="14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984"/>
            </a:p>
          </p:txBody>
        </p:sp>
        <p:sp>
          <p:nvSpPr>
            <p:cNvPr id="35" name="Line"/>
            <p:cNvSpPr/>
            <p:nvPr/>
          </p:nvSpPr>
          <p:spPr>
            <a:xfrm flipH="1">
              <a:off x="-1" y="1896793"/>
              <a:ext cx="723417" cy="1"/>
            </a:xfrm>
            <a:prstGeom prst="line">
              <a:avLst/>
            </a:prstGeom>
            <a:noFill/>
            <a:ln w="63500" cap="flat">
              <a:solidFill>
                <a:srgbClr val="AC292E"/>
              </a:solidFill>
              <a:prstDash val="solid"/>
              <a:bevel/>
              <a:tailEnd type="stealth" w="med" len="med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36945" tIns="36945" rIns="36945" bIns="36945" numCol="1" anchor="t">
              <a:noAutofit/>
            </a:bodyPr>
            <a:lstStyle/>
            <a:p>
              <a:pPr defTabSz="391871">
                <a:defRPr sz="14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984"/>
            </a:p>
          </p:txBody>
        </p:sp>
        <p:sp>
          <p:nvSpPr>
            <p:cNvPr id="36" name="Line"/>
            <p:cNvSpPr/>
            <p:nvPr/>
          </p:nvSpPr>
          <p:spPr>
            <a:xfrm flipH="1">
              <a:off x="-1" y="2865619"/>
              <a:ext cx="723417" cy="1"/>
            </a:xfrm>
            <a:prstGeom prst="line">
              <a:avLst/>
            </a:prstGeom>
            <a:noFill/>
            <a:ln w="63500" cap="flat">
              <a:solidFill>
                <a:srgbClr val="AC292E"/>
              </a:solidFill>
              <a:prstDash val="solid"/>
              <a:bevel/>
              <a:tailEnd type="stealth" w="med" len="med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36945" tIns="36945" rIns="36945" bIns="36945" numCol="1" anchor="t">
              <a:noAutofit/>
            </a:bodyPr>
            <a:lstStyle/>
            <a:p>
              <a:pPr defTabSz="391871">
                <a:defRPr sz="14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984"/>
            </a:p>
          </p:txBody>
        </p:sp>
      </p:grpSp>
      <p:grpSp>
        <p:nvGrpSpPr>
          <p:cNvPr id="37" name="Group"/>
          <p:cNvGrpSpPr/>
          <p:nvPr/>
        </p:nvGrpSpPr>
        <p:grpSpPr>
          <a:xfrm>
            <a:off x="207937" y="5890703"/>
            <a:ext cx="1019331" cy="731261"/>
            <a:chOff x="-55735" y="0"/>
            <a:chExt cx="1449712" cy="1040012"/>
          </a:xfrm>
        </p:grpSpPr>
        <p:sp>
          <p:nvSpPr>
            <p:cNvPr id="38" name="Circle"/>
            <p:cNvSpPr/>
            <p:nvPr/>
          </p:nvSpPr>
          <p:spPr>
            <a:xfrm>
              <a:off x="644515" y="0"/>
              <a:ext cx="538069" cy="538068"/>
            </a:xfrm>
            <a:prstGeom prst="ellipse">
              <a:avLst/>
            </a:prstGeom>
            <a:solidFill>
              <a:srgbClr val="AC292E">
                <a:alpha val="15000"/>
              </a:srgbClr>
            </a:solidFill>
            <a:ln w="25400" cap="flat">
              <a:solidFill>
                <a:srgbClr val="AC292E"/>
              </a:solidFill>
              <a:prstDash val="solid"/>
              <a:bevel/>
            </a:ln>
            <a:effectLst/>
          </p:spPr>
          <p:txBody>
            <a:bodyPr wrap="square" lIns="36945" tIns="36945" rIns="36945" bIns="36945" numCol="1" anchor="ctr">
              <a:noAutofit/>
            </a:bodyPr>
            <a:lstStyle/>
            <a:p>
              <a:pPr defTabSz="783743">
                <a:defRPr sz="2000" b="0">
                  <a:latin typeface="Arial"/>
                  <a:ea typeface="Arial"/>
                  <a:cs typeface="Arial"/>
                  <a:sym typeface="Arial"/>
                </a:defRPr>
              </a:pPr>
              <a:endParaRPr sz="1406"/>
            </a:p>
          </p:txBody>
        </p:sp>
        <p:sp>
          <p:nvSpPr>
            <p:cNvPr id="39" name="Line"/>
            <p:cNvSpPr/>
            <p:nvPr/>
          </p:nvSpPr>
          <p:spPr>
            <a:xfrm flipH="1" flipV="1">
              <a:off x="-55735" y="358417"/>
              <a:ext cx="723416" cy="1"/>
            </a:xfrm>
            <a:prstGeom prst="line">
              <a:avLst/>
            </a:prstGeom>
            <a:noFill/>
            <a:ln w="63500" cap="flat">
              <a:solidFill>
                <a:srgbClr val="AC292E"/>
              </a:solidFill>
              <a:prstDash val="solid"/>
              <a:bevel/>
              <a:tailEnd type="stealth" w="med" len="med"/>
            </a:ln>
            <a:effectLst>
              <a:outerShdw blurRad="38100" dist="127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36945" tIns="36945" rIns="36945" bIns="36945" numCol="1" anchor="t">
              <a:noAutofit/>
            </a:bodyPr>
            <a:lstStyle/>
            <a:p>
              <a:pPr defTabSz="391871">
                <a:defRPr sz="1400" b="0">
                  <a:latin typeface="Helvetica"/>
                  <a:ea typeface="Helvetica"/>
                  <a:cs typeface="Helvetica"/>
                  <a:sym typeface="Helvetica"/>
                </a:defRPr>
              </a:pPr>
              <a:endParaRPr sz="984"/>
            </a:p>
          </p:txBody>
        </p:sp>
        <p:sp>
          <p:nvSpPr>
            <p:cNvPr id="40" name="-60"/>
            <p:cNvSpPr txBox="1"/>
            <p:nvPr/>
          </p:nvSpPr>
          <p:spPr>
            <a:xfrm>
              <a:off x="813660" y="539946"/>
              <a:ext cx="580317" cy="5000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6945" tIns="36945" rIns="36945" bIns="36945" numCol="1" anchor="t">
              <a:spAutoFit/>
            </a:bodyPr>
            <a:lstStyle>
              <a:lvl1pPr algn="l" defTabSz="1114697">
                <a:defRPr sz="1800">
                  <a:solidFill>
                    <a:srgbClr val="AC292E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-60</a:t>
              </a: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51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Technical 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Mobile, external magnetic-field sensing        </a:t>
            </a:r>
          </a:p>
          <a:p>
            <a:pPr lvl="1"/>
            <a:r>
              <a:rPr lang="en-US" dirty="0" err="1" smtClean="0"/>
              <a:t>Letnev</a:t>
            </a:r>
            <a:r>
              <a:rPr lang="en-US" dirty="0" smtClean="0"/>
              <a:t> et al., </a:t>
            </a:r>
            <a:r>
              <a:rPr lang="en-US" dirty="0"/>
              <a:t>arXiv:1805.10819 [</a:t>
            </a:r>
            <a:r>
              <a:rPr lang="en-US" dirty="0" err="1"/>
              <a:t>physics.ins-det</a:t>
            </a:r>
            <a:r>
              <a:rPr lang="en-US" dirty="0" smtClean="0"/>
              <a:t>]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Large-volume air-coil system </a:t>
            </a:r>
          </a:p>
          <a:p>
            <a:pPr lvl="1"/>
            <a:r>
              <a:rPr lang="en-US" dirty="0" smtClean="0"/>
              <a:t>Erhard et al., </a:t>
            </a:r>
            <a:r>
              <a:rPr lang="is-IS" dirty="0"/>
              <a:t>JINST </a:t>
            </a:r>
            <a:r>
              <a:rPr lang="is-IS" b="1" dirty="0"/>
              <a:t>13</a:t>
            </a:r>
            <a:r>
              <a:rPr lang="is-IS" dirty="0"/>
              <a:t> (2018) </a:t>
            </a:r>
            <a:r>
              <a:rPr lang="is-IS" dirty="0" smtClean="0"/>
              <a:t>P02003</a:t>
            </a:r>
          </a:p>
          <a:p>
            <a:r>
              <a:rPr lang="is-IS" b="1" dirty="0" smtClean="0">
                <a:solidFill>
                  <a:srgbClr val="0070C0"/>
                </a:solidFill>
              </a:rPr>
              <a:t>Electron gun for commissioning</a:t>
            </a:r>
          </a:p>
          <a:p>
            <a:pPr lvl="1"/>
            <a:r>
              <a:rPr lang="is-IS" dirty="0" smtClean="0"/>
              <a:t>Behrens </a:t>
            </a:r>
            <a:r>
              <a:rPr lang="is-IS" dirty="0"/>
              <a:t>et al</a:t>
            </a:r>
            <a:r>
              <a:rPr lang="is-IS" dirty="0" smtClean="0"/>
              <a:t>., </a:t>
            </a:r>
            <a:r>
              <a:rPr lang="is-IS" dirty="0"/>
              <a:t>Eur. Phys. J. </a:t>
            </a:r>
            <a:r>
              <a:rPr lang="is-IS" dirty="0" smtClean="0"/>
              <a:t>C </a:t>
            </a:r>
            <a:r>
              <a:rPr lang="is-IS" b="1" dirty="0" smtClean="0"/>
              <a:t>77 </a:t>
            </a:r>
            <a:r>
              <a:rPr lang="is-IS" dirty="0" smtClean="0"/>
              <a:t>(2017) 410</a:t>
            </a:r>
          </a:p>
          <a:p>
            <a:r>
              <a:rPr lang="is-IS" b="1" dirty="0" smtClean="0">
                <a:solidFill>
                  <a:srgbClr val="0070C0"/>
                </a:solidFill>
              </a:rPr>
              <a:t>Kassiopeia particle-tracking software</a:t>
            </a:r>
            <a:endParaRPr lang="is-IS" dirty="0" smtClean="0"/>
          </a:p>
          <a:p>
            <a:pPr lvl="1"/>
            <a:r>
              <a:rPr lang="is-IS" dirty="0" smtClean="0"/>
              <a:t>Furse et al., </a:t>
            </a:r>
            <a:r>
              <a:rPr lang="sk-SK" dirty="0"/>
              <a:t>New J. </a:t>
            </a:r>
            <a:r>
              <a:rPr lang="sk-SK" dirty="0" err="1"/>
              <a:t>Phys</a:t>
            </a:r>
            <a:r>
              <a:rPr lang="sk-SK" dirty="0"/>
              <a:t>. </a:t>
            </a:r>
            <a:r>
              <a:rPr lang="sk-SK" b="1" dirty="0"/>
              <a:t>19</a:t>
            </a:r>
            <a:r>
              <a:rPr lang="sk-SK" dirty="0"/>
              <a:t> </a:t>
            </a:r>
            <a:r>
              <a:rPr lang="sk-SK" dirty="0" smtClean="0"/>
              <a:t>(2017) 053012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4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6171"/>
            <a:ext cx="8515350" cy="1325563"/>
          </a:xfrm>
        </p:spPr>
        <p:txBody>
          <a:bodyPr>
            <a:normAutofit/>
          </a:bodyPr>
          <a:lstStyle/>
          <a:p>
            <a:r>
              <a:rPr lang="en-US" sz="3800" dirty="0" smtClean="0"/>
              <a:t>Tritium Recoil-Ion Mass Spectrometer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546"/>
            <a:ext cx="9144000" cy="1833095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/>
              <a:t>Molecular theory</a:t>
            </a:r>
            <a:r>
              <a:rPr lang="en-US" sz="2200" baseline="30000" dirty="0" smtClean="0"/>
              <a:t>1</a:t>
            </a:r>
            <a:r>
              <a:rPr lang="en-US" sz="2200" dirty="0" smtClean="0"/>
              <a:t> predicts </a:t>
            </a:r>
            <a:r>
              <a:rPr lang="en-US" sz="2200" baseline="30000" dirty="0" smtClean="0"/>
              <a:t>3</a:t>
            </a:r>
            <a:r>
              <a:rPr lang="en-US" sz="2200" dirty="0" smtClean="0"/>
              <a:t>HeT</a:t>
            </a:r>
            <a:r>
              <a:rPr lang="en-US" sz="2200" baseline="30000" dirty="0" smtClean="0"/>
              <a:t>+</a:t>
            </a:r>
            <a:r>
              <a:rPr lang="en-US" sz="2200" dirty="0" smtClean="0"/>
              <a:t> should dissociate in 43-61%  of </a:t>
            </a:r>
            <a:r>
              <a:rPr lang="en-US" sz="22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200" dirty="0" smtClean="0"/>
              <a:t> decays near endpoint</a:t>
            </a:r>
          </a:p>
          <a:p>
            <a:r>
              <a:rPr lang="en-US" sz="2200" dirty="0" smtClean="0"/>
              <a:t>Two 1950s experiments</a:t>
            </a:r>
            <a:r>
              <a:rPr lang="en-US" sz="2200" baseline="30000" dirty="0" smtClean="0"/>
              <a:t>2,3</a:t>
            </a:r>
            <a:r>
              <a:rPr lang="en-US" sz="2200" dirty="0" smtClean="0"/>
              <a:t> found 5-10% dissociation over </a:t>
            </a:r>
            <a:r>
              <a:rPr lang="en-US" sz="22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200" dirty="0" smtClean="0"/>
              <a:t> spectrum</a:t>
            </a:r>
          </a:p>
          <a:p>
            <a:r>
              <a:rPr lang="en-US" sz="2200" dirty="0" smtClean="0"/>
              <a:t>TRIMS is a time-of-flight mass spectrometer, now taking data at University of Washington to resolve the discrepancy!</a:t>
            </a:r>
            <a:endParaRPr lang="en-US" sz="2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106201" y="2902843"/>
            <a:ext cx="5147896" cy="3751424"/>
            <a:chOff x="3653493" y="2664152"/>
            <a:chExt cx="5147896" cy="3751424"/>
          </a:xfrm>
        </p:grpSpPr>
        <p:grpSp>
          <p:nvGrpSpPr>
            <p:cNvPr id="30" name="Group 29"/>
            <p:cNvGrpSpPr/>
            <p:nvPr/>
          </p:nvGrpSpPr>
          <p:grpSpPr>
            <a:xfrm>
              <a:off x="3653493" y="2664152"/>
              <a:ext cx="5147896" cy="3751424"/>
              <a:chOff x="3653493" y="2664152"/>
              <a:chExt cx="5147896" cy="3751424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="" xmlns:a16="http://schemas.microsoft.com/office/drawing/2014/main" id="{7A55D608-8235-E249-9033-BC91CEA556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96102" y="2959547"/>
                <a:ext cx="4805287" cy="3060598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="" xmlns:a16="http://schemas.microsoft.com/office/drawing/2014/main" id="{85EC8079-8B4E-3944-A1FA-2960F88BCA9C}"/>
                  </a:ext>
                </a:extLst>
              </p:cNvPr>
              <p:cNvSpPr/>
              <p:nvPr/>
            </p:nvSpPr>
            <p:spPr>
              <a:xfrm>
                <a:off x="4298166" y="6046244"/>
                <a:ext cx="431956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Ion Timing – Beta Timing (ns)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="" xmlns:a16="http://schemas.microsoft.com/office/drawing/2014/main" id="{984EF653-B48E-994D-98C4-893B95E2FB39}"/>
                  </a:ext>
                </a:extLst>
              </p:cNvPr>
              <p:cNvSpPr/>
              <p:nvPr/>
            </p:nvSpPr>
            <p:spPr>
              <a:xfrm rot="16200000">
                <a:off x="2845576" y="4145132"/>
                <a:ext cx="198516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Ion Energy (</a:t>
                </a:r>
                <a:r>
                  <a:rPr lang="en-US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keV</a:t>
                </a:r>
                <a:r>
                  <a:rPr lang="en-US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295848" y="2664152"/>
                <a:ext cx="423494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smtClean="0"/>
                  <a:t>30 minutes </a:t>
                </a:r>
                <a:r>
                  <a:rPr lang="en-US" sz="2200" dirty="0" smtClean="0"/>
                  <a:t>with HT </a:t>
                </a:r>
                <a:r>
                  <a:rPr lang="mr-IN" sz="2200" dirty="0" smtClean="0"/>
                  <a:t>–</a:t>
                </a:r>
                <a:r>
                  <a:rPr lang="en-US" sz="2200" dirty="0" smtClean="0"/>
                  <a:t> T</a:t>
                </a:r>
                <a:r>
                  <a:rPr lang="en-US" sz="2200" baseline="-25000" dirty="0" smtClean="0"/>
                  <a:t>2</a:t>
                </a:r>
                <a:r>
                  <a:rPr lang="en-US" sz="2200" dirty="0" smtClean="0"/>
                  <a:t> gas mix</a:t>
                </a:r>
                <a:endParaRPr lang="en-US" sz="22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434002" y="3484631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H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905114" y="3471500"/>
                <a:ext cx="10092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/>
                  <a:t>3</a:t>
                </a:r>
                <a:r>
                  <a:rPr lang="en-US" dirty="0" smtClean="0"/>
                  <a:t>He</a:t>
                </a:r>
                <a:r>
                  <a:rPr lang="en-US" baseline="30000" dirty="0" smtClean="0"/>
                  <a:t>+</a:t>
                </a:r>
                <a:r>
                  <a:rPr lang="en-US" dirty="0" smtClean="0"/>
                  <a:t>,</a:t>
                </a:r>
                <a:r>
                  <a:rPr lang="en-US" dirty="0"/>
                  <a:t> T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742942" y="3660384"/>
                <a:ext cx="821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/>
                  <a:t>3</a:t>
                </a:r>
                <a:r>
                  <a:rPr lang="en-US" dirty="0" smtClean="0"/>
                  <a:t>HeH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532499" y="3565627"/>
                <a:ext cx="7954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/>
                  <a:t>3</a:t>
                </a:r>
                <a:r>
                  <a:rPr lang="en-US" dirty="0" smtClean="0"/>
                  <a:t>HeT</a:t>
                </a:r>
                <a:r>
                  <a:rPr lang="en-US" baseline="30000" dirty="0" smtClean="0"/>
                  <a:t>+</a:t>
                </a:r>
                <a:endParaRPr lang="en-US" baseline="30000" dirty="0"/>
              </a:p>
            </p:txBody>
          </p:sp>
        </p:grpSp>
        <p:sp>
          <p:nvSpPr>
            <p:cNvPr id="31" name="TextBox 30"/>
            <p:cNvSpPr txBox="1"/>
            <p:nvPr/>
          </p:nvSpPr>
          <p:spPr>
            <a:xfrm rot="20192415">
              <a:off x="4074906" y="3210702"/>
              <a:ext cx="19848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/>
                <a:t>Preliminary</a:t>
              </a:r>
              <a:endParaRPr lang="en-US" sz="2800" i="1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241073" y="5864619"/>
            <a:ext cx="3902927" cy="7386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aseline="30000" dirty="0" smtClean="0"/>
              <a:t>1</a:t>
            </a:r>
            <a:r>
              <a:rPr lang="en-US" sz="1400" dirty="0" smtClean="0"/>
              <a:t>Jonsell et al., PRC </a:t>
            </a:r>
            <a:r>
              <a:rPr lang="en-US" sz="1400" b="1" dirty="0" smtClean="0"/>
              <a:t>60</a:t>
            </a:r>
            <a:r>
              <a:rPr lang="en-US" sz="1400" dirty="0" smtClean="0"/>
              <a:t> 034601 (1999)</a:t>
            </a:r>
          </a:p>
          <a:p>
            <a:r>
              <a:rPr lang="en-US" sz="1400" baseline="30000" dirty="0" smtClean="0"/>
              <a:t>2</a:t>
            </a:r>
            <a:r>
              <a:rPr lang="en-US" sz="1400" dirty="0" smtClean="0"/>
              <a:t>Snell et al., J. </a:t>
            </a:r>
            <a:r>
              <a:rPr lang="en-US" sz="1400" dirty="0" err="1" smtClean="0"/>
              <a:t>Inorg</a:t>
            </a:r>
            <a:r>
              <a:rPr lang="en-US" sz="1400" dirty="0" smtClean="0"/>
              <a:t>. </a:t>
            </a:r>
            <a:r>
              <a:rPr lang="en-US" sz="1400" dirty="0" err="1" smtClean="0"/>
              <a:t>Nucl</a:t>
            </a:r>
            <a:r>
              <a:rPr lang="en-US" sz="1400" dirty="0" smtClean="0"/>
              <a:t>. Chem. </a:t>
            </a:r>
            <a:r>
              <a:rPr lang="en-US" sz="1400" b="1" dirty="0" smtClean="0"/>
              <a:t>5</a:t>
            </a:r>
            <a:r>
              <a:rPr lang="en-US" sz="1400" dirty="0" smtClean="0"/>
              <a:t> 112 (1957)</a:t>
            </a:r>
          </a:p>
          <a:p>
            <a:r>
              <a:rPr lang="en-US" sz="1400" baseline="30000" dirty="0" smtClean="0"/>
              <a:t>3</a:t>
            </a:r>
            <a:r>
              <a:rPr lang="en-US" sz="1400" dirty="0" smtClean="0"/>
              <a:t>Wexler, </a:t>
            </a:r>
            <a:r>
              <a:rPr lang="en-US" sz="1400" dirty="0"/>
              <a:t>J. </a:t>
            </a:r>
            <a:r>
              <a:rPr lang="en-US" sz="1400" dirty="0" err="1"/>
              <a:t>Inorg</a:t>
            </a:r>
            <a:r>
              <a:rPr lang="en-US" sz="1400" dirty="0"/>
              <a:t>. </a:t>
            </a:r>
            <a:r>
              <a:rPr lang="en-US" sz="1400" dirty="0" err="1"/>
              <a:t>Nucl</a:t>
            </a:r>
            <a:r>
              <a:rPr lang="en-US" sz="1400" dirty="0"/>
              <a:t>. Chem. </a:t>
            </a:r>
            <a:r>
              <a:rPr lang="en-US" sz="1400" b="1" dirty="0" smtClean="0"/>
              <a:t>10</a:t>
            </a:r>
            <a:r>
              <a:rPr lang="en-US" sz="1400" dirty="0" smtClean="0"/>
              <a:t> 8 </a:t>
            </a:r>
            <a:r>
              <a:rPr lang="en-US" sz="1400" dirty="0"/>
              <a:t>(</a:t>
            </a:r>
            <a:r>
              <a:rPr lang="en-US" sz="1400" dirty="0" smtClean="0"/>
              <a:t>1958)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310786" y="3915437"/>
            <a:ext cx="3689846" cy="181588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TRIMS Posters (Mon. session)</a:t>
            </a:r>
          </a:p>
          <a:p>
            <a:r>
              <a:rPr lang="en-US" sz="1600" b="1" dirty="0" smtClean="0"/>
              <a:t>- </a:t>
            </a:r>
            <a:r>
              <a:rPr lang="en-US" sz="1600" b="1" dirty="0"/>
              <a:t>TRIMS: Validating Tritium Molecular Effects for Neutrino Mass Experiments </a:t>
            </a:r>
            <a:r>
              <a:rPr lang="en-US" sz="1400" dirty="0"/>
              <a:t>(Lin, </a:t>
            </a:r>
            <a:r>
              <a:rPr lang="en-US" sz="1400" dirty="0" smtClean="0"/>
              <a:t>#</a:t>
            </a:r>
            <a:r>
              <a:rPr lang="en-US" sz="1400" dirty="0"/>
              <a:t>6)</a:t>
            </a:r>
            <a:endParaRPr lang="en-US" sz="1400" b="1" dirty="0"/>
          </a:p>
          <a:p>
            <a:r>
              <a:rPr lang="en-US" sz="1600" b="1" dirty="0" smtClean="0"/>
              <a:t>- Detecting </a:t>
            </a:r>
            <a:r>
              <a:rPr lang="en-US" sz="1600" b="1" dirty="0"/>
              <a:t>light ions and electrons with TRIMS silicon detectors</a:t>
            </a:r>
            <a:r>
              <a:rPr lang="en-US" sz="1600" dirty="0"/>
              <a:t> </a:t>
            </a:r>
            <a:r>
              <a:rPr lang="en-US" sz="1400" dirty="0"/>
              <a:t>(</a:t>
            </a:r>
            <a:r>
              <a:rPr lang="en-US" sz="1400" dirty="0" err="1"/>
              <a:t>Baek</a:t>
            </a:r>
            <a:r>
              <a:rPr lang="en-US" sz="1400" dirty="0"/>
              <a:t>, Vizcaya Hernández, </a:t>
            </a:r>
            <a:r>
              <a:rPr lang="en-US" sz="1400" dirty="0" smtClean="0"/>
              <a:t>#</a:t>
            </a:r>
            <a:r>
              <a:rPr lang="en-US" sz="1400" dirty="0"/>
              <a:t>88)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84957" y="2858807"/>
            <a:ext cx="3515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TRIMS collaboration: </a:t>
            </a:r>
            <a:r>
              <a:rPr lang="en-US" i="1" dirty="0" err="1" smtClean="0"/>
              <a:t>Baek</a:t>
            </a:r>
            <a:r>
              <a:rPr lang="en-US" i="1" dirty="0" smtClean="0"/>
              <a:t>, </a:t>
            </a:r>
            <a:r>
              <a:rPr lang="en-US" i="1" dirty="0" err="1" smtClean="0"/>
              <a:t>Kallander</a:t>
            </a:r>
            <a:r>
              <a:rPr lang="en-US" i="1" dirty="0" smtClean="0"/>
              <a:t>, Lin, Machado, </a:t>
            </a:r>
            <a:r>
              <a:rPr lang="en-US" i="1" dirty="0" err="1" smtClean="0"/>
              <a:t>Parno</a:t>
            </a:r>
            <a:r>
              <a:rPr lang="en-US" i="1" dirty="0" smtClean="0"/>
              <a:t>, Robertson, Vizcaya Hernández</a:t>
            </a:r>
            <a:endParaRPr lang="en-US" i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83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4554510" y="1080816"/>
            <a:ext cx="4267472" cy="3153243"/>
            <a:chOff x="4554861" y="1070679"/>
            <a:chExt cx="4267472" cy="3153243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44100" y="1070679"/>
              <a:ext cx="4178233" cy="3001836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 rot="16200000">
              <a:off x="3580556" y="2135495"/>
              <a:ext cx="234872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 charset="0"/>
                  <a:ea typeface="Arial" charset="0"/>
                  <a:cs typeface="Arial" charset="0"/>
                </a:rPr>
                <a:t>Probability (arb. u.)</a:t>
              </a:r>
              <a:endParaRPr lang="en-US" sz="2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219316" y="3823812"/>
              <a:ext cx="253466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latin typeface="Symbol" charset="2"/>
                  <a:ea typeface="Symbol" charset="2"/>
                  <a:cs typeface="Symbol" charset="2"/>
                </a:rPr>
                <a:t>b</a:t>
              </a:r>
              <a:r>
                <a:rPr lang="en-US" sz="2000" dirty="0" smtClean="0">
                  <a:latin typeface="Arial" charset="0"/>
                  <a:ea typeface="Arial" charset="0"/>
                  <a:cs typeface="Arial" charset="0"/>
                </a:rPr>
                <a:t> kinetic energy (eV)</a:t>
              </a:r>
              <a:endParaRPr lang="en-US" sz="20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Kinematics of Tritium Decay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703" y="2651912"/>
            <a:ext cx="4374658" cy="1496620"/>
          </a:xfrm>
        </p:spPr>
        <p:txBody>
          <a:bodyPr/>
          <a:lstStyle/>
          <a:p>
            <a:r>
              <a:rPr lang="en-US" dirty="0" smtClean="0"/>
              <a:t>Super-allowed decay</a:t>
            </a:r>
          </a:p>
          <a:p>
            <a:pPr lvl="1"/>
            <a:r>
              <a:rPr lang="en-US" dirty="0" smtClean="0"/>
              <a:t>Q = 18.6 </a:t>
            </a:r>
            <a:r>
              <a:rPr lang="en-US" dirty="0" err="1" smtClean="0"/>
              <a:t>keV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</a:t>
            </a:r>
            <a:r>
              <a:rPr lang="en-US" baseline="-25000" dirty="0" smtClean="0"/>
              <a:t>1/2</a:t>
            </a:r>
            <a:r>
              <a:rPr lang="en-US" dirty="0" smtClean="0"/>
              <a:t> = 12.3 </a:t>
            </a:r>
            <a:r>
              <a:rPr lang="en-US" dirty="0" err="1" smtClean="0"/>
              <a:t>yr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281262" y="1229120"/>
            <a:ext cx="1591623" cy="1161595"/>
            <a:chOff x="4580734" y="2889648"/>
            <a:chExt cx="2066836" cy="1508414"/>
          </a:xfrm>
        </p:grpSpPr>
        <p:cxnSp>
          <p:nvCxnSpPr>
            <p:cNvPr id="8" name="Straight Arrow Connector 7"/>
            <p:cNvCxnSpPr/>
            <p:nvPr/>
          </p:nvCxnSpPr>
          <p:spPr>
            <a:xfrm>
              <a:off x="5303942" y="3795286"/>
              <a:ext cx="1096102" cy="4647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5281056" y="2889648"/>
              <a:ext cx="1366514" cy="679473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4580734" y="3272603"/>
              <a:ext cx="708119" cy="638599"/>
              <a:chOff x="3318364" y="3951256"/>
              <a:chExt cx="708119" cy="638599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3446953" y="3951256"/>
                <a:ext cx="393073" cy="393073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318364" y="4196782"/>
                <a:ext cx="393073" cy="39307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633410" y="4178032"/>
                <a:ext cx="393073" cy="39307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Oval 10"/>
            <p:cNvSpPr/>
            <p:nvPr/>
          </p:nvSpPr>
          <p:spPr>
            <a:xfrm>
              <a:off x="5836850" y="3936397"/>
              <a:ext cx="231833" cy="231833"/>
            </a:xfrm>
            <a:prstGeom prst="ellipse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997400" y="3130338"/>
              <a:ext cx="107823" cy="106910"/>
            </a:xfrm>
            <a:prstGeom prst="ellipse">
              <a:avLst/>
            </a:prstGeom>
            <a:solidFill>
              <a:srgbClr val="5F25A7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99350" y="3874842"/>
              <a:ext cx="775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aseline="30000">
                  <a:latin typeface="Book Antiqua"/>
                  <a:cs typeface="Book Antiqua"/>
                </a:rPr>
                <a:t>3</a:t>
              </a:r>
              <a:r>
                <a:rPr lang="en-US" sz="2800">
                  <a:latin typeface="Book Antiqua"/>
                  <a:cs typeface="Book Antiqua"/>
                </a:rPr>
                <a:t>He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13337" y="3586053"/>
              <a:ext cx="4411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>
                  <a:latin typeface="Book Antiqua"/>
                  <a:cs typeface="Book Antiqua"/>
                </a:rPr>
                <a:t>e</a:t>
              </a:r>
              <a:r>
                <a:rPr lang="en-US" sz="2800" baseline="30000">
                  <a:latin typeface="Book Antiqua"/>
                  <a:cs typeface="Book Antiqua"/>
                </a:rPr>
                <a:t>-</a:t>
              </a:r>
              <a:endParaRPr lang="en-US" sz="2800">
                <a:latin typeface="Book Antiqua"/>
                <a:cs typeface="Book Antiqua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995733" y="3031559"/>
              <a:ext cx="492443" cy="523220"/>
              <a:chOff x="4517105" y="5746838"/>
              <a:chExt cx="492443" cy="523220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4517105" y="5746838"/>
                <a:ext cx="49244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>
                    <a:latin typeface="Symbol" charset="2"/>
                    <a:cs typeface="Symbol" charset="2"/>
                  </a:rPr>
                  <a:t>n</a:t>
                </a:r>
                <a:r>
                  <a:rPr lang="en-US" sz="2800" baseline="-25000" dirty="0">
                    <a:latin typeface="Book Antiqua"/>
                    <a:cs typeface="Book Antiqua"/>
                  </a:rPr>
                  <a:t>e</a:t>
                </a: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4685941" y="5964382"/>
                <a:ext cx="14110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Group 20"/>
          <p:cNvGrpSpPr/>
          <p:nvPr/>
        </p:nvGrpSpPr>
        <p:grpSpPr>
          <a:xfrm>
            <a:off x="918475" y="1511489"/>
            <a:ext cx="1362787" cy="880251"/>
            <a:chOff x="2270786" y="3253477"/>
            <a:chExt cx="1769677" cy="1143069"/>
          </a:xfrm>
        </p:grpSpPr>
        <p:sp>
          <p:nvSpPr>
            <p:cNvPr id="22" name="Right Arrow 21"/>
            <p:cNvSpPr/>
            <p:nvPr/>
          </p:nvSpPr>
          <p:spPr>
            <a:xfrm>
              <a:off x="2270786" y="3346901"/>
              <a:ext cx="1769677" cy="453588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785489" y="3253477"/>
              <a:ext cx="708119" cy="638599"/>
              <a:chOff x="3318364" y="3951256"/>
              <a:chExt cx="708119" cy="638599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3446953" y="3951256"/>
                <a:ext cx="393073" cy="393073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318364" y="4196782"/>
                <a:ext cx="393073" cy="39307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3633410" y="4178032"/>
                <a:ext cx="393073" cy="393073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407489" y="3873326"/>
              <a:ext cx="6031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aseline="30000">
                  <a:latin typeface="Book Antiqua"/>
                  <a:cs typeface="Book Antiqua"/>
                </a:rPr>
                <a:t>3</a:t>
              </a:r>
              <a:r>
                <a:rPr lang="en-US" sz="2800">
                  <a:latin typeface="Book Antiqua"/>
                  <a:cs typeface="Book Antiqua"/>
                </a:rPr>
                <a:t>H</a:t>
              </a:r>
            </a:p>
          </p:txBody>
        </p:sp>
      </p:grpSp>
      <p:sp>
        <p:nvSpPr>
          <p:cNvPr id="32" name="Donut 31"/>
          <p:cNvSpPr/>
          <p:nvPr/>
        </p:nvSpPr>
        <p:spPr>
          <a:xfrm>
            <a:off x="8471211" y="3597690"/>
            <a:ext cx="259059" cy="189619"/>
          </a:xfrm>
          <a:prstGeom prst="donut">
            <a:avLst>
              <a:gd name="adj" fmla="val 11726"/>
            </a:avLst>
          </a:prstGeom>
          <a:solidFill>
            <a:srgbClr val="FF0000"/>
          </a:solidFill>
          <a:ln w="127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4561490" y="1114345"/>
            <a:ext cx="4368205" cy="3195383"/>
            <a:chOff x="4549738" y="1111598"/>
            <a:chExt cx="4368205" cy="3195383"/>
          </a:xfrm>
        </p:grpSpPr>
        <p:grpSp>
          <p:nvGrpSpPr>
            <p:cNvPr id="35" name="Group 34"/>
            <p:cNvGrpSpPr/>
            <p:nvPr/>
          </p:nvGrpSpPr>
          <p:grpSpPr>
            <a:xfrm>
              <a:off x="4617575" y="1111598"/>
              <a:ext cx="4300368" cy="3195383"/>
              <a:chOff x="6664015" y="1390592"/>
              <a:chExt cx="4808704" cy="3573104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6664015" y="1390592"/>
                <a:ext cx="4686858" cy="3260818"/>
                <a:chOff x="1295400" y="1143000"/>
                <a:chExt cx="6553200" cy="4559300"/>
              </a:xfrm>
            </p:grpSpPr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295400" y="1143000"/>
                  <a:ext cx="6553200" cy="4559300"/>
                </a:xfrm>
                <a:prstGeom prst="rect">
                  <a:avLst/>
                </a:prstGeom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5522721" y="1329932"/>
                  <a:ext cx="1491327" cy="551894"/>
                </a:xfrm>
                <a:prstGeom prst="rect">
                  <a:avLst/>
                </a:prstGeom>
                <a:solidFill>
                  <a:schemeClr val="bg1"/>
                </a:solidFill>
                <a:ln w="12700" cmpd="sng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7" name="TextBox 36"/>
              <p:cNvSpPr txBox="1"/>
              <p:nvPr/>
            </p:nvSpPr>
            <p:spPr>
              <a:xfrm>
                <a:off x="9768864" y="3595034"/>
                <a:ext cx="1240532" cy="403629"/>
              </a:xfrm>
              <a:prstGeom prst="rect">
                <a:avLst/>
              </a:prstGeom>
            </p:spPr>
            <p:txBody>
              <a:bodyPr vert="horz" wrap="none" lIns="91440" tIns="45720" rIns="91440" bIns="45720" rtlCol="0">
                <a:normAutofit fontScale="92500" lnSpcReduction="10000"/>
              </a:bodyPr>
              <a:lstStyle/>
              <a:p>
                <a:r>
                  <a:rPr lang="en-US" sz="2000" dirty="0" err="1" smtClean="0">
                    <a:latin typeface="Book Antiqua"/>
                    <a:cs typeface="Book Antiqua"/>
                  </a:rPr>
                  <a:t>m</a:t>
                </a:r>
                <a:r>
                  <a:rPr lang="en-US" sz="2000" baseline="-25000" dirty="0" err="1">
                    <a:latin typeface="Symbol" charset="2"/>
                    <a:cs typeface="Symbol" charset="2"/>
                  </a:rPr>
                  <a:t>n</a:t>
                </a:r>
                <a:r>
                  <a:rPr lang="en-US" sz="2000" baseline="-25000" dirty="0" err="1">
                    <a:cs typeface="Symbol" charset="2"/>
                  </a:rPr>
                  <a:t>,eff</a:t>
                </a:r>
                <a:r>
                  <a:rPr lang="en-US" sz="2000" dirty="0" smtClean="0">
                    <a:latin typeface="Book Antiqua"/>
                    <a:cs typeface="Book Antiqua"/>
                  </a:rPr>
                  <a:t> </a:t>
                </a:r>
                <a:r>
                  <a:rPr lang="en-US" sz="2000" dirty="0">
                    <a:latin typeface="Book Antiqua"/>
                    <a:cs typeface="Book Antiqua"/>
                  </a:rPr>
                  <a:t>= 0 eV</a:t>
                </a: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540747" y="3606531"/>
                <a:ext cx="1240532" cy="403628"/>
              </a:xfrm>
              <a:prstGeom prst="rect">
                <a:avLst/>
              </a:prstGeom>
            </p:spPr>
            <p:txBody>
              <a:bodyPr vert="horz" wrap="none" lIns="91440" tIns="45720" rIns="91440" bIns="45720" rtlCol="0">
                <a:normAutofit fontScale="92500" lnSpcReduction="10000"/>
              </a:bodyPr>
              <a:lstStyle/>
              <a:p>
                <a:r>
                  <a:rPr lang="en-US" sz="2000" dirty="0" err="1">
                    <a:solidFill>
                      <a:srgbClr val="FF0000"/>
                    </a:solidFill>
                    <a:latin typeface="Book Antiqua"/>
                    <a:cs typeface="Book Antiqua"/>
                  </a:rPr>
                  <a:t>m</a:t>
                </a:r>
                <a:r>
                  <a:rPr lang="en-US" sz="2000" baseline="-25000" dirty="0" err="1" smtClean="0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n</a:t>
                </a:r>
                <a:r>
                  <a:rPr lang="en-US" sz="2000" baseline="-25000" dirty="0" err="1" smtClean="0">
                    <a:solidFill>
                      <a:srgbClr val="FF0000"/>
                    </a:solidFill>
                    <a:cs typeface="Symbol" charset="2"/>
                  </a:rPr>
                  <a:t>,eff</a:t>
                </a:r>
                <a:r>
                  <a:rPr lang="en-US" sz="2000" dirty="0" smtClean="0">
                    <a:solidFill>
                      <a:srgbClr val="FF0000"/>
                    </a:solidFill>
                    <a:latin typeface="Book Antiqua"/>
                    <a:cs typeface="Book Antiqua"/>
                  </a:rPr>
                  <a:t> </a:t>
                </a:r>
                <a:r>
                  <a:rPr lang="en-US" sz="2000" dirty="0">
                    <a:solidFill>
                      <a:srgbClr val="FF0000"/>
                    </a:solidFill>
                    <a:latin typeface="Book Antiqua"/>
                    <a:cs typeface="Book Antiqua"/>
                  </a:rPr>
                  <a:t>= 1 eV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514858" y="4563585"/>
                <a:ext cx="2957861" cy="400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latin typeface="Symbol" charset="2"/>
                    <a:ea typeface="Symbol" charset="2"/>
                    <a:cs typeface="Symbol" charset="2"/>
                  </a:rPr>
                  <a:t>b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kinetic energy - Q (eV)</a:t>
                </a: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 rot="16200000">
              <a:off x="3575433" y="2085903"/>
              <a:ext cx="234872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 charset="0"/>
                  <a:ea typeface="Arial" charset="0"/>
                  <a:cs typeface="Arial" charset="0"/>
                </a:rPr>
                <a:t>Probability (arb. u.)</a:t>
              </a:r>
              <a:endParaRPr lang="en-US" sz="20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48" name="Content Placeholder 2"/>
          <p:cNvSpPr txBox="1">
            <a:spLocks/>
          </p:cNvSpPr>
          <p:nvPr/>
        </p:nvSpPr>
        <p:spPr>
          <a:xfrm>
            <a:off x="145703" y="4439212"/>
            <a:ext cx="8926589" cy="14966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Extract effective neutrino mass from spectral shape near endpoint </a:t>
            </a:r>
            <a:endParaRPr lang="en-US" sz="24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2069093" y="4934469"/>
            <a:ext cx="5264013" cy="1665963"/>
            <a:chOff x="2069093" y="4934469"/>
            <a:chExt cx="5264013" cy="1665963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69093" y="4934469"/>
              <a:ext cx="3112507" cy="1665963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3969280" y="6104342"/>
              <a:ext cx="3363826" cy="3871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i="1" dirty="0">
                  <a:latin typeface="Arial" charset="0"/>
                  <a:ea typeface="Arial" charset="0"/>
                  <a:cs typeface="Arial" charset="0"/>
                </a:rPr>
                <a:t>(</a:t>
              </a:r>
              <a:r>
                <a:rPr lang="en-US" sz="2000" i="1" dirty="0" smtClean="0">
                  <a:latin typeface="Arial" charset="0"/>
                  <a:ea typeface="Arial" charset="0"/>
                  <a:cs typeface="Arial" charset="0"/>
                </a:rPr>
                <a:t>quasi-degenerate </a:t>
              </a:r>
              <a:r>
                <a:rPr lang="en-US" sz="2000" i="1" dirty="0">
                  <a:latin typeface="Arial" charset="0"/>
                  <a:ea typeface="Arial" charset="0"/>
                  <a:cs typeface="Arial" charset="0"/>
                </a:rPr>
                <a:t>regime)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901780" y="3728919"/>
            <a:ext cx="403988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-5         -4          -3          -2          -1          0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29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Tritium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670" y="1202491"/>
            <a:ext cx="8886786" cy="489814"/>
          </a:xfrm>
        </p:spPr>
        <p:txBody>
          <a:bodyPr/>
          <a:lstStyle/>
          <a:p>
            <a:r>
              <a:rPr lang="en-US" dirty="0" smtClean="0"/>
              <a:t>KATRIN uses a T</a:t>
            </a:r>
            <a:r>
              <a:rPr lang="en-US" baseline="-25000" dirty="0" smtClean="0"/>
              <a:t>2</a:t>
            </a:r>
            <a:r>
              <a:rPr lang="en-US" dirty="0" smtClean="0"/>
              <a:t> source </a:t>
            </a:r>
            <a:r>
              <a:rPr lang="mr-IN" dirty="0" smtClean="0"/>
              <a:t>–</a:t>
            </a:r>
            <a:r>
              <a:rPr lang="en-US" dirty="0" smtClean="0"/>
              <a:t> not just T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 rot="21038930">
            <a:off x="7568182" y="1568486"/>
            <a:ext cx="505052" cy="1082465"/>
            <a:chOff x="5425406" y="1718008"/>
            <a:chExt cx="696348" cy="1492465"/>
          </a:xfrm>
        </p:grpSpPr>
        <p:grpSp>
          <p:nvGrpSpPr>
            <p:cNvPr id="8" name="Group 7"/>
            <p:cNvGrpSpPr/>
            <p:nvPr/>
          </p:nvGrpSpPr>
          <p:grpSpPr>
            <a:xfrm>
              <a:off x="5425406" y="1718008"/>
              <a:ext cx="521662" cy="1492465"/>
              <a:chOff x="5425406" y="1718008"/>
              <a:chExt cx="521662" cy="1492465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5582219" y="2571874"/>
                <a:ext cx="0" cy="196537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895195" y="1718008"/>
                <a:ext cx="0" cy="106775"/>
              </a:xfrm>
              <a:prstGeom prst="line">
                <a:avLst/>
              </a:prstGeom>
              <a:ln>
                <a:solidFill>
                  <a:srgbClr val="7F7F7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/>
              <p:nvPr/>
            </p:nvGrpSpPr>
            <p:grpSpPr>
              <a:xfrm>
                <a:off x="5425406" y="2571874"/>
                <a:ext cx="521662" cy="638599"/>
                <a:chOff x="3318364" y="3951256"/>
                <a:chExt cx="521662" cy="638599"/>
              </a:xfrm>
            </p:grpSpPr>
            <p:sp>
              <p:nvSpPr>
                <p:cNvPr id="26" name="Oval 25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" name="Donut 12"/>
              <p:cNvSpPr/>
              <p:nvPr/>
            </p:nvSpPr>
            <p:spPr>
              <a:xfrm>
                <a:off x="5578691" y="1891853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Donut 13"/>
              <p:cNvSpPr/>
              <p:nvPr/>
            </p:nvSpPr>
            <p:spPr>
              <a:xfrm>
                <a:off x="5578691" y="1954671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Donut 14"/>
              <p:cNvSpPr/>
              <p:nvPr/>
            </p:nvSpPr>
            <p:spPr>
              <a:xfrm>
                <a:off x="5578691" y="2017489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Donut 15"/>
              <p:cNvSpPr/>
              <p:nvPr/>
            </p:nvSpPr>
            <p:spPr>
              <a:xfrm>
                <a:off x="5578438" y="2080307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Donut 16"/>
              <p:cNvSpPr/>
              <p:nvPr/>
            </p:nvSpPr>
            <p:spPr>
              <a:xfrm>
                <a:off x="5574459" y="2143125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Donut 17"/>
              <p:cNvSpPr/>
              <p:nvPr/>
            </p:nvSpPr>
            <p:spPr>
              <a:xfrm>
                <a:off x="5578691" y="2205943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Donut 18"/>
              <p:cNvSpPr/>
              <p:nvPr/>
            </p:nvSpPr>
            <p:spPr>
              <a:xfrm>
                <a:off x="5578691" y="2268761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Donut 19"/>
              <p:cNvSpPr/>
              <p:nvPr/>
            </p:nvSpPr>
            <p:spPr>
              <a:xfrm>
                <a:off x="5578691" y="2331579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Donut 20"/>
              <p:cNvSpPr/>
              <p:nvPr/>
            </p:nvSpPr>
            <p:spPr>
              <a:xfrm>
                <a:off x="5574459" y="2394397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Donut 21"/>
              <p:cNvSpPr/>
              <p:nvPr/>
            </p:nvSpPr>
            <p:spPr>
              <a:xfrm>
                <a:off x="5574459" y="1829035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Donut 22"/>
              <p:cNvSpPr/>
              <p:nvPr/>
            </p:nvSpPr>
            <p:spPr>
              <a:xfrm>
                <a:off x="5574459" y="1766217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Donut 23"/>
              <p:cNvSpPr/>
              <p:nvPr/>
            </p:nvSpPr>
            <p:spPr>
              <a:xfrm>
                <a:off x="5578438" y="2520038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Donut 24"/>
              <p:cNvSpPr/>
              <p:nvPr/>
            </p:nvSpPr>
            <p:spPr>
              <a:xfrm>
                <a:off x="5574459" y="2457215"/>
                <a:ext cx="326517" cy="103672"/>
              </a:xfrm>
              <a:prstGeom prst="donut">
                <a:avLst>
                  <a:gd name="adj" fmla="val 4431"/>
                </a:avLst>
              </a:prstGeom>
              <a:solidFill>
                <a:schemeClr val="accent5"/>
              </a:solidFill>
              <a:ln>
                <a:solidFill>
                  <a:srgbClr val="7F7F7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Oval 8"/>
            <p:cNvSpPr/>
            <p:nvPr/>
          </p:nvSpPr>
          <p:spPr>
            <a:xfrm>
              <a:off x="5728681" y="2801636"/>
              <a:ext cx="393073" cy="393073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022179" y="1181149"/>
            <a:ext cx="1857389" cy="716175"/>
            <a:chOff x="5346881" y="1246884"/>
            <a:chExt cx="2560904" cy="987438"/>
          </a:xfrm>
        </p:grpSpPr>
        <p:grpSp>
          <p:nvGrpSpPr>
            <p:cNvPr id="29" name="Group 28"/>
            <p:cNvGrpSpPr/>
            <p:nvPr/>
          </p:nvGrpSpPr>
          <p:grpSpPr>
            <a:xfrm>
              <a:off x="5909815" y="1246884"/>
              <a:ext cx="1997970" cy="987438"/>
              <a:chOff x="4580734" y="3272603"/>
              <a:chExt cx="1997970" cy="987438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5303942" y="3795286"/>
                <a:ext cx="1096102" cy="46475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V="1">
                <a:off x="5281056" y="3272603"/>
                <a:ext cx="1297648" cy="2965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prstDash val="dash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>
              <a:xfrm>
                <a:off x="4580734" y="3272603"/>
                <a:ext cx="708119" cy="638599"/>
                <a:chOff x="3318364" y="3951256"/>
                <a:chExt cx="708119" cy="638599"/>
              </a:xfrm>
            </p:grpSpPr>
            <p:sp>
              <p:nvSpPr>
                <p:cNvPr id="36" name="Oval 35"/>
                <p:cNvSpPr/>
                <p:nvPr/>
              </p:nvSpPr>
              <p:spPr>
                <a:xfrm>
                  <a:off x="3446953" y="3951256"/>
                  <a:ext cx="393073" cy="393073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3318364" y="419678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Oval 37"/>
                <p:cNvSpPr/>
                <p:nvPr/>
              </p:nvSpPr>
              <p:spPr>
                <a:xfrm>
                  <a:off x="3633410" y="4178032"/>
                  <a:ext cx="393073" cy="393073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4" name="Oval 33"/>
              <p:cNvSpPr/>
              <p:nvPr/>
            </p:nvSpPr>
            <p:spPr>
              <a:xfrm>
                <a:off x="5836850" y="3936397"/>
                <a:ext cx="231833" cy="231833"/>
              </a:xfrm>
              <a:prstGeom prst="ellipse">
                <a:avLst/>
              </a:prstGeom>
              <a:solidFill>
                <a:srgbClr val="008000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5909690" y="3373097"/>
                <a:ext cx="107823" cy="106910"/>
              </a:xfrm>
              <a:prstGeom prst="ellipse">
                <a:avLst/>
              </a:prstGeom>
              <a:solidFill>
                <a:srgbClr val="5F25A7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30" name="Straight Arrow Connector 29"/>
            <p:cNvCxnSpPr/>
            <p:nvPr/>
          </p:nvCxnSpPr>
          <p:spPr>
            <a:xfrm flipH="1">
              <a:off x="5346881" y="1672640"/>
              <a:ext cx="56293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96669" y="2604250"/>
            <a:ext cx="8869681" cy="1644379"/>
            <a:chOff x="171352" y="4655790"/>
            <a:chExt cx="8869681" cy="1644379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352" y="4655790"/>
              <a:ext cx="8869681" cy="1644379"/>
            </a:xfrm>
            <a:prstGeom prst="rect">
              <a:avLst/>
            </a:prstGeom>
          </p:spPr>
        </p:pic>
        <p:sp>
          <p:nvSpPr>
            <p:cNvPr id="42" name="Parallelogram 41"/>
            <p:cNvSpPr/>
            <p:nvPr/>
          </p:nvSpPr>
          <p:spPr>
            <a:xfrm>
              <a:off x="6725011" y="5807877"/>
              <a:ext cx="404194" cy="319699"/>
            </a:xfrm>
            <a:prstGeom prst="parallelogram">
              <a:avLst/>
            </a:prstGeom>
            <a:solidFill>
              <a:srgbClr val="800000">
                <a:alpha val="2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3" name="Parallelogram 42"/>
            <p:cNvSpPr/>
            <p:nvPr/>
          </p:nvSpPr>
          <p:spPr>
            <a:xfrm>
              <a:off x="8493347" y="4947895"/>
              <a:ext cx="404194" cy="319699"/>
            </a:xfrm>
            <a:prstGeom prst="parallelogram">
              <a:avLst/>
            </a:prstGeom>
            <a:solidFill>
              <a:srgbClr val="800000">
                <a:alpha val="2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Parallelogram 43"/>
            <p:cNvSpPr/>
            <p:nvPr/>
          </p:nvSpPr>
          <p:spPr>
            <a:xfrm>
              <a:off x="3209598" y="5807877"/>
              <a:ext cx="404194" cy="319699"/>
            </a:xfrm>
            <a:prstGeom prst="parallelogram">
              <a:avLst/>
            </a:prstGeom>
            <a:solidFill>
              <a:srgbClr val="800000">
                <a:alpha val="2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5" name="Parallelogram 44"/>
            <p:cNvSpPr/>
            <p:nvPr/>
          </p:nvSpPr>
          <p:spPr>
            <a:xfrm>
              <a:off x="6515681" y="4947895"/>
              <a:ext cx="404194" cy="319699"/>
            </a:xfrm>
            <a:prstGeom prst="parallelogram">
              <a:avLst/>
            </a:prstGeom>
            <a:solidFill>
              <a:srgbClr val="000090">
                <a:alpha val="25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6" name="Content Placeholder 2"/>
          <p:cNvSpPr txBox="1">
            <a:spLocks/>
          </p:cNvSpPr>
          <p:nvPr/>
        </p:nvSpPr>
        <p:spPr>
          <a:xfrm>
            <a:off x="106190" y="1753760"/>
            <a:ext cx="7571190" cy="1606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400" dirty="0" smtClean="0"/>
              <a:t> </a:t>
            </a:r>
            <a:r>
              <a:rPr lang="en-US" sz="2400" dirty="0"/>
              <a:t>spectrum depends on excitation energies </a:t>
            </a:r>
            <a:r>
              <a:rPr lang="en-US" sz="2400" b="1" i="1" dirty="0" err="1">
                <a:solidFill>
                  <a:srgbClr val="C00000"/>
                </a:solidFill>
              </a:rPr>
              <a:t>V</a:t>
            </a:r>
            <a:r>
              <a:rPr lang="en-US" sz="2400" b="1" i="1" baseline="-25000" dirty="0" err="1">
                <a:solidFill>
                  <a:srgbClr val="C00000"/>
                </a:solidFill>
              </a:rPr>
              <a:t>k</a:t>
            </a:r>
            <a:r>
              <a:rPr lang="en-US" sz="2400" dirty="0"/>
              <a:t> and probabilities </a:t>
            </a:r>
            <a:r>
              <a:rPr lang="en-US" sz="2400" b="1" i="1" dirty="0" err="1" smtClean="0">
                <a:solidFill>
                  <a:srgbClr val="0070C0"/>
                </a:solidFill>
              </a:rPr>
              <a:t>P</a:t>
            </a:r>
            <a:r>
              <a:rPr lang="en-US" sz="2400" b="1" i="1" baseline="-25000" dirty="0" err="1" smtClean="0">
                <a:solidFill>
                  <a:srgbClr val="0070C0"/>
                </a:solidFill>
              </a:rPr>
              <a:t>k</a:t>
            </a:r>
            <a:r>
              <a:rPr lang="en-US" sz="2400" dirty="0" smtClean="0"/>
              <a:t> </a:t>
            </a:r>
            <a:r>
              <a:rPr lang="mr-IN" sz="2400" dirty="0" smtClean="0"/>
              <a:t>–</a:t>
            </a:r>
            <a:r>
              <a:rPr lang="en-US" sz="2400" dirty="0" smtClean="0"/>
              <a:t> need 1% accuracy</a:t>
            </a:r>
            <a:endParaRPr lang="en-US" sz="2400" b="1" i="1" baseline="-25000" dirty="0">
              <a:solidFill>
                <a:srgbClr val="0070C0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5663013" y="4047403"/>
            <a:ext cx="3445111" cy="2676943"/>
            <a:chOff x="5574113" y="4072803"/>
            <a:chExt cx="3445111" cy="2676943"/>
          </a:xfrm>
        </p:grpSpPr>
        <p:sp>
          <p:nvSpPr>
            <p:cNvPr id="48" name="TextBox 47"/>
            <p:cNvSpPr txBox="1"/>
            <p:nvPr/>
          </p:nvSpPr>
          <p:spPr>
            <a:xfrm>
              <a:off x="6207088" y="4312776"/>
              <a:ext cx="2812136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i="1" dirty="0">
                  <a:solidFill>
                    <a:srgbClr val="FF0000"/>
                  </a:solidFill>
                  <a:cs typeface="Book Antiqua"/>
                </a:rPr>
                <a:t>Saenz et al</a:t>
              </a:r>
              <a:r>
                <a:rPr lang="en-US" i="1" dirty="0" smtClean="0">
                  <a:solidFill>
                    <a:srgbClr val="FF0000"/>
                  </a:solidFill>
                  <a:cs typeface="Book Antiqua"/>
                </a:rPr>
                <a:t>. </a:t>
              </a:r>
            </a:p>
            <a:p>
              <a:pPr>
                <a:lnSpc>
                  <a:spcPct val="80000"/>
                </a:lnSpc>
              </a:pPr>
              <a:r>
                <a:rPr lang="en-US" i="1" dirty="0" smtClean="0">
                  <a:solidFill>
                    <a:srgbClr val="FF0000"/>
                  </a:solidFill>
                  <a:cs typeface="Book Antiqua"/>
                </a:rPr>
                <a:t>PRL </a:t>
              </a:r>
              <a:r>
                <a:rPr lang="en-US" b="1" i="1" dirty="0" smtClean="0">
                  <a:solidFill>
                    <a:srgbClr val="FF0000"/>
                  </a:solidFill>
                  <a:cs typeface="Book Antiqua"/>
                </a:rPr>
                <a:t>84</a:t>
              </a:r>
              <a:r>
                <a:rPr lang="en-US" i="1" dirty="0" smtClean="0">
                  <a:solidFill>
                    <a:srgbClr val="FF0000"/>
                  </a:solidFill>
                  <a:cs typeface="Book Antiqua"/>
                </a:rPr>
                <a:t> (</a:t>
              </a:r>
              <a:r>
                <a:rPr lang="en-US" i="1" dirty="0">
                  <a:solidFill>
                    <a:srgbClr val="FF0000"/>
                  </a:solidFill>
                  <a:cs typeface="Book Antiqua"/>
                </a:rPr>
                <a:t>2000) 242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531731" y="6411192"/>
              <a:ext cx="1996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cs typeface="Book Antiqua"/>
                </a:rPr>
                <a:t>Binding energy (eV)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5849409" y="4192529"/>
              <a:ext cx="3047664" cy="2266631"/>
              <a:chOff x="3330008" y="4134197"/>
              <a:chExt cx="3047664" cy="2266631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354950" y="4134197"/>
                <a:ext cx="3022722" cy="2266631"/>
              </a:xfrm>
              <a:prstGeom prst="rect">
                <a:avLst/>
              </a:prstGeom>
            </p:spPr>
          </p:pic>
          <p:sp>
            <p:nvSpPr>
              <p:cNvPr id="56" name="Rectangle 55"/>
              <p:cNvSpPr/>
              <p:nvPr/>
            </p:nvSpPr>
            <p:spPr>
              <a:xfrm>
                <a:off x="3330008" y="4462359"/>
                <a:ext cx="72675" cy="1470845"/>
              </a:xfrm>
              <a:prstGeom prst="rect">
                <a:avLst/>
              </a:prstGeom>
              <a:solidFill>
                <a:schemeClr val="bg1"/>
              </a:solidFill>
              <a:ln w="12700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 rot="16200000">
              <a:off x="4443194" y="5203722"/>
              <a:ext cx="260039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cs typeface="Book Antiqua"/>
                </a:rPr>
                <a:t>Relative probability (%/eV)</a:t>
              </a:r>
            </a:p>
          </p:txBody>
        </p:sp>
      </p:grpSp>
      <p:sp>
        <p:nvSpPr>
          <p:cNvPr id="58" name="Content Placeholder 2"/>
          <p:cNvSpPr txBox="1">
            <a:spLocks/>
          </p:cNvSpPr>
          <p:nvPr/>
        </p:nvSpPr>
        <p:spPr>
          <a:xfrm>
            <a:off x="0" y="4272045"/>
            <a:ext cx="5663013" cy="22994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48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4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7675" indent="-34607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32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70C0"/>
              </a:buClr>
              <a:buFont typeface=".LucidaGrandeUI" charset="0"/>
              <a:buChar char="◆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</a:t>
            </a:r>
            <a:r>
              <a:rPr lang="en-US" sz="2400" dirty="0" smtClean="0"/>
              <a:t>pproaches to control uncertainty: </a:t>
            </a:r>
          </a:p>
          <a:p>
            <a:pPr lvl="1"/>
            <a:r>
              <a:rPr lang="en-US" sz="2400" dirty="0"/>
              <a:t>Ongoing </a:t>
            </a:r>
            <a:r>
              <a:rPr lang="en-US" sz="2400" dirty="0" smtClean="0"/>
              <a:t>improvement in calculations</a:t>
            </a:r>
          </a:p>
          <a:p>
            <a:pPr lvl="1"/>
            <a:r>
              <a:rPr lang="en-US" sz="2400" dirty="0" smtClean="0"/>
              <a:t>Characterization of initial T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state</a:t>
            </a:r>
          </a:p>
          <a:p>
            <a:pPr lvl="1"/>
            <a:r>
              <a:rPr lang="en-US" sz="2400" dirty="0" smtClean="0"/>
              <a:t>TRIMS experiment to re-check predicted observable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344871" y="351141"/>
            <a:ext cx="3029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rial" charset="0"/>
                <a:ea typeface="Arial" charset="0"/>
                <a:cs typeface="Arial" charset="0"/>
              </a:rPr>
              <a:t>Bodine, DSP, Robertson, PRC </a:t>
            </a:r>
            <a:r>
              <a:rPr lang="en-US" b="1" i="1" dirty="0" smtClean="0">
                <a:latin typeface="Arial" charset="0"/>
                <a:ea typeface="Arial" charset="0"/>
                <a:cs typeface="Arial" charset="0"/>
              </a:rPr>
              <a:t>91</a:t>
            </a:r>
            <a:r>
              <a:rPr lang="en-US" i="1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i="1" dirty="0" smtClean="0">
                <a:latin typeface="Arial" charset="0"/>
                <a:ea typeface="Arial" charset="0"/>
                <a:cs typeface="Arial" charset="0"/>
              </a:rPr>
              <a:t>(2015) 035505</a:t>
            </a:r>
            <a:endParaRPr lang="en-US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49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8" grpId="0"/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m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smtClean="0">
                <a:latin typeface="+mn-lt"/>
                <a:ea typeface="Symbol" charset="2"/>
                <a:cs typeface="Symbol" charset="2"/>
              </a:rPr>
              <a:t>,eff</a:t>
            </a:r>
            <a:r>
              <a:rPr lang="en-US" baseline="30000" dirty="0" smtClean="0">
                <a:latin typeface="+mn-lt"/>
              </a:rPr>
              <a:t>2</a:t>
            </a:r>
            <a:r>
              <a:rPr lang="en-US" dirty="0" smtClean="0"/>
              <a:t>: A Brief History in Tritium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315215" y="1354684"/>
            <a:ext cx="5831505" cy="5088790"/>
            <a:chOff x="208878" y="1322530"/>
            <a:chExt cx="5831505" cy="508879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878" y="1322530"/>
              <a:ext cx="5831505" cy="458687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286342" y="6041988"/>
              <a:ext cx="44660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cs typeface="Book Antiqua"/>
                </a:rPr>
                <a:t>Adapted </a:t>
              </a:r>
              <a:r>
                <a:rPr lang="en-US" i="1" dirty="0">
                  <a:cs typeface="Book Antiqua"/>
                </a:rPr>
                <a:t>from J. Wilkerson, Neutrino 2012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85608" y="5498084"/>
              <a:ext cx="6559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Book Antiqua"/>
                </a:rPr>
                <a:t>Year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-513916" y="3132155"/>
              <a:ext cx="18149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Book Antiqua"/>
                </a:rPr>
                <a:t>Mass Limit (eV)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547694" y="356332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cs typeface="Book Antiqua"/>
              </a:rPr>
              <a:t>Mainz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79934" y="3229895"/>
            <a:ext cx="868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cs typeface="Book Antiqua"/>
              </a:rPr>
              <a:t>Troitsk</a:t>
            </a:r>
            <a:endParaRPr lang="en-US" dirty="0">
              <a:solidFill>
                <a:srgbClr val="FF0000"/>
              </a:solidFill>
              <a:cs typeface="Book Antiqu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48279" y="2718442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00FF"/>
                </a:solidFill>
                <a:latin typeface="Book Antiqua"/>
                <a:cs typeface="Book Antiqua"/>
              </a:rPr>
              <a:t>MIBETA</a:t>
            </a:r>
          </a:p>
        </p:txBody>
      </p:sp>
      <p:sp>
        <p:nvSpPr>
          <p:cNvPr id="24" name="Rectangle 23"/>
          <p:cNvSpPr/>
          <p:nvPr/>
        </p:nvSpPr>
        <p:spPr>
          <a:xfrm rot="1275139">
            <a:off x="4227090" y="2001202"/>
            <a:ext cx="2274279" cy="956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813141" y="2114214"/>
            <a:ext cx="1000647" cy="956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427058" y="4373634"/>
            <a:ext cx="2420836" cy="310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265918" y="1513953"/>
            <a:ext cx="1293718" cy="3833431"/>
            <a:chOff x="3159582" y="1571858"/>
            <a:chExt cx="1293718" cy="3833431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4320437" y="1625144"/>
              <a:ext cx="0" cy="3780145"/>
            </a:xfrm>
            <a:prstGeom prst="line">
              <a:avLst/>
            </a:prstGeom>
            <a:ln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159582" y="1571858"/>
              <a:ext cx="129371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cs typeface="Book Antiqua"/>
                </a:rPr>
                <a:t>SuperK</a:t>
              </a:r>
              <a:r>
                <a:rPr lang="en-US" dirty="0">
                  <a:cs typeface="Book Antiqua"/>
                </a:rPr>
                <a:t> oscillation result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635059" y="1519660"/>
            <a:ext cx="1293718" cy="3839329"/>
            <a:chOff x="4528723" y="1574841"/>
            <a:chExt cx="1293718" cy="3839329"/>
          </a:xfrm>
        </p:grpSpPr>
        <p:cxnSp>
          <p:nvCxnSpPr>
            <p:cNvPr id="22" name="Straight Connector 21"/>
            <p:cNvCxnSpPr/>
            <p:nvPr/>
          </p:nvCxnSpPr>
          <p:spPr>
            <a:xfrm flipV="1">
              <a:off x="4561646" y="1634025"/>
              <a:ext cx="0" cy="3780145"/>
            </a:xfrm>
            <a:prstGeom prst="line">
              <a:avLst/>
            </a:prstGeom>
            <a:ln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528723" y="1574841"/>
              <a:ext cx="129371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cs typeface="Book Antiqua"/>
                </a:rPr>
                <a:t>SNO oscillation result</a:t>
              </a: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6910267" y="5354788"/>
            <a:ext cx="6675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7580951" y="5282789"/>
            <a:ext cx="0" cy="731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336526" y="5341621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2025</a:t>
            </a:r>
            <a:endParaRPr lang="en-US" sz="10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6380111" y="3693415"/>
            <a:ext cx="1927464" cy="1064942"/>
            <a:chOff x="6380111" y="3693415"/>
            <a:chExt cx="1927464" cy="1064942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6380111" y="3709946"/>
              <a:ext cx="1155851" cy="816275"/>
            </a:xfrm>
            <a:prstGeom prst="line">
              <a:avLst/>
            </a:prstGeom>
            <a:ln>
              <a:solidFill>
                <a:srgbClr val="0070C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/>
            <p:cNvSpPr/>
            <p:nvPr/>
          </p:nvSpPr>
          <p:spPr>
            <a:xfrm>
              <a:off x="7248825" y="4305455"/>
              <a:ext cx="107359" cy="107359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32230" y="3693415"/>
              <a:ext cx="13181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70C0"/>
                  </a:solidFill>
                  <a:cs typeface="Book Antiqua"/>
                </a:rPr>
                <a:t>KATRIN design</a:t>
              </a:r>
              <a:endParaRPr lang="en-US" dirty="0">
                <a:solidFill>
                  <a:srgbClr val="0070C0"/>
                </a:solidFill>
                <a:cs typeface="Book Antiqua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989402" y="4389025"/>
              <a:ext cx="13181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70C0"/>
                  </a:solidFill>
                  <a:latin typeface="Book Antiqua"/>
                  <a:cs typeface="Book Antiqua"/>
                </a:rPr>
                <a:t>?</a:t>
              </a:r>
              <a:endParaRPr lang="en-US" dirty="0">
                <a:solidFill>
                  <a:srgbClr val="0070C0"/>
                </a:solidFill>
                <a:latin typeface="Book Antiqua"/>
                <a:cs typeface="Book Antiqua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2392679" y="3932660"/>
            <a:ext cx="1963421" cy="480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636745" y="1568488"/>
            <a:ext cx="1293718" cy="3780145"/>
            <a:chOff x="1530409" y="1545215"/>
            <a:chExt cx="1293718" cy="3780145"/>
          </a:xfrm>
        </p:grpSpPr>
        <p:cxnSp>
          <p:nvCxnSpPr>
            <p:cNvPr id="13" name="Straight Connector 12"/>
            <p:cNvCxnSpPr/>
            <p:nvPr/>
          </p:nvCxnSpPr>
          <p:spPr>
            <a:xfrm flipV="1">
              <a:off x="1530409" y="1545215"/>
              <a:ext cx="0" cy="3780145"/>
            </a:xfrm>
            <a:prstGeom prst="line">
              <a:avLst/>
            </a:prstGeom>
            <a:ln>
              <a:solidFill>
                <a:srgbClr val="00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530409" y="3096153"/>
              <a:ext cx="12937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cs typeface="Book Antiqua"/>
                </a:rPr>
                <a:t>Neutrinos discovered</a:t>
              </a: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7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6171"/>
            <a:ext cx="8515350" cy="1325563"/>
          </a:xfrm>
        </p:spPr>
        <p:txBody>
          <a:bodyPr/>
          <a:lstStyle/>
          <a:p>
            <a:r>
              <a:rPr lang="en-US" dirty="0" smtClean="0"/>
              <a:t>Recipe for a New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310" y="1171662"/>
            <a:ext cx="8879690" cy="5538607"/>
          </a:xfrm>
        </p:spPr>
        <p:txBody>
          <a:bodyPr>
            <a:normAutofit/>
          </a:bodyPr>
          <a:lstStyle/>
          <a:p>
            <a:r>
              <a:rPr lang="en-US" dirty="0" smtClean="0"/>
              <a:t>The observable is m</a:t>
            </a:r>
            <a:r>
              <a:rPr lang="en-US" baseline="30000" dirty="0" smtClean="0"/>
              <a:t>2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n,</a:t>
            </a:r>
            <a:r>
              <a:rPr lang="en-US" baseline="-25000" dirty="0" smtClean="0">
                <a:ea typeface="Symbol" charset="2"/>
                <a:cs typeface="Symbol" charset="2"/>
              </a:rPr>
              <a:t>eff</a:t>
            </a:r>
            <a:endParaRPr lang="en-US" baseline="30000" dirty="0" smtClean="0"/>
          </a:p>
          <a:p>
            <a:pPr lvl="1"/>
            <a:r>
              <a:rPr lang="en-US" dirty="0" smtClean="0"/>
              <a:t>100x better uncertainty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10x better </a:t>
            </a:r>
            <a:r>
              <a:rPr lang="en-US" dirty="0" err="1" smtClean="0"/>
              <a:t>m</a:t>
            </a:r>
            <a:r>
              <a:rPr lang="en-US" baseline="-25000" dirty="0" err="1">
                <a:latin typeface="Symbol" charset="2"/>
                <a:ea typeface="Symbol" charset="2"/>
                <a:cs typeface="Symbol" charset="2"/>
              </a:rPr>
              <a:t>n,</a:t>
            </a:r>
            <a:r>
              <a:rPr lang="en-US" baseline="-25000" dirty="0" err="1">
                <a:ea typeface="Symbol" charset="2"/>
                <a:cs typeface="Symbol" charset="2"/>
              </a:rPr>
              <a:t>eff</a:t>
            </a:r>
            <a:r>
              <a:rPr lang="en-US" dirty="0" smtClean="0"/>
              <a:t> sensitivity</a:t>
            </a:r>
          </a:p>
          <a:p>
            <a:r>
              <a:rPr lang="en-US" dirty="0" smtClean="0"/>
              <a:t>Improve </a:t>
            </a:r>
            <a:r>
              <a:rPr lang="en-US" i="1" dirty="0" smtClean="0">
                <a:solidFill>
                  <a:srgbClr val="0070C0"/>
                </a:solidFill>
              </a:rPr>
              <a:t>statistics</a:t>
            </a:r>
          </a:p>
          <a:p>
            <a:pPr lvl="1"/>
            <a:r>
              <a:rPr lang="en-US" dirty="0" smtClean="0"/>
              <a:t>Luminous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dirty="0" smtClean="0"/>
              <a:t> source (10</a:t>
            </a:r>
            <a:r>
              <a:rPr lang="en-US" baseline="30000" dirty="0" smtClean="0"/>
              <a:t>11</a:t>
            </a:r>
            <a:r>
              <a:rPr lang="en-US" dirty="0" smtClean="0"/>
              <a:t> decays/s)</a:t>
            </a:r>
          </a:p>
          <a:p>
            <a:pPr lvl="1"/>
            <a:r>
              <a:rPr lang="en-US" dirty="0" smtClean="0"/>
              <a:t>Excellent energy resolution (0.93 eV)</a:t>
            </a:r>
          </a:p>
          <a:p>
            <a:pPr lvl="1"/>
            <a:r>
              <a:rPr lang="en-US" dirty="0" smtClean="0"/>
              <a:t>Low backgrounds (even at sea level)</a:t>
            </a:r>
          </a:p>
          <a:p>
            <a:r>
              <a:rPr lang="en-US" dirty="0" smtClean="0"/>
              <a:t>Improve </a:t>
            </a:r>
            <a:r>
              <a:rPr lang="en-US" i="1" dirty="0" smtClean="0">
                <a:solidFill>
                  <a:srgbClr val="0070C0"/>
                </a:solidFill>
              </a:rPr>
              <a:t>systematics</a:t>
            </a:r>
          </a:p>
          <a:p>
            <a:pPr lvl="1"/>
            <a:r>
              <a:rPr lang="en-US" dirty="0" smtClean="0"/>
              <a:t>Extensive commissioning </a:t>
            </a:r>
          </a:p>
          <a:p>
            <a:pPr lvl="1"/>
            <a:r>
              <a:rPr lang="en-US" dirty="0" smtClean="0"/>
              <a:t>Molecular physics</a:t>
            </a:r>
          </a:p>
          <a:p>
            <a:pPr lvl="1"/>
            <a:r>
              <a:rPr lang="en-US" dirty="0" smtClean="0"/>
              <a:t>Column density (activity, scattering)</a:t>
            </a:r>
          </a:p>
          <a:p>
            <a:pPr lvl="1"/>
            <a:r>
              <a:rPr lang="en-US" dirty="0" smtClean="0"/>
              <a:t>Point-to-point energy scale</a:t>
            </a:r>
          </a:p>
          <a:p>
            <a:pPr lvl="1"/>
            <a:r>
              <a:rPr lang="en-US" dirty="0" smtClean="0"/>
              <a:t>...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20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Neutrino mass through </a:t>
            </a:r>
            <a:r>
              <a:rPr lang="en-US" sz="2400" dirty="0" smtClean="0"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400" dirty="0" smtClean="0"/>
              <a:t> decay</a:t>
            </a:r>
          </a:p>
          <a:p>
            <a:r>
              <a:rPr lang="en-US" dirty="0" smtClean="0"/>
              <a:t>Basics of t</a:t>
            </a:r>
            <a:r>
              <a:rPr lang="en-US" sz="2400" dirty="0" smtClean="0"/>
              <a:t>he KATRIN experiment</a:t>
            </a:r>
          </a:p>
          <a:p>
            <a:r>
              <a:rPr lang="en-US" sz="2400" dirty="0" smtClean="0"/>
              <a:t>First </a:t>
            </a:r>
            <a:r>
              <a:rPr lang="en-US" sz="2400" dirty="0" smtClean="0"/>
              <a:t>tritium runs</a:t>
            </a:r>
          </a:p>
          <a:p>
            <a:r>
              <a:rPr lang="en-US" dirty="0"/>
              <a:t>KATRIN and TRISTAN: eV and </a:t>
            </a:r>
            <a:r>
              <a:rPr lang="en-US" dirty="0" err="1"/>
              <a:t>keV</a:t>
            </a:r>
            <a:r>
              <a:rPr lang="en-US" dirty="0"/>
              <a:t> sterile searches</a:t>
            </a:r>
          </a:p>
          <a:p>
            <a:r>
              <a:rPr lang="en-US" sz="2400" dirty="0" smtClean="0"/>
              <a:t>Outlook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92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MAC-E Filter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Diana Parno -- Status of KATRIN and TRISTAN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582" y="2382814"/>
            <a:ext cx="2608412" cy="9513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6494"/>
          <a:stretch/>
        </p:blipFill>
        <p:spPr>
          <a:xfrm>
            <a:off x="-63994" y="1731473"/>
            <a:ext cx="5796618" cy="294577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1529" y="3599036"/>
            <a:ext cx="1930519" cy="96526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8" name="Rectangle 27"/>
          <p:cNvSpPr/>
          <p:nvPr/>
        </p:nvSpPr>
        <p:spPr>
          <a:xfrm>
            <a:off x="2498972" y="1930754"/>
            <a:ext cx="484237" cy="367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3758645" y="4322844"/>
            <a:ext cx="472105" cy="184666"/>
          </a:xfrm>
          <a:prstGeom prst="straightConnector1">
            <a:avLst/>
          </a:prstGeom>
          <a:ln>
            <a:solidFill>
              <a:srgbClr val="57AA34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3804467" y="2612424"/>
            <a:ext cx="603900" cy="1476118"/>
          </a:xfrm>
          <a:prstGeom prst="straightConnector1">
            <a:avLst/>
          </a:prstGeom>
          <a:ln>
            <a:solidFill>
              <a:srgbClr val="57AA34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-56461" y="4322844"/>
            <a:ext cx="105189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94347A"/>
                </a:solidFill>
              </a:rPr>
              <a:t>T</a:t>
            </a:r>
            <a:r>
              <a:rPr lang="en-US" baseline="-25000">
                <a:solidFill>
                  <a:srgbClr val="94347A"/>
                </a:solidFill>
              </a:rPr>
              <a:t>2</a:t>
            </a:r>
            <a:r>
              <a:rPr lang="en-US">
                <a:solidFill>
                  <a:srgbClr val="94347A"/>
                </a:solidFill>
              </a:rPr>
              <a:t> source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384"/>
          <a:stretch/>
        </p:blipFill>
        <p:spPr>
          <a:xfrm>
            <a:off x="-269989" y="5130882"/>
            <a:ext cx="5796617" cy="1079938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407126" y="4215940"/>
            <a:ext cx="100630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/>
              <a:t>Detector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62142" y="3981237"/>
            <a:ext cx="116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57AA34"/>
                </a:solidFill>
              </a:rPr>
              <a:t>Electrodes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2757945" y="2074753"/>
            <a:ext cx="0" cy="2715352"/>
          </a:xfrm>
          <a:prstGeom prst="straightConnector1">
            <a:avLst/>
          </a:prstGeom>
          <a:ln w="38100" cmpd="sng">
            <a:solidFill>
              <a:srgbClr val="000090"/>
            </a:solidFill>
            <a:prstDash val="dot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954451" y="4659485"/>
            <a:ext cx="150073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rgbClr val="000090"/>
                </a:solidFill>
              </a:rPr>
              <a:t>Analyzing plane</a:t>
            </a:r>
          </a:p>
        </p:txBody>
      </p:sp>
      <p:sp>
        <p:nvSpPr>
          <p:cNvPr id="37" name="Content Placeholder 1"/>
          <p:cNvSpPr>
            <a:spLocks noGrp="1"/>
          </p:cNvSpPr>
          <p:nvPr>
            <p:ph idx="1"/>
          </p:nvPr>
        </p:nvSpPr>
        <p:spPr>
          <a:xfrm>
            <a:off x="269543" y="1180055"/>
            <a:ext cx="8636000" cy="1021160"/>
          </a:xfrm>
          <a:noFill/>
        </p:spPr>
        <p:txBody>
          <a:bodyPr>
            <a:normAutofit/>
          </a:bodyPr>
          <a:lstStyle/>
          <a:p>
            <a:r>
              <a:rPr lang="en-US" dirty="0"/>
              <a:t>Measure integral spectrum with moving threshold</a:t>
            </a:r>
          </a:p>
          <a:p>
            <a:r>
              <a:rPr lang="en-US" b="1" dirty="0">
                <a:solidFill>
                  <a:srgbClr val="000090"/>
                </a:solidFill>
              </a:rPr>
              <a:t>M</a:t>
            </a:r>
            <a:r>
              <a:rPr lang="en-US" dirty="0"/>
              <a:t>agnetic </a:t>
            </a:r>
            <a:r>
              <a:rPr lang="en-US" b="1" dirty="0">
                <a:solidFill>
                  <a:srgbClr val="000090"/>
                </a:solidFill>
              </a:rPr>
              <a:t>A</a:t>
            </a:r>
            <a:r>
              <a:rPr lang="en-US" dirty="0"/>
              <a:t>diabatic </a:t>
            </a:r>
            <a:r>
              <a:rPr lang="en-US" b="1" dirty="0">
                <a:solidFill>
                  <a:srgbClr val="000090"/>
                </a:solidFill>
              </a:rPr>
              <a:t>C</a:t>
            </a:r>
            <a:r>
              <a:rPr lang="en-US" dirty="0"/>
              <a:t>ollimation + </a:t>
            </a:r>
            <a:r>
              <a:rPr lang="en-US" b="1" dirty="0">
                <a:solidFill>
                  <a:srgbClr val="000090"/>
                </a:solidFill>
              </a:rPr>
              <a:t>E</a:t>
            </a:r>
            <a:r>
              <a:rPr lang="en-US" dirty="0"/>
              <a:t>lectrostatic filter</a:t>
            </a:r>
          </a:p>
        </p:txBody>
      </p:sp>
      <p:sp>
        <p:nvSpPr>
          <p:cNvPr id="38" name="Rectangle 37"/>
          <p:cNvSpPr/>
          <p:nvPr/>
        </p:nvSpPr>
        <p:spPr>
          <a:xfrm>
            <a:off x="-158458" y="5028556"/>
            <a:ext cx="1803584" cy="367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1928587" y="5215472"/>
            <a:ext cx="1922321" cy="369332"/>
            <a:chOff x="2300533" y="5024802"/>
            <a:chExt cx="1922321" cy="369332"/>
          </a:xfrm>
          <a:solidFill>
            <a:srgbClr val="FFFFFF"/>
          </a:solidFill>
        </p:grpSpPr>
        <p:sp>
          <p:nvSpPr>
            <p:cNvPr id="40" name="TextBox 39"/>
            <p:cNvSpPr txBox="1"/>
            <p:nvPr/>
          </p:nvSpPr>
          <p:spPr>
            <a:xfrm>
              <a:off x="2300533" y="5024802"/>
              <a:ext cx="1922321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i="1">
                  <a:solidFill>
                    <a:srgbClr val="FF0000"/>
                  </a:solidFill>
                </a:rPr>
                <a:t>p</a:t>
              </a:r>
              <a:r>
                <a:rPr lang="en-US" i="1" baseline="-25000">
                  <a:solidFill>
                    <a:srgbClr val="FF0000"/>
                  </a:solidFill>
                </a:rPr>
                <a:t>e</a:t>
              </a:r>
              <a:r>
                <a:rPr lang="en-US" i="1">
                  <a:solidFill>
                    <a:srgbClr val="FF0000"/>
                  </a:solidFill>
                </a:rPr>
                <a:t> (without E field)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 flipV="1">
              <a:off x="2402357" y="5096202"/>
              <a:ext cx="44059" cy="67042"/>
            </a:xfrm>
            <a:prstGeom prst="line">
              <a:avLst/>
            </a:prstGeom>
            <a:grpFill/>
            <a:ln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445987" y="5096202"/>
              <a:ext cx="37978" cy="67042"/>
            </a:xfrm>
            <a:prstGeom prst="line">
              <a:avLst/>
            </a:prstGeom>
            <a:grpFill/>
            <a:ln>
              <a:solidFill>
                <a:srgbClr val="FF0000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3"/>
          <p:cNvSpPr/>
          <p:nvPr/>
        </p:nvSpPr>
        <p:spPr>
          <a:xfrm>
            <a:off x="5732624" y="5438602"/>
            <a:ext cx="3267384" cy="842299"/>
          </a:xfrm>
          <a:prstGeom prst="rect">
            <a:avLst/>
          </a:prstGeom>
          <a:solidFill>
            <a:srgbClr val="D0FFFD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i="1" dirty="0" smtClean="0">
                <a:solidFill>
                  <a:schemeClr val="tx1"/>
                </a:solidFill>
              </a:rPr>
              <a:t>Detailed application to KATRIN: </a:t>
            </a:r>
            <a:r>
              <a:rPr lang="en-US" sz="1600" i="1" dirty="0" err="1" smtClean="0">
                <a:solidFill>
                  <a:schemeClr val="tx1"/>
                </a:solidFill>
              </a:rPr>
              <a:t>Kleesiek</a:t>
            </a:r>
            <a:r>
              <a:rPr lang="en-US" sz="1600" i="1" dirty="0" smtClean="0">
                <a:solidFill>
                  <a:schemeClr val="tx1"/>
                </a:solidFill>
              </a:rPr>
              <a:t> et al., </a:t>
            </a:r>
            <a:r>
              <a:rPr lang="en-US" sz="1600" i="1" dirty="0" err="1" smtClean="0">
                <a:solidFill>
                  <a:schemeClr val="tx1"/>
                </a:solidFill>
              </a:rPr>
              <a:t>arXiv</a:t>
            </a:r>
            <a:r>
              <a:rPr lang="en-US" sz="1600" i="1" dirty="0" smtClean="0">
                <a:solidFill>
                  <a:schemeClr val="tx1"/>
                </a:solidFill>
              </a:rPr>
              <a:t>:</a:t>
            </a:r>
            <a:r>
              <a:rPr lang="is-IS" sz="1600" i="1" dirty="0" smtClean="0">
                <a:solidFill>
                  <a:schemeClr val="tx1"/>
                </a:solidFill>
              </a:rPr>
              <a:t>1806.00369</a:t>
            </a:r>
            <a:r>
              <a:rPr lang="is-IS" sz="1600" i="1" dirty="0">
                <a:solidFill>
                  <a:schemeClr val="tx1"/>
                </a:solidFill>
              </a:rPr>
              <a:t> </a:t>
            </a:r>
            <a:endParaRPr lang="is-IS" sz="1600" i="1" dirty="0" smtClean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8 Nov.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DF5F8-651D-A742-89E9-E170C6CEEC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1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6" grpId="0" animBg="1"/>
    </p:bldLst>
  </p:timing>
</p:sld>
</file>

<file path=ppt/theme/theme1.xml><?xml version="1.0" encoding="utf-8"?>
<a:theme xmlns:a="http://schemas.openxmlformats.org/drawingml/2006/main" name="RedCorners-4x3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dCorners-4x3" id="{5C75A0F6-2001-704D-8914-3560679DCABB}" vid="{8B0BDF91-DE5B-D347-A615-549C67758E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RedCorners-4x3</Template>
  <TotalTime>38684</TotalTime>
  <Words>2780</Words>
  <Application>Microsoft Macintosh PowerPoint</Application>
  <PresentationFormat>On-screen Show (4:3)</PresentationFormat>
  <Paragraphs>508</Paragraphs>
  <Slides>39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0" baseType="lpstr">
      <vt:lpstr>.LucidaGrandeUI</vt:lpstr>
      <vt:lpstr>Book Antiqua</vt:lpstr>
      <vt:lpstr>Calibri</vt:lpstr>
      <vt:lpstr>Cambria Math</vt:lpstr>
      <vt:lpstr>Helvetica</vt:lpstr>
      <vt:lpstr>Mangal</vt:lpstr>
      <vt:lpstr>Symbol</vt:lpstr>
      <vt:lpstr>Wingdings</vt:lpstr>
      <vt:lpstr>Arial</vt:lpstr>
      <vt:lpstr>RedCorners-4x3</vt:lpstr>
      <vt:lpstr>Equation</vt:lpstr>
      <vt:lpstr>Status of KATRIN and TRISTAN</vt:lpstr>
      <vt:lpstr>Outline</vt:lpstr>
      <vt:lpstr>Probes of Neutrino Mass</vt:lpstr>
      <vt:lpstr>Kinematics of Tritium Decay</vt:lpstr>
      <vt:lpstr>Molecular Tritium</vt:lpstr>
      <vt:lpstr>mn,eff2: A Brief History in Tritium</vt:lpstr>
      <vt:lpstr>Recipe for a New Measurement</vt:lpstr>
      <vt:lpstr>Outline</vt:lpstr>
      <vt:lpstr>The MAC-E Filter</vt:lpstr>
      <vt:lpstr>A Quick Tour of the Beamline</vt:lpstr>
      <vt:lpstr>Windowless, Gaseous T2 Source</vt:lpstr>
      <vt:lpstr>Focal-Plane Detector</vt:lpstr>
      <vt:lpstr>KATRIN by the Numbers</vt:lpstr>
      <vt:lpstr>Spectrometer Backgrounds</vt:lpstr>
      <vt:lpstr>2017: 83mKr Spectroscopy</vt:lpstr>
      <vt:lpstr>Outline</vt:lpstr>
      <vt:lpstr>KATRIN’S Very First Tritium</vt:lpstr>
      <vt:lpstr>Source Stability over 12 Hours</vt:lpstr>
      <vt:lpstr>Integral Rate Stability (5 hours)</vt:lpstr>
      <vt:lpstr>Scanning the Tritium Spectrum</vt:lpstr>
      <vt:lpstr>Fitting the Tritium Spectrum</vt:lpstr>
      <vt:lpstr>First Look at Fit Systematics</vt:lpstr>
      <vt:lpstr>Inactive-Gas Commissioning</vt:lpstr>
      <vt:lpstr>The Next Few Years</vt:lpstr>
      <vt:lpstr>Outline</vt:lpstr>
      <vt:lpstr>Sterile Neutrinos in b Decay</vt:lpstr>
      <vt:lpstr>Sterile Neutrinos at eV Scales</vt:lpstr>
      <vt:lpstr>Sterile Neutrinos at keV Scales</vt:lpstr>
      <vt:lpstr>keV-Scale Search: Systematics</vt:lpstr>
      <vt:lpstr>The TRISTAN Project</vt:lpstr>
      <vt:lpstr>The TRISTAN Project</vt:lpstr>
      <vt:lpstr>TRISTAN Detector Studies</vt:lpstr>
      <vt:lpstr>TRISTAN Next Steps</vt:lpstr>
      <vt:lpstr>Outlook</vt:lpstr>
      <vt:lpstr>KATRIN Collaboration</vt:lpstr>
      <vt:lpstr>Backup Slides</vt:lpstr>
      <vt:lpstr>Background and Sensitivity</vt:lpstr>
      <vt:lpstr>Recent Technical Papers</vt:lpstr>
      <vt:lpstr>Tritium Recoil-Ion Mass Spectrometer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Parno</dc:creator>
  <cp:lastModifiedBy>Diana Parno</cp:lastModifiedBy>
  <cp:revision>275</cp:revision>
  <dcterms:created xsi:type="dcterms:W3CDTF">2018-05-18T16:36:06Z</dcterms:created>
  <dcterms:modified xsi:type="dcterms:W3CDTF">2018-11-08T04:22:07Z</dcterms:modified>
</cp:coreProperties>
</file>