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</p:sldMasterIdLst>
  <p:notesMasterIdLst>
    <p:notesMasterId r:id="rId11"/>
  </p:notesMasterIdLst>
  <p:handoutMasterIdLst>
    <p:handoutMasterId r:id="rId12"/>
  </p:handoutMasterIdLst>
  <p:sldIdLst>
    <p:sldId id="777" r:id="rId2"/>
    <p:sldId id="830" r:id="rId3"/>
    <p:sldId id="831" r:id="rId4"/>
    <p:sldId id="841" r:id="rId5"/>
    <p:sldId id="840" r:id="rId6"/>
    <p:sldId id="842" r:id="rId7"/>
    <p:sldId id="843" r:id="rId8"/>
    <p:sldId id="838" r:id="rId9"/>
    <p:sldId id="84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ECCCC"/>
    <a:srgbClr val="66FF66"/>
    <a:srgbClr val="996600"/>
    <a:srgbClr val="FF9900"/>
    <a:srgbClr val="663300"/>
    <a:srgbClr val="894400"/>
    <a:srgbClr val="A451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3"/>
    <p:restoredTop sz="94643"/>
  </p:normalViewPr>
  <p:slideViewPr>
    <p:cSldViewPr>
      <p:cViewPr varScale="1">
        <p:scale>
          <a:sx n="108" d="100"/>
          <a:sy n="108" d="100"/>
        </p:scale>
        <p:origin x="192" y="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fld id="{70B13C92-763A-4247-8FAE-EFB79EEB4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90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08" charset="0"/>
              </a:defRPr>
            </a:lvl1pPr>
          </a:lstStyle>
          <a:p>
            <a:pPr>
              <a:defRPr/>
            </a:pPr>
            <a:fld id="{B46AF434-EB15-B442-BFC7-28BE4FF7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158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B0D8A6-B6AB-FF42-A075-BED524D4A36B}" type="slidenum">
              <a:rPr lang="en-US"/>
              <a:pPr/>
              <a:t>1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B0D8A6-B6AB-FF42-A075-BED524D4A36B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dirty="0">
              <a:latin typeface="Times New Roman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6AF434-EB15-B442-BFC7-28BE4FF702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7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6AF434-EB15-B442-BFC7-28BE4FF702E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96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381CDB-828D-C74E-8F6E-B38946E81AF2}" type="slidenum">
              <a:rPr lang="en-US"/>
              <a:pPr/>
              <a:t>8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Times New Roman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983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9837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1A4E-A784-C541-B795-8191ED3D2F15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0A781-A49B-7741-9EBC-2F00F0F48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1AC33-546B-AA4B-9895-783C7B46BE6D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A6FA8-5D06-DE4F-A91A-ABBC7CF86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84052-4D9D-9343-B06D-D79251A68D47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F02F5-6813-E143-9120-8C03F2E05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B01DD-DF80-E941-81B3-1B74702582D3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55ADB-29CC-4348-BA86-9A2ACC808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CA0EA-A796-FF4A-A69E-499093A88DC6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AD1E6-DB12-024F-A639-1A29186AB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C23B-17C5-0144-9999-7F4ABFC6538E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52EE1-09C3-7640-904E-1F87E0FE6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D888F-AC14-824B-94AC-2E698FA10BFB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BE3E-F99F-744A-833C-33CC5EE31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9868D-A1DE-1449-AC1C-7EFEA20E863F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0B122-9308-DF42-A1A4-D36226553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C25C7-D985-A444-95EE-F0D17480DD6F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37BEC-624D-E943-904D-7A1C8C053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78B17-4E31-7A43-AD5A-3A0FBAF8F732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0A711-1D77-1546-BD8E-08BEA67B2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DAD9B-D8FC-DE4B-B716-198357DCBEE3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458A0-815B-7E43-ACE2-30DF9B264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F2652-9C17-1447-973D-7A6CC9EA099E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B6F3-556B-F947-9D9D-A66B4BA94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4205-0B06-8B48-BCFE-3E5E44E4FB4A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C723F-705A-6844-A993-6090E1CD8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4DE3-937E-9748-903B-A72B872E7F29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7BC5C-48D4-284C-ABE0-E6040C6AC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973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3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3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3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3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3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973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9735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9735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973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B3851AF0-D1A7-E14B-B653-B909B7F4A44A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6973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6973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4A37643E-72CC-824F-B809-2EF2B6CDE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9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</p:sldLayoutIdLst>
  <p:transition spd="slow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-108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108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-108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08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-108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tiff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76200"/>
            <a:ext cx="70866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6600"/>
                </a:solidFill>
                <a:effectLst/>
              </a:rPr>
              <a:t>Welcome To Pittsburgh!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11525" y="484028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829" y="1191213"/>
            <a:ext cx="5645171" cy="5209587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11525" y="484028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 descr="webpage-pittpa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670" y="0"/>
            <a:ext cx="555467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3505200"/>
            <a:ext cx="3733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In both </a:t>
            </a:r>
            <a:r>
              <a:rPr lang="en-US" sz="2400" dirty="0">
                <a:solidFill>
                  <a:srgbClr val="FF6600"/>
                </a:solidFill>
              </a:rPr>
              <a:t>theory and</a:t>
            </a:r>
          </a:p>
          <a:p>
            <a:r>
              <a:rPr lang="en-US" sz="2400" dirty="0">
                <a:solidFill>
                  <a:srgbClr val="FF6600"/>
                </a:solidFill>
              </a:rPr>
              <a:t>Experiments/observation: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Expt</a:t>
            </a:r>
            <a:r>
              <a:rPr lang="en-US" sz="2400" dirty="0">
                <a:solidFill>
                  <a:srgbClr val="FF0000"/>
                </a:solidFill>
              </a:rPr>
              <a:t>: 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ATLAS; 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T2K, </a:t>
            </a:r>
            <a:r>
              <a:rPr lang="en-US" sz="18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NOva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MicroBooNE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MINOS,  </a:t>
            </a:r>
            <a:r>
              <a:rPr lang="en-US" sz="18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MINERvA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DUNE;  Belle II … …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LSST, DESI, DEEP2,3 …</a:t>
            </a:r>
          </a:p>
          <a:p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Theory: </a:t>
            </a:r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QCD, EWSB, Higgs, 𝛎’s, DM, BSM, …</a:t>
            </a:r>
          </a:p>
          <a:p>
            <a:r>
              <a:rPr lang="en-US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Cosmo: CMB, DE 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10200" y="218182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Members: </a:t>
            </a:r>
            <a:r>
              <a:rPr lang="en-US" sz="2000" dirty="0">
                <a:solidFill>
                  <a:srgbClr val="FF6600"/>
                </a:solidFill>
              </a:rPr>
              <a:t>~23 Pitt faculty</a:t>
            </a:r>
          </a:p>
          <a:p>
            <a:r>
              <a:rPr lang="en-US" sz="2000" dirty="0">
                <a:solidFill>
                  <a:srgbClr val="FF6600"/>
                </a:solidFill>
              </a:rPr>
              <a:t>   + 2 PITT PACC Fellows</a:t>
            </a:r>
          </a:p>
          <a:p>
            <a:r>
              <a:rPr lang="en-US" sz="2000" dirty="0">
                <a:solidFill>
                  <a:srgbClr val="FF6600"/>
                </a:solidFill>
              </a:rPr>
              <a:t>   + Postdocs, students, visitors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1366897"/>
            <a:ext cx="3733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Associate Members: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</a:t>
            </a:r>
            <a:r>
              <a:rPr lang="en-US" sz="2000" dirty="0">
                <a:solidFill>
                  <a:srgbClr val="FF6600"/>
                </a:solidFill>
              </a:rPr>
              <a:t>CMU; PSU; OSU; MSU;</a:t>
            </a:r>
          </a:p>
          <a:p>
            <a:r>
              <a:rPr lang="en-US" sz="2000" dirty="0">
                <a:solidFill>
                  <a:srgbClr val="FF6600"/>
                </a:solidFill>
              </a:rPr>
              <a:t>  SUNY-Buffalo, CWRU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6200" y="2667000"/>
            <a:ext cx="5562600" cy="762000"/>
          </a:xfrm>
        </p:spPr>
        <p:txBody>
          <a:bodyPr/>
          <a:lstStyle/>
          <a:p>
            <a:pPr eaLnBrk="1" hangingPunct="1"/>
            <a:r>
              <a:rPr lang="en-US" sz="3600" dirty="0">
                <a:solidFill>
                  <a:srgbClr val="FF6600"/>
                </a:solidFill>
                <a:effectLst/>
              </a:rPr>
              <a:t>Welcome To PITT PACC!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39B848-9AEE-B642-A251-B6A6163DFD78}"/>
              </a:ext>
            </a:extLst>
          </p:cNvPr>
          <p:cNvSpPr txBox="1"/>
          <p:nvPr/>
        </p:nvSpPr>
        <p:spPr>
          <a:xfrm>
            <a:off x="5410200" y="24384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</a:rPr>
              <a:t>         You can also join!</a:t>
            </a:r>
          </a:p>
          <a:p>
            <a:r>
              <a:rPr lang="en-US" sz="2000" dirty="0">
                <a:solidFill>
                  <a:srgbClr val="FF6600"/>
                </a:solidFill>
              </a:rPr>
              <a:t>   (free of charge; and free</a:t>
            </a:r>
          </a:p>
          <a:p>
            <a:r>
              <a:rPr lang="en-US" sz="2000" dirty="0">
                <a:solidFill>
                  <a:srgbClr val="FF6600"/>
                </a:solidFill>
              </a:rPr>
              <a:t> </a:t>
            </a:r>
            <a:r>
              <a:rPr lang="en-US" sz="2000" dirty="0" err="1">
                <a:solidFill>
                  <a:srgbClr val="FF6600"/>
                </a:solidFill>
              </a:rPr>
              <a:t>Pheno</a:t>
            </a:r>
            <a:r>
              <a:rPr lang="en-US" sz="2000" dirty="0">
                <a:solidFill>
                  <a:srgbClr val="FF6600"/>
                </a:solidFill>
              </a:rPr>
              <a:t> </a:t>
            </a:r>
            <a:r>
              <a:rPr lang="en-US" sz="2000" dirty="0" err="1">
                <a:solidFill>
                  <a:srgbClr val="FF6600"/>
                </a:solidFill>
              </a:rPr>
              <a:t>Symp</a:t>
            </a:r>
            <a:r>
              <a:rPr lang="en-US" sz="2000" dirty="0">
                <a:solidFill>
                  <a:srgbClr val="FF6600"/>
                </a:solidFill>
              </a:rPr>
              <a:t>. &amp; workshops)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PITT PACC 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1143000"/>
          </a:xfrm>
        </p:spPr>
        <p:txBody>
          <a:bodyPr/>
          <a:lstStyle/>
          <a:p>
            <a:r>
              <a:rPr lang="en-US" dirty="0"/>
              <a:t>Enhance research activities for </a:t>
            </a:r>
            <a:r>
              <a:rPr lang="en-US" dirty="0">
                <a:solidFill>
                  <a:srgbClr val="FF6600"/>
                </a:solidFill>
              </a:rPr>
              <a:t>particle physics, astrophysics, and cosmology.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D888F-AC14-824B-94AC-2E698FA10BFB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Han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9BE3E-F99F-744A-833C-33CC5EE31DE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33400" y="25146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10199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-108" charset="2"/>
              <a:buChar char="l"/>
            </a:pPr>
            <a:r>
              <a:rPr lang="en-US" sz="3200" kern="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Strengthen interactions and collaborations </a:t>
            </a:r>
            <a:r>
              <a:rPr lang="en-US" sz="3200" kern="0" dirty="0"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among theorists and experimentalists.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3400" y="4419600"/>
            <a:ext cx="845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Promote local research to the general community.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r>
              <a:rPr lang="en-US" dirty="0"/>
              <a:t>PITT PACC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086600" cy="1066800"/>
          </a:xfrm>
        </p:spPr>
        <p:txBody>
          <a:bodyPr/>
          <a:lstStyle/>
          <a:p>
            <a:r>
              <a:rPr lang="en-US" sz="2800" dirty="0"/>
              <a:t>Organizing  joint seminars/colloquia 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>
                <a:solidFill>
                  <a:srgbClr val="FF6600"/>
                </a:solidFill>
              </a:rPr>
              <a:t>broad interests; joined with CMU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T. Han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9BE3E-F99F-744A-833C-33CC5EE31DE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38200" y="5486400"/>
            <a:ext cx="640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rPr>
              <a:t>Host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PITT PACC Public Lectures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38200" y="4419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-108" charset="2"/>
              <a:buChar char="l"/>
              <a:tabLst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rPr>
              <a:t>Host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visitors: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tabLst/>
              <a:defRPr/>
            </a:pPr>
            <a:r>
              <a:rPr lang="en-US" sz="2400" kern="0" dirty="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  <a:ea typeface="+mn-ea"/>
                <a:cs typeface="+mn-cs"/>
              </a:rPr>
              <a:t>   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Faculty sabbatical;</a:t>
            </a:r>
            <a:r>
              <a:rPr kumimoji="0" lang="en-US" sz="2400" b="0" i="0" u="none" strike="noStrike" kern="0" cap="none" spc="0" normalizeH="0" noProof="0" dirty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international postdocs &amp; students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9000" y="1981200"/>
            <a:ext cx="6959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-108" charset="2"/>
              <a:buChar char="l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Organizing workshops:</a:t>
            </a:r>
          </a:p>
          <a:p>
            <a:pPr lvl="0" eaLnBrk="0" hangingPunct="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en-US" kern="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    </a:t>
            </a:r>
            <a:r>
              <a:rPr lang="en-US" sz="2400" kern="0" dirty="0"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in rapid-response, on hot topics </a:t>
            </a:r>
            <a:endParaRPr lang="en-US" sz="2400" kern="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-108" charset="2"/>
              <a:buChar char="l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And other conferences: </a:t>
            </a:r>
          </a:p>
          <a:p>
            <a:pPr lvl="0" eaLnBrk="0" hangingPunct="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en-US" sz="1800" kern="0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   </a:t>
            </a:r>
            <a:r>
              <a:rPr lang="en-US" sz="2400" kern="0" dirty="0" err="1"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Pheno</a:t>
            </a:r>
            <a:r>
              <a:rPr lang="en-US" sz="2400" kern="0" dirty="0"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 Symposia; CTEQ Summer schools; </a:t>
            </a:r>
          </a:p>
          <a:p>
            <a:pPr lvl="0" eaLnBrk="0" hangingPunct="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en-US" sz="2400" kern="0" dirty="0">
                <a:solidFill>
                  <a:srgbClr val="FF6600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  Experimental collaboration meetings …</a:t>
            </a:r>
            <a:endParaRPr lang="en-US" sz="2400" kern="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942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199"/>
            <a:ext cx="4498932" cy="761999"/>
          </a:xfrm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PITT PACC Workshops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T. Han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9BE3E-F99F-744A-833C-33CC5EE31D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D97364-9A03-3F4C-B689-1338BA34E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600"/>
            <a:ext cx="4611666" cy="13748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A642CC-1270-E941-9528-09B8C32E1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036158"/>
            <a:ext cx="4460243" cy="1434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B45F34-3B66-5640-8CA3-66CCCD3F0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12855"/>
            <a:ext cx="4611666" cy="12877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012B73-817D-A143-8AE9-4899FD668E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" y="4879006"/>
            <a:ext cx="4497366" cy="10645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60E610-AE8F-0449-A98B-62BFCFB8A7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980946"/>
            <a:ext cx="4724400" cy="8770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E92DB3-8934-354D-9C3D-FAD59AAE7B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400" y="155087"/>
            <a:ext cx="4308270" cy="20547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103E198-AC91-F14D-B507-3BA3CC77FC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1509" y="2209800"/>
            <a:ext cx="3567546" cy="453651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598A144-B9EF-1A42-8AA4-989EA86F485B}"/>
              </a:ext>
            </a:extLst>
          </p:cNvPr>
          <p:cNvSpPr txBox="1"/>
          <p:nvPr/>
        </p:nvSpPr>
        <p:spPr>
          <a:xfrm>
            <a:off x="6400800" y="190053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Thank you all !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878505" y="77274"/>
            <a:ext cx="7198695" cy="684726"/>
          </a:xfrm>
        </p:spPr>
        <p:txBody>
          <a:bodyPr/>
          <a:lstStyle/>
          <a:p>
            <a:r>
              <a:rPr lang="en-US" dirty="0">
                <a:solidFill>
                  <a:srgbClr val="FF6600"/>
                </a:solidFill>
              </a:rPr>
              <a:t>Great Years for </a:t>
            </a:r>
            <a:r>
              <a:rPr lang="en-US" i="1" dirty="0" err="1">
                <a:solidFill>
                  <a:srgbClr val="FF6600"/>
                </a:solidFill>
              </a:rPr>
              <a:t>ν</a:t>
            </a:r>
            <a:r>
              <a:rPr lang="en-US" i="1" dirty="0">
                <a:solidFill>
                  <a:srgbClr val="FF6600"/>
                </a:solidFill>
              </a:rPr>
              <a:t>-Physics</a:t>
            </a:r>
            <a:r>
              <a:rPr lang="en-US" dirty="0">
                <a:solidFill>
                  <a:srgbClr val="FF6600"/>
                </a:solidFill>
              </a:rPr>
              <a:t>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925" y="870713"/>
            <a:ext cx="3172475" cy="17962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805078"/>
            <a:ext cx="1390172" cy="19381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796208"/>
            <a:ext cx="1416706" cy="19751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4800" y="2590800"/>
            <a:ext cx="4773506" cy="680473"/>
          </a:xfrm>
          <a:prstGeom prst="rect">
            <a:avLst/>
          </a:prstGeom>
          <a:noFill/>
        </p:spPr>
        <p:txBody>
          <a:bodyPr wrap="square" lIns="64291" tIns="32146" rIns="64291" bIns="32146" rtlCol="0">
            <a:spAutoFit/>
          </a:bodyPr>
          <a:lstStyle/>
          <a:p>
            <a:pPr algn="l"/>
            <a:r>
              <a:rPr lang="en-US" sz="2000" dirty="0"/>
              <a:t>"for the discovery of neutrino oscillations, which shows that neutrinos have mass"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296" y="3695437"/>
            <a:ext cx="3538304" cy="209576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596644" y="3733800"/>
            <a:ext cx="547115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en-US" sz="2000" dirty="0" err="1">
                <a:solidFill>
                  <a:srgbClr val="FF6600"/>
                </a:solidFill>
              </a:rPr>
              <a:t>Daya</a:t>
            </a:r>
            <a:r>
              <a:rPr lang="en-US" sz="2000" dirty="0">
                <a:solidFill>
                  <a:srgbClr val="FF6600"/>
                </a:solidFill>
              </a:rPr>
              <a:t> Bay, K2K/T2K, </a:t>
            </a:r>
            <a:r>
              <a:rPr lang="en-US" sz="2000" dirty="0" err="1">
                <a:solidFill>
                  <a:srgbClr val="FF6600"/>
                </a:solidFill>
              </a:rPr>
              <a:t>KamLand</a:t>
            </a:r>
            <a:r>
              <a:rPr lang="en-US" sz="2000" dirty="0">
                <a:solidFill>
                  <a:srgbClr val="FF6600"/>
                </a:solidFill>
              </a:rPr>
              <a:t>, SNO, </a:t>
            </a:r>
            <a:r>
              <a:rPr lang="en-US" sz="2000" dirty="0" err="1">
                <a:solidFill>
                  <a:srgbClr val="FF6600"/>
                </a:solidFill>
              </a:rPr>
              <a:t>SuperK</a:t>
            </a:r>
            <a:endParaRPr lang="en-US" sz="2000" dirty="0">
              <a:solidFill>
                <a:srgbClr val="FF6600"/>
              </a:solidFill>
            </a:endParaRPr>
          </a:p>
          <a:p>
            <a:pPr algn="l"/>
            <a:r>
              <a:rPr lang="en-US" sz="2000" dirty="0"/>
              <a:t>“For the fundamental discovery and exploration of neutrino oscillations, revealing a new frontier beyond, and possibly far beyond, the standard model of particle physics.”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2789229"/>
            <a:ext cx="3170159" cy="411171"/>
          </a:xfrm>
          <a:prstGeom prst="rect">
            <a:avLst/>
          </a:prstGeom>
          <a:noFill/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2200" dirty="0"/>
              <a:t>T. </a:t>
            </a:r>
            <a:r>
              <a:rPr lang="en-US" sz="2200" dirty="0" err="1"/>
              <a:t>Kajita</a:t>
            </a:r>
            <a:r>
              <a:rPr lang="en-US" sz="2200" dirty="0"/>
              <a:t> &amp; A. McDonald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8317" y="3200400"/>
            <a:ext cx="6948887" cy="495807"/>
          </a:xfrm>
          <a:prstGeom prst="rect">
            <a:avLst/>
          </a:prstGeom>
          <a:noFill/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Fundamental Physics Break Through Prize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6800" y="5326559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         PITT PACC is very proud of our awardees:</a:t>
            </a:r>
          </a:p>
          <a:p>
            <a:r>
              <a:rPr lang="en-US" sz="2000" dirty="0">
                <a:solidFill>
                  <a:srgbClr val="FFFF00"/>
                </a:solidFill>
              </a:rPr>
              <a:t>Donna Naples, Steve </a:t>
            </a:r>
            <a:r>
              <a:rPr lang="en-US" sz="2000" dirty="0" err="1">
                <a:solidFill>
                  <a:srgbClr val="FFFF00"/>
                </a:solidFill>
              </a:rPr>
              <a:t>Dytman</a:t>
            </a:r>
            <a:r>
              <a:rPr lang="en-US" sz="2000" dirty="0">
                <a:solidFill>
                  <a:srgbClr val="FFFF00"/>
                </a:solidFill>
              </a:rPr>
              <a:t>, Vittorio </a:t>
            </a:r>
            <a:r>
              <a:rPr lang="en-US" sz="2000" dirty="0" err="1">
                <a:solidFill>
                  <a:srgbClr val="FFFF00"/>
                </a:solidFill>
              </a:rPr>
              <a:t>Paolone</a:t>
            </a:r>
            <a:r>
              <a:rPr lang="en-US" sz="2000" dirty="0">
                <a:solidFill>
                  <a:srgbClr val="FFFF00"/>
                </a:solidFill>
              </a:rPr>
              <a:t>, </a:t>
            </a:r>
            <a:r>
              <a:rPr lang="en-US" sz="2000" dirty="0" err="1">
                <a:solidFill>
                  <a:srgbClr val="FFFF00"/>
                </a:solidFill>
              </a:rPr>
              <a:t>Istvan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Danko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9E129F93-B496-A942-8BFB-FDACD68585CB}"/>
              </a:ext>
            </a:extLst>
          </p:cNvPr>
          <p:cNvSpPr txBox="1">
            <a:spLocks/>
          </p:cNvSpPr>
          <p:nvPr/>
        </p:nvSpPr>
        <p:spPr bwMode="auto">
          <a:xfrm>
            <a:off x="533400" y="6020874"/>
            <a:ext cx="8001000" cy="68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 dirty="0">
                <a:solidFill>
                  <a:srgbClr val="FF6600"/>
                </a:solidFill>
              </a:rPr>
              <a:t>Great potential for </a:t>
            </a:r>
            <a:r>
              <a:rPr lang="en-US" i="1" kern="0" dirty="0" err="1">
                <a:solidFill>
                  <a:srgbClr val="FF6600"/>
                </a:solidFill>
              </a:rPr>
              <a:t>ν</a:t>
            </a:r>
            <a:r>
              <a:rPr lang="en-US" i="1" kern="0" dirty="0">
                <a:solidFill>
                  <a:srgbClr val="FF6600"/>
                </a:solidFill>
              </a:rPr>
              <a:t>-Physics</a:t>
            </a:r>
            <a:r>
              <a:rPr lang="en-US" kern="0" dirty="0">
                <a:solidFill>
                  <a:srgbClr val="FF6600"/>
                </a:solidFill>
              </a:rPr>
              <a:t>!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666473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3" grpId="0"/>
      <p:bldP spid="11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9B2DC-736D-1B46-A2DF-62746533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9BE3E-F99F-744A-833C-33CC5EE31DE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76F7FF-BB54-0C43-A41D-9562E1498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09599"/>
          </a:xfrm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Acknowledging the “Neutrino Theory Network”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6CBB93-494F-8445-962A-FD5DECD39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85800"/>
            <a:ext cx="7391400" cy="11969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B7B1D-769B-7446-B52D-190347732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37054"/>
            <a:ext cx="7391402" cy="17967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90D7DF-E722-FD48-BCCA-965E503B6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000"/>
            <a:ext cx="7391401" cy="2091905"/>
          </a:xfrm>
          <a:prstGeom prst="rect">
            <a:avLst/>
          </a:prstGeom>
        </p:spPr>
      </p:pic>
      <p:sp>
        <p:nvSpPr>
          <p:cNvPr id="20" name="Line 3">
            <a:extLst>
              <a:ext uri="{FF2B5EF4-FFF2-40B4-BE49-F238E27FC236}">
                <a16:creationId xmlns:a16="http://schemas.microsoft.com/office/drawing/2014/main" id="{144DB080-F9ED-C540-A0B4-22887361ECF9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76200" y="1600199"/>
            <a:ext cx="367240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3">
            <a:extLst>
              <a:ext uri="{FF2B5EF4-FFF2-40B4-BE49-F238E27FC236}">
                <a16:creationId xmlns:a16="http://schemas.microsoft.com/office/drawing/2014/main" id="{0B00C5E1-74EF-1541-916A-CA81BB2FBD58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4267200" y="1295399"/>
            <a:ext cx="2971800" cy="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3">
            <a:extLst>
              <a:ext uri="{FF2B5EF4-FFF2-40B4-BE49-F238E27FC236}">
                <a16:creationId xmlns:a16="http://schemas.microsoft.com/office/drawing/2014/main" id="{0BDF5780-55B6-A842-9D78-3FC419B2C075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371600" y="3405706"/>
            <a:ext cx="5867400" cy="2329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4C814D2-FA57-2544-881B-05DBCB090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0801" y="685800"/>
            <a:ext cx="3673199" cy="5410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517AD39-35FF-B34E-87FB-E7698ED3408D}"/>
              </a:ext>
            </a:extLst>
          </p:cNvPr>
          <p:cNvSpPr txBox="1"/>
          <p:nvPr/>
        </p:nvSpPr>
        <p:spPr>
          <a:xfrm>
            <a:off x="6400800" y="3048000"/>
            <a:ext cx="1824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Thank you!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53B01B5C-6AC5-8944-9519-8695D424E2C4}"/>
              </a:ext>
            </a:extLst>
          </p:cNvPr>
          <p:cNvSpPr txBox="1">
            <a:spLocks/>
          </p:cNvSpPr>
          <p:nvPr/>
        </p:nvSpPr>
        <p:spPr bwMode="auto">
          <a:xfrm>
            <a:off x="609600" y="6096000"/>
            <a:ext cx="8229600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3600" kern="0" dirty="0">
                <a:solidFill>
                  <a:srgbClr val="FF0000"/>
                </a:solidFill>
              </a:rPr>
              <a:t>Let’s start the NTN kick-off activity !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F57169-FED5-DE40-B2E2-6FA6E1036D80}"/>
              </a:ext>
            </a:extLst>
          </p:cNvPr>
          <p:cNvSpPr txBox="1"/>
          <p:nvPr/>
        </p:nvSpPr>
        <p:spPr>
          <a:xfrm>
            <a:off x="1981200" y="3352800"/>
            <a:ext cx="3155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rgbClr val="FF0000"/>
                </a:solidFill>
              </a:rPr>
              <a:t>Co-PI’s: Cedric, Richard, TH </a:t>
            </a:r>
          </a:p>
        </p:txBody>
      </p:sp>
    </p:spTree>
    <p:extLst>
      <p:ext uri="{BB962C8B-B14F-4D97-AF65-F5344CB8AC3E}">
        <p14:creationId xmlns:p14="http://schemas.microsoft.com/office/powerpoint/2010/main" val="39695887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246156C-E10B-524B-AD26-30D069C425EF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C0AA3-865A-1B43-8B42-F288E35E062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030149" name="Rectangle 5"/>
          <p:cNvSpPr>
            <a:spLocks noChangeArrowheads="1"/>
          </p:cNvSpPr>
          <p:nvPr/>
        </p:nvSpPr>
        <p:spPr bwMode="auto">
          <a:xfrm>
            <a:off x="533400" y="76200"/>
            <a:ext cx="7772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-108" charset="2"/>
              <a:buNone/>
              <a:defRPr/>
            </a:pPr>
            <a:r>
              <a:rPr lang="en-US" sz="4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Welcome  All!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-108" charset="2"/>
              <a:buNone/>
              <a:defRPr/>
            </a:pPr>
            <a:r>
              <a:rPr lang="en-US" sz="4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Look forward to</a:t>
            </a:r>
            <a:endParaRPr lang="en-US" sz="440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  <a:p>
            <a:pPr marL="514350" indent="-514350"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en-US" sz="3600" dirty="0">
                <a:solidFill>
                  <a:schemeClr val="accent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  the stimulating talks &amp; discussions.</a:t>
            </a:r>
          </a:p>
        </p:txBody>
      </p:sp>
      <p:sp>
        <p:nvSpPr>
          <p:cNvPr id="1030150" name="Rectangle 6"/>
          <p:cNvSpPr>
            <a:spLocks noChangeArrowheads="1"/>
          </p:cNvSpPr>
          <p:nvPr/>
        </p:nvSpPr>
        <p:spPr bwMode="auto">
          <a:xfrm>
            <a:off x="76200" y="2333519"/>
            <a:ext cx="8915400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4000" b="1" i="1" dirty="0">
                <a:solidFill>
                  <a:srgbClr val="FF9900"/>
                </a:solidFill>
              </a:rPr>
              <a:t>                 Hope you enjoy </a:t>
            </a:r>
          </a:p>
          <a:p>
            <a:r>
              <a:rPr lang="en-US" sz="4000" b="1" i="1" dirty="0">
                <a:solidFill>
                  <a:srgbClr val="FF9900"/>
                </a:solidFill>
              </a:rPr>
              <a:t>the workshop and your stay at Pitt 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86200"/>
            <a:ext cx="1981200" cy="2971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00663" y="3928646"/>
            <a:ext cx="2158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Cathedral of Learning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19D025-348A-8846-A621-676A37915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4450982"/>
            <a:ext cx="2908300" cy="21784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9E6B09-1045-BA47-8567-859E2A28A04B}"/>
              </a:ext>
            </a:extLst>
          </p:cNvPr>
          <p:cNvSpPr txBox="1"/>
          <p:nvPr/>
        </p:nvSpPr>
        <p:spPr>
          <a:xfrm>
            <a:off x="2209800" y="6214646"/>
            <a:ext cx="186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Carnegie Museum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F16F64C-FE7B-BE49-88ED-94B4587892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2975" y="3809999"/>
            <a:ext cx="2801225" cy="21049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D70C60C-6912-7C4F-AC81-29D899BBBB29}"/>
              </a:ext>
            </a:extLst>
          </p:cNvPr>
          <p:cNvSpPr txBox="1"/>
          <p:nvPr/>
        </p:nvSpPr>
        <p:spPr>
          <a:xfrm>
            <a:off x="4267200" y="3733800"/>
            <a:ext cx="2645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Soldiers &amp; Sailors Museum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34A7D85-5E17-4F48-A433-CECC6E3595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4487" y="5029200"/>
            <a:ext cx="2693313" cy="178271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DEA961-5547-AF43-8DF7-CD547A0BE024}"/>
              </a:ext>
            </a:extLst>
          </p:cNvPr>
          <p:cNvSpPr txBox="1"/>
          <p:nvPr/>
        </p:nvSpPr>
        <p:spPr>
          <a:xfrm>
            <a:off x="6598039" y="4995446"/>
            <a:ext cx="2317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Phipps of Conservatory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30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150" grpId="0"/>
      <p:bldP spid="12" grpId="0"/>
      <p:bldP spid="16" grpId="0"/>
      <p:bldP spid="1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31297-5D9F-634B-8335-DBEBDD3D7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D888F-AC14-824B-94AC-2E698FA10BFB}" type="datetime1">
              <a:rPr lang="en-US" smtClean="0"/>
              <a:pPr>
                <a:defRPr/>
              </a:pPr>
              <a:t>11/4/18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4E0FD-0299-5443-A1C6-DD2A5FEF4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T. Han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BB019-6D9F-4740-BDE8-CB01C29B0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9BE3E-F99F-744A-833C-33CC5EE31DE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D04339-0B8B-194B-8B90-44FA4441E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287150"/>
            <a:ext cx="4724400" cy="36658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746324-15B4-4249-AF04-E2A62CB8F507}"/>
              </a:ext>
            </a:extLst>
          </p:cNvPr>
          <p:cNvSpPr txBox="1"/>
          <p:nvPr/>
        </p:nvSpPr>
        <p:spPr>
          <a:xfrm>
            <a:off x="480822" y="5174159"/>
            <a:ext cx="8313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Please join us to condemn the senseless hatred in the strongest terms,</a:t>
            </a:r>
          </a:p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offer the deepest sympathy to the victims and their families &amp; friends</a:t>
            </a:r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6149F1-60A9-BC49-9B51-01373CC7B1FC}"/>
              </a:ext>
            </a:extLst>
          </p:cNvPr>
          <p:cNvSpPr txBox="1"/>
          <p:nvPr/>
        </p:nvSpPr>
        <p:spPr>
          <a:xfrm>
            <a:off x="1676400" y="391180"/>
            <a:ext cx="6106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 the darkest days in Pittsburgh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4158CC-4519-9147-A890-63EB53E83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677" y="1840706"/>
            <a:ext cx="4482123" cy="273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568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51131</TotalTime>
  <Words>439</Words>
  <Application>Microsoft Macintosh PowerPoint</Application>
  <PresentationFormat>On-screen Show (4:3)</PresentationFormat>
  <Paragraphs>81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Times</vt:lpstr>
      <vt:lpstr>Times New Roman</vt:lpstr>
      <vt:lpstr>Wingdings</vt:lpstr>
      <vt:lpstr>Orbit</vt:lpstr>
      <vt:lpstr>Welcome To Pittsburgh!</vt:lpstr>
      <vt:lpstr>Welcome To PITT PACC!</vt:lpstr>
      <vt:lpstr>PITT PACC Missions</vt:lpstr>
      <vt:lpstr>PITT PACC Activities</vt:lpstr>
      <vt:lpstr>PITT PACC Workshops</vt:lpstr>
      <vt:lpstr>Great Years for ν-Physics!</vt:lpstr>
      <vt:lpstr>Acknowledging the “Neutrino Theory Network”</vt:lpstr>
      <vt:lpstr>PowerPoint Presentation</vt:lpstr>
      <vt:lpstr>PowerPoint Presentation</vt:lpstr>
    </vt:vector>
  </TitlesOfParts>
  <Company>ԟꀀ]翘ٻᙠ뿿큠ٹ쉨]翘ԟ뿿큐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Energy Physics:  The Next Two Decades</dc:title>
  <dc:creator>Tao Han</dc:creator>
  <cp:lastModifiedBy>Han, Tao</cp:lastModifiedBy>
  <cp:revision>310</cp:revision>
  <cp:lastPrinted>2018-11-04T12:31:45Z</cp:lastPrinted>
  <dcterms:created xsi:type="dcterms:W3CDTF">2012-01-12T11:25:58Z</dcterms:created>
  <dcterms:modified xsi:type="dcterms:W3CDTF">2018-11-04T12:37:02Z</dcterms:modified>
</cp:coreProperties>
</file>