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4" r:id="rId2"/>
    <p:sldId id="256" r:id="rId3"/>
    <p:sldId id="277" r:id="rId4"/>
    <p:sldId id="258" r:id="rId5"/>
    <p:sldId id="275" r:id="rId6"/>
    <p:sldId id="280" r:id="rId7"/>
    <p:sldId id="263" r:id="rId8"/>
    <p:sldId id="264" r:id="rId9"/>
    <p:sldId id="265" r:id="rId10"/>
    <p:sldId id="279" r:id="rId11"/>
    <p:sldId id="268" r:id="rId12"/>
    <p:sldId id="276" r:id="rId13"/>
    <p:sldId id="266" r:id="rId14"/>
    <p:sldId id="267" r:id="rId15"/>
    <p:sldId id="269" r:id="rId16"/>
    <p:sldId id="271" r:id="rId17"/>
    <p:sldId id="272" r:id="rId18"/>
    <p:sldId id="281" r:id="rId19"/>
    <p:sldId id="273" r:id="rId20"/>
    <p:sldId id="27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D60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3F3C8-02F3-4BA2-8712-B36B68C00DF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BE9A4-354D-495A-BC55-2A09DF348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56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7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8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40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1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9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9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9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5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99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0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8/10/2017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 Cappiello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9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8/10/2017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Chris Cappiello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4037B-F0A1-4D13-ACB1-FFCFFC61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7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Reverse Direct Detection: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Cosmic Ray Scattering with Light Dark Matter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959847"/>
            <a:ext cx="6858000" cy="16557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Chris Cappiello</a:t>
            </a:r>
          </a:p>
          <a:p>
            <a:pPr algn="l">
              <a:lnSpc>
                <a:spcPct val="100000"/>
              </a:lnSpc>
            </a:pPr>
            <a:endParaRPr lang="en-US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With Kenny Ng, John </a:t>
            </a:r>
            <a:r>
              <a:rPr lang="en-US" dirty="0" err="1">
                <a:solidFill>
                  <a:schemeClr val="bg1"/>
                </a:solidFill>
              </a:rPr>
              <a:t>Beacom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 descr="TheOhioStateUniversity-Stacked.jpg (1200×63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969" y="5652790"/>
            <a:ext cx="2041862" cy="107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capp.osu.edu/reesman/transparent-CCAPP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48" y="5764697"/>
            <a:ext cx="2520744" cy="87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3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Leaky Box Model: Protons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8F747E-B4B3-4109-940B-4D8FC0B46C5A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Date Placeholder 21">
            <a:extLst>
              <a:ext uri="{FF2B5EF4-FFF2-40B4-BE49-F238E27FC236}">
                <a16:creationId xmlns:a16="http://schemas.microsoft.com/office/drawing/2014/main" id="{1E49156B-E9F3-4D2D-9E59-29D60041AC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8" name="Footer Placeholder 19">
            <a:extLst>
              <a:ext uri="{FF2B5EF4-FFF2-40B4-BE49-F238E27FC236}">
                <a16:creationId xmlns:a16="http://schemas.microsoft.com/office/drawing/2014/main" id="{5A12BCCF-8302-49AF-BB42-1730520F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2" name="Slide Number Placeholder 20">
            <a:extLst>
              <a:ext uri="{FF2B5EF4-FFF2-40B4-BE49-F238E27FC236}">
                <a16:creationId xmlns:a16="http://schemas.microsoft.com/office/drawing/2014/main" id="{1760B4FB-CCC3-46EF-8948-96DB9465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34DD025-E6CF-4834-8B94-9089ACEB34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3" b="57936"/>
          <a:stretch/>
        </p:blipFill>
        <p:spPr>
          <a:xfrm>
            <a:off x="6398101" y="1236045"/>
            <a:ext cx="4078569" cy="1043331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774271-A6AB-4A2C-A778-938F077F1DC3}"/>
              </a:ext>
            </a:extLst>
          </p:cNvPr>
          <p:cNvCxnSpPr/>
          <p:nvPr/>
        </p:nvCxnSpPr>
        <p:spPr>
          <a:xfrm>
            <a:off x="7792276" y="1484247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E3BACA7-5547-447A-9E94-1CF00F3242A7}"/>
              </a:ext>
            </a:extLst>
          </p:cNvPr>
          <p:cNvCxnSpPr/>
          <p:nvPr/>
        </p:nvCxnSpPr>
        <p:spPr>
          <a:xfrm rot="8160000">
            <a:off x="7812156" y="1490875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9BA0F92-E4C5-4EB3-BCCD-9E92C74B2EC4}"/>
              </a:ext>
            </a:extLst>
          </p:cNvPr>
          <p:cNvSpPr txBox="1"/>
          <p:nvPr/>
        </p:nvSpPr>
        <p:spPr>
          <a:xfrm>
            <a:off x="993915" y="2473717"/>
            <a:ext cx="6864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Q(</a:t>
            </a:r>
            <a:r>
              <a:rPr lang="el-GR" sz="2800" dirty="0">
                <a:solidFill>
                  <a:schemeClr val="bg1"/>
                </a:solidFill>
              </a:rPr>
              <a:t>ε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Diffusion -&gt; </a:t>
            </a:r>
            <a:r>
              <a:rPr lang="en-US" sz="2800" dirty="0" err="1">
                <a:solidFill>
                  <a:schemeClr val="bg1"/>
                </a:solidFill>
              </a:rPr>
              <a:t>T</a:t>
            </a:r>
            <a:r>
              <a:rPr lang="en-US" sz="2800" baseline="-25000" dirty="0" err="1">
                <a:solidFill>
                  <a:schemeClr val="bg1"/>
                </a:solidFill>
              </a:rPr>
              <a:t>esc</a:t>
            </a: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Loss: </a:t>
            </a:r>
            <a:r>
              <a:rPr lang="en-US" sz="2800" dirty="0">
                <a:solidFill>
                  <a:srgbClr val="00B0F0"/>
                </a:solidFill>
              </a:rPr>
              <a:t>negligible</a:t>
            </a:r>
          </a:p>
        </p:txBody>
      </p:sp>
    </p:spTree>
    <p:extLst>
      <p:ext uri="{BB962C8B-B14F-4D97-AF65-F5344CB8AC3E}">
        <p14:creationId xmlns:p14="http://schemas.microsoft.com/office/powerpoint/2010/main" val="416174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2966EF-8352-4C95-9015-4A3AED4E3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37" y="2481592"/>
            <a:ext cx="5502343" cy="4034403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719BC7D-7578-4A4F-B1AC-002503D9385E}"/>
              </a:ext>
            </a:extLst>
          </p:cNvPr>
          <p:cNvCxnSpPr>
            <a:cxnSpLocks/>
          </p:cNvCxnSpPr>
          <p:nvPr/>
        </p:nvCxnSpPr>
        <p:spPr>
          <a:xfrm>
            <a:off x="6586330" y="2835969"/>
            <a:ext cx="43475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Leaky Box Model: Protons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5003" b="57936"/>
          <a:stretch/>
        </p:blipFill>
        <p:spPr>
          <a:xfrm>
            <a:off x="6398101" y="1236045"/>
            <a:ext cx="4078569" cy="104333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792276" y="1484247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8160000">
            <a:off x="7812156" y="1490875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3915" y="2473717"/>
            <a:ext cx="6864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Q(</a:t>
            </a:r>
            <a:r>
              <a:rPr lang="el-GR" sz="2800" dirty="0">
                <a:solidFill>
                  <a:schemeClr val="bg1"/>
                </a:solidFill>
              </a:rPr>
              <a:t>ε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2-Break Power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Diffusion -&gt; </a:t>
            </a:r>
            <a:r>
              <a:rPr lang="en-US" sz="2800" dirty="0" err="1">
                <a:solidFill>
                  <a:schemeClr val="bg1"/>
                </a:solidFill>
              </a:rPr>
              <a:t>T</a:t>
            </a:r>
            <a:r>
              <a:rPr lang="en-US" sz="2800" baseline="-25000" dirty="0" err="1">
                <a:solidFill>
                  <a:schemeClr val="bg1"/>
                </a:solidFill>
              </a:rPr>
              <a:t>esc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Power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Loss: </a:t>
            </a:r>
            <a:r>
              <a:rPr lang="en-US" sz="2800" dirty="0">
                <a:solidFill>
                  <a:srgbClr val="00B0F0"/>
                </a:solidFill>
              </a:rPr>
              <a:t>negligible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A77883-61F3-4547-A151-D06B1F47940C}"/>
              </a:ext>
            </a:extLst>
          </p:cNvPr>
          <p:cNvCxnSpPr/>
          <p:nvPr/>
        </p:nvCxnSpPr>
        <p:spPr>
          <a:xfrm>
            <a:off x="6749502" y="2822717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CE1043-FAEB-4E54-87B4-B81144A71250}"/>
              </a:ext>
            </a:extLst>
          </p:cNvPr>
          <p:cNvCxnSpPr/>
          <p:nvPr/>
        </p:nvCxnSpPr>
        <p:spPr>
          <a:xfrm>
            <a:off x="6901902" y="2829345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58D088-5AFC-40F9-B9E5-2824BEE0B105}"/>
              </a:ext>
            </a:extLst>
          </p:cNvPr>
          <p:cNvCxnSpPr/>
          <p:nvPr/>
        </p:nvCxnSpPr>
        <p:spPr>
          <a:xfrm>
            <a:off x="6829018" y="2809469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A96C604-E02F-4381-AD06-DFA77FEDCFB6}"/>
              </a:ext>
            </a:extLst>
          </p:cNvPr>
          <p:cNvCxnSpPr>
            <a:cxnSpLocks/>
          </p:cNvCxnSpPr>
          <p:nvPr/>
        </p:nvCxnSpPr>
        <p:spPr>
          <a:xfrm flipV="1">
            <a:off x="6586330" y="2822718"/>
            <a:ext cx="4347544" cy="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C93BCC5-B552-4609-9EC2-D309373990B4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Date Placeholder 21">
            <a:extLst>
              <a:ext uri="{FF2B5EF4-FFF2-40B4-BE49-F238E27FC236}">
                <a16:creationId xmlns:a16="http://schemas.microsoft.com/office/drawing/2014/main" id="{B7F49F20-A95B-43E5-81BE-9C4AC07D0B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6" name="Footer Placeholder 19">
            <a:extLst>
              <a:ext uri="{FF2B5EF4-FFF2-40B4-BE49-F238E27FC236}">
                <a16:creationId xmlns:a16="http://schemas.microsoft.com/office/drawing/2014/main" id="{54D1FAEC-2283-4C51-A1AD-EDE439D45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7" name="Slide Number Placeholder 20">
            <a:extLst>
              <a:ext uri="{FF2B5EF4-FFF2-40B4-BE49-F238E27FC236}">
                <a16:creationId xmlns:a16="http://schemas.microsoft.com/office/drawing/2014/main" id="{E768A7BC-14B3-45D7-A915-7510075E6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7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Leaky Box Model: Protons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AD0626-1036-417F-B3B7-9E32769171FF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Date Placeholder 21">
            <a:extLst>
              <a:ext uri="{FF2B5EF4-FFF2-40B4-BE49-F238E27FC236}">
                <a16:creationId xmlns:a16="http://schemas.microsoft.com/office/drawing/2014/main" id="{ACF5C4D7-077F-4CEE-AD81-FBEBC800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30" name="Footer Placeholder 19">
            <a:extLst>
              <a:ext uri="{FF2B5EF4-FFF2-40B4-BE49-F238E27FC236}">
                <a16:creationId xmlns:a16="http://schemas.microsoft.com/office/drawing/2014/main" id="{0CEF7390-2663-44EB-93FC-D2A1436E2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31" name="Slide Number Placeholder 20">
            <a:extLst>
              <a:ext uri="{FF2B5EF4-FFF2-40B4-BE49-F238E27FC236}">
                <a16:creationId xmlns:a16="http://schemas.microsoft.com/office/drawing/2014/main" id="{448FD3F5-6667-4904-92F0-4D5086EF0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FA816FD-935B-4B0D-910A-120A141C4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37" y="2481592"/>
            <a:ext cx="5502343" cy="4034403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743662D-8900-4BCD-8B30-79132414A323}"/>
              </a:ext>
            </a:extLst>
          </p:cNvPr>
          <p:cNvCxnSpPr>
            <a:cxnSpLocks/>
          </p:cNvCxnSpPr>
          <p:nvPr/>
        </p:nvCxnSpPr>
        <p:spPr>
          <a:xfrm>
            <a:off x="6586330" y="2835969"/>
            <a:ext cx="43475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6A8516C7-856B-405F-8139-9C1EEC23C0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3" b="57936"/>
          <a:stretch/>
        </p:blipFill>
        <p:spPr>
          <a:xfrm>
            <a:off x="6398101" y="1236045"/>
            <a:ext cx="4078569" cy="104333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3A8822D-68B6-4437-ABD0-A716D79AAA7D}"/>
              </a:ext>
            </a:extLst>
          </p:cNvPr>
          <p:cNvCxnSpPr/>
          <p:nvPr/>
        </p:nvCxnSpPr>
        <p:spPr>
          <a:xfrm>
            <a:off x="7792276" y="1484247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E7B60E1-064B-40E1-8105-2BEE89A86BEE}"/>
              </a:ext>
            </a:extLst>
          </p:cNvPr>
          <p:cNvCxnSpPr/>
          <p:nvPr/>
        </p:nvCxnSpPr>
        <p:spPr>
          <a:xfrm rot="8160000">
            <a:off x="7812156" y="1490875"/>
            <a:ext cx="1749287" cy="675861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79D86E0-9B98-4776-86EF-9E05BE34E095}"/>
              </a:ext>
            </a:extLst>
          </p:cNvPr>
          <p:cNvSpPr txBox="1"/>
          <p:nvPr/>
        </p:nvSpPr>
        <p:spPr>
          <a:xfrm>
            <a:off x="993915" y="2473717"/>
            <a:ext cx="68646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Q(</a:t>
            </a:r>
            <a:r>
              <a:rPr lang="el-GR" sz="2800" dirty="0">
                <a:solidFill>
                  <a:schemeClr val="bg1"/>
                </a:solidFill>
              </a:rPr>
              <a:t>ε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2-Break Power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Diffusion -&gt; </a:t>
            </a:r>
            <a:r>
              <a:rPr lang="en-US" sz="2800" dirty="0" err="1">
                <a:solidFill>
                  <a:schemeClr val="bg1"/>
                </a:solidFill>
              </a:rPr>
              <a:t>T</a:t>
            </a:r>
            <a:r>
              <a:rPr lang="en-US" sz="2800" baseline="-25000" dirty="0" err="1">
                <a:solidFill>
                  <a:schemeClr val="bg1"/>
                </a:solidFill>
              </a:rPr>
              <a:t>esc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Power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Loss: </a:t>
            </a:r>
            <a:r>
              <a:rPr lang="en-US" sz="2800" dirty="0">
                <a:solidFill>
                  <a:srgbClr val="00B0F0"/>
                </a:solidFill>
              </a:rPr>
              <a:t>negligible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C000"/>
                </a:solidFill>
              </a:rPr>
              <a:t>BUT: Dark Matter?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B9B5133-77E1-483F-8C6D-B4DFD32D5056}"/>
              </a:ext>
            </a:extLst>
          </p:cNvPr>
          <p:cNvCxnSpPr/>
          <p:nvPr/>
        </p:nvCxnSpPr>
        <p:spPr>
          <a:xfrm>
            <a:off x="6749502" y="2822717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6A37A71-A1C6-4ED1-9205-42BEB9DAB7FF}"/>
              </a:ext>
            </a:extLst>
          </p:cNvPr>
          <p:cNvCxnSpPr/>
          <p:nvPr/>
        </p:nvCxnSpPr>
        <p:spPr>
          <a:xfrm>
            <a:off x="6901902" y="2829345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0318940-2A57-4942-9BA0-6CA94D11DE73}"/>
              </a:ext>
            </a:extLst>
          </p:cNvPr>
          <p:cNvCxnSpPr/>
          <p:nvPr/>
        </p:nvCxnSpPr>
        <p:spPr>
          <a:xfrm>
            <a:off x="6829018" y="2809469"/>
            <a:ext cx="40319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E65242A-5BBA-4715-B4F0-0D08266B3CDF}"/>
              </a:ext>
            </a:extLst>
          </p:cNvPr>
          <p:cNvCxnSpPr>
            <a:cxnSpLocks/>
          </p:cNvCxnSpPr>
          <p:nvPr/>
        </p:nvCxnSpPr>
        <p:spPr>
          <a:xfrm flipV="1">
            <a:off x="6586330" y="2822718"/>
            <a:ext cx="4347544" cy="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272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DM-Cosmic Ray Scattering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0089" y="1218061"/>
            <a:ext cx="686462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Grammage ~10 g/cm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Gray: 1 scattering/particle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“Best possible” sensitivity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loss per collision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Assume elastic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r="32671"/>
          <a:stretch/>
        </p:blipFill>
        <p:spPr>
          <a:xfrm>
            <a:off x="440314" y="4963826"/>
            <a:ext cx="5230534" cy="12779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51905A-D683-4304-9285-1B23F76F8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011" y="973393"/>
            <a:ext cx="5794431" cy="53225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F93F6F-5053-482A-951A-2B8242486778}"/>
              </a:ext>
            </a:extLst>
          </p:cNvPr>
          <p:cNvSpPr txBox="1"/>
          <p:nvPr/>
        </p:nvSpPr>
        <p:spPr>
          <a:xfrm>
            <a:off x="6982275" y="2483551"/>
            <a:ext cx="1974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COSMOLOGY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BBE67E-BE2C-4104-AEFB-0CFBF0A5D43A}"/>
              </a:ext>
            </a:extLst>
          </p:cNvPr>
          <p:cNvSpPr txBox="1"/>
          <p:nvPr/>
        </p:nvSpPr>
        <p:spPr>
          <a:xfrm>
            <a:off x="9210987" y="2339505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C71C0F-0C1D-4E87-BDC4-1152239B3047}"/>
              </a:ext>
            </a:extLst>
          </p:cNvPr>
          <p:cNvSpPr txBox="1"/>
          <p:nvPr/>
        </p:nvSpPr>
        <p:spPr>
          <a:xfrm>
            <a:off x="9737863" y="4005939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</a:rPr>
              <a:t>DD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901561-2859-41FC-B212-B7CC90B81995}"/>
              </a:ext>
            </a:extLst>
          </p:cNvPr>
          <p:cNvSpPr txBox="1"/>
          <p:nvPr/>
        </p:nvSpPr>
        <p:spPr>
          <a:xfrm>
            <a:off x="8354331" y="4587127"/>
            <a:ext cx="131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Colliders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AB7CEA-A637-4B17-B070-089020BD643B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Date Placeholder 21">
            <a:extLst>
              <a:ext uri="{FF2B5EF4-FFF2-40B4-BE49-F238E27FC236}">
                <a16:creationId xmlns:a16="http://schemas.microsoft.com/office/drawing/2014/main" id="{6AD67EEB-DB7A-4E08-A87C-930CE2B4BC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6" name="Footer Placeholder 19">
            <a:extLst>
              <a:ext uri="{FF2B5EF4-FFF2-40B4-BE49-F238E27FC236}">
                <a16:creationId xmlns:a16="http://schemas.microsoft.com/office/drawing/2014/main" id="{C4C98831-A685-4662-AB67-FF68692CB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7" name="Slide Number Placeholder 20">
            <a:extLst>
              <a:ext uri="{FF2B5EF4-FFF2-40B4-BE49-F238E27FC236}">
                <a16:creationId xmlns:a16="http://schemas.microsoft.com/office/drawing/2014/main" id="{E7384397-2554-4D59-8C6B-946501F67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615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DM-Induced Energy Loss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9522" y="1271077"/>
                <a:ext cx="6864626" cy="1868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600" dirty="0">
                    <a:solidFill>
                      <a:schemeClr val="bg1"/>
                    </a:solidFill>
                  </a:rPr>
                  <a:t>Simplified Energy Loss Model: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600" dirty="0">
                    <a:solidFill>
                      <a:schemeClr val="bg1"/>
                    </a:solidFill>
                  </a:rPr>
                  <a:t>S-wave Elastic Scattering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600" dirty="0">
                    <a:solidFill>
                      <a:schemeClr val="bg1"/>
                    </a:solidFill>
                  </a:rPr>
                  <a:t>Energy-Independent Cross Section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600" dirty="0">
                    <a:solidFill>
                      <a:schemeClr val="bg1"/>
                    </a:solidFill>
                  </a:rPr>
                  <a:t>Colored Curves: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num>
                      <m:den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𝑇𝑒𝑠𝑐</m:t>
                    </m:r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ε</m:t>
                    </m:r>
                  </m:oMath>
                </a14:m>
                <a:endParaRPr lang="en-US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22" y="1271077"/>
                <a:ext cx="6864626" cy="1868973"/>
              </a:xfrm>
              <a:prstGeom prst="rect">
                <a:avLst/>
              </a:prstGeom>
              <a:blipFill>
                <a:blip r:embed="rId2"/>
                <a:stretch>
                  <a:fillRect l="-1421" t="-2941" b="-3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704" y="3362069"/>
            <a:ext cx="3935080" cy="14065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16593" y="3485836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10GeV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4632" y="3791731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100GeV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25138" y="4159827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1000GeV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r="5003" b="57936"/>
          <a:stretch/>
        </p:blipFill>
        <p:spPr>
          <a:xfrm>
            <a:off x="555925" y="4937228"/>
            <a:ext cx="5203311" cy="133104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986908" y="4937228"/>
            <a:ext cx="2492732" cy="143488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74A168-3BA1-44B9-A150-56D42D4A6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5888" y="971048"/>
            <a:ext cx="5800661" cy="53369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108C35A-0FD6-4383-98A4-ABBD4DE06970}"/>
              </a:ext>
            </a:extLst>
          </p:cNvPr>
          <p:cNvSpPr txBox="1"/>
          <p:nvPr/>
        </p:nvSpPr>
        <p:spPr>
          <a:xfrm>
            <a:off x="6982275" y="2483551"/>
            <a:ext cx="1974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COSMOLOGY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5BF344-FA58-4FCB-8161-49876A0B5B92}"/>
              </a:ext>
            </a:extLst>
          </p:cNvPr>
          <p:cNvSpPr txBox="1"/>
          <p:nvPr/>
        </p:nvSpPr>
        <p:spPr>
          <a:xfrm>
            <a:off x="9210987" y="2339505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6C2074-BE87-47E3-84B5-6FB2858902DF}"/>
              </a:ext>
            </a:extLst>
          </p:cNvPr>
          <p:cNvSpPr txBox="1"/>
          <p:nvPr/>
        </p:nvSpPr>
        <p:spPr>
          <a:xfrm>
            <a:off x="9737863" y="4005939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</a:rPr>
              <a:t>DD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B5BA33-BD1C-4838-AB02-7011558BE6A3}"/>
              </a:ext>
            </a:extLst>
          </p:cNvPr>
          <p:cNvSpPr txBox="1"/>
          <p:nvPr/>
        </p:nvSpPr>
        <p:spPr>
          <a:xfrm>
            <a:off x="8354331" y="4587127"/>
            <a:ext cx="131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Colliders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B47FE9F-10F5-4257-97E7-EC0833A2DB78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Date Placeholder 21">
            <a:extLst>
              <a:ext uri="{FF2B5EF4-FFF2-40B4-BE49-F238E27FC236}">
                <a16:creationId xmlns:a16="http://schemas.microsoft.com/office/drawing/2014/main" id="{A14D2ADF-1B65-4BA8-B0BB-21697490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8" name="Footer Placeholder 19">
            <a:extLst>
              <a:ext uri="{FF2B5EF4-FFF2-40B4-BE49-F238E27FC236}">
                <a16:creationId xmlns:a16="http://schemas.microsoft.com/office/drawing/2014/main" id="{E4E1E835-7BDB-47CC-B895-20C80F801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9" name="Slide Number Placeholder 20">
            <a:extLst>
              <a:ext uri="{FF2B5EF4-FFF2-40B4-BE49-F238E27FC236}">
                <a16:creationId xmlns:a16="http://schemas.microsoft.com/office/drawing/2014/main" id="{99E3BA4F-7084-436B-99AA-5B31DC485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29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DM-Induced Energy Loss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66406" y="5942679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16593" y="3485836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10GeV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4632" y="3791731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100GeV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25138" y="4159827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1000GeV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7C360B-A5B7-4D3A-A3F6-56FCE5168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398" y="1112679"/>
            <a:ext cx="5267325" cy="52101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530050-26E2-4E9C-8CA0-3085C0B6BD8F}"/>
              </a:ext>
            </a:extLst>
          </p:cNvPr>
          <p:cNvSpPr txBox="1"/>
          <p:nvPr/>
        </p:nvSpPr>
        <p:spPr>
          <a:xfrm>
            <a:off x="1046925" y="1806572"/>
            <a:ext cx="68646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Mx = 1e-4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σ = 1e-29 cm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Vary: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Break 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Indices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Normalization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Escape Time Index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403D06-5620-4D2F-ADB7-C9B84499F4A1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027913E9-ACCF-4AB3-A509-6EE6593E88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3" name="Footer Placeholder 19">
            <a:extLst>
              <a:ext uri="{FF2B5EF4-FFF2-40B4-BE49-F238E27FC236}">
                <a16:creationId xmlns:a16="http://schemas.microsoft.com/office/drawing/2014/main" id="{6FFCC1D4-3833-4224-8BD9-D63967DB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4" name="Slide Number Placeholder 20">
            <a:extLst>
              <a:ext uri="{FF2B5EF4-FFF2-40B4-BE49-F238E27FC236}">
                <a16:creationId xmlns:a16="http://schemas.microsoft.com/office/drawing/2014/main" id="{A0BB3188-9242-4394-9756-5062DAE9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63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DM-Induced Energy Loss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6925" y="1804778"/>
            <a:ext cx="68646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Mx = 1e-4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σ = 1e-26.4 cm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Vary: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Break 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Indices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Normalization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Escape Time Index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7883" y="5916175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8070" y="3459332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10GeV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06109" y="3765227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100GeV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8116615" y="4133323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1000GeV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B01DD6-D714-4BB5-9E01-FAC119353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53" y="1086418"/>
            <a:ext cx="5334000" cy="5257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0B9D85-6CF5-4CAE-AE4D-1C7130F41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970" y="2173771"/>
            <a:ext cx="1076325" cy="5143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46135D-A99F-4EE2-B0C0-64C41EC76857}"/>
              </a:ext>
            </a:extLst>
          </p:cNvPr>
          <p:cNvSpPr/>
          <p:nvPr/>
        </p:nvSpPr>
        <p:spPr>
          <a:xfrm>
            <a:off x="7557883" y="1430821"/>
            <a:ext cx="1110695" cy="555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8C217F-A25E-4347-BAB9-2F6CEAF53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852" y="1592746"/>
            <a:ext cx="209550" cy="3619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D7FC5D-D6CE-451A-A9CB-FC246E91F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7465" y="1559409"/>
            <a:ext cx="352425" cy="238125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F93833-858E-4FBE-B788-E8533A77377E}"/>
              </a:ext>
            </a:extLst>
          </p:cNvPr>
          <p:cNvCxnSpPr/>
          <p:nvPr/>
        </p:nvCxnSpPr>
        <p:spPr>
          <a:xfrm>
            <a:off x="10184970" y="2173771"/>
            <a:ext cx="10763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238F46-10E8-402C-B45F-673B633D8F5A}"/>
              </a:ext>
            </a:extLst>
          </p:cNvPr>
          <p:cNvCxnSpPr/>
          <p:nvPr/>
        </p:nvCxnSpPr>
        <p:spPr>
          <a:xfrm>
            <a:off x="10213545" y="2183296"/>
            <a:ext cx="10763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478C396-271A-4758-ABC6-EE7F9C9F497B}"/>
              </a:ext>
            </a:extLst>
          </p:cNvPr>
          <p:cNvCxnSpPr>
            <a:cxnSpLocks/>
          </p:cNvCxnSpPr>
          <p:nvPr/>
        </p:nvCxnSpPr>
        <p:spPr>
          <a:xfrm>
            <a:off x="10184969" y="2335696"/>
            <a:ext cx="0" cy="3619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BE0B6BF-1BB6-4985-AFF2-DBACE0150F39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Date Placeholder 21">
            <a:extLst>
              <a:ext uri="{FF2B5EF4-FFF2-40B4-BE49-F238E27FC236}">
                <a16:creationId xmlns:a16="http://schemas.microsoft.com/office/drawing/2014/main" id="{6D399073-2DC0-41EC-BC6C-625DDAE91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7" name="Footer Placeholder 19">
            <a:extLst>
              <a:ext uri="{FF2B5EF4-FFF2-40B4-BE49-F238E27FC236}">
                <a16:creationId xmlns:a16="http://schemas.microsoft.com/office/drawing/2014/main" id="{6CE6D119-B924-4C7A-9101-435628277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8" name="Slide Number Placeholder 20">
            <a:extLst>
              <a:ext uri="{FF2B5EF4-FFF2-40B4-BE49-F238E27FC236}">
                <a16:creationId xmlns:a16="http://schemas.microsoft.com/office/drawing/2014/main" id="{55ADCEBD-72EF-4FE3-83EB-0A3F15E55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18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1E5503A-4335-4D49-A349-9D4A8E1BB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13" y="967734"/>
            <a:ext cx="5883964" cy="54463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Proton Constraint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46925" y="1960183"/>
                <a:ext cx="6864626" cy="3816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2800" dirty="0">
                    <a:solidFill>
                      <a:schemeClr val="bg1"/>
                    </a:solidFill>
                  </a:rPr>
                  <a:t>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bg1"/>
                    </a:solidFill>
                  </a:rPr>
                  <a:t> = 25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Vary: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Break Energies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Injection Indices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Injection Normalization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Escape Time Index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25" y="1960183"/>
                <a:ext cx="6864626" cy="3816429"/>
              </a:xfrm>
              <a:prstGeom prst="rect">
                <a:avLst/>
              </a:prstGeom>
              <a:blipFill>
                <a:blip r:embed="rId3"/>
                <a:stretch>
                  <a:fillRect l="-1599" b="-3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D0139DC-8FDF-4113-91A8-8345E05A6722}"/>
              </a:ext>
            </a:extLst>
          </p:cNvPr>
          <p:cNvSpPr txBox="1"/>
          <p:nvPr/>
        </p:nvSpPr>
        <p:spPr>
          <a:xfrm>
            <a:off x="7540486" y="2254874"/>
            <a:ext cx="1974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COSMOLOGY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E52687-54B6-4B86-B9FB-E6AB9B9B4B6E}"/>
              </a:ext>
            </a:extLst>
          </p:cNvPr>
          <p:cNvSpPr txBox="1"/>
          <p:nvPr/>
        </p:nvSpPr>
        <p:spPr>
          <a:xfrm>
            <a:off x="10057571" y="2175202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3C1DE1-C206-4619-8DE6-681E56E43CC7}"/>
              </a:ext>
            </a:extLst>
          </p:cNvPr>
          <p:cNvSpPr txBox="1"/>
          <p:nvPr/>
        </p:nvSpPr>
        <p:spPr>
          <a:xfrm>
            <a:off x="10660545" y="4187402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</a:rPr>
              <a:t>DD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295E38-B206-43F2-BD37-85E61A60977A}"/>
              </a:ext>
            </a:extLst>
          </p:cNvPr>
          <p:cNvSpPr txBox="1"/>
          <p:nvPr/>
        </p:nvSpPr>
        <p:spPr>
          <a:xfrm>
            <a:off x="9196335" y="4880975"/>
            <a:ext cx="131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Colliders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D50C25-9FF4-4210-B976-F9BF01D2B1AB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Date Placeholder 21">
            <a:extLst>
              <a:ext uri="{FF2B5EF4-FFF2-40B4-BE49-F238E27FC236}">
                <a16:creationId xmlns:a16="http://schemas.microsoft.com/office/drawing/2014/main" id="{B4EA3128-7FB3-4014-AB62-E68BE33841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2" name="Footer Placeholder 19">
            <a:extLst>
              <a:ext uri="{FF2B5EF4-FFF2-40B4-BE49-F238E27FC236}">
                <a16:creationId xmlns:a16="http://schemas.microsoft.com/office/drawing/2014/main" id="{ACA1B413-435D-4334-A34A-5E695DEB9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4" name="Slide Number Placeholder 20">
            <a:extLst>
              <a:ext uri="{FF2B5EF4-FFF2-40B4-BE49-F238E27FC236}">
                <a16:creationId xmlns:a16="http://schemas.microsoft.com/office/drawing/2014/main" id="{1B3AEA7E-075A-4A2B-B612-4E7760B5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25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Electron Constraint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8139" y="1797961"/>
            <a:ext cx="68646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Model: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Single Power Law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Synchrotron + IC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Vary: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Index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Injection Normalization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Escape Time Index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66406" y="5942679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16593" y="3485836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10GeV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4632" y="3791731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100GeV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25138" y="4159827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1000GeV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7E4364-2406-4CEA-B606-8ACD6B626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217" y="968634"/>
            <a:ext cx="5881067" cy="545122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048D9C5-998A-492D-9D1E-5E92EB599BCC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Date Placeholder 21">
            <a:extLst>
              <a:ext uri="{FF2B5EF4-FFF2-40B4-BE49-F238E27FC236}">
                <a16:creationId xmlns:a16="http://schemas.microsoft.com/office/drawing/2014/main" id="{AD4B3986-313E-4D1A-943C-01C58EE6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2" name="Footer Placeholder 19">
            <a:extLst>
              <a:ext uri="{FF2B5EF4-FFF2-40B4-BE49-F238E27FC236}">
                <a16:creationId xmlns:a16="http://schemas.microsoft.com/office/drawing/2014/main" id="{82497E8D-11D5-4BEC-BF7E-04A763E16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3" name="Slide Number Placeholder 20">
            <a:extLst>
              <a:ext uri="{FF2B5EF4-FFF2-40B4-BE49-F238E27FC236}">
                <a16:creationId xmlns:a16="http://schemas.microsoft.com/office/drawing/2014/main" id="{F6A7AB83-586C-4C1E-9086-C9B364845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77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6856" y="2013194"/>
            <a:ext cx="686462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CR-DM scattering -&gt; Spectral Distortion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New Probe of Dark Matter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Most sensitive to sub-GeV Dark Matter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Uses available CR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More to come!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EBC609-F993-4753-87D9-248ED479979E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Date Placeholder 21">
            <a:extLst>
              <a:ext uri="{FF2B5EF4-FFF2-40B4-BE49-F238E27FC236}">
                <a16:creationId xmlns:a16="http://schemas.microsoft.com/office/drawing/2014/main" id="{009159AA-CDC5-437F-A77B-EE530D49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4" name="Footer Placeholder 19">
            <a:extLst>
              <a:ext uri="{FF2B5EF4-FFF2-40B4-BE49-F238E27FC236}">
                <a16:creationId xmlns:a16="http://schemas.microsoft.com/office/drawing/2014/main" id="{943D0AE9-0C0E-417C-A37D-EB22C2828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5" name="Slide Number Placeholder 20">
            <a:extLst>
              <a:ext uri="{FF2B5EF4-FFF2-40B4-BE49-F238E27FC236}">
                <a16:creationId xmlns:a16="http://schemas.microsoft.com/office/drawing/2014/main" id="{0C463DDB-02BE-4210-8FA4-2044C38B2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9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flipV="1">
            <a:off x="3631918" y="2702201"/>
            <a:ext cx="4800600" cy="19758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625293" y="2735332"/>
            <a:ext cx="4800600" cy="19758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Image result for dark matter search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44" y="1509396"/>
            <a:ext cx="7659534" cy="436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36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Dark Matter Search Strategies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60232" y="1161658"/>
            <a:ext cx="244961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Indirect Detection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(Photons, Neutrinos, Antimatter)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52397" y="2067340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25285" y="4777409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5622" y="2140229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92494" y="4704525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25135" y="5482291"/>
            <a:ext cx="236116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Collider Searches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(Missing Transverse Energy)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53942" y="3026920"/>
            <a:ext cx="12794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Direct Detection</a:t>
            </a:r>
          </a:p>
          <a:p>
            <a:r>
              <a:rPr lang="en-US" sz="1600" dirty="0">
                <a:solidFill>
                  <a:schemeClr val="bg1"/>
                </a:solidFill>
              </a:rPr>
              <a:t>(Nuclear Recoil)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7949" y="3202595"/>
            <a:ext cx="596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Algerian" panose="04020705040A02060702" pitchFamily="82" charset="0"/>
              </a:rPr>
              <a:t>?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468183" y="6265835"/>
            <a:ext cx="21608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inspirehep.net/record/1400608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1D0725-CC95-4191-8845-8EDBE87BADB2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Date Placeholder 21">
            <a:extLst>
              <a:ext uri="{FF2B5EF4-FFF2-40B4-BE49-F238E27FC236}">
                <a16:creationId xmlns:a16="http://schemas.microsoft.com/office/drawing/2014/main" id="{036373D8-F767-4AB5-87B5-51DAF3E1C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5" name="Footer Placeholder 19">
            <a:extLst>
              <a:ext uri="{FF2B5EF4-FFF2-40B4-BE49-F238E27FC236}">
                <a16:creationId xmlns:a16="http://schemas.microsoft.com/office/drawing/2014/main" id="{B051D87E-3502-4AA8-9E9C-D9B4708C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6" name="Slide Number Placeholder 20">
            <a:extLst>
              <a:ext uri="{FF2B5EF4-FFF2-40B4-BE49-F238E27FC236}">
                <a16:creationId xmlns:a16="http://schemas.microsoft.com/office/drawing/2014/main" id="{6ABDDB0B-F947-4143-920B-D811152E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87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00517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78438" y="6247475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Astronomy.swin.edu.au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66406" y="5942679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BFF7DF-896B-4654-8D7C-F9FF910ECDF0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Date Placeholder 21">
            <a:extLst>
              <a:ext uri="{FF2B5EF4-FFF2-40B4-BE49-F238E27FC236}">
                <a16:creationId xmlns:a16="http://schemas.microsoft.com/office/drawing/2014/main" id="{D733F67C-A945-4098-86A9-6CD9F59A0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3" name="Footer Placeholder 19">
            <a:extLst>
              <a:ext uri="{FF2B5EF4-FFF2-40B4-BE49-F238E27FC236}">
                <a16:creationId xmlns:a16="http://schemas.microsoft.com/office/drawing/2014/main" id="{8370C695-F1C1-4807-9A96-2F3E47B9F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4" name="Slide Number Placeholder 20">
            <a:extLst>
              <a:ext uri="{FF2B5EF4-FFF2-40B4-BE49-F238E27FC236}">
                <a16:creationId xmlns:a16="http://schemas.microsoft.com/office/drawing/2014/main" id="{512AD395-3EDE-4C29-8BB7-09F13A1A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9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flipV="1">
            <a:off x="3631918" y="2702201"/>
            <a:ext cx="4800600" cy="19758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625293" y="2735332"/>
            <a:ext cx="4800600" cy="19758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Image result for dark matter search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44" y="1509396"/>
            <a:ext cx="7659534" cy="436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36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Dark Matter Search Strategies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60232" y="1161658"/>
            <a:ext cx="244961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Indirect Detection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(Photons, Neutrinos, Antimatter)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52397" y="2067340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25285" y="4777409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5622" y="2140229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92494" y="4704525"/>
            <a:ext cx="82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25135" y="5482291"/>
            <a:ext cx="236116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Collider Searches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(Missing Transverse Energy)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53942" y="3026920"/>
            <a:ext cx="12794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Direct Detection</a:t>
            </a:r>
          </a:p>
          <a:p>
            <a:r>
              <a:rPr lang="en-US" sz="1600" dirty="0">
                <a:solidFill>
                  <a:schemeClr val="bg1"/>
                </a:solidFill>
              </a:rPr>
              <a:t>(Nuclear Recoil)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2867601" y="2378791"/>
            <a:ext cx="0" cy="24914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563757" y="2849948"/>
            <a:ext cx="146849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RDD</a:t>
            </a:r>
          </a:p>
          <a:p>
            <a:r>
              <a:rPr lang="en-US" dirty="0">
                <a:solidFill>
                  <a:srgbClr val="FF0000"/>
                </a:solidFill>
              </a:rPr>
              <a:t>(e.g. Cosmic Rays)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7949" y="3202595"/>
            <a:ext cx="596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Algerian" panose="04020705040A02060702" pitchFamily="82" charset="0"/>
              </a:rPr>
              <a:t>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468183" y="6265835"/>
            <a:ext cx="21608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inspirehep.net/record/1400608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E3F318-151C-4635-BA7D-C140DDDC82EF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Date Placeholder 21">
            <a:extLst>
              <a:ext uri="{FF2B5EF4-FFF2-40B4-BE49-F238E27FC236}">
                <a16:creationId xmlns:a16="http://schemas.microsoft.com/office/drawing/2014/main" id="{136734F1-D85A-4360-B59D-C55FA0FEA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6" name="Footer Placeholder 19">
            <a:extLst>
              <a:ext uri="{FF2B5EF4-FFF2-40B4-BE49-F238E27FC236}">
                <a16:creationId xmlns:a16="http://schemas.microsoft.com/office/drawing/2014/main" id="{B1D986C4-8FB9-4451-8E4F-3B10232D3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7" name="Slide Number Placeholder 20">
            <a:extLst>
              <a:ext uri="{FF2B5EF4-FFF2-40B4-BE49-F238E27FC236}">
                <a16:creationId xmlns:a16="http://schemas.microsoft.com/office/drawing/2014/main" id="{171B46F9-111D-4558-A3EF-CCDBD8C76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823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B0B2B9-2C05-4814-9C91-774A7CDEDA2D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Why RDD?</a:t>
            </a:r>
          </a:p>
        </p:txBody>
      </p:sp>
      <p:sp>
        <p:nvSpPr>
          <p:cNvPr id="8" name="Date Placeholder 21">
            <a:extLst>
              <a:ext uri="{FF2B5EF4-FFF2-40B4-BE49-F238E27FC236}">
                <a16:creationId xmlns:a16="http://schemas.microsoft.com/office/drawing/2014/main" id="{9A343C32-CC4E-45DB-A604-6D5619994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825147"/>
            <a:ext cx="7886700" cy="563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5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571992" y="1027599"/>
            <a:ext cx="4172286" cy="5195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Blue: Cosmology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accent6"/>
                </a:solidFill>
              </a:rPr>
              <a:t>Green: CR-DM Inelastic Scattering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D600FA"/>
                </a:solidFill>
              </a:rPr>
              <a:t>Purple: Direct Detection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Gray: Colliders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FFC000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Sub-GeV Dark Matter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9094" y="2966033"/>
            <a:ext cx="51264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Cyburt</a:t>
            </a:r>
            <a:r>
              <a:rPr lang="en-US" sz="1400" dirty="0">
                <a:solidFill>
                  <a:schemeClr val="bg1"/>
                </a:solidFill>
              </a:rPr>
              <a:t>, Fields, </a:t>
            </a:r>
            <a:r>
              <a:rPr lang="en-US" sz="1400" dirty="0" err="1">
                <a:solidFill>
                  <a:schemeClr val="bg1"/>
                </a:solidFill>
              </a:rPr>
              <a:t>Pavlidou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Wandelt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mr-IN" sz="1400" dirty="0">
                <a:solidFill>
                  <a:schemeClr val="bg1"/>
                </a:solidFill>
              </a:rPr>
              <a:t>astro-ph/0203240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40903" y="1526353"/>
            <a:ext cx="46382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Gluscevic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Boddy</a:t>
            </a:r>
            <a:r>
              <a:rPr lang="en-US" sz="1400" dirty="0">
                <a:solidFill>
                  <a:schemeClr val="bg1"/>
                </a:solidFill>
              </a:rPr>
              <a:t> 1712.07133</a:t>
            </a:r>
          </a:p>
          <a:p>
            <a:r>
              <a:rPr lang="en-US" sz="1400" dirty="0">
                <a:solidFill>
                  <a:schemeClr val="bg1"/>
                </a:solidFill>
              </a:rPr>
              <a:t>Ali-</a:t>
            </a:r>
            <a:r>
              <a:rPr lang="en-US" sz="1400" dirty="0" err="1">
                <a:solidFill>
                  <a:schemeClr val="bg1"/>
                </a:solidFill>
              </a:rPr>
              <a:t>Haïmoud,Chluba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Kamionkowski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is-IS" sz="1400" dirty="0">
                <a:solidFill>
                  <a:schemeClr val="bg1"/>
                </a:solidFill>
              </a:rPr>
              <a:t>1506.04745</a:t>
            </a:r>
          </a:p>
          <a:p>
            <a:r>
              <a:rPr lang="is-IS" sz="1400" dirty="0">
                <a:solidFill>
                  <a:schemeClr val="bg1"/>
                </a:solidFill>
              </a:rPr>
              <a:t>Xu, Dvorkin, Chael 1802.06788</a:t>
            </a:r>
          </a:p>
          <a:p>
            <a:endParaRPr lang="is-IS" sz="14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38C11F-4A8E-47A8-BCFF-CDE871D01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517" y="812722"/>
            <a:ext cx="5998119" cy="56075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45A13F-B4FD-4C12-AD59-C18421F1E8D9}"/>
              </a:ext>
            </a:extLst>
          </p:cNvPr>
          <p:cNvSpPr/>
          <p:nvPr/>
        </p:nvSpPr>
        <p:spPr>
          <a:xfrm>
            <a:off x="797279" y="3772195"/>
            <a:ext cx="43447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Erickcek</a:t>
            </a:r>
            <a:r>
              <a:rPr lang="en-US" sz="1400" dirty="0">
                <a:solidFill>
                  <a:schemeClr val="bg1"/>
                </a:solidFill>
              </a:rPr>
              <a:t>, Steinhardt, McCammon, McGuire 0704.0794</a:t>
            </a:r>
          </a:p>
          <a:p>
            <a:r>
              <a:rPr lang="en-US" sz="1400" dirty="0" err="1">
                <a:solidFill>
                  <a:schemeClr val="bg1"/>
                </a:solidFill>
              </a:rPr>
              <a:t>Mahdawi</a:t>
            </a:r>
            <a:r>
              <a:rPr lang="en-US" sz="1400" dirty="0">
                <a:solidFill>
                  <a:schemeClr val="bg1"/>
                </a:solidFill>
              </a:rPr>
              <a:t>, Farrar 1709.00430</a:t>
            </a:r>
          </a:p>
          <a:p>
            <a:r>
              <a:rPr lang="en-US" sz="1400" dirty="0">
                <a:solidFill>
                  <a:schemeClr val="bg1"/>
                </a:solidFill>
              </a:rPr>
              <a:t>Aguilar-Arevalo et al. 1607.07410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DAE656-A09A-47BD-9412-9DAD8320F5C7}"/>
              </a:ext>
            </a:extLst>
          </p:cNvPr>
          <p:cNvSpPr/>
          <p:nvPr/>
        </p:nvSpPr>
        <p:spPr>
          <a:xfrm>
            <a:off x="1673322" y="5013805"/>
            <a:ext cx="27758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Daci et al. 1503.05505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F9743E-1707-46D6-9A6C-421BE647FD5C}"/>
              </a:ext>
            </a:extLst>
          </p:cNvPr>
          <p:cNvSpPr txBox="1"/>
          <p:nvPr/>
        </p:nvSpPr>
        <p:spPr>
          <a:xfrm>
            <a:off x="7162127" y="2239596"/>
            <a:ext cx="1974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COSMOLOGY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D7B1BB-9C4A-4161-8879-7DD699C1E411}"/>
              </a:ext>
            </a:extLst>
          </p:cNvPr>
          <p:cNvSpPr txBox="1"/>
          <p:nvPr/>
        </p:nvSpPr>
        <p:spPr>
          <a:xfrm>
            <a:off x="9710194" y="2317844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99043B-E082-4F6D-9F60-6BB806FAA58C}"/>
              </a:ext>
            </a:extLst>
          </p:cNvPr>
          <p:cNvSpPr txBox="1"/>
          <p:nvPr/>
        </p:nvSpPr>
        <p:spPr>
          <a:xfrm>
            <a:off x="10524708" y="3974801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</a:rPr>
              <a:t>DD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98909E-08EF-48E6-8051-854ED4A5730C}"/>
              </a:ext>
            </a:extLst>
          </p:cNvPr>
          <p:cNvSpPr txBox="1"/>
          <p:nvPr/>
        </p:nvSpPr>
        <p:spPr>
          <a:xfrm>
            <a:off x="8966727" y="4943913"/>
            <a:ext cx="131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Colliders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6E2893-8F50-4E08-9085-5ADC594C261C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Date Placeholder 21">
            <a:extLst>
              <a:ext uri="{FF2B5EF4-FFF2-40B4-BE49-F238E27FC236}">
                <a16:creationId xmlns:a16="http://schemas.microsoft.com/office/drawing/2014/main" id="{BD0B8FFB-6B94-4093-AA38-E19A3A6E42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5" name="Footer Placeholder 19">
            <a:extLst>
              <a:ext uri="{FF2B5EF4-FFF2-40B4-BE49-F238E27FC236}">
                <a16:creationId xmlns:a16="http://schemas.microsoft.com/office/drawing/2014/main" id="{7AF6E819-5812-4011-90D8-A81DC685E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6" name="Slide Number Placeholder 20">
            <a:extLst>
              <a:ext uri="{FF2B5EF4-FFF2-40B4-BE49-F238E27FC236}">
                <a16:creationId xmlns:a16="http://schemas.microsoft.com/office/drawing/2014/main" id="{0CE1FCDF-E4AE-4098-B02A-14E2B4261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B75E62DB-8985-4C42-92C7-9901AC9BF727}"/>
              </a:ext>
            </a:extLst>
          </p:cNvPr>
          <p:cNvSpPr txBox="1">
            <a:spLocks/>
          </p:cNvSpPr>
          <p:nvPr/>
        </p:nvSpPr>
        <p:spPr>
          <a:xfrm>
            <a:off x="571992" y="1027599"/>
            <a:ext cx="4172286" cy="5195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Blue: Cosmology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accent6"/>
                </a:solidFill>
              </a:rPr>
              <a:t>Green: CR-DM Inelastic Scattering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D600FA"/>
                </a:solidFill>
              </a:rPr>
              <a:t>Purple: Direct Detection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Gray: Colliders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FFC000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Sub-GeV Dark Matter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D5CC1E-4AA2-4F84-A4F5-DBA967C92F71}"/>
              </a:ext>
            </a:extLst>
          </p:cNvPr>
          <p:cNvSpPr/>
          <p:nvPr/>
        </p:nvSpPr>
        <p:spPr>
          <a:xfrm>
            <a:off x="1427923" y="5427160"/>
            <a:ext cx="258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FFC000"/>
                </a:solidFill>
              </a:rPr>
              <a:t>CR-DM Elastic Scattering?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969EDB-D769-49DF-B454-D7A8D36272C2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Date Placeholder 21">
            <a:extLst>
              <a:ext uri="{FF2B5EF4-FFF2-40B4-BE49-F238E27FC236}">
                <a16:creationId xmlns:a16="http://schemas.microsoft.com/office/drawing/2014/main" id="{81669B07-92F5-4842-97D3-81417BEE5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26" name="Footer Placeholder 19">
            <a:extLst>
              <a:ext uri="{FF2B5EF4-FFF2-40B4-BE49-F238E27FC236}">
                <a16:creationId xmlns:a16="http://schemas.microsoft.com/office/drawing/2014/main" id="{2698458C-CEDD-4614-B35A-85060C01E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27" name="Slide Number Placeholder 20">
            <a:extLst>
              <a:ext uri="{FF2B5EF4-FFF2-40B4-BE49-F238E27FC236}">
                <a16:creationId xmlns:a16="http://schemas.microsoft.com/office/drawing/2014/main" id="{4DDF0A26-0060-4209-8C74-07EDD0354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8889B2-7759-427F-8594-9B6B95CACC83}"/>
              </a:ext>
            </a:extLst>
          </p:cNvPr>
          <p:cNvSpPr/>
          <p:nvPr/>
        </p:nvSpPr>
        <p:spPr>
          <a:xfrm>
            <a:off x="869094" y="2966033"/>
            <a:ext cx="51264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Cyburt</a:t>
            </a:r>
            <a:r>
              <a:rPr lang="en-US" sz="1400" dirty="0">
                <a:solidFill>
                  <a:schemeClr val="bg1"/>
                </a:solidFill>
              </a:rPr>
              <a:t>, Fields, </a:t>
            </a:r>
            <a:r>
              <a:rPr lang="en-US" sz="1400" dirty="0" err="1">
                <a:solidFill>
                  <a:schemeClr val="bg1"/>
                </a:solidFill>
              </a:rPr>
              <a:t>Pavlidou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Wandelt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mr-IN" sz="1400" dirty="0">
                <a:solidFill>
                  <a:schemeClr val="bg1"/>
                </a:solidFill>
              </a:rPr>
              <a:t>astro-ph/0203240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36BF37-4FDD-4A5F-A927-A776ACC80E32}"/>
              </a:ext>
            </a:extLst>
          </p:cNvPr>
          <p:cNvSpPr/>
          <p:nvPr/>
        </p:nvSpPr>
        <p:spPr>
          <a:xfrm>
            <a:off x="940903" y="1526353"/>
            <a:ext cx="46382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Gluscevic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Boddy</a:t>
            </a:r>
            <a:r>
              <a:rPr lang="en-US" sz="1400" dirty="0">
                <a:solidFill>
                  <a:schemeClr val="bg1"/>
                </a:solidFill>
              </a:rPr>
              <a:t> 1712.07133</a:t>
            </a:r>
          </a:p>
          <a:p>
            <a:r>
              <a:rPr lang="en-US" sz="1400" dirty="0">
                <a:solidFill>
                  <a:schemeClr val="bg1"/>
                </a:solidFill>
              </a:rPr>
              <a:t>Ali-</a:t>
            </a:r>
            <a:r>
              <a:rPr lang="en-US" sz="1400" dirty="0" err="1">
                <a:solidFill>
                  <a:schemeClr val="bg1"/>
                </a:solidFill>
              </a:rPr>
              <a:t>Haïmoud,Chluba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Kamionkowski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is-IS" sz="1400" dirty="0">
                <a:solidFill>
                  <a:schemeClr val="bg1"/>
                </a:solidFill>
              </a:rPr>
              <a:t>1506.04745</a:t>
            </a:r>
          </a:p>
          <a:p>
            <a:r>
              <a:rPr lang="is-IS" sz="1400" dirty="0">
                <a:solidFill>
                  <a:schemeClr val="bg1"/>
                </a:solidFill>
              </a:rPr>
              <a:t>Xu, Dvorkin, Chael 1802.06788</a:t>
            </a:r>
          </a:p>
          <a:p>
            <a:endParaRPr lang="is-IS" sz="140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1B68333-5835-4B47-A4EA-E1DCA5B2362C}"/>
              </a:ext>
            </a:extLst>
          </p:cNvPr>
          <p:cNvSpPr/>
          <p:nvPr/>
        </p:nvSpPr>
        <p:spPr>
          <a:xfrm>
            <a:off x="797279" y="3772195"/>
            <a:ext cx="43447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Erickcek</a:t>
            </a:r>
            <a:r>
              <a:rPr lang="en-US" sz="1400" dirty="0">
                <a:solidFill>
                  <a:schemeClr val="bg1"/>
                </a:solidFill>
              </a:rPr>
              <a:t>, Steinhardt, McCammon, McGuire 0704.0794</a:t>
            </a:r>
          </a:p>
          <a:p>
            <a:r>
              <a:rPr lang="en-US" sz="1400" dirty="0" err="1">
                <a:solidFill>
                  <a:schemeClr val="bg1"/>
                </a:solidFill>
              </a:rPr>
              <a:t>Mahdawi</a:t>
            </a:r>
            <a:r>
              <a:rPr lang="en-US" sz="1400" dirty="0">
                <a:solidFill>
                  <a:schemeClr val="bg1"/>
                </a:solidFill>
              </a:rPr>
              <a:t>, Farrar 1709.00430</a:t>
            </a:r>
          </a:p>
          <a:p>
            <a:r>
              <a:rPr lang="en-US" sz="1400" dirty="0">
                <a:solidFill>
                  <a:schemeClr val="bg1"/>
                </a:solidFill>
              </a:rPr>
              <a:t>Aguilar-Arevalo et al. 1607.07410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A14EDB6-B5DB-49E9-8E76-8C794C90C8D9}"/>
              </a:ext>
            </a:extLst>
          </p:cNvPr>
          <p:cNvSpPr/>
          <p:nvPr/>
        </p:nvSpPr>
        <p:spPr>
          <a:xfrm>
            <a:off x="1673322" y="5013805"/>
            <a:ext cx="27758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Daci et al. 1503.05505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1A5EDED-729B-4518-A173-12671FF87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517" y="812722"/>
            <a:ext cx="5998119" cy="560759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8F09094-4680-4D4B-8E23-54330CEDD468}"/>
              </a:ext>
            </a:extLst>
          </p:cNvPr>
          <p:cNvSpPr txBox="1"/>
          <p:nvPr/>
        </p:nvSpPr>
        <p:spPr>
          <a:xfrm>
            <a:off x="7162127" y="2239596"/>
            <a:ext cx="1974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COSMOLOGY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BA62CF-DA42-4041-BF6D-A523DE664355}"/>
              </a:ext>
            </a:extLst>
          </p:cNvPr>
          <p:cNvSpPr txBox="1"/>
          <p:nvPr/>
        </p:nvSpPr>
        <p:spPr>
          <a:xfrm>
            <a:off x="9710194" y="2317844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E23EE8-A1FA-4C01-A030-F2FF14067852}"/>
              </a:ext>
            </a:extLst>
          </p:cNvPr>
          <p:cNvSpPr txBox="1"/>
          <p:nvPr/>
        </p:nvSpPr>
        <p:spPr>
          <a:xfrm>
            <a:off x="10524708" y="3974801"/>
            <a:ext cx="60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</a:rPr>
              <a:t>DD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D4AC66-D090-4B89-B168-FDF9EB481BB2}"/>
              </a:ext>
            </a:extLst>
          </p:cNvPr>
          <p:cNvSpPr txBox="1"/>
          <p:nvPr/>
        </p:nvSpPr>
        <p:spPr>
          <a:xfrm>
            <a:off x="8966727" y="4943913"/>
            <a:ext cx="131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Colliders</a:t>
            </a:r>
          </a:p>
        </p:txBody>
      </p:sp>
    </p:spTree>
    <p:extLst>
      <p:ext uri="{BB962C8B-B14F-4D97-AF65-F5344CB8AC3E}">
        <p14:creationId xmlns:p14="http://schemas.microsoft.com/office/powerpoint/2010/main" val="2236558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Cosmic Rays in the Galaxy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9116" y="2013193"/>
            <a:ext cx="68646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SNR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Propagation: Magnetic Fields -&gt;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Diffusion-Like Propagation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Loss Processes: Spallation, 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Decay, </a:t>
            </a:r>
            <a:r>
              <a:rPr lang="en-US" sz="2800" dirty="0" err="1">
                <a:solidFill>
                  <a:schemeClr val="bg1"/>
                </a:solidFill>
              </a:rPr>
              <a:t>dE</a:t>
            </a:r>
            <a:r>
              <a:rPr lang="en-US" sz="2800" dirty="0">
                <a:solidFill>
                  <a:schemeClr val="bg1"/>
                </a:solidFill>
              </a:rPr>
              <a:t>/</a:t>
            </a:r>
            <a:r>
              <a:rPr lang="en-US" sz="2800" dirty="0" err="1">
                <a:solidFill>
                  <a:schemeClr val="bg1"/>
                </a:solidFill>
              </a:rPr>
              <a:t>dt</a:t>
            </a:r>
            <a:r>
              <a:rPr lang="en-US" sz="2800" dirty="0">
                <a:solidFill>
                  <a:schemeClr val="bg1"/>
                </a:solidFill>
              </a:rPr>
              <a:t>, Escape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78438" y="5995687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Astronomy.swin.edu.au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888" y="947445"/>
            <a:ext cx="4803912" cy="5466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66406" y="6114955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D3F147-5BF1-428A-9858-1ACC01A0D4AE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Date Placeholder 21">
            <a:extLst>
              <a:ext uri="{FF2B5EF4-FFF2-40B4-BE49-F238E27FC236}">
                <a16:creationId xmlns:a16="http://schemas.microsoft.com/office/drawing/2014/main" id="{3DB3D838-0857-412F-B064-3C739512A0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5" name="Footer Placeholder 19">
            <a:extLst>
              <a:ext uri="{FF2B5EF4-FFF2-40B4-BE49-F238E27FC236}">
                <a16:creationId xmlns:a16="http://schemas.microsoft.com/office/drawing/2014/main" id="{A28B27CD-96B1-4954-903F-44EABEE3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6" name="Slide Number Placeholder 20">
            <a:extLst>
              <a:ext uri="{FF2B5EF4-FFF2-40B4-BE49-F238E27FC236}">
                <a16:creationId xmlns:a16="http://schemas.microsoft.com/office/drawing/2014/main" id="{9A1B7FF2-87D0-4212-8181-005ABE9B6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4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DFF141D-E244-44E3-A11F-AD0B3C9BB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888" y="947445"/>
            <a:ext cx="4803912" cy="5466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Cosmic Ray Protons</a:t>
            </a:r>
          </a:p>
        </p:txBody>
      </p:sp>
      <p:sp>
        <p:nvSpPr>
          <p:cNvPr id="6" name="Oval 5"/>
          <p:cNvSpPr/>
          <p:nvPr/>
        </p:nvSpPr>
        <p:spPr>
          <a:xfrm>
            <a:off x="7010401" y="1179446"/>
            <a:ext cx="185531" cy="209408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4080C2-2720-422F-9508-D60DDB447AA3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Date Placeholder 21">
            <a:extLst>
              <a:ext uri="{FF2B5EF4-FFF2-40B4-BE49-F238E27FC236}">
                <a16:creationId xmlns:a16="http://schemas.microsoft.com/office/drawing/2014/main" id="{AD41F6B7-1E9B-490A-8E87-A525F90A29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5" name="Footer Placeholder 19">
            <a:extLst>
              <a:ext uri="{FF2B5EF4-FFF2-40B4-BE49-F238E27FC236}">
                <a16:creationId xmlns:a16="http://schemas.microsoft.com/office/drawing/2014/main" id="{9E0A71F3-CBC0-4145-BA54-4DA053247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6" name="Slide Number Placeholder 20">
            <a:extLst>
              <a:ext uri="{FF2B5EF4-FFF2-40B4-BE49-F238E27FC236}">
                <a16:creationId xmlns:a16="http://schemas.microsoft.com/office/drawing/2014/main" id="{2D5171DC-D21D-4907-9756-775C56769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620B10-BB73-46E0-9D2A-1C37D2004987}"/>
              </a:ext>
            </a:extLst>
          </p:cNvPr>
          <p:cNvSpPr txBox="1"/>
          <p:nvPr/>
        </p:nvSpPr>
        <p:spPr>
          <a:xfrm>
            <a:off x="689116" y="2013193"/>
            <a:ext cx="68646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SNR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Propagation: Magnetic Fields -&gt;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Diffusion-Like Propagation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Loss Processes: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Spallation, </a:t>
            </a:r>
          </a:p>
          <a:p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    Decay, </a:t>
            </a:r>
            <a:r>
              <a:rPr lang="en-US" sz="2800" dirty="0" err="1">
                <a:solidFill>
                  <a:schemeClr val="bg1">
                    <a:lumMod val="65000"/>
                  </a:schemeClr>
                </a:solidFill>
              </a:rPr>
              <a:t>dE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sz="2800" dirty="0" err="1">
                <a:solidFill>
                  <a:schemeClr val="bg1">
                    <a:lumMod val="65000"/>
                  </a:schemeClr>
                </a:solidFill>
              </a:rPr>
              <a:t>dt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2800" dirty="0">
                <a:solidFill>
                  <a:schemeClr val="bg1"/>
                </a:solidFill>
              </a:rPr>
              <a:t>Escape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FCD392-AAC1-4CF6-80DC-06A660717E9A}"/>
              </a:ext>
            </a:extLst>
          </p:cNvPr>
          <p:cNvSpPr txBox="1"/>
          <p:nvPr/>
        </p:nvSpPr>
        <p:spPr>
          <a:xfrm>
            <a:off x="6166406" y="6114955"/>
            <a:ext cx="1745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PDG 2015</a:t>
            </a:r>
          </a:p>
        </p:txBody>
      </p:sp>
    </p:spTree>
    <p:extLst>
      <p:ext uri="{BB962C8B-B14F-4D97-AF65-F5344CB8AC3E}">
        <p14:creationId xmlns:p14="http://schemas.microsoft.com/office/powerpoint/2010/main" val="65626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144"/>
            <a:ext cx="9144000" cy="1023425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Leaky Box Model: Protons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ED2A48-98D6-45F0-8A7F-E1F06D9CB7CD}"/>
              </a:ext>
            </a:extLst>
          </p:cNvPr>
          <p:cNvSpPr/>
          <p:nvPr/>
        </p:nvSpPr>
        <p:spPr>
          <a:xfrm>
            <a:off x="0" y="6599266"/>
            <a:ext cx="12192000" cy="249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Date Placeholder 21">
            <a:extLst>
              <a:ext uri="{FF2B5EF4-FFF2-40B4-BE49-F238E27FC236}">
                <a16:creationId xmlns:a16="http://schemas.microsoft.com/office/drawing/2014/main" id="{BA68094B-81D7-47E4-AA8D-334E9802D9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0354" y="6599266"/>
            <a:ext cx="20574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5/7/2018</a:t>
            </a:r>
          </a:p>
        </p:txBody>
      </p:sp>
      <p:sp>
        <p:nvSpPr>
          <p:cNvPr id="16" name="Footer Placeholder 19">
            <a:extLst>
              <a:ext uri="{FF2B5EF4-FFF2-40B4-BE49-F238E27FC236}">
                <a16:creationId xmlns:a16="http://schemas.microsoft.com/office/drawing/2014/main" id="{72C9C097-1C0B-4562-81FB-F9A6C7B52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599262"/>
            <a:ext cx="3086100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Cappiello</a:t>
            </a:r>
          </a:p>
        </p:txBody>
      </p:sp>
      <p:sp>
        <p:nvSpPr>
          <p:cNvPr id="17" name="Slide Number Placeholder 20">
            <a:extLst>
              <a:ext uri="{FF2B5EF4-FFF2-40B4-BE49-F238E27FC236}">
                <a16:creationId xmlns:a16="http://schemas.microsoft.com/office/drawing/2014/main" id="{0720130F-64D5-47AE-A7D9-C2D471C5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7495" y="6599262"/>
            <a:ext cx="2057400" cy="273844"/>
          </a:xfrm>
        </p:spPr>
        <p:txBody>
          <a:bodyPr/>
          <a:lstStyle/>
          <a:p>
            <a:fld id="{CF34037B-F0A1-4D13-ACB1-FFCFFC61BE61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D8F88EA-BD95-4DAB-A6F3-74023A4EC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3" b="57936"/>
          <a:stretch/>
        </p:blipFill>
        <p:spPr>
          <a:xfrm>
            <a:off x="6398101" y="1236045"/>
            <a:ext cx="4078569" cy="10433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46A27A7-83F8-4E7A-BFF1-20B255F44FF8}"/>
              </a:ext>
            </a:extLst>
          </p:cNvPr>
          <p:cNvSpPr txBox="1"/>
          <p:nvPr/>
        </p:nvSpPr>
        <p:spPr>
          <a:xfrm>
            <a:off x="993915" y="2473717"/>
            <a:ext cx="6864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Acceleration: Q(</a:t>
            </a:r>
            <a:r>
              <a:rPr lang="el-GR" sz="2800" dirty="0">
                <a:solidFill>
                  <a:schemeClr val="bg1"/>
                </a:solidFill>
              </a:rPr>
              <a:t>ε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Diffusion -&gt; </a:t>
            </a:r>
            <a:r>
              <a:rPr lang="en-US" sz="2800" dirty="0" err="1">
                <a:solidFill>
                  <a:schemeClr val="bg1"/>
                </a:solidFill>
              </a:rPr>
              <a:t>T</a:t>
            </a:r>
            <a:r>
              <a:rPr lang="en-US" sz="2800" baseline="-25000" dirty="0" err="1">
                <a:solidFill>
                  <a:schemeClr val="bg1"/>
                </a:solidFill>
              </a:rPr>
              <a:t>esc</a:t>
            </a: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Energy Loss?</a:t>
            </a:r>
            <a:endParaRPr lang="en-US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81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6275</TotalTime>
  <Words>671</Words>
  <Application>Microsoft Office PowerPoint</Application>
  <PresentationFormat>Widescreen</PresentationFormat>
  <Paragraphs>272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Algerian</vt:lpstr>
      <vt:lpstr>Arial</vt:lpstr>
      <vt:lpstr>Calibri</vt:lpstr>
      <vt:lpstr>Calibri Light</vt:lpstr>
      <vt:lpstr>Cambria Math</vt:lpstr>
      <vt:lpstr>Mangal</vt:lpstr>
      <vt:lpstr>Office Theme</vt:lpstr>
      <vt:lpstr>Reverse Direct Detection: Cosmic Ray Scattering with Light Dark Matter</vt:lpstr>
      <vt:lpstr>Dark Matter Search Strategies</vt:lpstr>
      <vt:lpstr>Dark Matter Search Strategies</vt:lpstr>
      <vt:lpstr>Why RDD?</vt:lpstr>
      <vt:lpstr>Sub-GeV Dark Matter</vt:lpstr>
      <vt:lpstr>Sub-GeV Dark Matter</vt:lpstr>
      <vt:lpstr>Cosmic Rays in the Galaxy</vt:lpstr>
      <vt:lpstr>Cosmic Ray Protons</vt:lpstr>
      <vt:lpstr>Leaky Box Model: Protons</vt:lpstr>
      <vt:lpstr>Leaky Box Model: Protons</vt:lpstr>
      <vt:lpstr>Leaky Box Model: Protons</vt:lpstr>
      <vt:lpstr>Leaky Box Model: Protons</vt:lpstr>
      <vt:lpstr>DM-Cosmic Ray Scattering</vt:lpstr>
      <vt:lpstr>DM-Induced Energy Loss</vt:lpstr>
      <vt:lpstr>DM-Induced Energy Loss</vt:lpstr>
      <vt:lpstr>DM-Induced Energy Loss</vt:lpstr>
      <vt:lpstr>Proton Constraint</vt:lpstr>
      <vt:lpstr>Electron Constraint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Search Strategies</dc:title>
  <dc:creator>Chris Cappiello</dc:creator>
  <cp:lastModifiedBy>Chris Cappiello</cp:lastModifiedBy>
  <cp:revision>63</cp:revision>
  <dcterms:created xsi:type="dcterms:W3CDTF">2017-08-03T17:17:02Z</dcterms:created>
  <dcterms:modified xsi:type="dcterms:W3CDTF">2018-05-06T20:10:19Z</dcterms:modified>
</cp:coreProperties>
</file>