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31"/>
  </p:normalViewPr>
  <p:slideViewPr>
    <p:cSldViewPr snapToGrid="0" snapToObjects="1">
      <p:cViewPr>
        <p:scale>
          <a:sx n="73" d="100"/>
          <a:sy n="73" d="100"/>
        </p:scale>
        <p:origin x="328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D6247-2451-A647-A3E3-0A75C47BFFE3}" type="datetimeFigureOut">
              <a:rPr lang="tr-TR" smtClean="0"/>
              <a:t>6.05.2018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C41B2-FD4D-8542-AB79-DA2997DC3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628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41B2-FD4D-8542-AB79-DA2997DC35BE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8219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work</a:t>
            </a:r>
            <a:r>
              <a:rPr lang="tr-TR" dirty="0"/>
              <a:t> in </a:t>
            </a:r>
            <a:r>
              <a:rPr lang="tr-TR" dirty="0" err="1"/>
              <a:t>landau</a:t>
            </a:r>
            <a:r>
              <a:rPr lang="tr-TR" dirty="0"/>
              <a:t> </a:t>
            </a:r>
            <a:r>
              <a:rPr lang="tr-TR" dirty="0" err="1"/>
              <a:t>gauge</a:t>
            </a:r>
            <a:r>
              <a:rPr lang="tr-TR" dirty="0"/>
              <a:t>,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linear</a:t>
            </a:r>
            <a:r>
              <a:rPr lang="tr-TR" dirty="0"/>
              <a:t> </a:t>
            </a:r>
            <a:r>
              <a:rPr lang="tr-TR" dirty="0" err="1"/>
              <a:t>rep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scalar</a:t>
            </a:r>
            <a:r>
              <a:rPr lang="tr-TR" dirty="0"/>
              <a:t> </a:t>
            </a:r>
            <a:r>
              <a:rPr lang="tr-TR" dirty="0" err="1"/>
              <a:t>field</a:t>
            </a:r>
            <a:endParaRPr lang="tr-TR" dirty="0"/>
          </a:p>
          <a:p>
            <a:endParaRPr lang="tr-TR" dirty="0"/>
          </a:p>
          <a:p>
            <a:r>
              <a:rPr lang="tr-TR" dirty="0"/>
              <a:t>b is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auxiliary</a:t>
            </a:r>
            <a:r>
              <a:rPr lang="tr-TR" dirty="0"/>
              <a:t> </a:t>
            </a:r>
            <a:r>
              <a:rPr lang="tr-TR" dirty="0" err="1"/>
              <a:t>field</a:t>
            </a:r>
            <a:r>
              <a:rPr lang="tr-TR" dirty="0"/>
              <a:t>, </a:t>
            </a:r>
            <a:r>
              <a:rPr lang="tr-TR" dirty="0" err="1"/>
              <a:t>masses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defined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usual</a:t>
            </a:r>
            <a:r>
              <a:rPr lang="tr-TR" dirty="0"/>
              <a:t> </a:t>
            </a:r>
            <a:r>
              <a:rPr lang="tr-TR" dirty="0" err="1"/>
              <a:t>way</a:t>
            </a:r>
            <a:endParaRPr lang="tr-TR" dirty="0"/>
          </a:p>
          <a:p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anti-</a:t>
            </a:r>
            <a:r>
              <a:rPr lang="tr-TR" dirty="0" err="1"/>
              <a:t>ghost</a:t>
            </a:r>
            <a:r>
              <a:rPr lang="tr-TR" dirty="0"/>
              <a:t> can be </a:t>
            </a:r>
            <a:r>
              <a:rPr lang="tr-TR" dirty="0" err="1"/>
              <a:t>chosen</a:t>
            </a:r>
            <a:r>
              <a:rPr lang="tr-TR" dirty="0"/>
              <a:t> as a </a:t>
            </a:r>
            <a:r>
              <a:rPr lang="tr-TR" dirty="0" err="1"/>
              <a:t>gauge</a:t>
            </a:r>
            <a:r>
              <a:rPr lang="tr-TR" dirty="0"/>
              <a:t> </a:t>
            </a:r>
            <a:r>
              <a:rPr lang="tr-TR" dirty="0" err="1"/>
              <a:t>singlet</a:t>
            </a:r>
            <a:r>
              <a:rPr lang="tr-TR" dirty="0"/>
              <a:t>, </a:t>
            </a:r>
            <a:r>
              <a:rPr lang="tr-TR" dirty="0" err="1"/>
              <a:t>its</a:t>
            </a:r>
            <a:r>
              <a:rPr lang="tr-TR" dirty="0"/>
              <a:t> a </a:t>
            </a:r>
            <a:r>
              <a:rPr lang="tr-TR" dirty="0" err="1"/>
              <a:t>lagrange</a:t>
            </a:r>
            <a:r>
              <a:rPr lang="tr-TR" dirty="0"/>
              <a:t> </a:t>
            </a:r>
            <a:r>
              <a:rPr lang="tr-TR" dirty="0" err="1"/>
              <a:t>multiplier</a:t>
            </a:r>
            <a:r>
              <a:rPr lang="tr-TR" dirty="0"/>
              <a:t> </a:t>
            </a:r>
            <a:r>
              <a:rPr lang="tr-TR" dirty="0" err="1"/>
              <a:t>afterall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41B2-FD4D-8542-AB79-DA2997DC35BE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33999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gauge</a:t>
            </a:r>
            <a:r>
              <a:rPr lang="tr-TR" dirty="0"/>
              <a:t> </a:t>
            </a:r>
            <a:r>
              <a:rPr lang="tr-TR" dirty="0" err="1"/>
              <a:t>condition</a:t>
            </a:r>
            <a:r>
              <a:rPr lang="tr-TR" dirty="0"/>
              <a:t> </a:t>
            </a:r>
            <a:r>
              <a:rPr lang="tr-TR" dirty="0" err="1"/>
              <a:t>cannot</a:t>
            </a:r>
            <a:r>
              <a:rPr lang="tr-TR" dirty="0"/>
              <a:t> be </a:t>
            </a:r>
            <a:r>
              <a:rPr lang="tr-TR" dirty="0" err="1"/>
              <a:t>satisfied</a:t>
            </a:r>
            <a:r>
              <a:rPr lang="tr-TR" dirty="0"/>
              <a:t> as an </a:t>
            </a:r>
            <a:r>
              <a:rPr lang="tr-TR" dirty="0" err="1"/>
              <a:t>operator</a:t>
            </a:r>
            <a:r>
              <a:rPr lang="tr-TR" dirty="0"/>
              <a:t> </a:t>
            </a:r>
            <a:r>
              <a:rPr lang="tr-TR" dirty="0" err="1"/>
              <a:t>eq</a:t>
            </a:r>
            <a:r>
              <a:rPr lang="tr-TR" dirty="0"/>
              <a:t>.</a:t>
            </a:r>
          </a:p>
          <a:p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current</a:t>
            </a:r>
            <a:r>
              <a:rPr lang="tr-TR" dirty="0"/>
              <a:t> is </a:t>
            </a:r>
            <a:r>
              <a:rPr lang="tr-TR" dirty="0" err="1"/>
              <a:t>made</a:t>
            </a:r>
            <a:r>
              <a:rPr lang="tr-TR" dirty="0"/>
              <a:t> </a:t>
            </a:r>
            <a:r>
              <a:rPr lang="tr-TR" dirty="0" err="1"/>
              <a:t>out</a:t>
            </a:r>
            <a:r>
              <a:rPr lang="tr-TR" dirty="0"/>
              <a:t> of </a:t>
            </a: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parts</a:t>
            </a:r>
            <a:r>
              <a:rPr lang="tr-TR" dirty="0"/>
              <a:t>, L-R (</a:t>
            </a:r>
            <a:r>
              <a:rPr lang="tr-TR" dirty="0" err="1"/>
              <a:t>axial</a:t>
            </a:r>
            <a:r>
              <a:rPr lang="tr-TR" dirty="0"/>
              <a:t>), L+R (</a:t>
            </a:r>
            <a:r>
              <a:rPr lang="tr-TR" dirty="0" err="1"/>
              <a:t>vector</a:t>
            </a:r>
            <a:r>
              <a:rPr lang="tr-TR" dirty="0"/>
              <a:t>)</a:t>
            </a:r>
          </a:p>
          <a:p>
            <a:endParaRPr lang="tr-TR" dirty="0"/>
          </a:p>
          <a:p>
            <a:r>
              <a:rPr lang="tr-TR" dirty="0" err="1"/>
              <a:t>conserved</a:t>
            </a:r>
            <a:r>
              <a:rPr lang="tr-TR" dirty="0"/>
              <a:t> </a:t>
            </a:r>
            <a:r>
              <a:rPr lang="tr-TR" dirty="0" err="1"/>
              <a:t>because</a:t>
            </a:r>
            <a:r>
              <a:rPr lang="tr-TR" dirty="0"/>
              <a:t> of </a:t>
            </a:r>
            <a:r>
              <a:rPr lang="tr-TR" dirty="0" err="1"/>
              <a:t>gauge</a:t>
            </a:r>
            <a:r>
              <a:rPr lang="tr-TR" dirty="0"/>
              <a:t> </a:t>
            </a:r>
            <a:r>
              <a:rPr lang="tr-TR" dirty="0" err="1"/>
              <a:t>fixing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41B2-FD4D-8542-AB79-DA2997DC35BE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6499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gonna</a:t>
            </a:r>
            <a:r>
              <a:rPr lang="tr-TR" dirty="0"/>
              <a:t> </a:t>
            </a:r>
            <a:r>
              <a:rPr lang="tr-TR" dirty="0" err="1"/>
              <a:t>mostly</a:t>
            </a:r>
            <a:r>
              <a:rPr lang="tr-TR" dirty="0"/>
              <a:t> </a:t>
            </a:r>
            <a:r>
              <a:rPr lang="tr-TR" dirty="0" err="1"/>
              <a:t>omit</a:t>
            </a:r>
            <a:r>
              <a:rPr lang="tr-TR" dirty="0"/>
              <a:t> </a:t>
            </a:r>
            <a:r>
              <a:rPr lang="tr-TR" dirty="0" err="1"/>
              <a:t>group</a:t>
            </a:r>
            <a:r>
              <a:rPr lang="tr-TR" dirty="0"/>
              <a:t> </a:t>
            </a:r>
            <a:r>
              <a:rPr lang="tr-TR" dirty="0" err="1"/>
              <a:t>indices</a:t>
            </a:r>
            <a:r>
              <a:rPr lang="tr-TR" dirty="0"/>
              <a:t> </a:t>
            </a:r>
            <a:r>
              <a:rPr lang="tr-TR" dirty="0" err="1"/>
              <a:t>from</a:t>
            </a:r>
            <a:r>
              <a:rPr lang="tr-TR" dirty="0"/>
              <a:t> </a:t>
            </a:r>
            <a:r>
              <a:rPr lang="tr-TR" dirty="0" err="1"/>
              <a:t>now</a:t>
            </a:r>
            <a:r>
              <a:rPr lang="tr-TR" dirty="0"/>
              <a:t> on</a:t>
            </a:r>
          </a:p>
          <a:p>
            <a:endParaRPr lang="tr-TR" dirty="0"/>
          </a:p>
          <a:p>
            <a:r>
              <a:rPr lang="tr-TR" dirty="0" err="1"/>
              <a:t>hatted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ommited</a:t>
            </a:r>
            <a:r>
              <a:rPr lang="tr-TR" dirty="0"/>
              <a:t> </a:t>
            </a:r>
            <a:r>
              <a:rPr lang="tr-TR" dirty="0" err="1"/>
              <a:t>fields</a:t>
            </a:r>
            <a:endParaRPr lang="tr-TR" dirty="0"/>
          </a:p>
          <a:p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values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of </a:t>
            </a:r>
            <a:r>
              <a:rPr lang="tr-TR" dirty="0" err="1"/>
              <a:t>course</a:t>
            </a:r>
            <a:r>
              <a:rPr lang="tr-TR" dirty="0"/>
              <a:t> </a:t>
            </a:r>
            <a:r>
              <a:rPr lang="tr-TR" dirty="0" err="1"/>
              <a:t>taken</a:t>
            </a:r>
            <a:r>
              <a:rPr lang="tr-TR" dirty="0"/>
              <a:t> </a:t>
            </a:r>
            <a:r>
              <a:rPr lang="tr-TR" dirty="0" err="1"/>
              <a:t>from</a:t>
            </a:r>
            <a:r>
              <a:rPr lang="tr-TR" dirty="0"/>
              <a:t> </a:t>
            </a:r>
            <a:r>
              <a:rPr lang="tr-TR" dirty="0" err="1"/>
              <a:t>experiment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41B2-FD4D-8542-AB79-DA2997DC35BE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2864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dim</a:t>
            </a:r>
            <a:r>
              <a:rPr lang="tr-TR" dirty="0"/>
              <a:t> &lt; 4: </a:t>
            </a:r>
            <a:r>
              <a:rPr lang="tr-TR" dirty="0" err="1"/>
              <a:t>relevant</a:t>
            </a:r>
            <a:r>
              <a:rPr lang="tr-TR" dirty="0"/>
              <a:t> </a:t>
            </a:r>
            <a:r>
              <a:rPr lang="tr-TR" dirty="0" err="1"/>
              <a:t>operators</a:t>
            </a:r>
            <a:endParaRPr lang="tr-TR" dirty="0"/>
          </a:p>
          <a:p>
            <a:endParaRPr lang="tr-TR" dirty="0"/>
          </a:p>
          <a:p>
            <a:r>
              <a:rPr lang="tr-TR" dirty="0" err="1"/>
              <a:t>include</a:t>
            </a:r>
            <a:r>
              <a:rPr lang="tr-TR" dirty="0"/>
              <a:t> </a:t>
            </a:r>
            <a:r>
              <a:rPr lang="tr-TR" dirty="0" err="1"/>
              <a:t>everything</a:t>
            </a:r>
            <a:r>
              <a:rPr lang="tr-TR" dirty="0"/>
              <a:t> </a:t>
            </a:r>
            <a:r>
              <a:rPr lang="tr-TR" dirty="0" err="1"/>
              <a:t>possible</a:t>
            </a:r>
            <a:endParaRPr lang="tr-TR" dirty="0"/>
          </a:p>
          <a:p>
            <a:endParaRPr lang="tr-TR" dirty="0"/>
          </a:p>
          <a:p>
            <a:r>
              <a:rPr lang="tr-TR" dirty="0" err="1"/>
              <a:t>run</a:t>
            </a:r>
            <a:r>
              <a:rPr lang="tr-TR" dirty="0"/>
              <a:t> </a:t>
            </a:r>
            <a:r>
              <a:rPr lang="tr-TR" dirty="0" err="1"/>
              <a:t>through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WTIs</a:t>
            </a:r>
            <a:r>
              <a:rPr lang="tr-TR" dirty="0"/>
              <a:t> </a:t>
            </a:r>
            <a:r>
              <a:rPr lang="tr-TR" dirty="0" err="1"/>
              <a:t>recursively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41B2-FD4D-8542-AB79-DA2997DC35BE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7941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everything</a:t>
            </a:r>
            <a:r>
              <a:rPr lang="tr-TR" dirty="0"/>
              <a:t> is on </a:t>
            </a:r>
            <a:r>
              <a:rPr lang="tr-TR" dirty="0" err="1"/>
              <a:t>shell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1 </a:t>
            </a:r>
            <a:r>
              <a:rPr lang="tr-TR" dirty="0" err="1"/>
              <a:t>soft</a:t>
            </a:r>
            <a:r>
              <a:rPr lang="tr-TR" dirty="0"/>
              <a:t> pi</a:t>
            </a:r>
          </a:p>
          <a:p>
            <a:endParaRPr lang="tr-TR" dirty="0"/>
          </a:p>
          <a:p>
            <a:r>
              <a:rPr lang="tr-TR" dirty="0"/>
              <a:t>T_0,2 is </a:t>
            </a:r>
            <a:r>
              <a:rPr lang="tr-TR" dirty="0" err="1"/>
              <a:t>already</a:t>
            </a:r>
            <a:r>
              <a:rPr lang="tr-TR" dirty="0"/>
              <a:t> 1-phi-I </a:t>
            </a:r>
            <a:r>
              <a:rPr lang="tr-TR" dirty="0" err="1"/>
              <a:t>so</a:t>
            </a:r>
            <a:r>
              <a:rPr lang="tr-TR" dirty="0"/>
              <a:t>, it is </a:t>
            </a:r>
            <a:r>
              <a:rPr lang="tr-TR" dirty="0" err="1"/>
              <a:t>directly</a:t>
            </a:r>
            <a:r>
              <a:rPr lang="tr-TR" dirty="0"/>
              <a:t> </a:t>
            </a:r>
            <a:r>
              <a:rPr lang="tr-TR" dirty="0" err="1"/>
              <a:t>equal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point</a:t>
            </a:r>
            <a:r>
              <a:rPr lang="tr-TR" dirty="0"/>
              <a:t> </a:t>
            </a:r>
            <a:r>
              <a:rPr lang="tr-TR" dirty="0" err="1"/>
              <a:t>green</a:t>
            </a:r>
            <a:r>
              <a:rPr lang="tr-TR" dirty="0"/>
              <a:t> </a:t>
            </a:r>
            <a:r>
              <a:rPr lang="tr-TR" dirty="0" err="1"/>
              <a:t>function</a:t>
            </a:r>
            <a:r>
              <a:rPr lang="tr-TR" dirty="0"/>
              <a:t>: </a:t>
            </a:r>
            <a:r>
              <a:rPr lang="tr-TR" dirty="0" err="1"/>
              <a:t>inverse</a:t>
            </a:r>
            <a:r>
              <a:rPr lang="tr-TR" dirty="0"/>
              <a:t> </a:t>
            </a:r>
            <a:r>
              <a:rPr lang="tr-TR" dirty="0" err="1"/>
              <a:t>propagator</a:t>
            </a:r>
            <a:r>
              <a:rPr lang="tr-TR" dirty="0"/>
              <a:t>: at 0 </a:t>
            </a:r>
            <a:r>
              <a:rPr lang="tr-TR" dirty="0" err="1"/>
              <a:t>momenta</a:t>
            </a:r>
            <a:r>
              <a:rPr lang="tr-TR" dirty="0"/>
              <a:t> it is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renormalized</a:t>
            </a:r>
            <a:r>
              <a:rPr lang="tr-TR" dirty="0"/>
              <a:t> </a:t>
            </a:r>
            <a:r>
              <a:rPr lang="tr-TR" dirty="0" err="1"/>
              <a:t>mass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41B2-FD4D-8542-AB79-DA2997DC35BE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4589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tadpoles</a:t>
            </a:r>
            <a:r>
              <a:rPr lang="tr-TR" dirty="0"/>
              <a:t> </a:t>
            </a:r>
            <a:r>
              <a:rPr lang="tr-TR" dirty="0" err="1"/>
              <a:t>vanishing</a:t>
            </a:r>
            <a:r>
              <a:rPr lang="tr-TR" dirty="0"/>
              <a:t> is </a:t>
            </a:r>
            <a:r>
              <a:rPr lang="tr-TR" dirty="0" err="1"/>
              <a:t>the</a:t>
            </a:r>
            <a:r>
              <a:rPr lang="tr-TR" dirty="0"/>
              <a:t> N=0, M=1 </a:t>
            </a:r>
            <a:r>
              <a:rPr lang="tr-TR" dirty="0" err="1"/>
              <a:t>case</a:t>
            </a:r>
            <a:r>
              <a:rPr lang="tr-TR" dirty="0"/>
              <a:t> of </a:t>
            </a:r>
            <a:r>
              <a:rPr lang="tr-TR" dirty="0" err="1"/>
              <a:t>off-shell</a:t>
            </a:r>
            <a:r>
              <a:rPr lang="tr-TR" dirty="0"/>
              <a:t> WTI</a:t>
            </a:r>
          </a:p>
          <a:p>
            <a:endParaRPr lang="tr-TR" dirty="0"/>
          </a:p>
          <a:p>
            <a:r>
              <a:rPr lang="tr-TR" dirty="0"/>
              <a:t>can be </a:t>
            </a:r>
            <a:r>
              <a:rPr lang="tr-TR" dirty="0" err="1"/>
              <a:t>extended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CP </a:t>
            </a:r>
            <a:r>
              <a:rPr lang="tr-TR" dirty="0" err="1"/>
              <a:t>conserving</a:t>
            </a:r>
            <a:r>
              <a:rPr lang="tr-TR" dirty="0"/>
              <a:t> (</a:t>
            </a:r>
            <a:r>
              <a:rPr lang="tr-TR" dirty="0" err="1"/>
              <a:t>no</a:t>
            </a:r>
            <a:r>
              <a:rPr lang="tr-TR" dirty="0"/>
              <a:t> </a:t>
            </a:r>
            <a:r>
              <a:rPr lang="tr-TR" dirty="0" err="1"/>
              <a:t>theta</a:t>
            </a:r>
            <a:r>
              <a:rPr lang="tr-TR" dirty="0"/>
              <a:t> QCD </a:t>
            </a:r>
            <a:r>
              <a:rPr lang="tr-TR" dirty="0" err="1"/>
              <a:t>term</a:t>
            </a:r>
            <a:r>
              <a:rPr lang="tr-TR" dirty="0"/>
              <a:t>) SM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dirac</a:t>
            </a:r>
            <a:r>
              <a:rPr lang="tr-TR" dirty="0"/>
              <a:t> </a:t>
            </a:r>
            <a:r>
              <a:rPr lang="tr-TR" dirty="0" err="1"/>
              <a:t>neutrino</a:t>
            </a:r>
            <a:r>
              <a:rPr lang="tr-TR" dirty="0"/>
              <a:t> </a:t>
            </a:r>
            <a:r>
              <a:rPr lang="tr-TR" dirty="0" err="1"/>
              <a:t>masses</a:t>
            </a:r>
            <a:endParaRPr lang="tr-TR" dirty="0"/>
          </a:p>
          <a:p>
            <a:endParaRPr lang="tr-TR" dirty="0"/>
          </a:p>
          <a:p>
            <a:r>
              <a:rPr lang="tr-TR" dirty="0" err="1"/>
              <a:t>also</a:t>
            </a:r>
            <a:r>
              <a:rPr lang="tr-TR" dirty="0"/>
              <a:t>, can be </a:t>
            </a:r>
            <a:r>
              <a:rPr lang="tr-TR" dirty="0" err="1"/>
              <a:t>shown</a:t>
            </a:r>
            <a:r>
              <a:rPr lang="tr-TR" dirty="0"/>
              <a:t> </a:t>
            </a:r>
            <a:r>
              <a:rPr lang="tr-TR" dirty="0" err="1"/>
              <a:t>that</a:t>
            </a:r>
            <a:r>
              <a:rPr lang="tr-TR" dirty="0"/>
              <a:t> it </a:t>
            </a:r>
            <a:r>
              <a:rPr lang="tr-TR" dirty="0" err="1"/>
              <a:t>holds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a semi-</a:t>
            </a:r>
            <a:r>
              <a:rPr lang="tr-TR" dirty="0" err="1"/>
              <a:t>simple</a:t>
            </a:r>
            <a:r>
              <a:rPr lang="tr-TR" dirty="0"/>
              <a:t> </a:t>
            </a:r>
            <a:r>
              <a:rPr lang="tr-TR" dirty="0" err="1"/>
              <a:t>gauge</a:t>
            </a:r>
            <a:r>
              <a:rPr lang="tr-TR" dirty="0"/>
              <a:t> </a:t>
            </a:r>
            <a:r>
              <a:rPr lang="tr-TR" dirty="0" err="1"/>
              <a:t>group</a:t>
            </a:r>
            <a:r>
              <a:rPr lang="tr-TR" dirty="0"/>
              <a:t> </a:t>
            </a:r>
            <a:r>
              <a:rPr lang="tr-TR" dirty="0" err="1"/>
              <a:t>spontaneously</a:t>
            </a:r>
            <a:r>
              <a:rPr lang="tr-TR" dirty="0"/>
              <a:t> </a:t>
            </a:r>
            <a:r>
              <a:rPr lang="tr-TR" dirty="0" err="1"/>
              <a:t>broken</a:t>
            </a:r>
            <a:r>
              <a:rPr lang="tr-TR" dirty="0"/>
              <a:t> at </a:t>
            </a:r>
            <a:r>
              <a:rPr lang="tr-TR" dirty="0" err="1"/>
              <a:t>some-scale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41B2-FD4D-8542-AB79-DA2997DC35BE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6031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from</a:t>
            </a:r>
            <a:r>
              <a:rPr lang="tr-TR" dirty="0"/>
              <a:t> </a:t>
            </a:r>
            <a:r>
              <a:rPr lang="tr-TR" dirty="0" err="1"/>
              <a:t>symmetries</a:t>
            </a:r>
            <a:r>
              <a:rPr lang="tr-TR" dirty="0"/>
              <a:t> </a:t>
            </a:r>
            <a:r>
              <a:rPr lang="tr-TR" dirty="0" err="1"/>
              <a:t>alone</a:t>
            </a:r>
            <a:r>
              <a:rPr lang="tr-TR" dirty="0"/>
              <a:t>, </a:t>
            </a:r>
            <a:r>
              <a:rPr lang="tr-TR" dirty="0" err="1"/>
              <a:t>no</a:t>
            </a:r>
            <a:r>
              <a:rPr lang="tr-TR" dirty="0"/>
              <a:t> </a:t>
            </a:r>
            <a:r>
              <a:rPr lang="tr-TR" dirty="0" err="1"/>
              <a:t>minimization</a:t>
            </a:r>
            <a:r>
              <a:rPr lang="tr-TR" dirty="0"/>
              <a:t> </a:t>
            </a:r>
            <a:r>
              <a:rPr lang="tr-TR" dirty="0" err="1"/>
              <a:t>etc</a:t>
            </a:r>
            <a:r>
              <a:rPr lang="tr-TR" dirty="0"/>
              <a:t>. </a:t>
            </a:r>
            <a:r>
              <a:rPr lang="tr-TR" dirty="0" err="1"/>
              <a:t>get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eff</a:t>
            </a:r>
            <a:r>
              <a:rPr lang="tr-TR" dirty="0"/>
              <a:t>. </a:t>
            </a:r>
            <a:r>
              <a:rPr lang="tr-TR" dirty="0" err="1"/>
              <a:t>potential</a:t>
            </a:r>
            <a:r>
              <a:rPr lang="tr-TR" dirty="0"/>
              <a:t> </a:t>
            </a:r>
            <a:r>
              <a:rPr lang="tr-TR" dirty="0" err="1"/>
              <a:t>up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relevantl</a:t>
            </a:r>
            <a:r>
              <a:rPr lang="tr-TR" dirty="0"/>
              <a:t> </a:t>
            </a:r>
            <a:r>
              <a:rPr lang="tr-TR" dirty="0" err="1"/>
              <a:t>operators</a:t>
            </a:r>
            <a:r>
              <a:rPr lang="tr-TR" dirty="0"/>
              <a:t>. </a:t>
            </a:r>
            <a:r>
              <a:rPr lang="tr-TR" dirty="0" err="1"/>
              <a:t>possible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solve</a:t>
            </a:r>
            <a:r>
              <a:rPr lang="tr-TR" dirty="0"/>
              <a:t> it </a:t>
            </a:r>
            <a:r>
              <a:rPr lang="tr-TR" dirty="0" err="1"/>
              <a:t>recursively</a:t>
            </a:r>
            <a:r>
              <a:rPr lang="tr-TR" dirty="0"/>
              <a:t> </a:t>
            </a:r>
            <a:r>
              <a:rPr lang="tr-TR" dirty="0" err="1"/>
              <a:t>all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way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dim</a:t>
            </a:r>
            <a:r>
              <a:rPr lang="tr-TR" dirty="0"/>
              <a:t> &gt; 4 </a:t>
            </a:r>
            <a:r>
              <a:rPr lang="tr-TR" dirty="0" err="1"/>
              <a:t>op.s</a:t>
            </a:r>
            <a:r>
              <a:rPr lang="tr-TR" dirty="0"/>
              <a:t> </a:t>
            </a:r>
            <a:r>
              <a:rPr lang="tr-TR" dirty="0" err="1"/>
              <a:t>did</a:t>
            </a:r>
            <a:r>
              <a:rPr lang="tr-TR" dirty="0"/>
              <a:t> it </a:t>
            </a:r>
            <a:r>
              <a:rPr lang="tr-TR" dirty="0" err="1"/>
              <a:t>for</a:t>
            </a:r>
            <a:r>
              <a:rPr lang="tr-TR" dirty="0"/>
              <a:t> U(1)</a:t>
            </a:r>
          </a:p>
          <a:p>
            <a:endParaRPr lang="tr-TR" dirty="0"/>
          </a:p>
          <a:p>
            <a:r>
              <a:rPr lang="tr-TR" dirty="0"/>
              <a:t>xi not 0 </a:t>
            </a:r>
            <a:r>
              <a:rPr lang="tr-TR" dirty="0" err="1"/>
              <a:t>does</a:t>
            </a:r>
            <a:r>
              <a:rPr lang="tr-TR" dirty="0"/>
              <a:t> not </a:t>
            </a:r>
            <a:r>
              <a:rPr lang="tr-TR" dirty="0" err="1"/>
              <a:t>look</a:t>
            </a:r>
            <a:r>
              <a:rPr lang="tr-TR" dirty="0"/>
              <a:t> nice,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41B2-FD4D-8542-AB79-DA2997DC35BE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7179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3058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503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2214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626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85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333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907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322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311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668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959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7117C49-44F1-C440-AA59-31CBE2BCA4BE}" type="datetimeFigureOut">
              <a:rPr lang="tr-TR" smtClean="0"/>
              <a:t>3.05.2018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3F8ECD2-CA7F-C741-B50E-5F2593B4A61F}" type="slidenum">
              <a:rPr lang="tr-TR" smtClean="0"/>
              <a:t>‹#›</a:t>
            </a:fld>
            <a:endParaRPr lang="tr-TR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935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C9B834-65F9-874D-869F-BBF5D2054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796" y="833757"/>
            <a:ext cx="9359204" cy="630766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8B7E406-CED7-9140-9CA8-2E71AF11C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3097700"/>
          </a:xfrm>
        </p:spPr>
        <p:txBody>
          <a:bodyPr>
            <a:normAutofit/>
          </a:bodyPr>
          <a:lstStyle/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pPr algn="r"/>
            <a:endParaRPr lang="tr-TR" dirty="0"/>
          </a:p>
          <a:p>
            <a:pPr algn="r"/>
            <a:r>
              <a:rPr lang="tr-TR" dirty="0">
                <a:solidFill>
                  <a:schemeClr val="bg1"/>
                </a:solidFill>
              </a:rPr>
              <a:t>OG, BWL, GDS, arxıv:1711.07349</a:t>
            </a:r>
          </a:p>
          <a:p>
            <a:pPr algn="r"/>
            <a:r>
              <a:rPr lang="tr-TR" dirty="0" err="1">
                <a:solidFill>
                  <a:schemeClr val="bg1"/>
                </a:solidFill>
              </a:rPr>
              <a:t>related</a:t>
            </a:r>
            <a:r>
              <a:rPr lang="tr-TR" dirty="0">
                <a:solidFill>
                  <a:schemeClr val="bg1"/>
                </a:solidFill>
              </a:rPr>
              <a:t>: BWL, GDS, PRD.96.065003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31E3DB-2244-524D-BA59-EB8AD7BF1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187" y="2024130"/>
            <a:ext cx="3582421" cy="4436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61BB18-C081-234C-91E8-2F959A0EFBDC}"/>
              </a:ext>
            </a:extLst>
          </p:cNvPr>
          <p:cNvSpPr txBox="1"/>
          <p:nvPr/>
        </p:nvSpPr>
        <p:spPr>
          <a:xfrm>
            <a:off x="3210027" y="3651984"/>
            <a:ext cx="5556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 err="1">
                <a:solidFill>
                  <a:schemeClr val="bg1"/>
                </a:solidFill>
              </a:rPr>
              <a:t>Ozenc</a:t>
            </a:r>
            <a:r>
              <a:rPr lang="tr-TR" sz="2400" dirty="0">
                <a:solidFill>
                  <a:schemeClr val="bg1"/>
                </a:solidFill>
              </a:rPr>
              <a:t> GUNGOR, CWRU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CF7E5B-8E99-E949-A591-5F0EBDAAB2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247" y="1431178"/>
            <a:ext cx="1737947" cy="17379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3072E5-75A6-3845-B4BE-26D79CB224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0307" y="1755742"/>
            <a:ext cx="3305908" cy="98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48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7C5B6-58B9-DA4B-9B95-4A171D9BB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/>
              <a:t>OutlIne</a:t>
            </a:r>
            <a:r>
              <a:rPr lang="tr-TR" b="1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64AA6-2428-0443-87DA-40F35BD56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tr-TR" dirty="0" err="1"/>
              <a:t>Commutation</a:t>
            </a:r>
            <a:r>
              <a:rPr lang="tr-TR" dirty="0"/>
              <a:t> of BRST </a:t>
            </a:r>
            <a:r>
              <a:rPr lang="tr-TR" dirty="0" err="1"/>
              <a:t>and</a:t>
            </a:r>
            <a:r>
              <a:rPr lang="tr-TR" dirty="0"/>
              <a:t> Global </a:t>
            </a:r>
            <a:r>
              <a:rPr lang="tr-TR" dirty="0" err="1"/>
              <a:t>transformations</a:t>
            </a:r>
            <a:endParaRPr lang="tr-TR" dirty="0"/>
          </a:p>
          <a:p>
            <a:pPr>
              <a:lnSpc>
                <a:spcPct val="200000"/>
              </a:lnSpc>
            </a:pPr>
            <a:r>
              <a:rPr lang="tr-TR" dirty="0"/>
              <a:t>‘t </a:t>
            </a:r>
            <a:r>
              <a:rPr lang="tr-TR" dirty="0" err="1"/>
              <a:t>Hooft</a:t>
            </a:r>
            <a:r>
              <a:rPr lang="tr-TR" dirty="0"/>
              <a:t> </a:t>
            </a:r>
            <a:r>
              <a:rPr lang="tr-TR" dirty="0" err="1"/>
              <a:t>Gauge</a:t>
            </a:r>
            <a:r>
              <a:rPr lang="tr-TR" dirty="0"/>
              <a:t> </a:t>
            </a:r>
            <a:r>
              <a:rPr lang="tr-TR" dirty="0" err="1"/>
              <a:t>condition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on-</a:t>
            </a:r>
            <a:r>
              <a:rPr lang="tr-TR" dirty="0" err="1"/>
              <a:t>shell</a:t>
            </a:r>
            <a:r>
              <a:rPr lang="tr-TR" dirty="0"/>
              <a:t> </a:t>
            </a:r>
            <a:r>
              <a:rPr lang="tr-TR" dirty="0" err="1"/>
              <a:t>current</a:t>
            </a:r>
            <a:r>
              <a:rPr lang="tr-TR" dirty="0"/>
              <a:t> </a:t>
            </a:r>
            <a:r>
              <a:rPr lang="tr-TR" dirty="0" err="1"/>
              <a:t>conservation</a:t>
            </a:r>
            <a:endParaRPr lang="tr-TR" dirty="0"/>
          </a:p>
          <a:p>
            <a:pPr>
              <a:lnSpc>
                <a:spcPct val="200000"/>
              </a:lnSpc>
            </a:pPr>
            <a:r>
              <a:rPr lang="tr-TR" dirty="0" err="1"/>
              <a:t>Off-shell</a:t>
            </a:r>
            <a:r>
              <a:rPr lang="tr-TR" dirty="0"/>
              <a:t>, 1-soft-π </a:t>
            </a:r>
            <a:r>
              <a:rPr lang="tr-TR" dirty="0" err="1"/>
              <a:t>Green’s</a:t>
            </a:r>
            <a:r>
              <a:rPr lang="tr-TR" dirty="0"/>
              <a:t> </a:t>
            </a:r>
            <a:r>
              <a:rPr lang="tr-TR" dirty="0" err="1"/>
              <a:t>function</a:t>
            </a:r>
            <a:r>
              <a:rPr lang="tr-TR" dirty="0"/>
              <a:t> </a:t>
            </a:r>
            <a:r>
              <a:rPr lang="tr-TR" dirty="0" err="1"/>
              <a:t>identities</a:t>
            </a:r>
            <a:endParaRPr lang="tr-TR" dirty="0"/>
          </a:p>
          <a:p>
            <a:pPr>
              <a:lnSpc>
                <a:spcPct val="200000"/>
              </a:lnSpc>
            </a:pPr>
            <a:r>
              <a:rPr lang="tr-TR" dirty="0"/>
              <a:t>On-</a:t>
            </a:r>
            <a:r>
              <a:rPr lang="tr-TR" dirty="0" err="1"/>
              <a:t>shell</a:t>
            </a:r>
            <a:r>
              <a:rPr lang="tr-TR" dirty="0"/>
              <a:t> T-</a:t>
            </a:r>
            <a:r>
              <a:rPr lang="tr-TR" dirty="0" err="1"/>
              <a:t>Matrix</a:t>
            </a:r>
            <a:r>
              <a:rPr lang="tr-TR" dirty="0"/>
              <a:t> element </a:t>
            </a:r>
            <a:r>
              <a:rPr lang="tr-TR" dirty="0" err="1"/>
              <a:t>identities</a:t>
            </a:r>
            <a:r>
              <a:rPr lang="tr-TR" dirty="0"/>
              <a:t> </a:t>
            </a:r>
          </a:p>
          <a:p>
            <a:pPr>
              <a:lnSpc>
                <a:spcPct val="200000"/>
              </a:lnSpc>
            </a:pPr>
            <a:r>
              <a:rPr lang="tr-TR" dirty="0" err="1"/>
              <a:t>Conclusions</a:t>
            </a:r>
            <a:r>
              <a:rPr lang="tr-TR" dirty="0"/>
              <a:t>/Outlook</a:t>
            </a:r>
          </a:p>
        </p:txBody>
      </p:sp>
    </p:spTree>
    <p:extLst>
      <p:ext uri="{BB962C8B-B14F-4D97-AF65-F5344CB8AC3E}">
        <p14:creationId xmlns:p14="http://schemas.microsoft.com/office/powerpoint/2010/main" val="1914942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1EEC2-B686-E347-BBDF-C7576B620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23" y="649747"/>
            <a:ext cx="11029616" cy="1013800"/>
          </a:xfrm>
        </p:spPr>
        <p:txBody>
          <a:bodyPr anchor="t">
            <a:normAutofit fontScale="90000"/>
          </a:bodyPr>
          <a:lstStyle/>
          <a:p>
            <a:r>
              <a:rPr lang="tr-TR" sz="4000" dirty="0" err="1"/>
              <a:t>CommutatIon</a:t>
            </a:r>
            <a:r>
              <a:rPr lang="tr-TR" sz="4000" dirty="0"/>
              <a:t> of BRST </a:t>
            </a:r>
            <a:r>
              <a:rPr lang="tr-TR" sz="4000" dirty="0" err="1"/>
              <a:t>and</a:t>
            </a:r>
            <a:r>
              <a:rPr lang="tr-TR" sz="4000" dirty="0"/>
              <a:t> Global </a:t>
            </a:r>
            <a:r>
              <a:rPr lang="tr-TR" sz="4000" dirty="0" err="1"/>
              <a:t>TransformatIons</a:t>
            </a:r>
            <a:endParaRPr lang="tr-TR" sz="40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ED43339-4F63-8149-978D-51CCFE978E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1559" y="2895673"/>
            <a:ext cx="2644871" cy="28483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F9A25B-473D-4845-9752-83B93B544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9923" y="2895673"/>
            <a:ext cx="2992178" cy="28483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8ACBCB-BE0F-154A-8163-ECB0EEA08D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559" y="2027102"/>
            <a:ext cx="5689644" cy="6855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B37EF4-90F2-9A43-BE19-B9AE88721CD1}"/>
              </a:ext>
            </a:extLst>
          </p:cNvPr>
          <p:cNvSpPr txBox="1"/>
          <p:nvPr/>
        </p:nvSpPr>
        <p:spPr>
          <a:xfrm>
            <a:off x="6059931" y="2004810"/>
            <a:ext cx="42386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 err="1"/>
              <a:t>The</a:t>
            </a:r>
            <a:r>
              <a:rPr lang="tr-TR" sz="2000" dirty="0"/>
              <a:t> Rest is </a:t>
            </a:r>
            <a:r>
              <a:rPr lang="tr-TR" sz="2000" dirty="0" err="1"/>
              <a:t>the</a:t>
            </a:r>
            <a:r>
              <a:rPr lang="tr-TR" sz="2000" dirty="0"/>
              <a:t> </a:t>
            </a:r>
            <a:r>
              <a:rPr lang="tr-TR" sz="2000" dirty="0" err="1"/>
              <a:t>usual</a:t>
            </a:r>
            <a:r>
              <a:rPr lang="tr-TR" sz="2000" dirty="0"/>
              <a:t> SU(2) </a:t>
            </a:r>
            <a:r>
              <a:rPr lang="tr-TR" sz="2000" dirty="0" err="1"/>
              <a:t>Lagrangian</a:t>
            </a:r>
            <a:r>
              <a:rPr lang="tr-TR" sz="2000" dirty="0"/>
              <a:t> </a:t>
            </a:r>
          </a:p>
          <a:p>
            <a:r>
              <a:rPr lang="tr-TR" sz="2000" dirty="0" err="1"/>
              <a:t>without</a:t>
            </a:r>
            <a:r>
              <a:rPr lang="tr-TR" sz="2000" dirty="0"/>
              <a:t> </a:t>
            </a:r>
            <a:r>
              <a:rPr lang="tr-TR" sz="2000" dirty="0" err="1"/>
              <a:t>fermions</a:t>
            </a:r>
            <a:r>
              <a:rPr lang="tr-TR" sz="2000" dirty="0"/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506167-CBE0-3248-BAA8-FCBD2644BF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5594" y="4504528"/>
            <a:ext cx="3234310" cy="4503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C691D3-D67B-BA4D-A81F-6C7BA4D7B8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5594" y="5132200"/>
            <a:ext cx="4301110" cy="6117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14C96A-712D-6F45-8AE0-3B77DD6467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25594" y="5921321"/>
            <a:ext cx="3440447" cy="4136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C10B564-7460-9B4C-8BDD-18E05741BDE0}"/>
              </a:ext>
            </a:extLst>
          </p:cNvPr>
          <p:cNvSpPr txBox="1"/>
          <p:nvPr/>
        </p:nvSpPr>
        <p:spPr>
          <a:xfrm>
            <a:off x="545123" y="5873262"/>
            <a:ext cx="4794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err="1"/>
              <a:t>The</a:t>
            </a:r>
            <a:r>
              <a:rPr lang="tr-TR" sz="2400" dirty="0"/>
              <a:t> anti-</a:t>
            </a:r>
            <a:r>
              <a:rPr lang="tr-TR" sz="2400" dirty="0" err="1"/>
              <a:t>ghost</a:t>
            </a:r>
            <a:r>
              <a:rPr lang="tr-TR" sz="2400" dirty="0"/>
              <a:t> </a:t>
            </a:r>
            <a:r>
              <a:rPr lang="tr-TR" sz="2400" dirty="0" err="1"/>
              <a:t>field</a:t>
            </a:r>
            <a:r>
              <a:rPr lang="tr-TR" sz="2400" dirty="0"/>
              <a:t> is a SU(2) </a:t>
            </a:r>
            <a:r>
              <a:rPr lang="tr-TR" sz="2400" dirty="0" err="1"/>
              <a:t>singlet</a:t>
            </a:r>
            <a:r>
              <a:rPr lang="tr-T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229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CB612-1292-C245-9178-531A69816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tr-TR" sz="3600" dirty="0"/>
              <a:t>‘t </a:t>
            </a:r>
            <a:r>
              <a:rPr lang="tr-TR" sz="3600" dirty="0" err="1"/>
              <a:t>Hooft</a:t>
            </a:r>
            <a:r>
              <a:rPr lang="tr-TR" sz="3600" dirty="0"/>
              <a:t> </a:t>
            </a:r>
            <a:r>
              <a:rPr lang="tr-TR" sz="3600" dirty="0" err="1"/>
              <a:t>gauge</a:t>
            </a:r>
            <a:r>
              <a:rPr lang="tr-TR" sz="3600" dirty="0"/>
              <a:t> </a:t>
            </a:r>
            <a:r>
              <a:rPr lang="tr-TR" sz="3600" dirty="0" err="1"/>
              <a:t>condItIon</a:t>
            </a:r>
            <a:r>
              <a:rPr lang="tr-TR" sz="3600" dirty="0"/>
              <a:t> </a:t>
            </a:r>
            <a:r>
              <a:rPr lang="tr-TR" sz="3600" dirty="0" err="1"/>
              <a:t>and</a:t>
            </a:r>
            <a:r>
              <a:rPr lang="tr-TR" sz="3600" dirty="0"/>
              <a:t> on-</a:t>
            </a:r>
            <a:r>
              <a:rPr lang="tr-TR" sz="3600" dirty="0" err="1"/>
              <a:t>shell</a:t>
            </a:r>
            <a:r>
              <a:rPr lang="tr-TR" sz="3600" dirty="0"/>
              <a:t> </a:t>
            </a:r>
            <a:r>
              <a:rPr lang="tr-TR" sz="3600" dirty="0" err="1"/>
              <a:t>current</a:t>
            </a:r>
            <a:r>
              <a:rPr lang="tr-TR" sz="3600" dirty="0"/>
              <a:t> </a:t>
            </a:r>
            <a:r>
              <a:rPr lang="tr-TR" sz="3600" dirty="0" err="1"/>
              <a:t>conservatIon</a:t>
            </a:r>
            <a:endParaRPr lang="tr-T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F7A88-2C50-6541-BEEC-F4F76A4B1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154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 err="1"/>
              <a:t>Landau</a:t>
            </a:r>
            <a:r>
              <a:rPr lang="tr-TR" sz="2800" dirty="0"/>
              <a:t> </a:t>
            </a:r>
            <a:r>
              <a:rPr lang="tr-TR" sz="2800" dirty="0" err="1"/>
              <a:t>gauge</a:t>
            </a:r>
            <a:r>
              <a:rPr lang="tr-TR" sz="2800" dirty="0"/>
              <a:t> is </a:t>
            </a:r>
            <a:r>
              <a:rPr lang="tr-TR" sz="2800" dirty="0" err="1"/>
              <a:t>implemented</a:t>
            </a:r>
            <a:r>
              <a:rPr lang="tr-TR" sz="2800" dirty="0"/>
              <a:t> </a:t>
            </a:r>
            <a:r>
              <a:rPr lang="tr-TR" sz="2800" dirty="0" err="1"/>
              <a:t>by</a:t>
            </a:r>
            <a:endParaRPr lang="tr-TR" sz="2800" dirty="0"/>
          </a:p>
          <a:p>
            <a:endParaRPr lang="tr-TR" dirty="0"/>
          </a:p>
          <a:p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11AF4D-5E1E-4E43-B42A-AB85DA940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450927"/>
            <a:ext cx="8964199" cy="655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8A9108-2D28-A741-8AC6-755F9F446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4001294"/>
            <a:ext cx="6195703" cy="7641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E9C5AB-527E-FA4B-96A6-7B7788FE38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5525670"/>
            <a:ext cx="9087292" cy="6754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6CC4AF-9323-C941-B122-2D06F804D0B7}"/>
              </a:ext>
            </a:extLst>
          </p:cNvPr>
          <p:cNvSpPr txBox="1"/>
          <p:nvPr/>
        </p:nvSpPr>
        <p:spPr>
          <a:xfrm>
            <a:off x="838200" y="3469809"/>
            <a:ext cx="9849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800" dirty="0" err="1"/>
              <a:t>Divergence</a:t>
            </a:r>
            <a:r>
              <a:rPr lang="tr-TR" sz="2800" dirty="0"/>
              <a:t> of </a:t>
            </a:r>
            <a:r>
              <a:rPr lang="tr-TR" sz="2800" dirty="0" err="1"/>
              <a:t>the</a:t>
            </a:r>
            <a:r>
              <a:rPr lang="tr-TR" sz="2800" dirty="0"/>
              <a:t> global SU(2) </a:t>
            </a:r>
            <a:r>
              <a:rPr lang="tr-TR" sz="2800" dirty="0" err="1"/>
              <a:t>current</a:t>
            </a:r>
            <a:r>
              <a:rPr lang="tr-TR" sz="2800" dirty="0"/>
              <a:t> 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3F71E1-43AE-E646-A026-05EABB49DF83}"/>
              </a:ext>
            </a:extLst>
          </p:cNvPr>
          <p:cNvSpPr txBox="1"/>
          <p:nvPr/>
        </p:nvSpPr>
        <p:spPr>
          <a:xfrm>
            <a:off x="838200" y="4927738"/>
            <a:ext cx="1051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800" dirty="0"/>
              <a:t>   </a:t>
            </a:r>
            <a:r>
              <a:rPr lang="tr-TR" sz="2800" dirty="0" err="1"/>
              <a:t>The</a:t>
            </a:r>
            <a:r>
              <a:rPr lang="tr-TR" sz="2800" dirty="0"/>
              <a:t> global SU(2) </a:t>
            </a:r>
            <a:r>
              <a:rPr lang="tr-TR" sz="2800" dirty="0" err="1"/>
              <a:t>current</a:t>
            </a:r>
            <a:r>
              <a:rPr lang="tr-TR" sz="2800" dirty="0"/>
              <a:t> is </a:t>
            </a:r>
            <a:r>
              <a:rPr lang="tr-TR" sz="2800" dirty="0" err="1"/>
              <a:t>conserved</a:t>
            </a:r>
            <a:r>
              <a:rPr lang="tr-TR" sz="2800" dirty="0"/>
              <a:t> on </a:t>
            </a:r>
            <a:r>
              <a:rPr lang="tr-TR" sz="2800" dirty="0" err="1"/>
              <a:t>connected</a:t>
            </a:r>
            <a:r>
              <a:rPr lang="tr-TR" sz="2800" dirty="0"/>
              <a:t> </a:t>
            </a:r>
            <a:r>
              <a:rPr lang="tr-TR" sz="2800" dirty="0" err="1"/>
              <a:t>amplitudes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208613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57ABE-3FE2-1F43-8075-09E816001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785" y="1923682"/>
            <a:ext cx="10515600" cy="2148896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Using                                                          , </a:t>
            </a:r>
            <a:r>
              <a:rPr lang="tr-TR" sz="2800" dirty="0" err="1"/>
              <a:t>we</a:t>
            </a:r>
            <a:r>
              <a:rPr lang="tr-TR" sz="2800" dirty="0"/>
              <a:t> can </a:t>
            </a:r>
            <a:r>
              <a:rPr lang="tr-TR" sz="2800" dirty="0" err="1"/>
              <a:t>derive</a:t>
            </a: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tr-TR" dirty="0"/>
          </a:p>
          <a:p>
            <a:endParaRPr lang="tr-TR" dirty="0"/>
          </a:p>
          <a:p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3C1C85-D244-584C-A20E-509C0DA8B5A9}"/>
              </a:ext>
            </a:extLst>
          </p:cNvPr>
          <p:cNvSpPr txBox="1"/>
          <p:nvPr/>
        </p:nvSpPr>
        <p:spPr>
          <a:xfrm>
            <a:off x="855785" y="4616024"/>
            <a:ext cx="109122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800" dirty="0"/>
              <a:t>         </a:t>
            </a:r>
            <a:r>
              <a:rPr lang="tr-TR" sz="2800" dirty="0" err="1"/>
              <a:t>are</a:t>
            </a:r>
            <a:r>
              <a:rPr lang="tr-TR" sz="2800" dirty="0"/>
              <a:t>               </a:t>
            </a:r>
            <a:r>
              <a:rPr lang="tr-TR" sz="2800" dirty="0" err="1"/>
              <a:t>connected</a:t>
            </a:r>
            <a:r>
              <a:rPr lang="tr-TR" sz="2800" dirty="0"/>
              <a:t>, </a:t>
            </a:r>
            <a:r>
              <a:rPr lang="tr-TR" sz="2800" dirty="0" err="1"/>
              <a:t>amputated</a:t>
            </a:r>
            <a:r>
              <a:rPr lang="tr-TR" sz="2800" dirty="0"/>
              <a:t> </a:t>
            </a:r>
            <a:r>
              <a:rPr lang="tr-TR" sz="2800" dirty="0" err="1"/>
              <a:t>Green’s</a:t>
            </a:r>
            <a:r>
              <a:rPr lang="tr-TR" sz="2800" dirty="0"/>
              <a:t> </a:t>
            </a:r>
            <a:r>
              <a:rPr lang="tr-TR" sz="2800" dirty="0" err="1"/>
              <a:t>functions</a:t>
            </a:r>
            <a:r>
              <a:rPr lang="tr-TR" sz="2800" dirty="0"/>
              <a:t> </a:t>
            </a:r>
            <a:r>
              <a:rPr lang="tr-TR" sz="2800" dirty="0" err="1"/>
              <a:t>with</a:t>
            </a:r>
            <a:endParaRPr lang="tr-TR" sz="2800" dirty="0"/>
          </a:p>
          <a:p>
            <a:r>
              <a:rPr lang="tr-TR" sz="2800" dirty="0"/>
              <a:t>    M π </a:t>
            </a:r>
            <a:r>
              <a:rPr lang="tr-TR" sz="2800" dirty="0" err="1"/>
              <a:t>legs</a:t>
            </a:r>
            <a:r>
              <a:rPr lang="tr-TR" sz="2800" dirty="0"/>
              <a:t>                , N h </a:t>
            </a:r>
            <a:r>
              <a:rPr lang="tr-TR" sz="2800" dirty="0" err="1"/>
              <a:t>legs</a:t>
            </a:r>
            <a:endParaRPr lang="tr-TR" sz="2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A8C716-E4B7-214F-AD3E-855EF7B72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tr-TR" sz="3600" dirty="0" err="1"/>
              <a:t>Off</a:t>
            </a:r>
            <a:r>
              <a:rPr lang="tr-TR" sz="3600" dirty="0"/>
              <a:t>-Shell, 1-soft-π </a:t>
            </a:r>
            <a:r>
              <a:rPr lang="tr-TR" sz="3600" dirty="0" err="1"/>
              <a:t>Green’s</a:t>
            </a:r>
            <a:r>
              <a:rPr lang="tr-TR" sz="3600" dirty="0"/>
              <a:t> </a:t>
            </a:r>
            <a:r>
              <a:rPr lang="tr-TR" sz="3600" dirty="0" err="1"/>
              <a:t>functIon</a:t>
            </a:r>
            <a:r>
              <a:rPr lang="tr-TR" sz="3600" dirty="0"/>
              <a:t> </a:t>
            </a:r>
            <a:r>
              <a:rPr lang="tr-TR" sz="3600" dirty="0" err="1"/>
              <a:t>IdentItIes</a:t>
            </a:r>
            <a:endParaRPr lang="tr-TR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050D9D-319E-174C-9E97-94C4CD108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738" y="2030327"/>
            <a:ext cx="5607810" cy="4167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22961A-487F-824A-A5A5-6935FF6B7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8531" y="2680659"/>
            <a:ext cx="5969075" cy="18419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60B243-28E2-1F45-83DE-C0551C5E36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0484" y="4756117"/>
            <a:ext cx="1206500" cy="2803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867C84-42DA-D14B-9CEB-C76AC94647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1905" y="4740609"/>
            <a:ext cx="745833" cy="3145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276F83-DB13-7240-BE54-9047311C85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4517" y="5199804"/>
            <a:ext cx="1392467" cy="2830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6ECC0F-8339-4A42-83FE-CD063CE0A0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35866" y="5200039"/>
            <a:ext cx="1439359" cy="2942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376735-330C-A242-87DC-DC0EE58C9C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4798" y="5718050"/>
            <a:ext cx="2718466" cy="75760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1E5D1A-A0FE-AA40-9349-B10049D31B79}"/>
              </a:ext>
            </a:extLst>
          </p:cNvPr>
          <p:cNvSpPr txBox="1"/>
          <p:nvPr/>
        </p:nvSpPr>
        <p:spPr>
          <a:xfrm>
            <a:off x="838200" y="5577348"/>
            <a:ext cx="30532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800" dirty="0" err="1"/>
              <a:t>Free</a:t>
            </a:r>
            <a:r>
              <a:rPr lang="tr-TR" sz="2800" dirty="0"/>
              <a:t> </a:t>
            </a:r>
            <a:r>
              <a:rPr lang="tr-TR" sz="2800" dirty="0" err="1"/>
              <a:t>parameters</a:t>
            </a:r>
            <a:r>
              <a:rPr lang="tr-TR" sz="2800" dirty="0"/>
              <a:t> </a:t>
            </a:r>
            <a:r>
              <a:rPr lang="tr-TR" sz="2800" dirty="0" err="1"/>
              <a:t>are</a:t>
            </a:r>
            <a:r>
              <a:rPr lang="tr-TR" sz="2800" dirty="0"/>
              <a:t> </a:t>
            </a:r>
            <a:r>
              <a:rPr lang="tr-TR" sz="2800" dirty="0" err="1"/>
              <a:t>defined</a:t>
            </a:r>
            <a:r>
              <a:rPr lang="tr-TR" sz="2800" dirty="0"/>
              <a:t> </a:t>
            </a:r>
            <a:r>
              <a:rPr lang="tr-TR" sz="2800" dirty="0" err="1"/>
              <a:t>by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405065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EEACE50-7AB8-4B4C-8B7D-4A5C23964703}"/>
              </a:ext>
            </a:extLst>
          </p:cNvPr>
          <p:cNvSpPr txBox="1"/>
          <p:nvPr/>
        </p:nvSpPr>
        <p:spPr>
          <a:xfrm>
            <a:off x="6541935" y="2225814"/>
            <a:ext cx="51617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800" dirty="0"/>
              <a:t>Using WTI </a:t>
            </a:r>
            <a:r>
              <a:rPr lang="tr-TR" sz="2800" dirty="0" err="1"/>
              <a:t>with</a:t>
            </a:r>
            <a:r>
              <a:rPr lang="tr-TR" sz="2800" dirty="0"/>
              <a:t> N + M ≤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800" dirty="0"/>
          </a:p>
          <a:p>
            <a:endParaRPr lang="tr-TR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800" dirty="0"/>
          </a:p>
          <a:p>
            <a:endParaRPr lang="tr-TR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800" dirty="0"/>
          </a:p>
          <a:p>
            <a:r>
              <a:rPr lang="tr-TR" sz="2800" dirty="0"/>
              <a:t>  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5FBA5A-DEEC-A64D-9003-4ACE14761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tr-TR" sz="3600" dirty="0" err="1"/>
              <a:t>Off</a:t>
            </a:r>
            <a:r>
              <a:rPr lang="tr-TR" sz="3600" dirty="0"/>
              <a:t>-Shell, 1-soft-π </a:t>
            </a:r>
            <a:r>
              <a:rPr lang="tr-TR" sz="3600" dirty="0" err="1"/>
              <a:t>Green’s</a:t>
            </a:r>
            <a:r>
              <a:rPr lang="tr-TR" sz="3600" dirty="0"/>
              <a:t> </a:t>
            </a:r>
            <a:r>
              <a:rPr lang="tr-TR" sz="3600" dirty="0" err="1"/>
              <a:t>functIon</a:t>
            </a:r>
            <a:r>
              <a:rPr lang="tr-TR" sz="3600" dirty="0"/>
              <a:t> </a:t>
            </a:r>
            <a:r>
              <a:rPr lang="tr-TR" sz="3600" dirty="0" err="1"/>
              <a:t>IdentItIes</a:t>
            </a:r>
            <a:r>
              <a:rPr lang="tr-TR" sz="3600" dirty="0"/>
              <a:t>				</a:t>
            </a:r>
            <a:r>
              <a:rPr lang="tr-TR" sz="2800" dirty="0" err="1"/>
              <a:t>The</a:t>
            </a:r>
            <a:r>
              <a:rPr lang="tr-TR" sz="2800" dirty="0"/>
              <a:t>   </a:t>
            </a:r>
            <a:r>
              <a:rPr lang="tr-TR" sz="2800" dirty="0" err="1"/>
              <a:t>scalar</a:t>
            </a:r>
            <a:r>
              <a:rPr lang="tr-TR" sz="2800" dirty="0"/>
              <a:t> - </a:t>
            </a:r>
            <a:r>
              <a:rPr lang="tr-TR" sz="2800" dirty="0" err="1"/>
              <a:t>sector</a:t>
            </a:r>
            <a:r>
              <a:rPr lang="tr-TR" sz="2800" dirty="0"/>
              <a:t> </a:t>
            </a:r>
            <a:r>
              <a:rPr lang="tr-TR" sz="2800" dirty="0" err="1"/>
              <a:t>effectIve</a:t>
            </a:r>
            <a:r>
              <a:rPr lang="tr-TR" sz="2800" dirty="0"/>
              <a:t> </a:t>
            </a:r>
            <a:r>
              <a:rPr lang="tr-TR" sz="2800" dirty="0" err="1"/>
              <a:t>LagrangIan</a:t>
            </a:r>
            <a:r>
              <a:rPr lang="tr-TR" sz="2800" dirty="0"/>
              <a:t> </a:t>
            </a:r>
            <a:endParaRPr lang="tr-T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B9F6F-19FE-1C45-83FF-A48B27597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810" y="2225814"/>
            <a:ext cx="5257800" cy="6581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800" dirty="0" err="1"/>
              <a:t>Up</a:t>
            </a:r>
            <a:r>
              <a:rPr lang="tr-TR" sz="2800" dirty="0"/>
              <a:t> </a:t>
            </a:r>
            <a:r>
              <a:rPr lang="tr-TR" sz="2800" dirty="0" err="1"/>
              <a:t>to</a:t>
            </a:r>
            <a:r>
              <a:rPr lang="tr-TR" sz="2800" dirty="0"/>
              <a:t> </a:t>
            </a:r>
            <a:r>
              <a:rPr lang="tr-TR" sz="2800" dirty="0" err="1"/>
              <a:t>operators</a:t>
            </a:r>
            <a:r>
              <a:rPr lang="tr-TR" sz="2800" dirty="0"/>
              <a:t> </a:t>
            </a:r>
            <a:r>
              <a:rPr lang="tr-TR" sz="2800" dirty="0" err="1"/>
              <a:t>with</a:t>
            </a:r>
            <a:r>
              <a:rPr lang="tr-TR" sz="2800" dirty="0"/>
              <a:t> </a:t>
            </a:r>
            <a:r>
              <a:rPr lang="tr-TR" sz="2800" dirty="0" err="1"/>
              <a:t>dim</a:t>
            </a:r>
            <a:r>
              <a:rPr lang="tr-TR" sz="2800" dirty="0"/>
              <a:t> ≤ 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B6778C-1EBB-4D40-A097-EE1AC14DF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810" y="3006969"/>
            <a:ext cx="5142580" cy="2869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82E8C5-BB90-904A-8D11-A957F3F3E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935" y="3006969"/>
            <a:ext cx="4710350" cy="248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90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E72D1-B1BE-6A4C-A08C-B614EE250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tr-TR" sz="3600" dirty="0"/>
              <a:t>On-Shell T-</a:t>
            </a:r>
            <a:r>
              <a:rPr lang="tr-TR" sz="3600" dirty="0" err="1"/>
              <a:t>matrIx</a:t>
            </a:r>
            <a:r>
              <a:rPr lang="tr-TR" sz="3600" dirty="0"/>
              <a:t> element </a:t>
            </a:r>
            <a:r>
              <a:rPr lang="tr-TR" sz="3600" dirty="0" err="1"/>
              <a:t>IdentItIes</a:t>
            </a:r>
            <a:endParaRPr lang="tr-T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B12C0-C899-9F4B-852C-C15E2A726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0074"/>
            <a:ext cx="10515600" cy="522420"/>
          </a:xfrm>
        </p:spPr>
        <p:txBody>
          <a:bodyPr>
            <a:noAutofit/>
          </a:bodyPr>
          <a:lstStyle/>
          <a:p>
            <a:endParaRPr lang="tr-TR" dirty="0"/>
          </a:p>
          <a:p>
            <a:pPr marL="0" indent="0">
              <a:buNone/>
            </a:pPr>
            <a:endParaRPr lang="tr-TR" dirty="0"/>
          </a:p>
          <a:p>
            <a:endParaRPr lang="tr-TR" dirty="0"/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Using on-</a:t>
            </a:r>
            <a:r>
              <a:rPr lang="tr-TR" sz="2800" dirty="0" err="1"/>
              <a:t>shell</a:t>
            </a:r>
            <a:r>
              <a:rPr lang="tr-TR" sz="2800" dirty="0"/>
              <a:t> </a:t>
            </a:r>
            <a:r>
              <a:rPr lang="tr-TR" sz="2800" dirty="0" err="1"/>
              <a:t>current</a:t>
            </a:r>
            <a:r>
              <a:rPr lang="tr-TR" sz="2800" dirty="0"/>
              <a:t> </a:t>
            </a:r>
            <a:r>
              <a:rPr lang="tr-TR" sz="2800" dirty="0" err="1"/>
              <a:t>conservation</a:t>
            </a:r>
            <a:r>
              <a:rPr lang="tr-TR" sz="2800" dirty="0"/>
              <a:t> </a:t>
            </a:r>
            <a:r>
              <a:rPr lang="tr-TR" sz="2800" dirty="0" err="1"/>
              <a:t>we</a:t>
            </a:r>
            <a:r>
              <a:rPr lang="tr-TR" sz="2800" dirty="0"/>
              <a:t> can </a:t>
            </a:r>
            <a:r>
              <a:rPr lang="tr-TR" sz="2800" dirty="0" err="1"/>
              <a:t>also</a:t>
            </a:r>
            <a:r>
              <a:rPr lang="tr-TR" sz="2800" dirty="0"/>
              <a:t> </a:t>
            </a:r>
            <a:r>
              <a:rPr lang="tr-TR" sz="2800" dirty="0" err="1"/>
              <a:t>derive</a:t>
            </a:r>
            <a:endParaRPr lang="tr-TR" sz="2800" dirty="0"/>
          </a:p>
          <a:p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  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DA2FE4-3943-5848-8995-0E9F44819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805249"/>
            <a:ext cx="9238194" cy="993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8668B3-3F26-A644-A509-F0C022F96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8563" y="4096642"/>
            <a:ext cx="2478129" cy="3948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214F10-D2C7-9A4E-B923-679EFE270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0162" y="5214022"/>
            <a:ext cx="3854207" cy="3775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81189C-67CF-BC42-8AD2-EDDE9DB5E821}"/>
              </a:ext>
            </a:extLst>
          </p:cNvPr>
          <p:cNvSpPr txBox="1"/>
          <p:nvPr/>
        </p:nvSpPr>
        <p:spPr>
          <a:xfrm>
            <a:off x="838200" y="4000521"/>
            <a:ext cx="4519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800" dirty="0"/>
              <a:t>N=0, M=1 </a:t>
            </a:r>
            <a:r>
              <a:rPr lang="tr-TR" sz="2800" dirty="0" err="1"/>
              <a:t>case</a:t>
            </a:r>
            <a:endParaRPr lang="tr-TR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97617E-0425-C24D-99BE-2B9750AAD9E2}"/>
              </a:ext>
            </a:extLst>
          </p:cNvPr>
          <p:cNvSpPr txBox="1"/>
          <p:nvPr/>
        </p:nvSpPr>
        <p:spPr>
          <a:xfrm>
            <a:off x="838200" y="4729777"/>
            <a:ext cx="671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tr-TR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B022EB-F81C-4F4B-A41E-D07CB8584F38}"/>
              </a:ext>
            </a:extLst>
          </p:cNvPr>
          <p:cNvSpPr txBox="1"/>
          <p:nvPr/>
        </p:nvSpPr>
        <p:spPr>
          <a:xfrm>
            <a:off x="10111564" y="3134683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=0</a:t>
            </a:r>
          </a:p>
        </p:txBody>
      </p:sp>
    </p:spTree>
    <p:extLst>
      <p:ext uri="{BB962C8B-B14F-4D97-AF65-F5344CB8AC3E}">
        <p14:creationId xmlns:p14="http://schemas.microsoft.com/office/powerpoint/2010/main" val="117044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BBA1250-5405-4245-808E-20CE65887FFF}"/>
              </a:ext>
            </a:extLst>
          </p:cNvPr>
          <p:cNvSpPr txBox="1"/>
          <p:nvPr/>
        </p:nvSpPr>
        <p:spPr>
          <a:xfrm>
            <a:off x="838200" y="3367483"/>
            <a:ext cx="9519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800" dirty="0"/>
              <a:t>                                         , </a:t>
            </a:r>
            <a:r>
              <a:rPr lang="tr-TR" sz="2800" dirty="0" err="1"/>
              <a:t>tadpoles</a:t>
            </a:r>
            <a:r>
              <a:rPr lang="tr-TR" sz="2800" dirty="0"/>
              <a:t> </a:t>
            </a:r>
            <a:r>
              <a:rPr lang="tr-TR" sz="2800" dirty="0" err="1"/>
              <a:t>automatically</a:t>
            </a:r>
            <a:r>
              <a:rPr lang="tr-TR" sz="2800" dirty="0"/>
              <a:t> </a:t>
            </a:r>
            <a:r>
              <a:rPr lang="tr-TR" sz="2800" dirty="0" err="1"/>
              <a:t>vanish</a:t>
            </a:r>
            <a:r>
              <a:rPr lang="tr-TR" sz="2800" dirty="0"/>
              <a:t>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AFF6D8-5803-9D4B-8B9D-0E7A8E264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tr-TR" sz="3600" dirty="0"/>
              <a:t>On-Shell T-</a:t>
            </a:r>
            <a:r>
              <a:rPr lang="tr-TR" sz="3600" dirty="0" err="1"/>
              <a:t>matrIx</a:t>
            </a:r>
            <a:r>
              <a:rPr lang="tr-TR" sz="3600" dirty="0"/>
              <a:t> element </a:t>
            </a:r>
            <a:r>
              <a:rPr lang="tr-TR" sz="3600" dirty="0" err="1"/>
              <a:t>IdentItIes</a:t>
            </a:r>
            <a:br>
              <a:rPr lang="tr-TR" sz="3600" dirty="0"/>
            </a:br>
            <a:r>
              <a:rPr lang="tr-TR" sz="3600" dirty="0"/>
              <a:t>	 </a:t>
            </a:r>
            <a:r>
              <a:rPr lang="tr-TR" sz="2800" dirty="0" err="1"/>
              <a:t>The</a:t>
            </a:r>
            <a:r>
              <a:rPr lang="tr-TR" sz="2800" dirty="0"/>
              <a:t>   </a:t>
            </a:r>
            <a:r>
              <a:rPr lang="tr-TR" sz="2800" dirty="0" err="1"/>
              <a:t>scalar</a:t>
            </a:r>
            <a:r>
              <a:rPr lang="tr-TR" sz="2800" dirty="0"/>
              <a:t> - </a:t>
            </a:r>
            <a:r>
              <a:rPr lang="tr-TR" sz="2800" dirty="0" err="1"/>
              <a:t>sector</a:t>
            </a:r>
            <a:r>
              <a:rPr lang="tr-TR" sz="2800" dirty="0"/>
              <a:t> </a:t>
            </a:r>
            <a:r>
              <a:rPr lang="tr-TR" sz="2800" dirty="0" err="1"/>
              <a:t>effectIve</a:t>
            </a:r>
            <a:r>
              <a:rPr lang="tr-TR" sz="2800" dirty="0"/>
              <a:t> </a:t>
            </a:r>
            <a:r>
              <a:rPr lang="tr-TR" sz="2800" dirty="0" err="1"/>
              <a:t>LagrangIan</a:t>
            </a:r>
            <a:r>
              <a:rPr lang="tr-TR" sz="2800" dirty="0"/>
              <a:t> </a:t>
            </a:r>
            <a:endParaRPr lang="tr-T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41FBF-19F1-5643-9C0B-C3EC7CA5D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76264"/>
          </a:xfrm>
        </p:spPr>
        <p:txBody>
          <a:bodyPr anchor="t"/>
          <a:lstStyle/>
          <a:p>
            <a:endParaRPr lang="tr-TR" dirty="0"/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                                   </a:t>
            </a:r>
            <a:r>
              <a:rPr lang="tr-TR" sz="2800" dirty="0" err="1"/>
              <a:t>after</a:t>
            </a:r>
            <a:r>
              <a:rPr lang="tr-TR" sz="2800" dirty="0"/>
              <a:t> </a:t>
            </a:r>
            <a:r>
              <a:rPr lang="tr-TR" sz="2800" dirty="0" err="1"/>
              <a:t>using</a:t>
            </a:r>
            <a:endParaRPr lang="tr-TR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306BCE-7BAE-6A43-87BF-CD1C3BD9B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137" y="2425466"/>
            <a:ext cx="3302486" cy="3234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8899E1-95A5-2B40-B067-9F0E64B5F0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1411" y="3456147"/>
            <a:ext cx="4114312" cy="3458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7F78BC-87F2-614B-B373-9520B9A0B6E0}"/>
              </a:ext>
            </a:extLst>
          </p:cNvPr>
          <p:cNvSpPr txBox="1"/>
          <p:nvPr/>
        </p:nvSpPr>
        <p:spPr>
          <a:xfrm>
            <a:off x="838200" y="4378570"/>
            <a:ext cx="9325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800" dirty="0" err="1"/>
              <a:t>Holds</a:t>
            </a:r>
            <a:r>
              <a:rPr lang="tr-TR" sz="2800" dirty="0"/>
              <a:t> </a:t>
            </a:r>
            <a:r>
              <a:rPr lang="tr-TR" sz="2800" dirty="0" err="1"/>
              <a:t>for</a:t>
            </a:r>
            <a:r>
              <a:rPr lang="tr-TR" sz="2800" dirty="0"/>
              <a:t> CP </a:t>
            </a:r>
            <a:r>
              <a:rPr lang="tr-TR" sz="2800" dirty="0" err="1"/>
              <a:t>conserving</a:t>
            </a:r>
            <a:r>
              <a:rPr lang="tr-TR" sz="2800" dirty="0"/>
              <a:t> SM </a:t>
            </a:r>
            <a:r>
              <a:rPr lang="tr-TR" sz="2800" dirty="0" err="1"/>
              <a:t>with</a:t>
            </a:r>
            <a:r>
              <a:rPr lang="tr-TR" sz="2800" dirty="0"/>
              <a:t> </a:t>
            </a:r>
            <a:r>
              <a:rPr lang="tr-TR" sz="2800" dirty="0" err="1"/>
              <a:t>Dirac</a:t>
            </a:r>
            <a:r>
              <a:rPr lang="tr-TR" sz="2800" dirty="0"/>
              <a:t> </a:t>
            </a:r>
            <a:r>
              <a:rPr lang="tr-TR" sz="2800" dirty="0" err="1"/>
              <a:t>neutrino</a:t>
            </a:r>
            <a:r>
              <a:rPr lang="tr-TR" sz="2800" dirty="0"/>
              <a:t> </a:t>
            </a:r>
            <a:r>
              <a:rPr lang="tr-TR" sz="2800" dirty="0" err="1"/>
              <a:t>masses</a:t>
            </a:r>
            <a:r>
              <a:rPr lang="tr-TR" sz="28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800" dirty="0" err="1"/>
              <a:t>Holds</a:t>
            </a:r>
            <a:r>
              <a:rPr lang="tr-TR" sz="2800" dirty="0"/>
              <a:t> </a:t>
            </a:r>
            <a:r>
              <a:rPr lang="tr-TR" sz="2800" dirty="0" err="1"/>
              <a:t>for</a:t>
            </a:r>
            <a:r>
              <a:rPr lang="tr-TR" sz="2800" dirty="0"/>
              <a:t> a general </a:t>
            </a:r>
            <a:r>
              <a:rPr lang="tr-TR" sz="2800" dirty="0" err="1"/>
              <a:t>gauge</a:t>
            </a:r>
            <a:r>
              <a:rPr lang="tr-TR" sz="2800" dirty="0"/>
              <a:t> semi-</a:t>
            </a:r>
            <a:r>
              <a:rPr lang="tr-TR" sz="2800" dirty="0" err="1"/>
              <a:t>simple</a:t>
            </a:r>
            <a:r>
              <a:rPr lang="tr-TR" sz="2800" dirty="0"/>
              <a:t> </a:t>
            </a:r>
            <a:r>
              <a:rPr lang="tr-TR" sz="2800" dirty="0" err="1"/>
              <a:t>gauge</a:t>
            </a:r>
            <a:r>
              <a:rPr lang="tr-TR" sz="2800" dirty="0"/>
              <a:t> </a:t>
            </a:r>
            <a:r>
              <a:rPr lang="tr-TR" sz="2800" dirty="0" err="1"/>
              <a:t>group</a:t>
            </a:r>
            <a:r>
              <a:rPr lang="tr-TR" sz="2800" dirty="0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B148B0-AFAD-C848-8F83-9A48C276E3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1411" y="2182622"/>
            <a:ext cx="3408980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12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DEC6B-14A9-0046-B926-6EE091C17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600" dirty="0" err="1"/>
              <a:t>ConclusIons</a:t>
            </a:r>
            <a:r>
              <a:rPr lang="tr-TR" sz="3600" dirty="0"/>
              <a:t>/Outlook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D951A-F19E-9048-B85C-B4BEBAE9B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7709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off-shell</a:t>
            </a:r>
            <a:r>
              <a:rPr lang="tr-TR" sz="2800" dirty="0"/>
              <a:t> </a:t>
            </a:r>
            <a:r>
              <a:rPr lang="tr-TR" sz="2800" dirty="0" err="1"/>
              <a:t>WTIs</a:t>
            </a:r>
            <a:r>
              <a:rPr lang="tr-TR" sz="2800" dirty="0"/>
              <a:t> </a:t>
            </a:r>
            <a:r>
              <a:rPr lang="tr-TR" sz="2800" dirty="0" err="1"/>
              <a:t>and</a:t>
            </a:r>
            <a:r>
              <a:rPr lang="tr-TR" sz="2800" dirty="0"/>
              <a:t> on-</a:t>
            </a:r>
            <a:r>
              <a:rPr lang="tr-TR" sz="2800" dirty="0" err="1"/>
              <a:t>shell</a:t>
            </a:r>
            <a:r>
              <a:rPr lang="tr-TR" sz="2800" dirty="0"/>
              <a:t> T-</a:t>
            </a:r>
            <a:r>
              <a:rPr lang="tr-TR" sz="2800" dirty="0" err="1"/>
              <a:t>Matrix</a:t>
            </a:r>
            <a:r>
              <a:rPr lang="tr-TR" sz="2800" dirty="0"/>
              <a:t> </a:t>
            </a:r>
            <a:r>
              <a:rPr lang="tr-TR" sz="2800" dirty="0" err="1"/>
              <a:t>elements</a:t>
            </a:r>
            <a:r>
              <a:rPr lang="tr-TR" sz="28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tr-TR" sz="2600" dirty="0" err="1"/>
              <a:t>Determine</a:t>
            </a:r>
            <a:r>
              <a:rPr lang="tr-TR" sz="2600" dirty="0"/>
              <a:t> </a:t>
            </a:r>
            <a:r>
              <a:rPr lang="tr-TR" sz="2600" dirty="0" err="1"/>
              <a:t>the</a:t>
            </a:r>
            <a:r>
              <a:rPr lang="tr-TR" sz="2600" dirty="0"/>
              <a:t>    - </a:t>
            </a:r>
            <a:r>
              <a:rPr lang="tr-TR" sz="2600" dirty="0" err="1"/>
              <a:t>sector</a:t>
            </a:r>
            <a:r>
              <a:rPr lang="tr-TR" sz="2600" dirty="0"/>
              <a:t> </a:t>
            </a:r>
            <a:r>
              <a:rPr lang="tr-TR" sz="2600" dirty="0" err="1"/>
              <a:t>effective</a:t>
            </a:r>
            <a:r>
              <a:rPr lang="tr-TR" sz="2600" dirty="0"/>
              <a:t> </a:t>
            </a:r>
            <a:r>
              <a:rPr lang="tr-TR" sz="2600" dirty="0" err="1"/>
              <a:t>Lagrangian</a:t>
            </a:r>
            <a:r>
              <a:rPr lang="tr-TR" sz="2600" dirty="0"/>
              <a:t> </a:t>
            </a:r>
            <a:r>
              <a:rPr lang="tr-TR" sz="2600" dirty="0" err="1"/>
              <a:t>fully</a:t>
            </a:r>
            <a:endParaRPr lang="tr-TR" sz="2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tr-TR" sz="2800" dirty="0" err="1"/>
              <a:t>Automatically</a:t>
            </a:r>
            <a:r>
              <a:rPr lang="tr-TR" sz="2800" dirty="0"/>
              <a:t> </a:t>
            </a:r>
            <a:r>
              <a:rPr lang="tr-TR" sz="2800" dirty="0" err="1"/>
              <a:t>makes</a:t>
            </a:r>
            <a:r>
              <a:rPr lang="tr-TR" sz="2800" dirty="0"/>
              <a:t> </a:t>
            </a:r>
            <a:r>
              <a:rPr lang="tr-TR" sz="2800" dirty="0" err="1"/>
              <a:t>tadpoles</a:t>
            </a:r>
            <a:r>
              <a:rPr lang="tr-TR" sz="2800" dirty="0"/>
              <a:t> </a:t>
            </a:r>
            <a:r>
              <a:rPr lang="tr-TR" sz="2800" dirty="0" err="1"/>
              <a:t>vanish</a:t>
            </a:r>
            <a:endParaRPr lang="tr-TR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tr-TR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2D3A24-54EF-E443-BD46-924153E71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382" y="2652099"/>
            <a:ext cx="193064" cy="3185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3121E0-8100-CF45-83BC-3B8DD7F70C82}"/>
              </a:ext>
            </a:extLst>
          </p:cNvPr>
          <p:cNvSpPr txBox="1"/>
          <p:nvPr/>
        </p:nvSpPr>
        <p:spPr>
          <a:xfrm>
            <a:off x="838200" y="4035779"/>
            <a:ext cx="10650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800" dirty="0" err="1"/>
              <a:t>Generalize</a:t>
            </a:r>
            <a:r>
              <a:rPr lang="tr-TR" sz="2800" dirty="0"/>
              <a:t> </a:t>
            </a:r>
            <a:r>
              <a:rPr lang="tr-TR" sz="2800" dirty="0" err="1"/>
              <a:t>result</a:t>
            </a:r>
            <a:r>
              <a:rPr lang="tr-TR" sz="2800" dirty="0"/>
              <a:t> </a:t>
            </a:r>
            <a:r>
              <a:rPr lang="tr-TR" sz="2800" dirty="0" err="1"/>
              <a:t>to</a:t>
            </a:r>
            <a:r>
              <a:rPr lang="tr-TR" sz="2800" dirty="0"/>
              <a:t> CP-</a:t>
            </a:r>
            <a:r>
              <a:rPr lang="tr-TR" sz="2800" dirty="0" err="1"/>
              <a:t>breaking</a:t>
            </a:r>
            <a:r>
              <a:rPr lang="tr-TR" sz="2800" dirty="0"/>
              <a:t> (QCD </a:t>
            </a:r>
            <a:r>
              <a:rPr lang="tr-TR" sz="2800" dirty="0" err="1"/>
              <a:t>angle</a:t>
            </a:r>
            <a:r>
              <a:rPr lang="tr-TR" sz="2800" dirty="0"/>
              <a:t>) </a:t>
            </a:r>
            <a:r>
              <a:rPr lang="tr-TR" sz="2800" dirty="0" err="1"/>
              <a:t>cases</a:t>
            </a:r>
            <a:endParaRPr lang="tr-TR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r-TR" sz="2800" dirty="0" err="1"/>
              <a:t>Generalize</a:t>
            </a:r>
            <a:r>
              <a:rPr lang="tr-TR" sz="2800" dirty="0"/>
              <a:t> </a:t>
            </a:r>
            <a:r>
              <a:rPr lang="tr-TR" sz="2800" dirty="0" err="1"/>
              <a:t>to</a:t>
            </a:r>
            <a:r>
              <a:rPr lang="tr-TR" sz="2800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9B14A1-6427-E34E-8C4E-5E012A7AF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6327" y="4601939"/>
            <a:ext cx="724638" cy="30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6402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{8FBC4B22-F281-D143-86B5-3B4AAA4E45CC}tf10001123</Template>
  <TotalTime>5764</TotalTime>
  <Words>516</Words>
  <Application>Microsoft Macintosh PowerPoint</Application>
  <PresentationFormat>Widescreen</PresentationFormat>
  <Paragraphs>110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Wingdings 2</vt:lpstr>
      <vt:lpstr>Dividend</vt:lpstr>
      <vt:lpstr>PowerPoint Presentation</vt:lpstr>
      <vt:lpstr>OutlIne </vt:lpstr>
      <vt:lpstr>CommutatIon of BRST and Global TransformatIons</vt:lpstr>
      <vt:lpstr>‘t Hooft gauge condItIon and on-shell current conservatIon</vt:lpstr>
      <vt:lpstr>Off-Shell, 1-soft-π Green’s functIon IdentItIes</vt:lpstr>
      <vt:lpstr>Off-Shell, 1-soft-π Green’s functIon IdentItIes    The   scalar - sector effectIve LagrangIan </vt:lpstr>
      <vt:lpstr>On-Shell T-matrIx element IdentItIes</vt:lpstr>
      <vt:lpstr>On-Shell T-matrIx element IdentItIes   The   scalar - sector effectIve LagrangIan </vt:lpstr>
      <vt:lpstr>ConclusIons/Outlook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43</cp:revision>
  <cp:lastPrinted>2018-05-06T22:00:30Z</cp:lastPrinted>
  <dcterms:created xsi:type="dcterms:W3CDTF">2018-05-03T16:09:40Z</dcterms:created>
  <dcterms:modified xsi:type="dcterms:W3CDTF">2018-05-07T16:13:47Z</dcterms:modified>
</cp:coreProperties>
</file>