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01" r:id="rId2"/>
    <p:sldId id="705" r:id="rId3"/>
    <p:sldId id="618" r:id="rId4"/>
    <p:sldId id="782" r:id="rId5"/>
    <p:sldId id="810" r:id="rId6"/>
    <p:sldId id="767" r:id="rId7"/>
    <p:sldId id="807" r:id="rId8"/>
    <p:sldId id="811" r:id="rId9"/>
    <p:sldId id="466" r:id="rId10"/>
    <p:sldId id="814" r:id="rId11"/>
    <p:sldId id="427" r:id="rId12"/>
    <p:sldId id="643" r:id="rId13"/>
    <p:sldId id="858" r:id="rId14"/>
    <p:sldId id="680" r:id="rId15"/>
    <p:sldId id="463" r:id="rId16"/>
    <p:sldId id="809" r:id="rId17"/>
    <p:sldId id="851" r:id="rId18"/>
    <p:sldId id="836" r:id="rId19"/>
    <p:sldId id="837" r:id="rId20"/>
    <p:sldId id="838" r:id="rId21"/>
    <p:sldId id="854" r:id="rId22"/>
    <p:sldId id="839" r:id="rId23"/>
    <p:sldId id="841" r:id="rId24"/>
    <p:sldId id="842" r:id="rId25"/>
    <p:sldId id="843" r:id="rId26"/>
    <p:sldId id="844" r:id="rId27"/>
    <p:sldId id="845" r:id="rId28"/>
    <p:sldId id="855" r:id="rId29"/>
    <p:sldId id="856" r:id="rId30"/>
    <p:sldId id="857" r:id="rId31"/>
    <p:sldId id="846" r:id="rId32"/>
    <p:sldId id="847" r:id="rId33"/>
    <p:sldId id="514" r:id="rId34"/>
    <p:sldId id="682" r:id="rId35"/>
    <p:sldId id="815" r:id="rId36"/>
    <p:sldId id="487" r:id="rId37"/>
    <p:sldId id="816" r:id="rId38"/>
    <p:sldId id="515" r:id="rId39"/>
    <p:sldId id="516" r:id="rId40"/>
    <p:sldId id="508" r:id="rId41"/>
    <p:sldId id="517" r:id="rId42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-dai tsai" initials="yt" lastIdx="0" clrIdx="0">
    <p:extLst>
      <p:ext uri="{19B8F6BF-5375-455C-9EA6-DF929625EA0E}">
        <p15:presenceInfo xmlns:p15="http://schemas.microsoft.com/office/powerpoint/2012/main" userId="0adc4b44e60cb76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23B"/>
    <a:srgbClr val="FF3399"/>
    <a:srgbClr val="0508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2" autoAdjust="0"/>
    <p:restoredTop sz="93895" autoAdjust="0"/>
  </p:normalViewPr>
  <p:slideViewPr>
    <p:cSldViewPr snapToGrid="0" snapToObjects="1">
      <p:cViewPr varScale="1">
        <p:scale>
          <a:sx n="70" d="100"/>
          <a:sy n="70" d="100"/>
        </p:scale>
        <p:origin x="663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>
        <p:scale>
          <a:sx n="50" d="100"/>
          <a:sy n="50" d="100"/>
        </p:scale>
        <p:origin x="2037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r>
              <a:rPr lang="en-US" dirty="0"/>
              <a:t>PI 2017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383EFA0-6706-4A86-9010-07E7FDCEEF06}" type="datetime1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F24B565-0CE3-439F-988F-26EA0D49A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2006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ink/ink1.xml><?xml version="1.0" encoding="utf-8"?>
<inkml:ink xmlns:inkml="http://www.w3.org/2003/InkML">
  <inkml:definitions/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8:37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23298 6191 5376,'-17'-17'2688,"68"17"-2560,-35 0 2816,-16 0-2944,17-17 128,0 17-128,0 0 0,0 0 0,-1 17 0,1-17 0,-17 17 0,17 0 0,-17 0 0,0 16 0,0-16 0,-17 17 0,17-1 128,0 1-128,-17-17 128,17 16 0,0-16 0,-16 17 0,16-17 0,16 0 128,-16-1 0,17 1 0,0 0 0,17 0-128,0 0 128,-1-1 0,-16-16 0,17 17-256,-1 17 128,-16-17-128,-1 0 128,-16-1-128,18 1 0,-18 0 0,-18 17 0,2-1 0,-1-16 0,0 17 0,1-1 0,-2 1 0,2-17 0,16 17-128,0-1 128,0-16-384,0 0 128,0 0-256,16-17 0,2 16-1280,-2-16 128</inkml:trace>
  <inkml:trace contextRef="#ctx0" brushRef="#br0" timeOffset="334">23500 7082 5376,'0'-16'2688,"17"16"-2816,-17 0 4096,0 0-3584,17 16 0,-1-16 0,2 17 128,-2 16-640,1-15 0,0-2 384,0 18 128,16-17-256,1 0 0,-17-1 0,0-16 0,17-16-128,-18-1 128,1-17-512,16-17 128,-15 1-1536,-18-17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8:58.5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21280 4678 4992,'-17'0'2432,"34"0"-2816,-17-18 4096,0 18-3712,16-16 0,-16-1 0,0 0 128,18 0-256,-18 0 128,0-17 0,0 18 128,0-1-128,0-16 128,0 15-128,-18 2 128,18-18 0,-16 18 0,16 16 0,-17-18 0,-16 36 0,15-18 0,-15 0 0,-1 16 0,1 1-128,-1 0 128,0-1-128,-16 2 128,16-2 0,0-16 0,-16 0 0,34 0 0,-18 0 0,17 0 0,0-16 0,0-2 128,0 2-256,17-18 128,-16 18-128,16-2 128,0 2-128,-18-1 0,18 0 0,-16 0 128,-1 17-128,-16 0 0,-1 0 0,0 0 0,18 17 0,-35-17 0,17 17 0,1 0 128,-18-17-128,18 16 0,-1-16 0,0 0 0,18 0 0,-18 0 0,17-16-128,0-1 128,1 0-128,-2 17 128,18-17-256,-16 0 0,16 1-512,-17 16 0,17-17-1024,0 17 128</inkml:trace>
  <inkml:trace contextRef="#ctx0" brushRef="#br0" timeOffset="334">20221 3887 4736,'0'0'2304,"0"17"-2304,-17-17 3456,17 0-3456,-17 17 0,0-17 128,1 33 128,-1-16-256,-17 17 0,17-1 128,-16 1 0,16 16 0,0-16 128,0 0-128,17-1 128,-17 1 0,17 0 0,17-18 0,0 18 0,0 0-256,16-17 0,1 16-768,33-16 0,-33 0-896,34 17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8:42.1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24342 2576 5376,'17'17'2688,"16"-51"-2816,-16 34 4352,17 0-4224,0 0 128,-1 0-128,18 0 128,-18 0-256,1 17 128,0-17 0,-18 17 0,2-17-256,-18 17 0,0-1-1280,-18 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8:41.8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24039 3518 5376,'0'0'2688,"17"-51"-3072,-17 51 3840,0-17-3584,16 1 128,-16-18 0,0 17 128,18-16-128,-2-18 0,1 18 128,0-18 0,-1 0 0,2 1 128,-2 0-128,1 16 0,0 0 128,17 18 0,-18-2-128,-16 2 128,18 16-128,-2 0 0,-16 0-128,17 0 0,0 16 0,-1-16 128,2 0-128,-18 0 0,33 18 0,-16-36 0,17 2 128,-18-1 0,1-17-128,0 17 0,0-16 0,-17-1 128,17 1-128,-17-1 0,0 17 0,16-16 128,-16 15-256,0 2 128,0 16-256,0 0 0,0-17-640,18 17 128,-18 0-896,0-17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9:02.4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25165 5131 3840,'-17'0'1920,"17"0"-768,0 0 2048,0 0-3072,17 0 128,-17 17 128,0-17 0,0 17-512,0 0 0,17-1 384,-17 18 0,16 0-128,2-17 0,15 16 0,-16 1 0,17-17 0,-18 33 128,18-33 0,-17 17 128,0-1-128,-1-16 0,-16 0 0,0 0 128,-16 0-256,-18 16 0,0-16-384,-16 0 128,-18 16-896,2-16 128,-2 0-896,1-17 0</inkml:trace>
  <inkml:trace contextRef="#ctx0" brushRef="#br0" timeOffset="-418">24240 5384 4608,'0'-17'2304,"0"17"-1920,0 0 2304,0-17-2560,17 1 0,-17-1 0,17 0 0,-17 0-256,17 0 128,16 0 128,-16-16 128,17 16-256,-1 17 128,-16-17 0,17 17 0,-1 0 0,-16 17 128,17 0-256,-17 0 128,16-1 128,-16 1 128,17 17-128,-17-17 0,-1 0-128,1-1 128,0-16-128,17 17 128,-17-17-256,16 0 0,-16 17 0,17-17 128,16-17-128,-16 17 0,-1 0 0,1 0 128,0 0-128,-1 0 128,-16 0-128,0 17 0,0 0 0,0 0 0,-17-1-128,16-16 128,-16 0-256,17 17 0,-17-17-256,17 0 0,-17 0-1152,0 17 0</inkml:trace>
</inkml:ink>
</file>

<file path=ppt/ink/ink15.xml><?xml version="1.0" encoding="utf-8"?>
<inkml:ink xmlns:inkml="http://www.w3.org/2003/InkML">
  <inkml:definitions/>
</inkml:ink>
</file>

<file path=ppt/ink/ink16.xml><?xml version="1.0" encoding="utf-8"?>
<inkml:ink xmlns:inkml="http://www.w3.org/2003/InkML">
  <inkml:definitions/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3T02:10:32.712"/>
    </inkml:context>
    <inkml:brush xml:id="br0">
      <inkml:brushProperty name="width" value="0.175" units="cm"/>
      <inkml:brushProperty name="height" value="0.175" units="cm"/>
    </inkml:brush>
  </inkml:definitions>
  <inkml:traceGroup>
    <inkml:annotationXML>
      <emma:emma xmlns:emma="http://www.w3.org/2003/04/emma" version="1.0">
        <emma:interpretation id="{78E16BBA-F1FF-4331-A187-E64BDA1711C5}" emma:medium="tactile" emma:mode="ink">
          <msink:context xmlns:msink="http://schemas.microsoft.com/ink/2010/main" type="writingRegion" rotatedBoundingBox="8321,6785 9535,6785 9535,7714 8321,7714"/>
        </emma:interpretation>
      </emma:emma>
    </inkml:annotationXML>
    <inkml:traceGroup>
      <inkml:annotationXML>
        <emma:emma xmlns:emma="http://www.w3.org/2003/04/emma" version="1.0">
          <emma:interpretation id="{13909135-635A-48BA-9B20-ECE80D953C43}" emma:medium="tactile" emma:mode="ink">
            <msink:context xmlns:msink="http://schemas.microsoft.com/ink/2010/main" type="paragraph" rotatedBoundingBox="8321,6785 9535,6785 9535,7714 8321,771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DF4B4E6-A580-42D3-9756-80B0C8610CAB}" emma:medium="tactile" emma:mode="ink">
              <msink:context xmlns:msink="http://schemas.microsoft.com/ink/2010/main" type="line" rotatedBoundingBox="8321,6785 9535,6785 9535,7714 8321,7714"/>
            </emma:interpretation>
          </emma:emma>
        </inkml:annotationXML>
        <inkml:traceGroup>
          <inkml:annotationXML>
            <emma:emma xmlns:emma="http://www.w3.org/2003/04/emma" version="1.0">
              <emma:interpretation id="{4F5D4508-ED8C-4E0A-95EE-4922161BA664}" emma:medium="tactile" emma:mode="ink">
                <msink:context xmlns:msink="http://schemas.microsoft.com/ink/2010/main" type="inkWord" rotatedBoundingBox="8321,6785 9535,6785 9535,7714 8321,7714"/>
              </emma:interpretation>
              <emma:one-of disjunction-type="recognition" id="oneOf0">
                <emma:interpretation id="interp0" emma:lang="en-US" emma:confidence="0">
                  <emma:literal>v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r</emma:literal>
                </emma:interpretation>
                <emma:interpretation id="interp3" emma:lang="en-US" emma:confidence="0">
                  <emma:literal>n</emma:literal>
                </emma:interpretation>
                <emma:interpretation id="interp4" emma:lang="en-US" emma:confidence="0">
                  <emma:literal>Y</emma:literal>
                </emma:interpretation>
              </emma:one-of>
            </emma:emma>
          </inkml:annotationXML>
          <inkml:trace contextRef="#ctx0" brushRef="#br0">10673 7412 3712,'-19'0'1792,"38"0"512,-19 0-384,0 0-1792,0 0 128,0 0 128,0 0 0,0 0-512,0 0 128,0 0 256,19 0 128,0 0 0,0 0 0,0 0-128,0 19 128,19 0-128,-19 0 128,19 19-128,-19 20 0,18-39-128,-18 38 0,19 0-128,-19-19 128,0 0-128,-19 0 128,19 0-128,0 0 0,-19-19 0,0 0 0,19-1 0,-19 1 128,0-19-128,0 19 0,0-19-128,0 0 128,19-19 0,-19 19 0,19-19 0,-19-18 0,19-1 0,0-19 0,0 0 0,0 0 0,0 0 0,19 0 0,0 0 0,18-1 0,-18 1 0,19 0 0,0 1 0,0-1 0,-19 0 0,19 19 0,-19 0 0,-19 19 0,19 0 0,-1 0 0,-18 19-128,0 0 128,0 0-384,0 19 0,1-19-1408,-20 0 0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7T18:36:48.891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84712F6F-48D9-44B8-8451-E1E050601A22}" emma:medium="tactile" emma:mode="ink">
          <msink:context xmlns:msink="http://schemas.microsoft.com/ink/2010/main" type="writingRegion" rotatedBoundingBox="14427,3086 15503,1329 17267,2409 16191,4166"/>
        </emma:interpretation>
      </emma:emma>
    </inkml:annotationXML>
    <inkml:traceGroup>
      <inkml:annotationXML>
        <emma:emma xmlns:emma="http://www.w3.org/2003/04/emma" version="1.0">
          <emma:interpretation id="{DA821D45-B152-4DE0-9DC7-7ECDB52C2544}" emma:medium="tactile" emma:mode="ink">
            <msink:context xmlns:msink="http://schemas.microsoft.com/ink/2010/main" type="paragraph" rotatedBoundingBox="15061,2362 15610,3383 14986,3718 14437,26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95F9C22-6096-4EB9-8DEF-7C5D67823D82}" emma:medium="tactile" emma:mode="ink">
              <msink:context xmlns:msink="http://schemas.microsoft.com/ink/2010/main" type="line" rotatedBoundingBox="15061,2362 15610,3383 14986,3718 14437,2698"/>
            </emma:interpretation>
          </emma:emma>
        </inkml:annotationXML>
        <inkml:traceGroup>
          <inkml:annotationXML>
            <emma:emma xmlns:emma="http://www.w3.org/2003/04/emma" version="1.0">
              <emma:interpretation id="{C8B8FCD0-CB6B-43C7-8737-8FA7FF621897}" emma:medium="tactile" emma:mode="ink">
                <msink:context xmlns:msink="http://schemas.microsoft.com/ink/2010/main" type="inkWord" rotatedBoundingBox="15061,2362 15610,3383 14986,3718 14437,2698">
                  <msink:destinationLink direction="with" ref="{8E2FBEBC-CDA6-42A7-B24A-A1927C27F07E}"/>
                  <msink:destinationLink direction="to" ref="{0A965B6C-35F2-4C87-A0D5-128A076EC3D0}"/>
                </msink:context>
              </emma:interpretation>
              <emma:one-of disjunction-type="recognition" id="oneOf0">
                <emma:interpretation id="interp0" emma:lang="en-US" emma:confidence="0">
                  <emma:literal>f</emma:literal>
                </emma:interpretation>
                <emma:interpretation id="interp1" emma:lang="en-US" emma:confidence="0">
                  <emma:literal>*</emma:literal>
                </emma:interpretation>
                <emma:interpretation id="interp2" emma:lang="en-US" emma:confidence="0">
                  <emma:literal>+</emma:literal>
                </emma:interpretation>
                <emma:interpretation id="interp3" emma:lang="en-US" emma:confidence="0">
                  <emma:literal>y</emma:literal>
                </emma:interpretation>
                <emma:interpretation id="interp4" emma:lang="en-US" emma:confidence="0">
                  <emma:literal>☹</emma:literal>
                </emma:interpretation>
              </emma:one-of>
            </emma:emma>
          </inkml:annotationXML>
          <inkml:trace contextRef="#ctx0" brushRef="#br0">18730 3223 3200,'-19'0'1536,"19"-19"-1024,0 19 1920,0-19-2176,19 0 0,-19 0 256,19-19 128,0 0-768,0 1 128,0-20 512,19 0 0,-19 0-128,19 19 0,-19 0-128,0 19 128,18 19-256,1 0 128,0 0-128,0 38 0,0 0-128,19 0 0,-19 0-256,19 0 0,0-19-1280,0 0 128</inkml:trace>
          <inkml:trace contextRef="#ctx0" brushRef="#br0" timeOffset="-338">19374 3850 2176,'0'-20'1024,"-18"20"256,18-19 768,0 19-1792,0 0 128,0-19 256,0 0 128,0 19-896,-19-19 0,19 0 640,0 0 0,0-18-256,19-1 128,-19-19-256,0 19 0,0-19 0,0 19 0,0-19-128,0 19 0,0 0 0,-19 1 128,0 18-128,0 0 128,0 0-128,0 0 128,0 0-128,-19 19 128,19-19-128,0 0 0,0 0 0,0 19 128,0-19-128,19-19 128,0 38-128,19-19 128,-19 0-256,0 0 0,19 0-512,-19 19 128,0-19-896,0 0 0</inkml:trace>
        </inkml:traceGroup>
      </inkml:traceGroup>
    </inkml:traceGroup>
    <inkml:traceGroup>
      <inkml:annotationXML>
        <emma:emma xmlns:emma="http://www.w3.org/2003/04/emma" version="1.0">
          <emma:interpretation id="{4B6F2D24-CE7A-453E-8202-B7510099EA44}" emma:medium="tactile" emma:mode="ink">
            <msink:context xmlns:msink="http://schemas.microsoft.com/ink/2010/main" type="paragraph" rotatedBoundingBox="16112,3441 16886,2176 17267,2409 16492,367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AE96D90-BD55-4DBF-BB03-66A2F3256E4C}" emma:medium="tactile" emma:mode="ink">
              <msink:context xmlns:msink="http://schemas.microsoft.com/ink/2010/main" type="line" rotatedBoundingBox="16112,3441 16886,2176 17267,2409 16492,3674"/>
            </emma:interpretation>
          </emma:emma>
        </inkml:annotationXML>
        <inkml:traceGroup>
          <inkml:annotationXML>
            <emma:emma xmlns:emma="http://www.w3.org/2003/04/emma" version="1.0">
              <emma:interpretation id="{7BC4EB47-B8B6-4757-9D3A-136A31C96816}" emma:medium="tactile" emma:mode="ink">
                <msink:context xmlns:msink="http://schemas.microsoft.com/ink/2010/main" type="inkWord" rotatedBoundingBox="16112,3441 16886,2176 17267,2409 16492,3674">
                  <msink:destinationLink direction="with" ref="{8E2FBEBC-CDA6-42A7-B24A-A1927C27F07E}"/>
                  <msink:destinationLink direction="to" ref="{0A965B6C-35F2-4C87-A0D5-128A076EC3D0}"/>
                </msink:context>
              </emma:interpretation>
              <emma:one-of disjunction-type="recognition" id="oneOf1">
                <emma:interpretation id="interp5" emma:lang="en-US" emma:confidence="0">
                  <emma:literal>in)</emma:literal>
                </emma:interpretation>
                <emma:interpretation id="interp6" emma:lang="en-US" emma:confidence="0">
                  <emma:literal>n)</emma:literal>
                </emma:interpretation>
                <emma:interpretation id="interp7" emma:lang="en-US" emma:confidence="0">
                  <emma:literal>m)</emma:literal>
                </emma:interpretation>
                <emma:interpretation id="interp8" emma:lang="en-US" emma:confidence="0">
                  <emma:literal>+7)</emma:literal>
                </emma:interpretation>
                <emma:interpretation id="interp9" emma:lang="en-US" emma:confidence="0">
                  <emma:literal>+2)</emma:literal>
                </emma:interpretation>
              </emma:one-of>
            </emma:emma>
          </inkml:annotationXML>
          <inkml:trace contextRef="#ctx0" brushRef="#br0" timeOffset="-1654">20435 3812 2944,'-19'0'1408,"19"0"-896,0 0 1536,0 0-1664,0-20 128,0 20 0,0-18 128,0-2-896,0 2 128,0-2 512,0 2 0,19-1-256,0 0 0,0 0 0,19 0 0,0 0-128,0 0 0,0 0 0,18 0 128,-18 0-128,0 0 128,0 1-128,-19-20 128,0 18 0,-19 2 0,0-2-128,0 2 128,0-2-128,0 2 0,0-20 0,-19 19 128,19-19-128,0 19 128,19 0-128,-19 0 128,19 0-128,-19-19 0,19 19 0,0 0 128,-19 0-128,19 1 128,0-2-128,-19 2 128,19-20 0,0 18 0,0-18 0,0 20 0,0-20-128,0 19 0,0-19 0,-1 19 0,1 0-128,0 19 128,-19 0-256,0-19 0,19 19-512,-19 0 0,0 0-768,-19-19 128</inkml:trace>
          <inkml:trace contextRef="#ctx0" brushRef="#br0" timeOffset="-1285">20776 2863 3712,'0'-18'1792,"38"-20"-1536,-38 19 2688,19 0-2816,0 0 0,19 0-128,-20 0 128,20 0-256,0 0 128,0 0 128,0 0 0,0 0 0,0 0 128,-19 0 0,0 0 0,19 19 0,-19 19 128,0 0-128,0 0 0,-19 0-256,19 19 0,-19 19-768,18-19 128,-36 19-768,18-20 0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7T18:36:30.891"/>
    </inkml:context>
    <inkml:brush xml:id="br0">
      <inkml:brushProperty name="width" value="0.175" units="cm"/>
      <inkml:brushProperty name="height" value="0.175" units="cm"/>
    </inkml:brush>
  </inkml:definitions>
  <inkml:traceGroup>
    <inkml:annotationXML>
      <emma:emma xmlns:emma="http://www.w3.org/2003/04/emma" version="1.0">
        <emma:interpretation id="{8E2FBEBC-CDA6-42A7-B24A-A1927C27F07E}" emma:medium="tactile" emma:mode="ink">
          <msink:context xmlns:msink="http://schemas.microsoft.com/ink/2010/main" type="inkDrawing" rotatedBoundingBox="15198,6954 15932,7626 15860,7705 15125,7034" semanticType="callout" shapeName="Other">
            <msink:sourceLink direction="with" ref="{C8B8FCD0-CB6B-43C7-8737-8FA7FF621897}"/>
            <msink:sourceLink direction="with" ref="{7BC4EB47-B8B6-4757-9D3A-136A31C96816}"/>
          </msink:context>
        </emma:interpretation>
      </emma:emma>
    </inkml:annotationXML>
    <inkml:trace contextRef="#ctx0" brushRef="#br0">19279 7318 3072,'0'-19'1536,"19"0"-1152,-19 19 2048,0 0-2048,0-19 0,0 19 128,0 0 0,0 0-768,0 0 128,0 0 384,0 0 128,0 0-256,19 0 128,-19 0-128,0 0 128,19 0 0,0 0 0,0 0-128,0 19 128,-19 0-128,19 0 128,19-1-256,-19 2 128,0 18-128,19-20 128,0 20-128,-1 0 128,20 0-128,-19 0 128,0 0-128,19 0 128,-19 0-128,0 0 128,-19 0-128,19 0 128,-19-20-128,-19 2 128,19-2-128,0 2 128,-19-2-128,19-18 128,-19 20 0,18-20 0,-18 0-128,0 18 128,0-18-128,19 0 0,-19 0-256,0 0 128,0 0-768,0 0 128,0-18-896,19 18 128</inkml:trace>
  </inkml:traceGroup>
</inkml:ink>
</file>

<file path=ppt/ink/ink2.xml><?xml version="1.0" encoding="utf-8"?>
<inkml:ink xmlns:inkml="http://www.w3.org/2003/InkML">
  <inkml:definitions/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7T18:36:29.991"/>
    </inkml:context>
    <inkml:brush xml:id="br0">
      <inkml:brushProperty name="width" value="0.175" units="cm"/>
      <inkml:brushProperty name="height" value="0.175" units="cm"/>
    </inkml:brush>
  </inkml:definitions>
  <inkml:traceGroup>
    <inkml:annotationXML>
      <emma:emma xmlns:emma="http://www.w3.org/2003/04/emma" version="1.0">
        <emma:interpretation id="{0A965B6C-35F2-4C87-A0D5-128A076EC3D0}" emma:medium="tactile" emma:mode="ink">
          <msink:context xmlns:msink="http://schemas.microsoft.com/ink/2010/main" type="inkDrawing" rotatedBoundingBox="15164,7428 15779,6849 15854,6929 15239,7507" semanticType="callout" shapeName="Other">
            <msink:sourceLink direction="to" ref="{C8B8FCD0-CB6B-43C7-8737-8FA7FF621897}"/>
            <msink:sourceLink direction="to" ref="{7BC4EB47-B8B6-4757-9D3A-136A31C96816}"/>
          </msink:context>
        </emma:interpretation>
      </emma:emma>
    </inkml:annotationXML>
    <inkml:trace contextRef="#ctx0" brushRef="#br0">19980 7186 2944,'0'0'1408,"0"19"-384,0-19 1408,0 0-2176,0 0 0,0 0 128,0 0 0,-18 0-512,18 0 128,0 0 256,-20 0 128,20 19-128,-18-19 0,18 0-128,-20 0 128,2 19-128,-2-19 128,2 19-128,-20-19 0,19 19-128,-19 0 128,19-1-128,-19 2 128,19-2-128,0 2 0,-19-2 0,19 2 128,0-2-128,1 2 128,-20 18-128,18-1 128,2 1 0,18-19 0,-20 19-128,2-19 128,-2 0-128,2 0 0,18 0 0,-20 0 128,20 0-128,-18-19 0,18 0 0,0 18 0,0-18-128,-19 0 128,19 0-128,0 0 0,0 0-256,0 0 128,19-18-640,-19 18 128,0 0-640,18-19 0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37:06.872"/>
    </inkml:context>
    <inkml:brush xml:id="br0">
      <inkml:brushProperty name="width" value="0.05" units="cm"/>
      <inkml:brushProperty name="height" value="0.05" units="cm"/>
      <inkml:brushProperty name="color" value="#808080"/>
    </inkml:brush>
  </inkml:definitions>
  <inkml:traceGroup>
    <inkml:annotationXML>
      <emma:emma xmlns:emma="http://www.w3.org/2003/04/emma" version="1.0">
        <emma:interpretation id="{55D3A737-F39E-4EA9-897B-B2EA9EB08A97}" emma:medium="tactile" emma:mode="ink">
          <msink:context xmlns:msink="http://schemas.microsoft.com/ink/2010/main" type="inkDrawing" rotatedBoundingBox="14977,3918 22079,3111 22604,7724 15502,8532" hotPoints="22263,5163 18829,7768 14845,6123 18279,3518" semanticType="enclosure" shapeName="Ellipse"/>
        </emma:interpretation>
      </emma:emma>
    </inkml:annotationXML>
    <inkml:trace contextRef="#ctx0" brushRef="#br0">9767 6687 2432,'0'16'1152,"-16"-16"-384,0 0 1152,16 0-1664,-17 0 0,17 0 0,-16 16 128,0-16-512,-1 0 0,1 17 512,-1-17 0,1 0-256,0 0 0,-1 0-128,1 0 128,-1 16 0,1-16 0,0 0-128,-17 0 0,16 0 128,1 17 0,-17-17 128,17 0 128,-17 0-256,0 0 128,1 16-128,-1 0 128,0-16-128,0 17 0,-16-1-128,16-16 128,1 17-128,-18-1 0,18 0 0,-1-16 0,-16 17-128,0-17 128,-1 0 0,1 16 0,16 0 0,-16-16 0,0 0 0,0 0 128,16 0-128,-16 0 0,0 0 0,0 0 128,0 0-128,-1 0 128,-15 0-128,16 0 128,0 0-128,-1 0 0,1-16 0,0 16 0,-17-16 0,17 16 128,-16 0-128,-1-17 0,17 1 0,-16 0 0,-1 16 0,17-17 0,-17 17 0,17-16 0,-16-1 0,-1 17 0,0-16 0,1 0 0,-1-1 0,1 17 128,-1-16-128,1-1 0,-1 1 0,1 0 0,-17 16 0,16-17 0,-16 1-128,17 0 128,-1 16 0,1-17 0,-1 1 0,0-17 0,1 17 0,-1-17 0,-16 0 0,17-16 128,-1 16-128,1-16 0,-17 0 0,16 0 128,-16-1-128,17 1 128,-17 0-128,16-16 0,1 15 0,-1-32 128,17 1-128,-16 15 0,15-16 0,-15 17 128,16-17-128,-1 0 0,1-17 0,17 17 128,15-16-128,1 16 128,-1 0-128,1-16 128,16 0-256,16-1 128,1 1 0,-1 16 0,1 0 0,15 0 0,1 0 0,16-16 0,-16 16 0,16 0 128,0 0-128,1 0 0,31 17 0,-15-17 0,16-17 0,-17 17 0,17 0-128,17 17 128,-17-1 0,32 1 0,-32-1 0,17 17 0,-1-16 0,0 15 128,1-15-128,15 16 0,1-1 0,-17 1 0,33 0 0,-16 16 0,16-16-128,0 16 128,-16 17 0,33-17 128,-17 1-128,16-1 0,-16 0 0,33 17 0,-33-17 0,17 0 0,-1 17-128,1 16 128,65-17 0,0 17 128,-33 0-128,-16 0 0,-17 0 0,1 17 128,-1-1 0,-16 0 128,0 1-128,-16 16 0,0-1 0,0-15 128,-1 16-128,-15-1 0,-1 17-128,0 1 0,17-1 0,-33 16 128,16-16-128,-16 17 0,-16-17 0,-1 17 0,1-1 0,-17 1 128,0 16-128,0-17 0,0 17 0,1-16 0,-1 16 0,-16-17 128,16 1-256,0-1 128,-16 50 0,-1-17 0,-15-16-128,16 0 128,-33-16 0,16 16 0,1-17 0,-17 17 0,0-16 0,-17-1 0,1 1-128,-17-1 128,16 1-128,-15-17 128,-17 33 0,16-16 128,-16-1-128,-1 17 0,1 0-128,0-16 128,0 16 0,-17-17 0,1 17-128,-1 0 0,1 0 0,-17 0 0,16 0 0,-32 0 128,16-17-128,-16 17 0,16 17 128,-17-18 0,1 1-128,-17 0 128,1 0-128,-1 0 0,0 0-128,-16 0 128,16-16-640,-16 16 0,0-17-768,17-16 128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37:06.873"/>
    </inkml:context>
    <inkml:brush xml:id="br0">
      <inkml:brushProperty name="width" value="0.05" units="cm"/>
      <inkml:brushProperty name="height" value="0.05" units="cm"/>
      <inkml:brushProperty name="color" value="#808080"/>
    </inkml:brush>
  </inkml:definitions>
  <inkml:traceGroup>
    <inkml:annotationXML>
      <emma:emma xmlns:emma="http://www.w3.org/2003/04/emma" version="1.0">
        <emma:interpretation id="{16D07E58-9B3F-4948-ACF5-668DC076CE09}" emma:medium="tactile" emma:mode="ink">
          <msink:context xmlns:msink="http://schemas.microsoft.com/ink/2010/main" type="inkDrawing" rotatedBoundingBox="9039,4099 12609,3969 12706,6610 9135,6740" hotPoints="12643,5206 11084,6766 9524,5206 11084,3647" semanticType="enclosure" shapeName="Circle">
            <msink:sourceLink direction="with" ref="{7D9B1CA2-9F9E-4D4F-B10D-77E902120BD4}"/>
          </msink:context>
        </emma:interpretation>
      </emma:emma>
    </inkml:annotationXML>
    <inkml:trace contextRef="#ctx0" brushRef="#br0">17191 6441 2944,'0'0'1408,"0"0"-768,0 0 2944,0 0-3456,0 0 128,0 0 128,0 0 128,0 0-640,-17 0 128,17 0 384,0 0 0,-16 0-128,0 0 0,16 16-128,-17-32 128,1 32-128,-1-16 0,-15 0 0,15 0 0,-15 0 0,-1 0 0,-16 0-128,16 0 128,0 0-128,-16-16 128,16 16 0,-16 0 0,-17 0 0,17 0 0,0 16 128,-16-16 0,-1-16 0,17 16 0,-17 0-128,17-17 0,0 1 0,-17 0 0,17-1 0,0 1 0,16-17 0,-16 17 0,0-17-128,0 0 128,16 0 0,-16 1 0,0-1-128,0 0 128,-1 0-128,18-16 128,-18 0-128,1 0 128,0 0 0,0-17 0,0 17-128,0-17 128,0 17-128,-1 0 128,18 0-128,-1 0 0,-16-17 0,32 17 128,-16-33-128,33 0 0,-16 17 0,16-1 127,0 1-127,0-1 0,16 0 0,17 1 0,-16-1 0,32 1 0,0-17 0,-16 16 0,32 17 0,-16 0 0,17-17-127,0 17 127,15 0 0,1 16 127,0-16-127,0 16 0,0-16-127,17 17 127,15-18 0,-15 18 0,-1-1 0,17 16 0,-17 1-128,17 0 128,-17 16 0,17-17 0,-17 17 0,0 0 0,1 0 0,-1 0 0,-16 17 0,0-17 128,0 16-128,-17 0 127,17 17-127,-16-16 128,-1 15-128,17 1 128,-16 0-128,-17 0 0,17-1 128,-17 1 0,0 0-128,0 0 128,0 16-128,0 0 0,-16 0 0,16 0 128,-16 1-128,0-1 128,16 16-128,-16-16 0,-17 1 0,17-1 0,-17 0 0,1 0 128,-1 17-256,-16-17 128,16 16 0,-16 1 0,0-1 0,0-32 0,0 16-128,0 1 128,0-18 0,-16 17 0,16 1 0,0-1 0,-16 16-128,16-15 128,0-1 0,-17 0 0,1 0-128,0 0 128,-1-16 0,1 16 0,-1-16-128,-15 0 128,-1 16 0,-16-16 0,16 16 0,-33 0 0,17 0 0,-33 0 0,17 0-128,-17-16 128,0 16-256,16-16 129,-32 0-385,-17 16 0,33-33-896,-16 18 0,16-34-640,17 0 0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7-12T02:40:15.119"/>
    </inkml:context>
    <inkml:brush xml:id="br0">
      <inkml:brushProperty name="width" value="0.175" units="cm"/>
      <inkml:brushProperty name="height" value="0.175" units="cm"/>
      <inkml:brushProperty name="ignorePressure" value="1"/>
    </inkml:brush>
  </inkml:definitions>
  <inkml:traceGroup>
    <inkml:annotationXML>
      <emma:emma xmlns:emma="http://www.w3.org/2003/04/emma" version="1.0">
        <emma:interpretation id="{5E134DE1-2B3C-4C42-94F0-86F53DEE9254}" emma:medium="tactile" emma:mode="ink">
          <msink:context xmlns:msink="http://schemas.microsoft.com/ink/2010/main" type="writingRegion" rotatedBoundingBox="-1687,5250 -1672,5250 -1672,5265 -1687,5265"/>
        </emma:interpretation>
      </emma:emma>
    </inkml:annotationXML>
    <inkml:traceGroup>
      <inkml:annotationXML>
        <emma:emma xmlns:emma="http://www.w3.org/2003/04/emma" version="1.0">
          <emma:interpretation id="{A1AFE771-0F34-4806-B5C9-FB045D83C45B}" emma:medium="tactile" emma:mode="ink">
            <msink:context xmlns:msink="http://schemas.microsoft.com/ink/2010/main" type="paragraph" rotatedBoundingBox="-1687,5250 -1672,5250 -1672,5265 -1687,526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958F63A-B156-4336-AF07-EE58C6ADC5B5}" emma:medium="tactile" emma:mode="ink">
              <msink:context xmlns:msink="http://schemas.microsoft.com/ink/2010/main" type="line" rotatedBoundingBox="-1687,5250 -1672,5250 -1672,5265 -1687,5265"/>
            </emma:interpretation>
          </emma:emma>
        </inkml:annotationXML>
        <inkml:traceGroup>
          <inkml:annotationXML>
            <emma:emma xmlns:emma="http://www.w3.org/2003/04/emma" version="1.0">
              <emma:interpretation id="{E4F86FED-31DE-43D6-AB8C-277C949B0C37}" emma:medium="tactile" emma:mode="ink">
                <msink:context xmlns:msink="http://schemas.microsoft.com/ink/2010/main" type="inkWord" rotatedBoundingBox="-1687,5250 -1672,5250 -1672,5265 -1687,5265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}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645 5517,'0'0</inkml:trace>
        </inkml:traceGroup>
      </inkml:traceGroup>
    </inkml:traceGroup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0:42.833"/>
    </inkml:context>
    <inkml:brush xml:id="br0">
      <inkml:brushProperty name="width" value="0.175" units="cm"/>
      <inkml:brushProperty name="height" value="0.175" units="cm"/>
      <inkml:brushProperty name="color" value="#FF8000"/>
    </inkml:brush>
    <inkml:brush xml:id="br1">
      <inkml:brushProperty name="width" value="0.05" units="cm"/>
      <inkml:brushProperty name="height" value="0.05" units="cm"/>
      <inkml:brushProperty name="color" value="#808080"/>
    </inkml:brush>
  </inkml:definitions>
  <inkml:traceGroup>
    <inkml:annotationXML>
      <emma:emma xmlns:emma="http://www.w3.org/2003/04/emma" version="1.0">
        <emma:interpretation id="{7D9B1CA2-9F9E-4D4F-B10D-77E902120BD4}" emma:medium="tactile" emma:mode="ink">
          <msink:context xmlns:msink="http://schemas.microsoft.com/ink/2010/main" type="writingRegion" rotatedBoundingBox="9373,4561 12605,4690 12534,6467 9302,6338">
            <msink:destinationLink direction="with" ref="{16D07E58-9B3F-4948-ACF5-668DC076CE09}"/>
          </msink:context>
        </emma:interpretation>
      </emma:emma>
    </inkml:annotationXML>
    <inkml:traceGroup>
      <inkml:annotationXML>
        <emma:emma xmlns:emma="http://www.w3.org/2003/04/emma" version="1.0">
          <emma:interpretation id="{FACAE5AF-D593-48B7-BDBD-75B918DF14BB}" emma:medium="tactile" emma:mode="ink">
            <msink:context xmlns:msink="http://schemas.microsoft.com/ink/2010/main" type="paragraph" rotatedBoundingBox="9373,4561 12605,4690 12534,6467 9302,63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54EEE34-3CC1-437B-889E-30ED6067489E}" emma:medium="tactile" emma:mode="ink">
              <msink:context xmlns:msink="http://schemas.microsoft.com/ink/2010/main" type="line" rotatedBoundingBox="9373,4561 12605,4690 12534,6467 9302,6338"/>
            </emma:interpretation>
          </emma:emma>
        </inkml:annotationXML>
        <inkml:traceGroup>
          <inkml:annotationXML>
            <emma:emma xmlns:emma="http://www.w3.org/2003/04/emma" version="1.0">
              <emma:interpretation id="{B85C90E9-3AFC-4B3B-A24A-B62B574EB4FF}" emma:medium="tactile" emma:mode="ink">
                <msink:context xmlns:msink="http://schemas.microsoft.com/ink/2010/main" type="inkWord" rotatedBoundingBox="9373,4561 12605,4690 12534,6467 9302,6338"/>
              </emma:interpretation>
              <emma:one-of disjunction-type="recognition" id="oneOf0">
                <emma:interpretation id="interp0" emma:lang="en-US" emma:confidence="0">
                  <emma:literal>to</emma:literal>
                </emma:interpretation>
                <emma:interpretation id="interp1" emma:lang="en-US" emma:confidence="0">
                  <emma:literal>his</emma:literal>
                </emma:interpretation>
                <emma:interpretation id="interp2" emma:lang="en-US" emma:confidence="0">
                  <emma:literal>top</emma:literal>
                </emma:interpretation>
                <emma:interpretation id="interp3" emma:lang="en-US" emma:confidence="0">
                  <emma:literal>tie</emma:literal>
                </emma:interpretation>
                <emma:interpretation id="interp4" emma:lang="en-US" emma:confidence="0">
                  <emma:literal>toe</emma:literal>
                </emma:interpretation>
              </emma:one-of>
            </emma:emma>
          </inkml:annotationXML>
          <inkml:trace contextRef="#ctx0" brushRef="#br0">11715 5137 4736,'-19'-38'2304,"19"76"-2176,0-38 2432,0-19-2560,19 19 0,0-19 0,-19 19 0,18 0 0,2 0 0,-2-19 0,2 19 0,-2 0 0,2 0 128,-2 0-128,20-19 128,-18 38-128,-2-38 128,1 19-128,0 0 128,0 0-128,-19 0 128,19 19-128,-19-19 128,0 19-128,0 19 128,-19-19-128,19-19 0,-19 38 0,0-19 0,0 19 0,1-19 0,-2 19 0,2 0 0,-20 0 0,18-1 0,2 1 0,-2 0 128,2 0-128,-2-19 128,20 0-128,-18 0 128,18 0-128,18-19 128,-18 0-128,0 0 128,20 0-128,-2-19 0,2 19 0,-2-19 128,20 19-128,-18 0 128,-2-19-128,2 19 0,17 0 0,-37 0 128,19 19-128,0 0 0,-19 0 0,-19 19 0,19 0 0,-19 0 128,0 0-128,1 0 0,-2 18 0,2-18 0,-2 19 0,20-38 128,-18 19-128,18 0 0,0-19 0,0 0 0,18 0 0,2 0 0,18 0 0,-20-19 0,1 19 0,19-19 0,19 0 0,-19 0 128,19 0-128,-20 0 0,1 0 0,0 0 0,0 0 0,-18 0 0,-2 19-128,20-19 128,-19 19 0,-19 0 0,19 18 0,-19-18 128,19 19-128,-19 0 0,19 0 0,-19 0 0,19-19 0,-19 19 128,19-19-128,0 0 0,0 0 0,0 0 0,0 0 0,19-19 0,-20 19 0,2-19 0,36 19 0,-18-19 128,0 0-128,0 0 0,0 0 0,0-19 0,0 19 0,0-19 128,0 19-128,0 0 0,0-19-128,0 19 128,0-19 0,0 19 0,18-19 0,-18 0 0,19 0 0,-19 19 0,19-19 128,-19 38 0,0-19 0,0 19 128,0 0-128,-20 19 128,20-19-128,0 19 128,-19-19-256,19 0 0,0-1 0,0 2 128,-19-20-128,19-20 0,0 2-128,0-1 128,0 0 0,0-19 0,0 0 0,-1 0 128,1-19-128,19 0 0,-19 0 0,18 19 0,-18-18 0,0-1 0,0 19 0,20 0 0,-21 0 0,1 19 0,0 0-128,-19-19 128,19 38 0,-19-19 0,0 0 0,19 0 0,-20 19 0,2-19 0,-2-19 0,2 19 0,18-18 0,-38-1 0,38-19 0,-38 0 128,18 19-128,2-19 0,-20 0-128,18 19 128,-18-19-128,0 20 0,-18 18-128,-20-19 128,18 0-128,-18 19 128,-18 0 0,18 0 0,-19 0 0,19 19 128,0 0 0,-19 0 128,19 19-128,0-19 0,0 0 128,20 19 0,-2-19 0,2 0 128,18 0-128,0 0 128,18 0-128,2-19 0,-20 19-128,18-19 128,2 0-256,-2 0 128,2 0 0,-2 0 0,-18-19 0,0 38 0,0-19 0,0 19 0,0-19 0,-18 19 0,-2 0 0,2 0 0,18 19 0,-38-19 0,18 19-128,2-19 128,-2 0-256,2 19 128,-2 0-256,2-19 128,-20-19-1408,19 0 0</inkml:trace>
          <inkml:trace contextRef="#ctx0" brushRef="#br1" timeOffset="-215959">13446 6281 3072,'-16'0'1536,"16"16"-896,0-16 1664,-17 0-2048,17 0 128,-32 0 256,15 0 0,-16 17-768,1-17 128,-18 0 512,18 0 0,-16 0 0,-18 0 0,0 0 0,1-17 0,-17 1-128,-16 16 128,16-33-128,-17 1 128,17-1-256,0-16 0,1-1-128,-1 1 128,16 0-128,17 0 128,0 0-128,16 0 0,17-17 0,-1 1 0,17-1-128,33 0 0,-17 1 0,17 16 128,16 0-128,-16-1 0,16-15 0,17 16 0,-1 0 0,1-1 0,16 1 0,-17 0 0,17 0 0,0 16 0,0 0 0,16 17 128,-16 0-128,17 16 0,-18-17 0,1 34 0,16-17 0,-33 16 0,17 17 0,0-17 0,0 17 0,-16 16 0,-17-16 0,17 0 0,-17-1 0,0 1 0,0 0 0,-16 0 0,16 16 0,-16 0 0,0 0 0,-17 0 128,0 1-128,17 15 0,-17-32 0,1 32 127,-17-48-127,16 16 0,-16-1 0,0 1 0,0 0 0,-16 0 128,-1-1-128,1 18 0,0-1 0,-33-16 128,16 16-128,-16 0 0,-17 0-128,0-16 128,-15 16-255,-1-16 127,16-1-256,1 1 128,-1-16-896,0-17 0,17 16-896,0 0 128</inkml:trace>
          <inkml:trace contextRef="#ctx0" brushRef="#br0" timeOffset="109977">11848 5214 4992,'0'-20'2432,"38"-17"-2048,-38 37 2432,19 0-2816,0-19 0,0 19 0,18-19 128,1 0-128,20 19 0,-20-19 0,18 19 0,1 0 0,0 0 0,0 0 0,-19 0 0,-1 0 0,1 19 0,0-19-384,0 0 0,0 19-1024,-38-38 128</inkml:trace>
        </inkml:traceGroup>
      </inkml:traceGroup>
    </inkml:traceGroup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37:06.871"/>
    </inkml:context>
    <inkml:brush xml:id="br0">
      <inkml:brushProperty name="width" value="0.05" units="cm"/>
      <inkml:brushProperty name="height" value="0.05" units="cm"/>
      <inkml:brushProperty name="color" value="#808080"/>
    </inkml:brush>
  </inkml:definitions>
  <inkml:traceGroup>
    <inkml:annotationXML>
      <emma:emma xmlns:emma="http://www.w3.org/2003/04/emma" version="1.0">
        <emma:interpretation id="{13C1ED3C-85C5-483D-88F7-416E1F9F4578}" emma:medium="tactile" emma:mode="ink">
          <msink:context xmlns:msink="http://schemas.microsoft.com/ink/2010/main" type="inkDrawing" rotatedBoundingBox="16195,4698 20761,4123 21126,7025 16560,7600" semanticType="enclosure" shapeName="Other">
            <msink:destinationLink direction="with" ref="{A90E07ED-0517-4AE4-BCA9-93F5562896CC}"/>
            <msink:destinationLink direction="with" ref="{1050B1E9-AEA8-42FD-9677-6DA2F70D7CBD}"/>
          </msink:context>
        </emma:interpretation>
      </emma:emma>
    </inkml:annotationXML>
    <inkml:trace contextRef="#ctx0" brushRef="#br0">8489 6227 3328,'0'0'1664,"-16"0"-512,16 0 512,0 0-1408,0-17 0,-17 17 0,17 0 128,-16 0-384,0 0 0,-1 0 256,1 0 128,-17 0-128,0 0 0,-16 0 0,16 0 0,-16-16-128,0 16 128,0 0-128,0 0 128,-17-17-128,17 17 128,-16 0-128,-17-16 0,16 16 128,-16-17 0,17 17-128,-17-16 128,0 0-128,-17-1 128,17 17-128,-16-33 128,16 1-128,0 15 0,-16-15-128,16-1 128,-16-16-128,16 16 128,0-16 0,0 0 0,0-1-128,16 1 128,1 0-128,16-17 0,-17 17 0,17-16 128,16-17-128,-16 16 128,33-16-128,-17 17 128,16-17-128,17 16 128,-16-32-128,32 32 0,-16-14 0,17-2 0,16 16 0,-1-16 0,18 17 0,-18-1 0,34-16 0,-17 0 0,33 0-128,0 0 128,0 0 0,-17 17 0,34 16 0,-17-17 0,16 17 0,17-17 128,-17 17-128,17 0 128,-1 0-128,18 0 0,-18 16 0,17-16 0,-16 16 0,16 17 128,0-1-128,0 1 0,0 16 0,-16-17 0,16 17 0,0 17 0,-16-17 0,16 16 0,-16 1 0,16 15 0,-16 1 0,-1 0 0,-15 0 0,-1 16 0,0-16 0,17 16 0,-33 0 0,16 0 0,-16 0 0,-16 17 0,-1-1 0,1 1 0,-17-1 0,17-15 0,-34 15 0,1 1 0,0-1 0,0 1 0,-17-1 0,-16 1 0,0-1 0,0 17 0,0-32 0,-16 15 0,-1 0 0,-15 0 128,15-16-128,-16 1 0,1 15 0,-1 1 0,-16-1 0,0 1 0,-1-1-128,1-16 128,0 1 0,0-1 0,-17 0 0,1 16 128,-1 1-128,17-17 0,-33 0 0,0 17 0,0-17 0,0 0 0,-16-16-128,16 16 128,-16-16-128,-1-17 0,1 17-384,-17-17 128,1 17-768,-1-16 0,0-1-768,1-16 128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0:40.184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B6A29565-E48C-42BE-A1AE-E61DB9038FED}" emma:medium="tactile" emma:mode="ink">
          <msink:context xmlns:msink="http://schemas.microsoft.com/ink/2010/main" type="inkDrawing" rotatedBoundingBox="15639,4314 21685,3987 21875,7506 15829,7833" shapeName="Other">
            <msink:destinationLink direction="with" ref="{A90E07ED-0517-4AE4-BCA9-93F5562896CC}"/>
            <msink:destinationLink direction="with" ref="{1050B1E9-AEA8-42FD-9677-6DA2F70D7CBD}"/>
          </msink:context>
        </emma:interpretation>
      </emma:emma>
    </inkml:annotationXML>
    <inkml:trace contextRef="#ctx0" brushRef="#br0">19354 4513 3968,'18'19'1920,"-18"-19"-1536,20 0 1920,-2 0-2304,-18 0 128,20 0-128,-2 0 0,-18 0-128,20 0 128,-2 19 0,2-19 0,-2 0 0,-18 18 0,20-18 0,-20 19 0,0 0 0,0-19 128,0 19-128,-20 0 0,2 0 0,-20 0 128,0 0-128,0 19 0,-19-19 0,0 0 0,19 19 0,-19 0 0,0-19 0,1 0 128,-2 19-128,-17-19 128,18 18-128,0-18 0,0 0 0,1 19 128,-2 0-128,20-19 128,0 0-128,0 0 128,1 0-128,18 0 0,0 0 0,0 0 128,19 0-128,0-19 0,0 0 0,0 19 0,19-19 0,0 0 128,0 19-128,18-19 0,-17-19 128,18 19 0,0 0-128,0 0 128,18-19-128,1 19 0,-19 0 0,0 0 128,0 0-128,-19 0 0,19 0 0,-20 0 0,2 0 0,-20 19 0,18 0-128,-18 0 128,0 0 0,-18 0 128,-2 19-128,2-1 0,-20 20 0,-19-19 0,19 19 0,-19-19 0,1 19 0,-2 0 0,2-19 0,-2 19 0,-17-1 0,18 1 128,0 0-128,-18-19 0,37 19 0,-20-19 0,20 0 0,20 0 128,-20 0-128,38-20 0,-19 1 0,19 0 128,19 0-128,-1-19 0,20 19 0,-18-19 0,36 0 0,-36 0 0,36 0 0,-18 0 0,19-19 0,-19 19 128,19-19-128,-19 19 0,0 0 0,18 0 128,-18 0-256,0 19 128,0 0 0,-19 0 0,0 0 0,-38 19 0,19 0 0,-19 19 0,1-19 0,-2 19 128,-18 0-256,0 18 128,20 1 0,-20-19 0,0 19 0,0-19 0,0-19 0,19 19 0,-19-20 0,19 20 0,0-38 0,0 19 128,19 0-128,0 0 128,19-19-128,-19-19 128,19 0-128,19 0 128,0 0-128,0 0 0,18-19 0,2 19 128,-2-19-128,20 0 0,0 0 0,-19 19 0,19 0 0,-19-19 128,-1 19-128,2 0 0,-2 0 0,-18 0 0,0 19-128,0-19 128,-19 19 0,19 19 128,-38-19-128,19 19 0,-19 0-128,18 19 128,-18-19 0,0-1 0,0 1 0,0 19 0,20-19 0,-20 0 0,18 0 0,2-19 0,-2 0 0,2-19 128,-2 0-128,20 0 128,0 0-128,19-19 128,-19 0-128,19 0 128,-19 19-128,18-19 128,2 0-128,18 19 0,-20-19 0,20 19 0,-19 0 0,0 0 128,-19 19 0,18-19 128,2 19-256,-20 0 0,0 0 0,-20 0 128,20 19-128,0-19 0,0 0-128,-19 19 128,19-19 0,-19 0 128,-1-1 0,20-18 0,0 19 0,0-38 0,0 19-128,19-18 128,0-1-256,0-19 128,0 0-128,-1-19 0,40 0-128,-20 0 128,18-19 0,1 19 0,-20 1 128,21-1 0,-20 0 0,-1 38 128,1-19 0,-1 0 128,1 19 0,0 19 0,-19 0-128,0 0 0,0 19-128,-19 0 128,0 19-128,19-19 0,-19 38 0,0-38 0,0 38 0,0-38 0,-20 0 0,20-1 128,-19 1-128,0-38 0,19 1 0,-19-1 128,19 0-256,-19-19 128,19 0-128,0-19 128,0 19-128,18-19 0,-18 0-128,0 0 128,19 1 0,-19-1 0,0 0 128,19 0 0,-19 19 128,0 19 0,0-19 0,0 19 0,18 19 0,1-19 128,-19 19-256,19 0 128,0 19-128,-20-19 0,21 0 0,-20 19 0,0-19 0,0-19 0,-1 0-128,1 0 128,0 0 0,-19-19 128,19-18-128,0-20 0,-19 0 0,0 0 0,-1 0 0,2-18 0,-2 18-128,2 19 128,-20-19-128,0 38 128,-20-19 0,2 0 0,-2 38 0,-17 0 0,-1-18-128,-19 37 128,19 0 0,-38 0 0,20 0 0,-20 0 0,0 19 0,19-1 0,0-18 0,0 0 128,19 0-128,1 0 0,17-37 0,20 18 128,-18-19-128,36-19 0,2 0 0,-2-19 128,39 19 0,-19-19 0,0 20-128,0-1 128,19 0-128,-39 0 128,2 0-128,-2 0 0,2 0-128,-20 1 128,-20 18 0,2 0 0,-20 19 0,0 0 0,-19 0 0,19 19 0,-19 19 0,1-19 0,-40 0 0,40 0 128,-1 0-128,0-19 0,19 0 0,19 0 0,0-19 0,19 0 0,19 0 0,0-19 0,0 0 0,19 1 0,-19-1 0,0 19 0,0 0 0,-19 0 0,-19 19 0,0 0 0,0 19-256,-38 19 0,19 0-512,0 0 0,0-19-1024,0-19 128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0:45.497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A90E07ED-0517-4AE4-BCA9-93F5562896CC}" emma:medium="tactile" emma:mode="ink">
          <msink:context xmlns:msink="http://schemas.microsoft.com/ink/2010/main" type="inkDrawing" rotatedBoundingBox="17128,4256 18410,4416 18391,4572 17109,4413" semanticType="callout" shapeName="Other">
            <msink:sourceLink direction="with" ref="{B6A29565-E48C-42BE-A1AE-E61DB9038FED}"/>
            <msink:sourceLink direction="with" ref="{13C1ED3C-85C5-483D-88F7-416E1F9F4578}"/>
          </msink:context>
        </emma:interpretation>
      </emma:emma>
    </inkml:annotationXML>
    <inkml:trace contextRef="#ctx0" brushRef="#br0">6656 3286 4352,'0'0'2176,"0"0"-2048,0 0 2304,19 0-2304,-19 0 0,38 0 128,-19 0 0,0 0-384,0 0 128,19-19 128,-19 19 128,0-19-128,19 19 0,-19 0-128,19 0 128,-19 0-128,19 0 128,-1 0-128,1 0 128,0 0 0,0 0 128,0 0-256,0 19 128,-19-19-128,0 19 128,19 0 0,-38 0 0,19 0-128,0 0 0,0 0 0,0 0 0,0 0 0,18 0 0,-18-19 0,19 0 0,-19 0 0,19-19 0,-19 0 0,19 19 128,0-19-128,-19 19 0,19-19-128,-19 19 128,19 0-128,-19 0 128,0 0-128,0 0 128,0 0-128,-1 0 128,1 19-384,0-19 128,19 0-1152,-18 0 128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2:30.654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8E4609E8-7D32-49BD-8D75-F529A7690FDF}" emma:medium="tactile" emma:mode="ink">
          <msink:context xmlns:msink="http://schemas.microsoft.com/ink/2010/main" type="inkDrawing" rotatedBoundingBox="20547,4283 20623,4357 20604,4376 20528,4302" shapeName="Other"/>
        </emma:interpretation>
      </emma:emma>
    </inkml:annotationXML>
    <inkml:trace contextRef="#ctx0" brushRef="#br0">22956 4627 2432,'-38'0'1152,"38"0"-2432,-38-39 1152,38 39-384,0-38 128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2:31.118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1050B1E9-AEA8-42FD-9677-6DA2F70D7CBD}" emma:medium="tactile" emma:mode="ink">
          <msink:context xmlns:msink="http://schemas.microsoft.com/ink/2010/main" type="inkDrawing" rotatedBoundingBox="20040,4481 20584,4035 20688,4162 20143,4608" semanticType="callout" shapeName="Other">
            <msink:sourceLink direction="with" ref="{B6A29565-E48C-42BE-A1AE-E61DB9038FED}"/>
            <msink:sourceLink direction="with" ref="{13C1ED3C-85C5-483D-88F7-416E1F9F4578}"/>
          </msink:context>
        </emma:interpretation>
      </emma:emma>
    </inkml:annotationXML>
    <inkml:trace contextRef="#ctx0" brushRef="#br0">22994 4417 3840,'0'19'1920,"0"-19"-2176,0 0 3712,18 0-3456,-18 0 0,0 0 0,0-19 128,0 19-128,-18-19 128,18 19 0,0 0 128,-20 0-128,20 0 0,-18 0 0,-20 0 128,19 0-128,0 19 0,-19-19-128,0 19 128,19 0-128,-18 0 128,17-19-128,2 19 128,-2 0-128,2-19 128,-2 19-128,2 0 128,18-19-128,-20 0 128,20 19-128,0-19 128,0 19 0,0-19 0,0 19-128,20-19 128,-20 18-128,0-18 0,0 19 0,0 0 0,0-19 0,0 19 0,-20 0 0,2 19 0,-2-19 0,2-1 0,-20 1-128,19-19 0,-19 19-1280,19 0 0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3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20102 4509 3456,'0'0'1664,"0"0"-384,0 0 1024,0 0-2176,0 0 128,0 0 0,0-16 0,16 16-256,-16 0 0,18 0 256,-18 0 128,16 0-128,1 0 0,0 0 0,0 0 0,0 0-128,16 0 0,1 0 0,-1-17 0,1 17 0,16 0 0,1 0 0,0 0 0,-1 0 0,0 0 0,1 17-128,0-17 128,15 0 0,-15 0 0,0-17 0,-1 17 0,0 0 0,1 0 0,0 0 0,-18 0 0,18 0-128,-18 0 128,1 0-128,-17 0 0,17 0 0,-1 0 128,0 0-128,18 0 0,-18 0 0,1-17 0,0 17 0,0 0 0,-18 0 0,18 0 0,-34 0 0,17 0 0,0 0 0,-17 0 0,16 0-128,-16 0 128,0 0-256,0 0 0,0 0-256,-16 0 0,16-17-1280,0 17 128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1-03T18:24:50.581"/>
    </inkml:context>
    <inkml:brush xml:id="br0">
      <inkml:brushProperty name="width" value="0.175" units="cm"/>
      <inkml:brushProperty name="height" value="0.175" units="cm"/>
    </inkml:brush>
  </inkml:definitions>
  <inkml:traceGroup>
    <inkml:annotationXML>
      <emma:emma xmlns:emma="http://www.w3.org/2003/04/emma" version="1.0">
        <emma:interpretation id="{6470C472-C08B-4936-8940-3CB0FED84FDD}" emma:medium="tactile" emma:mode="ink">
          <msink:context xmlns:msink="http://schemas.microsoft.com/ink/2010/main" type="writingRegion" rotatedBoundingBox="21730,7599 23606,7599 23606,10260 21730,10260"/>
        </emma:interpretation>
      </emma:emma>
    </inkml:annotationXML>
    <inkml:traceGroup>
      <inkml:annotationXML>
        <emma:emma xmlns:emma="http://www.w3.org/2003/04/emma" version="1.0">
          <emma:interpretation id="{3CF60F1F-98DC-4774-B36F-20B8B0F4584B}" emma:medium="tactile" emma:mode="ink">
            <msink:context xmlns:msink="http://schemas.microsoft.com/ink/2010/main" type="paragraph" rotatedBoundingBox="21730,7599 23606,7599 23606,10260 21730,1026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576269-44D3-4824-9900-AEAE6B0823B8}" emma:medium="tactile" emma:mode="ink">
              <msink:context xmlns:msink="http://schemas.microsoft.com/ink/2010/main" type="line" rotatedBoundingBox="21730,7599 23606,7599 23606,10260 21730,10260"/>
            </emma:interpretation>
          </emma:emma>
        </inkml:annotationXML>
        <inkml:traceGroup>
          <inkml:annotationXML>
            <emma:emma xmlns:emma="http://www.w3.org/2003/04/emma" version="1.0">
              <emma:interpretation id="{24C7216D-A1EA-4115-8A1D-E9411BB8604F}" emma:medium="tactile" emma:mode="ink">
                <msink:context xmlns:msink="http://schemas.microsoft.com/ink/2010/main" type="inkWord" rotatedBoundingBox="21730,7599 23606,7599 23606,10260 21730,10260"/>
              </emma:interpretation>
              <emma:one-of disjunction-type="recognition" id="oneOf0">
                <emma:interpretation id="interp0" emma:lang="en-US" emma:confidence="0">
                  <emma:literal>}</emma:literal>
                </emma:interpretation>
                <emma:interpretation id="interp1" emma:lang="en-US" emma:confidence="0">
                  <emma:literal>y</emma:literal>
                </emma:interpretation>
                <emma:interpretation id="interp2" emma:lang="en-US" emma:confidence="0">
                  <emma:literal>&gt;</emma:literal>
                </emma:interpretation>
                <emma:interpretation id="interp3" emma:lang="en-US" emma:confidence="0">
                  <emma:literal>¥</emma:literal>
                </emma:interpretation>
                <emma:interpretation id="interp4" emma:lang="en-US" emma:confidence="0">
                  <emma:literal>2</emma:literal>
                </emma:interpretation>
              </emma:one-of>
            </emma:emma>
          </inkml:annotationXML>
          <inkml:trace contextRef="#ctx0" brushRef="#br0">23586 9818 3456,'0'-21'1664,"0"42"-1792,0-21 2304,0 20-2176,0 0 0,21 0 0,-21 0 128,0 20-256,20 0 128,0 1 0,0-1 128,0 21-128,0-1 0,41 0 0,-1 22 0,-19-22 0,19-20 0,-20 0 0,21 0 0,-21 1 0,1-21 0,-1 1 128,-20-1 128,1 0-128,-21 0 128,-21 0-128,21 20 0,-20 0 0,0 1 0,-21-1-128,1 1 0,20-1 0,-20 0 0,-1 20 0,-19-19 0,-1 40 0,1-21 0,-1-20 0,-19 21 128,19 0-128,-19-1 128,19 0-128,1 1 0,-1-21 0,-19 1 128,39-1-128,-39 0 0,39-20 0,-19 20 0,-1-20 0,21 21 128,0-21-128,-1 1 0,1-1 0,0 0 0,20 20 0,-1-20 0,1 0 0,-20 0 0,20 21 0,0-21 0,0 20-128,-1-19 128,1-1-128,0 20 128,0-20 0,0-20 0,0 20-256,-1 0 128,21 0-128,-20-20 128,20 0-384,-20 20 0,20-20-640,0 0 128</inkml:trace>
          <inkml:trace contextRef="#ctx0" brushRef="#br0" timeOffset="309">22418 11974 3072,'0'20'1536,"-20"41"-1792,20-61 2432,0 40-2048,-20-20 0,20 0 0,-20 21 0,0-1-128,-1 1 0,21-21 128,0 20 0,0-20-128,0 1 128,21-1-128,19-20 128,0 20-128,21-20 128,19 20-512,1 0 128,0 0-768,0-20 128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1-03T18:25:04.858"/>
    </inkml:context>
    <inkml:brush xml:id="br0">
      <inkml:brushProperty name="width" value="0.175" units="cm"/>
      <inkml:brushProperty name="height" value="0.175" units="cm"/>
    </inkml:brush>
  </inkml:definitions>
  <inkml:traceGroup>
    <inkml:annotationXML>
      <emma:emma xmlns:emma="http://www.w3.org/2003/04/emma" version="1.0">
        <emma:interpretation id="{8080F354-E54D-4117-9055-CA1E2907AC87}" emma:medium="tactile" emma:mode="ink">
          <msink:context xmlns:msink="http://schemas.microsoft.com/ink/2010/main" type="writingRegion" rotatedBoundingBox="15150,6458 15719,8715 14948,8909 14379,6652"/>
        </emma:interpretation>
      </emma:emma>
    </inkml:annotationXML>
    <inkml:traceGroup>
      <inkml:annotationXML>
        <emma:emma xmlns:emma="http://www.w3.org/2003/04/emma" version="1.0">
          <emma:interpretation id="{DB5327C8-4CA6-4ABA-A078-004337F6801C}" emma:medium="tactile" emma:mode="ink">
            <msink:context xmlns:msink="http://schemas.microsoft.com/ink/2010/main" type="paragraph" rotatedBoundingBox="15150,6458 15719,8715 14948,8909 14379,66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F2F54AB-5A19-4212-9AC7-F75758AF974A}" emma:medium="tactile" emma:mode="ink">
              <msink:context xmlns:msink="http://schemas.microsoft.com/ink/2010/main" type="line" rotatedBoundingBox="15150,6458 15719,8715 14948,8909 14379,6652"/>
            </emma:interpretation>
          </emma:emma>
        </inkml:annotationXML>
        <inkml:traceGroup>
          <inkml:annotationXML>
            <emma:emma xmlns:emma="http://www.w3.org/2003/04/emma" version="1.0">
              <emma:interpretation id="{94DB8678-986B-4F3A-93BB-6F5173A66591}" emma:medium="tactile" emma:mode="ink">
                <msink:context xmlns:msink="http://schemas.microsoft.com/ink/2010/main" type="inkWord" rotatedBoundingBox="15150,6458 15719,8715 14948,8909 14379,6652"/>
              </emma:interpretation>
              <emma:one-of disjunction-type="recognition" id="oneOf0">
                <emma:interpretation id="interp0" emma:lang="en-US" emma:confidence="0">
                  <emma:literal>1</emma:literal>
                </emma:interpretation>
                <emma:interpretation id="interp1" emma:lang="en-US" emma:confidence="0">
                  <emma:literal>Z</emma:literal>
                </emma:interpretation>
                <emma:interpretation id="interp2" emma:lang="en-US" emma:confidence="0">
                  <emma:literal>a</emma:literal>
                </emma:interpretation>
                <emma:interpretation id="interp3" emma:lang="en-US" emma:confidence="0">
                  <emma:literal>n</emma:literal>
                </emma:interpretation>
                <emma:interpretation id="interp4" emma:lang="en-US" emma:confidence="0">
                  <emma:literal>u</emma:literal>
                </emma:interpretation>
              </emma:one-of>
            </emma:emma>
          </inkml:annotationXML>
          <inkml:trace contextRef="#ctx0" brushRef="#br0">15131 8810 3584,'-20'20'1792,"40"0"-1024,-20-20 1792,0-20-2560,0 40 0,0-20 0,0 20 128,0 20-128,0 1 0,0 20 0,0-1 128,21 20-128,-21 1 128,20-20-128,-20-1 128,20 0-128,0 22 0,20-22 0,-19 0 128,19 0-128,-20 1 0,41-20 128,-21-1 0,20 0 128,1-20 0,-1 0 0,21 0 0,-21 1 0,1-1 0,-21-20-128,21 20 0,-21-20 0,-20 20 0,20 1-128,1-1 128,-21 0-128,1 20 128,-21 0 0,0-20 0,0 21-128,-21 20 128,-19 39 0,-1-20 0,1 2-128,0-2 0,-1-20 0,1 21 0,0-20-128,20-21 128,-21 0 0,21 0 0,0-20-128,20 1 0,-20-1 0,20 0 0,-20-20 0,20 21 0,0-21-128,0 0 0,0 0-128,-21 0 0,21 0-384,-20 0 128,20 0-640,0 0 128,-20 0-128,0 0 0</inkml:trace>
          <inkml:trace contextRef="#ctx0" brushRef="#br0" timeOffset="326">15494 10786 3712,'0'0'1792,"0"20"-1792,0-20 3712,0 0-3584,0 20 0,0 21 128,0-21 0,0 0-384,0 0 128,0 0 128,20 1 128,-20-1-256,20 0 128,0 0-128,0 0 128,21-20-128,-21 20 128,21-40-256,-1 20 128,20 0-256,-20-20 128,21-20-1152,0 20 0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3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22996 2020 5248,'-17'0'2560,"17"0"-2176,0 0 2944,0 0-3328,0 0 128,0 0 0,17 0 0,0 0-128,0 0 0,17 0 0,-1 17 128,0 0-128,-15-1 0,-2 2 0,1 15 0,0 0-128,-1 18 128,-16 16 0,0-16 0,-16 0 0,-1-1 0,17 0 0,0 0 0,0 1 0,0 0 128,17-18 0,-1 1 128,2-17-128,-2-1 128,18 18-128,-17-17 128,0 0-128,17-1 0,-18 2-128,1 15 128,0-16-128,-17 17 0,16 16 0,-16-16 0,0 16 0,-16-16 0,16 0-128,0-1 128,0 0 0,0 1 0,-17 0-256,17-17 0,0 0-1280,0-17 0,0 16-128,0-32 0</inkml:trace>
  <inkml:trace contextRef="#ctx0" brushRef="#br0" timeOffset="1">22895 2306 5504,'0'-17'2688,"17"1"-3456,-17-1 5376,0 0-4608,17 0 0,-17-16 128,0-1 0,17 17-128,-17-17 0,0 1 128,0-18 128,0 1 0,0 16 0,0 1 0,17 16 0,-17-17 0,16 17 0,1 17-128,0 0 0,17 0 0,-1 17 0,1 0-128,17 0 0,-1 0-256,0-1 128,1 1-768,-1 0 0,1 0-896,-18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4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24561 3232 3712,'0'0'1792,"0"0"-1280,0 0 2176,0 0-2560,0-17 0,0 17 0,-17-17 0,17 0-128,0 17 0,0-33 128,0 15 128,0-15-128,0 0 0,0 15 0,0-15 128,17 16-128,-17-33 0,17 16-128,-17 17 128,16-16 0,2-1 0,-2 17-128,18 0 128,-18 1-128,18-2 0,-17 2 0,0-1 0,0 0 0,16 1 0,-33-2 0,18 2 128,-2 16-128,-16-17 0,0 17 0,17-17 128,-17 1-128,-17-2 0,17 2 0,0-1 0,-16 0 0,-2 0 0,18-16-128,0 15 128,-16-15 0,16 16 0,0-17 0,0 18 0,16-18 0,-16 18 0,18-2 0,-2 2 128,1-18-128,16 17 0,1 0 0,0 1 0,0-1 0,-1 0 0,1 0 0,-17 0 0,16 1 0,-16-2 0,0 18 0,-17-16 128,17-1-128,-17 17 0,0-17 0,0 17 0,0-16 0,-17-2 0,17 2 0,-17-1 0,17 0-128,0 1 128,-17-2-256,17 2 128,0-1-512,17 17 0,-17-17-768,0 17 0</inkml:trace>
  <inkml:trace contextRef="#ctx0" brushRef="#br0" timeOffset="1">24898 1920 4608,'-17'18'2304,"34"-36"-2688,-17 18 3712,17 0-3328,0-16 0,0-1 0,16 0 0,1 1 0,-17-2 0,16 2 0,1-1 0,-17 0 0,16 17 128,-16-17 0,17 17 128,-17 17-128,0 0 128,-1 0-128,18 17 128,-17-1-256,0-16 128,-17 17-1536,17-18 128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406"/>
    </inkml:context>
    <inkml:brush xml:id="br0">
      <inkml:brushProperty name="width" value="0.05" units="cm"/>
      <inkml:brushProperty name="height" value="0.05" units="cm"/>
      <inkml:brushProperty name="color" value="#774931"/>
    </inkml:brush>
  </inkml:definitions>
  <inkml:trace contextRef="#ctx0" brushRef="#br0">23569 3788 3584,'-17'0'1792,"34"0"-640,-17 0 1280,0 0-2304,17 0 0,-17-17 128,34 0 0,-18 17-256,1-16 0,0-1 256,33 17 128,-16-17-128,16 0 0,1 0 0,-18 17 0,18 0-128,16 0 128,-16 0-256,0 17 128,-1 0-128,17 0 128,-16 0-128,-18-1 128,18-16-128,-18 17 128,1 0 0,-1-17 128,1 17-128,-17 0 0,0-17 0,-17 16 0,16-16 0,-16 0 0,18 17-256,-18-17 0,0 0-256,0 17 128,0-17-512,0 0 0,0 0-896,0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392"/>
    </inkml:context>
    <inkml:brush xml:id="br0">
      <inkml:brushProperty name="width" value="0.05" units="cm"/>
      <inkml:brushProperty name="height" value="0.05" units="cm"/>
    </inkml:brush>
    <inkml:brush xml:id="br1">
      <inkml:brushProperty name="width" value="0.05" units="cm"/>
      <inkml:brushProperty name="height" value="0.05" units="cm"/>
      <inkml:brushProperty name="color" value="#774931"/>
    </inkml:brush>
  </inkml:definitions>
  <inkml:trace contextRef="#ctx0" brushRef="#br0">21398 4308 4992,'34'0'2432,"-51"0"-2432,34 0 3584,-17 17-3584,0-17 128,17 0 0,0 0 128,-1 17-256,18-17 0,-17 16 128,17-16 128,-18 17 0,1-17 0,0 17 0,17-17 0,-34 17 0,16 0 0,-16 0-128,18-1 128,-36 1-128,18 0 128,-16 17-256,-1-1 128,0 1-256,-17 0 128,1-1-384,-18 1 128,18-17-1536,-1 0 0</inkml:trace>
  <inkml:trace contextRef="#ctx0" brushRef="#br1" timeOffset="13.4989">23587 4628 3584,'0'0'1792,"0"0"-1792,-18 0 2432,18 0-2176,0 0 0,-16 0 128,-1 17 128,0-1-512,0-16 0,-1 34 256,2-17 128,-2 0-128,2-1 128,16 2-256,0-2 128,-17 18-256,17-18 0,17 18-128,-17 0 128,0-17-1408,16 16 128</inkml:trace>
  <inkml:trace contextRef="#ctx0" brushRef="#br0" timeOffset="1.4988">23855 4375 4480,'0'-18'2176,"-33"18"-2304,33-16 3456,0 16-3200,-17 0 128,17 0 0,-17 16 128,0 2-384,0-18 0,17 16 384,-17 1 0,17-17 0,17 17 0,0 0-128,0-17 128,0 17-128,0-17 0,-1-17-128,1 17 128,17-17-128,-34 17 0,17-17-128,-17 0 128,0 1-128,0-2 128,-17 18-128,0-16 0,0 16 0,17 0 128,-33 0-128,16 16 0,-17-16 0,34 18 0,-17-2 0,0-16 0,17 17 0,17 0 128,-17 0-128,34 0 128,-17-17-128,16 0 128,1 0 0,0-17 0,-18 0-128,18 17 0,-17-17 0,17 0 0,-34-17 0,16 18 128,-16-1-128,-16-16 0,16 15 0,-17 18 128,0-16-128,0 16 0,-17 0 0,18 16 0,-18 2 0,17-2 0,0 1 0,-16 16 0,33-15 0,-17-2 0,34 18 0,-17-17 0,17 0 0,-1-1 128,18 2-256,-17-18 128,0 0 0,16-18 128,-16 2-128,0 16 0,0-17 0,0 0 0,-17 0 0,0 0 0,0-17 0,0 18 0,-17-1 0,0 17 0,0-17 0,-17 17 0,1 0 0,-1 17 0,1-17 0,16 17 0,0-1 0,0 2 0,0-2 0,17 1 0,17 0 0,0-17 128,0 17-128,16 0 0,1-17 0,-17-17 128,16 17-128,-16-17 0,0 17 0,0-17 0,0 0 0,0 17 0,-17-34 0,0 18 0,0-1 0,0 0 0,-34 17 0,17 0 0,-17 17 0,18 0 0,-1-1-128,0 2 128,17-2 0,0 1 0,0 0 0,17-17 0,-17 17 0,33 0 128,-16-17-128,0 0 0,0-17 0,0 0 128,0 17-128,-17-17 0,16 17 0,-16-17 0,0-17 0,0 18 0,-16-1-128,-1-16 128,-17 33 0,17-18 0,-16 36-128,-1-2 128,0 1-128,18 0 128,-1-17-128,17 16 0,-17 2 0,34-2 128,-17 1-256,17 0 128,-1-17 0,18 0 0,-17 17-256,16-34 128,-16 17-384,0 0 128,0-17-1280,0 17 0</inkml:trace>
  <inkml:trace contextRef="#ctx0" brushRef="#br0" timeOffset="2.4989">23989 4359 4864,'-17'0'2432,"-17"0"-2688,34 0 3840,-17 0-3584,1 17 0,-1-17 256,-17 0 0,17 17-256,-16-1 128,16-16 0,0 18 128,17-2 0,0 1 0,17 0 0,0-17 0,16 17-128,-16-17 128,17 0-128,-1 0 128,1-17-128,-17 17 0,17-17 0,-18 0 0,1 1-128,-17 16 0,0-18 0,0 2 128,-17-1-128,1 0 0,-18 17 0,0 0 128,-16 17-128,16-17 0,1 17 0,16-17 0,-17 16 0,34 2 0,0-2 0,0 1 0,0 0-128,34 0 128,-17-17-384,-1 17 128,18-17-384,-17 0 128,0 0-1280,-1 0 0</inkml:trace>
  <inkml:trace contextRef="#ctx0" brushRef="#br0" timeOffset="3.4989">24207 4375 4480,'-16'0'2176,"-1"-17"-1920,17 17 2816,-17 0-3072,17 0 128,-16 17 0,-2-17 128,2 17-256,-1-1 128,17 1 128,0 0 0,0 0-128,0 0 128,17 0-128,-1-1 128,18-16-128,0 0 0,-18 0-128,2 0 128,15-16 0,-16-1 0,0 0 0,0 0 0,-17 0 0,0 0 128,-17 1-128,17-1 128,-17 0-128,0 0 0,0 0-128,1 34 0,-2-17 0,-15 0 0,16 0 0,-17 17 0,18 0 0,-1-17 0,17 17 0,-17-1 128,17 1-128,17 17 0,0-17 0,-1-17 128,2 17-128,15-17 128,-16 0-128,17-17 0,-18 17 0,18-17 128,-17 0-128,0 0 0,-1 0 0,-16 1 0,-16-1 0,16-17 0,-17 17 0,17 0 0,-17 1 0,-17-1 0,18 0 0,-18 17 0,17 17 0,0 0 0,-17-1 0,18 1 0,-1 0 0,0 0 128,17 0-128,0 0 0,17-1 0,0 1 128,-1 0-128,18 0 0,0-17 128,-18 0 0,18 0-128,-17-17 0,0 0 0,0 17 128,0-17-128,-17 1 0,0-1 0,-17 0 0,17 0 0,-34 0 0,17 0 0,-17 17 0,1-16 0,-18 32 0,35-16 0,-18 17 0,0 0 0,18 0 0,-1 0 0,17 16 0,0-16 0,0 0 0,17 0 0,17 0 128,-18 0-128,34-1 128,-16-16-128,0 0 0,0 0 0,-18-16 0,18 16 0,-17-17 0,0 0 0,-1 0 0,-16 0 0,-16 0 0,-1 1 0,0-1 0,0 0-128,0 17 128,-17 0 0,18 17 128,-18-17-128,18 17 0,-2-1 0,18 1 0,0 0 0,0 0 0,0 0 0,34 0 0,-17-1 0,0-16 0,-1 0 0,2 0 128,-2-16-128,1-1 0,0 17 0,-17-17 0,0 0 0,0-17 0,0 18 0,0-1 0,-17 0 0,0 0 0,1 17 0,-2 17 0,2-17 0,-1 17 0,17-17-128,-17 17 128,17-1 0,17 1 0,0-17 0,-17 17 0,16 0 0,2-17 0,-2 0 0,1 0 0,0-17 0,-17 17 128,0-17-256,0 17 128,0 0 0,0-17 0,0 1 0,0 16 0,-17 0 0,17 0 0,-17 0 0,17 0 0,-16 0 0,16 16 0,0-16 0,0 17 0,0-17 0,0 17 0,0 0 0,0-17 0,16 0 0,-16 0 0,17 0 0,0 0 0,0 0 0,-17-17 0,17 17 0,-1-17 0,-16 17-128,18 0 128,-18 0-128,-18-17 128,2 17-128,16 0 128,-17 0-128,0 0 128,0 17 0,-16-17 0,33 17 0,-18 0 0,2-17-128,16 17 128,0-17-128,0 17 0,16-1-384,-16-16 128,18 0-512,-18 0 0,16 0-896,-16 0 0</inkml:trace>
  <inkml:trace contextRef="#ctx0" brushRef="#br0" timeOffset="5.4989">23013 6831 5760,'0'17'2816,"16"17"-3072,-16-18 4608,0 18-3968,0 0 0,0 16 256,18 1 0,-18-18-768,16 18 0,18-34 512,0-1 0,0 1-128,-1-17 0,18-17-384,-18 1 128,0-18-768,18 0 0,-17-16-1280,-1 16 128</inkml:trace>
  <inkml:trace contextRef="#ctx0" brushRef="#br0" timeOffset="4.4989">23636 5604 5632,'0'0'2816,"16"-34"-3072,-16 34 4096,17 0-3840,-17-17 0,0 17 0,0 0 128,0 0-128,0 17 0,0-17 0,0 0 128,-17 17-128,1 0 128,-18 0-256,0-1 128,1 18 0,16-17 128,-17 0 0,17 15 0,0-15 0,17 17 0,-16-1 0,32 1 128,-16-17-128,17 16 128,17 1-256,-17 0 128,0-1 0,-1 1 0,1-17-128,-17 17 0,-17-18 0,1 1 0,-1 17 0,0-17 0,-17 16 0,-16 1 0,16-17-128,1 16 128,-1 1 0,0 0 0,1 16-128,16-33 128,0 17 0,17-18 128,0 18-128,17 0 0,0-1 0,-17-16 128,16 17-128,1-1 128,0 1-128,0-17 128,-17 17-128,17-18 128,-34 1-128,17 17 0,-17-17 0,0 16 0,0-16-128,1 17 128,-1-1-128,0 1 128,0 0-256,0-17 0,-16 16-640,16 1 0,17-17-896,-17 0 128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404"/>
    </inkml:context>
    <inkml:brush xml:id="br0">
      <inkml:brushProperty name="width" value="0.05" units="cm"/>
      <inkml:brushProperty name="height" value="0.05" units="cm"/>
      <inkml:brushProperty name="color" value="#774931"/>
    </inkml:brush>
  </inkml:definitions>
  <inkml:trace contextRef="#ctx0" brushRef="#br0">24479 4881 3840,'0'0'1920,"0"17"-1536,-18-17 2560,18 0-2944,-17 0 128,1 0 128,-18 17 0,0-17-256,1 16 128,-1-16 128,-16 0 0,-1 0 0,-16 17 0,16-34 0,-34 17 128,18-16-256,0 16 0,-1-17 128,18 0 0,-1 0-128,18 17 0,-1-17-128,1 0 128,-1 1-128,17-1 0,17 0-128,-17 17 128,17-17-128,0 17 128,0-17-256,0 17 128,0 0-256,0 0 128,0 0-512,0 0 128,0 0-896,0 0 128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407"/>
    </inkml:context>
    <inkml:brush xml:id="br0">
      <inkml:brushProperty name="width" value="0.05" units="cm"/>
      <inkml:brushProperty name="height" value="0.05" units="cm"/>
      <inkml:brushProperty name="color" value="#774931"/>
    </inkml:brush>
    <inkml:brush xml:id="br1">
      <inkml:brushProperty name="width" value="0.05" units="cm"/>
      <inkml:brushProperty name="height" value="0.05" units="cm"/>
    </inkml:brush>
  </inkml:definitions>
  <inkml:trace contextRef="#ctx0" brushRef="#br0">24511 3704 3584,'0'0'1792,"0"0"-1280,0 0 2176,0-17-2560,0 17 0,0 0 256,0 0 0,18 0-384,-18 0 128,16 0 128,1 17 128,-17-1 0,18 2 0,-2-2-128,2 1 0,15 0-128,-16-1 0,-1 2 0,18 15 0,-34-16 0,0-1 128,0 2-128,-16-2 0,-2 1 0,-15 0 128,0 0-384,-19 0 0,1-17-1536,-16 16 0</inkml:trace>
  <inkml:trace contextRef="#ctx0" brushRef="#br1" timeOffset="83501">25496 4058 3712,'0'-39'1792,"20"-19"-1024,-1 38 1920,-19 1-2688,19-1 0,1 20 128,0-19 128,0 19-128,18 0 0,-18 19 128,0-19 0,-1 20 128,20-20 0,-19 19-128,18-19 0,-18 20-128,0-20 128,19 19-128,-20-19 128,1 0-256,0 0 128,18-19-128,-18 19 128,0-20-128,18 1 128,-18-1-128,0 1 0,19-1 0,-20 1 128,1-1 0,0 20 0,18-20 128,21 20 0,-20-19-128,20 19 128,-20 0-128,0 0 0,0 19 0,-19-19 0,18 0-128,-18 0 0,0-19 0,19 19 0,-20 0 0,21 0 0,-21-20-128,0 20 128,1-39-384,0 20 128,-1-1-384,0 20 0,-19-19-1152,0-1 128</inkml:trace>
  <inkml:trace contextRef="#ctx0" brushRef="#br1" timeOffset="83925">26610 3570 5760,'0'0'2816,"20"20"-3456,-20-20 4480,0 20-3840,19-20 0,1 19 128,-1-19 128,20 19-128,-19-19 128,19 20 128,0 0 0,0-1 128,0 20 0,0-19 0,-39-1 0,20 20-128,-20-19 0,0 19-128,0 0-1,-20 0-255,-19 20 0,20-1-511,-40-18-1,20 18-1536,19-38 0</inkml:trace>
  <inkml:trace contextRef="#ctx0" brushRef="#br1" timeOffset="-5">25149 6208 5248,'0'0'2560,"17"0"-2944,1 0 4352,-18 0-3968,17 0 128,-1 17 128,18-17 0,0 16-256,0-16 128,-1 17 256,0-17 0,1 17-128,0-17 128,0 0 0,-18 0 0,18-17-256,-17 17 128,-17-33-256,0-1 128,17 0-512,-34-16 0,17-1-1536,0-16 128</inkml:trace>
  <inkml:trace contextRef="#ctx0" brushRef="#br1" timeOffset="-4">24779 5283 4608,'17'-17'2304,"-17"34"-2816,0-17 4096,17 16-3584,-17-16 0,0 18 256,0-2 0,17 1-256,-17 17 0,0-17 128,17-1 128,-17 1 0,16 0 0,1 0-128,0 0 128,0-17-128,17 0 0,-18 0-128,1 0 128,17 16-128,-17-16 0,0 18 0,-1-2 0,-16 1 0,0 0 0,17 17 0,-17-18 128,0 18 0,17-18 128,-17 18-128,17-17 0,0 0 0,-17 0 0,16 0 0,1-1 0,1-16-128,-1 18 0,17-2 0,-18 1 128,18-17-128,0 17 0,-18-1 0,1 2 0,0-2 0,17 1 128,-34 16-128,17 1 0,-1 0-128,-16 0 128,17 0 0,-17-18 128,0 1-256,0 0 128,0-1-128,0-16 0,0 18-256,0-18 128,0 0-768,0 0 0,0-18-640,0 18 128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r>
              <a:rPr lang="en-US" dirty="0"/>
              <a:t>PI 2017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564EABA-D6D2-4D4F-A602-2AAA2677E87D}" type="datetime1">
              <a:rPr lang="en-US" smtClean="0"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17AE9CA-CD49-F14D-88FA-10891F870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139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945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01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8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42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458641" y="86445"/>
            <a:ext cx="8231041" cy="15185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defTabSz="315876">
              <a:lnSpc>
                <a:spcPct val="95000"/>
              </a:lnSpc>
              <a:defRPr sz="4219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8641" y="1605003"/>
            <a:ext cx="4045645" cy="525299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241093" indent="-241093" defTabSz="315876">
              <a:lnSpc>
                <a:spcPct val="93000"/>
              </a:lnSpc>
              <a:spcBef>
                <a:spcPts val="984"/>
              </a:spcBef>
              <a:buSzTx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marL="241093" indent="80364" defTabSz="315876">
              <a:lnSpc>
                <a:spcPct val="93000"/>
              </a:lnSpc>
              <a:spcBef>
                <a:spcPts val="984"/>
              </a:spcBef>
              <a:buSzTx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marL="241093" indent="401822" defTabSz="315876">
              <a:lnSpc>
                <a:spcPct val="93000"/>
              </a:lnSpc>
              <a:spcBef>
                <a:spcPts val="984"/>
              </a:spcBef>
              <a:buSzTx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marL="241093" indent="723279" defTabSz="315876">
              <a:lnSpc>
                <a:spcPct val="93000"/>
              </a:lnSpc>
              <a:spcBef>
                <a:spcPts val="984"/>
              </a:spcBef>
              <a:buSzTx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marL="241093" indent="1044736" defTabSz="315876">
              <a:lnSpc>
                <a:spcPct val="93000"/>
              </a:lnSpc>
              <a:spcBef>
                <a:spcPts val="984"/>
              </a:spcBef>
              <a:buSzTx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927636" y="6611630"/>
            <a:ext cx="2129439" cy="180696"/>
          </a:xfrm>
          <a:prstGeom prst="rect">
            <a:avLst/>
          </a:prstGeom>
        </p:spPr>
        <p:txBody>
          <a:bodyPr wrap="square" lIns="0" tIns="0" rIns="0" bIns="0"/>
          <a:lstStyle>
            <a:lvl1pPr algn="r" defTabSz="315876">
              <a:lnSpc>
                <a:spcPct val="95000"/>
              </a:lnSpc>
              <a:tabLst>
                <a:tab pos="508974" algn="l"/>
                <a:tab pos="1017948" algn="l"/>
                <a:tab pos="1526922" algn="l"/>
              </a:tabLst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341882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7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7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8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7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0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96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8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3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0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1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Relationship Id="rId9" Type="http://schemas.openxmlformats.org/officeDocument/2006/relationships/image" Target="../media/image5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customXml" Target="../ink/ink8.xml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12" Type="http://schemas.openxmlformats.org/officeDocument/2006/relationships/image" Target="../media/image82.png"/><Relationship Id="rId2" Type="http://schemas.openxmlformats.org/officeDocument/2006/relationships/image" Target="../media/image25.png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10" Type="http://schemas.openxmlformats.org/officeDocument/2006/relationships/image" Target="../media/image81.png"/><Relationship Id="rId4" Type="http://schemas.openxmlformats.org/officeDocument/2006/relationships/image" Target="../media/image78.png"/><Relationship Id="rId9" Type="http://schemas.openxmlformats.org/officeDocument/2006/relationships/customXml" Target="../ink/ink6.xml"/><Relationship Id="rId14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0.png"/><Relationship Id="rId13" Type="http://schemas.openxmlformats.org/officeDocument/2006/relationships/image" Target="../media/image85.png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12" Type="http://schemas.openxmlformats.org/officeDocument/2006/relationships/image" Target="../media/image59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0.png"/><Relationship Id="rId11" Type="http://schemas.openxmlformats.org/officeDocument/2006/relationships/customXml" Target="../ink/ink14.xml"/><Relationship Id="rId5" Type="http://schemas.openxmlformats.org/officeDocument/2006/relationships/customXml" Target="../ink/ink11.xml"/><Relationship Id="rId10" Type="http://schemas.openxmlformats.org/officeDocument/2006/relationships/image" Target="../media/image580.png"/><Relationship Id="rId4" Type="http://schemas.openxmlformats.org/officeDocument/2006/relationships/image" Target="../media/image550.png"/><Relationship Id="rId9" Type="http://schemas.openxmlformats.org/officeDocument/2006/relationships/customXml" Target="../ink/ink13.xml"/><Relationship Id="rId1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6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340.png"/><Relationship Id="rId7" Type="http://schemas.openxmlformats.org/officeDocument/2006/relationships/customXml" Target="../ink/ink19.xml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1.png"/><Relationship Id="rId11" Type="http://schemas.openxmlformats.org/officeDocument/2006/relationships/image" Target="../media/image35.png"/><Relationship Id="rId5" Type="http://schemas.openxmlformats.org/officeDocument/2006/relationships/customXml" Target="../ink/ink18.xml"/><Relationship Id="rId10" Type="http://schemas.openxmlformats.org/officeDocument/2006/relationships/image" Target="../media/image393.png"/><Relationship Id="rId4" Type="http://schemas.openxmlformats.org/officeDocument/2006/relationships/image" Target="../media/image34.png"/><Relationship Id="rId9" Type="http://schemas.openxmlformats.org/officeDocument/2006/relationships/customXml" Target="../ink/ink20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customXml" Target="../ink/ink23.xml"/><Relationship Id="rId13" Type="http://schemas.openxmlformats.org/officeDocument/2006/relationships/image" Target="../media/image450.png"/><Relationship Id="rId18" Type="http://schemas.openxmlformats.org/officeDocument/2006/relationships/customXml" Target="../ink/ink26.xml"/><Relationship Id="rId26" Type="http://schemas.openxmlformats.org/officeDocument/2006/relationships/image" Target="../media/image37.png"/><Relationship Id="rId3" Type="http://schemas.openxmlformats.org/officeDocument/2006/relationships/customXml" Target="../ink/ink21.xml"/><Relationship Id="rId21" Type="http://schemas.openxmlformats.org/officeDocument/2006/relationships/image" Target="../media/image711.png"/><Relationship Id="rId7" Type="http://schemas.openxmlformats.org/officeDocument/2006/relationships/image" Target="../media/image71.png"/><Relationship Id="rId17" Type="http://schemas.openxmlformats.org/officeDocument/2006/relationships/image" Target="../media/image690.png"/><Relationship Id="rId25" Type="http://schemas.openxmlformats.org/officeDocument/2006/relationships/image" Target="../media/image730.png"/><Relationship Id="rId2" Type="http://schemas.openxmlformats.org/officeDocument/2006/relationships/image" Target="../media/image36.png"/><Relationship Id="rId16" Type="http://schemas.openxmlformats.org/officeDocument/2006/relationships/customXml" Target="../ink/ink25.xml"/><Relationship Id="rId20" Type="http://schemas.openxmlformats.org/officeDocument/2006/relationships/customXml" Target="../ink/ink27.xml"/><Relationship Id="rId29" Type="http://schemas.openxmlformats.org/officeDocument/2006/relationships/customXml" Target="../ink/ink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1.png"/><Relationship Id="rId24" Type="http://schemas.openxmlformats.org/officeDocument/2006/relationships/customXml" Target="../ink/ink29.xml"/><Relationship Id="rId5" Type="http://schemas.openxmlformats.org/officeDocument/2006/relationships/customXml" Target="../ink/ink22.xml"/><Relationship Id="rId15" Type="http://schemas.openxmlformats.org/officeDocument/2006/relationships/image" Target="../media/image680.png"/><Relationship Id="rId23" Type="http://schemas.openxmlformats.org/officeDocument/2006/relationships/image" Target="../media/image720.png"/><Relationship Id="rId28" Type="http://schemas.openxmlformats.org/officeDocument/2006/relationships/image" Target="../media/image750.png"/><Relationship Id="rId19" Type="http://schemas.openxmlformats.org/officeDocument/2006/relationships/image" Target="../media/image700.png"/><Relationship Id="rId4" Type="http://schemas.openxmlformats.org/officeDocument/2006/relationships/image" Target="../media/image650.png"/><Relationship Id="rId14" Type="http://schemas.openxmlformats.org/officeDocument/2006/relationships/customXml" Target="../ink/ink24.xml"/><Relationship Id="rId22" Type="http://schemas.openxmlformats.org/officeDocument/2006/relationships/customXml" Target="../ink/ink28.xml"/><Relationship Id="rId27" Type="http://schemas.openxmlformats.org/officeDocument/2006/relationships/customXml" Target="../ink/ink30.xml"/><Relationship Id="rId30" Type="http://schemas.openxmlformats.org/officeDocument/2006/relationships/image" Target="../media/image7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8803" y="2602907"/>
            <a:ext cx="8553843" cy="180975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7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7371" y="2159112"/>
            <a:ext cx="8591685" cy="2725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>
                <a:solidFill>
                  <a:schemeClr val="bg1"/>
                </a:solidFill>
              </a:rPr>
              <a:t>Searching for Dark Matter with </a:t>
            </a:r>
          </a:p>
          <a:p>
            <a:r>
              <a:rPr lang="en-US" sz="3400" dirty="0">
                <a:solidFill>
                  <a:schemeClr val="bg1"/>
                </a:solidFill>
              </a:rPr>
              <a:t>Neutron Star Mergers, Light Black Hole Mergers, and Quiet </a:t>
            </a:r>
            <a:r>
              <a:rPr lang="en-US" sz="3400" dirty="0" err="1">
                <a:solidFill>
                  <a:schemeClr val="bg1"/>
                </a:solidFill>
              </a:rPr>
              <a:t>Kilonovae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2BB5284-8415-4664-BD6A-3888138D240F}"/>
              </a:ext>
            </a:extLst>
          </p:cNvPr>
          <p:cNvSpPr txBox="1">
            <a:spLocks/>
          </p:cNvSpPr>
          <p:nvPr/>
        </p:nvSpPr>
        <p:spPr>
          <a:xfrm>
            <a:off x="5670645" y="6271146"/>
            <a:ext cx="3297421" cy="470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chemeClr val="bg1"/>
                </a:solidFill>
                <a:latin typeface="Algerian" panose="04020705040A02060702" pitchFamily="82" charset="0"/>
              </a:rPr>
              <a:t>Yu-Dai Tsai (Cornell), </a:t>
            </a:r>
          </a:p>
          <a:p>
            <a:r>
              <a:rPr lang="en-US" sz="1800" dirty="0" err="1">
                <a:solidFill>
                  <a:schemeClr val="bg1"/>
                </a:solidFill>
                <a:latin typeface="Algerian" panose="04020705040A02060702" pitchFamily="82" charset="0"/>
              </a:rPr>
              <a:t>Pheno</a:t>
            </a:r>
            <a:r>
              <a:rPr lang="en-US" sz="1800" dirty="0">
                <a:solidFill>
                  <a:schemeClr val="bg1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800" dirty="0">
                <a:solidFill>
                  <a:schemeClr val="bg1"/>
                </a:solidFill>
                <a:latin typeface="Algerian" panose="04020705040A02060702" pitchFamily="82" charset="0"/>
              </a:rPr>
              <a:t>2018</a:t>
            </a:r>
            <a:endParaRPr lang="en-US" sz="18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37EE6D-1A2E-4A02-A54F-2C658399BA75}"/>
              </a:ext>
            </a:extLst>
          </p:cNvPr>
          <p:cNvSpPr/>
          <p:nvPr/>
        </p:nvSpPr>
        <p:spPr>
          <a:xfrm>
            <a:off x="105132" y="149147"/>
            <a:ext cx="70931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White"/>
                <a:ea typeface="Verdana" panose="020B0604030504040204" pitchFamily="34" charset="0"/>
                <a:cs typeface="Verdana" panose="020B0604030504040204" pitchFamily="34" charset="0"/>
              </a:rPr>
              <a:t>Yu-Dai Tsai </a:t>
            </a:r>
            <a:r>
              <a:rPr lang="en-US" sz="1900" dirty="0">
                <a:solidFill>
                  <a:schemeClr val="bg1"/>
                </a:solidFill>
                <a:latin typeface="White"/>
                <a:ea typeface="Verdana" panose="020B0604030504040204" pitchFamily="34" charset="0"/>
                <a:cs typeface="Verdana" panose="020B0604030504040204" pitchFamily="34" charset="0"/>
              </a:rPr>
              <a:t>(Ph.D. Student)</a:t>
            </a:r>
          </a:p>
          <a:p>
            <a:r>
              <a:rPr lang="en-US" altLang="zh-TW" sz="1900" b="1" dirty="0">
                <a:solidFill>
                  <a:schemeClr val="bg1"/>
                </a:solidFill>
                <a:latin typeface="White"/>
                <a:ea typeface="Verdana" panose="020B0604030504040204" pitchFamily="34" charset="0"/>
                <a:cs typeface="Verdana" panose="020B0604030504040204" pitchFamily="34" charset="0"/>
              </a:rPr>
              <a:t>Cornell University </a:t>
            </a:r>
            <a:r>
              <a:rPr lang="en-US" altLang="zh-TW" sz="1900" dirty="0">
                <a:solidFill>
                  <a:schemeClr val="bg1"/>
                </a:solidFill>
                <a:latin typeface="White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800" dirty="0">
              <a:solidFill>
                <a:schemeClr val="bg1"/>
              </a:solidFill>
              <a:latin typeface="White"/>
            </a:endParaRPr>
          </a:p>
          <a:p>
            <a:r>
              <a:rPr lang="en-US" sz="1900" dirty="0">
                <a:solidFill>
                  <a:schemeClr val="bg1"/>
                </a:solidFill>
                <a:latin typeface="White"/>
              </a:rPr>
              <a:t>with Joe Bramante, Tim Linden</a:t>
            </a:r>
            <a:endParaRPr lang="en-US" sz="1900" dirty="0">
              <a:solidFill>
                <a:schemeClr val="bg1"/>
              </a:solidFill>
              <a:latin typeface="White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900" dirty="0">
                <a:solidFill>
                  <a:schemeClr val="bg1"/>
                </a:solidFill>
                <a:latin typeface="White"/>
              </a:rPr>
              <a:t>arXiv:1706.00001 (PRD 2018)</a:t>
            </a:r>
            <a:br>
              <a:rPr lang="en-US" sz="1900" dirty="0">
                <a:solidFill>
                  <a:schemeClr val="bg1"/>
                </a:solidFill>
                <a:latin typeface="White"/>
              </a:rPr>
            </a:br>
            <a:r>
              <a:rPr lang="en-US" sz="1900" dirty="0">
                <a:solidFill>
                  <a:schemeClr val="bg1"/>
                </a:solidFill>
                <a:latin typeface="White"/>
              </a:rPr>
              <a:t>+ many new things!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27CF7A-41AC-4A9B-923C-2FF8D172B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97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BC02D9F-2884-48EC-BCAB-4D308C716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285" y="3117365"/>
            <a:ext cx="1511864" cy="1212278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26772" y="239745"/>
            <a:ext cx="8466720" cy="913147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DM-induced NS Implosions</a:t>
            </a:r>
            <a:endParaRPr lang="en-US" altLang="zh-TW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149" y="1226531"/>
            <a:ext cx="3775965" cy="40465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3386250"/>
            <a:ext cx="1947946" cy="188678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BEEF7-D564-4799-9437-C065747EE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10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8FA4585-76E7-442B-B387-076125548E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013" y="1694812"/>
            <a:ext cx="1459321" cy="11840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D6B0F42-5C10-4F17-BEA0-CB6F772EAFD3}"/>
              </a:ext>
            </a:extLst>
          </p:cNvPr>
          <p:cNvSpPr/>
          <p:nvPr/>
        </p:nvSpPr>
        <p:spPr>
          <a:xfrm>
            <a:off x="757450" y="5346676"/>
            <a:ext cx="780651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Consider the implosion using </a:t>
            </a:r>
            <a:r>
              <a:rPr lang="en-US" b="1" dirty="0" err="1"/>
              <a:t>PeV-EeV</a:t>
            </a:r>
            <a:r>
              <a:rPr lang="en-US" b="1" dirty="0"/>
              <a:t> (10</a:t>
            </a:r>
            <a:r>
              <a:rPr lang="en-US" b="1" baseline="31999" dirty="0"/>
              <a:t>6 </a:t>
            </a:r>
            <a:r>
              <a:rPr lang="en-US" b="1" dirty="0"/>
              <a:t>-10</a:t>
            </a:r>
            <a:r>
              <a:rPr lang="en-US" b="1" baseline="31999" dirty="0"/>
              <a:t>9</a:t>
            </a:r>
            <a:r>
              <a:rPr lang="en-US" b="1" dirty="0"/>
              <a:t> GeV) ADM </a:t>
            </a:r>
            <a:r>
              <a:rPr lang="en-US" dirty="0"/>
              <a:t>as an example.</a:t>
            </a:r>
          </a:p>
          <a:p>
            <a:r>
              <a:rPr lang="en-US" altLang="zh-TW" sz="1600" dirty="0">
                <a:solidFill>
                  <a:srgbClr val="7030A0"/>
                </a:solidFill>
              </a:rPr>
              <a:t>Reference:</a:t>
            </a:r>
            <a:endParaRPr lang="en-US" sz="16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7030A0"/>
                </a:solidFill>
              </a:rPr>
              <a:t>For super heavy ADM: see e.g. Bramante, Unwin,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7030A0"/>
                </a:solidFill>
              </a:rPr>
              <a:t>Other mass ranges: see e.g. Bramante, Kumar,</a:t>
            </a:r>
            <a:r>
              <a:rPr lang="da-DK" sz="1600" dirty="0">
                <a:solidFill>
                  <a:srgbClr val="7030A0"/>
                </a:solidFill>
              </a:rPr>
              <a:t> et al. 2013, </a:t>
            </a:r>
            <a:r>
              <a:rPr lang="en-US" sz="1600" dirty="0">
                <a:solidFill>
                  <a:srgbClr val="7030A0"/>
                </a:solidFill>
              </a:rPr>
              <a:t>Bramante, Elahi 2015</a:t>
            </a:r>
          </a:p>
        </p:txBody>
      </p:sp>
    </p:spTree>
    <p:extLst>
      <p:ext uri="{BB962C8B-B14F-4D97-AF65-F5344CB8AC3E}">
        <p14:creationId xmlns:p14="http://schemas.microsoft.com/office/powerpoint/2010/main" val="2260748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43DAC05-58F0-4850-B70D-D16ED93FDE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7104" y="850270"/>
            <a:ext cx="2811362" cy="21095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7309" y="106948"/>
            <a:ext cx="7772400" cy="829187"/>
          </a:xfrm>
        </p:spPr>
        <p:txBody>
          <a:bodyPr>
            <a:normAutofit/>
          </a:bodyPr>
          <a:lstStyle/>
          <a:p>
            <a:r>
              <a:rPr lang="en-US" sz="4000" dirty="0"/>
              <a:t>Dark Matter Capture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559" y="1033804"/>
            <a:ext cx="1676691" cy="189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787" y="4959047"/>
            <a:ext cx="1756445" cy="430667"/>
          </a:xfrm>
          <a:prstGeom prst="rect">
            <a:avLst/>
          </a:prstGeom>
          <a:ln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266111" y="4081956"/>
                <a:ext cx="7057879" cy="764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200" b="1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sz="2200" b="0" i="1" smtClean="0">
                        <a:solidFill>
                          <a:srgbClr val="3333FF"/>
                        </a:solidFill>
                        <a:latin typeface="Cambria Math" panose="02040503050406030204" pitchFamily="18" charset="0"/>
                      </a:rPr>
                      <m:t>≔</m:t>
                    </m:r>
                  </m:oMath>
                </a14:m>
                <a:r>
                  <a:rPr lang="en-US" sz="2200" dirty="0">
                    <a:solidFill>
                      <a:srgbClr val="3333FF"/>
                    </a:solidFill>
                    <a:latin typeface="+mj-lt"/>
                  </a:rPr>
                  <a:t> Dark Matter Capture Time:</a:t>
                </a: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200" dirty="0">
                    <a:solidFill>
                      <a:srgbClr val="3333FF"/>
                    </a:solidFill>
                    <a:latin typeface="+mj-lt"/>
                  </a:rPr>
                  <a:t>the time for a critical collapsing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2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2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𝑐𝑟𝑖𝑡</m:t>
                        </m:r>
                        <m:r>
                          <a:rPr lang="en-US" sz="22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200" b="0" i="1" smtClean="0">
                        <a:solidFill>
                          <a:srgbClr val="3333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>
                    <a:solidFill>
                      <a:srgbClr val="3333FF"/>
                    </a:solidFill>
                    <a:latin typeface="+mj-lt"/>
                  </a:rPr>
                  <a:t> to accumulate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6111" y="4081956"/>
                <a:ext cx="7057879" cy="764825"/>
              </a:xfrm>
              <a:prstGeom prst="rect">
                <a:avLst/>
              </a:prstGeom>
              <a:blipFill>
                <a:blip r:embed="rId6"/>
                <a:stretch>
                  <a:fillRect l="-1124" t="-8000" r="-346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362752" y="5448005"/>
            <a:ext cx="6190417" cy="67710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900" dirty="0">
                <a:latin typeface="+mj-lt"/>
              </a:rPr>
              <a:t>See </a:t>
            </a:r>
            <a:r>
              <a:rPr lang="en-US" sz="1900" dirty="0">
                <a:solidFill>
                  <a:srgbClr val="7030A0"/>
                </a:solidFill>
                <a:latin typeface="+mj-lt"/>
              </a:rPr>
              <a:t>Bramante, Linden, </a:t>
            </a:r>
            <a:r>
              <a:rPr lang="en-US" sz="1900" b="1" dirty="0">
                <a:solidFill>
                  <a:srgbClr val="7030A0"/>
                </a:solidFill>
                <a:latin typeface="+mj-lt"/>
              </a:rPr>
              <a:t>YT,</a:t>
            </a:r>
            <a:r>
              <a:rPr lang="en-US" sz="1900" dirty="0">
                <a:solidFill>
                  <a:srgbClr val="7030A0"/>
                </a:solidFill>
                <a:latin typeface="+mj-lt"/>
              </a:rPr>
              <a:t> 1706.00001</a:t>
            </a:r>
            <a:endParaRPr lang="en-US" sz="1900" dirty="0">
              <a:latin typeface="+mj-lt"/>
            </a:endParaRPr>
          </a:p>
          <a:p>
            <a:r>
              <a:rPr lang="en-US" sz="1900" dirty="0">
                <a:latin typeface="+mj-lt"/>
              </a:rPr>
              <a:t>also </a:t>
            </a:r>
            <a:r>
              <a:rPr lang="en-US" sz="1900" dirty="0">
                <a:solidFill>
                  <a:srgbClr val="7030A0"/>
                </a:solidFill>
                <a:latin typeface="+mj-lt"/>
              </a:rPr>
              <a:t>Bramante,</a:t>
            </a:r>
            <a:r>
              <a:rPr lang="pt-BR" sz="1900" dirty="0">
                <a:solidFill>
                  <a:srgbClr val="7030A0"/>
                </a:solidFill>
                <a:latin typeface="+mj-lt"/>
              </a:rPr>
              <a:t> Delgado, Martin, 2017 (multi-scattering)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2602" y="1386858"/>
            <a:ext cx="1459321" cy="11840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92993" y="1245568"/>
            <a:ext cx="1508025" cy="1209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225556" y="3333844"/>
                <a:ext cx="6815265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implies maximum mass capture rate, 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(DM initial halo kinetic energy scales linearly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556" y="3333844"/>
                <a:ext cx="6815265" cy="1015663"/>
              </a:xfrm>
              <a:prstGeom prst="rect">
                <a:avLst/>
              </a:prstGeom>
              <a:blipFill>
                <a:blip r:embed="rId9"/>
                <a:stretch>
                  <a:fillRect l="-894" t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225556" y="2835634"/>
            <a:ext cx="32143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DM-nucleon cross section,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11968" y="2899564"/>
            <a:ext cx="2372612" cy="37939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F638F197-A6AB-40EF-954A-4F7FA1502593}"/>
              </a:ext>
            </a:extLst>
          </p:cNvPr>
          <p:cNvSpPr txBox="1">
            <a:spLocks/>
          </p:cNvSpPr>
          <p:nvPr/>
        </p:nvSpPr>
        <p:spPr>
          <a:xfrm>
            <a:off x="634685" y="6309153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 (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Cornell), </a:t>
            </a:r>
            <a:r>
              <a:rPr lang="en-US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Pheno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2018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D5F4CD-5E04-44FE-A7A5-E1BB1C7F2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11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AFE6C0F-67F2-4C67-921D-FB6A96E3E07D}"/>
              </a:ext>
            </a:extLst>
          </p:cNvPr>
          <p:cNvCxnSpPr>
            <a:cxnSpLocks/>
          </p:cNvCxnSpPr>
          <p:nvPr/>
        </p:nvCxnSpPr>
        <p:spPr>
          <a:xfrm flipV="1">
            <a:off x="6794522" y="991024"/>
            <a:ext cx="1411733" cy="9729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3DE502C-FC1C-4CD8-8FC3-BCAD4DB6AB5B}"/>
              </a:ext>
            </a:extLst>
          </p:cNvPr>
          <p:cNvSpPr/>
          <p:nvPr/>
        </p:nvSpPr>
        <p:spPr>
          <a:xfrm>
            <a:off x="6794522" y="3577116"/>
            <a:ext cx="1099192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R: NS radius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M: NS mass</a:t>
            </a:r>
            <a:endParaRPr lang="en-US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35B69F-925A-4A78-8BDB-D708A13F2487}"/>
              </a:ext>
            </a:extLst>
          </p:cNvPr>
          <p:cNvSpPr/>
          <p:nvPr/>
        </p:nvSpPr>
        <p:spPr>
          <a:xfrm>
            <a:off x="3229227" y="5018604"/>
            <a:ext cx="4072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(assume NFW profile throughout the talk)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F753589-C502-4C7B-A9A8-561E0B02D2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4580" y="2936107"/>
            <a:ext cx="2323071" cy="321162"/>
          </a:xfrm>
          <a:prstGeom prst="rect">
            <a:avLst/>
          </a:prstGeom>
          <a:ln w="12700">
            <a:noFill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BDB59A5-8088-4659-893E-2BDF17077256}"/>
              </a:ext>
            </a:extLst>
          </p:cNvPr>
          <p:cNvSpPr/>
          <p:nvPr/>
        </p:nvSpPr>
        <p:spPr>
          <a:xfrm>
            <a:off x="6700961" y="3260970"/>
            <a:ext cx="23009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(Goldman,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Nussinov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1989)</a:t>
            </a:r>
          </a:p>
        </p:txBody>
      </p:sp>
    </p:spTree>
    <p:extLst>
      <p:ext uri="{BB962C8B-B14F-4D97-AF65-F5344CB8AC3E}">
        <p14:creationId xmlns:p14="http://schemas.microsoft.com/office/powerpoint/2010/main" val="2835976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7309" y="576722"/>
            <a:ext cx="7772400" cy="829187"/>
          </a:xfrm>
        </p:spPr>
        <p:txBody>
          <a:bodyPr>
            <a:normAutofit/>
          </a:bodyPr>
          <a:lstStyle/>
          <a:p>
            <a:r>
              <a:rPr lang="en-US" sz="4000" dirty="0"/>
              <a:t>Time scales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EDBF89-7278-497C-B3A5-22BF49E5B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025" y="1904609"/>
            <a:ext cx="3232792" cy="367011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B91EC09-4FB8-4C53-9C50-A5890582484C}"/>
              </a:ext>
            </a:extLst>
          </p:cNvPr>
          <p:cNvSpPr/>
          <p:nvPr/>
        </p:nvSpPr>
        <p:spPr>
          <a:xfrm>
            <a:off x="4823190" y="4566229"/>
            <a:ext cx="400664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dirty="0">
                <a:solidFill>
                  <a:srgbClr val="3333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Bramante, Linden, </a:t>
            </a:r>
            <a:r>
              <a:rPr lang="en-US" sz="1900" b="1" dirty="0">
                <a:solidFill>
                  <a:srgbClr val="3333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YT</a:t>
            </a:r>
            <a:r>
              <a:rPr lang="en-US" sz="1900" dirty="0">
                <a:solidFill>
                  <a:srgbClr val="3333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1706.00001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E271B6-9D5B-4F58-94E4-B3CE8F1D2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060" y="4019484"/>
            <a:ext cx="2034301" cy="5752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7EAB92-E1F4-4D1C-B15D-5363B49258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4696" y="3094456"/>
            <a:ext cx="2718814" cy="6278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783F3F1-A49E-417C-9A92-057DBF7D7C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8740" y="3565442"/>
            <a:ext cx="2357397" cy="5583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EE6FD4C-1EBC-441D-AA0F-D9376FF915A6}"/>
                  </a:ext>
                </a:extLst>
              </p:cNvPr>
              <p:cNvSpPr/>
              <p:nvPr/>
            </p:nvSpPr>
            <p:spPr>
              <a:xfrm>
                <a:off x="5125988" y="2597425"/>
                <a:ext cx="1803764" cy="4770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~ 10 </a:t>
                </a:r>
                <a:r>
                  <a:rPr lang="en-US" sz="2400" dirty="0" err="1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Gyrs</a:t>
                </a:r>
                <a:endParaRPr lang="en-US" sz="2400" dirty="0">
                  <a:solidFill>
                    <a:schemeClr val="tx1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EE6FD4C-1EBC-441D-AA0F-D9376FF915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5988" y="2597425"/>
                <a:ext cx="1803764" cy="477054"/>
              </a:xfrm>
              <a:prstGeom prst="rect">
                <a:avLst/>
              </a:prstGeom>
              <a:blipFill>
                <a:blip r:embed="rId6"/>
                <a:stretch>
                  <a:fillRect l="-338" t="-10256" b="-25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6DBA6D-52D2-4468-8C32-D530DC52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12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FDE5ED-4607-40F7-94DF-DC35EEA78359}"/>
              </a:ext>
            </a:extLst>
          </p:cNvPr>
          <p:cNvSpPr/>
          <p:nvPr/>
        </p:nvSpPr>
        <p:spPr>
          <a:xfrm>
            <a:off x="5125988" y="2108609"/>
            <a:ext cx="2300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/>
              <a:t>For </a:t>
            </a:r>
            <a:r>
              <a:rPr lang="en-US" sz="2200" dirty="0" err="1"/>
              <a:t>PeV-EeV</a:t>
            </a:r>
            <a:r>
              <a:rPr lang="en-US" sz="2200" dirty="0"/>
              <a:t> ADM: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F220491-1ECF-4849-8EA8-C3E2D2C96702}"/>
              </a:ext>
            </a:extLst>
          </p:cNvPr>
          <p:cNvSpPr txBox="1">
            <a:spLocks/>
          </p:cNvSpPr>
          <p:nvPr/>
        </p:nvSpPr>
        <p:spPr>
          <a:xfrm>
            <a:off x="634685" y="6309153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 (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Cornell), </a:t>
            </a:r>
            <a:r>
              <a:rPr lang="en-US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Pheno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2018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30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7309" y="576722"/>
            <a:ext cx="7772400" cy="829187"/>
          </a:xfrm>
        </p:spPr>
        <p:txBody>
          <a:bodyPr>
            <a:normAutofit/>
          </a:bodyPr>
          <a:lstStyle/>
          <a:p>
            <a:r>
              <a:rPr lang="en-US" sz="4000" dirty="0"/>
              <a:t>Time scales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EDBF89-7278-497C-B3A5-22BF49E5B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615" y="1751596"/>
            <a:ext cx="3530166" cy="400772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B91EC09-4FB8-4C53-9C50-A5890582484C}"/>
              </a:ext>
            </a:extLst>
          </p:cNvPr>
          <p:cNvSpPr/>
          <p:nvPr/>
        </p:nvSpPr>
        <p:spPr>
          <a:xfrm>
            <a:off x="4823190" y="4566229"/>
            <a:ext cx="400664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900" dirty="0">
              <a:solidFill>
                <a:srgbClr val="3333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6DBA6D-52D2-4468-8C32-D530DC52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13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F220491-1ECF-4849-8EA8-C3E2D2C96702}"/>
              </a:ext>
            </a:extLst>
          </p:cNvPr>
          <p:cNvSpPr txBox="1">
            <a:spLocks/>
          </p:cNvSpPr>
          <p:nvPr/>
        </p:nvSpPr>
        <p:spPr>
          <a:xfrm>
            <a:off x="634685" y="6309153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 (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Cornell), </a:t>
            </a:r>
            <a:r>
              <a:rPr lang="en-US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Pheno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2018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7358ACB-B4C1-48D8-8087-C4392A940E3F}"/>
                  </a:ext>
                </a:extLst>
              </p:cNvPr>
              <p:cNvSpPr/>
              <p:nvPr/>
            </p:nvSpPr>
            <p:spPr>
              <a:xfrm>
                <a:off x="4943193" y="1993980"/>
                <a:ext cx="3426516" cy="33085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200" dirty="0">
                    <a:solidFill>
                      <a:schemeClr val="tx1"/>
                    </a:solidFill>
                    <a:latin typeface="+mj-lt"/>
                  </a:rPr>
                  <a:t>For </a:t>
                </a:r>
                <a:r>
                  <a:rPr lang="en-US" sz="2200" dirty="0" err="1">
                    <a:solidFill>
                      <a:schemeClr val="tx1"/>
                    </a:solidFill>
                    <a:latin typeface="+mj-lt"/>
                  </a:rPr>
                  <a:t>PeV-EeV</a:t>
                </a:r>
                <a:r>
                  <a:rPr lang="en-US" sz="2200" dirty="0">
                    <a:solidFill>
                      <a:schemeClr val="tx1"/>
                    </a:solidFill>
                    <a:latin typeface="+mj-lt"/>
                  </a:rPr>
                  <a:t> ADM:</a:t>
                </a: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+mj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𝑐𝑜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+mj-lt"/>
                  </a:rPr>
                  <a:t> 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𝐵𝑜𝑛𝑑𝑖</m:t>
                        </m:r>
                      </m:sub>
                    </m:sSub>
                  </m:oMath>
                </a14:m>
                <a:endParaRPr lang="en-US" sz="2200" dirty="0">
                  <a:solidFill>
                    <a:schemeClr val="tx1"/>
                  </a:solidFill>
                  <a:latin typeface="+mj-lt"/>
                </a:endParaRP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200" dirty="0">
                  <a:solidFill>
                    <a:schemeClr val="tx1"/>
                  </a:solidFill>
                  <a:latin typeface="+mj-lt"/>
                </a:endParaRPr>
              </a:p>
              <a:p>
                <a:pPr marL="342900" indent="-342900" defTabSz="449262">
                  <a:lnSpc>
                    <a:spcPct val="95000"/>
                  </a:lnSpc>
                  <a:buFont typeface="Arial" panose="020B0604020202020204" pitchFamily="34" charset="0"/>
                  <a:buChar char="•"/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200" dirty="0">
                    <a:solidFill>
                      <a:schemeClr val="tx1"/>
                    </a:solidFill>
                    <a:latin typeface="+mj-lt"/>
                  </a:rPr>
                  <a:t>So the capturing sets the implosion time.</a:t>
                </a:r>
              </a:p>
              <a:p>
                <a:pPr marL="342900" indent="-342900" defTabSz="449262">
                  <a:lnSpc>
                    <a:spcPct val="95000"/>
                  </a:lnSpc>
                  <a:buFont typeface="Arial" panose="020B0604020202020204" pitchFamily="34" charset="0"/>
                  <a:buChar char="•"/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200" dirty="0">
                  <a:solidFill>
                    <a:schemeClr val="tx1"/>
                  </a:solidFill>
                  <a:latin typeface="+mj-lt"/>
                </a:endParaRPr>
              </a:p>
              <a:p>
                <a:pPr marL="342900" indent="-342900" defTabSz="449262">
                  <a:lnSpc>
                    <a:spcPct val="95000"/>
                  </a:lnSpc>
                  <a:buFont typeface="Arial" panose="020B0604020202020204" pitchFamily="34" charset="0"/>
                  <a:buChar char="•"/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200" dirty="0">
                    <a:solidFill>
                      <a:schemeClr val="tx1"/>
                    </a:solidFill>
                    <a:latin typeface="+mj-lt"/>
                  </a:rPr>
                  <a:t>Easy to parameterize</a:t>
                </a:r>
              </a:p>
              <a:p>
                <a:pPr marL="342900" indent="-342900" defTabSz="449262">
                  <a:lnSpc>
                    <a:spcPct val="95000"/>
                  </a:lnSpc>
                  <a:buFont typeface="Arial" panose="020B0604020202020204" pitchFamily="34" charset="0"/>
                  <a:buChar char="•"/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200" dirty="0">
                  <a:solidFill>
                    <a:srgbClr val="C00000"/>
                  </a:solidFill>
                  <a:latin typeface="+mj-lt"/>
                </a:endParaRPr>
              </a:p>
              <a:p>
                <a:pPr marL="342900" indent="-342900" defTabSz="449262">
                  <a:lnSpc>
                    <a:spcPct val="95000"/>
                  </a:lnSpc>
                  <a:buFont typeface="Arial" panose="020B0604020202020204" pitchFamily="34" charset="0"/>
                  <a:buChar char="•"/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200" dirty="0">
                    <a:solidFill>
                      <a:srgbClr val="C00000"/>
                    </a:solidFill>
                    <a:latin typeface="+mj-lt"/>
                  </a:rPr>
                  <a:t>We will care most about capture time from now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7358ACB-B4C1-48D8-8087-C4392A940E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193" y="1993980"/>
                <a:ext cx="3426516" cy="3308598"/>
              </a:xfrm>
              <a:prstGeom prst="rect">
                <a:avLst/>
              </a:prstGeom>
              <a:blipFill>
                <a:blip r:embed="rId3"/>
                <a:stretch>
                  <a:fillRect l="-2313" t="-1842" r="-1601" b="-2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1930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6EFEF22-21DD-494E-ADC2-503B4BB853C2}"/>
              </a:ext>
            </a:extLst>
          </p:cNvPr>
          <p:cNvSpPr/>
          <p:nvPr/>
        </p:nvSpPr>
        <p:spPr>
          <a:xfrm>
            <a:off x="720298" y="4882295"/>
            <a:ext cx="83708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Boson: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9F00E3-5852-4F95-A0A8-4FFC228B0597}"/>
              </a:ext>
            </a:extLst>
          </p:cNvPr>
          <p:cNvSpPr/>
          <p:nvPr/>
        </p:nvSpPr>
        <p:spPr>
          <a:xfrm>
            <a:off x="720298" y="4304606"/>
            <a:ext cx="83708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Fermion: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05978" y="2333910"/>
            <a:ext cx="4126346" cy="3500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15552" y="367047"/>
            <a:ext cx="8466720" cy="913147"/>
          </a:xfrm>
        </p:spPr>
        <p:txBody>
          <a:bodyPr>
            <a:normAutofit/>
          </a:bodyPr>
          <a:lstStyle/>
          <a:p>
            <a:r>
              <a:rPr lang="en-US" sz="3800" dirty="0"/>
              <a:t>Normalized Implosion Time (NIT)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549" y="2985447"/>
            <a:ext cx="4912770" cy="8941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387" y="4041382"/>
            <a:ext cx="5530737" cy="16170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622" y="1454755"/>
            <a:ext cx="6287857" cy="9231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121" y="2592017"/>
            <a:ext cx="1735821" cy="4256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4696" y="5564585"/>
            <a:ext cx="1422212" cy="3449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539255" y="5609193"/>
            <a:ext cx="3724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err="1"/>
              <a:t>Colpi</a:t>
            </a:r>
            <a:r>
              <a:rPr lang="en-US" dirty="0"/>
              <a:t>, Shapiro, and Wasserman, 1986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91005" y="2620093"/>
            <a:ext cx="464236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propose this </a:t>
            </a:r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implosion time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AD9A6CD-FB9E-4D88-AAFF-94666F9D2FE1}"/>
              </a:ext>
            </a:extLst>
          </p:cNvPr>
          <p:cNvSpPr txBox="1">
            <a:spLocks/>
          </p:cNvSpPr>
          <p:nvPr/>
        </p:nvSpPr>
        <p:spPr>
          <a:xfrm>
            <a:off x="634685" y="6309153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 (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Cornell), </a:t>
            </a:r>
            <a:r>
              <a:rPr lang="en-US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Pheno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2018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16C5C61-7E43-47D0-976B-9A17C3B2996D}"/>
                  </a:ext>
                </a:extLst>
              </p:cNvPr>
              <p:cNvSpPr/>
              <p:nvPr/>
            </p:nvSpPr>
            <p:spPr>
              <a:xfrm>
                <a:off x="7160696" y="4058959"/>
                <a:ext cx="1185453" cy="629724"/>
              </a:xfrm>
              <a:prstGeom prst="rect">
                <a:avLst/>
              </a:prstGeom>
              <a:ln w="9525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chemeClr val="tx1"/>
                    </a:solidFill>
                    <a:latin typeface="Times" panose="02020603050405020304" pitchFamily="18" charset="0"/>
                    <a:ea typeface="Helvetica Neue"/>
                    <a:cs typeface="Times" panose="02020603050405020304" pitchFamily="18" charset="0"/>
                    <a:sym typeface="Helvetica Neue"/>
                  </a:rPr>
                  <a:t>R=10 km,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  <a:latin typeface="Times" panose="02020603050405020304" pitchFamily="18" charset="0"/>
                    <a:cs typeface="Times" panose="02020603050405020304" pitchFamily="18" charset="0"/>
                    <a:sym typeface="Helvetica Neue"/>
                  </a:rPr>
                  <a:t>M=1.4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160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ea typeface="MathJax_Math-italic"/>
                            <a:cs typeface="Times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1600" dirty="0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  <a:ea typeface="MathJax_Main"/>
                            <a:cs typeface="Times" panose="020206030504050203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1600" dirty="0">
                  <a:solidFill>
                    <a:schemeClr val="tx1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16C5C61-7E43-47D0-976B-9A17C3B299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0696" y="4058959"/>
                <a:ext cx="1185453" cy="629724"/>
              </a:xfrm>
              <a:prstGeom prst="rect">
                <a:avLst/>
              </a:prstGeom>
              <a:blipFill>
                <a:blip r:embed="rId9"/>
                <a:stretch>
                  <a:fillRect l="-2551" t="-1905" b="-4762"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9C61D91-64FB-4D54-965A-CDCE053A5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87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S Implosion Rate matches…"/>
          <p:cNvSpPr txBox="1"/>
          <p:nvPr/>
        </p:nvSpPr>
        <p:spPr>
          <a:xfrm>
            <a:off x="1022783" y="647547"/>
            <a:ext cx="6278276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55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000" dirty="0"/>
              <a:t>Total </a:t>
            </a:r>
            <a:r>
              <a:rPr sz="3000" dirty="0"/>
              <a:t>NS Implosion Rate </a:t>
            </a:r>
            <a:r>
              <a:rPr lang="en-US" sz="3000" dirty="0"/>
              <a:t>in terms of</a:t>
            </a:r>
            <a:endParaRPr sz="3000" dirty="0"/>
          </a:p>
        </p:txBody>
      </p:sp>
      <p:sp>
        <p:nvSpPr>
          <p:cNvPr id="15" name="JB, Linden, Tsai…"/>
          <p:cNvSpPr txBox="1"/>
          <p:nvPr/>
        </p:nvSpPr>
        <p:spPr>
          <a:xfrm>
            <a:off x="6332143" y="4597134"/>
            <a:ext cx="240269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30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-Incorporates…"/>
              <p:cNvSpPr txBox="1"/>
              <p:nvPr/>
            </p:nvSpPr>
            <p:spPr>
              <a:xfrm>
                <a:off x="6054467" y="1514718"/>
                <a:ext cx="2763747" cy="410368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000" dirty="0">
                    <a:solidFill>
                      <a:schemeClr val="tx1"/>
                    </a:solidFill>
                  </a:rPr>
                  <a:t>MWEG: Milky Way Equivalent Galaxy</a:t>
                </a:r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ar-A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∼</m:t>
                          </m:r>
                          <m:r>
                            <m:rPr>
                              <m:nor/>
                            </m:rPr>
                            <a:rPr lang="ar-AE" sz="2000" dirty="0">
                              <a:solidFill>
                                <a:schemeClr val="tx1"/>
                              </a:solidFill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ar-AE" sz="2000" dirty="0">
                              <a:solidFill>
                                <a:schemeClr val="tx1"/>
                              </a:solidFill>
                            </a:rPr>
                            <m:t>4</m:t>
                          </m:r>
                          <m:r>
                            <m:rPr>
                              <m:nor/>
                            </m:rPr>
                            <a:rPr lang="ar-AE" sz="2000" dirty="0">
                              <a:solidFill>
                                <a:schemeClr val="tx1"/>
                              </a:solidFill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ar-AE" sz="2000" dirty="0">
                              <a:solidFill>
                                <a:schemeClr val="tx1"/>
                              </a:solidFill>
                            </a:rPr>
                            <m:t>4 </m:t>
                          </m:r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m:t>Mpc</m:t>
                          </m:r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</m:e>
                        <m:sup>
                          <m:r>
                            <a:rPr lang="ar-AE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ar-AE" sz="2000" dirty="0">
                  <a:solidFill>
                    <a:srgbClr val="FF0000"/>
                  </a:solidFill>
                </a:endParaRPr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ar-AE" sz="2000" dirty="0"/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Incorporates</a:t>
                </a:r>
                <a:r>
                  <a:rPr lang="en-US" altLang="zh-TW" sz="20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NS birthrates in</a:t>
                </a:r>
                <a:r>
                  <a:rPr lang="en-US" altLang="zh-TW" sz="20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Milky Way,</a:t>
                </a:r>
                <a:r>
                  <a:rPr lang="en-US" altLang="zh-TW" sz="20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capture rate for</a:t>
                </a:r>
                <a:r>
                  <a:rPr lang="en-US" altLang="zh-TW" sz="20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position in</a:t>
                </a:r>
                <a:r>
                  <a:rPr lang="en-US" altLang="zh-TW" sz="20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</a:rPr>
                  <a:t>galaxy</a:t>
                </a:r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000" dirty="0"/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000" dirty="0"/>
                  <a:t>Could match </a:t>
                </a:r>
                <a:br>
                  <a:rPr lang="en-US" sz="2000" dirty="0"/>
                </a:br>
                <a:r>
                  <a:rPr lang="en-US" sz="2000" b="1" dirty="0">
                    <a:solidFill>
                      <a:srgbClr val="00823B"/>
                    </a:solidFill>
                    <a:latin typeface="Helvetica Neue"/>
                  </a:rPr>
                  <a:t>FRB energy/rate </a:t>
                </a:r>
                <a:br>
                  <a:rPr lang="en-US" sz="2000" b="1" dirty="0">
                    <a:solidFill>
                      <a:srgbClr val="00823B"/>
                    </a:solidFill>
                    <a:latin typeface="Helvetica Neue"/>
                  </a:rPr>
                </a:br>
                <a:r>
                  <a:rPr lang="en-US" sz="2000" dirty="0">
                    <a:latin typeface="Helvetica Neue"/>
                  </a:rPr>
                  <a:t>(proposed in </a:t>
                </a:r>
                <a:br>
                  <a:rPr lang="en-US" sz="2000" dirty="0">
                    <a:latin typeface="Helvetica Neue"/>
                  </a:rPr>
                </a:br>
                <a:r>
                  <a:rPr lang="en-US" sz="2000" dirty="0">
                    <a:latin typeface="Helvetica Neue"/>
                  </a:rPr>
                  <a:t> Fuller &amp; Ott, 2014)</a:t>
                </a:r>
                <a:endParaRPr sz="2000" dirty="0"/>
              </a:p>
            </p:txBody>
          </p:sp>
        </mc:Choice>
        <mc:Fallback xmlns="">
          <p:sp>
            <p:nvSpPr>
              <p:cNvPr id="32" name="-Incorporates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467" y="1514718"/>
                <a:ext cx="2763747" cy="4103688"/>
              </a:xfrm>
              <a:prstGeom prst="rect">
                <a:avLst/>
              </a:prstGeom>
              <a:blipFill>
                <a:blip r:embed="rId2"/>
                <a:stretch>
                  <a:fillRect l="-3744" r="-1762" b="-222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11" y="1467521"/>
            <a:ext cx="5829101" cy="36348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2378" y="504327"/>
            <a:ext cx="901337" cy="9631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C261E38-5F8F-462E-B58E-398D978321C8}"/>
              </a:ext>
            </a:extLst>
          </p:cNvPr>
          <p:cNvSpPr txBox="1">
            <a:spLocks/>
          </p:cNvSpPr>
          <p:nvPr/>
        </p:nvSpPr>
        <p:spPr>
          <a:xfrm>
            <a:off x="634685" y="6309153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 (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Cornell), </a:t>
            </a:r>
            <a:r>
              <a:rPr lang="en-US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Pheno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2018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FC3A65-D183-4C5C-AC3A-0DA0673D6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8D1D85-E74D-428C-BF5F-3AA00C586226}"/>
              </a:ext>
            </a:extLst>
          </p:cNvPr>
          <p:cNvSpPr/>
          <p:nvPr/>
        </p:nvSpPr>
        <p:spPr>
          <a:xfrm>
            <a:off x="1910876" y="4981512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2100" dirty="0">
                <a:solidFill>
                  <a:srgbClr val="C00000"/>
                </a:solidFill>
              </a:rPr>
              <a:t>Bramante, Linden, </a:t>
            </a:r>
            <a:r>
              <a:rPr lang="en-US" sz="2100" b="1" dirty="0">
                <a:solidFill>
                  <a:srgbClr val="C00000"/>
                </a:solidFill>
              </a:rPr>
              <a:t>YT</a:t>
            </a:r>
            <a:r>
              <a:rPr lang="en-US" sz="2100" dirty="0">
                <a:solidFill>
                  <a:srgbClr val="C00000"/>
                </a:solidFill>
              </a:rPr>
              <a:t>,</a:t>
            </a:r>
            <a:r>
              <a:rPr lang="en-US" altLang="zh-TW" sz="2100" dirty="0">
                <a:solidFill>
                  <a:srgbClr val="C00000"/>
                </a:solidFill>
              </a:rPr>
              <a:t> </a:t>
            </a:r>
            <a:r>
              <a:rPr lang="en-US" sz="2100" dirty="0">
                <a:solidFill>
                  <a:srgbClr val="C00000"/>
                </a:solidFill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148225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181654" y="1621755"/>
            <a:ext cx="6898541" cy="4258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lnSpc>
                <a:spcPct val="150000"/>
              </a:lnSpc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 Black Holes and Their Mergers (G-wave)</a:t>
            </a:r>
          </a:p>
          <a:p>
            <a:pPr marL="914400" lvl="1" indent="-457200" algn="l">
              <a:lnSpc>
                <a:spcPct val="150000"/>
              </a:lnSpc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Star merger galactic distribution    </a:t>
            </a:r>
          </a:p>
          <a:p>
            <a:pPr lvl="1" algn="l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(Gravitational + Optical Signature)</a:t>
            </a:r>
            <a:endParaRPr lang="en-US" altLang="zh-TW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l">
              <a:lnSpc>
                <a:spcPct val="150000"/>
              </a:lnSpc>
              <a:buFontTx/>
              <a:buChar char="-"/>
            </a:pPr>
            <a:r>
              <a:rPr lang="en-US" altLang="zh-TW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Quiet </a:t>
            </a:r>
            <a:r>
              <a:rPr lang="en-US" altLang="zh-TW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Kilonova</a:t>
            </a:r>
            <a:r>
              <a:rPr lang="en-US" altLang="zh-TW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(Optical) </a:t>
            </a:r>
            <a:endParaRPr lang="en-US" altLang="zh-TW" sz="22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00100" lvl="1" indent="-342900" algn="l">
              <a:lnSpc>
                <a:spcPct val="150000"/>
              </a:lnSpc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r-Process </a:t>
            </a:r>
            <a:r>
              <a:rPr lang="en-US" altLang="zh-TW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Abundance and </a:t>
            </a:r>
            <a:r>
              <a:rPr lang="en-US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Kilonova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Events </a:t>
            </a:r>
          </a:p>
          <a:p>
            <a:pPr marL="800100" lvl="1" indent="-342900" algn="l">
              <a:lnSpc>
                <a:spcPct val="150000"/>
              </a:lnSpc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FRB and Missing Pulsars and Others (Radio       </a:t>
            </a:r>
          </a:p>
          <a:p>
            <a:pPr lvl="1" algn="l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Signature)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7565" y="648787"/>
            <a:ext cx="8466720" cy="96811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Astrophysical signatures: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815972E-4B2F-4189-9916-20D2FDCE2195}"/>
              </a:ext>
            </a:extLst>
          </p:cNvPr>
          <p:cNvSpPr txBox="1">
            <a:spLocks/>
          </p:cNvSpPr>
          <p:nvPr/>
        </p:nvSpPr>
        <p:spPr>
          <a:xfrm>
            <a:off x="516124" y="6229084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Yu-Dai Tsai (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Cornell), </a:t>
            </a:r>
            <a:r>
              <a:rPr lang="en-US" sz="1700" dirty="0" err="1">
                <a:solidFill>
                  <a:srgbClr val="050802"/>
                </a:solidFill>
                <a:latin typeface="Algerian" panose="04020705040A02060702" pitchFamily="82" charset="0"/>
              </a:rPr>
              <a:t>Pheno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2018</a:t>
            </a:r>
            <a:endParaRPr lang="en-US" sz="1700" dirty="0">
              <a:solidFill>
                <a:srgbClr val="050802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46A5F6-D902-430C-A7B2-E90340DF3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18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181654" y="1621755"/>
            <a:ext cx="6898541" cy="4258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lnSpc>
                <a:spcPct val="150000"/>
              </a:lnSpc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 Black Holes and Their Mergers (G-wave)</a:t>
            </a:r>
          </a:p>
          <a:p>
            <a:pPr marL="914400" lvl="1" indent="-457200" algn="l">
              <a:lnSpc>
                <a:spcPct val="150000"/>
              </a:lnSpc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Star merger galactic distribution    </a:t>
            </a:r>
          </a:p>
          <a:p>
            <a:pPr lvl="1" algn="l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(Gravitational + Optical Signature)</a:t>
            </a:r>
            <a:endParaRPr lang="en-US" altLang="zh-TW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l">
              <a:lnSpc>
                <a:spcPct val="150000"/>
              </a:lnSpc>
              <a:buFontTx/>
              <a:buChar char="-"/>
            </a:pPr>
            <a:r>
              <a:rPr lang="en-US" altLang="zh-TW" sz="22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Quiet </a:t>
            </a:r>
            <a:r>
              <a:rPr lang="en-US" altLang="zh-TW" sz="22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Kilonova</a:t>
            </a:r>
            <a:r>
              <a:rPr lang="en-US" altLang="zh-TW" sz="22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(Optical) </a:t>
            </a:r>
            <a:endParaRPr lang="en-US" altLang="zh-TW" sz="2200" dirty="0">
              <a:solidFill>
                <a:schemeClr val="bg1">
                  <a:lumMod val="6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800100" lvl="1" indent="-342900" algn="l">
              <a:lnSpc>
                <a:spcPct val="150000"/>
              </a:lnSpc>
              <a:buFontTx/>
              <a:buChar char="-"/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r-Process </a:t>
            </a:r>
            <a:r>
              <a:rPr lang="en-US" altLang="zh-TW" sz="22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Abundance and </a:t>
            </a:r>
            <a:r>
              <a:rPr lang="en-US" sz="22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Kilonova</a:t>
            </a:r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Events </a:t>
            </a:r>
          </a:p>
          <a:p>
            <a:pPr marL="800100" lvl="1" indent="-342900" algn="l">
              <a:lnSpc>
                <a:spcPct val="150000"/>
              </a:lnSpc>
              <a:buFontTx/>
              <a:buChar char="-"/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FRB and Missing Pulsars and Others (Radio       </a:t>
            </a:r>
          </a:p>
          <a:p>
            <a:pPr lvl="1"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Signature)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7565" y="648787"/>
            <a:ext cx="8466720" cy="96811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Astrophysical signatures: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815972E-4B2F-4189-9916-20D2FDCE2195}"/>
              </a:ext>
            </a:extLst>
          </p:cNvPr>
          <p:cNvSpPr txBox="1">
            <a:spLocks/>
          </p:cNvSpPr>
          <p:nvPr/>
        </p:nvSpPr>
        <p:spPr>
          <a:xfrm>
            <a:off x="516124" y="6229084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Yu-Dai Tsai (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Cornell), </a:t>
            </a:r>
            <a:r>
              <a:rPr lang="en-US" sz="1700" dirty="0" err="1">
                <a:solidFill>
                  <a:srgbClr val="050802"/>
                </a:solidFill>
                <a:latin typeface="Algerian" panose="04020705040A02060702" pitchFamily="82" charset="0"/>
              </a:rPr>
              <a:t>Pheno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2018</a:t>
            </a:r>
            <a:endParaRPr lang="en-US" sz="1700" dirty="0">
              <a:solidFill>
                <a:srgbClr val="050802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46A5F6-D902-430C-A7B2-E90340DF3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51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Light Black Holes and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their Merger (Black Merger)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517" y="3886200"/>
            <a:ext cx="6900203" cy="1752600"/>
          </a:xfrm>
        </p:spPr>
        <p:txBody>
          <a:bodyPr/>
          <a:lstStyle/>
          <a:p>
            <a:r>
              <a:rPr lang="en-US" dirty="0">
                <a:latin typeface="+mj-lt"/>
              </a:rPr>
              <a:t>Gravitational-Wave Signature form Converted NS-NS Binary Merger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F5501C-7F7D-4372-A5AE-5F3D4582B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483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53" y="356952"/>
            <a:ext cx="8229600" cy="804672"/>
          </a:xfrm>
        </p:spPr>
        <p:txBody>
          <a:bodyPr>
            <a:normAutofit/>
          </a:bodyPr>
          <a:lstStyle/>
          <a:p>
            <a:r>
              <a:rPr lang="en-US" altLang="zh-TW" sz="3400" dirty="0"/>
              <a:t>Light Mass Black Hole</a:t>
            </a:r>
            <a:endParaRPr lang="en-US" sz="3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529208" y="1475463"/>
                <a:ext cx="6354491" cy="4321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cs typeface="Times New Roman" panose="02020603050405020304" pitchFamily="18" charset="0"/>
                  </a:rPr>
                  <a:t>There is a postulated mass gap between lightest BH and heaviest NS</a:t>
                </a:r>
                <a:endParaRPr lang="en-US" sz="2000" dirty="0">
                  <a:latin typeface="+mj-lt"/>
                  <a:cs typeface="Times New Roman" panose="02020603050405020304" pitchFamily="18" charset="0"/>
                </a:endParaRPr>
              </a:p>
              <a:p>
                <a:pPr marL="4572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Observationally, </a:t>
                </a: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BH mass (&gt; </a:t>
                </a:r>
                <a:r>
                  <a:rPr lang="en-US" sz="2000" dirty="0">
                    <a:solidFill>
                      <a:srgbClr val="00823B"/>
                    </a:solidFill>
                    <a:latin typeface="+mj-lt"/>
                    <a:cs typeface="Times New Roman" panose="02020603050405020304" pitchFamily="18" charset="0"/>
                  </a:rPr>
                  <a:t>8</a:t>
                </a:r>
                <a:r>
                  <a:rPr lang="ar-AE" sz="2000" b="1" dirty="0">
                    <a:solidFill>
                      <a:srgbClr val="00823B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b="1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rgbClr val="00823B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rgbClr val="00823B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 ) and BH-BH mergers are (&gt;</a:t>
                </a:r>
                <a:r>
                  <a:rPr lang="en-US" sz="2000" dirty="0">
                    <a:solidFill>
                      <a:srgbClr val="00823B"/>
                    </a:solidFill>
                    <a:latin typeface="+mj-lt"/>
                    <a:cs typeface="Times New Roman" panose="02020603050405020304" pitchFamily="18" charset="0"/>
                  </a:rPr>
                  <a:t>18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b="1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rgbClr val="00823B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rgbClr val="00823B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) </a:t>
                </a:r>
              </a:p>
              <a:p>
                <a:pPr marL="4572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Standard Astro processes do not create </a:t>
                </a:r>
                <a:r>
                  <a:rPr lang="en-US" sz="2000" b="1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&lt; 3</a:t>
                </a:r>
                <a:r>
                  <a:rPr lang="en-US" altLang="en-US" sz="2000" b="1" dirty="0">
                    <a:solidFill>
                      <a:schemeClr val="tx1"/>
                    </a:solidFill>
                    <a:latin typeface="Times" panose="02020603050405020304" pitchFamily="18" charset="0"/>
                    <a:ea typeface="MathJax_Math-italic"/>
                    <a:cs typeface="Times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chemeClr val="tx1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chemeClr val="tx1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BHs</a:t>
                </a:r>
                <a:endParaRPr lang="en-US" sz="2000" dirty="0">
                  <a:latin typeface="+mj-lt"/>
                  <a:cs typeface="Times New Roman" panose="02020603050405020304" pitchFamily="18" charset="0"/>
                </a:endParaRPr>
              </a:p>
              <a:p>
                <a:pPr marL="4572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NS can be converted into BH, through </a:t>
                </a:r>
                <a:r>
                  <a:rPr lang="en-US" sz="2000" dirty="0">
                    <a:cs typeface="Times New Roman" panose="02020603050405020304" pitchFamily="18" charset="0"/>
                  </a:rPr>
                  <a:t>DM-induced Implosion, </a:t>
                </a: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creating a </a:t>
                </a:r>
                <a:br>
                  <a:rPr lang="en-US" sz="2000" dirty="0">
                    <a:latin typeface="+mj-lt"/>
                    <a:cs typeface="Times New Roman" panose="02020603050405020304" pitchFamily="18" charset="0"/>
                  </a:rPr>
                </a:br>
                <a:r>
                  <a:rPr lang="en-US" altLang="en-US" sz="2000" b="1" dirty="0">
                    <a:solidFill>
                      <a:srgbClr val="3333FF"/>
                    </a:solidFill>
                    <a:ea typeface="MathJax_Math-italic"/>
                  </a:rPr>
                  <a:t>m </a:t>
                </a:r>
                <a:r>
                  <a:rPr lang="en-US" altLang="en-US" sz="2000" b="1" dirty="0">
                    <a:solidFill>
                      <a:srgbClr val="3333FF"/>
                    </a:solidFill>
                    <a:latin typeface="Times" panose="02020603050405020304" pitchFamily="18" charset="0"/>
                    <a:ea typeface="MathJax_Math-italic"/>
                    <a:cs typeface="Times" panose="02020603050405020304" pitchFamily="18" charset="0"/>
                  </a:rPr>
                  <a:t>~ 1 – 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b="1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rgbClr val="3333FF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rgbClr val="3333FF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3333FF"/>
                    </a:solidFill>
                    <a:latin typeface="+mj-lt"/>
                    <a:cs typeface="Times New Roman" panose="02020603050405020304" pitchFamily="18" charset="0"/>
                  </a:rPr>
                  <a:t> (</a:t>
                </a:r>
                <a:r>
                  <a:rPr lang="en-US" sz="2000" b="1" dirty="0">
                    <a:solidFill>
                      <a:srgbClr val="3333FF"/>
                    </a:solidFill>
                    <a:latin typeface="+mj-lt"/>
                    <a:cs typeface="Times New Roman" panose="02020603050405020304" pitchFamily="18" charset="0"/>
                  </a:rPr>
                  <a:t>neutron-star-mass) BH, </a:t>
                </a: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violating the putative mass gap. </a:t>
                </a:r>
              </a:p>
              <a:p>
                <a:pPr marL="4572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See e.g. </a:t>
                </a:r>
                <a:r>
                  <a:rPr lang="en-US" sz="2000" dirty="0">
                    <a:solidFill>
                      <a:srgbClr val="7030A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Bramante, Linden, </a:t>
                </a:r>
                <a:r>
                  <a:rPr lang="en-US" sz="2000" b="1" dirty="0">
                    <a:solidFill>
                      <a:srgbClr val="7030A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YT</a:t>
                </a:r>
                <a:r>
                  <a:rPr lang="en-US" sz="2000" dirty="0">
                    <a:solidFill>
                      <a:srgbClr val="7030A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, 2017 &amp; Yang, East, Lehner, 2017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9208" y="1475463"/>
                <a:ext cx="6354491" cy="4321439"/>
              </a:xfrm>
              <a:prstGeom prst="rect">
                <a:avLst/>
              </a:prstGeom>
              <a:blipFill>
                <a:blip r:embed="rId2"/>
                <a:stretch>
                  <a:fillRect t="-705" b="-15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292EE1-428E-4BCE-BA5A-887E44710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19</a:t>
            </a:fld>
            <a:endParaRPr lang="en-US" dirty="0"/>
          </a:p>
        </p:txBody>
      </p:sp>
      <p:sp>
        <p:nvSpPr>
          <p:cNvPr id="19" name="JB Linden 2016">
            <a:extLst>
              <a:ext uri="{FF2B5EF4-FFF2-40B4-BE49-F238E27FC236}">
                <a16:creationId xmlns:a16="http://schemas.microsoft.com/office/drawing/2014/main" id="{9DE7B281-CDB7-463C-97CD-8749FFB3C03B}"/>
              </a:ext>
            </a:extLst>
          </p:cNvPr>
          <p:cNvSpPr txBox="1"/>
          <p:nvPr/>
        </p:nvSpPr>
        <p:spPr>
          <a:xfrm>
            <a:off x="181866" y="4757370"/>
            <a:ext cx="3198449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60CE9C-7436-485D-BFB8-754A5A4E0131}"/>
              </a:ext>
            </a:extLst>
          </p:cNvPr>
          <p:cNvSpPr txBox="1">
            <a:spLocks/>
          </p:cNvSpPr>
          <p:nvPr/>
        </p:nvSpPr>
        <p:spPr>
          <a:xfrm>
            <a:off x="516125" y="6180035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Yu-Dai Tsai (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Cornell), </a:t>
            </a:r>
            <a:r>
              <a:rPr lang="en-US" sz="1700" dirty="0" err="1">
                <a:solidFill>
                  <a:srgbClr val="050802"/>
                </a:solidFill>
                <a:latin typeface="Algerian" panose="04020705040A02060702" pitchFamily="82" charset="0"/>
              </a:rPr>
              <a:t>Pheno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2018</a:t>
            </a:r>
            <a:endParaRPr lang="en-US" sz="1700" dirty="0">
              <a:solidFill>
                <a:srgbClr val="050802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471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968992" y="1861952"/>
            <a:ext cx="7506268" cy="37766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 Matter (DM) -induced Neutron Star (NS) Implosion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Dark Matter</a:t>
            </a:r>
            <a:r>
              <a:rPr lang="en-US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other </a:t>
            </a:r>
            <a:r>
              <a:rPr lang="en-US" sz="23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Astrophysical Motivations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Signatures</a:t>
            </a:r>
            <a:r>
              <a:rPr lang="en-US" sz="23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: </a:t>
            </a:r>
            <a:r>
              <a:rPr lang="en-US" sz="23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products of the NS implosions </a:t>
            </a:r>
          </a:p>
          <a:p>
            <a:pPr algn="l">
              <a:lnSpc>
                <a:spcPct val="150000"/>
              </a:lnSpc>
            </a:pPr>
            <a:r>
              <a:rPr lang="en-U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(</a:t>
            </a:r>
            <a:r>
              <a:rPr lang="en-US" sz="23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detectability has matured </a:t>
            </a:r>
            <a:r>
              <a:rPr lang="en-U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2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signatures not sensitive to the </a:t>
            </a:r>
          </a:p>
          <a:p>
            <a:pPr algn="l">
              <a:lnSpc>
                <a:spcPct val="150000"/>
              </a:lnSpc>
            </a:pPr>
            <a:r>
              <a:rPr lang="en-US" sz="2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details of the implosions</a:t>
            </a:r>
            <a:r>
              <a:rPr lang="en-U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300" dirty="0">
                <a:solidFill>
                  <a:srgbClr val="0082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signatures (see 1706.00001)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dreamed for a neutron-star </a:t>
            </a:r>
            <a:r>
              <a:rPr lang="en-US" sz="2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inpiral</a:t>
            </a:r>
            <a:r>
              <a:rPr lang="en-US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/merger, back in last June…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7565" y="598593"/>
            <a:ext cx="8466720" cy="968114"/>
          </a:xfrm>
        </p:spPr>
        <p:txBody>
          <a:bodyPr/>
          <a:lstStyle/>
          <a:p>
            <a:r>
              <a:rPr lang="en-US" sz="4000" dirty="0"/>
              <a:t>O</a:t>
            </a:r>
            <a:r>
              <a:rPr lang="en-US" dirty="0"/>
              <a:t>utline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815972E-4B2F-4189-9916-20D2FDCE2195}"/>
              </a:ext>
            </a:extLst>
          </p:cNvPr>
          <p:cNvSpPr txBox="1">
            <a:spLocks/>
          </p:cNvSpPr>
          <p:nvPr/>
        </p:nvSpPr>
        <p:spPr>
          <a:xfrm>
            <a:off x="516125" y="5933840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Yu-Dai Tsai (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Cornell), </a:t>
            </a:r>
            <a:r>
              <a:rPr lang="en-US" sz="1700" dirty="0" err="1">
                <a:solidFill>
                  <a:srgbClr val="050802"/>
                </a:solidFill>
                <a:latin typeface="Algerian" panose="04020705040A02060702" pitchFamily="82" charset="0"/>
              </a:rPr>
              <a:t>Pheno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2018</a:t>
            </a:r>
            <a:endParaRPr lang="en-US" sz="1700" dirty="0">
              <a:solidFill>
                <a:srgbClr val="050802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46A5F6-D902-430C-A7B2-E90340DF3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79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54" y="350603"/>
            <a:ext cx="8229600" cy="804672"/>
          </a:xfrm>
        </p:spPr>
        <p:txBody>
          <a:bodyPr>
            <a:normAutofit/>
          </a:bodyPr>
          <a:lstStyle/>
          <a:p>
            <a:r>
              <a:rPr lang="en-US" altLang="zh-TW" sz="3400" dirty="0"/>
              <a:t> G-Wave Signature: </a:t>
            </a:r>
            <a:r>
              <a:rPr lang="en-US" altLang="zh-TW" sz="3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Black Mergers</a:t>
            </a:r>
            <a:endParaRPr lang="en-US" sz="3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529208" y="1284634"/>
                <a:ext cx="6354491" cy="37173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34290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NS-NS binaries can also be converted into BH-BH binaries, creating </a:t>
                </a:r>
                <a:r>
                  <a:rPr lang="en-US" altLang="en-US" sz="2000" b="1" dirty="0">
                    <a:solidFill>
                      <a:srgbClr val="3333FF"/>
                    </a:solidFill>
                    <a:ea typeface="MathJax_Math-italic"/>
                  </a:rPr>
                  <a:t>m </a:t>
                </a:r>
                <a:r>
                  <a:rPr lang="en-US" altLang="en-US" sz="2000" b="1" dirty="0">
                    <a:solidFill>
                      <a:srgbClr val="3333FF"/>
                    </a:solidFill>
                    <a:latin typeface="Times" panose="02020603050405020304" pitchFamily="18" charset="0"/>
                    <a:ea typeface="MathJax_Math-italic"/>
                    <a:cs typeface="Times" panose="02020603050405020304" pitchFamily="18" charset="0"/>
                  </a:rPr>
                  <a:t>~ 2 - 3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b="1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rgbClr val="3333FF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2000" b="1" dirty="0">
                            <a:solidFill>
                              <a:srgbClr val="3333FF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3333FF"/>
                    </a:solidFill>
                    <a:latin typeface="+mj-lt"/>
                    <a:cs typeface="Times New Roman" panose="02020603050405020304" pitchFamily="18" charset="0"/>
                  </a:rPr>
                  <a:t> (</a:t>
                </a:r>
                <a:r>
                  <a:rPr lang="en-US" sz="2000" b="1" dirty="0">
                    <a:solidFill>
                      <a:srgbClr val="3333FF"/>
                    </a:solidFill>
                    <a:latin typeface="+mj-lt"/>
                    <a:cs typeface="Times New Roman" panose="02020603050405020304" pitchFamily="18" charset="0"/>
                  </a:rPr>
                  <a:t>NS merger-mass) </a:t>
                </a:r>
                <a:br>
                  <a:rPr lang="en-US" sz="2000" b="1" dirty="0">
                    <a:solidFill>
                      <a:srgbClr val="3333FF"/>
                    </a:solidFill>
                    <a:latin typeface="+mj-lt"/>
                    <a:cs typeface="Times New Roman" panose="02020603050405020304" pitchFamily="18" charset="0"/>
                  </a:rPr>
                </a:br>
                <a:r>
                  <a:rPr lang="en-US" sz="2000" b="1" dirty="0">
                    <a:solidFill>
                      <a:srgbClr val="3333FF"/>
                    </a:solidFill>
                    <a:latin typeface="+mj-lt"/>
                    <a:cs typeface="Times New Roman" panose="02020603050405020304" pitchFamily="18" charset="0"/>
                  </a:rPr>
                  <a:t>BH-BH mergers</a:t>
                </a: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, again violating the putative mass gap. </a:t>
                </a:r>
              </a:p>
              <a:p>
                <a:pPr marL="457200" indent="-34290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These are </a:t>
                </a:r>
                <a:r>
                  <a:rPr lang="en-US" sz="2000" b="1" dirty="0">
                    <a:latin typeface="+mj-lt"/>
                    <a:cs typeface="Times New Roman" panose="02020603050405020304" pitchFamily="18" charset="0"/>
                  </a:rPr>
                  <a:t>NS-mass mergers WITHOUT optical follow-on</a:t>
                </a: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, we call them </a:t>
                </a:r>
                <a:r>
                  <a:rPr lang="en-US" sz="2000" b="1" dirty="0">
                    <a:latin typeface="+mj-lt"/>
                    <a:cs typeface="Times New Roman" panose="02020603050405020304" pitchFamily="18" charset="0"/>
                  </a:rPr>
                  <a:t>“Black Mergers”, or “Light Black Hole Mergers”</a:t>
                </a:r>
              </a:p>
              <a:p>
                <a:pPr marL="457200" indent="-34290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Bramante, Linden, </a:t>
                </a:r>
                <a:r>
                  <a:rPr 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YT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, 2017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9208" y="1284634"/>
                <a:ext cx="6354491" cy="3717300"/>
              </a:xfrm>
              <a:prstGeom prst="rect">
                <a:avLst/>
              </a:prstGeom>
              <a:blipFill>
                <a:blip r:embed="rId2"/>
                <a:stretch>
                  <a:fillRect r="-768" b="-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"/>
          <p:cNvGrpSpPr/>
          <p:nvPr/>
        </p:nvGrpSpPr>
        <p:grpSpPr>
          <a:xfrm>
            <a:off x="3095376" y="5252913"/>
            <a:ext cx="1335446" cy="654180"/>
            <a:chOff x="0" y="0"/>
            <a:chExt cx="2559366" cy="1031437"/>
          </a:xfrm>
        </p:grpSpPr>
        <p:sp>
          <p:nvSpPr>
            <p:cNvPr id="22" name="Oval"/>
            <p:cNvSpPr/>
            <p:nvPr/>
          </p:nvSpPr>
          <p:spPr>
            <a:xfrm rot="21450287">
              <a:off x="633669" y="244254"/>
              <a:ext cx="784164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" name="Oval"/>
            <p:cNvSpPr/>
            <p:nvPr/>
          </p:nvSpPr>
          <p:spPr>
            <a:xfrm>
              <a:off x="1159075" y="171265"/>
              <a:ext cx="784480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" name="Oval"/>
            <p:cNvSpPr/>
            <p:nvPr/>
          </p:nvSpPr>
          <p:spPr>
            <a:xfrm rot="21077230">
              <a:off x="-3709" y="845360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" name="Oval"/>
            <p:cNvSpPr/>
            <p:nvPr/>
          </p:nvSpPr>
          <p:spPr>
            <a:xfrm rot="21077230">
              <a:off x="1013306" y="116982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6" name="Ink 25"/>
              <p14:cNvContentPartPr/>
              <p14:nvPr/>
            </p14:nvContentPartPr>
            <p14:xfrm>
              <a:off x="4430874" y="5595307"/>
              <a:ext cx="551160" cy="2448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21874" y="5586307"/>
                <a:ext cx="568800" cy="4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7" name="Ink 26"/>
              <p14:cNvContentPartPr/>
              <p14:nvPr/>
            </p14:nvContentPartPr>
            <p14:xfrm>
              <a:off x="5436354" y="4656787"/>
              <a:ext cx="200160" cy="5270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27354" y="4647787"/>
                <a:ext cx="217800" cy="54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7" name="Ink 16"/>
              <p14:cNvContentPartPr/>
              <p14:nvPr/>
            </p14:nvContentPartPr>
            <p14:xfrm>
              <a:off x="6029634" y="4632487"/>
              <a:ext cx="285480" cy="5270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20634" y="4623487"/>
                <a:ext cx="303120" cy="54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/>
              <p14:cNvContentPartPr/>
              <p14:nvPr/>
            </p14:nvContentPartPr>
            <p14:xfrm>
              <a:off x="5672514" y="5316847"/>
              <a:ext cx="363960" cy="73080"/>
            </p14:xfrm>
          </p:contentPart>
        </mc:Choice>
        <mc:Fallback xmlns="">
          <p:pic>
            <p:nvPicPr>
              <p:cNvPr id="39" name="Ink 38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63514" y="5307847"/>
                <a:ext cx="38160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0" name="Ink 39"/>
              <p14:cNvContentPartPr/>
              <p14:nvPr/>
            </p14:nvContentPartPr>
            <p14:xfrm>
              <a:off x="4897074" y="5527990"/>
              <a:ext cx="1060076" cy="1060737"/>
            </p14:xfrm>
          </p:contentPart>
        </mc:Choice>
        <mc:Fallback xmlns="">
          <p:pic>
            <p:nvPicPr>
              <p:cNvPr id="40" name="Ink 3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888078" y="5518985"/>
                <a:ext cx="1077708" cy="10783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1" name="Ink 40"/>
              <p14:cNvContentPartPr/>
              <p14:nvPr/>
            </p14:nvContentPartPr>
            <p14:xfrm>
              <a:off x="5670295" y="5708703"/>
              <a:ext cx="346320" cy="73080"/>
            </p14:xfrm>
          </p:contentPart>
        </mc:Choice>
        <mc:Fallback xmlns="">
          <p:pic>
            <p:nvPicPr>
              <p:cNvPr id="41" name="Ink 40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661295" y="5699703"/>
                <a:ext cx="36396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5" name="Ink 44"/>
              <p14:cNvContentPartPr/>
              <p14:nvPr/>
            </p14:nvContentPartPr>
            <p14:xfrm>
              <a:off x="5993634" y="5280670"/>
              <a:ext cx="906840" cy="974160"/>
            </p14:xfrm>
          </p:contentPart>
        </mc:Choice>
        <mc:Fallback xmlns="">
          <p:pic>
            <p:nvPicPr>
              <p:cNvPr id="45" name="Ink 44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984634" y="5271670"/>
                <a:ext cx="924480" cy="9918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292EE1-428E-4BCE-BA5A-887E44710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20</a:t>
            </a:fld>
            <a:endParaRPr lang="en-US" dirty="0"/>
          </a:p>
        </p:txBody>
      </p:sp>
      <p:sp>
        <p:nvSpPr>
          <p:cNvPr id="19" name="JB Linden 2016">
            <a:extLst>
              <a:ext uri="{FF2B5EF4-FFF2-40B4-BE49-F238E27FC236}">
                <a16:creationId xmlns:a16="http://schemas.microsoft.com/office/drawing/2014/main" id="{9DE7B281-CDB7-463C-97CD-8749FFB3C03B}"/>
              </a:ext>
            </a:extLst>
          </p:cNvPr>
          <p:cNvSpPr txBox="1"/>
          <p:nvPr/>
        </p:nvSpPr>
        <p:spPr>
          <a:xfrm>
            <a:off x="181866" y="4757370"/>
            <a:ext cx="3198449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95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926" y="385668"/>
            <a:ext cx="8229600" cy="804672"/>
          </a:xfrm>
        </p:spPr>
        <p:txBody>
          <a:bodyPr>
            <a:normAutofit/>
          </a:bodyPr>
          <a:lstStyle/>
          <a:p>
            <a:r>
              <a:rPr lang="en-US" altLang="zh-TW" sz="3400" dirty="0"/>
              <a:t>Black Mergers</a:t>
            </a:r>
            <a:endParaRPr lang="en-US" sz="3400" dirty="0"/>
          </a:p>
        </p:txBody>
      </p:sp>
      <p:sp>
        <p:nvSpPr>
          <p:cNvPr id="16" name="Rectangle 15"/>
          <p:cNvSpPr/>
          <p:nvPr/>
        </p:nvSpPr>
        <p:spPr>
          <a:xfrm>
            <a:off x="1328019" y="1428724"/>
            <a:ext cx="676141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We currently </a:t>
            </a:r>
            <a:r>
              <a:rPr lang="en-US" sz="2200" b="1" dirty="0">
                <a:latin typeface="Times" panose="02020603050405020304" pitchFamily="18" charset="0"/>
                <a:cs typeface="Times" panose="02020603050405020304" pitchFamily="18" charset="0"/>
              </a:rPr>
              <a:t>HAVE</a:t>
            </a: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 the sensitivity to see </a:t>
            </a:r>
            <a:r>
              <a:rPr lang="en-US" sz="2200" b="1" dirty="0">
                <a:latin typeface="Times" panose="02020603050405020304" pitchFamily="18" charset="0"/>
                <a:cs typeface="Times" panose="02020603050405020304" pitchFamily="18" charset="0"/>
              </a:rPr>
              <a:t>black mergers!</a:t>
            </a:r>
          </a:p>
          <a:p>
            <a:endParaRPr lang="en-US" sz="22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GW170817 could have been a black merger, but we saw EM counterparts.</a:t>
            </a:r>
          </a:p>
          <a:p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   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NS-NS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inspiral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looks the same as BH-BH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inspiral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    signatures for current LIGO/Virgo!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The difference is one should NOT see EM counterparts for Black Mergers.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Black Merger rate ~ NS Merger rate for certain model parameter! (</a:t>
            </a:r>
            <a:r>
              <a:rPr lang="en-US" sz="2200" dirty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Bramante, Linden, </a:t>
            </a:r>
            <a:r>
              <a:rPr lang="en-US" sz="2200" b="1" dirty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YT,</a:t>
            </a:r>
            <a:r>
              <a:rPr lang="en-US" sz="2200" dirty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2017. New analysis in progress</a:t>
            </a: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2D53C-A337-476E-97B6-78442E813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80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926" y="420659"/>
            <a:ext cx="8229600" cy="804672"/>
          </a:xfrm>
        </p:spPr>
        <p:txBody>
          <a:bodyPr>
            <a:normAutofit/>
          </a:bodyPr>
          <a:lstStyle/>
          <a:p>
            <a:r>
              <a:rPr lang="en-US" altLang="zh-TW" sz="3400" dirty="0"/>
              <a:t> G-Wave Signature: </a:t>
            </a:r>
            <a:r>
              <a:rPr lang="en-US" altLang="zh-TW" sz="3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Black Mergers</a:t>
            </a:r>
            <a:endParaRPr lang="en-US" sz="3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614" y="1343631"/>
            <a:ext cx="6008927" cy="24908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401757" y="4168967"/>
                <a:ext cx="4586640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2000" b="1" dirty="0">
                    <a:solidFill>
                      <a:srgbClr val="C00000"/>
                    </a:solidFill>
                  </a:rPr>
                  <a:t>ADM1</a:t>
                </a:r>
                <a:r>
                  <a:rPr lang="en-US" altLang="zh-TW" sz="2000" dirty="0">
                    <a:solidFill>
                      <a:srgbClr val="C0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C0000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C00000"/>
                    </a:solidFill>
                  </a:rPr>
                  <a:t>=  3  </a:t>
                </a:r>
                <a:r>
                  <a:rPr lang="en-US" altLang="zh-TW" sz="2000" dirty="0" err="1">
                    <a:solidFill>
                      <a:srgbClr val="C00000"/>
                    </a:solidFill>
                  </a:rPr>
                  <a:t>Gyr</a:t>
                </a:r>
                <a:r>
                  <a:rPr lang="en-US" altLang="zh-TW" sz="2000" dirty="0">
                    <a:solidFill>
                      <a:srgbClr val="C0000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20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(200 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20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altLang="zh-TW" sz="2000" dirty="0">
                  <a:solidFill>
                    <a:srgbClr val="FF0000"/>
                  </a:solidFill>
                </a:endParaRPr>
              </a:p>
              <a:p>
                <a:r>
                  <a:rPr lang="en-US" altLang="zh-TW" sz="2000" b="1" dirty="0">
                    <a:solidFill>
                      <a:srgbClr val="00B050"/>
                    </a:solidFill>
                  </a:rPr>
                  <a:t>ADM2</a:t>
                </a:r>
                <a:r>
                  <a:rPr lang="en-US" altLang="zh-TW" sz="2000" dirty="0">
                    <a:solidFill>
                      <a:srgbClr val="00B05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00B050"/>
                    </a:solidFill>
                  </a:rPr>
                  <a:t>= 15 </a:t>
                </a:r>
                <a:r>
                  <a:rPr lang="en-US" altLang="zh-TW" sz="2000" dirty="0" err="1">
                    <a:solidFill>
                      <a:srgbClr val="00B050"/>
                    </a:solidFill>
                  </a:rPr>
                  <a:t>Gyr</a:t>
                </a:r>
                <a:r>
                  <a:rPr lang="en-US" altLang="zh-TW" sz="2000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(200 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altLang="zh-TW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757" y="4168967"/>
                <a:ext cx="4586640" cy="707886"/>
              </a:xfrm>
              <a:prstGeom prst="rect">
                <a:avLst/>
              </a:prstGeom>
              <a:blipFill>
                <a:blip r:embed="rId3"/>
                <a:stretch>
                  <a:fillRect l="-1463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1561567" y="5038936"/>
            <a:ext cx="685671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33FF"/>
                </a:solidFill>
                <a:cs typeface="Times New Roman" panose="02020603050405020304" pitchFamily="18" charset="0"/>
              </a:rPr>
              <a:t>Prediction: Almost No NS-NS merger in the Galactic Center!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Can use </a:t>
            </a:r>
            <a:r>
              <a:rPr lang="en-US" sz="2000" b="1" dirty="0">
                <a:cs typeface="Times New Roman" panose="02020603050405020304" pitchFamily="18" charset="0"/>
              </a:rPr>
              <a:t>LIGO/Virgo </a:t>
            </a:r>
            <a:r>
              <a:rPr lang="en-US" sz="2000" dirty="0">
                <a:cs typeface="Times New Roman" panose="02020603050405020304" pitchFamily="18" charset="0"/>
              </a:rPr>
              <a:t>to see merger signatures, that are without optical signatures by </a:t>
            </a:r>
            <a:r>
              <a:rPr lang="en-US" sz="2000" b="1" dirty="0" err="1">
                <a:cs typeface="Times New Roman" panose="02020603050405020304" pitchFamily="18" charset="0"/>
              </a:rPr>
              <a:t>BlackGEM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telescope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8175" y="3827614"/>
            <a:ext cx="2303497" cy="30949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2D53C-A337-476E-97B6-78442E813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99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lgerian" panose="04020705040A02060702" pitchFamily="82" charset="0"/>
              </a:rPr>
              <a:t>Merger </a:t>
            </a:r>
            <a:r>
              <a:rPr lang="en-US" dirty="0" err="1">
                <a:latin typeface="Algerian" panose="04020705040A02060702" pitchFamily="82" charset="0"/>
              </a:rPr>
              <a:t>Kilonova</a:t>
            </a:r>
            <a:r>
              <a:rPr lang="en-US" dirty="0">
                <a:latin typeface="Algerian" panose="04020705040A02060702" pitchFamily="82" charset="0"/>
              </a:rPr>
              <a:t> </a:t>
            </a:r>
            <a:br>
              <a:rPr lang="en-US" dirty="0">
                <a:latin typeface="Algerian" panose="04020705040A02060702" pitchFamily="82" charset="0"/>
              </a:rPr>
            </a:br>
            <a:r>
              <a:rPr lang="en-US" dirty="0">
                <a:latin typeface="Algerian" panose="04020705040A02060702" pitchFamily="82" charset="0"/>
              </a:rPr>
              <a:t>(NS Merger Distribution)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4108924"/>
            <a:ext cx="7360920" cy="1780085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Use the imploded NS-NS merger </a:t>
            </a:r>
            <a:r>
              <a:rPr lang="en-US" dirty="0"/>
              <a:t>galactic</a:t>
            </a:r>
            <a:r>
              <a:rPr lang="en-US" dirty="0">
                <a:latin typeface="+mj-lt"/>
              </a:rPr>
              <a:t> distribution to test DM scenarios</a:t>
            </a:r>
          </a:p>
          <a:p>
            <a:r>
              <a:rPr lang="en-US" dirty="0">
                <a:latin typeface="+mj-lt"/>
              </a:rPr>
              <a:t>G-wave + Optical Signature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544565-4C0D-46A8-A0C3-4DFD7DB5E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44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ack Mergers, Quiet Kilonovae,"/>
          <p:cNvSpPr txBox="1"/>
          <p:nvPr/>
        </p:nvSpPr>
        <p:spPr>
          <a:xfrm>
            <a:off x="389339" y="431257"/>
            <a:ext cx="8206847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55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altLang="zh-TW" sz="3200" dirty="0">
                <a:solidFill>
                  <a:schemeClr val="accent4">
                    <a:lumMod val="75000"/>
                  </a:schemeClr>
                </a:solidFill>
              </a:rPr>
              <a:t>Look at the Distribution of NS Mergers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92" y="3905922"/>
            <a:ext cx="4215732" cy="2665058"/>
          </a:xfrm>
          <a:prstGeom prst="rect">
            <a:avLst/>
          </a:prstGeom>
        </p:spPr>
      </p:pic>
      <p:grpSp>
        <p:nvGrpSpPr>
          <p:cNvPr id="11" name="Group"/>
          <p:cNvGrpSpPr/>
          <p:nvPr/>
        </p:nvGrpSpPr>
        <p:grpSpPr>
          <a:xfrm>
            <a:off x="7339675" y="1210859"/>
            <a:ext cx="1335446" cy="654180"/>
            <a:chOff x="0" y="0"/>
            <a:chExt cx="2559366" cy="1031437"/>
          </a:xfrm>
        </p:grpSpPr>
        <p:sp>
          <p:nvSpPr>
            <p:cNvPr id="12" name="Oval"/>
            <p:cNvSpPr/>
            <p:nvPr/>
          </p:nvSpPr>
          <p:spPr>
            <a:xfrm rot="21450287">
              <a:off x="633669" y="244254"/>
              <a:ext cx="784164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" name="Oval"/>
            <p:cNvSpPr/>
            <p:nvPr/>
          </p:nvSpPr>
          <p:spPr>
            <a:xfrm>
              <a:off x="1159075" y="171265"/>
              <a:ext cx="784480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" name="Oval"/>
            <p:cNvSpPr/>
            <p:nvPr/>
          </p:nvSpPr>
          <p:spPr>
            <a:xfrm rot="21077230">
              <a:off x="-3709" y="845360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Oval"/>
            <p:cNvSpPr/>
            <p:nvPr/>
          </p:nvSpPr>
          <p:spPr>
            <a:xfrm rot="21077230">
              <a:off x="1013306" y="116982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1" name="Ink 30"/>
              <p14:cNvContentPartPr/>
              <p14:nvPr/>
            </p14:nvContentPartPr>
            <p14:xfrm>
              <a:off x="8150326" y="2021840"/>
              <a:ext cx="206640" cy="39384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41326" y="2012840"/>
                <a:ext cx="224280" cy="41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4" name="Ink 33"/>
              <p14:cNvContentPartPr/>
              <p14:nvPr/>
            </p14:nvContentPartPr>
            <p14:xfrm>
              <a:off x="6963946" y="1205000"/>
              <a:ext cx="478440" cy="284760"/>
            </p14:xfrm>
          </p:contentPart>
        </mc:Choice>
        <mc:Fallback xmlns="">
          <p:pic>
            <p:nvPicPr>
              <p:cNvPr id="34" name="Ink 3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54953" y="1196011"/>
                <a:ext cx="496067" cy="3023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5" name="Ink 34"/>
              <p14:cNvContentPartPr/>
              <p14:nvPr/>
            </p14:nvContentPartPr>
            <p14:xfrm>
              <a:off x="8532286" y="726560"/>
              <a:ext cx="127800" cy="30600"/>
            </p14:xfrm>
          </p:contentPart>
        </mc:Choice>
        <mc:Fallback xmlns="">
          <p:pic>
            <p:nvPicPr>
              <p:cNvPr id="35" name="Ink 3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523286" y="717560"/>
                <a:ext cx="145440" cy="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6" name="Ink 35"/>
              <p14:cNvContentPartPr/>
              <p14:nvPr/>
            </p14:nvContentPartPr>
            <p14:xfrm>
              <a:off x="8423206" y="750680"/>
              <a:ext cx="194400" cy="321480"/>
            </p14:xfrm>
          </p:contentPart>
        </mc:Choice>
        <mc:Fallback xmlns="">
          <p:pic>
            <p:nvPicPr>
              <p:cNvPr id="36" name="Ink 3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414206" y="741680"/>
                <a:ext cx="212040" cy="33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9" name="Ink 38"/>
              <p14:cNvContentPartPr/>
              <p14:nvPr/>
            </p14:nvContentPartPr>
            <p14:xfrm>
              <a:off x="8495926" y="1653020"/>
              <a:ext cx="417960" cy="206100"/>
            </p14:xfrm>
          </p:contentPart>
        </mc:Choice>
        <mc:Fallback xmlns="">
          <p:pic>
            <p:nvPicPr>
              <p:cNvPr id="39" name="Ink 3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486926" y="1644028"/>
                <a:ext cx="435600" cy="223725"/>
              </a:xfrm>
              <a:prstGeom prst="rect">
                <a:avLst/>
              </a:prstGeom>
            </p:spPr>
          </p:pic>
        </mc:Fallback>
      </mc:AlternateContent>
      <p:sp>
        <p:nvSpPr>
          <p:cNvPr id="43" name="Rectangle 42"/>
          <p:cNvSpPr/>
          <p:nvPr/>
        </p:nvSpPr>
        <p:spPr>
          <a:xfrm>
            <a:off x="1313968" y="4075446"/>
            <a:ext cx="14765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No Implosion </a:t>
            </a:r>
          </a:p>
          <a:p>
            <a:r>
              <a:rPr lang="en-US" sz="1400" b="1" dirty="0">
                <a:solidFill>
                  <a:srgbClr val="7030A0"/>
                </a:solidFill>
              </a:rPr>
              <a:t>(</a:t>
            </a:r>
            <a:r>
              <a:rPr lang="en-US" sz="1400" b="1" dirty="0" err="1">
                <a:solidFill>
                  <a:srgbClr val="7030A0"/>
                </a:solidFill>
              </a:rPr>
              <a:t>Sartore</a:t>
            </a:r>
            <a:r>
              <a:rPr lang="en-US" sz="1400" b="1" dirty="0">
                <a:solidFill>
                  <a:srgbClr val="7030A0"/>
                </a:solidFill>
              </a:rPr>
              <a:t> et al, 09)</a:t>
            </a:r>
          </a:p>
        </p:txBody>
      </p:sp>
      <p:sp>
        <p:nvSpPr>
          <p:cNvPr id="2" name="Rectangle 1"/>
          <p:cNvSpPr/>
          <p:nvPr/>
        </p:nvSpPr>
        <p:spPr>
          <a:xfrm>
            <a:off x="666866" y="1170832"/>
            <a:ext cx="7379570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TW" sz="2000" b="1" dirty="0"/>
              <a:t>NS-NS mergers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err="1"/>
              <a:t>Inspiral</a:t>
            </a:r>
            <a:r>
              <a:rPr lang="en-US" sz="2000" dirty="0"/>
              <a:t>/merger signatures detectable by LIGO/Virgo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associated </a:t>
            </a:r>
            <a:r>
              <a:rPr lang="en-US" sz="2000" dirty="0" err="1"/>
              <a:t>Kilonova</a:t>
            </a:r>
            <a:r>
              <a:rPr lang="en-US" sz="2000" dirty="0"/>
              <a:t> event can be seen by, e.g. DES, </a:t>
            </a:r>
            <a:r>
              <a:rPr lang="en-US" sz="2000" dirty="0" err="1"/>
              <a:t>BlackGEM</a:t>
            </a:r>
            <a:r>
              <a:rPr lang="en-US" sz="2000" dirty="0"/>
              <a:t>, ZTF, …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Having </a:t>
            </a:r>
            <a:r>
              <a:rPr lang="en-US" sz="2000" i="1" dirty="0">
                <a:cs typeface="Times New Roman" panose="02020603050405020304" pitchFamily="18" charset="0"/>
              </a:rPr>
              <a:t>Black Mergers </a:t>
            </a:r>
            <a:r>
              <a:rPr lang="en-US" sz="2000" dirty="0">
                <a:cs typeface="Times New Roman" panose="02020603050405020304" pitchFamily="18" charset="0"/>
              </a:rPr>
              <a:t>means the usual NS-NS mergers </a:t>
            </a:r>
            <a:r>
              <a:rPr lang="en-US" altLang="zh-TW" sz="2000" dirty="0"/>
              <a:t>have can the </a:t>
            </a:r>
            <a:r>
              <a:rPr lang="en-US" altLang="zh-TW" sz="2000" b="1" dirty="0">
                <a:solidFill>
                  <a:srgbClr val="3333FF"/>
                </a:solidFill>
              </a:rPr>
              <a:t>distribution altered by NS implosions</a:t>
            </a:r>
            <a:r>
              <a:rPr lang="en-US" sz="2000" b="1" dirty="0">
                <a:solidFill>
                  <a:srgbClr val="3333F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3508186" y="5454064"/>
                <a:ext cx="3454749" cy="5539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TW" sz="1500" b="1" dirty="0">
                    <a:solidFill>
                      <a:schemeClr val="accent2"/>
                    </a:solidFill>
                  </a:rPr>
                  <a:t>ADM1</a:t>
                </a:r>
                <a:r>
                  <a:rPr lang="en-US" altLang="zh-TW" sz="1500" dirty="0">
                    <a:solidFill>
                      <a:schemeClr val="accent2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5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5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15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15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15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15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1500" dirty="0">
                    <a:solidFill>
                      <a:schemeClr val="accent2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5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5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15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1500" dirty="0">
                    <a:solidFill>
                      <a:schemeClr val="accent2"/>
                    </a:solidFill>
                  </a:rPr>
                  <a:t>=  3  </a:t>
                </a:r>
                <a:r>
                  <a:rPr lang="en-US" altLang="zh-TW" sz="1500" dirty="0" err="1">
                    <a:solidFill>
                      <a:schemeClr val="accent2"/>
                    </a:solidFill>
                  </a:rPr>
                  <a:t>Gyr</a:t>
                </a:r>
                <a:r>
                  <a:rPr lang="en-US" altLang="zh-TW" sz="1500" dirty="0">
                    <a:solidFill>
                      <a:schemeClr val="accent2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5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chemeClr val="accent2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15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150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chemeClr val="accent2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chemeClr val="accent2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chemeClr val="accent2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chemeClr val="accent2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chemeClr val="accent2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chemeClr val="accent2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15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1500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sz="1500" dirty="0">
                  <a:solidFill>
                    <a:schemeClr val="accent2"/>
                  </a:solidFill>
                </a:endParaRPr>
              </a:p>
              <a:p>
                <a:r>
                  <a:rPr lang="en-US" altLang="zh-TW" sz="1500" b="1" dirty="0">
                    <a:solidFill>
                      <a:srgbClr val="00B050"/>
                    </a:solidFill>
                  </a:rPr>
                  <a:t>ADM2</a:t>
                </a:r>
                <a:r>
                  <a:rPr lang="en-US" altLang="zh-TW" sz="1500" dirty="0">
                    <a:solidFill>
                      <a:srgbClr val="00B05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1500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1500" dirty="0">
                    <a:solidFill>
                      <a:srgbClr val="00B050"/>
                    </a:solidFill>
                  </a:rPr>
                  <a:t>= 15 </a:t>
                </a:r>
                <a:r>
                  <a:rPr lang="en-US" altLang="zh-TW" sz="1500" dirty="0" err="1">
                    <a:solidFill>
                      <a:srgbClr val="00B050"/>
                    </a:solidFill>
                  </a:rPr>
                  <a:t>Gyr</a:t>
                </a:r>
                <a:r>
                  <a:rPr lang="en-US" altLang="zh-TW" sz="1500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rgbClr val="00B050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15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15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rgbClr val="00B050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rgbClr val="00B050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rgbClr val="00B050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rgbClr val="00B05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rgbClr val="00B050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1500" dirty="0">
                            <a:solidFill>
                              <a:srgbClr val="00B05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15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15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sz="1500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186" y="5454064"/>
                <a:ext cx="3454749" cy="553998"/>
              </a:xfrm>
              <a:prstGeom prst="rect">
                <a:avLst/>
              </a:prstGeom>
              <a:blipFill>
                <a:blip r:embed="rId13"/>
                <a:stretch>
                  <a:fillRect l="-527" t="-1075" b="-967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C51FB1-FE10-4430-9AAA-9B89934C9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0D0E15-ED13-49F3-860F-1596BB89D86D}"/>
              </a:ext>
            </a:extLst>
          </p:cNvPr>
          <p:cNvSpPr/>
          <p:nvPr/>
        </p:nvSpPr>
        <p:spPr>
          <a:xfrm>
            <a:off x="1502592" y="3536590"/>
            <a:ext cx="3102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CDF of the Merger </a:t>
            </a:r>
            <a:r>
              <a:rPr lang="en-US" b="1" dirty="0" err="1"/>
              <a:t>Kilonova</a:t>
            </a: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3C15DE-EFFD-4551-A8D9-BF973BAF361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53846" y="3529766"/>
            <a:ext cx="3763760" cy="181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089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7565" y="261821"/>
            <a:ext cx="8466720" cy="913147"/>
          </a:xfrm>
        </p:spPr>
        <p:txBody>
          <a:bodyPr>
            <a:normAutofit/>
          </a:bodyPr>
          <a:lstStyle/>
          <a:p>
            <a:r>
              <a:rPr lang="en-US" altLang="zh-TW" sz="4000" dirty="0">
                <a:solidFill>
                  <a:srgbClr val="3333FF"/>
                </a:solidFill>
              </a:rPr>
              <a:t>Statistics of Merger </a:t>
            </a:r>
            <a:r>
              <a:rPr lang="en-US" altLang="zh-TW" sz="4000" dirty="0" err="1">
                <a:solidFill>
                  <a:srgbClr val="3333FF"/>
                </a:solidFill>
              </a:rPr>
              <a:t>Kilonova</a:t>
            </a:r>
            <a:r>
              <a:rPr lang="en-US" altLang="zh-TW" sz="4000" dirty="0">
                <a:solidFill>
                  <a:srgbClr val="3333FF"/>
                </a:solidFill>
              </a:rPr>
              <a:t> Events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71" y="1206983"/>
            <a:ext cx="4370415" cy="27897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866633" y="4184125"/>
                <a:ext cx="7630774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Apply </a:t>
                </a:r>
                <a:r>
                  <a:rPr lang="en-US" b="1" dirty="0"/>
                  <a:t>Kolmogorov–Smirnov test </a:t>
                </a:r>
                <a:r>
                  <a:rPr lang="en-US" dirty="0"/>
                  <a:t>for randomly generated events based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dirty="0">
                    <a:solidFill>
                      <a:schemeClr val="tx1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(Right) </a:t>
                </a:r>
                <a:r>
                  <a:rPr lang="en-US" b="1" dirty="0">
                    <a:solidFill>
                      <a:srgbClr val="7030A0"/>
                    </a:solidFill>
                  </a:rPr>
                  <a:t>Purple band </a:t>
                </a:r>
                <a:r>
                  <a:rPr lang="en-US" dirty="0"/>
                  <a:t>indicate number of events needed for </a:t>
                </a:r>
                <a:r>
                  <a:rPr lang="en-US" b="1" dirty="0"/>
                  <a:t>2σ signiﬁcance </a:t>
                </a:r>
                <a:r>
                  <a:rPr lang="en-US" dirty="0"/>
                  <a:t>in testing the ADM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model parameters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7030A0"/>
                    </a:solidFill>
                  </a:rPr>
                  <a:t>Dashed</a:t>
                </a:r>
                <a:r>
                  <a:rPr lang="en-US" dirty="0"/>
                  <a:t>: upper and lower quartile; </a:t>
                </a:r>
                <a:r>
                  <a:rPr lang="en-US" b="1" dirty="0">
                    <a:solidFill>
                      <a:srgbClr val="7030A0"/>
                    </a:solidFill>
                  </a:rPr>
                  <a:t>Solid</a:t>
                </a:r>
                <a:r>
                  <a:rPr lang="en-US" dirty="0"/>
                  <a:t>: the median based on the repeated experiments.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TW" b="1" dirty="0">
                    <a:solidFill>
                      <a:srgbClr val="C00000"/>
                    </a:solidFill>
                  </a:rPr>
                  <a:t>GW 170817 2kpc away from the center of NGC4993 </a:t>
                </a:r>
                <a:r>
                  <a:rPr lang="en-US" dirty="0">
                    <a:solidFill>
                      <a:srgbClr val="7030A0"/>
                    </a:solidFill>
                  </a:rPr>
                  <a:t>(arXiv:1710.05444)</a:t>
                </a:r>
                <a:endParaRPr lang="en-US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633" y="4184125"/>
                <a:ext cx="7630774" cy="2062103"/>
              </a:xfrm>
              <a:prstGeom prst="rect">
                <a:avLst/>
              </a:prstGeom>
              <a:blipFill>
                <a:blip r:embed="rId3"/>
                <a:stretch>
                  <a:fillRect l="-479" t="-1475" b="-2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59" y="1236943"/>
            <a:ext cx="4221869" cy="26689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94613" y="1414162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7030A0"/>
                </a:solidFill>
              </a:rPr>
              <a:t>No Implosion</a:t>
            </a:r>
          </a:p>
        </p:txBody>
      </p:sp>
      <p:sp>
        <p:nvSpPr>
          <p:cNvPr id="35" name="Oval 34"/>
          <p:cNvSpPr/>
          <p:nvPr/>
        </p:nvSpPr>
        <p:spPr>
          <a:xfrm>
            <a:off x="5882184" y="2808055"/>
            <a:ext cx="156949" cy="17059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566158" y="2392731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ADM1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133344" y="2279176"/>
            <a:ext cx="113958" cy="482887"/>
          </a:xfrm>
          <a:prstGeom prst="ellipse">
            <a:avLst/>
          </a:prstGeom>
          <a:solidFill>
            <a:srgbClr val="00B050"/>
          </a:solidFill>
          <a:ln>
            <a:solidFill>
              <a:srgbClr val="0508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795823" y="1877829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00B050"/>
                </a:solidFill>
              </a:rPr>
              <a:t>ADM2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84190F-B044-47E7-B97E-529C5A36730D}"/>
              </a:ext>
            </a:extLst>
          </p:cNvPr>
          <p:cNvSpPr/>
          <p:nvPr/>
        </p:nvSpPr>
        <p:spPr>
          <a:xfrm>
            <a:off x="8484366" y="2469481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0A2C8D-1A66-4C26-80C5-ADC265AB2E24}"/>
              </a:ext>
            </a:extLst>
          </p:cNvPr>
          <p:cNvSpPr/>
          <p:nvPr/>
        </p:nvSpPr>
        <p:spPr>
          <a:xfrm>
            <a:off x="8481094" y="1775139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C40415-ACFD-496B-8C6E-01D448EBE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537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7565" y="262608"/>
            <a:ext cx="8466720" cy="913147"/>
          </a:xfrm>
        </p:spPr>
        <p:txBody>
          <a:bodyPr>
            <a:normAutofit/>
          </a:bodyPr>
          <a:lstStyle/>
          <a:p>
            <a:r>
              <a:rPr lang="en-US" altLang="zh-TW" sz="4000" dirty="0">
                <a:solidFill>
                  <a:srgbClr val="3333FF"/>
                </a:solidFill>
              </a:rPr>
              <a:t>Statistics of Merger </a:t>
            </a:r>
            <a:r>
              <a:rPr lang="en-US" altLang="zh-TW" sz="4000" dirty="0" err="1">
                <a:solidFill>
                  <a:srgbClr val="3333FF"/>
                </a:solidFill>
              </a:rPr>
              <a:t>Kilonova</a:t>
            </a:r>
            <a:r>
              <a:rPr lang="en-US" altLang="zh-TW" sz="4000" dirty="0">
                <a:solidFill>
                  <a:srgbClr val="3333FF"/>
                </a:solidFill>
              </a:rPr>
              <a:t> Events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70" y="2506576"/>
            <a:ext cx="4370415" cy="2789732"/>
          </a:xfrm>
          <a:prstGeom prst="rect">
            <a:avLst/>
          </a:prstGeom>
        </p:spPr>
      </p:pic>
      <p:sp>
        <p:nvSpPr>
          <p:cNvPr id="35" name="Oval 34"/>
          <p:cNvSpPr/>
          <p:nvPr/>
        </p:nvSpPr>
        <p:spPr>
          <a:xfrm>
            <a:off x="1540283" y="4107648"/>
            <a:ext cx="156949" cy="17059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224257" y="3692324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ADM1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2791443" y="3578769"/>
            <a:ext cx="113958" cy="482887"/>
          </a:xfrm>
          <a:prstGeom prst="ellipse">
            <a:avLst/>
          </a:prstGeom>
          <a:solidFill>
            <a:srgbClr val="00B050"/>
          </a:solidFill>
          <a:ln>
            <a:solidFill>
              <a:srgbClr val="0508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453922" y="3177422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00B050"/>
                </a:solidFill>
              </a:rPr>
              <a:t>ADM2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84190F-B044-47E7-B97E-529C5A36730D}"/>
              </a:ext>
            </a:extLst>
          </p:cNvPr>
          <p:cNvSpPr/>
          <p:nvPr/>
        </p:nvSpPr>
        <p:spPr>
          <a:xfrm>
            <a:off x="4229132" y="378501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2020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0A2C8D-1A66-4C26-80C5-ADC265AB2E24}"/>
              </a:ext>
            </a:extLst>
          </p:cNvPr>
          <p:cNvSpPr/>
          <p:nvPr/>
        </p:nvSpPr>
        <p:spPr>
          <a:xfrm>
            <a:off x="4229265" y="3088955"/>
            <a:ext cx="685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C40415-ACFD-496B-8C6E-01D448EBE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26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1CE1E2-F859-42EA-BB99-9013279C837D}"/>
              </a:ext>
            </a:extLst>
          </p:cNvPr>
          <p:cNvSpPr/>
          <p:nvPr/>
        </p:nvSpPr>
        <p:spPr>
          <a:xfrm>
            <a:off x="1414261" y="1454024"/>
            <a:ext cx="7060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dirty="0"/>
              <a:t>Very rough estimation of the NS merger observation rate based on a single event</a:t>
            </a:r>
            <a:endParaRPr lang="en-US" sz="2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4DDA11-F050-472E-B3F3-DEC379C89CC9}"/>
              </a:ext>
            </a:extLst>
          </p:cNvPr>
          <p:cNvSpPr/>
          <p:nvPr/>
        </p:nvSpPr>
        <p:spPr>
          <a:xfrm>
            <a:off x="1697232" y="5977934"/>
            <a:ext cx="6294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Advanced Virgo achieve </a:t>
            </a:r>
            <a:r>
              <a:rPr lang="en-US" dirty="0"/>
              <a:t>full design sensitivity</a:t>
            </a:r>
            <a:r>
              <a:rPr lang="en-US" dirty="0">
                <a:latin typeface="+mj-lt"/>
              </a:rPr>
              <a:t> in 2018.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22222"/>
                </a:solidFill>
                <a:latin typeface="+mj-lt"/>
              </a:rPr>
              <a:t>LIGO restart running in Fall 2018 for the O3 (joint with Virgo)</a:t>
            </a:r>
            <a:endParaRPr lang="en-US" dirty="0"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7D20F5-CCBF-4A03-96CC-6CC89CB51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791" y="2400323"/>
            <a:ext cx="3722051" cy="296129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918E3C-C793-4F01-81CB-6DF7FCBB1502}"/>
              </a:ext>
            </a:extLst>
          </p:cNvPr>
          <p:cNvSpPr/>
          <p:nvPr/>
        </p:nvSpPr>
        <p:spPr>
          <a:xfrm>
            <a:off x="5061834" y="5361388"/>
            <a:ext cx="3965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Soares-Santos (DES) @ </a:t>
            </a:r>
            <a:r>
              <a:rPr lang="en-US" dirty="0" err="1">
                <a:solidFill>
                  <a:srgbClr val="7030A0"/>
                </a:solidFill>
              </a:rPr>
              <a:t>Fermilab</a:t>
            </a:r>
            <a:r>
              <a:rPr lang="en-US" dirty="0">
                <a:solidFill>
                  <a:srgbClr val="7030A0"/>
                </a:solidFill>
              </a:rPr>
              <a:t>, Oct. 17</a:t>
            </a:r>
          </a:p>
        </p:txBody>
      </p:sp>
    </p:spTree>
    <p:extLst>
      <p:ext uri="{BB962C8B-B14F-4D97-AF65-F5344CB8AC3E}">
        <p14:creationId xmlns:p14="http://schemas.microsoft.com/office/powerpoint/2010/main" val="38549947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533045-89B2-4AB9-9516-35EB7AA83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565" y="280756"/>
            <a:ext cx="8466720" cy="67718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Beyond Direct Detection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F385752F-59DD-4FDA-8930-2816DC6B6F52}"/>
                  </a:ext>
                </a:extLst>
              </p14:cNvPr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F385752F-59DD-4FDA-8930-2816DC6B6F52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sp>
        <p:nvSpPr>
          <p:cNvPr id="325" name="Title 1">
            <a:extLst>
              <a:ext uri="{FF2B5EF4-FFF2-40B4-BE49-F238E27FC236}">
                <a16:creationId xmlns:a16="http://schemas.microsoft.com/office/drawing/2014/main" id="{46C5304A-ECCD-45E6-887E-B151FC4091D4}"/>
              </a:ext>
            </a:extLst>
          </p:cNvPr>
          <p:cNvSpPr txBox="1">
            <a:spLocks/>
          </p:cNvSpPr>
          <p:nvPr/>
        </p:nvSpPr>
        <p:spPr>
          <a:xfrm>
            <a:off x="634685" y="6309153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 (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Cornell), </a:t>
            </a:r>
            <a:r>
              <a:rPr lang="en-US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Pheno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2018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176EE2-153A-4C3B-86B4-416738580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287" y="1038014"/>
            <a:ext cx="6715125" cy="503872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AE76BB9-7215-4D78-9D3A-2C0810E3BA3C}"/>
              </a:ext>
            </a:extLst>
          </p:cNvPr>
          <p:cNvCxnSpPr>
            <a:cxnSpLocks/>
          </p:cNvCxnSpPr>
          <p:nvPr/>
        </p:nvCxnSpPr>
        <p:spPr>
          <a:xfrm flipV="1">
            <a:off x="2401037" y="1364343"/>
            <a:ext cx="3274142" cy="2258797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2F674D-169E-4280-877F-517859B2F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7A3D23-CF13-4FA6-AFB5-059A7E426D5A}"/>
              </a:ext>
            </a:extLst>
          </p:cNvPr>
          <p:cNvSpPr/>
          <p:nvPr/>
        </p:nvSpPr>
        <p:spPr>
          <a:xfrm>
            <a:off x="6732103" y="4352428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2019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A79618-3497-430E-BA62-3F2B7576C2C6}"/>
              </a:ext>
            </a:extLst>
          </p:cNvPr>
          <p:cNvSpPr/>
          <p:nvPr/>
        </p:nvSpPr>
        <p:spPr>
          <a:xfrm>
            <a:off x="6732236" y="4721760"/>
            <a:ext cx="685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1902618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71558"/>
            <a:ext cx="7772400" cy="1470025"/>
          </a:xfrm>
        </p:spPr>
        <p:txBody>
          <a:bodyPr>
            <a:normAutofit/>
          </a:bodyPr>
          <a:lstStyle/>
          <a:p>
            <a:r>
              <a:rPr lang="en-US" sz="4200" dirty="0">
                <a:solidFill>
                  <a:srgbClr val="C00000"/>
                </a:solidFill>
                <a:latin typeface="Algerian" panose="04020705040A02060702" pitchFamily="82" charset="0"/>
              </a:rPr>
              <a:t>Direct </a:t>
            </a:r>
            <a:r>
              <a:rPr lang="en-US" sz="4200" dirty="0">
                <a:latin typeface="Algerian" panose="04020705040A02060702" pitchFamily="82" charset="0"/>
              </a:rPr>
              <a:t>Signatures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4108924"/>
            <a:ext cx="7360920" cy="2247426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3333FF"/>
                </a:solidFill>
              </a:rPr>
              <a:t>- Quiet </a:t>
            </a:r>
            <a:r>
              <a:rPr lang="en-US" dirty="0" err="1">
                <a:solidFill>
                  <a:srgbClr val="3333FF"/>
                </a:solidFill>
              </a:rPr>
              <a:t>Kilonova</a:t>
            </a:r>
            <a:r>
              <a:rPr lang="en-US" dirty="0">
                <a:solidFill>
                  <a:srgbClr val="3333FF"/>
                </a:solidFill>
              </a:rPr>
              <a:t> from NS implosion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(and </a:t>
            </a:r>
            <a:r>
              <a:rPr lang="en-US" dirty="0">
                <a:solidFill>
                  <a:srgbClr val="00823B"/>
                </a:solidFill>
              </a:rPr>
              <a:t>r-Process Element </a:t>
            </a:r>
            <a:r>
              <a:rPr lang="en-US" dirty="0">
                <a:solidFill>
                  <a:schemeClr val="tx1"/>
                </a:solidFill>
              </a:rPr>
              <a:t>Enrichment)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- Neutrino Signature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dirty="0"/>
              <a:t>(</a:t>
            </a:r>
            <a:r>
              <a:rPr lang="en-US" dirty="0"/>
              <a:t>no time, see 1706.00001, </a:t>
            </a:r>
            <a:r>
              <a:rPr lang="en-US" dirty="0">
                <a:solidFill>
                  <a:srgbClr val="FF3399"/>
                </a:solidFill>
              </a:rPr>
              <a:t>the backup slides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or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dirty="0"/>
              <a:t>http://pirsa.org/displayFlash.php?id=17070025)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544565-4C0D-46A8-A0C3-4DFD7DB5E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286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13" y="300857"/>
            <a:ext cx="8229600" cy="871205"/>
          </a:xfrm>
        </p:spPr>
        <p:txBody>
          <a:bodyPr>
            <a:noAutofit/>
          </a:bodyPr>
          <a:lstStyle/>
          <a:p>
            <a:r>
              <a:rPr lang="en-US" sz="4000" dirty="0"/>
              <a:t>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678" y="1314340"/>
            <a:ext cx="7451614" cy="495186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Future astrophysical observations: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b="1" dirty="0" err="1">
                <a:solidFill>
                  <a:srgbClr val="C00000"/>
                </a:solidFill>
              </a:rPr>
              <a:t>Kilonova</a:t>
            </a:r>
            <a:r>
              <a:rPr lang="en-US" sz="2400" b="1" dirty="0">
                <a:solidFill>
                  <a:srgbClr val="C00000"/>
                </a:solidFill>
              </a:rPr>
              <a:t> events </a:t>
            </a:r>
            <a:r>
              <a:rPr lang="en-US" sz="2400" dirty="0"/>
              <a:t>seen by telescopes like </a:t>
            </a:r>
            <a:r>
              <a:rPr lang="en-US" sz="2400" b="1" dirty="0"/>
              <a:t>Dark Energy Survey (DES), </a:t>
            </a:r>
            <a:r>
              <a:rPr lang="en-US" sz="2400" b="1" dirty="0" err="1"/>
              <a:t>BlackGEM</a:t>
            </a:r>
            <a:r>
              <a:rPr lang="en-US" sz="2400" b="1" dirty="0"/>
              <a:t> and ZTF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b="1" dirty="0">
                <a:solidFill>
                  <a:srgbClr val="3333FF"/>
                </a:solidFill>
              </a:rPr>
              <a:t>Merger signatures </a:t>
            </a:r>
            <a:r>
              <a:rPr lang="en-US" sz="2400" dirty="0"/>
              <a:t>by </a:t>
            </a:r>
            <a:r>
              <a:rPr lang="en-US" sz="2400" b="1" dirty="0"/>
              <a:t>LIGO/Virgo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b="1" dirty="0">
                <a:solidFill>
                  <a:srgbClr val="00B050"/>
                </a:solidFill>
              </a:rPr>
              <a:t>located FRBs </a:t>
            </a:r>
            <a:r>
              <a:rPr lang="en-US" sz="2400" dirty="0"/>
              <a:t>by radio arrays like </a:t>
            </a:r>
            <a:r>
              <a:rPr lang="en-US" sz="2400" b="1" dirty="0"/>
              <a:t>CHIME and HIRAX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      can be applied to test the DM implosion scenarios,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      in the </a:t>
            </a:r>
            <a:r>
              <a:rPr lang="en-US" sz="2400" b="1" dirty="0">
                <a:solidFill>
                  <a:srgbClr val="C00000"/>
                </a:solidFill>
              </a:rPr>
              <a:t>next few years</a:t>
            </a:r>
            <a:r>
              <a:rPr lang="en-US" sz="2400" dirty="0">
                <a:solidFill>
                  <a:srgbClr val="C00000"/>
                </a:solidFill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+mj-lt"/>
              </a:rPr>
              <a:t>Study </a:t>
            </a:r>
            <a:r>
              <a:rPr lang="en-US" altLang="zh-TW" sz="2400" b="1" dirty="0">
                <a:latin typeface="+mj-lt"/>
              </a:rPr>
              <a:t>T</a:t>
            </a:r>
            <a:r>
              <a:rPr lang="en-US" sz="2400" b="1" dirty="0">
                <a:latin typeface="+mj-lt"/>
              </a:rPr>
              <a:t>opological </a:t>
            </a:r>
            <a:r>
              <a:rPr lang="en-US" altLang="zh-TW" sz="2400" b="1" dirty="0">
                <a:latin typeface="+mj-lt"/>
              </a:rPr>
              <a:t>D</a:t>
            </a:r>
            <a:r>
              <a:rPr lang="en-US" sz="2400" b="1" dirty="0">
                <a:latin typeface="+mj-lt"/>
              </a:rPr>
              <a:t>efects (GUT)</a:t>
            </a:r>
            <a:r>
              <a:rPr lang="en-US" sz="2400" dirty="0">
                <a:latin typeface="+mj-lt"/>
              </a:rPr>
              <a:t>, </a:t>
            </a:r>
            <a:r>
              <a:rPr lang="en-US" sz="2400" b="1" dirty="0"/>
              <a:t>Q-ball (SUSY)</a:t>
            </a:r>
            <a:r>
              <a:rPr lang="en-US" sz="2400" dirty="0">
                <a:latin typeface="+mj-lt"/>
              </a:rPr>
              <a:t> models!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+mj-lt"/>
              </a:rPr>
              <a:t>Study possible </a:t>
            </a:r>
            <a:r>
              <a:rPr lang="en-US" sz="2400" b="1" dirty="0">
                <a:latin typeface="+mj-lt"/>
              </a:rPr>
              <a:t>Neutrino Signatures </a:t>
            </a:r>
            <a:r>
              <a:rPr lang="en-US" sz="2400" dirty="0">
                <a:latin typeface="+mj-lt"/>
              </a:rPr>
              <a:t>(at </a:t>
            </a:r>
            <a:r>
              <a:rPr lang="en-US" sz="2400" dirty="0" err="1">
                <a:latin typeface="+mj-lt"/>
              </a:rPr>
              <a:t>IceCube</a:t>
            </a:r>
            <a:r>
              <a:rPr lang="en-US" sz="2400" dirty="0">
                <a:latin typeface="+mj-lt"/>
              </a:rPr>
              <a:t>?)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+mj-lt"/>
              </a:rPr>
              <a:t>Many </a:t>
            </a:r>
            <a:r>
              <a:rPr lang="en-US" sz="2400" dirty="0" err="1">
                <a:latin typeface="+mj-lt"/>
              </a:rPr>
              <a:t>many</a:t>
            </a:r>
            <a:r>
              <a:rPr lang="en-US" sz="2400" dirty="0">
                <a:latin typeface="+mj-lt"/>
              </a:rPr>
              <a:t> works to do!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700" dirty="0">
              <a:latin typeface="+mj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86E78-CE49-498A-9858-409F42A16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93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0311" y="2037116"/>
            <a:ext cx="7772400" cy="14700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we have it now!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Algerian" panose="04020705040A02060702" pitchFamily="82" charset="0"/>
              </a:rPr>
              <a:t>GW170817 !!!!!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F912D3-1F83-48AD-8DF2-0DF25AF2A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98A09C7-6776-4A11-9F19-3A98011FF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6409" y="3975953"/>
            <a:ext cx="6900203" cy="216554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j-lt"/>
              </a:rPr>
              <a:t>First neutron star merger observed!</a:t>
            </a:r>
          </a:p>
          <a:p>
            <a:r>
              <a:rPr lang="en-US" sz="2800" dirty="0">
                <a:latin typeface="+mj-lt"/>
              </a:rPr>
              <a:t>Golden age for neutron star phenomenology </a:t>
            </a:r>
          </a:p>
          <a:p>
            <a:r>
              <a:rPr lang="en-US" sz="2800" dirty="0">
                <a:latin typeface="+mj-lt"/>
              </a:rPr>
              <a:t>&amp; multi-messenger probes for new physics </a:t>
            </a:r>
          </a:p>
          <a:p>
            <a:r>
              <a:rPr lang="en-US" sz="2800" dirty="0">
                <a:latin typeface="+mj-lt"/>
              </a:rPr>
              <a:t>(</a:t>
            </a:r>
            <a:r>
              <a:rPr lang="en-US" sz="2800" dirty="0"/>
              <a:t>Imagine </a:t>
            </a:r>
            <a:r>
              <a:rPr lang="en-US" sz="2800" dirty="0">
                <a:solidFill>
                  <a:schemeClr val="tx1"/>
                </a:solidFill>
              </a:rPr>
              <a:t>O(100) SN 1987A</a:t>
            </a:r>
            <a:r>
              <a:rPr lang="en-US" sz="2800" dirty="0">
                <a:latin typeface="+mj-lt"/>
              </a:rPr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40CFDB-5F22-43E8-8FA3-186212DDB03E}"/>
              </a:ext>
            </a:extLst>
          </p:cNvPr>
          <p:cNvSpPr/>
          <p:nvPr/>
        </p:nvSpPr>
        <p:spPr>
          <a:xfrm>
            <a:off x="2567287" y="3273379"/>
            <a:ext cx="1847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0483662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Thank you!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517" y="4435522"/>
            <a:ext cx="6900203" cy="1203278"/>
          </a:xfrm>
        </p:spPr>
        <p:txBody>
          <a:bodyPr/>
          <a:lstStyle/>
          <a:p>
            <a:r>
              <a:rPr lang="en-US" dirty="0">
                <a:latin typeface="+mj-lt"/>
              </a:rPr>
              <a:t>Also thanks </a:t>
            </a:r>
            <a:r>
              <a:rPr lang="en-US" dirty="0" err="1">
                <a:latin typeface="+mj-lt"/>
              </a:rPr>
              <a:t>Pheno</a:t>
            </a:r>
            <a:r>
              <a:rPr lang="en-US" dirty="0">
                <a:latin typeface="+mj-lt"/>
              </a:rPr>
              <a:t> 2018 organizers 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for this wonderful conference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016844-B877-40AB-92EF-63C7EF24D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9DA5FFF-900A-47FA-AB49-55517B4B3985}"/>
              </a:ext>
            </a:extLst>
          </p:cNvPr>
          <p:cNvSpPr txBox="1">
            <a:spLocks/>
          </p:cNvSpPr>
          <p:nvPr/>
        </p:nvSpPr>
        <p:spPr>
          <a:xfrm>
            <a:off x="516125" y="6180035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Yu-Dai Tsai (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Cornell), </a:t>
            </a:r>
            <a:r>
              <a:rPr lang="en-US" sz="1700" dirty="0" err="1">
                <a:solidFill>
                  <a:srgbClr val="050802"/>
                </a:solidFill>
                <a:latin typeface="Algerian" panose="04020705040A02060702" pitchFamily="82" charset="0"/>
              </a:rPr>
              <a:t>Pheno</a:t>
            </a:r>
            <a:r>
              <a:rPr lang="en-US" sz="1700" dirty="0">
                <a:solidFill>
                  <a:srgbClr val="050802"/>
                </a:solidFill>
                <a:latin typeface="Algerian" panose="04020705040A02060702" pitchFamily="82" charset="0"/>
              </a:rPr>
              <a:t> </a:t>
            </a:r>
            <a:r>
              <a:rPr lang="en-US" altLang="zh-TW" sz="1700" dirty="0">
                <a:solidFill>
                  <a:srgbClr val="050802"/>
                </a:solidFill>
                <a:latin typeface="Algerian" panose="04020705040A02060702" pitchFamily="82" charset="0"/>
              </a:rPr>
              <a:t>2018</a:t>
            </a:r>
            <a:endParaRPr lang="en-US" sz="1700" dirty="0">
              <a:solidFill>
                <a:srgbClr val="050802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5691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Dark Matter and Maximum Pulsar Age Curves"/>
          <p:cNvSpPr txBox="1">
            <a:spLocks noGrp="1"/>
          </p:cNvSpPr>
          <p:nvPr>
            <p:ph type="title"/>
          </p:nvPr>
        </p:nvSpPr>
        <p:spPr>
          <a:xfrm>
            <a:off x="690226" y="145826"/>
            <a:ext cx="7732314" cy="616646"/>
          </a:xfrm>
          <a:prstGeom prst="rect">
            <a:avLst/>
          </a:prstGeom>
        </p:spPr>
        <p:txBody>
          <a:bodyPr>
            <a:noAutofit/>
          </a:bodyPr>
          <a:lstStyle>
            <a:lvl1pPr defTabSz="292020">
              <a:tabLst>
                <a:tab pos="596900" algn="l"/>
                <a:tab pos="1206500" algn="l"/>
                <a:tab pos="1816100" algn="l"/>
                <a:tab pos="2425700" algn="l"/>
                <a:tab pos="3035300" algn="l"/>
                <a:tab pos="3632200" algn="l"/>
                <a:tab pos="4241800" algn="l"/>
                <a:tab pos="4851400" algn="l"/>
                <a:tab pos="5461000" algn="l"/>
                <a:tab pos="6070600" algn="l"/>
                <a:tab pos="6680200" algn="l"/>
                <a:tab pos="7277100" algn="l"/>
              </a:tabLst>
              <a:defRPr sz="39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500" dirty="0"/>
              <a:t>Dark Matter and Maximum Pulsar Age Curves</a:t>
            </a:r>
          </a:p>
        </p:txBody>
      </p:sp>
      <p:sp>
        <p:nvSpPr>
          <p:cNvPr id="877" name="Rectangle"/>
          <p:cNvSpPr/>
          <p:nvPr/>
        </p:nvSpPr>
        <p:spPr>
          <a:xfrm rot="18988026">
            <a:off x="5875655" y="1619619"/>
            <a:ext cx="631678" cy="3788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878" name="Rectangle"/>
          <p:cNvSpPr/>
          <p:nvPr/>
        </p:nvSpPr>
        <p:spPr>
          <a:xfrm rot="18988026">
            <a:off x="6638473" y="1391659"/>
            <a:ext cx="164164" cy="1803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879" name="Rectangle"/>
          <p:cNvSpPr/>
          <p:nvPr/>
        </p:nvSpPr>
        <p:spPr>
          <a:xfrm rot="18988026">
            <a:off x="6318062" y="2120878"/>
            <a:ext cx="631678" cy="3788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0E5D02D-CC89-4407-9670-59FB344446FB}"/>
              </a:ext>
            </a:extLst>
          </p:cNvPr>
          <p:cNvSpPr/>
          <p:nvPr/>
        </p:nvSpPr>
        <p:spPr>
          <a:xfrm>
            <a:off x="309375" y="4416461"/>
            <a:ext cx="8790040" cy="217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315876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651844" algn="l"/>
                <a:tab pos="1312617" algn="l"/>
                <a:tab pos="1964461" algn="l"/>
                <a:tab pos="2625235" algn="l"/>
                <a:tab pos="3277079" algn="l"/>
                <a:tab pos="3937852" algn="l"/>
                <a:tab pos="4598626" algn="l"/>
                <a:tab pos="5250470" algn="l"/>
                <a:tab pos="5911243" algn="l"/>
                <a:tab pos="6563087" algn="l"/>
                <a:tab pos="7223860" algn="l"/>
                <a:tab pos="7875704" algn="l"/>
              </a:tabLst>
              <a:defRPr sz="2200" b="1">
                <a:solidFill>
                  <a:schemeClr val="accent5">
                    <a:hueOff val="-522602"/>
                    <a:satOff val="-6700"/>
                    <a:lumOff val="-2232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1900" dirty="0">
                <a:latin typeface="Calisto MT" panose="02040603050505030304" pitchFamily="18" charset="0"/>
                <a:cs typeface="Times New Roman" panose="02020603050405020304" pitchFamily="18" charset="0"/>
              </a:rPr>
              <a:t>ATNF Pulsar Catalogue Overlaid, ages from pulsar timing</a:t>
            </a:r>
            <a:endParaRPr lang="en-US" sz="1900" dirty="0">
              <a:solidFill>
                <a:srgbClr val="00823B"/>
              </a:solidFill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Based on the number of GC pulsar progenitor stars, GC radio surveys should have already found O(10) pulsars in the central parsec. However, none have been observed. </a:t>
            </a:r>
            <a:r>
              <a:rPr lang="en-US" sz="1900" b="1" dirty="0">
                <a:solidFill>
                  <a:srgbClr val="C00000"/>
                </a:solidFill>
              </a:rPr>
              <a:t>Missing Pulsar Problem! </a:t>
            </a:r>
            <a:r>
              <a:rPr lang="en-US" dirty="0"/>
              <a:t>(Only a few 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~ 10</a:t>
            </a:r>
            <a:r>
              <a:rPr lang="en-US" baseline="31999" dirty="0">
                <a:latin typeface="Times" panose="02020603050405020304" pitchFamily="18" charset="0"/>
                <a:cs typeface="Times" panose="02020603050405020304" pitchFamily="18" charset="0"/>
              </a:rPr>
              <a:t>4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dirty="0"/>
              <a:t>year old magnetars found so far/pulses broadened by electron scattering?)</a:t>
            </a:r>
            <a:endParaRPr lang="en-US" dirty="0">
              <a:solidFill>
                <a:srgbClr val="00823B"/>
              </a:solidFill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3333FF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Milky Way’s 1-500 pc center surveyed in the next decade by FAST, SKA</a:t>
            </a:r>
            <a:r>
              <a:rPr lang="en-US" sz="1900" dirty="0">
                <a:solidFill>
                  <a:srgbClr val="00823B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.</a:t>
            </a:r>
            <a:endParaRPr lang="en-US" sz="1900" dirty="0">
              <a:solidFill>
                <a:srgbClr val="C00000"/>
              </a:solidFill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F0888A-A2FF-4EF6-BE42-D294673FE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055" y="718556"/>
            <a:ext cx="5566916" cy="371571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EA861-CF9C-4132-82FC-F4BEDF9C343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155175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533045-89B2-4AB9-9516-35EB7AA83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565" y="280756"/>
            <a:ext cx="8466720" cy="67718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Beyond Direct Detection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F385752F-59DD-4FDA-8930-2816DC6B6F52}"/>
                  </a:ext>
                </a:extLst>
              </p14:cNvPr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F385752F-59DD-4FDA-8930-2816DC6B6F52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84176EE2-153A-4C3B-86B4-416738580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454" y="1071349"/>
            <a:ext cx="6143235" cy="460960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AE76BB9-7215-4D78-9D3A-2C0810E3BA3C}"/>
              </a:ext>
            </a:extLst>
          </p:cNvPr>
          <p:cNvCxnSpPr>
            <a:cxnSpLocks/>
          </p:cNvCxnSpPr>
          <p:nvPr/>
        </p:nvCxnSpPr>
        <p:spPr>
          <a:xfrm flipV="1">
            <a:off x="2544338" y="1357953"/>
            <a:ext cx="3010301" cy="210823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2F674D-169E-4280-877F-517859B2F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32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9DDC9A-913F-4403-8A14-A4F7A9FFE212}"/>
              </a:ext>
            </a:extLst>
          </p:cNvPr>
          <p:cNvSpPr/>
          <p:nvPr/>
        </p:nvSpPr>
        <p:spPr>
          <a:xfrm>
            <a:off x="974452" y="5681837"/>
            <a:ext cx="7637286" cy="954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315876">
              <a:lnSpc>
                <a:spcPct val="95000"/>
              </a:lnSpc>
              <a:buFont typeface="Arial" panose="020B0604020202020204" pitchFamily="34" charset="0"/>
              <a:buChar char="•"/>
              <a:tabLst>
                <a:tab pos="651844" algn="l"/>
                <a:tab pos="1312617" algn="l"/>
                <a:tab pos="1964461" algn="l"/>
                <a:tab pos="2625235" algn="l"/>
                <a:tab pos="3277079" algn="l"/>
                <a:tab pos="3937852" algn="l"/>
                <a:tab pos="4598626" algn="l"/>
                <a:tab pos="5250470" algn="l"/>
                <a:tab pos="5911243" algn="l"/>
                <a:tab pos="6563087" algn="l"/>
                <a:tab pos="7223860" algn="l"/>
                <a:tab pos="7875704" algn="l"/>
              </a:tabLst>
              <a:defRPr sz="2200" b="1">
                <a:solidFill>
                  <a:schemeClr val="accent5">
                    <a:hueOff val="-522602"/>
                    <a:satOff val="-6700"/>
                    <a:lumOff val="-2232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2000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Pulsar bound set by pulsar J1738+0333, 4 </a:t>
            </a:r>
            <a:r>
              <a:rPr lang="en-US" sz="2000" dirty="0" err="1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Gyr</a:t>
            </a:r>
            <a:r>
              <a:rPr lang="en-US" sz="2000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characteristic age,</a:t>
            </a:r>
            <a:r>
              <a:rPr lang="en-US" sz="1900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with companion white dwarf of apparent age 0.5-5 </a:t>
            </a:r>
            <a:r>
              <a:rPr lang="en-US" sz="1900" dirty="0" err="1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Gyr</a:t>
            </a:r>
            <a:endParaRPr lang="en-US" sz="2000" dirty="0">
              <a:solidFill>
                <a:srgbClr val="0070C0"/>
              </a:solidFill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5A85B3-7C45-4292-AF16-D354647A48BE}"/>
              </a:ext>
            </a:extLst>
          </p:cNvPr>
          <p:cNvSpPr/>
          <p:nvPr/>
        </p:nvSpPr>
        <p:spPr>
          <a:xfrm>
            <a:off x="6472796" y="408629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2019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7F1128-1459-43C4-B13E-6A5A04B223A5}"/>
              </a:ext>
            </a:extLst>
          </p:cNvPr>
          <p:cNvSpPr/>
          <p:nvPr/>
        </p:nvSpPr>
        <p:spPr>
          <a:xfrm>
            <a:off x="6472929" y="4455628"/>
            <a:ext cx="685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9994101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r-Process and </a:t>
            </a:r>
            <a:r>
              <a:rPr lang="en-US" dirty="0" err="1">
                <a:latin typeface="Algerian" panose="04020705040A02060702" pitchFamily="82" charset="0"/>
              </a:rPr>
              <a:t>Kilonova</a:t>
            </a:r>
            <a:r>
              <a:rPr lang="en-US" dirty="0">
                <a:latin typeface="Algerian" panose="04020705040A02060702" pitchFamily="82" charset="0"/>
              </a:rPr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517" y="3886200"/>
            <a:ext cx="6900203" cy="1752600"/>
          </a:xfrm>
        </p:spPr>
        <p:txBody>
          <a:bodyPr/>
          <a:lstStyle/>
          <a:p>
            <a:r>
              <a:rPr lang="en-US" dirty="0">
                <a:latin typeface="+mj-lt"/>
              </a:rPr>
              <a:t>Preferred/Constrained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Implosion Parameter Space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016844-B877-40AB-92EF-63C7EF24D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406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. Imploding neutron stars eject neutron star fluid that forms heavy r-process elements.…"/>
          <p:cNvSpPr txBox="1"/>
          <p:nvPr/>
        </p:nvSpPr>
        <p:spPr>
          <a:xfrm>
            <a:off x="507219" y="873823"/>
            <a:ext cx="8129310" cy="995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000" b="1" dirty="0">
                <a:latin typeface="Cambria" panose="02040503050406030204" pitchFamily="18" charset="0"/>
                <a:sym typeface="Helvetica Neue"/>
              </a:rPr>
              <a:t> </a:t>
            </a:r>
            <a:r>
              <a:rPr lang="en-US" sz="3000" b="1" dirty="0">
                <a:latin typeface="Cambria" panose="02040503050406030204" pitchFamily="18" charset="0"/>
                <a:ea typeface="Helvetica Neue"/>
                <a:cs typeface="Helvetica Neue"/>
                <a:sym typeface="Helvetica Neue"/>
              </a:rPr>
              <a:t>r-Process (</a:t>
            </a:r>
            <a:r>
              <a:rPr lang="en-US" sz="3000" b="1" dirty="0">
                <a:latin typeface="Cambria" panose="02040503050406030204" pitchFamily="18" charset="0"/>
                <a:sym typeface="Helvetica Neue"/>
              </a:rPr>
              <a:t>Rapid Neutron Capture Process</a:t>
            </a:r>
            <a:r>
              <a:rPr lang="en-US" sz="3000" b="1" dirty="0">
                <a:latin typeface="Cambria" panose="02040503050406030204" pitchFamily="18" charset="0"/>
                <a:ea typeface="Helvetica Neue"/>
                <a:cs typeface="Helvetica Neue"/>
                <a:sym typeface="Helvetica Neue"/>
              </a:rPr>
              <a:t>)</a:t>
            </a:r>
          </a:p>
          <a:p>
            <a:pPr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US" sz="3000" b="1" dirty="0">
              <a:latin typeface="Cambria" panose="02040503050406030204" pitchFamily="18" charset="0"/>
              <a:sym typeface="Helvetica Neue"/>
            </a:endParaRPr>
          </a:p>
        </p:txBody>
      </p:sp>
      <p:sp>
        <p:nvSpPr>
          <p:cNvPr id="107" name="-Neutrons ejected by neutrino wind during core collapse supernovae (frequent, ~1/100 years)…"/>
          <p:cNvSpPr txBox="1"/>
          <p:nvPr/>
        </p:nvSpPr>
        <p:spPr>
          <a:xfrm>
            <a:off x="503928" y="2164733"/>
            <a:ext cx="6717502" cy="27094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6">
                    <a:lumOff val="-874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-</a:t>
            </a:r>
            <a:r>
              <a:rPr lang="en-US" sz="2200" dirty="0"/>
              <a:t> C</a:t>
            </a:r>
            <a:r>
              <a:rPr sz="2200" dirty="0"/>
              <a:t>ore collapse supernovae </a:t>
            </a:r>
            <a:r>
              <a:rPr sz="2200" dirty="0">
                <a:solidFill>
                  <a:schemeClr val="bg1"/>
                </a:solidFill>
              </a:rPr>
              <a:t>(frequent, ~1/100 years)</a:t>
            </a:r>
            <a:endParaRPr lang="en-US" sz="2200" dirty="0">
              <a:solidFill>
                <a:schemeClr val="bg1"/>
              </a:solidFill>
            </a:endParaRPr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6">
                    <a:lumOff val="-874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2200" dirty="0"/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6">
                    <a:lumOff val="-874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200" dirty="0"/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-</a:t>
            </a:r>
            <a:r>
              <a:rPr lang="en-US" sz="2200" dirty="0"/>
              <a:t> </a:t>
            </a:r>
            <a:r>
              <a:rPr sz="2200" dirty="0"/>
              <a:t>Merging neutron star binaries </a:t>
            </a:r>
            <a:r>
              <a:rPr sz="2200" dirty="0">
                <a:solidFill>
                  <a:schemeClr val="bg1"/>
                </a:solidFill>
              </a:rPr>
              <a:t>(rare, ~1/10</a:t>
            </a:r>
            <a:r>
              <a:rPr sz="2200" baseline="31999" dirty="0">
                <a:solidFill>
                  <a:schemeClr val="bg1"/>
                </a:solidFill>
              </a:rPr>
              <a:t>4</a:t>
            </a:r>
            <a:r>
              <a:rPr sz="2200" dirty="0">
                <a:solidFill>
                  <a:schemeClr val="bg1"/>
                </a:solidFill>
              </a:rPr>
              <a:t> years)</a:t>
            </a:r>
            <a:endParaRPr lang="en-US" sz="2200" dirty="0">
              <a:solidFill>
                <a:schemeClr val="bg1"/>
              </a:solidFill>
            </a:endParaRPr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2200" dirty="0"/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200" dirty="0"/>
          </a:p>
          <a:p>
            <a: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200" dirty="0">
                <a:latin typeface="Helvetica"/>
                <a:ea typeface="Helvetica"/>
                <a:cs typeface="Helvetica"/>
              </a:rPr>
              <a:t>-</a:t>
            </a:r>
            <a:r>
              <a:rPr lang="en-US" sz="2200" dirty="0">
                <a:latin typeface="Helvetica"/>
                <a:ea typeface="Helvetica"/>
                <a:cs typeface="Helvetica"/>
              </a:rPr>
              <a:t> </a:t>
            </a:r>
            <a:r>
              <a:rPr sz="2200" dirty="0">
                <a:solidFill>
                  <a:srgbClr val="C00000"/>
                </a:solidFill>
                <a:latin typeface="Helvetica"/>
                <a:ea typeface="Helvetica"/>
                <a:cs typeface="Helvetica"/>
              </a:rPr>
              <a:t>Neutron </a:t>
            </a:r>
            <a:r>
              <a:rPr sz="2200" dirty="0">
                <a:solidFill>
                  <a:srgbClr val="C00000"/>
                </a:solidFill>
              </a:rPr>
              <a:t>star </a:t>
            </a:r>
            <a:r>
              <a:rPr lang="en-US" sz="2200" dirty="0">
                <a:solidFill>
                  <a:srgbClr val="C00000"/>
                </a:solidFill>
              </a:rPr>
              <a:t>implosion tidally ejects neutron star fluid (rate see e.g. 1706.00001)</a:t>
            </a:r>
          </a:p>
        </p:txBody>
      </p:sp>
      <p:grpSp>
        <p:nvGrpSpPr>
          <p:cNvPr id="109" name="Group"/>
          <p:cNvGrpSpPr/>
          <p:nvPr/>
        </p:nvGrpSpPr>
        <p:grpSpPr>
          <a:xfrm>
            <a:off x="6160677" y="3192373"/>
            <a:ext cx="1335446" cy="654180"/>
            <a:chOff x="0" y="0"/>
            <a:chExt cx="2559366" cy="1031437"/>
          </a:xfrm>
        </p:grpSpPr>
        <p:sp>
          <p:nvSpPr>
            <p:cNvPr id="110" name="Oval"/>
            <p:cNvSpPr/>
            <p:nvPr/>
          </p:nvSpPr>
          <p:spPr>
            <a:xfrm rot="21450287">
              <a:off x="633669" y="244254"/>
              <a:ext cx="784164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" name="Oval"/>
            <p:cNvSpPr/>
            <p:nvPr/>
          </p:nvSpPr>
          <p:spPr>
            <a:xfrm>
              <a:off x="1159075" y="171265"/>
              <a:ext cx="784480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" name="Oval"/>
            <p:cNvSpPr/>
            <p:nvPr/>
          </p:nvSpPr>
          <p:spPr>
            <a:xfrm rot="21077230">
              <a:off x="-3709" y="845360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" name="Oval"/>
            <p:cNvSpPr/>
            <p:nvPr/>
          </p:nvSpPr>
          <p:spPr>
            <a:xfrm rot="21077230">
              <a:off x="1013306" y="116982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4" name="Group"/>
          <p:cNvGrpSpPr/>
          <p:nvPr/>
        </p:nvGrpSpPr>
        <p:grpSpPr>
          <a:xfrm>
            <a:off x="7051672" y="4141768"/>
            <a:ext cx="1837424" cy="695563"/>
            <a:chOff x="0" y="0"/>
            <a:chExt cx="3058071" cy="1040098"/>
          </a:xfrm>
        </p:grpSpPr>
        <p:grpSp>
          <p:nvGrpSpPr>
            <p:cNvPr id="115" name="Group"/>
            <p:cNvGrpSpPr/>
            <p:nvPr/>
          </p:nvGrpSpPr>
          <p:grpSpPr>
            <a:xfrm>
              <a:off x="1088065" y="-1"/>
              <a:ext cx="967166" cy="1040100"/>
              <a:chOff x="0" y="0"/>
              <a:chExt cx="967164" cy="1040098"/>
            </a:xfrm>
          </p:grpSpPr>
          <p:sp>
            <p:nvSpPr>
              <p:cNvPr id="118" name="Oval"/>
              <p:cNvSpPr/>
              <p:nvPr/>
            </p:nvSpPr>
            <p:spPr>
              <a:xfrm rot="13026601">
                <a:off x="331711" y="660871"/>
                <a:ext cx="653285" cy="16017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9" name="Oval"/>
              <p:cNvSpPr/>
              <p:nvPr/>
            </p:nvSpPr>
            <p:spPr>
              <a:xfrm rot="3533511">
                <a:off x="-51996" y="240957"/>
                <a:ext cx="653284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0" name="Oval"/>
              <p:cNvSpPr/>
              <p:nvPr/>
            </p:nvSpPr>
            <p:spPr>
              <a:xfrm rot="18745505">
                <a:off x="285923" y="283197"/>
                <a:ext cx="653284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1" name="Oval"/>
              <p:cNvSpPr/>
              <p:nvPr/>
            </p:nvSpPr>
            <p:spPr>
              <a:xfrm rot="18658323">
                <a:off x="-51996" y="660871"/>
                <a:ext cx="653284" cy="16017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2" name="Oval"/>
              <p:cNvSpPr/>
              <p:nvPr/>
            </p:nvSpPr>
            <p:spPr>
              <a:xfrm rot="16033502">
                <a:off x="152366" y="619294"/>
                <a:ext cx="547216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3" name="Oval"/>
              <p:cNvSpPr/>
              <p:nvPr/>
            </p:nvSpPr>
            <p:spPr>
              <a:xfrm rot="16033502">
                <a:off x="144449" y="271152"/>
                <a:ext cx="570007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4" name="Circle"/>
              <p:cNvSpPr/>
              <p:nvPr/>
            </p:nvSpPr>
            <p:spPr>
              <a:xfrm>
                <a:off x="342285" y="454213"/>
                <a:ext cx="203035" cy="208116"/>
              </a:xfrm>
              <a:prstGeom prst="ellipse">
                <a:avLst/>
              </a:pr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16" name="Oval"/>
            <p:cNvSpPr/>
            <p:nvPr/>
          </p:nvSpPr>
          <p:spPr>
            <a:xfrm rot="21077230">
              <a:off x="-6130" y="647960"/>
              <a:ext cx="1476434" cy="31555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" name="Oval"/>
            <p:cNvSpPr/>
            <p:nvPr/>
          </p:nvSpPr>
          <p:spPr>
            <a:xfrm rot="21077230">
              <a:off x="1587768" y="435069"/>
              <a:ext cx="1476433" cy="31555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5" name="Group"/>
          <p:cNvGrpSpPr/>
          <p:nvPr/>
        </p:nvGrpSpPr>
        <p:grpSpPr>
          <a:xfrm>
            <a:off x="4918995" y="1805967"/>
            <a:ext cx="1241442" cy="1203717"/>
            <a:chOff x="0" y="0"/>
            <a:chExt cx="2344973" cy="2141090"/>
          </a:xfrm>
        </p:grpSpPr>
        <p:sp>
          <p:nvSpPr>
            <p:cNvPr id="126" name="Oval"/>
            <p:cNvSpPr/>
            <p:nvPr/>
          </p:nvSpPr>
          <p:spPr>
            <a:xfrm>
              <a:off x="519986" y="385079"/>
              <a:ext cx="1426503" cy="1270001"/>
            </a:xfrm>
            <a:prstGeom prst="ellipse">
              <a:avLst/>
            </a:prstGeom>
            <a:gradFill flip="none" rotWithShape="1">
              <a:gsLst>
                <a:gs pos="0">
                  <a:srgbClr val="FB6D58"/>
                </a:gs>
                <a:gs pos="73301">
                  <a:srgbClr val="7F698C"/>
                </a:gs>
                <a:gs pos="100000">
                  <a:schemeClr val="accent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7" name="Oval"/>
            <p:cNvSpPr/>
            <p:nvPr/>
          </p:nvSpPr>
          <p:spPr>
            <a:xfrm>
              <a:off x="676964" y="509424"/>
              <a:ext cx="1128190" cy="1040100"/>
            </a:xfrm>
            <a:prstGeom prst="ellipse">
              <a:avLst/>
            </a:prstGeom>
            <a:gradFill flip="none" rotWithShape="1">
              <a:gsLst>
                <a:gs pos="0">
                  <a:srgbClr val="FB6FF9"/>
                </a:gs>
                <a:gs pos="73301">
                  <a:srgbClr val="7F6ADD"/>
                </a:gs>
                <a:gs pos="100000">
                  <a:schemeClr val="accent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8" name="Oval"/>
            <p:cNvSpPr/>
            <p:nvPr/>
          </p:nvSpPr>
          <p:spPr>
            <a:xfrm>
              <a:off x="850771" y="626650"/>
              <a:ext cx="832183" cy="786859"/>
            </a:xfrm>
            <a:prstGeom prst="ellipse">
              <a:avLst/>
            </a:prstGeom>
            <a:gradFill flip="none" rotWithShape="1">
              <a:gsLst>
                <a:gs pos="0">
                  <a:srgbClr val="FB6FF9"/>
                </a:gs>
                <a:gs pos="73301">
                  <a:srgbClr val="DE86A4"/>
                </a:gs>
                <a:gs pos="100000">
                  <a:srgbClr val="C19D4E"/>
                </a:gs>
              </a:gsLst>
              <a:path path="shape">
                <a:fillToRect l="50000" t="49999" r="50000" b="50000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9" name="Oval"/>
            <p:cNvSpPr/>
            <p:nvPr/>
          </p:nvSpPr>
          <p:spPr>
            <a:xfrm>
              <a:off x="1005443" y="754340"/>
              <a:ext cx="536176" cy="571501"/>
            </a:xfrm>
            <a:prstGeom prst="ellipse">
              <a:avLst/>
            </a:prstGeom>
            <a:solidFill>
              <a:schemeClr val="accent5">
                <a:hueOff val="-176146"/>
                <a:satOff val="3665"/>
                <a:lumOff val="-1398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0" name="Line"/>
            <p:cNvSpPr/>
            <p:nvPr/>
          </p:nvSpPr>
          <p:spPr>
            <a:xfrm flipH="1">
              <a:off x="1588290" y="354075"/>
              <a:ext cx="298657" cy="35720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31" name="Line"/>
            <p:cNvSpPr/>
            <p:nvPr/>
          </p:nvSpPr>
          <p:spPr>
            <a:xfrm>
              <a:off x="468462" y="327260"/>
              <a:ext cx="388158" cy="38815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32" name="Line"/>
            <p:cNvSpPr/>
            <p:nvPr/>
          </p:nvSpPr>
          <p:spPr>
            <a:xfrm flipH="1" flipV="1">
              <a:off x="1663400" y="1377054"/>
              <a:ext cx="303015" cy="30378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33" name="Line"/>
            <p:cNvSpPr/>
            <p:nvPr/>
          </p:nvSpPr>
          <p:spPr>
            <a:xfrm flipV="1">
              <a:off x="653071" y="1377054"/>
              <a:ext cx="332326" cy="36122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34" name="Oval"/>
            <p:cNvSpPr/>
            <p:nvPr/>
          </p:nvSpPr>
          <p:spPr>
            <a:xfrm rot="21077230">
              <a:off x="2138" y="62143"/>
              <a:ext cx="717768" cy="82909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5" name="Oval"/>
            <p:cNvSpPr/>
            <p:nvPr/>
          </p:nvSpPr>
          <p:spPr>
            <a:xfrm rot="604506">
              <a:off x="2138" y="1895106"/>
              <a:ext cx="717768" cy="82910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6" name="Oval"/>
            <p:cNvSpPr/>
            <p:nvPr/>
          </p:nvSpPr>
          <p:spPr>
            <a:xfrm rot="604506">
              <a:off x="1373863" y="62143"/>
              <a:ext cx="717769" cy="82909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7" name="Oval"/>
            <p:cNvSpPr/>
            <p:nvPr/>
          </p:nvSpPr>
          <p:spPr>
            <a:xfrm rot="604506">
              <a:off x="1625488" y="1996038"/>
              <a:ext cx="717769" cy="82910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" name="Rectangle 1"/>
          <p:cNvSpPr/>
          <p:nvPr/>
        </p:nvSpPr>
        <p:spPr>
          <a:xfrm>
            <a:off x="503928" y="1583053"/>
            <a:ext cx="413440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Postulated</a:t>
            </a:r>
            <a:r>
              <a:rPr lang="en-US" sz="25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r-process sources: </a:t>
            </a:r>
          </a:p>
        </p:txBody>
      </p:sp>
      <p:sp>
        <p:nvSpPr>
          <p:cNvPr id="38" name="implosion…"/>
          <p:cNvSpPr txBox="1"/>
          <p:nvPr/>
        </p:nvSpPr>
        <p:spPr>
          <a:xfrm>
            <a:off x="7316711" y="5446914"/>
            <a:ext cx="10265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A99C58-37D2-49C3-BFB1-C3DB24B10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959A12-69A8-492C-B926-C22345CCFF40}"/>
              </a:ext>
            </a:extLst>
          </p:cNvPr>
          <p:cNvSpPr/>
          <p:nvPr/>
        </p:nvSpPr>
        <p:spPr>
          <a:xfrm>
            <a:off x="396174" y="5322443"/>
            <a:ext cx="835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Helvetica Neue"/>
              </a:rPr>
              <a:t>Total of </a:t>
            </a:r>
            <a:r>
              <a:rPr lang="en-US" b="1" dirty="0">
                <a:solidFill>
                  <a:srgbClr val="00823B"/>
                </a:solidFill>
                <a:latin typeface="Helvetica Neue"/>
              </a:rPr>
              <a:t>10</a:t>
            </a:r>
            <a:r>
              <a:rPr lang="en-US" b="1" baseline="31999" dirty="0">
                <a:solidFill>
                  <a:srgbClr val="00823B"/>
                </a:solidFill>
                <a:latin typeface="Helvetica Neue"/>
              </a:rPr>
              <a:t>4</a:t>
            </a:r>
            <a:r>
              <a:rPr lang="en-US" b="1" dirty="0">
                <a:solidFill>
                  <a:srgbClr val="00823B"/>
                </a:solidFill>
                <a:latin typeface="Helvetica Neue"/>
              </a:rPr>
              <a:t> M</a:t>
            </a:r>
            <a:r>
              <a:rPr lang="en-US" b="1" baseline="-5999" dirty="0">
                <a:solidFill>
                  <a:srgbClr val="00823B"/>
                </a:solidFill>
                <a:latin typeface="Helvetica Neue"/>
              </a:rPr>
              <a:t>⨀</a:t>
            </a:r>
            <a:r>
              <a:rPr lang="en-US" b="1" dirty="0">
                <a:solidFill>
                  <a:srgbClr val="00823B"/>
                </a:solidFill>
                <a:latin typeface="Helvetica Neue"/>
              </a:rPr>
              <a:t> r-process elements </a:t>
            </a:r>
            <a:r>
              <a:rPr lang="en-US" b="1" dirty="0">
                <a:latin typeface="Helvetica Neue"/>
              </a:rPr>
              <a:t>produced in Milky Way </a:t>
            </a:r>
            <a:br>
              <a:rPr lang="en-US" b="1" dirty="0">
                <a:latin typeface="Helvetica Neue"/>
              </a:rPr>
            </a:br>
            <a:r>
              <a:rPr lang="en-US" dirty="0">
                <a:latin typeface="Helvetica Neue"/>
              </a:rPr>
              <a:t>(</a:t>
            </a:r>
            <a:r>
              <a:rPr lang="en-US" dirty="0" err="1">
                <a:latin typeface="Helvetica Neue"/>
              </a:rPr>
              <a:t>Freeke</a:t>
            </a:r>
            <a:r>
              <a:rPr lang="en-US" dirty="0">
                <a:latin typeface="Helvetica Neue"/>
              </a:rPr>
              <a:t> et al, 2014),</a:t>
            </a:r>
            <a:r>
              <a:rPr lang="en-US" b="1" dirty="0">
                <a:latin typeface="Helvetica Neue"/>
              </a:rPr>
              <a:t> </a:t>
            </a:r>
            <a:r>
              <a:rPr lang="en-US" dirty="0">
                <a:latin typeface="Helvetica Neue"/>
              </a:rPr>
              <a:t>including Gold, </a:t>
            </a:r>
            <a:r>
              <a:rPr lang="en-US" dirty="0">
                <a:solidFill>
                  <a:srgbClr val="FF3399"/>
                </a:solidFill>
                <a:latin typeface="Helvetica Neue"/>
              </a:rPr>
              <a:t>Xenon,</a:t>
            </a:r>
            <a:r>
              <a:rPr lang="en-US" dirty="0">
                <a:solidFill>
                  <a:srgbClr val="00B050"/>
                </a:solidFill>
                <a:latin typeface="Helvetica Neue"/>
              </a:rPr>
              <a:t> </a:t>
            </a:r>
            <a:r>
              <a:rPr lang="en-US" dirty="0">
                <a:solidFill>
                  <a:srgbClr val="FF3399"/>
                </a:solidFill>
                <a:latin typeface="Helvetica Neue"/>
              </a:rPr>
              <a:t>Germanium</a:t>
            </a:r>
            <a:r>
              <a:rPr lang="en-US" dirty="0">
                <a:latin typeface="Helvetica Neue"/>
              </a:rPr>
              <a:t>, and Uranium</a:t>
            </a:r>
          </a:p>
        </p:txBody>
      </p:sp>
    </p:spTree>
    <p:extLst>
      <p:ext uri="{BB962C8B-B14F-4D97-AF65-F5344CB8AC3E}">
        <p14:creationId xmlns:p14="http://schemas.microsoft.com/office/powerpoint/2010/main" val="10503626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. Imploding neutron stars eject neutron star fluid that forms heavy r-process elements.…"/>
          <p:cNvSpPr txBox="1"/>
          <p:nvPr/>
        </p:nvSpPr>
        <p:spPr>
          <a:xfrm>
            <a:off x="2356329" y="613104"/>
            <a:ext cx="4524233" cy="995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000" b="1" dirty="0">
                <a:solidFill>
                  <a:srgbClr val="050802"/>
                </a:solidFill>
                <a:latin typeface="Cambria" panose="02040503050406030204" pitchFamily="18" charset="0"/>
                <a:sym typeface="Helvetica Neue"/>
              </a:rPr>
              <a:t>Dark Matter Implication</a:t>
            </a:r>
          </a:p>
          <a:p>
            <a:pPr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000" b="1" dirty="0">
                <a:solidFill>
                  <a:srgbClr val="050802"/>
                </a:solidFill>
                <a:latin typeface="Cambria" panose="02040503050406030204" pitchFamily="18" charset="0"/>
                <a:sym typeface="Helvetica Neue"/>
              </a:rPr>
              <a:t>from r-Process Elements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1139588" y="2190889"/>
            <a:ext cx="6685692" cy="3485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dirty="0">
                <a:latin typeface="Helvetica Neue"/>
              </a:rPr>
              <a:t>(NS implosion rate) x (mass ejection per implosion), integrated over time</a:t>
            </a:r>
          </a:p>
          <a:p>
            <a:pPr>
              <a:lnSpc>
                <a:spcPct val="150000"/>
              </a:lnSpc>
            </a:pPr>
            <a:r>
              <a:rPr lang="en-US" sz="2100" dirty="0">
                <a:latin typeface="Helvetica Neue"/>
              </a:rPr>
              <a:t>~ the amount of r-process element the NS implosions produced</a:t>
            </a:r>
          </a:p>
          <a:p>
            <a:pPr>
              <a:lnSpc>
                <a:spcPct val="150000"/>
              </a:lnSpc>
            </a:pPr>
            <a:endParaRPr lang="en-US" sz="2100" dirty="0">
              <a:latin typeface="Helvetica Neue"/>
            </a:endParaRPr>
          </a:p>
          <a:p>
            <a:pPr>
              <a:lnSpc>
                <a:spcPct val="150000"/>
              </a:lnSpc>
            </a:pPr>
            <a:r>
              <a:rPr lang="en-US" sz="2100" dirty="0">
                <a:latin typeface="Helvetica Neue"/>
              </a:rPr>
              <a:t>We can constrain the maximum abundance produced in the Milky Way (MW) by NS implosions</a:t>
            </a:r>
          </a:p>
        </p:txBody>
      </p:sp>
      <p:sp>
        <p:nvSpPr>
          <p:cNvPr id="38" name="implosion…"/>
          <p:cNvSpPr txBox="1"/>
          <p:nvPr/>
        </p:nvSpPr>
        <p:spPr>
          <a:xfrm>
            <a:off x="7317300" y="4534975"/>
            <a:ext cx="10265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A3F7EE-5FAC-4A09-99F6-A7D1E8E52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332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405978" y="2333910"/>
            <a:ext cx="4126346" cy="3500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sp>
        <p:nvSpPr>
          <p:cNvPr id="12" name="Quiet Kilonovae: NS implosions create a (less luminous?)…"/>
          <p:cNvSpPr txBox="1"/>
          <p:nvPr/>
        </p:nvSpPr>
        <p:spPr>
          <a:xfrm>
            <a:off x="4502701" y="4212104"/>
            <a:ext cx="420278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>
                <a:solidFill>
                  <a:schemeClr val="accent3">
                    <a:hueOff val="-546624"/>
                    <a:satOff val="7767"/>
                    <a:lumOff val="-14512"/>
                  </a:schemeClr>
                </a:solidFill>
              </a:defRPr>
            </a:pPr>
            <a:endParaRPr lang="en-US" sz="22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0" y="1021524"/>
            <a:ext cx="4902992" cy="38434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001042" y="1375169"/>
                <a:ext cx="3986009" cy="32242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cs typeface="Times New Roman" panose="02020603050405020304" pitchFamily="18" charset="0"/>
                  </a:rPr>
                  <a:t>x-axis: ejection mass per NS implosion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cs typeface="Times New Roman" panose="02020603050405020304" pitchFamily="18" charset="0"/>
                  </a:rPr>
                  <a:t>y-axis: NIT,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sSub>
                      <m:sSubPr>
                        <m:ctrlPr>
                          <a:rPr lang="en-US" altLang="zh-TW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TW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altLang="zh-TW" sz="2000" b="1" dirty="0">
                    <a:cs typeface="Times New Roman" panose="02020603050405020304" pitchFamily="18" charset="0"/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70C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(related to the rate)</a:t>
                </a:r>
              </a:p>
              <a:p>
                <a:endParaRPr lang="en-US" sz="2100" dirty="0"/>
              </a:p>
              <a:p>
                <a:r>
                  <a:rPr lang="en-US" sz="1900" dirty="0"/>
                  <a:t>Assuming </a:t>
                </a:r>
                <a:r>
                  <a:rPr lang="en-US" sz="1900" b="1" dirty="0"/>
                  <a:t>NS implosions </a:t>
                </a:r>
                <a:r>
                  <a:rPr lang="en-US" sz="1900" dirty="0"/>
                  <a:t>are</a:t>
                </a:r>
                <a:r>
                  <a:rPr lang="en-US" sz="1900" b="1" dirty="0"/>
                  <a:t> </a:t>
                </a:r>
                <a:r>
                  <a:rPr lang="en-US" sz="1900" dirty="0"/>
                  <a:t>responsible for all the </a:t>
                </a:r>
                <a:r>
                  <a:rPr lang="en-US" sz="1900" b="1" dirty="0"/>
                  <a:t>r-process elements</a:t>
                </a:r>
                <a:r>
                  <a:rPr lang="en-US" sz="1900" dirty="0"/>
                  <a:t>, get the “matching” curves and constraints from setting </a:t>
                </a:r>
                <a:r>
                  <a:rPr lang="en-US" sz="1900" b="1" dirty="0">
                    <a:solidFill>
                      <a:srgbClr val="0070C0"/>
                    </a:solidFill>
                  </a:rPr>
                  <a:t>total NS mass ejected to </a:t>
                </a:r>
                <a:r>
                  <a:rPr lang="en-US" altLang="en-US" sz="1900" b="1" dirty="0">
                    <a:solidFill>
                      <a:srgbClr val="0070C0"/>
                    </a:solidFill>
                    <a:ea typeface="MathJax_Main"/>
                  </a:rPr>
                  <a:t>≤</a:t>
                </a:r>
                <a:r>
                  <a:rPr lang="en-US" sz="1900" b="1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9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900" b="1" dirty="0">
                            <a:solidFill>
                              <a:srgbClr val="0070C0"/>
                            </a:solidFill>
                          </a:rPr>
                          <m:t>10</m:t>
                        </m:r>
                      </m:e>
                      <m:sup>
                        <m:r>
                          <a:rPr lang="en-US" sz="19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sz="1900" b="1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9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1900" b="1" dirty="0">
                            <a:solidFill>
                              <a:srgbClr val="0070C0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1900" b="1" dirty="0">
                            <a:solidFill>
                              <a:srgbClr val="0070C0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1900" b="1" dirty="0">
                    <a:solidFill>
                      <a:srgbClr val="0070C0"/>
                    </a:solidFill>
                  </a:rPr>
                  <a:t> in MW. </a:t>
                </a:r>
                <a:endParaRPr lang="en-US" sz="19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042" y="1375169"/>
                <a:ext cx="3986009" cy="3224281"/>
              </a:xfrm>
              <a:prstGeom prst="rect">
                <a:avLst/>
              </a:prstGeom>
              <a:blipFill>
                <a:blip r:embed="rId3"/>
                <a:stretch>
                  <a:fillRect l="-1376" t="-1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4880703" y="4776436"/>
            <a:ext cx="380609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The</a:t>
            </a:r>
            <a:r>
              <a:rPr lang="en-US" sz="1900" b="1" dirty="0"/>
              <a:t> constraints are stronger </a:t>
            </a:r>
            <a:r>
              <a:rPr lang="en-US" sz="1900" dirty="0"/>
              <a:t>if NS implosions only partially responsible for all r-process elements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246885" y="1563132"/>
                <a:ext cx="1276247" cy="658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B050"/>
                            </a:solidFill>
                          </a:rPr>
                          <m:t>10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00B050"/>
                    </a:solidFill>
                  </a:rPr>
                  <a:t> NSs</a:t>
                </a:r>
                <a:r>
                  <a:rPr lang="en-US" b="1" dirty="0">
                    <a:solidFill>
                      <a:srgbClr val="0070C0"/>
                    </a:solidFill>
                  </a:rPr>
                  <a:t> </a:t>
                </a:r>
                <a:endParaRPr lang="en-US" b="1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70C0"/>
                            </a:solidFill>
                          </a:rPr>
                          <m:t>10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0070C0"/>
                    </a:solidFill>
                  </a:rPr>
                  <a:t> NSs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6885" y="1563132"/>
                <a:ext cx="1276247" cy="658770"/>
              </a:xfrm>
              <a:prstGeom prst="rect">
                <a:avLst/>
              </a:prstGeom>
              <a:blipFill>
                <a:blip r:embed="rId5"/>
                <a:stretch>
                  <a:fillRect l="-3349" t="-3704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1821787" y="442433"/>
            <a:ext cx="599196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  <a:latin typeface="Helvetica Neue"/>
              </a:rPr>
              <a:t>r-Process Abundance Implications</a:t>
            </a:r>
          </a:p>
        </p:txBody>
      </p:sp>
      <p:sp>
        <p:nvSpPr>
          <p:cNvPr id="16" name="JB Linden 2016"/>
          <p:cNvSpPr txBox="1"/>
          <p:nvPr/>
        </p:nvSpPr>
        <p:spPr>
          <a:xfrm>
            <a:off x="2185129" y="6213164"/>
            <a:ext cx="5372407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sz="1800" dirty="0">
                <a:solidFill>
                  <a:srgbClr val="7030A0"/>
                </a:solidFill>
              </a:rPr>
              <a:t>Bramante, Linden, ‘16 &amp; Bramante, Linden, </a:t>
            </a:r>
            <a:r>
              <a:rPr lang="en-US" sz="1800" b="1" dirty="0">
                <a:solidFill>
                  <a:srgbClr val="7030A0"/>
                </a:solidFill>
              </a:rPr>
              <a:t>YT</a:t>
            </a:r>
            <a:r>
              <a:rPr lang="en-US" sz="1800" dirty="0">
                <a:solidFill>
                  <a:srgbClr val="7030A0"/>
                </a:solidFill>
              </a:rPr>
              <a:t>, ‘17</a:t>
            </a:r>
            <a:endParaRPr sz="1800" dirty="0">
              <a:solidFill>
                <a:srgbClr val="7030A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16287" y="3729242"/>
            <a:ext cx="172675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Bramante,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Elahi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 </a:t>
            </a:r>
          </a:p>
        </p:txBody>
      </p:sp>
      <p:sp>
        <p:nvSpPr>
          <p:cNvPr id="3" name="Rectangle 2"/>
          <p:cNvSpPr/>
          <p:nvPr/>
        </p:nvSpPr>
        <p:spPr>
          <a:xfrm>
            <a:off x="3260193" y="4432677"/>
            <a:ext cx="1494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cs typeface="Times New Roman" panose="02020603050405020304" pitchFamily="18" charset="0"/>
              </a:rPr>
              <a:t>ejection mass per NS implosion</a:t>
            </a:r>
            <a:endParaRPr lang="en-US" sz="1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C3953D0-7D72-4947-A583-011B09E34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F0ABBD-70B5-4A37-9E5C-5FC448C4ABD6}"/>
              </a:ext>
            </a:extLst>
          </p:cNvPr>
          <p:cNvSpPr/>
          <p:nvPr/>
        </p:nvSpPr>
        <p:spPr>
          <a:xfrm>
            <a:off x="805012" y="5002334"/>
            <a:ext cx="40127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3399"/>
                </a:solidFill>
                <a:cs typeface="Times New Roman" panose="02020603050405020304" pitchFamily="18" charset="0"/>
              </a:rPr>
              <a:t>Plan to develop numerical  simulation of the NS implosion to determine the mass ejection</a:t>
            </a:r>
          </a:p>
        </p:txBody>
      </p:sp>
    </p:spTree>
    <p:extLst>
      <p:ext uri="{BB962C8B-B14F-4D97-AF65-F5344CB8AC3E}">
        <p14:creationId xmlns:p14="http://schemas.microsoft.com/office/powerpoint/2010/main" val="34056203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. Imploding neutron stars eject neutron star fluid that forms heavy r-process elements.…"/>
          <p:cNvSpPr txBox="1"/>
          <p:nvPr/>
        </p:nvSpPr>
        <p:spPr>
          <a:xfrm>
            <a:off x="2356329" y="652370"/>
            <a:ext cx="4524233" cy="995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ctr"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000" b="1" dirty="0">
                <a:solidFill>
                  <a:srgbClr val="050802"/>
                </a:solidFill>
                <a:latin typeface="Cambria" panose="02040503050406030204" pitchFamily="18" charset="0"/>
                <a:sym typeface="Helvetica Neue"/>
              </a:rPr>
              <a:t>Dark Matter Implication from KN Events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1814219" y="2409253"/>
            <a:ext cx="6074187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300" b="1" dirty="0">
                <a:latin typeface="Helvetica Neue"/>
              </a:rPr>
              <a:t>KN observation rate</a:t>
            </a:r>
            <a:r>
              <a:rPr lang="en-US" sz="2300" dirty="0">
                <a:latin typeface="Helvetica Neue"/>
              </a:rPr>
              <a:t> (from implosions) ~ Function (NS implosion rate, mass ejection per implosion, velocity of the ejecta)</a:t>
            </a:r>
          </a:p>
          <a:p>
            <a:pPr>
              <a:lnSpc>
                <a:spcPct val="150000"/>
              </a:lnSpc>
            </a:pPr>
            <a:endParaRPr lang="en-US" sz="2300" dirty="0">
              <a:latin typeface="Helvetica Neue"/>
            </a:endParaRPr>
          </a:p>
          <a:p>
            <a:pPr>
              <a:lnSpc>
                <a:spcPct val="150000"/>
              </a:lnSpc>
            </a:pPr>
            <a:r>
              <a:rPr lang="en-US" sz="2300" b="1" dirty="0"/>
              <a:t>Dark Energy Survey (DES)</a:t>
            </a:r>
            <a:r>
              <a:rPr lang="en-US" sz="2300" dirty="0"/>
              <a:t> put upper bound on KN observation rate </a:t>
            </a:r>
            <a:r>
              <a:rPr lang="en-US" sz="2300" dirty="0">
                <a:solidFill>
                  <a:srgbClr val="7030A0"/>
                </a:solidFill>
              </a:rPr>
              <a:t>(</a:t>
            </a:r>
            <a:r>
              <a:rPr lang="fr-FR" sz="2300" dirty="0" err="1">
                <a:solidFill>
                  <a:srgbClr val="7030A0"/>
                </a:solidFill>
              </a:rPr>
              <a:t>Doctor</a:t>
            </a:r>
            <a:r>
              <a:rPr lang="fr-FR" sz="2300" dirty="0">
                <a:solidFill>
                  <a:srgbClr val="7030A0"/>
                </a:solidFill>
              </a:rPr>
              <a:t> et al., DES, 2017</a:t>
            </a:r>
            <a:r>
              <a:rPr lang="en-US" sz="2300" dirty="0">
                <a:solidFill>
                  <a:srgbClr val="7030A0"/>
                </a:solidFill>
              </a:rPr>
              <a:t>) </a:t>
            </a:r>
            <a:endParaRPr lang="en-US" sz="2300" dirty="0">
              <a:solidFill>
                <a:srgbClr val="7030A0"/>
              </a:solidFill>
              <a:latin typeface="Helvetica Neue"/>
            </a:endParaRPr>
          </a:p>
        </p:txBody>
      </p:sp>
      <p:sp>
        <p:nvSpPr>
          <p:cNvPr id="38" name="implosion…"/>
          <p:cNvSpPr txBox="1"/>
          <p:nvPr/>
        </p:nvSpPr>
        <p:spPr>
          <a:xfrm>
            <a:off x="7317300" y="4534975"/>
            <a:ext cx="10265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A3F7EE-5FAC-4A09-99F6-A7D1E8E52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611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405978" y="2333910"/>
            <a:ext cx="4126346" cy="3500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4" y="941784"/>
            <a:ext cx="4961739" cy="3889458"/>
          </a:xfrm>
          <a:prstGeom prst="rect">
            <a:avLst/>
          </a:prstGeom>
        </p:spPr>
      </p:pic>
      <p:sp>
        <p:nvSpPr>
          <p:cNvPr id="7" name="JB Linden 2016"/>
          <p:cNvSpPr txBox="1"/>
          <p:nvPr/>
        </p:nvSpPr>
        <p:spPr>
          <a:xfrm>
            <a:off x="3217538" y="6067753"/>
            <a:ext cx="3198449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sz="1828" dirty="0">
                <a:solidFill>
                  <a:srgbClr val="7030A0"/>
                </a:solidFill>
              </a:rPr>
              <a:t>Bramante, Linden, </a:t>
            </a:r>
            <a:r>
              <a:rPr lang="en-US" sz="1828" b="1" dirty="0">
                <a:solidFill>
                  <a:srgbClr val="7030A0"/>
                </a:solidFill>
              </a:rPr>
              <a:t>YT</a:t>
            </a:r>
            <a:r>
              <a:rPr lang="en-US" sz="1828" dirty="0">
                <a:solidFill>
                  <a:srgbClr val="7030A0"/>
                </a:solidFill>
              </a:rPr>
              <a:t>, 2017</a:t>
            </a:r>
            <a:endParaRPr sz="1828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18336" y="2282101"/>
            <a:ext cx="40209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/>
              <a:t>Kilonova</a:t>
            </a:r>
            <a:r>
              <a:rPr lang="en-US" sz="2000" b="1" dirty="0"/>
              <a:t> light curves </a:t>
            </a:r>
            <a:r>
              <a:rPr lang="en-US" sz="2000" dirty="0"/>
              <a:t>depend mainly on the </a:t>
            </a:r>
            <a:r>
              <a:rPr lang="en-US" sz="2000" b="1" dirty="0"/>
              <a:t>mass </a:t>
            </a:r>
            <a:r>
              <a:rPr lang="en-US" sz="2000" dirty="0"/>
              <a:t>and </a:t>
            </a:r>
            <a:r>
              <a:rPr lang="en-US" sz="2000" b="1" dirty="0"/>
              <a:t>velocity</a:t>
            </a:r>
            <a:r>
              <a:rPr lang="en-US" sz="2000" dirty="0"/>
              <a:t> of NS ﬂuid ejected (</a:t>
            </a:r>
            <a:r>
              <a:rPr lang="en-US" dirty="0"/>
              <a:t>Barnes &amp; Kasen, 2013</a:t>
            </a:r>
            <a:r>
              <a:rPr lang="en-US" sz="2000" dirty="0"/>
              <a:t>)</a:t>
            </a:r>
          </a:p>
          <a:p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Dark Energy Survey (DES)</a:t>
            </a:r>
            <a:r>
              <a:rPr lang="en-US" sz="2000" dirty="0"/>
              <a:t> published a null wide ﬁeld optical search for </a:t>
            </a:r>
            <a:r>
              <a:rPr lang="en-US" sz="2000" dirty="0" err="1"/>
              <a:t>kilonovae</a:t>
            </a:r>
            <a:r>
              <a:rPr lang="en-US" sz="2000" dirty="0"/>
              <a:t> (</a:t>
            </a:r>
            <a:r>
              <a:rPr lang="fr-FR" sz="2000" dirty="0" err="1"/>
              <a:t>Doctor</a:t>
            </a:r>
            <a:r>
              <a:rPr lang="fr-FR" sz="2000" dirty="0"/>
              <a:t> et al., DES, 2017</a:t>
            </a:r>
            <a:r>
              <a:rPr lang="en-US" sz="20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One can set </a:t>
            </a:r>
            <a:r>
              <a:rPr lang="en-US" sz="2000" b="1" dirty="0">
                <a:solidFill>
                  <a:srgbClr val="C00000"/>
                </a:solidFill>
              </a:rPr>
              <a:t>bounds from (not-seeing) </a:t>
            </a:r>
            <a:r>
              <a:rPr lang="en-US" sz="2000" b="1" dirty="0" err="1">
                <a:solidFill>
                  <a:srgbClr val="C00000"/>
                </a:solidFill>
              </a:rPr>
              <a:t>kilonova</a:t>
            </a:r>
            <a:r>
              <a:rPr lang="en-US" sz="2000" b="1" dirty="0">
                <a:solidFill>
                  <a:srgbClr val="C00000"/>
                </a:solidFill>
              </a:rPr>
              <a:t> events by DES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816763" y="1111401"/>
                <a:ext cx="4234749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x-axis: ejecta mass per NS implosion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y-axis: NIT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/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000" dirty="0">
                  <a:solidFill>
                    <a:srgbClr val="0070C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assuming </a:t>
                </a:r>
                <a:r>
                  <a:rPr lang="en-US" sz="2000" b="1" dirty="0"/>
                  <a:t>ejection velocity β = 0.3c</a:t>
                </a:r>
                <a:endParaRPr lang="en-US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6763" y="1111401"/>
                <a:ext cx="4234749" cy="1015663"/>
              </a:xfrm>
              <a:prstGeom prst="rect">
                <a:avLst/>
              </a:prstGeom>
              <a:blipFill>
                <a:blip r:embed="rId3"/>
                <a:stretch>
                  <a:fillRect l="-1295" t="-2994" r="-863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572361" y="2467769"/>
                <a:ext cx="63671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DES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2361" y="2467769"/>
                <a:ext cx="63671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2457787" y="229899"/>
            <a:ext cx="40318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>
                <a:solidFill>
                  <a:srgbClr val="0070C0"/>
                </a:solidFill>
                <a:latin typeface="Helvetica Neue"/>
              </a:rPr>
              <a:t>KN Rate </a:t>
            </a:r>
            <a:r>
              <a:rPr lang="en-US" sz="3000" b="1" dirty="0">
                <a:solidFill>
                  <a:srgbClr val="0070C0"/>
                </a:solidFill>
                <a:latin typeface="Helvetica Neue"/>
              </a:rPr>
              <a:t>Implications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560601" y="3661562"/>
            <a:ext cx="18453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Bramante,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Elahi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2E319B-0F14-4514-8AFD-B030FD98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03B9AA-CE7E-4805-B9E8-6A2DC02CEDAA}"/>
              </a:ext>
            </a:extLst>
          </p:cNvPr>
          <p:cNvSpPr/>
          <p:nvPr/>
        </p:nvSpPr>
        <p:spPr>
          <a:xfrm>
            <a:off x="614149" y="50142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3399"/>
                </a:solidFill>
              </a:rPr>
              <a:t>The </a:t>
            </a:r>
            <a:r>
              <a:rPr lang="en-US" b="1" dirty="0" err="1">
                <a:solidFill>
                  <a:srgbClr val="FF3399"/>
                </a:solidFill>
              </a:rPr>
              <a:t>kilonova</a:t>
            </a:r>
            <a:r>
              <a:rPr lang="en-US" b="1" dirty="0">
                <a:solidFill>
                  <a:srgbClr val="FF3399"/>
                </a:solidFill>
              </a:rPr>
              <a:t> bound may eventually exclude the r-process matching curves</a:t>
            </a:r>
          </a:p>
        </p:txBody>
      </p:sp>
    </p:spTree>
    <p:extLst>
      <p:ext uri="{BB962C8B-B14F-4D97-AF65-F5344CB8AC3E}">
        <p14:creationId xmlns:p14="http://schemas.microsoft.com/office/powerpoint/2010/main" val="7972212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5561" y="2130425"/>
            <a:ext cx="6362114" cy="1470025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Quiet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Kilonovae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Morphology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517" y="3886200"/>
            <a:ext cx="6900203" cy="1752600"/>
          </a:xfrm>
        </p:spPr>
        <p:txBody>
          <a:bodyPr/>
          <a:lstStyle/>
          <a:p>
            <a:r>
              <a:rPr lang="en-US" dirty="0">
                <a:latin typeface="+mj-lt"/>
              </a:rPr>
              <a:t>Optical Signatures from NS Implosions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8D872-6B03-40DC-BA26-5E4BB3BC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86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-Suppose dark matter (like ordinary matter) composed of particles and not antiparticles of some symmetry.…"/>
          <p:cNvSpPr txBox="1">
            <a:spLocks/>
          </p:cNvSpPr>
          <p:nvPr/>
        </p:nvSpPr>
        <p:spPr>
          <a:xfrm>
            <a:off x="859808" y="1810582"/>
            <a:ext cx="7683690" cy="42967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400" dirty="0">
                <a:solidFill>
                  <a:schemeClr val="tx1"/>
                </a:solidFill>
                <a:latin typeface="+mj-lt"/>
                <a:sym typeface="Helvetica"/>
              </a:rPr>
              <a:t>Think about neutron star as our “direct-detection detector” </a:t>
            </a:r>
            <a:br>
              <a:rPr lang="en-US" sz="2400" dirty="0">
                <a:solidFill>
                  <a:schemeClr val="tx1"/>
                </a:solidFill>
                <a:latin typeface="+mj-lt"/>
                <a:sym typeface="Helvetica"/>
              </a:rPr>
            </a:br>
            <a:r>
              <a:rPr lang="en-US" sz="2400" dirty="0">
                <a:sym typeface="Helvetica"/>
              </a:rPr>
              <a:t>NS has </a:t>
            </a:r>
            <a:r>
              <a:rPr lang="en-US" sz="2400" b="1" dirty="0">
                <a:sym typeface="Helvetica"/>
              </a:rPr>
              <a:t>high density</a:t>
            </a:r>
            <a:r>
              <a:rPr lang="en-US" sz="2400" dirty="0">
                <a:sym typeface="Helvetica"/>
              </a:rPr>
              <a:t>: high fiducial mass (event rate), and can gather DM in a small radius, allowing collapse, to give us various signatures</a:t>
            </a:r>
            <a:endParaRPr lang="en-US" sz="2400" dirty="0">
              <a:solidFill>
                <a:schemeClr val="tx1"/>
              </a:solidFill>
              <a:latin typeface="+mj-lt"/>
              <a:sym typeface="Helvetica"/>
            </a:endParaRPr>
          </a:p>
          <a:p>
            <a:pPr marL="342900" indent="-342900" algn="l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400" dirty="0">
                <a:solidFill>
                  <a:schemeClr val="tx1"/>
                </a:solidFill>
                <a:latin typeface="+mj-lt"/>
                <a:sym typeface="Helvetica"/>
              </a:rPr>
              <a:t>The densest stars. They have densities of </a:t>
            </a:r>
            <a:r>
              <a:rPr lang="en-US" sz="2400" b="1" dirty="0">
                <a:solidFill>
                  <a:srgbClr val="C00000"/>
                </a:solidFill>
                <a:latin typeface="+mj-lt"/>
                <a:sym typeface="Helvetica"/>
              </a:rPr>
              <a:t>10</a:t>
            </a:r>
            <a:r>
              <a:rPr lang="en-US" sz="2400" b="1" baseline="30000" dirty="0">
                <a:solidFill>
                  <a:srgbClr val="C00000"/>
                </a:solidFill>
                <a:latin typeface="+mj-lt"/>
                <a:sym typeface="Helvetica"/>
              </a:rPr>
              <a:t>17</a:t>
            </a:r>
            <a:r>
              <a:rPr lang="en-US" sz="2400" b="1" dirty="0">
                <a:solidFill>
                  <a:srgbClr val="C00000"/>
                </a:solidFill>
                <a:latin typeface="+mj-lt"/>
                <a:sym typeface="Helvetica"/>
              </a:rPr>
              <a:t> kg/m</a:t>
            </a:r>
            <a:r>
              <a:rPr lang="en-US" sz="2400" b="1" baseline="30000" dirty="0">
                <a:solidFill>
                  <a:srgbClr val="C00000"/>
                </a:solidFill>
                <a:latin typeface="+mj-lt"/>
                <a:sym typeface="Helvetica"/>
              </a:rPr>
              <a:t>3</a:t>
            </a:r>
          </a:p>
          <a:p>
            <a:pPr marL="342900" indent="-342900" algn="l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400" dirty="0">
                <a:solidFill>
                  <a:schemeClr val="tx1"/>
                </a:solidFill>
                <a:latin typeface="+mj-lt"/>
                <a:sym typeface="Helvetica"/>
              </a:rPr>
              <a:t>(Earth has a density of around </a:t>
            </a:r>
            <a:r>
              <a:rPr lang="en-US" sz="2400" dirty="0">
                <a:solidFill>
                  <a:srgbClr val="3333FF"/>
                </a:solidFill>
                <a:latin typeface="+mj-lt"/>
                <a:sym typeface="Helvetica"/>
              </a:rPr>
              <a:t>5×10</a:t>
            </a:r>
            <a:r>
              <a:rPr lang="en-US" sz="2400" baseline="30000" dirty="0">
                <a:solidFill>
                  <a:srgbClr val="3333FF"/>
                </a:solidFill>
                <a:latin typeface="+mj-lt"/>
                <a:sym typeface="Helvetica"/>
              </a:rPr>
              <a:t>3</a:t>
            </a:r>
            <a:r>
              <a:rPr lang="en-US" sz="2400" dirty="0">
                <a:solidFill>
                  <a:srgbClr val="3333FF"/>
                </a:solidFill>
                <a:latin typeface="+mj-lt"/>
                <a:sym typeface="Helvetica"/>
              </a:rPr>
              <a:t> kg/m</a:t>
            </a:r>
            <a:r>
              <a:rPr lang="en-US" sz="2400" baseline="30000" dirty="0">
                <a:solidFill>
                  <a:srgbClr val="3333FF"/>
                </a:solidFill>
                <a:latin typeface="+mj-lt"/>
                <a:sym typeface="Helvetica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+mj-lt"/>
                <a:sym typeface="Helvetica"/>
              </a:rPr>
              <a:t> ) </a:t>
            </a:r>
          </a:p>
          <a:p>
            <a:pPr marL="342900" indent="-342900" algn="l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400" dirty="0">
                <a:solidFill>
                  <a:schemeClr val="tx1"/>
                </a:solidFill>
                <a:latin typeface="+mj-lt"/>
                <a:sym typeface="Helvetica"/>
              </a:rPr>
              <a:t>Almost a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Helvetica"/>
              </a:rPr>
              <a:t>black hole (BH)</a:t>
            </a:r>
            <a:r>
              <a:rPr lang="en-US" sz="2400" dirty="0">
                <a:solidFill>
                  <a:schemeClr val="tx1"/>
                </a:solidFill>
                <a:latin typeface="+mj-lt"/>
                <a:sym typeface="Helvetica"/>
              </a:rPr>
              <a:t>, but the degeneracy pressure is keeping it from collapsing.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533045-89B2-4AB9-9516-35EB7AA83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565" y="661262"/>
            <a:ext cx="8466720" cy="842898"/>
          </a:xfrm>
        </p:spPr>
        <p:txBody>
          <a:bodyPr/>
          <a:lstStyle/>
          <a:p>
            <a:r>
              <a:rPr lang="en-US" sz="4000" dirty="0"/>
              <a:t>Neutron Star and Dark Matter?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F385752F-59DD-4FDA-8930-2816DC6B6F52}"/>
                  </a:ext>
                </a:extLst>
              </p14:cNvPr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F385752F-59DD-4FDA-8930-2816DC6B6F52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F30BD4-A36D-41DB-8705-FAEBAD70E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171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ack Mergers, Quiet Kilonovae,"/>
          <p:cNvSpPr txBox="1"/>
          <p:nvPr/>
        </p:nvSpPr>
        <p:spPr>
          <a:xfrm>
            <a:off x="386091" y="250281"/>
            <a:ext cx="8206847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55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200" b="1" dirty="0"/>
              <a:t>Quiet </a:t>
            </a:r>
            <a:r>
              <a:rPr lang="en-US" sz="3200" b="1" dirty="0" err="1"/>
              <a:t>Kilonova</a:t>
            </a:r>
            <a:endParaRPr sz="3000" dirty="0">
              <a:solidFill>
                <a:schemeClr val="accent3">
                  <a:hueOff val="-546624"/>
                  <a:satOff val="7767"/>
                  <a:lumOff val="-14512"/>
                </a:schemeClr>
              </a:solidFill>
            </a:endParaRPr>
          </a:p>
        </p:txBody>
      </p:sp>
      <p:sp>
        <p:nvSpPr>
          <p:cNvPr id="12" name="Quiet Kilonovae: NS implosions create a (less luminous?)…"/>
          <p:cNvSpPr txBox="1"/>
          <p:nvPr/>
        </p:nvSpPr>
        <p:spPr>
          <a:xfrm>
            <a:off x="1786847" y="3068270"/>
            <a:ext cx="5855899" cy="3288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lang="en-US" sz="2300" b="1" dirty="0"/>
              <a:t>Quiet </a:t>
            </a:r>
            <a:r>
              <a:rPr lang="en-US" sz="2300" b="1" dirty="0" err="1"/>
              <a:t>Kilonova</a:t>
            </a:r>
            <a:r>
              <a:rPr lang="en-US" sz="2300" b="1" dirty="0"/>
              <a:t>:</a:t>
            </a:r>
          </a:p>
          <a:p>
            <a:endParaRPr lang="en-US" sz="23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dirty="0" err="1">
                <a:solidFill>
                  <a:srgbClr val="3333FF"/>
                </a:solidFill>
              </a:rPr>
              <a:t>Kilonova</a:t>
            </a:r>
            <a:r>
              <a:rPr lang="en-US" sz="2300" b="1" dirty="0">
                <a:solidFill>
                  <a:srgbClr val="3333FF"/>
                </a:solidFill>
              </a:rPr>
              <a:t> events from NS implosions</a:t>
            </a:r>
            <a:r>
              <a:rPr lang="en-US" sz="2300" dirty="0"/>
              <a:t>, but NOT from the NS-NS or NS-BH mergers.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3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dirty="0"/>
              <a:t>WITHOUT</a:t>
            </a:r>
            <a:r>
              <a:rPr lang="zh-TW" altLang="en-US" sz="2300" b="1" dirty="0"/>
              <a:t> </a:t>
            </a:r>
            <a:r>
              <a:rPr lang="en-US" altLang="zh-TW" sz="2300" b="1" dirty="0"/>
              <a:t>detectable</a:t>
            </a:r>
            <a:r>
              <a:rPr lang="en-US" sz="2300" b="1" dirty="0"/>
              <a:t> </a:t>
            </a:r>
            <a:r>
              <a:rPr lang="en-US" sz="2300" b="1" dirty="0" err="1"/>
              <a:t>inspiral</a:t>
            </a:r>
            <a:r>
              <a:rPr lang="en-US" sz="2300" b="1" dirty="0"/>
              <a:t>/merger signatures</a:t>
            </a:r>
            <a:r>
              <a:rPr lang="en-US" sz="2300" dirty="0"/>
              <a:t>, so we call them “Quiet </a:t>
            </a:r>
            <a:r>
              <a:rPr lang="en-US" sz="2300" dirty="0" err="1"/>
              <a:t>Kilonova</a:t>
            </a:r>
            <a:r>
              <a:rPr lang="en-US" sz="2300" dirty="0"/>
              <a:t>” (Bramante, Linden, </a:t>
            </a:r>
            <a:r>
              <a:rPr lang="en-US" sz="2300" b="1" dirty="0"/>
              <a:t>YT</a:t>
            </a:r>
            <a:r>
              <a:rPr lang="en-US" sz="2300" dirty="0"/>
              <a:t>, 2017)</a:t>
            </a:r>
            <a:endParaRPr lang="en-US" sz="2300" dirty="0">
              <a:solidFill>
                <a:srgbClr val="C00000"/>
              </a:solidFill>
            </a:endParaRPr>
          </a:p>
          <a:p>
            <a:endParaRPr sz="2300" dirty="0"/>
          </a:p>
        </p:txBody>
      </p:sp>
      <p:grpSp>
        <p:nvGrpSpPr>
          <p:cNvPr id="11" name="Group"/>
          <p:cNvGrpSpPr/>
          <p:nvPr/>
        </p:nvGrpSpPr>
        <p:grpSpPr>
          <a:xfrm>
            <a:off x="1857629" y="1184798"/>
            <a:ext cx="2495264" cy="1166041"/>
            <a:chOff x="0" y="0"/>
            <a:chExt cx="3058071" cy="1040098"/>
          </a:xfrm>
        </p:grpSpPr>
        <p:grpSp>
          <p:nvGrpSpPr>
            <p:cNvPr id="13" name="Group"/>
            <p:cNvGrpSpPr/>
            <p:nvPr/>
          </p:nvGrpSpPr>
          <p:grpSpPr>
            <a:xfrm>
              <a:off x="1088065" y="-1"/>
              <a:ext cx="967166" cy="1040100"/>
              <a:chOff x="0" y="0"/>
              <a:chExt cx="967164" cy="1040098"/>
            </a:xfrm>
          </p:grpSpPr>
          <p:sp>
            <p:nvSpPr>
              <p:cNvPr id="16" name="Oval"/>
              <p:cNvSpPr/>
              <p:nvPr/>
            </p:nvSpPr>
            <p:spPr>
              <a:xfrm rot="13026601">
                <a:off x="331711" y="660871"/>
                <a:ext cx="653285" cy="16017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7" name="Oval"/>
              <p:cNvSpPr/>
              <p:nvPr/>
            </p:nvSpPr>
            <p:spPr>
              <a:xfrm rot="3533511">
                <a:off x="-51996" y="240957"/>
                <a:ext cx="653284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8" name="Oval"/>
              <p:cNvSpPr/>
              <p:nvPr/>
            </p:nvSpPr>
            <p:spPr>
              <a:xfrm rot="18745505">
                <a:off x="285923" y="283197"/>
                <a:ext cx="653284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9" name="Oval"/>
              <p:cNvSpPr/>
              <p:nvPr/>
            </p:nvSpPr>
            <p:spPr>
              <a:xfrm rot="18658323">
                <a:off x="-51996" y="660871"/>
                <a:ext cx="653284" cy="16017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0" name="Oval"/>
              <p:cNvSpPr/>
              <p:nvPr/>
            </p:nvSpPr>
            <p:spPr>
              <a:xfrm rot="16033502">
                <a:off x="152366" y="619294"/>
                <a:ext cx="547216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1" name="Oval"/>
              <p:cNvSpPr/>
              <p:nvPr/>
            </p:nvSpPr>
            <p:spPr>
              <a:xfrm rot="16033502">
                <a:off x="144449" y="271152"/>
                <a:ext cx="570007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2" name="Circle"/>
              <p:cNvSpPr/>
              <p:nvPr/>
            </p:nvSpPr>
            <p:spPr>
              <a:xfrm>
                <a:off x="342285" y="454213"/>
                <a:ext cx="203035" cy="208116"/>
              </a:xfrm>
              <a:prstGeom prst="ellipse">
                <a:avLst/>
              </a:pr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4" name="Oval"/>
            <p:cNvSpPr/>
            <p:nvPr/>
          </p:nvSpPr>
          <p:spPr>
            <a:xfrm rot="21077230">
              <a:off x="-6130" y="647960"/>
              <a:ext cx="1476434" cy="31555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Oval"/>
            <p:cNvSpPr/>
            <p:nvPr/>
          </p:nvSpPr>
          <p:spPr>
            <a:xfrm rot="21077230">
              <a:off x="1587768" y="435069"/>
              <a:ext cx="1476433" cy="31555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2" name="Ink 41"/>
              <p14:cNvContentPartPr/>
              <p14:nvPr/>
            </p14:nvContentPartPr>
            <p14:xfrm>
              <a:off x="2949993" y="2421743"/>
              <a:ext cx="436860" cy="334620"/>
            </p14:xfrm>
          </p:contentPart>
        </mc:Choice>
        <mc:Fallback xmlns="">
          <p:pic>
            <p:nvPicPr>
              <p:cNvPr id="42" name="Ink 4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18712" y="2390473"/>
                <a:ext cx="499423" cy="397159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9554" y="1074988"/>
            <a:ext cx="2706457" cy="19730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34307" y="3501009"/>
            <a:ext cx="305113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/>
              <a:t>Abbott et al., LIGO/VIRGO, PRL 2017</a:t>
            </a:r>
          </a:p>
        </p:txBody>
      </p:sp>
      <p:grpSp>
        <p:nvGrpSpPr>
          <p:cNvPr id="25" name="Group"/>
          <p:cNvGrpSpPr/>
          <p:nvPr/>
        </p:nvGrpSpPr>
        <p:grpSpPr>
          <a:xfrm>
            <a:off x="4679811" y="1377082"/>
            <a:ext cx="1695698" cy="854780"/>
            <a:chOff x="0" y="0"/>
            <a:chExt cx="2559366" cy="1031437"/>
          </a:xfrm>
        </p:grpSpPr>
        <p:sp>
          <p:nvSpPr>
            <p:cNvPr id="26" name="Oval"/>
            <p:cNvSpPr/>
            <p:nvPr/>
          </p:nvSpPr>
          <p:spPr>
            <a:xfrm rot="21450287">
              <a:off x="633669" y="244254"/>
              <a:ext cx="784164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" name="Oval"/>
            <p:cNvSpPr/>
            <p:nvPr/>
          </p:nvSpPr>
          <p:spPr>
            <a:xfrm>
              <a:off x="1159075" y="171265"/>
              <a:ext cx="784480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" name="Oval"/>
            <p:cNvSpPr/>
            <p:nvPr/>
          </p:nvSpPr>
          <p:spPr>
            <a:xfrm rot="21077230">
              <a:off x="-3709" y="845360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" name="Oval"/>
            <p:cNvSpPr/>
            <p:nvPr/>
          </p:nvSpPr>
          <p:spPr>
            <a:xfrm rot="21077230">
              <a:off x="1013306" y="116982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1" name="Ink 40"/>
              <p14:cNvContentPartPr/>
              <p14:nvPr/>
            </p14:nvContentPartPr>
            <p14:xfrm>
              <a:off x="5247634" y="825526"/>
              <a:ext cx="934560" cy="464760"/>
            </p14:xfrm>
          </p:contentPart>
        </mc:Choice>
        <mc:Fallback xmlns="">
          <p:pic>
            <p:nvPicPr>
              <p:cNvPr id="41" name="Ink 4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38634" y="816526"/>
                <a:ext cx="952200" cy="48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8" name="Ink 67"/>
              <p14:cNvContentPartPr/>
              <p14:nvPr/>
            </p14:nvContentPartPr>
            <p14:xfrm>
              <a:off x="5452114" y="2517886"/>
              <a:ext cx="280080" cy="239040"/>
            </p14:xfrm>
          </p:contentPart>
        </mc:Choice>
        <mc:Fallback xmlns="">
          <p:pic>
            <p:nvPicPr>
              <p:cNvPr id="68" name="Ink 6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20794" y="2486566"/>
                <a:ext cx="342720" cy="3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1" name="Ink 70"/>
              <p14:cNvContentPartPr/>
              <p14:nvPr/>
            </p14:nvContentPartPr>
            <p14:xfrm>
              <a:off x="5479474" y="2490886"/>
              <a:ext cx="225360" cy="204840"/>
            </p14:xfrm>
          </p:contentPart>
        </mc:Choice>
        <mc:Fallback xmlns="">
          <p:pic>
            <p:nvPicPr>
              <p:cNvPr id="71" name="Ink 70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48154" y="2459566"/>
                <a:ext cx="288000" cy="267480"/>
              </a:xfrm>
              <a:prstGeom prst="rect">
                <a:avLst/>
              </a:prstGeom>
            </p:spPr>
          </p:pic>
        </mc:Fallback>
      </mc:AlternateContent>
      <p:sp>
        <p:nvSpPr>
          <p:cNvPr id="30" name="Title 1">
            <a:extLst>
              <a:ext uri="{FF2B5EF4-FFF2-40B4-BE49-F238E27FC236}">
                <a16:creationId xmlns:a16="http://schemas.microsoft.com/office/drawing/2014/main" id="{48F1D066-0DF0-4BCE-AF60-3792078B1670}"/>
              </a:ext>
            </a:extLst>
          </p:cNvPr>
          <p:cNvSpPr txBox="1">
            <a:spLocks/>
          </p:cNvSpPr>
          <p:nvPr/>
        </p:nvSpPr>
        <p:spPr>
          <a:xfrm>
            <a:off x="634685" y="6309153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 (</a:t>
            </a:r>
            <a:r>
              <a:rPr lang="en-US" sz="1800" dirty="0">
                <a:solidFill>
                  <a:srgbClr val="C00000"/>
                </a:solidFill>
                <a:latin typeface="Algerian" panose="04020705040A02060702" pitchFamily="82" charset="0"/>
              </a:rPr>
              <a:t>Cornell), Pheno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2018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B57E81-EC2C-4FFA-91AE-9AF64D0391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12356" y="1954071"/>
            <a:ext cx="2761437" cy="153780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CA55B47-74F3-4076-94A4-D7BE6C007BAD}"/>
              </a:ext>
            </a:extLst>
          </p:cNvPr>
          <p:cNvSpPr/>
          <p:nvPr/>
        </p:nvSpPr>
        <p:spPr>
          <a:xfrm>
            <a:off x="6873135" y="1156238"/>
            <a:ext cx="1929779" cy="2000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700" b="1" dirty="0"/>
              <a:t>        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89AC3-D380-44B0-B2CA-9FDA0669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697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Quiet Kilonovae: NS implosions create a (less luminous?)…"/>
          <p:cNvSpPr txBox="1"/>
          <p:nvPr/>
        </p:nvSpPr>
        <p:spPr>
          <a:xfrm>
            <a:off x="854580" y="908457"/>
            <a:ext cx="740304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lang="en-US" sz="2000" dirty="0"/>
              <a:t>… or </a:t>
            </a:r>
            <a:r>
              <a:rPr lang="en-US" sz="2000" b="1" dirty="0">
                <a:solidFill>
                  <a:srgbClr val="FF0000"/>
                </a:solidFill>
              </a:rPr>
              <a:t>“</a:t>
            </a:r>
            <a:r>
              <a:rPr lang="en-US" sz="2000" b="1" dirty="0" err="1">
                <a:solidFill>
                  <a:srgbClr val="FF0000"/>
                </a:solidFill>
              </a:rPr>
              <a:t>Quilonova</a:t>
            </a:r>
            <a:r>
              <a:rPr lang="en-US" sz="2000" b="1" dirty="0">
                <a:solidFill>
                  <a:srgbClr val="FF0000"/>
                </a:solidFill>
              </a:rPr>
              <a:t> Donut”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014" y="2896402"/>
            <a:ext cx="5295204" cy="263999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6" name="Ink 25"/>
              <p14:cNvContentPartPr/>
              <p14:nvPr/>
            </p14:nvContentPartPr>
            <p14:xfrm>
              <a:off x="6252488" y="1253888"/>
              <a:ext cx="2566800" cy="164628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43488" y="1244888"/>
                <a:ext cx="2584440" cy="166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7" name="Ink 26"/>
              <p14:cNvContentPartPr/>
              <p14:nvPr/>
            </p14:nvContentPartPr>
            <p14:xfrm>
              <a:off x="4045623" y="1457569"/>
              <a:ext cx="1286280" cy="9446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36623" y="1448569"/>
                <a:ext cx="1303920" cy="962280"/>
              </a:xfrm>
              <a:prstGeom prst="rect">
                <a:avLst/>
              </a:prstGeom>
            </p:spPr>
          </p:pic>
        </mc:Fallback>
      </mc:AlternateContent>
      <p:sp>
        <p:nvSpPr>
          <p:cNvPr id="29" name="Rectangle 28"/>
          <p:cNvSpPr/>
          <p:nvPr/>
        </p:nvSpPr>
        <p:spPr>
          <a:xfrm>
            <a:off x="6970946" y="1892362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Imploded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319151" y="1800029"/>
            <a:ext cx="7809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Imploded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238666" y="1444026"/>
            <a:ext cx="9380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Imploding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032439" y="1259891"/>
            <a:ext cx="1148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Imploding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117620" y="2190114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C00000"/>
                </a:solidFill>
              </a:rPr>
              <a:t>ADM1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3849751" y="5592430"/>
                <a:ext cx="4586640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zh-TW" sz="2000" b="1" dirty="0">
                    <a:solidFill>
                      <a:srgbClr val="FF0000"/>
                    </a:solidFill>
                  </a:rPr>
                  <a:t>ADM1</a:t>
                </a:r>
                <a:r>
                  <a:rPr lang="en-US" altLang="zh-TW" sz="2000" dirty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FF000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FF0000"/>
                    </a:solidFill>
                  </a:rPr>
                  <a:t>=  3  </a:t>
                </a:r>
                <a:r>
                  <a:rPr lang="en-US" altLang="zh-TW" sz="2000" dirty="0" err="1">
                    <a:solidFill>
                      <a:srgbClr val="FF0000"/>
                    </a:solidFill>
                  </a:rPr>
                  <a:t>Gyr</a:t>
                </a:r>
                <a:r>
                  <a:rPr lang="en-US" altLang="zh-TW" sz="2000" dirty="0">
                    <a:solidFill>
                      <a:srgbClr val="FF000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sz="2000" dirty="0">
                  <a:solidFill>
                    <a:srgbClr val="FF0000"/>
                  </a:solidFill>
                </a:endParaRPr>
              </a:p>
              <a:p>
                <a:r>
                  <a:rPr lang="en-US" altLang="zh-TW" sz="2000" b="1" dirty="0">
                    <a:solidFill>
                      <a:srgbClr val="00823B"/>
                    </a:solidFill>
                  </a:rPr>
                  <a:t>ADM2</a:t>
                </a:r>
                <a:r>
                  <a:rPr lang="en-US" altLang="zh-TW" sz="2000" dirty="0">
                    <a:solidFill>
                      <a:srgbClr val="00823B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00823B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00823B"/>
                    </a:solidFill>
                  </a:rPr>
                  <a:t>= 15 </a:t>
                </a:r>
                <a:r>
                  <a:rPr lang="en-US" altLang="zh-TW" sz="2000" dirty="0" err="1">
                    <a:solidFill>
                      <a:srgbClr val="00823B"/>
                    </a:solidFill>
                  </a:rPr>
                  <a:t>Gyr</a:t>
                </a:r>
                <a:r>
                  <a:rPr lang="en-US" altLang="zh-TW" sz="2000" dirty="0">
                    <a:solidFill>
                      <a:srgbClr val="00823B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823B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2000" i="1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2000" i="1" dirty="0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823B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823B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823B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823B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823B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823B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2000" i="1" dirty="0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000" i="1" dirty="0">
                            <a:solidFill>
                              <a:srgbClr val="00823B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sz="2000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9751" y="5592430"/>
                <a:ext cx="4586640" cy="707886"/>
              </a:xfrm>
              <a:prstGeom prst="rect">
                <a:avLst/>
              </a:prstGeom>
              <a:blipFill>
                <a:blip r:embed="rId7"/>
                <a:stretch>
                  <a:fillRect l="-1463" t="-4274" b="-13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2" name="Ink 41"/>
              <p14:cNvContentPartPr/>
              <p14:nvPr/>
            </p14:nvContentPartPr>
            <p14:xfrm>
              <a:off x="-607497" y="1890046"/>
              <a:ext cx="180" cy="180"/>
            </p14:xfrm>
          </p:contentPart>
        </mc:Choice>
        <mc:Fallback xmlns="">
          <p:pic>
            <p:nvPicPr>
              <p:cNvPr id="42" name="Ink 4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-623157" y="1874386"/>
                <a:ext cx="31500" cy="31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47" name="Ink 46"/>
              <p14:cNvContentPartPr/>
              <p14:nvPr/>
            </p14:nvContentPartPr>
            <p14:xfrm>
              <a:off x="4146663" y="1669969"/>
              <a:ext cx="1160280" cy="649800"/>
            </p14:xfrm>
          </p:contentPart>
        </mc:Choice>
        <mc:Fallback xmlns="">
          <p:pic>
            <p:nvPicPr>
              <p:cNvPr id="47" name="Ink 4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115343" y="1660969"/>
                <a:ext cx="1222920" cy="690120"/>
              </a:xfrm>
              <a:prstGeom prst="rect">
                <a:avLst/>
              </a:prstGeom>
            </p:spPr>
          </p:pic>
        </mc:Fallback>
      </mc:AlternateContent>
      <p:sp>
        <p:nvSpPr>
          <p:cNvPr id="52" name="Rectangle 51"/>
          <p:cNvSpPr/>
          <p:nvPr/>
        </p:nvSpPr>
        <p:spPr>
          <a:xfrm>
            <a:off x="4045623" y="2317686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00B050"/>
                </a:solidFill>
              </a:rPr>
              <a:t>ADM2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7" name="Ink 56"/>
              <p14:cNvContentPartPr/>
              <p14:nvPr/>
            </p14:nvContentPartPr>
            <p14:xfrm>
              <a:off x="6665408" y="1584109"/>
              <a:ext cx="1646280" cy="1050480"/>
            </p14:xfrm>
          </p:contentPart>
        </mc:Choice>
        <mc:Fallback xmlns="">
          <p:pic>
            <p:nvPicPr>
              <p:cNvPr id="57" name="Ink 56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656408" y="1575109"/>
                <a:ext cx="1663920" cy="106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69" name="Ink 68"/>
              <p14:cNvContentPartPr/>
              <p14:nvPr/>
            </p14:nvContentPartPr>
            <p14:xfrm>
              <a:off x="6439503" y="1459369"/>
              <a:ext cx="2177280" cy="1317240"/>
            </p14:xfrm>
          </p:contentPart>
        </mc:Choice>
        <mc:Fallback xmlns="">
          <p:pic>
            <p:nvPicPr>
              <p:cNvPr id="69" name="Ink 68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408183" y="1428049"/>
                <a:ext cx="2239920" cy="137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70" name="Ink 69"/>
              <p14:cNvContentPartPr/>
              <p14:nvPr/>
            </p14:nvContentPartPr>
            <p14:xfrm>
              <a:off x="6937568" y="1561789"/>
              <a:ext cx="464760" cy="68760"/>
            </p14:xfrm>
          </p:contentPart>
        </mc:Choice>
        <mc:Fallback xmlns="">
          <p:pic>
            <p:nvPicPr>
              <p:cNvPr id="70" name="Ink 69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906248" y="1530469"/>
                <a:ext cx="527400" cy="13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77" name="Ink 76"/>
              <p14:cNvContentPartPr/>
              <p14:nvPr/>
            </p14:nvContentPartPr>
            <p14:xfrm>
              <a:off x="8172723" y="1548109"/>
              <a:ext cx="13860" cy="13860"/>
            </p14:xfrm>
          </p:contentPart>
        </mc:Choice>
        <mc:Fallback xmlns="">
          <p:pic>
            <p:nvPicPr>
              <p:cNvPr id="77" name="Ink 76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157063" y="1532650"/>
                <a:ext cx="45180" cy="447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79" name="Ink 78"/>
              <p14:cNvContentPartPr/>
              <p14:nvPr/>
            </p14:nvContentPartPr>
            <p14:xfrm>
              <a:off x="8015763" y="1493569"/>
              <a:ext cx="204840" cy="157140"/>
            </p14:xfrm>
          </p:contentPart>
        </mc:Choice>
        <mc:Fallback xmlns="">
          <p:pic>
            <p:nvPicPr>
              <p:cNvPr id="79" name="Ink 78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984443" y="1462213"/>
                <a:ext cx="267480" cy="219852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Rectangle 27"/>
          <p:cNvSpPr/>
          <p:nvPr/>
        </p:nvSpPr>
        <p:spPr>
          <a:xfrm>
            <a:off x="910303" y="251625"/>
            <a:ext cx="740138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latin typeface="Helvetica Neue"/>
              </a:rPr>
              <a:t>Quiet </a:t>
            </a:r>
            <a:r>
              <a:rPr lang="en-US" sz="3000" dirty="0" err="1">
                <a:latin typeface="Helvetica Neue"/>
              </a:rPr>
              <a:t>Kilonova</a:t>
            </a:r>
            <a:r>
              <a:rPr lang="en-US" sz="3000" dirty="0">
                <a:latin typeface="Helvetica Neue"/>
              </a:rPr>
              <a:t> / NS Implosion Morphology</a:t>
            </a:r>
          </a:p>
        </p:txBody>
      </p:sp>
      <p:sp>
        <p:nvSpPr>
          <p:cNvPr id="2" name="Rectangle 1"/>
          <p:cNvSpPr/>
          <p:nvPr/>
        </p:nvSpPr>
        <p:spPr>
          <a:xfrm>
            <a:off x="272955" y="3066714"/>
            <a:ext cx="2909491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1900" b="1" dirty="0">
                <a:solidFill>
                  <a:srgbClr val="FF0000"/>
                </a:solidFill>
              </a:rPr>
              <a:t>ADM1 </a:t>
            </a:r>
            <a:r>
              <a:rPr lang="en-US" altLang="zh-TW" sz="1900" b="1" dirty="0"/>
              <a:t>and </a:t>
            </a:r>
            <a:r>
              <a:rPr lang="en-US" altLang="zh-TW" sz="1900" b="1" dirty="0">
                <a:solidFill>
                  <a:srgbClr val="00823B"/>
                </a:solidFill>
              </a:rPr>
              <a:t>ADM2 </a:t>
            </a:r>
            <a:r>
              <a:rPr lang="en-US" altLang="zh-TW" sz="1900" b="1" dirty="0"/>
              <a:t>are implosions with  two NIT/model parameters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1900" b="1" dirty="0">
                <a:solidFill>
                  <a:srgbClr val="FF0000"/>
                </a:solidFill>
              </a:rPr>
              <a:t>ADM1</a:t>
            </a:r>
            <a:r>
              <a:rPr lang="en-US" altLang="zh-TW" sz="1900" b="1" dirty="0"/>
              <a:t> implosion faster than </a:t>
            </a:r>
            <a:r>
              <a:rPr lang="en-US" altLang="zh-TW" sz="1900" b="1" dirty="0">
                <a:solidFill>
                  <a:srgbClr val="00823B"/>
                </a:solidFill>
              </a:rPr>
              <a:t>ADM2</a:t>
            </a:r>
            <a:endParaRPr lang="en-US" altLang="zh-TW" sz="1900" b="1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FF0000"/>
                </a:solidFill>
              </a:rPr>
              <a:t>ADM1</a:t>
            </a:r>
            <a:r>
              <a:rPr lang="en-US" sz="1900" b="1" dirty="0"/>
              <a:t> is the larger donut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b="1" dirty="0"/>
              <a:t>DM use </a:t>
            </a:r>
            <a:r>
              <a:rPr lang="en-US" sz="1900" b="1" dirty="0">
                <a:solidFill>
                  <a:srgbClr val="7030A0"/>
                </a:solidFill>
              </a:rPr>
              <a:t>NFW profile.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chemeClr val="bg1">
                    <a:lumMod val="50000"/>
                  </a:schemeClr>
                </a:solidFill>
              </a:rPr>
              <a:t>Talk about FRB in the end if there is time left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6F6DDE-43E0-4B31-941B-CAFE2DF83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689FB1-6F87-4B0F-A1F3-D253FEA718C6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50312" y="1540935"/>
            <a:ext cx="1852407" cy="111144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54AE896A-890F-44A3-8B15-5E00FDBEAB9D}"/>
                  </a:ext>
                </a:extLst>
              </p14:cNvPr>
              <p14:cNvContentPartPr/>
              <p14:nvPr/>
            </p14:nvContentPartPr>
            <p14:xfrm>
              <a:off x="7823123" y="2735891"/>
              <a:ext cx="675000" cy="95814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54AE896A-890F-44A3-8B15-5E00FDBEAB9D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91820" y="2704577"/>
                <a:ext cx="737607" cy="10207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2ABCAEB2-F75E-4CA8-8355-8F1BE45FEF20}"/>
                  </a:ext>
                </a:extLst>
              </p14:cNvPr>
              <p14:cNvContentPartPr/>
              <p14:nvPr/>
            </p14:nvContentPartPr>
            <p14:xfrm>
              <a:off x="5229323" y="2380211"/>
              <a:ext cx="355860" cy="81288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2ABCAEB2-F75E-4CA8-8355-8F1BE45FEF20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198050" y="2348905"/>
                <a:ext cx="418405" cy="875492"/>
              </a:xfrm>
              <a:prstGeom prst="rect">
                <a:avLst/>
              </a:prstGeom>
            </p:spPr>
          </p:pic>
        </mc:Fallback>
      </mc:AlternateContent>
      <p:sp>
        <p:nvSpPr>
          <p:cNvPr id="58" name="JB Linden 2016">
            <a:extLst>
              <a:ext uri="{FF2B5EF4-FFF2-40B4-BE49-F238E27FC236}">
                <a16:creationId xmlns:a16="http://schemas.microsoft.com/office/drawing/2014/main" id="{FA90CF38-06CE-423A-930C-C5E62A75913F}"/>
              </a:ext>
            </a:extLst>
          </p:cNvPr>
          <p:cNvSpPr txBox="1"/>
          <p:nvPr/>
        </p:nvSpPr>
        <p:spPr>
          <a:xfrm>
            <a:off x="4711216" y="6295842"/>
            <a:ext cx="3198449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sz="1828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Bramante, Linden, </a:t>
            </a:r>
            <a:r>
              <a:rPr lang="en-US" sz="1828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YT</a:t>
            </a:r>
            <a:r>
              <a:rPr lang="en-US" sz="1828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2017</a:t>
            </a:r>
            <a:endParaRPr sz="1828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8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533045-89B2-4AB9-9516-35EB7AA83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565" y="534639"/>
            <a:ext cx="8466720" cy="438855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Beyond DM Direct Detection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F385752F-59DD-4FDA-8930-2816DC6B6F52}"/>
                  </a:ext>
                </a:extLst>
              </p14:cNvPr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F385752F-59DD-4FDA-8930-2816DC6B6F52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520EE83A-EB91-4971-9FCB-E4BA18F90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715" y="1103777"/>
            <a:ext cx="6715125" cy="503872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BC4BE1E-E0B0-444E-B2B4-112828C6A51B}"/>
              </a:ext>
            </a:extLst>
          </p:cNvPr>
          <p:cNvCxnSpPr>
            <a:cxnSpLocks/>
          </p:cNvCxnSpPr>
          <p:nvPr/>
        </p:nvCxnSpPr>
        <p:spPr>
          <a:xfrm flipV="1">
            <a:off x="2381534" y="1419368"/>
            <a:ext cx="3268639" cy="2306471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BCEEAD0-0537-46FB-8A39-27924F798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5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0F4DEA-99DF-4DBB-B957-23F7A729C06C}"/>
              </a:ext>
            </a:extLst>
          </p:cNvPr>
          <p:cNvSpPr/>
          <p:nvPr/>
        </p:nvSpPr>
        <p:spPr>
          <a:xfrm>
            <a:off x="289269" y="1573402"/>
            <a:ext cx="14328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Helvetica"/>
              </a:rPr>
              <a:t>DM-Nucleon</a:t>
            </a:r>
          </a:p>
          <a:p>
            <a:r>
              <a:rPr lang="en-US" dirty="0">
                <a:sym typeface="Helvetica"/>
              </a:rPr>
              <a:t>Scattering </a:t>
            </a:r>
          </a:p>
          <a:p>
            <a:r>
              <a:rPr lang="en-US" dirty="0">
                <a:sym typeface="Helvetica"/>
              </a:rPr>
              <a:t>Cross-section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EAC135-25CA-4BBD-860C-3830CE44A9D9}"/>
              </a:ext>
            </a:extLst>
          </p:cNvPr>
          <p:cNvSpPr/>
          <p:nvPr/>
        </p:nvSpPr>
        <p:spPr>
          <a:xfrm>
            <a:off x="2222094" y="6084426"/>
            <a:ext cx="5072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sym typeface="Helvetica"/>
              </a:rPr>
              <a:t>Red: NS maximum capture, will explain in later slides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9EC35D-04F4-45DA-B357-C33DE354A1E6}"/>
              </a:ext>
            </a:extLst>
          </p:cNvPr>
          <p:cNvSpPr/>
          <p:nvPr/>
        </p:nvSpPr>
        <p:spPr>
          <a:xfrm>
            <a:off x="6725280" y="4386547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2020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95B001-CAE5-4A23-A764-8A42977E5C4E}"/>
              </a:ext>
            </a:extLst>
          </p:cNvPr>
          <p:cNvSpPr/>
          <p:nvPr/>
        </p:nvSpPr>
        <p:spPr>
          <a:xfrm>
            <a:off x="6725413" y="4755879"/>
            <a:ext cx="685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396661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13" y="568972"/>
            <a:ext cx="8229600" cy="871205"/>
          </a:xfrm>
        </p:spPr>
        <p:txBody>
          <a:bodyPr>
            <a:noAutofit/>
          </a:bodyPr>
          <a:lstStyle/>
          <a:p>
            <a:r>
              <a:rPr lang="en-US" sz="2900" b="1" dirty="0"/>
              <a:t>Astrophysical Motivations </a:t>
            </a:r>
            <a:r>
              <a:rPr lang="en-US" sz="2900" dirty="0"/>
              <a:t>for </a:t>
            </a:r>
            <a:br>
              <a:rPr lang="en-US" sz="2900" dirty="0"/>
            </a:br>
            <a:r>
              <a:rPr lang="en-US" sz="2900" b="1" dirty="0"/>
              <a:t>DM-induced NS Implosions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885" y="1845563"/>
            <a:ext cx="6629532" cy="4143512"/>
          </a:xfrm>
        </p:spPr>
        <p:txBody>
          <a:bodyPr>
            <a:noAutofit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en-US" sz="2300" dirty="0">
                <a:solidFill>
                  <a:srgbClr val="3333FF"/>
                </a:solidFill>
              </a:rPr>
              <a:t>Explain Observations/Puzzles:</a:t>
            </a:r>
            <a:endParaRPr lang="en-US" sz="2300" dirty="0">
              <a:solidFill>
                <a:srgbClr val="C00000"/>
              </a:solidFill>
              <a:latin typeface="+mj-lt"/>
            </a:endParaRPr>
          </a:p>
          <a:p>
            <a:pPr>
              <a:spcBef>
                <a:spcPts val="400"/>
              </a:spcBef>
            </a:pPr>
            <a:r>
              <a:rPr lang="en-US" sz="2300" dirty="0">
                <a:solidFill>
                  <a:srgbClr val="C00000"/>
                </a:solidFill>
                <a:latin typeface="+mj-lt"/>
              </a:rPr>
              <a:t>Missing Pulsar Problem</a:t>
            </a:r>
            <a:br>
              <a:rPr lang="en-US" sz="2300" dirty="0">
                <a:latin typeface="+mj-lt"/>
              </a:rPr>
            </a:br>
            <a:r>
              <a:rPr lang="en-US" sz="2000" dirty="0">
                <a:latin typeface="+mj-lt"/>
              </a:rPr>
              <a:t>(</a:t>
            </a:r>
            <a:r>
              <a:rPr lang="en-US" sz="2000" dirty="0" err="1"/>
              <a:t>Bertoni</a:t>
            </a:r>
            <a:r>
              <a:rPr lang="en-US" sz="2000" dirty="0"/>
              <a:t>, Nelson, Reddy, 2013 &amp; Bramante, Elahi, 2015)</a:t>
            </a:r>
          </a:p>
          <a:p>
            <a:pPr marL="0" indent="0">
              <a:spcBef>
                <a:spcPts val="400"/>
              </a:spcBef>
              <a:buNone/>
            </a:pPr>
            <a:endParaRPr lang="en-US" sz="2300" dirty="0">
              <a:latin typeface="+mj-lt"/>
            </a:endParaRPr>
          </a:p>
          <a:p>
            <a:pPr>
              <a:spcBef>
                <a:spcPts val="400"/>
              </a:spcBef>
            </a:pPr>
            <a:r>
              <a:rPr lang="en-US" sz="2300" dirty="0">
                <a:solidFill>
                  <a:srgbClr val="C00000"/>
                </a:solidFill>
                <a:latin typeface="+mj-lt"/>
              </a:rPr>
              <a:t>Explain Fast Radio Burst (FRB)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300" dirty="0">
                <a:solidFill>
                  <a:srgbClr val="C00000"/>
                </a:solidFill>
                <a:latin typeface="+mj-lt"/>
              </a:rPr>
              <a:t>     </a:t>
            </a:r>
            <a:r>
              <a:rPr lang="en-US" sz="2000" dirty="0"/>
              <a:t>(Fuller and Ott, 2014 &amp; Bramante, Linden, </a:t>
            </a:r>
            <a:r>
              <a:rPr lang="en-US" sz="2000" b="1" dirty="0"/>
              <a:t>YT</a:t>
            </a:r>
            <a:r>
              <a:rPr lang="en-US" sz="2000" dirty="0"/>
              <a:t>,</a:t>
            </a:r>
            <a:r>
              <a:rPr lang="en-US" altLang="zh-TW" sz="2000" dirty="0"/>
              <a:t> </a:t>
            </a:r>
            <a:r>
              <a:rPr lang="en-US" sz="2000" dirty="0"/>
              <a:t>2017)</a:t>
            </a:r>
          </a:p>
          <a:p>
            <a:pPr>
              <a:spcBef>
                <a:spcPts val="400"/>
              </a:spcBef>
            </a:pPr>
            <a:endParaRPr lang="en-US" sz="2200" dirty="0">
              <a:solidFill>
                <a:srgbClr val="C00000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200" dirty="0">
                <a:solidFill>
                  <a:srgbClr val="C00000"/>
                </a:solidFill>
              </a:rPr>
              <a:t>Enrichment of r-process elements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200" dirty="0">
                <a:solidFill>
                  <a:srgbClr val="C00000"/>
                </a:solidFill>
              </a:rPr>
              <a:t>     </a:t>
            </a:r>
            <a:r>
              <a:rPr lang="en-US" sz="2000" dirty="0"/>
              <a:t>(Bramante, Linden, 16 &amp;</a:t>
            </a:r>
            <a:r>
              <a:rPr lang="en-US" sz="2000" b="1" dirty="0"/>
              <a:t> </a:t>
            </a:r>
            <a:r>
              <a:rPr lang="en-US" sz="2000" dirty="0"/>
              <a:t>Bramante, Linden, </a:t>
            </a:r>
            <a:r>
              <a:rPr lang="en-US" sz="2000" b="1" dirty="0"/>
              <a:t>YT</a:t>
            </a:r>
            <a:r>
              <a:rPr lang="en-US" sz="2000" dirty="0"/>
              <a:t>, 17, </a:t>
            </a:r>
            <a:br>
              <a:rPr lang="en-US" sz="2000" dirty="0"/>
            </a:br>
            <a:r>
              <a:rPr lang="en-US" sz="2000" dirty="0"/>
              <a:t>      also in progress, considering recent Draco measurement)</a:t>
            </a:r>
            <a:endParaRPr lang="en-US" sz="2300" dirty="0">
              <a:latin typeface="+mj-lt"/>
            </a:endParaRPr>
          </a:p>
          <a:p>
            <a:pPr>
              <a:spcBef>
                <a:spcPts val="400"/>
              </a:spcBef>
            </a:pPr>
            <a:endParaRPr lang="en-US" sz="2300" dirty="0">
              <a:latin typeface="+mj-lt"/>
            </a:endParaRPr>
          </a:p>
          <a:p>
            <a:pPr>
              <a:spcBef>
                <a:spcPts val="400"/>
              </a:spcBef>
            </a:pPr>
            <a:endParaRPr lang="en-US" sz="2300" dirty="0">
              <a:latin typeface="+mj-lt"/>
            </a:endParaRPr>
          </a:p>
          <a:p>
            <a:pPr>
              <a:spcBef>
                <a:spcPts val="400"/>
              </a:spcBef>
            </a:pPr>
            <a:endParaRPr lang="en-US" sz="2300" dirty="0">
              <a:latin typeface="+mj-lt"/>
            </a:endParaRPr>
          </a:p>
          <a:p>
            <a:pPr>
              <a:spcBef>
                <a:spcPts val="400"/>
              </a:spcBef>
            </a:pPr>
            <a:endParaRPr lang="en-US" sz="2300" dirty="0"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DC81B1-8B5C-4DC9-AB3F-3070C8B8F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84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4806" y="1761173"/>
            <a:ext cx="5205559" cy="423222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en-US" sz="2400" dirty="0">
                <a:solidFill>
                  <a:srgbClr val="C00000"/>
                </a:solidFill>
              </a:rPr>
              <a:t>Light Black Holes and Their Mergers:</a:t>
            </a:r>
            <a:endParaRPr lang="en-US" sz="2400" dirty="0"/>
          </a:p>
          <a:p>
            <a:pPr marL="0" indent="0">
              <a:lnSpc>
                <a:spcPct val="150000"/>
              </a:lnSpc>
              <a:spcBef>
                <a:spcPts val="400"/>
              </a:spcBef>
              <a:buNone/>
            </a:pPr>
            <a:r>
              <a:rPr lang="en-US" sz="2400" dirty="0">
                <a:solidFill>
                  <a:srgbClr val="7030A0"/>
                </a:solidFill>
              </a:rPr>
              <a:t>NS-mass BH-BH binary merger events</a:t>
            </a:r>
            <a:r>
              <a:rPr lang="en-US" sz="2400" dirty="0"/>
              <a:t> </a:t>
            </a:r>
          </a:p>
          <a:p>
            <a:pPr marL="0" indent="0">
              <a:lnSpc>
                <a:spcPct val="150000"/>
              </a:lnSpc>
              <a:spcBef>
                <a:spcPts val="400"/>
              </a:spcBef>
              <a:buNone/>
            </a:pPr>
            <a:r>
              <a:rPr lang="en-US" sz="2400" dirty="0"/>
              <a:t>(Bramante, Linden, </a:t>
            </a:r>
            <a:r>
              <a:rPr lang="en-US" sz="2400" b="1" dirty="0"/>
              <a:t>YT</a:t>
            </a:r>
            <a:r>
              <a:rPr lang="en-US" sz="2400" dirty="0"/>
              <a:t>,</a:t>
            </a:r>
            <a:r>
              <a:rPr lang="en-US" altLang="zh-TW" sz="2400" dirty="0"/>
              <a:t> </a:t>
            </a:r>
            <a:r>
              <a:rPr lang="en-US" sz="2400" dirty="0"/>
              <a:t>2017)</a:t>
            </a:r>
          </a:p>
          <a:p>
            <a:pPr marL="0" indent="0">
              <a:lnSpc>
                <a:spcPct val="150000"/>
              </a:lnSpc>
              <a:spcBef>
                <a:spcPts val="400"/>
              </a:spcBef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spcBef>
                <a:spcPts val="400"/>
              </a:spcBef>
            </a:pPr>
            <a:r>
              <a:rPr lang="en-US" sz="2400" dirty="0">
                <a:solidFill>
                  <a:srgbClr val="C00000"/>
                </a:solidFill>
              </a:rPr>
              <a:t>Quiet </a:t>
            </a:r>
            <a:r>
              <a:rPr lang="en-US" sz="2400" dirty="0" err="1">
                <a:solidFill>
                  <a:srgbClr val="C00000"/>
                </a:solidFill>
              </a:rPr>
              <a:t>Kilonova</a:t>
            </a:r>
            <a:r>
              <a:rPr lang="en-US" sz="2400" dirty="0">
                <a:solidFill>
                  <a:srgbClr val="C00000"/>
                </a:solidFill>
              </a:rPr>
              <a:t>:</a:t>
            </a:r>
          </a:p>
          <a:p>
            <a:pPr marL="0" indent="0">
              <a:lnSpc>
                <a:spcPct val="150000"/>
              </a:lnSpc>
              <a:spcBef>
                <a:spcPts val="400"/>
              </a:spcBef>
              <a:buNone/>
            </a:pPr>
            <a:r>
              <a:rPr lang="en-US" sz="2400" dirty="0" err="1">
                <a:solidFill>
                  <a:srgbClr val="7030A0"/>
                </a:solidFill>
              </a:rPr>
              <a:t>Kilonova</a:t>
            </a:r>
            <a:r>
              <a:rPr lang="en-US" sz="2400" dirty="0">
                <a:solidFill>
                  <a:srgbClr val="7030A0"/>
                </a:solidFill>
              </a:rPr>
              <a:t> from NS implosion</a:t>
            </a:r>
          </a:p>
          <a:p>
            <a:pPr marL="0" indent="0">
              <a:lnSpc>
                <a:spcPct val="150000"/>
              </a:lnSpc>
              <a:spcBef>
                <a:spcPts val="400"/>
              </a:spcBef>
              <a:buNone/>
            </a:pPr>
            <a:r>
              <a:rPr lang="en-US" sz="2400" dirty="0"/>
              <a:t>(Bramante, Linden, </a:t>
            </a:r>
            <a:r>
              <a:rPr lang="en-US" sz="2400" b="1" dirty="0"/>
              <a:t>YT</a:t>
            </a:r>
            <a:r>
              <a:rPr lang="en-US" sz="2400" dirty="0"/>
              <a:t>,</a:t>
            </a:r>
            <a:r>
              <a:rPr lang="en-US" altLang="zh-TW" sz="2400" dirty="0"/>
              <a:t> </a:t>
            </a:r>
            <a:r>
              <a:rPr lang="en-US" sz="2400" dirty="0"/>
              <a:t>2017)</a:t>
            </a:r>
          </a:p>
          <a:p>
            <a:pPr marL="0" indent="0">
              <a:lnSpc>
                <a:spcPct val="150000"/>
              </a:lnSpc>
              <a:spcBef>
                <a:spcPts val="400"/>
              </a:spcBef>
              <a:buNone/>
            </a:pPr>
            <a:endParaRPr lang="en-US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DC81B1-8B5C-4DC9-AB3F-3070C8B8F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7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EDA5E38-45AC-46FB-BB01-6C6051EB7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613" y="527013"/>
            <a:ext cx="8229600" cy="871205"/>
          </a:xfrm>
        </p:spPr>
        <p:txBody>
          <a:bodyPr>
            <a:noAutofit/>
          </a:bodyPr>
          <a:lstStyle/>
          <a:p>
            <a:r>
              <a:rPr lang="en-US" sz="2900" b="1" dirty="0"/>
              <a:t>New Astrophysical Objects</a:t>
            </a:r>
          </a:p>
        </p:txBody>
      </p:sp>
    </p:spTree>
    <p:extLst>
      <p:ext uri="{BB962C8B-B14F-4D97-AF65-F5344CB8AC3E}">
        <p14:creationId xmlns:p14="http://schemas.microsoft.com/office/powerpoint/2010/main" val="129152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3977"/>
            <a:ext cx="7772400" cy="1470025"/>
          </a:xfrm>
        </p:spPr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Dark Matter-Induced Neutron Star Implosions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016844-B877-40AB-92EF-63C7EF24D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23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-Suppose dark matter (like ordinary matter) composed of particles and not antiparticles of some symmetry.…"/>
          <p:cNvSpPr txBox="1">
            <a:spLocks/>
          </p:cNvSpPr>
          <p:nvPr/>
        </p:nvSpPr>
        <p:spPr>
          <a:xfrm>
            <a:off x="873457" y="1443715"/>
            <a:ext cx="7731456" cy="49126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solidFill>
                  <a:schemeClr val="tx1"/>
                </a:solidFill>
              </a:rPr>
              <a:t>Asymmetric Dark Matter</a:t>
            </a:r>
            <a:r>
              <a:rPr lang="en-US" altLang="zh-TW" sz="2000" dirty="0">
                <a:solidFill>
                  <a:schemeClr val="tx1"/>
                </a:solidFill>
              </a:rPr>
              <a:t> (ADM):</a:t>
            </a:r>
            <a:r>
              <a:rPr lang="en-US" sz="20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dark matter with particle/anti-particle asymmetry in the dark sector, often linked to baryon/lepton asymmetry.</a:t>
            </a:r>
          </a:p>
          <a:p>
            <a:pPr algn="l"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2000" dirty="0">
              <a:solidFill>
                <a:schemeClr val="accent2">
                  <a:hueOff val="-902888"/>
                  <a:satOff val="-15377"/>
                  <a:lumOff val="-12864"/>
                </a:schemeClr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The asymmetry often sets the DM relic abundance.</a:t>
            </a:r>
          </a:p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  <a:sym typeface="Helvetica"/>
              </a:rPr>
              <a:t>see, e.g., reviews from </a:t>
            </a:r>
            <a:r>
              <a:rPr lang="en-US" sz="1600" dirty="0" err="1">
                <a:solidFill>
                  <a:schemeClr val="tx1"/>
                </a:solidFill>
                <a:latin typeface="Helvetica"/>
                <a:cs typeface="Helvetica"/>
                <a:sym typeface="Helvetica"/>
              </a:rPr>
              <a:t>Petraki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  <a:sym typeface="Helvetica"/>
              </a:rPr>
              <a:t> and </a:t>
            </a:r>
            <a:r>
              <a:rPr lang="en-US" sz="1600" dirty="0" err="1">
                <a:solidFill>
                  <a:schemeClr val="tx1"/>
                </a:solidFill>
                <a:latin typeface="Helvetica"/>
                <a:cs typeface="Helvetica"/>
                <a:sym typeface="Helvetica"/>
              </a:rPr>
              <a:t>Volkas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  <a:sym typeface="Helvetica"/>
              </a:rPr>
              <a:t> 2013, Zurek 2013 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</a:rPr>
              <a:t>…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  <a:sym typeface="Helvetica"/>
              </a:rPr>
              <a:t> </a:t>
            </a:r>
          </a:p>
          <a:p>
            <a:pPr algn="l"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en-US" sz="2000" dirty="0">
              <a:solidFill>
                <a:schemeClr val="accent2">
                  <a:hueOff val="-902888"/>
                  <a:satOff val="-15377"/>
                  <a:lumOff val="-12864"/>
                </a:schemeClr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solidFill>
                  <a:srgbClr val="3333FF"/>
                </a:solidFill>
                <a:latin typeface="Helvetica"/>
                <a:ea typeface="Helvetica"/>
                <a:cs typeface="Helvetica"/>
                <a:sym typeface="Helvetica"/>
              </a:rPr>
              <a:t>Dark matter asymmetry allows efficient collection and collapse in stars without annihilating to lighter particles </a:t>
            </a:r>
          </a:p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  <a:sym typeface="Helvetica"/>
              </a:rPr>
              <a:t>See e.g. Goldman and </a:t>
            </a:r>
            <a:r>
              <a:rPr lang="en-US" sz="1600" dirty="0" err="1">
                <a:solidFill>
                  <a:schemeClr val="tx1"/>
                </a:solidFill>
                <a:latin typeface="Helvetica"/>
                <a:cs typeface="Helvetica"/>
                <a:sym typeface="Helvetica"/>
              </a:rPr>
              <a:t>Nussinov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  <a:sym typeface="Helvetica"/>
              </a:rPr>
              <a:t> 1989, </a:t>
            </a:r>
            <a:r>
              <a:rPr lang="en-US" sz="1600" dirty="0" err="1">
                <a:solidFill>
                  <a:schemeClr val="tx1"/>
                </a:solidFill>
                <a:latin typeface="Helvetica"/>
                <a:cs typeface="Helvetica"/>
              </a:rPr>
              <a:t>Kouvaris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</a:rPr>
              <a:t> and </a:t>
            </a:r>
            <a:r>
              <a:rPr lang="en-US" sz="1600" dirty="0" err="1">
                <a:solidFill>
                  <a:schemeClr val="tx1"/>
                </a:solidFill>
                <a:latin typeface="Helvetica"/>
                <a:cs typeface="Helvetica"/>
              </a:rPr>
              <a:t>Tinyakov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</a:rPr>
              <a:t> 2010, </a:t>
            </a:r>
            <a:r>
              <a:rPr lang="en-US" sz="1600" dirty="0" err="1">
                <a:solidFill>
                  <a:schemeClr val="tx1"/>
                </a:solidFill>
                <a:latin typeface="Helvetica"/>
                <a:cs typeface="Helvetica"/>
              </a:rPr>
              <a:t>Lavallaz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</a:rPr>
              <a:t> and Fairbairn 2010, McDermott, Yu, Zurek 2011, Bell, </a:t>
            </a:r>
            <a:r>
              <a:rPr lang="en-US" sz="1600" dirty="0" err="1">
                <a:solidFill>
                  <a:schemeClr val="tx1"/>
                </a:solidFill>
                <a:latin typeface="Helvetica"/>
                <a:cs typeface="Helvetica"/>
              </a:rPr>
              <a:t>Melatos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Helvetica"/>
                <a:cs typeface="Helvetica"/>
              </a:rPr>
              <a:t>Petraki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</a:rPr>
              <a:t> 2013, </a:t>
            </a:r>
            <a:r>
              <a:rPr lang="en-US" sz="1600" dirty="0" err="1">
                <a:solidFill>
                  <a:schemeClr val="tx1"/>
                </a:solidFill>
                <a:latin typeface="Helvetica"/>
                <a:cs typeface="Helvetica"/>
              </a:rPr>
              <a:t>Bertoni</a:t>
            </a:r>
            <a:r>
              <a:rPr lang="en-US" sz="1600" dirty="0">
                <a:solidFill>
                  <a:schemeClr val="tx1"/>
                </a:solidFill>
                <a:latin typeface="Helvetica"/>
                <a:cs typeface="Helvetica"/>
              </a:rPr>
              <a:t>, Nelson, Reddy 2013, …</a:t>
            </a:r>
          </a:p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1600" dirty="0">
              <a:solidFill>
                <a:schemeClr val="tx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285750" indent="-28575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  <a:t>Extend to </a:t>
            </a:r>
            <a:r>
              <a:rPr lang="en-US" sz="18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  <a:t>Topological Defects (GUT)</a:t>
            </a:r>
            <a:r>
              <a:rPr lang="en-US" sz="1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  <a:t>, </a:t>
            </a:r>
            <a:r>
              <a:rPr lang="en-US" sz="18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  <a:t>Q-Ball (SUSY)</a:t>
            </a:r>
            <a:r>
              <a:rPr lang="en-US" sz="1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  <a:t>,</a:t>
            </a:r>
            <a:r>
              <a:rPr lang="en-US" sz="1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  <a:t>etc</a:t>
            </a:r>
            <a:r>
              <a:rPr lang="en-US" sz="1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  <a:t> </a:t>
            </a:r>
            <a:br>
              <a:rPr lang="en-US" sz="1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</a:br>
            <a:r>
              <a:rPr lang="en-US" sz="16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Helvetica"/>
              </a:rPr>
              <a:t>(Bramante, YT, in progress) </a:t>
            </a:r>
          </a:p>
        </p:txBody>
      </p:sp>
      <p:sp>
        <p:nvSpPr>
          <p:cNvPr id="19" name="Asymmetric Dark Matter Implodes Pulsars"/>
          <p:cNvSpPr txBox="1"/>
          <p:nvPr/>
        </p:nvSpPr>
        <p:spPr>
          <a:xfrm>
            <a:off x="1014689" y="293619"/>
            <a:ext cx="7458901" cy="5411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49262">
              <a:lnSpc>
                <a:spcPct val="95000"/>
              </a:lnSpc>
              <a:tabLst>
                <a:tab pos="927100" algn="l"/>
                <a:tab pos="1866900" algn="l"/>
                <a:tab pos="2794000" algn="l"/>
                <a:tab pos="3733800" algn="l"/>
                <a:tab pos="4660900" algn="l"/>
                <a:tab pos="5600700" algn="l"/>
                <a:tab pos="6540500" algn="l"/>
                <a:tab pos="7467600" algn="l"/>
                <a:tab pos="8407400" algn="l"/>
                <a:tab pos="9334500" algn="l"/>
                <a:tab pos="10274300" algn="l"/>
                <a:tab pos="11201400" algn="l"/>
              </a:tabLst>
              <a:defRPr sz="46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altLang="zh-TW" sz="3000" dirty="0"/>
              <a:t>NS</a:t>
            </a:r>
            <a:r>
              <a:rPr sz="3000" dirty="0"/>
              <a:t> Implo</a:t>
            </a:r>
            <a:r>
              <a:rPr lang="en-US" sz="3000" dirty="0"/>
              <a:t>sion </a:t>
            </a:r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&amp;</a:t>
            </a:r>
            <a:r>
              <a:rPr lang="en-US" sz="3000" dirty="0"/>
              <a:t> Asymmetric Dark Matter</a:t>
            </a:r>
            <a:endParaRPr sz="3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E91D4E-4EF7-4616-BD9D-165BFA19A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20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76847</TotalTime>
  <Words>1984</Words>
  <Application>Microsoft Office PowerPoint</Application>
  <PresentationFormat>On-screen Show (4:3)</PresentationFormat>
  <Paragraphs>340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8" baseType="lpstr">
      <vt:lpstr>Helvetica Neue</vt:lpstr>
      <vt:lpstr>MathJax_Main</vt:lpstr>
      <vt:lpstr>MathJax_Math-italic</vt:lpstr>
      <vt:lpstr>新細明體</vt:lpstr>
      <vt:lpstr>White</vt:lpstr>
      <vt:lpstr>Algerian</vt:lpstr>
      <vt:lpstr>Arial</vt:lpstr>
      <vt:lpstr>Calibri</vt:lpstr>
      <vt:lpstr>Calisto MT</vt:lpstr>
      <vt:lpstr>Cambria</vt:lpstr>
      <vt:lpstr>Cambria Math</vt:lpstr>
      <vt:lpstr>Helvetica</vt:lpstr>
      <vt:lpstr>Segoe UI Semibold</vt:lpstr>
      <vt:lpstr>Times</vt:lpstr>
      <vt:lpstr>Times New Roman</vt:lpstr>
      <vt:lpstr>Verdana</vt:lpstr>
      <vt:lpstr>Office Theme</vt:lpstr>
      <vt:lpstr>PowerPoint Presentation</vt:lpstr>
      <vt:lpstr>Outline</vt:lpstr>
      <vt:lpstr>and we have it now! GW170817 !!!!!</vt:lpstr>
      <vt:lpstr>Neutron Star and Dark Matter?</vt:lpstr>
      <vt:lpstr>Beyond DM Direct Detection</vt:lpstr>
      <vt:lpstr>Astrophysical Motivations for  DM-induced NS Implosions</vt:lpstr>
      <vt:lpstr>New Astrophysical Objects</vt:lpstr>
      <vt:lpstr>Dark Matter-Induced Neutron Star Implosions</vt:lpstr>
      <vt:lpstr>PowerPoint Presentation</vt:lpstr>
      <vt:lpstr>DM-induced NS Implosions</vt:lpstr>
      <vt:lpstr>Dark Matter Capture</vt:lpstr>
      <vt:lpstr>Time scales</vt:lpstr>
      <vt:lpstr>Time scales</vt:lpstr>
      <vt:lpstr>Normalized Implosion Time (NIT)</vt:lpstr>
      <vt:lpstr>PowerPoint Presentation</vt:lpstr>
      <vt:lpstr>Astrophysical signatures: </vt:lpstr>
      <vt:lpstr>Astrophysical signatures: </vt:lpstr>
      <vt:lpstr>Light Black Holes and  their Merger (Black Merger)</vt:lpstr>
      <vt:lpstr>Light Mass Black Hole</vt:lpstr>
      <vt:lpstr> G-Wave Signature: Black Mergers</vt:lpstr>
      <vt:lpstr>Black Mergers</vt:lpstr>
      <vt:lpstr> G-Wave Signature: Black Mergers</vt:lpstr>
      <vt:lpstr>Merger Kilonova  (NS Merger Distribution)</vt:lpstr>
      <vt:lpstr>PowerPoint Presentation</vt:lpstr>
      <vt:lpstr>Statistics of Merger Kilonova Events</vt:lpstr>
      <vt:lpstr>Statistics of Merger Kilonova Events</vt:lpstr>
      <vt:lpstr>Beyond Direct Detection</vt:lpstr>
      <vt:lpstr>Direct Signatures</vt:lpstr>
      <vt:lpstr>Outlook</vt:lpstr>
      <vt:lpstr>Thank you!</vt:lpstr>
      <vt:lpstr>Dark Matter and Maximum Pulsar Age Curves</vt:lpstr>
      <vt:lpstr>Beyond Direct Detection</vt:lpstr>
      <vt:lpstr>r-Process and Kilonova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Quiet Kilonovae and  The Morphology</vt:lpstr>
      <vt:lpstr>PowerPoint Presentation</vt:lpstr>
      <vt:lpstr>PowerPoint Presentation</vt:lpstr>
    </vt:vector>
  </TitlesOfParts>
  <Company>NIST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presentations for the Advanced Laboratory</dc:title>
  <dc:creator>Michael Niemack</dc:creator>
  <cp:lastModifiedBy>yu-dai tsai</cp:lastModifiedBy>
  <cp:revision>7034</cp:revision>
  <cp:lastPrinted>2018-05-08T16:30:50Z</cp:lastPrinted>
  <dcterms:created xsi:type="dcterms:W3CDTF">2013-03-31T19:28:56Z</dcterms:created>
  <dcterms:modified xsi:type="dcterms:W3CDTF">2018-05-08T17:42:08Z</dcterms:modified>
</cp:coreProperties>
</file>