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null)"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 id="2147483772" r:id="rId2"/>
    <p:sldMasterId id="2147483784" r:id="rId3"/>
    <p:sldMasterId id="2147483787" r:id="rId4"/>
    <p:sldMasterId id="2147483789" r:id="rId5"/>
  </p:sldMasterIdLst>
  <p:notesMasterIdLst>
    <p:notesMasterId r:id="rId16"/>
  </p:notesMasterIdLst>
  <p:handoutMasterIdLst>
    <p:handoutMasterId r:id="rId17"/>
  </p:handoutMasterIdLst>
  <p:sldIdLst>
    <p:sldId id="265" r:id="rId6"/>
    <p:sldId id="277" r:id="rId7"/>
    <p:sldId id="286" r:id="rId8"/>
    <p:sldId id="285" r:id="rId9"/>
    <p:sldId id="287" r:id="rId10"/>
    <p:sldId id="283" r:id="rId11"/>
    <p:sldId id="284" r:id="rId12"/>
    <p:sldId id="289" r:id="rId13"/>
    <p:sldId id="298" r:id="rId14"/>
    <p:sldId id="300" r:id="rId1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54" autoAdjust="0"/>
    <p:restoredTop sz="77707"/>
  </p:normalViewPr>
  <p:slideViewPr>
    <p:cSldViewPr snapToGrid="0" snapToObjects="1">
      <p:cViewPr varScale="1">
        <p:scale>
          <a:sx n="110" d="100"/>
          <a:sy n="110" d="100"/>
        </p:scale>
        <p:origin x="1392" y="176"/>
      </p:cViewPr>
      <p:guideLst>
        <p:guide orient="horz" pos="1620"/>
        <p:guide pos="2880"/>
      </p:guideLst>
    </p:cSldViewPr>
  </p:slideViewPr>
  <p:notesTextViewPr>
    <p:cViewPr>
      <p:scale>
        <a:sx n="110" d="100"/>
        <a:sy n="110" d="100"/>
      </p:scale>
      <p:origin x="0" y="-704"/>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53422A1-074A-6F4F-BAA8-CA9CCA3AECC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CA7670E-DB34-9543-94EA-93EB7702A7A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7B988D-478E-3143-8947-016B0B9C62DE}" type="datetime1">
              <a:rPr lang="en-US" smtClean="0"/>
              <a:t>5/7/18</a:t>
            </a:fld>
            <a:endParaRPr lang="en-US"/>
          </a:p>
        </p:txBody>
      </p:sp>
      <p:sp>
        <p:nvSpPr>
          <p:cNvPr id="4" name="Footer Placeholder 3">
            <a:extLst>
              <a:ext uri="{FF2B5EF4-FFF2-40B4-BE49-F238E27FC236}">
                <a16:creationId xmlns:a16="http://schemas.microsoft.com/office/drawing/2014/main" id="{67E65AC4-E2A6-4F4E-9A35-2835CFDE4E9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2ACB368-CE9E-3F49-A1B6-7EA090C3B6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E88C94C-0934-3448-9DDA-A3C2EBF0E1B5}" type="slidenum">
              <a:rPr lang="en-US" smtClean="0"/>
              <a:t>‹#›</a:t>
            </a:fld>
            <a:endParaRPr lang="en-US"/>
          </a:p>
        </p:txBody>
      </p:sp>
    </p:spTree>
    <p:extLst>
      <p:ext uri="{BB962C8B-B14F-4D97-AF65-F5344CB8AC3E}">
        <p14:creationId xmlns:p14="http://schemas.microsoft.com/office/powerpoint/2010/main" val="258132423"/>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78C767-3F2C-F845-B628-2876F6DAA199}" type="datetime1">
              <a:rPr lang="en-US" smtClean="0"/>
              <a:t>5/7/18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E5AD69-F44F-FB42-A58A-BE007BFD842A}" type="slidenum">
              <a:rPr lang="en-US" smtClean="0"/>
              <a:t>‹#›</a:t>
            </a:fld>
            <a:endParaRPr lang="en-US"/>
          </a:p>
        </p:txBody>
      </p:sp>
    </p:spTree>
    <p:extLst>
      <p:ext uri="{BB962C8B-B14F-4D97-AF65-F5344CB8AC3E}">
        <p14:creationId xmlns:p14="http://schemas.microsoft.com/office/powerpoint/2010/main" val="1672750710"/>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E5AD69-F44F-FB42-A58A-BE007BFD842A}" type="slidenum">
              <a:rPr lang="en-US" smtClean="0"/>
              <a:t>1</a:t>
            </a:fld>
            <a:endParaRPr lang="en-US"/>
          </a:p>
        </p:txBody>
      </p:sp>
      <p:sp>
        <p:nvSpPr>
          <p:cNvPr id="5" name="Date Placeholder 4">
            <a:extLst>
              <a:ext uri="{FF2B5EF4-FFF2-40B4-BE49-F238E27FC236}">
                <a16:creationId xmlns:a16="http://schemas.microsoft.com/office/drawing/2014/main" id="{49D908E1-9590-2A44-A20F-EDBB1F1907AD}"/>
              </a:ext>
            </a:extLst>
          </p:cNvPr>
          <p:cNvSpPr>
            <a:spLocks noGrp="1"/>
          </p:cNvSpPr>
          <p:nvPr>
            <p:ph type="dt" idx="11"/>
          </p:nvPr>
        </p:nvSpPr>
        <p:spPr/>
        <p:txBody>
          <a:bodyPr/>
          <a:lstStyle/>
          <a:p>
            <a:fld id="{234266C8-EB7C-5842-88E3-32359467A877}" type="datetime1">
              <a:rPr lang="en-US" smtClean="0"/>
              <a:t>5/7/18</a:t>
            </a:fld>
            <a:endParaRPr lang="en-US"/>
          </a:p>
        </p:txBody>
      </p:sp>
      <p:sp>
        <p:nvSpPr>
          <p:cNvPr id="6" name="Footer Placeholder 5">
            <a:extLst>
              <a:ext uri="{FF2B5EF4-FFF2-40B4-BE49-F238E27FC236}">
                <a16:creationId xmlns:a16="http://schemas.microsoft.com/office/drawing/2014/main" id="{EB323C93-A5FA-FA46-A967-152B901FA728}"/>
              </a:ext>
            </a:extLst>
          </p:cNvPr>
          <p:cNvSpPr>
            <a:spLocks noGrp="1"/>
          </p:cNvSpPr>
          <p:nvPr>
            <p:ph type="ftr" sz="quarter" idx="12"/>
          </p:nvPr>
        </p:nvSpPr>
        <p:spPr/>
        <p:txBody>
          <a:bodyPr/>
          <a:lstStyle/>
          <a:p>
            <a:endParaRPr lang="en-US"/>
          </a:p>
        </p:txBody>
      </p:sp>
      <p:sp>
        <p:nvSpPr>
          <p:cNvPr id="7" name="Header Placeholder 6">
            <a:extLst>
              <a:ext uri="{FF2B5EF4-FFF2-40B4-BE49-F238E27FC236}">
                <a16:creationId xmlns:a16="http://schemas.microsoft.com/office/drawing/2014/main" id="{A45FAD77-73EA-DE4D-BF8D-D2315128B848}"/>
              </a:ext>
            </a:extLst>
          </p:cNvPr>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416678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Put more plots </a:t>
            </a:r>
            <a:r>
              <a:rPr lang="en-US" altLang="zh-Hans" dirty="0"/>
              <a:t>displace,</a:t>
            </a:r>
            <a:r>
              <a:rPr lang="zh-Hans" altLang="en-US" dirty="0"/>
              <a:t> </a:t>
            </a:r>
            <a:r>
              <a:rPr lang="en-US" altLang="zh-Hans" dirty="0"/>
              <a:t>model</a:t>
            </a:r>
            <a:r>
              <a:rPr lang="zh-Hans" altLang="en-US" dirty="0"/>
              <a:t> </a:t>
            </a:r>
            <a:r>
              <a:rPr lang="en-US" altLang="zh-Hans" dirty="0" err="1"/>
              <a:t>instru</a:t>
            </a:r>
            <a:endParaRPr lang="en-US" dirty="0"/>
          </a:p>
        </p:txBody>
      </p:sp>
      <p:sp>
        <p:nvSpPr>
          <p:cNvPr id="4" name="Slide Number Placeholder 3"/>
          <p:cNvSpPr>
            <a:spLocks noGrp="1"/>
          </p:cNvSpPr>
          <p:nvPr>
            <p:ph type="sldNum" sz="quarter" idx="10"/>
          </p:nvPr>
        </p:nvSpPr>
        <p:spPr/>
        <p:txBody>
          <a:bodyPr/>
          <a:lstStyle/>
          <a:p>
            <a:fld id="{A8E5AD69-F44F-FB42-A58A-BE007BFD842A}" type="slidenum">
              <a:rPr lang="en-US" smtClean="0"/>
              <a:t>2</a:t>
            </a:fld>
            <a:endParaRPr lang="en-US"/>
          </a:p>
        </p:txBody>
      </p:sp>
      <p:sp>
        <p:nvSpPr>
          <p:cNvPr id="5" name="Date Placeholder 4">
            <a:extLst>
              <a:ext uri="{FF2B5EF4-FFF2-40B4-BE49-F238E27FC236}">
                <a16:creationId xmlns:a16="http://schemas.microsoft.com/office/drawing/2014/main" id="{99038EBF-2161-CC44-AEF1-6D16EEFDB857}"/>
              </a:ext>
            </a:extLst>
          </p:cNvPr>
          <p:cNvSpPr>
            <a:spLocks noGrp="1"/>
          </p:cNvSpPr>
          <p:nvPr>
            <p:ph type="dt" idx="11"/>
          </p:nvPr>
        </p:nvSpPr>
        <p:spPr/>
        <p:txBody>
          <a:bodyPr/>
          <a:lstStyle/>
          <a:p>
            <a:fld id="{C2177BEA-4144-1B4B-8ECC-5637D5A300D6}" type="datetime1">
              <a:rPr lang="en-US" smtClean="0"/>
              <a:t>5/7/18</a:t>
            </a:fld>
            <a:endParaRPr lang="en-US"/>
          </a:p>
        </p:txBody>
      </p:sp>
      <p:sp>
        <p:nvSpPr>
          <p:cNvPr id="6" name="Footer Placeholder 5">
            <a:extLst>
              <a:ext uri="{FF2B5EF4-FFF2-40B4-BE49-F238E27FC236}">
                <a16:creationId xmlns:a16="http://schemas.microsoft.com/office/drawing/2014/main" id="{FD1697C9-4821-AF45-A4FB-111EE8A01509}"/>
              </a:ext>
            </a:extLst>
          </p:cNvPr>
          <p:cNvSpPr>
            <a:spLocks noGrp="1"/>
          </p:cNvSpPr>
          <p:nvPr>
            <p:ph type="ftr" sz="quarter" idx="12"/>
          </p:nvPr>
        </p:nvSpPr>
        <p:spPr/>
        <p:txBody>
          <a:bodyPr/>
          <a:lstStyle/>
          <a:p>
            <a:endParaRPr lang="en-US"/>
          </a:p>
        </p:txBody>
      </p:sp>
      <p:sp>
        <p:nvSpPr>
          <p:cNvPr id="7" name="Header Placeholder 6">
            <a:extLst>
              <a:ext uri="{FF2B5EF4-FFF2-40B4-BE49-F238E27FC236}">
                <a16:creationId xmlns:a16="http://schemas.microsoft.com/office/drawing/2014/main" id="{BFCC4A5D-782A-9B4D-AA33-E1969A65DA66}"/>
              </a:ext>
            </a:extLst>
          </p:cNvPr>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3896820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Why doing dijet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rPr>
                  <a:t>1.3 (corresponds to cos</a:t>
                </a:r>
                <a14:m>
                  <m:oMath xmlns:m="http://schemas.openxmlformats.org/officeDocument/2006/math">
                    <m:r>
                      <a:rPr lang="en-US" b="0" i="1">
                        <a:solidFill>
                          <a:schemeClr val="bg1"/>
                        </a:solidFill>
                        <a:latin typeface="Cambria Math" panose="02040503050406030204" pitchFamily="18" charset="0"/>
                      </a:rPr>
                      <m:t>𝜃</m:t>
                    </m:r>
                  </m:oMath>
                </a14:m>
                <a:r>
                  <a:rPr lang="en-US" dirty="0">
                    <a:solidFill>
                      <a:schemeClr val="bg1"/>
                    </a:solidFill>
                  </a:rPr>
                  <a:t> &lt; 0.57)</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Hans" dirty="0">
                    <a:solidFill>
                      <a:schemeClr val="bg1"/>
                    </a:solidFill>
                  </a:rPr>
                  <a:t>To</a:t>
                </a:r>
                <a:r>
                  <a:rPr lang="zh-Hans" altLang="en-US" dirty="0">
                    <a:solidFill>
                      <a:schemeClr val="bg1"/>
                    </a:solidFill>
                  </a:rPr>
                  <a:t> </a:t>
                </a:r>
                <a:r>
                  <a:rPr lang="en-US" altLang="zh-Hans" dirty="0">
                    <a:solidFill>
                      <a:schemeClr val="bg1"/>
                    </a:solidFill>
                  </a:rPr>
                  <a:t>su</a:t>
                </a:r>
                <a:r>
                  <a:rPr lang="en-US" dirty="0">
                    <a:solidFill>
                      <a:schemeClr val="bg1"/>
                    </a:solidFill>
                  </a:rPr>
                  <a:t>ppress QCD and enhance signal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rPr>
                  <a:t>→ Jets inside the tracker coverage region</a:t>
                </a:r>
              </a:p>
              <a:p>
                <a:r>
                  <a:rPr lang="en-US" dirty="0">
                    <a:solidFill>
                      <a:schemeClr val="bg1"/>
                    </a:solidFill>
                  </a:rPr>
                  <a:t>QCD background smoothly falling</a:t>
                </a:r>
              </a:p>
              <a:p>
                <a:r>
                  <a:rPr lang="en-US" altLang="zh-Hans" dirty="0">
                    <a:solidFill>
                      <a:schemeClr val="bg1"/>
                    </a:solidFill>
                  </a:rPr>
                  <a:t>Enlarge</a:t>
                </a:r>
                <a:r>
                  <a:rPr lang="zh-Hans" altLang="en-US" dirty="0">
                    <a:solidFill>
                      <a:schemeClr val="bg1"/>
                    </a:solidFill>
                  </a:rPr>
                  <a:t> </a:t>
                </a:r>
                <a:r>
                  <a:rPr lang="en-US" altLang="zh-Hans" dirty="0">
                    <a:solidFill>
                      <a:schemeClr val="bg1"/>
                    </a:solidFill>
                  </a:rPr>
                  <a:t>the</a:t>
                </a:r>
                <a:r>
                  <a:rPr lang="zh-Hans" altLang="en-US" dirty="0">
                    <a:solidFill>
                      <a:schemeClr val="bg1"/>
                    </a:solidFill>
                  </a:rPr>
                  <a:t> </a:t>
                </a:r>
                <a:r>
                  <a:rPr lang="en-US" altLang="zh-Hans" dirty="0">
                    <a:solidFill>
                      <a:schemeClr val="bg1"/>
                    </a:solidFill>
                  </a:rPr>
                  <a:t>plot,</a:t>
                </a:r>
                <a:r>
                  <a:rPr lang="zh-Hans" altLang="en-US" dirty="0">
                    <a:solidFill>
                      <a:schemeClr val="bg1"/>
                    </a:solidFill>
                  </a:rPr>
                  <a:t> </a:t>
                </a:r>
                <a:r>
                  <a:rPr lang="en-US" altLang="zh-Hans" dirty="0">
                    <a:solidFill>
                      <a:schemeClr val="bg1"/>
                    </a:solidFill>
                  </a:rPr>
                  <a:t>remove</a:t>
                </a:r>
                <a:r>
                  <a:rPr lang="zh-Hans" altLang="en-US" dirty="0">
                    <a:solidFill>
                      <a:schemeClr val="bg1"/>
                    </a:solidFill>
                  </a:rPr>
                  <a:t> </a:t>
                </a:r>
                <a:r>
                  <a:rPr lang="en-US" altLang="zh-Hans" dirty="0">
                    <a:solidFill>
                      <a:schemeClr val="bg1"/>
                    </a:solidFill>
                  </a:rPr>
                  <a:t>the</a:t>
                </a:r>
                <a:r>
                  <a:rPr lang="zh-Hans" altLang="en-US" dirty="0">
                    <a:solidFill>
                      <a:schemeClr val="bg1"/>
                    </a:solidFill>
                  </a:rPr>
                  <a:t> </a:t>
                </a:r>
                <a:r>
                  <a:rPr lang="en-US" altLang="zh-Hans" dirty="0">
                    <a:solidFill>
                      <a:schemeClr val="bg1"/>
                    </a:solidFill>
                  </a:rPr>
                  <a:t>high</a:t>
                </a:r>
                <a:r>
                  <a:rPr lang="zh-Hans" altLang="en-US" dirty="0">
                    <a:solidFill>
                      <a:schemeClr val="bg1"/>
                    </a:solidFill>
                  </a:rPr>
                  <a:t> </a:t>
                </a:r>
                <a:r>
                  <a:rPr lang="en-US" altLang="zh-Hans" dirty="0">
                    <a:solidFill>
                      <a:schemeClr val="bg1"/>
                    </a:solidFill>
                  </a:rPr>
                  <a:t>and</a:t>
                </a:r>
                <a:r>
                  <a:rPr lang="zh-Hans" altLang="en-US" dirty="0">
                    <a:solidFill>
                      <a:schemeClr val="bg1"/>
                    </a:solidFill>
                  </a:rPr>
                  <a:t> </a:t>
                </a:r>
                <a:r>
                  <a:rPr lang="en-US" altLang="zh-Hans" dirty="0">
                    <a:solidFill>
                      <a:schemeClr val="bg1"/>
                    </a:solidFill>
                  </a:rPr>
                  <a:t>low</a:t>
                </a:r>
                <a:r>
                  <a:rPr lang="zh-Hans" altLang="en-US" dirty="0">
                    <a:solidFill>
                      <a:schemeClr val="bg1"/>
                    </a:solidFill>
                  </a:rPr>
                  <a:t> </a:t>
                </a:r>
                <a:r>
                  <a:rPr lang="en-US" altLang="zh-Hans" dirty="0">
                    <a:solidFill>
                      <a:schemeClr val="bg1"/>
                    </a:solidFill>
                  </a:rPr>
                  <a:t>mass</a:t>
                </a:r>
                <a:r>
                  <a:rPr lang="zh-Hans" altLang="en-US" dirty="0">
                    <a:solidFill>
                      <a:schemeClr val="bg1"/>
                    </a:solidFill>
                  </a:rPr>
                  <a:t> </a:t>
                </a:r>
                <a:r>
                  <a:rPr lang="en-US" altLang="zh-Hans" dirty="0">
                    <a:solidFill>
                      <a:schemeClr val="bg1"/>
                    </a:solidFill>
                  </a:rPr>
                  <a:t>text</a:t>
                </a:r>
                <a:r>
                  <a:rPr lang="zh-Hans" altLang="en-US" dirty="0">
                    <a:solidFill>
                      <a:schemeClr val="bg1"/>
                    </a:solidFill>
                  </a:rPr>
                  <a:t>   </a:t>
                </a:r>
                <a:r>
                  <a:rPr lang="en-US" altLang="zh-Hans" dirty="0">
                    <a:solidFill>
                      <a:schemeClr val="bg1"/>
                    </a:solidFill>
                  </a:rPr>
                  <a:t>where</a:t>
                </a:r>
                <a:r>
                  <a:rPr lang="zh-Hans" altLang="en-US" dirty="0">
                    <a:solidFill>
                      <a:schemeClr val="bg1"/>
                    </a:solidFill>
                  </a:rPr>
                  <a:t> </a:t>
                </a:r>
                <a:r>
                  <a:rPr lang="en-US" altLang="zh-Hans" dirty="0">
                    <a:solidFill>
                      <a:schemeClr val="bg1"/>
                    </a:solidFill>
                  </a:rPr>
                  <a:t>is</a:t>
                </a:r>
                <a:r>
                  <a:rPr lang="zh-Hans" altLang="en-US" dirty="0">
                    <a:solidFill>
                      <a:schemeClr val="bg1"/>
                    </a:solidFill>
                  </a:rPr>
                  <a:t> </a:t>
                </a:r>
                <a:r>
                  <a:rPr lang="en-US" altLang="zh-Hans" dirty="0">
                    <a:solidFill>
                      <a:schemeClr val="bg1"/>
                    </a:solidFill>
                  </a:rPr>
                  <a:t>excluded</a:t>
                </a:r>
                <a:r>
                  <a:rPr lang="zh-Hans" altLang="en-US" dirty="0">
                    <a:solidFill>
                      <a:schemeClr val="bg1"/>
                    </a:solidFill>
                  </a:rPr>
                  <a:t>  </a:t>
                </a:r>
                <a:endParaRPr lang="en-US" dirty="0"/>
              </a:p>
            </p:txBody>
          </p:sp>
        </mc:Choice>
        <mc:Fallback xmlns="">
          <p:sp>
            <p:nvSpPr>
              <p:cNvPr id="3" name="Notes Placeholder 2"/>
              <p:cNvSpPr>
                <a:spLocks noGrp="1"/>
              </p:cNvSpPr>
              <p:nvPr>
                <p:ph type="body" idx="1"/>
              </p:nvPr>
            </p:nvSpPr>
            <p:spPr/>
            <p:txBody>
              <a:bodyPr/>
              <a:lstStyle/>
              <a:p>
                <a:r>
                  <a:rPr lang="en-US" dirty="0"/>
                  <a:t>Why doing dijet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rPr>
                  <a:t>1.3 (corresponds to cos</a:t>
                </a:r>
                <a:r>
                  <a:rPr lang="en-US" b="0" i="0">
                    <a:solidFill>
                      <a:schemeClr val="bg1"/>
                    </a:solidFill>
                    <a:latin typeface="Cambria Math" panose="02040503050406030204" pitchFamily="18" charset="0"/>
                  </a:rPr>
                  <a:t>𝜃</a:t>
                </a:r>
                <a:r>
                  <a:rPr lang="en-US" dirty="0">
                    <a:solidFill>
                      <a:schemeClr val="bg1"/>
                    </a:solidFill>
                  </a:rPr>
                  <a:t> &lt; 0.57)</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Hans" dirty="0">
                    <a:solidFill>
                      <a:schemeClr val="bg1"/>
                    </a:solidFill>
                  </a:rPr>
                  <a:t>To</a:t>
                </a:r>
                <a:r>
                  <a:rPr lang="zh-Hans" altLang="en-US" dirty="0">
                    <a:solidFill>
                      <a:schemeClr val="bg1"/>
                    </a:solidFill>
                  </a:rPr>
                  <a:t> </a:t>
                </a:r>
                <a:r>
                  <a:rPr lang="en-US" altLang="zh-Hans" dirty="0">
                    <a:solidFill>
                      <a:schemeClr val="bg1"/>
                    </a:solidFill>
                  </a:rPr>
                  <a:t>su</a:t>
                </a:r>
                <a:r>
                  <a:rPr lang="en-US" dirty="0">
                    <a:solidFill>
                      <a:schemeClr val="bg1"/>
                    </a:solidFill>
                  </a:rPr>
                  <a:t>ppress QCD and enhance signal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rPr>
                  <a:t>→ Jets inside the tracker coverage region</a:t>
                </a:r>
              </a:p>
              <a:p>
                <a:r>
                  <a:rPr lang="en-US" dirty="0">
                    <a:solidFill>
                      <a:schemeClr val="bg1"/>
                    </a:solidFill>
                  </a:rPr>
                  <a:t>QCD background smoothly falling</a:t>
                </a:r>
                <a:endParaRPr lang="en-US" dirty="0"/>
              </a:p>
            </p:txBody>
          </p:sp>
        </mc:Fallback>
      </mc:AlternateContent>
      <p:sp>
        <p:nvSpPr>
          <p:cNvPr id="4" name="Slide Number Placeholder 3"/>
          <p:cNvSpPr>
            <a:spLocks noGrp="1"/>
          </p:cNvSpPr>
          <p:nvPr>
            <p:ph type="sldNum" sz="quarter" idx="10"/>
          </p:nvPr>
        </p:nvSpPr>
        <p:spPr/>
        <p:txBody>
          <a:bodyPr/>
          <a:lstStyle/>
          <a:p>
            <a:fld id="{A8E5AD69-F44F-FB42-A58A-BE007BFD842A}" type="slidenum">
              <a:rPr lang="en-US" smtClean="0"/>
              <a:t>3</a:t>
            </a:fld>
            <a:endParaRPr lang="en-US"/>
          </a:p>
        </p:txBody>
      </p:sp>
      <p:sp>
        <p:nvSpPr>
          <p:cNvPr id="5" name="Date Placeholder 4">
            <a:extLst>
              <a:ext uri="{FF2B5EF4-FFF2-40B4-BE49-F238E27FC236}">
                <a16:creationId xmlns:a16="http://schemas.microsoft.com/office/drawing/2014/main" id="{8BACD371-B67B-1D41-AE12-A4F5558F4C11}"/>
              </a:ext>
            </a:extLst>
          </p:cNvPr>
          <p:cNvSpPr>
            <a:spLocks noGrp="1"/>
          </p:cNvSpPr>
          <p:nvPr>
            <p:ph type="dt" idx="11"/>
          </p:nvPr>
        </p:nvSpPr>
        <p:spPr/>
        <p:txBody>
          <a:bodyPr/>
          <a:lstStyle/>
          <a:p>
            <a:fld id="{01658108-284C-514D-AC56-54602087E1B5}" type="datetime1">
              <a:rPr lang="en-US" smtClean="0"/>
              <a:t>5/7/18</a:t>
            </a:fld>
            <a:endParaRPr lang="en-US"/>
          </a:p>
        </p:txBody>
      </p:sp>
      <p:sp>
        <p:nvSpPr>
          <p:cNvPr id="6" name="Footer Placeholder 5">
            <a:extLst>
              <a:ext uri="{FF2B5EF4-FFF2-40B4-BE49-F238E27FC236}">
                <a16:creationId xmlns:a16="http://schemas.microsoft.com/office/drawing/2014/main" id="{7CA9FE70-CBEB-B74F-B995-721DDE8456BC}"/>
              </a:ext>
            </a:extLst>
          </p:cNvPr>
          <p:cNvSpPr>
            <a:spLocks noGrp="1"/>
          </p:cNvSpPr>
          <p:nvPr>
            <p:ph type="ftr" sz="quarter" idx="12"/>
          </p:nvPr>
        </p:nvSpPr>
        <p:spPr/>
        <p:txBody>
          <a:bodyPr/>
          <a:lstStyle/>
          <a:p>
            <a:endParaRPr lang="en-US"/>
          </a:p>
        </p:txBody>
      </p:sp>
      <p:sp>
        <p:nvSpPr>
          <p:cNvPr id="7" name="Header Placeholder 6">
            <a:extLst>
              <a:ext uri="{FF2B5EF4-FFF2-40B4-BE49-F238E27FC236}">
                <a16:creationId xmlns:a16="http://schemas.microsoft.com/office/drawing/2014/main" id="{F37F7E0C-CAC7-9945-8F02-E202F1972610}"/>
              </a:ext>
            </a:extLst>
          </p:cNvPr>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4115327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Hans" dirty="0"/>
              <a:t>Remove</a:t>
            </a:r>
            <a:r>
              <a:rPr lang="zh-Hans" altLang="en-US" dirty="0"/>
              <a:t> </a:t>
            </a:r>
            <a:r>
              <a:rPr lang="en-US" altLang="zh-Hans" dirty="0"/>
              <a:t>right</a:t>
            </a:r>
            <a:r>
              <a:rPr lang="zh-Hans" altLang="en-US" dirty="0"/>
              <a:t> </a:t>
            </a:r>
            <a:r>
              <a:rPr lang="en-US" altLang="zh-Hans" dirty="0"/>
              <a:t>hand</a:t>
            </a:r>
            <a:r>
              <a:rPr lang="zh-Hans" altLang="en-US" dirty="0"/>
              <a:t> </a:t>
            </a:r>
            <a:r>
              <a:rPr lang="en-US" altLang="zh-Hans" dirty="0"/>
              <a:t>space,</a:t>
            </a:r>
            <a:r>
              <a:rPr lang="zh-Hans" altLang="en-US" dirty="0"/>
              <a:t>  </a:t>
            </a:r>
            <a:r>
              <a:rPr lang="en-US" altLang="zh-Hans" dirty="0"/>
              <a:t>put</a:t>
            </a:r>
            <a:r>
              <a:rPr lang="zh-Hans" altLang="en-US" dirty="0"/>
              <a:t> </a:t>
            </a:r>
            <a:r>
              <a:rPr lang="en-US" altLang="zh-Hans" dirty="0"/>
              <a:t>Page</a:t>
            </a:r>
            <a:r>
              <a:rPr lang="zh-Hans" altLang="en-US" dirty="0"/>
              <a:t> </a:t>
            </a:r>
            <a:r>
              <a:rPr lang="en-US" altLang="zh-Hans" dirty="0"/>
              <a:t>6</a:t>
            </a:r>
            <a:r>
              <a:rPr lang="zh-Hans" altLang="en-US" dirty="0"/>
              <a:t> </a:t>
            </a:r>
            <a:r>
              <a:rPr lang="en-US" altLang="zh-Hans" dirty="0"/>
              <a:t>to</a:t>
            </a:r>
            <a:r>
              <a:rPr lang="zh-Hans" altLang="en-US" dirty="0"/>
              <a:t> </a:t>
            </a:r>
            <a:r>
              <a:rPr lang="en-US" altLang="zh-Hans" dirty="0"/>
              <a:t>here.</a:t>
            </a:r>
            <a:r>
              <a:rPr lang="zh-Hans" altLang="en-US" dirty="0"/>
              <a:t> </a:t>
            </a:r>
            <a:endParaRPr lang="en-US" altLang="zh-Hans" dirty="0"/>
          </a:p>
          <a:p>
            <a:r>
              <a:rPr lang="en-US" altLang="zh-Hans" dirty="0"/>
              <a:t>Put</a:t>
            </a:r>
            <a:r>
              <a:rPr lang="zh-Hans" altLang="en-US" dirty="0"/>
              <a:t> </a:t>
            </a:r>
            <a:r>
              <a:rPr lang="en-US" altLang="zh-Hans" dirty="0"/>
              <a:t>the</a:t>
            </a:r>
            <a:r>
              <a:rPr lang="zh-Hans" altLang="en-US" dirty="0"/>
              <a:t> </a:t>
            </a:r>
            <a:r>
              <a:rPr lang="en-US" altLang="zh-Hans" dirty="0"/>
              <a:t>limit</a:t>
            </a:r>
            <a:r>
              <a:rPr lang="zh-Hans" altLang="en-US" dirty="0"/>
              <a:t> </a:t>
            </a:r>
            <a:r>
              <a:rPr lang="en-US" altLang="zh-Hans" dirty="0"/>
              <a:t>after</a:t>
            </a:r>
            <a:r>
              <a:rPr lang="zh-Hans" altLang="en-US" dirty="0"/>
              <a:t> </a:t>
            </a:r>
            <a:r>
              <a:rPr lang="en-US" altLang="zh-Hans" dirty="0"/>
              <a:t>the</a:t>
            </a:r>
            <a:r>
              <a:rPr lang="zh-Hans" altLang="en-US" dirty="0"/>
              <a:t> </a:t>
            </a:r>
            <a:r>
              <a:rPr lang="en-US" altLang="zh-Hans" dirty="0"/>
              <a:t>models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fld id="{67018C98-52FB-B045-9E54-BA0D286FC5A6}" type="datetime1">
              <a:rPr lang="en-US" smtClean="0"/>
              <a:t>5/7/18</a:t>
            </a:fld>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8E5AD69-F44F-FB42-A58A-BE007BFD842A}" type="slidenum">
              <a:rPr lang="en-US" smtClean="0"/>
              <a:t>4</a:t>
            </a:fld>
            <a:endParaRPr lang="en-US"/>
          </a:p>
        </p:txBody>
      </p:sp>
    </p:spTree>
    <p:extLst>
      <p:ext uri="{BB962C8B-B14F-4D97-AF65-F5344CB8AC3E}">
        <p14:creationId xmlns:p14="http://schemas.microsoft.com/office/powerpoint/2010/main" val="806429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at least one high</a:t>
            </a:r>
            <a:r>
              <a:rPr lang="zh-Hans" alt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transverse momentum (</a:t>
            </a:r>
            <a:r>
              <a:rPr lang="en-US" sz="1200" i="1" kern="1200" dirty="0" err="1">
                <a:solidFill>
                  <a:schemeClr val="tx1"/>
                </a:solidFill>
                <a:effectLst/>
                <a:latin typeface="+mn-lt"/>
                <a:ea typeface="+mn-ea"/>
                <a:cs typeface="+mn-cs"/>
              </a:rPr>
              <a:t>p</a:t>
            </a:r>
            <a:r>
              <a:rPr lang="en-US" sz="1200" kern="1200" dirty="0" err="1">
                <a:solidFill>
                  <a:schemeClr val="tx1"/>
                </a:solidFill>
                <a:effectLst/>
                <a:latin typeface="+mn-lt"/>
                <a:ea typeface="+mn-ea"/>
                <a:cs typeface="+mn-cs"/>
              </a:rPr>
              <a:t>T</a:t>
            </a:r>
            <a:r>
              <a:rPr lang="en-US" sz="1200" kern="1200" dirty="0">
                <a:solidFill>
                  <a:schemeClr val="tx1"/>
                </a:solidFill>
                <a:effectLst/>
                <a:latin typeface="+mn-lt"/>
                <a:ea typeface="+mn-ea"/>
                <a:cs typeface="+mn-cs"/>
              </a:rPr>
              <a:t>) jet from initial-state radiation (ISR) is produced in association with a light resonance decaying into a </a:t>
            </a:r>
            <a:r>
              <a:rPr lang="en-US" sz="1200" kern="1200" dirty="0" err="1">
                <a:solidFill>
                  <a:schemeClr val="tx1"/>
                </a:solidFill>
                <a:effectLst/>
                <a:latin typeface="+mn-lt"/>
                <a:ea typeface="+mn-ea"/>
                <a:cs typeface="+mn-cs"/>
              </a:rPr>
              <a:t>qq</a:t>
            </a:r>
            <a:r>
              <a:rPr lang="en-US" sz="1200" kern="1200" dirty="0">
                <a:solidFill>
                  <a:schemeClr val="tx1"/>
                </a:solidFill>
                <a:effectLst/>
                <a:latin typeface="+mn-lt"/>
                <a:ea typeface="+mn-ea"/>
                <a:cs typeface="+mn-cs"/>
              </a:rPr>
              <a:t> pair.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its decay products are merged into a single jet with two-prong substructure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search is performed</a:t>
            </a:r>
            <a:r>
              <a:rPr lang="zh-Hans" alt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using the distribution of the jet mass groomed with the soft-drop algorithm</a:t>
            </a:r>
            <a:endParaRPr lang="en-US" dirty="0"/>
          </a:p>
          <a:p>
            <a:r>
              <a:rPr lang="en-US" sz="1200" kern="1200" dirty="0">
                <a:solidFill>
                  <a:schemeClr val="tx1"/>
                </a:solidFill>
                <a:effectLst/>
                <a:latin typeface="+mn-lt"/>
                <a:ea typeface="+mn-ea"/>
                <a:cs typeface="+mn-cs"/>
              </a:rPr>
              <a:t>to remove soft and wide-angle radiation inside the jet, produced by the </a:t>
            </a:r>
            <a:r>
              <a:rPr lang="en-US" sz="1200" kern="1200" dirty="0" err="1">
                <a:solidFill>
                  <a:schemeClr val="tx1"/>
                </a:solidFill>
                <a:effectLst/>
                <a:latin typeface="+mn-lt"/>
                <a:ea typeface="+mn-ea"/>
                <a:cs typeface="+mn-cs"/>
              </a:rPr>
              <a:t>parton</a:t>
            </a:r>
            <a:r>
              <a:rPr lang="en-US" sz="1200" kern="1200" dirty="0">
                <a:solidFill>
                  <a:schemeClr val="tx1"/>
                </a:solidFill>
                <a:effectLst/>
                <a:latin typeface="+mn-lt"/>
                <a:ea typeface="+mn-ea"/>
                <a:cs typeface="+mn-cs"/>
              </a:rPr>
              <a:t> shower, pileup interactions or underlying event.</a:t>
            </a:r>
            <a:r>
              <a:rPr lang="zh-Hans" alt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This technique improves the resolution of the jet mass after grooming (</a:t>
            </a:r>
            <a:r>
              <a:rPr lang="en-US" sz="1200" i="1" kern="1200" dirty="0" err="1">
                <a:solidFill>
                  <a:schemeClr val="tx1"/>
                </a:solidFill>
                <a:effectLst/>
                <a:latin typeface="+mn-lt"/>
                <a:ea typeface="+mn-ea"/>
                <a:cs typeface="+mn-cs"/>
              </a:rPr>
              <a:t>mSD</a:t>
            </a:r>
            <a:r>
              <a:rPr lang="en-US" sz="1200" kern="1200" dirty="0">
                <a:solidFill>
                  <a:schemeClr val="tx1"/>
                </a:solidFill>
                <a:effectLst/>
                <a:latin typeface="+mn-lt"/>
                <a:ea typeface="+mn-ea"/>
                <a:cs typeface="+mn-cs"/>
              </a:rPr>
              <a:t>). Jets are </a:t>
            </a:r>
            <a:r>
              <a:rPr lang="en-US" sz="1200" kern="1200" dirty="0" err="1">
                <a:solidFill>
                  <a:schemeClr val="tx1"/>
                </a:solidFill>
                <a:effectLst/>
                <a:latin typeface="+mn-lt"/>
                <a:ea typeface="+mn-ea"/>
                <a:cs typeface="+mn-cs"/>
              </a:rPr>
              <a:t>groomedusing</a:t>
            </a:r>
            <a:r>
              <a:rPr lang="en-US" sz="1200" kern="1200" dirty="0">
                <a:solidFill>
                  <a:schemeClr val="tx1"/>
                </a:solidFill>
                <a:effectLst/>
                <a:latin typeface="+mn-lt"/>
                <a:ea typeface="+mn-ea"/>
                <a:cs typeface="+mn-cs"/>
              </a:rPr>
              <a:t> the parameters </a:t>
            </a:r>
            <a:r>
              <a:rPr lang="en-US" sz="1200" i="1" kern="1200" dirty="0">
                <a:solidFill>
                  <a:schemeClr val="tx1"/>
                </a:solidFill>
                <a:effectLst/>
                <a:latin typeface="+mn-lt"/>
                <a:ea typeface="+mn-ea"/>
                <a:cs typeface="+mn-cs"/>
              </a:rPr>
              <a:t>z </a:t>
            </a:r>
            <a:r>
              <a:rPr lang="en-US" sz="1200" kern="1200" dirty="0">
                <a:solidFill>
                  <a:schemeClr val="tx1"/>
                </a:solidFill>
                <a:effectLst/>
                <a:latin typeface="+mn-lt"/>
                <a:ea typeface="+mn-ea"/>
                <a:cs typeface="+mn-cs"/>
              </a:rPr>
              <a:t>cut=0.1 and </a:t>
            </a:r>
            <a:r>
              <a:rPr lang="el-GR" sz="1200" i="1" kern="1200" dirty="0">
                <a:solidFill>
                  <a:schemeClr val="tx1"/>
                </a:solidFill>
                <a:effectLst/>
                <a:latin typeface="+mn-lt"/>
                <a:ea typeface="+mn-ea"/>
                <a:cs typeface="+mn-cs"/>
              </a:rPr>
              <a:t>β</a:t>
            </a:r>
            <a:r>
              <a:rPr lang="el-GR" sz="1200" kern="1200" dirty="0">
                <a:solidFill>
                  <a:schemeClr val="tx1"/>
                </a:solidFill>
                <a:effectLst/>
                <a:latin typeface="+mn-lt"/>
                <a:ea typeface="+mn-ea"/>
                <a:cs typeface="+mn-cs"/>
              </a:rPr>
              <a:t>=0. </a:t>
            </a:r>
            <a:r>
              <a:rPr lang="en-US" sz="1200" kern="1200" dirty="0" err="1">
                <a:solidFill>
                  <a:schemeClr val="tx1"/>
                </a:solidFill>
                <a:effectLst/>
                <a:latin typeface="+mn-lt"/>
                <a:ea typeface="+mn-ea"/>
                <a:cs typeface="+mn-cs"/>
              </a:rPr>
              <a:t>Here,</a:t>
            </a:r>
            <a:r>
              <a:rPr lang="en-US" sz="1200" i="1" kern="1200" dirty="0" err="1">
                <a:solidFill>
                  <a:schemeClr val="tx1"/>
                </a:solidFill>
                <a:effectLst/>
                <a:latin typeface="+mn-lt"/>
                <a:ea typeface="+mn-ea"/>
                <a:cs typeface="+mn-cs"/>
              </a:rPr>
              <a:t>z</a:t>
            </a:r>
            <a:r>
              <a:rPr lang="en-US" sz="1200" i="1"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cuti</a:t>
            </a:r>
            <a:r>
              <a:rPr lang="en-US" sz="1200" kern="1200" dirty="0">
                <a:solidFill>
                  <a:schemeClr val="tx1"/>
                </a:solidFill>
                <a:effectLst/>
                <a:latin typeface="+mn-lt"/>
                <a:ea typeface="+mn-ea"/>
                <a:cs typeface="+mn-cs"/>
              </a:rPr>
              <a:t> s a threshold to remove soft jet con-</a:t>
            </a:r>
            <a:r>
              <a:rPr lang="en-US" sz="1200" kern="1200" dirty="0" err="1">
                <a:solidFill>
                  <a:schemeClr val="tx1"/>
                </a:solidFill>
                <a:effectLst/>
                <a:latin typeface="+mn-lt"/>
                <a:ea typeface="+mn-ea"/>
                <a:cs typeface="+mn-cs"/>
              </a:rPr>
              <a:t>stituents</a:t>
            </a:r>
            <a:r>
              <a:rPr lang="en-US" sz="1200" kern="1200" dirty="0">
                <a:solidFill>
                  <a:schemeClr val="tx1"/>
                </a:solidFill>
                <a:effectLst/>
                <a:latin typeface="+mn-lt"/>
                <a:ea typeface="+mn-ea"/>
                <a:cs typeface="+mn-cs"/>
              </a:rPr>
              <a:t> of all constituents considered at each step of the </a:t>
            </a:r>
            <a:r>
              <a:rPr lang="en-US" sz="1200" kern="1200" dirty="0" err="1">
                <a:solidFill>
                  <a:schemeClr val="tx1"/>
                </a:solidFill>
                <a:effectLst/>
                <a:latin typeface="+mn-lt"/>
                <a:ea typeface="+mn-ea"/>
                <a:cs typeface="+mn-cs"/>
              </a:rPr>
              <a:t>declustering</a:t>
            </a:r>
            <a:r>
              <a:rPr lang="en-US" sz="1200" kern="1200" dirty="0">
                <a:solidFill>
                  <a:schemeClr val="tx1"/>
                </a:solidFill>
                <a:effectLst/>
                <a:latin typeface="+mn-lt"/>
                <a:ea typeface="+mn-ea"/>
                <a:cs typeface="+mn-cs"/>
              </a:rPr>
              <a:t>. The parameter</a:t>
            </a:r>
            <a:r>
              <a:rPr lang="el-GR" sz="1200" i="1" kern="1200" dirty="0">
                <a:solidFill>
                  <a:schemeClr val="tx1"/>
                </a:solidFill>
                <a:effectLst/>
                <a:latin typeface="+mn-lt"/>
                <a:ea typeface="+mn-ea"/>
                <a:cs typeface="+mn-cs"/>
              </a:rPr>
              <a:t>β</a:t>
            </a:r>
            <a:r>
              <a:rPr lang="en-US" sz="1200" kern="1200" dirty="0">
                <a:solidFill>
                  <a:schemeClr val="tx1"/>
                </a:solidFill>
                <a:effectLst/>
                <a:latin typeface="+mn-lt"/>
                <a:ea typeface="+mn-ea"/>
                <a:cs typeface="+mn-cs"/>
              </a:rPr>
              <a:t>is </a:t>
            </a:r>
            <a:r>
              <a:rPr lang="en-US" sz="1200" kern="1200" dirty="0" err="1">
                <a:solidFill>
                  <a:schemeClr val="tx1"/>
                </a:solidFill>
                <a:effectLst/>
                <a:latin typeface="+mn-lt"/>
                <a:ea typeface="+mn-ea"/>
                <a:cs typeface="+mn-cs"/>
              </a:rPr>
              <a:t>anangular</a:t>
            </a:r>
            <a:r>
              <a:rPr lang="en-US" sz="1200" kern="1200" dirty="0">
                <a:solidFill>
                  <a:schemeClr val="tx1"/>
                </a:solidFill>
                <a:effectLst/>
                <a:latin typeface="+mn-lt"/>
                <a:ea typeface="+mn-ea"/>
                <a:cs typeface="+mn-cs"/>
              </a:rPr>
              <a:t> exponent, so when</a:t>
            </a:r>
            <a:r>
              <a:rPr lang="el-GR" sz="1200" i="1" kern="1200" dirty="0">
                <a:solidFill>
                  <a:schemeClr val="tx1"/>
                </a:solidFill>
                <a:effectLst/>
                <a:latin typeface="+mn-lt"/>
                <a:ea typeface="+mn-ea"/>
                <a:cs typeface="+mn-cs"/>
              </a:rPr>
              <a:t>β</a:t>
            </a:r>
            <a:r>
              <a:rPr lang="el-GR" sz="1200" kern="1200" dirty="0">
                <a:solidFill>
                  <a:schemeClr val="tx1"/>
                </a:solidFill>
                <a:effectLst/>
                <a:latin typeface="+mn-lt"/>
                <a:ea typeface="+mn-ea"/>
                <a:cs typeface="+mn-cs"/>
              </a:rPr>
              <a:t>=0 </a:t>
            </a:r>
            <a:r>
              <a:rPr lang="en-US" sz="1200" kern="1200" dirty="0">
                <a:solidFill>
                  <a:schemeClr val="tx1"/>
                </a:solidFill>
                <a:effectLst/>
                <a:latin typeface="+mn-lt"/>
                <a:ea typeface="+mn-ea"/>
                <a:cs typeface="+mn-cs"/>
              </a:rPr>
              <a:t>soft drop ignores angular information</a:t>
            </a:r>
          </a:p>
          <a:p>
            <a:r>
              <a:rPr lang="en-US" altLang="zh-Hans" sz="1200" dirty="0">
                <a:solidFill>
                  <a:schemeClr val="bg1"/>
                </a:solidFill>
              </a:rPr>
              <a:t>which</a:t>
            </a:r>
            <a:r>
              <a:rPr lang="zh-Hans" altLang="en-US" sz="1200" dirty="0">
                <a:solidFill>
                  <a:schemeClr val="bg1"/>
                </a:solidFill>
              </a:rPr>
              <a:t> </a:t>
            </a:r>
            <a:r>
              <a:rPr lang="en-US" altLang="zh-Hans" sz="1200" dirty="0">
                <a:solidFill>
                  <a:schemeClr val="bg1"/>
                </a:solidFill>
              </a:rPr>
              <a:t>close</a:t>
            </a:r>
            <a:r>
              <a:rPr lang="zh-Hans" altLang="en-US" sz="1200" dirty="0">
                <a:solidFill>
                  <a:schemeClr val="bg1"/>
                </a:solidFill>
              </a:rPr>
              <a:t> </a:t>
            </a:r>
            <a:r>
              <a:rPr lang="en-US" altLang="zh-Hans" sz="1200" dirty="0">
                <a:solidFill>
                  <a:schemeClr val="bg1"/>
                </a:solidFill>
              </a:rPr>
              <a:t>the</a:t>
            </a:r>
            <a:r>
              <a:rPr lang="zh-Hans" altLang="en-US" sz="1200" dirty="0">
                <a:solidFill>
                  <a:schemeClr val="bg1"/>
                </a:solidFill>
              </a:rPr>
              <a:t> </a:t>
            </a:r>
            <a:r>
              <a:rPr lang="en-US" altLang="zh-Hans" sz="1200" dirty="0">
                <a:solidFill>
                  <a:schemeClr val="bg1"/>
                </a:solidFill>
              </a:rPr>
              <a:t>sensitivity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Results are presented in a mass-coupling phase space and are the most</a:t>
            </a:r>
            <a:r>
              <a:rPr lang="zh-Hans" alt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sensitive to date, extending previous limits below 100 GeV.</a:t>
            </a:r>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fld id="{18F5EE53-593F-7A4C-A2C7-B1D942FE8E7E}" type="datetime1">
              <a:rPr lang="en-US" smtClean="0"/>
              <a:t>5/7/18</a:t>
            </a:fld>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8E5AD69-F44F-FB42-A58A-BE007BFD842A}" type="slidenum">
              <a:rPr lang="en-US" smtClean="0"/>
              <a:t>5</a:t>
            </a:fld>
            <a:endParaRPr lang="en-US"/>
          </a:p>
        </p:txBody>
      </p:sp>
    </p:spTree>
    <p:extLst>
      <p:ext uri="{BB962C8B-B14F-4D97-AF65-F5344CB8AC3E}">
        <p14:creationId xmlns:p14="http://schemas.microsoft.com/office/powerpoint/2010/main" val="1673510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Hans" dirty="0" err="1"/>
              <a:t>Onlly</a:t>
            </a:r>
            <a:r>
              <a:rPr lang="zh-Hans" altLang="en-US" dirty="0"/>
              <a:t> </a:t>
            </a:r>
            <a:r>
              <a:rPr lang="en-US" altLang="zh-Hans" dirty="0"/>
              <a:t>this</a:t>
            </a:r>
            <a:r>
              <a:rPr lang="zh-Hans" altLang="en-US" dirty="0"/>
              <a:t> </a:t>
            </a:r>
            <a:r>
              <a:rPr lang="en-US" altLang="zh-Hans" dirty="0"/>
              <a:t>dijet</a:t>
            </a:r>
            <a:r>
              <a:rPr lang="zh-Hans" altLang="en-US" dirty="0"/>
              <a:t> </a:t>
            </a:r>
            <a:r>
              <a:rPr lang="en-US" altLang="zh-Hans" dirty="0"/>
              <a:t>analysis</a:t>
            </a:r>
            <a:r>
              <a:rPr lang="zh-Hans" altLang="en-US" dirty="0"/>
              <a:t> </a:t>
            </a:r>
            <a:r>
              <a:rPr lang="en-US" altLang="zh-Hans" dirty="0"/>
              <a:t>using</a:t>
            </a:r>
            <a:r>
              <a:rPr lang="zh-Hans" altLang="en-US" dirty="0"/>
              <a:t> </a:t>
            </a:r>
            <a:r>
              <a:rPr lang="en-US" altLang="zh-Hans" dirty="0"/>
              <a:t>NLO</a:t>
            </a:r>
            <a:r>
              <a:rPr lang="zh-Hans" altLang="en-US" dirty="0"/>
              <a:t> </a:t>
            </a:r>
            <a:r>
              <a:rPr lang="en-US" altLang="zh-Hans" dirty="0"/>
              <a:t>and</a:t>
            </a:r>
            <a:r>
              <a:rPr lang="zh-Hans" altLang="en-US" dirty="0"/>
              <a:t> </a:t>
            </a:r>
            <a:r>
              <a:rPr lang="en-US" altLang="zh-Hans" dirty="0"/>
              <a:t>EW</a:t>
            </a:r>
            <a:r>
              <a:rPr lang="zh-Hans" altLang="en-US" dirty="0"/>
              <a:t> </a:t>
            </a:r>
            <a:r>
              <a:rPr lang="en-US" altLang="zh-Hans" dirty="0"/>
              <a:t>correction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observed distributions are found to be in agreement with predictions from perturbative quantum chromodynamics that include electroweak corrections, and constraints are placed on models containing quark contact interactions, extra spatial dimensions, quantum black holes, or dark matter.</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Hans" sz="1200" kern="1200" dirty="0">
                <a:solidFill>
                  <a:schemeClr val="tx1"/>
                </a:solidFill>
                <a:effectLst/>
                <a:latin typeface="+mn-lt"/>
                <a:ea typeface="+mn-ea"/>
                <a:cs typeface="+mn-cs"/>
              </a:rPr>
              <a:t>Other</a:t>
            </a:r>
            <a:r>
              <a:rPr lang="zh-Hans" altLang="en-US" sz="1200" kern="1200" dirty="0">
                <a:solidFill>
                  <a:schemeClr val="tx1"/>
                </a:solidFill>
                <a:effectLst/>
                <a:latin typeface="+mn-lt"/>
                <a:ea typeface="+mn-ea"/>
                <a:cs typeface="+mn-cs"/>
              </a:rPr>
              <a:t> </a:t>
            </a:r>
            <a:r>
              <a:rPr lang="en-US" altLang="zh-Hans" sz="1200" kern="1200" dirty="0">
                <a:solidFill>
                  <a:schemeClr val="tx1"/>
                </a:solidFill>
                <a:effectLst/>
                <a:latin typeface="+mn-lt"/>
                <a:ea typeface="+mn-ea"/>
                <a:cs typeface="+mn-cs"/>
              </a:rPr>
              <a:t>dijet</a:t>
            </a:r>
            <a:r>
              <a:rPr lang="zh-Hans" altLang="en-US" sz="1200" kern="1200" dirty="0">
                <a:solidFill>
                  <a:schemeClr val="tx1"/>
                </a:solidFill>
                <a:effectLst/>
                <a:latin typeface="+mn-lt"/>
                <a:ea typeface="+mn-ea"/>
                <a:cs typeface="+mn-cs"/>
              </a:rPr>
              <a:t> </a:t>
            </a:r>
            <a:r>
              <a:rPr lang="en-US" altLang="zh-Hans" sz="1200" kern="1200" dirty="0">
                <a:solidFill>
                  <a:schemeClr val="tx1"/>
                </a:solidFill>
                <a:effectLst/>
                <a:latin typeface="+mn-lt"/>
                <a:ea typeface="+mn-ea"/>
                <a:cs typeface="+mn-cs"/>
              </a:rPr>
              <a:t>search</a:t>
            </a:r>
            <a:r>
              <a:rPr lang="zh-Hans" alt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are not very sensitive to wide resonances or non-resonant signatures; a more effective strategy to constrain such signatures is the study of dijet angular distributions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dijet angular distribution is typically expressed in terms of </a:t>
            </a:r>
            <a:r>
              <a:rPr lang="el-GR" sz="1200" i="1" kern="1200" dirty="0">
                <a:solidFill>
                  <a:schemeClr val="tx1"/>
                </a:solidFill>
                <a:effectLst/>
                <a:latin typeface="+mn-lt"/>
                <a:ea typeface="+mn-ea"/>
                <a:cs typeface="+mn-cs"/>
              </a:rPr>
              <a:t>χ</a:t>
            </a:r>
            <a:r>
              <a:rPr lang="en-US" sz="1200" kern="1200" dirty="0">
                <a:solidFill>
                  <a:schemeClr val="tx1"/>
                </a:solidFill>
                <a:effectLst/>
                <a:latin typeface="+mn-lt"/>
                <a:ea typeface="+mn-ea"/>
                <a:cs typeface="+mn-cs"/>
              </a:rPr>
              <a:t>dijet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For collinear massless </a:t>
            </a:r>
            <a:r>
              <a:rPr lang="en-US" sz="1200" kern="1200" dirty="0" err="1">
                <a:solidFill>
                  <a:schemeClr val="tx1"/>
                </a:solidFill>
                <a:effectLst/>
                <a:latin typeface="+mn-lt"/>
                <a:ea typeface="+mn-ea"/>
                <a:cs typeface="+mn-cs"/>
              </a:rPr>
              <a:t>parton</a:t>
            </a:r>
            <a:r>
              <a:rPr lang="en-US" sz="1200" kern="1200" dirty="0">
                <a:solidFill>
                  <a:schemeClr val="tx1"/>
                </a:solidFill>
                <a:effectLst/>
                <a:latin typeface="+mn-lt"/>
                <a:ea typeface="+mn-ea"/>
                <a:cs typeface="+mn-cs"/>
              </a:rPr>
              <a:t> scattering,</a:t>
            </a:r>
            <a:r>
              <a:rPr lang="el-GR" sz="1200" i="1" kern="1200" dirty="0">
                <a:solidFill>
                  <a:schemeClr val="tx1"/>
                </a:solidFill>
                <a:effectLst/>
                <a:latin typeface="+mn-lt"/>
                <a:ea typeface="+mn-ea"/>
                <a:cs typeface="+mn-cs"/>
              </a:rPr>
              <a:t>χ</a:t>
            </a:r>
            <a:r>
              <a:rPr lang="en-US" sz="1200" kern="1200" dirty="0" err="1">
                <a:solidFill>
                  <a:schemeClr val="tx1"/>
                </a:solidFill>
                <a:effectLst/>
                <a:latin typeface="+mn-lt"/>
                <a:ea typeface="+mn-ea"/>
                <a:cs typeface="+mn-cs"/>
              </a:rPr>
              <a:t>dijettakes</a:t>
            </a:r>
            <a:r>
              <a:rPr lang="en-US" sz="1200" kern="1200" dirty="0">
                <a:solidFill>
                  <a:schemeClr val="tx1"/>
                </a:solidFill>
                <a:effectLst/>
                <a:latin typeface="+mn-lt"/>
                <a:ea typeface="+mn-ea"/>
                <a:cs typeface="+mn-cs"/>
              </a:rPr>
              <a:t> the form</a:t>
            </a:r>
            <a:r>
              <a:rPr lang="el-GR" sz="1200" i="1" kern="1200" dirty="0">
                <a:solidFill>
                  <a:schemeClr val="tx1"/>
                </a:solidFill>
                <a:effectLst/>
                <a:latin typeface="+mn-lt"/>
                <a:ea typeface="+mn-ea"/>
                <a:cs typeface="+mn-cs"/>
              </a:rPr>
              <a:t>χ</a:t>
            </a:r>
            <a:r>
              <a:rPr lang="en-US" sz="1200" kern="1200" dirty="0">
                <a:solidFill>
                  <a:schemeClr val="tx1"/>
                </a:solidFill>
                <a:effectLst/>
                <a:latin typeface="+mn-lt"/>
                <a:ea typeface="+mn-ea"/>
                <a:cs typeface="+mn-cs"/>
              </a:rPr>
              <a:t>dijet= (1+|cos</a:t>
            </a:r>
            <a:r>
              <a:rPr lang="el-GR" sz="1200" i="1" kern="1200" dirty="0">
                <a:solidFill>
                  <a:schemeClr val="tx1"/>
                </a:solidFill>
                <a:effectLst/>
                <a:latin typeface="+mn-lt"/>
                <a:ea typeface="+mn-ea"/>
                <a:cs typeface="+mn-cs"/>
              </a:rPr>
              <a:t>θ</a:t>
            </a:r>
            <a:r>
              <a:rPr lang="el-GR" sz="1200" kern="1200" dirty="0">
                <a:solidFill>
                  <a:schemeClr val="tx1"/>
                </a:solidFill>
                <a:effectLst/>
                <a:latin typeface="+mn-lt"/>
                <a:ea typeface="+mn-ea"/>
                <a:cs typeface="+mn-cs"/>
              </a:rPr>
              <a:t>∗|)/(1− |</a:t>
            </a:r>
            <a:r>
              <a:rPr lang="en-US" sz="1200" kern="1200" dirty="0">
                <a:solidFill>
                  <a:schemeClr val="tx1"/>
                </a:solidFill>
                <a:effectLst/>
                <a:latin typeface="+mn-lt"/>
                <a:ea typeface="+mn-ea"/>
                <a:cs typeface="+mn-cs"/>
              </a:rPr>
              <a:t>cos</a:t>
            </a:r>
            <a:r>
              <a:rPr lang="el-GR" sz="1200" i="1" kern="1200" dirty="0">
                <a:solidFill>
                  <a:schemeClr val="tx1"/>
                </a:solidFill>
                <a:effectLst/>
                <a:latin typeface="+mn-lt"/>
                <a:ea typeface="+mn-ea"/>
                <a:cs typeface="+mn-cs"/>
              </a:rPr>
              <a:t>θ</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where</a:t>
            </a:r>
            <a:r>
              <a:rPr lang="el-GR" sz="1200" i="1" kern="1200" dirty="0">
                <a:solidFill>
                  <a:schemeClr val="tx1"/>
                </a:solidFill>
                <a:effectLst/>
                <a:latin typeface="+mn-lt"/>
                <a:ea typeface="+mn-ea"/>
                <a:cs typeface="+mn-cs"/>
              </a:rPr>
              <a:t>θ</a:t>
            </a:r>
            <a:r>
              <a:rPr lang="el-GR" sz="120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is the </a:t>
            </a:r>
            <a:r>
              <a:rPr lang="en-US" sz="1200" kern="1200" dirty="0" err="1">
                <a:solidFill>
                  <a:schemeClr val="tx1"/>
                </a:solidFill>
                <a:effectLst/>
                <a:latin typeface="+mn-lt"/>
                <a:ea typeface="+mn-ea"/>
                <a:cs typeface="+mn-cs"/>
              </a:rPr>
              <a:t>polarscattering</a:t>
            </a:r>
            <a:r>
              <a:rPr lang="en-US" sz="1200" kern="1200" dirty="0">
                <a:solidFill>
                  <a:schemeClr val="tx1"/>
                </a:solidFill>
                <a:effectLst/>
                <a:latin typeface="+mn-lt"/>
                <a:ea typeface="+mn-ea"/>
                <a:cs typeface="+mn-cs"/>
              </a:rPr>
              <a:t> angle in the </a:t>
            </a:r>
            <a:r>
              <a:rPr lang="en-US" sz="1200" kern="1200" dirty="0" err="1">
                <a:solidFill>
                  <a:schemeClr val="tx1"/>
                </a:solidFill>
                <a:effectLst/>
                <a:latin typeface="+mn-lt"/>
                <a:ea typeface="+mn-ea"/>
                <a:cs typeface="+mn-cs"/>
              </a:rPr>
              <a:t>parton-parton</a:t>
            </a:r>
            <a:r>
              <a:rPr lang="en-US" sz="1200" kern="1200" dirty="0">
                <a:solidFill>
                  <a:schemeClr val="tx1"/>
                </a:solidFill>
                <a:effectLst/>
                <a:latin typeface="+mn-lt"/>
                <a:ea typeface="+mn-ea"/>
                <a:cs typeface="+mn-cs"/>
              </a:rPr>
              <a:t> center-of-mass (CM) frame.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where</a:t>
            </a:r>
            <a:r>
              <a:rPr lang="el-GR" sz="1200" i="1" kern="1200" dirty="0">
                <a:solidFill>
                  <a:schemeClr val="tx1"/>
                </a:solidFill>
                <a:effectLst/>
                <a:latin typeface="+mn-lt"/>
                <a:ea typeface="+mn-ea"/>
                <a:cs typeface="+mn-cs"/>
              </a:rPr>
              <a:t>θ</a:t>
            </a:r>
            <a:r>
              <a:rPr lang="el-GR" sz="120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is the polar</a:t>
            </a:r>
            <a:r>
              <a:rPr lang="zh-Hans" alt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scattering angle in the </a:t>
            </a:r>
            <a:r>
              <a:rPr lang="en-US" sz="1200" kern="1200" dirty="0" err="1">
                <a:solidFill>
                  <a:schemeClr val="tx1"/>
                </a:solidFill>
                <a:effectLst/>
                <a:latin typeface="+mn-lt"/>
                <a:ea typeface="+mn-ea"/>
                <a:cs typeface="+mn-cs"/>
              </a:rPr>
              <a:t>parton-parton</a:t>
            </a:r>
            <a:r>
              <a:rPr lang="en-US" sz="1200" kern="1200" dirty="0">
                <a:solidFill>
                  <a:schemeClr val="tx1"/>
                </a:solidFill>
                <a:effectLst/>
                <a:latin typeface="+mn-lt"/>
                <a:ea typeface="+mn-ea"/>
                <a:cs typeface="+mn-cs"/>
              </a:rPr>
              <a:t> center-of-mass (CM) frame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For collinear massless</a:t>
            </a:r>
            <a:r>
              <a:rPr lang="zh-Hans" alt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parton</a:t>
            </a:r>
            <a:r>
              <a:rPr lang="en-US" sz="1200" kern="1200" dirty="0">
                <a:solidFill>
                  <a:schemeClr val="tx1"/>
                </a:solidFill>
                <a:effectLst/>
                <a:latin typeface="+mn-lt"/>
                <a:ea typeface="+mn-ea"/>
                <a:cs typeface="+mn-cs"/>
              </a:rPr>
              <a:t> scattering,</a:t>
            </a:r>
            <a:r>
              <a:rPr lang="el-GR" sz="1200" i="1" kern="1200" dirty="0">
                <a:solidFill>
                  <a:schemeClr val="tx1"/>
                </a:solidFill>
                <a:effectLst/>
                <a:latin typeface="+mn-lt"/>
                <a:ea typeface="+mn-ea"/>
                <a:cs typeface="+mn-cs"/>
              </a:rPr>
              <a:t>χ</a:t>
            </a:r>
            <a:r>
              <a:rPr lang="en-US" sz="1200" kern="1200" dirty="0">
                <a:solidFill>
                  <a:schemeClr val="tx1"/>
                </a:solidFill>
                <a:effectLst/>
                <a:latin typeface="+mn-lt"/>
                <a:ea typeface="+mn-ea"/>
                <a:cs typeface="+mn-cs"/>
              </a:rPr>
              <a:t>dijet</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i="1" kern="1200" dirty="0">
                <a:solidFill>
                  <a:schemeClr val="tx1"/>
                </a:solidFill>
                <a:effectLst/>
                <a:latin typeface="+mn-lt"/>
                <a:ea typeface="+mn-ea"/>
                <a:cs typeface="+mn-cs"/>
              </a:rPr>
              <a:t>θ</a:t>
            </a:r>
            <a:r>
              <a:rPr lang="el-GR" sz="120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is the polar</a:t>
            </a:r>
            <a:r>
              <a:rPr lang="zh-Hans" alt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scattering angle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t</a:t>
            </a:r>
            <a:r>
              <a:rPr lang="en-US" sz="1200" kern="1200" dirty="0">
                <a:solidFill>
                  <a:schemeClr val="tx1"/>
                </a:solidFill>
                <a:effectLst/>
                <a:latin typeface="+mn-lt"/>
                <a:ea typeface="+mn-ea"/>
                <a:cs typeface="+mn-cs"/>
              </a:rPr>
              <a:t>-channel scattering contributes to the </a:t>
            </a:r>
            <a:r>
              <a:rPr lang="en-US" sz="1200" kern="1200" dirty="0" err="1">
                <a:solidFill>
                  <a:schemeClr val="tx1"/>
                </a:solidFill>
                <a:effectLst/>
                <a:latin typeface="+mn-lt"/>
                <a:ea typeface="+mn-ea"/>
                <a:cs typeface="+mn-cs"/>
              </a:rPr>
              <a:t>partonic</a:t>
            </a:r>
            <a:r>
              <a:rPr lang="en-US" sz="1200" kern="1200" dirty="0">
                <a:solidFill>
                  <a:schemeClr val="tx1"/>
                </a:solidFill>
                <a:effectLst/>
                <a:latin typeface="+mn-lt"/>
                <a:ea typeface="+mn-ea"/>
                <a:cs typeface="+mn-cs"/>
              </a:rPr>
              <a:t> cross section, the</a:t>
            </a:r>
            <a:r>
              <a:rPr lang="el-GR" sz="1200" i="1" kern="1200" dirty="0">
                <a:solidFill>
                  <a:schemeClr val="tx1"/>
                </a:solidFill>
                <a:effectLst/>
                <a:latin typeface="+mn-lt"/>
                <a:ea typeface="+mn-ea"/>
                <a:cs typeface="+mn-cs"/>
              </a:rPr>
              <a:t>χ</a:t>
            </a:r>
            <a:r>
              <a:rPr lang="zh-Hans" alt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dijet</a:t>
            </a:r>
            <a:r>
              <a:rPr lang="zh-Hans" alt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distribution is independent of|</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1−</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Data are unfolded to particle level using a </a:t>
            </a:r>
            <a:r>
              <a:rPr lang="en-US" dirty="0" err="1"/>
              <a:t>D’Agostini</a:t>
            </a:r>
            <a:r>
              <a:rPr lang="en-US" dirty="0"/>
              <a:t> iteration method </a:t>
            </a:r>
            <a:r>
              <a:rPr lang="en-US" dirty="0" err="1"/>
              <a:t>implementedin</a:t>
            </a:r>
            <a:r>
              <a:rPr lang="en-US" dirty="0"/>
              <a:t> </a:t>
            </a:r>
            <a:r>
              <a:rPr lang="en-US" dirty="0" err="1"/>
              <a:t>RooUnfold</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 Correct the effect of event migrating between </a:t>
            </a:r>
            <a:r>
              <a:rPr lang="en-US" dirty="0" err="1"/>
              <a:t>Mjj</a:t>
            </a:r>
            <a:r>
              <a:rPr lang="en-US" dirty="0"/>
              <a:t> and </a:t>
            </a:r>
            <a:r>
              <a:rPr lang="el-GR" dirty="0"/>
              <a:t>χ</a:t>
            </a:r>
            <a:r>
              <a:rPr lang="en-US" dirty="0"/>
              <a:t>dijet bins due to finite </a:t>
            </a:r>
            <a:r>
              <a:rPr lang="en-US" dirty="0" err="1"/>
              <a:t>jetpT</a:t>
            </a:r>
            <a:r>
              <a:rPr lang="en-US" dirty="0"/>
              <a:t> resolution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 Correction determined from a 2D response matrix that maps particle level </a:t>
            </a:r>
            <a:r>
              <a:rPr lang="en-US" dirty="0" err="1"/>
              <a:t>Mjjand</a:t>
            </a:r>
            <a:r>
              <a:rPr lang="en-US" dirty="0"/>
              <a:t> </a:t>
            </a:r>
            <a:r>
              <a:rPr lang="el-GR" dirty="0"/>
              <a:t>χ</a:t>
            </a:r>
            <a:r>
              <a:rPr lang="en-US" dirty="0"/>
              <a:t>dijet to detector level ones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 Use default regularization parameter (Niter=4)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A8E5AD69-F44F-FB42-A58A-BE007BFD842A}" type="slidenum">
              <a:rPr lang="en-US" smtClean="0"/>
              <a:t>6</a:t>
            </a:fld>
            <a:endParaRPr lang="en-US"/>
          </a:p>
        </p:txBody>
      </p:sp>
      <p:sp>
        <p:nvSpPr>
          <p:cNvPr id="5" name="Date Placeholder 4">
            <a:extLst>
              <a:ext uri="{FF2B5EF4-FFF2-40B4-BE49-F238E27FC236}">
                <a16:creationId xmlns:a16="http://schemas.microsoft.com/office/drawing/2014/main" id="{81AD63CC-D8B7-7844-9F49-B6427856F593}"/>
              </a:ext>
            </a:extLst>
          </p:cNvPr>
          <p:cNvSpPr>
            <a:spLocks noGrp="1"/>
          </p:cNvSpPr>
          <p:nvPr>
            <p:ph type="dt" idx="11"/>
          </p:nvPr>
        </p:nvSpPr>
        <p:spPr/>
        <p:txBody>
          <a:bodyPr/>
          <a:lstStyle/>
          <a:p>
            <a:fld id="{94408649-6E60-A246-987C-E6905127B84B}" type="datetime1">
              <a:rPr lang="en-US" smtClean="0"/>
              <a:t>5/7/18</a:t>
            </a:fld>
            <a:endParaRPr lang="en-US"/>
          </a:p>
        </p:txBody>
      </p:sp>
      <p:sp>
        <p:nvSpPr>
          <p:cNvPr id="6" name="Footer Placeholder 5">
            <a:extLst>
              <a:ext uri="{FF2B5EF4-FFF2-40B4-BE49-F238E27FC236}">
                <a16:creationId xmlns:a16="http://schemas.microsoft.com/office/drawing/2014/main" id="{DAF21999-06E2-6B43-A9C6-A7C5AB4691B0}"/>
              </a:ext>
            </a:extLst>
          </p:cNvPr>
          <p:cNvSpPr>
            <a:spLocks noGrp="1"/>
          </p:cNvSpPr>
          <p:nvPr>
            <p:ph type="ftr" sz="quarter" idx="12"/>
          </p:nvPr>
        </p:nvSpPr>
        <p:spPr/>
        <p:txBody>
          <a:bodyPr/>
          <a:lstStyle/>
          <a:p>
            <a:endParaRPr lang="en-US"/>
          </a:p>
        </p:txBody>
      </p:sp>
      <p:sp>
        <p:nvSpPr>
          <p:cNvPr id="7" name="Header Placeholder 6">
            <a:extLst>
              <a:ext uri="{FF2B5EF4-FFF2-40B4-BE49-F238E27FC236}">
                <a16:creationId xmlns:a16="http://schemas.microsoft.com/office/drawing/2014/main" id="{883164A9-3F33-4F4C-B8FA-EE69FC48727E}"/>
              </a:ext>
            </a:extLst>
          </p:cNvPr>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704527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Limits </a:t>
            </a:r>
            <a:r>
              <a:rPr lang="en-US" dirty="0" err="1"/>
              <a:t>areset</a:t>
            </a:r>
            <a:r>
              <a:rPr lang="en-US" dirty="0"/>
              <a:t> on the product of cross section and branching fraction to bottom quarks for spin0, 1, and 2 resonances in the mass range of 325–1200 GeV. These results </a:t>
            </a:r>
            <a:r>
              <a:rPr lang="en-US" dirty="0" err="1"/>
              <a:t>significantlyimprove</a:t>
            </a:r>
            <a:r>
              <a:rPr lang="en-US" dirty="0"/>
              <a:t> on the limits </a:t>
            </a:r>
          </a:p>
          <a:p>
            <a:r>
              <a:rPr lang="en-US" altLang="zh-Hans" dirty="0"/>
              <a:t>Don’t</a:t>
            </a:r>
            <a:r>
              <a:rPr lang="zh-Hans" altLang="en-US" dirty="0"/>
              <a:t> </a:t>
            </a:r>
            <a:r>
              <a:rPr lang="en-US" altLang="zh-Hans" dirty="0"/>
              <a:t>read</a:t>
            </a:r>
            <a:r>
              <a:rPr lang="zh-Hans" altLang="en-US" dirty="0"/>
              <a:t> </a:t>
            </a:r>
            <a:r>
              <a:rPr lang="en-US" altLang="zh-Hans" dirty="0"/>
              <a:t>number</a:t>
            </a:r>
            <a:r>
              <a:rPr lang="zh-Hans" altLang="en-US" dirty="0"/>
              <a:t> </a:t>
            </a:r>
            <a:endParaRPr lang="en-US" altLang="zh-Hans" dirty="0"/>
          </a:p>
          <a:p>
            <a:r>
              <a:rPr lang="en-US" dirty="0"/>
              <a:t>for resonances decaying into jet pairs in the 325–500 GeV mass range.</a:t>
            </a:r>
          </a:p>
          <a:p>
            <a:endParaRPr lang="en-US" dirty="0"/>
          </a:p>
          <a:p>
            <a:r>
              <a:rPr lang="en-US" altLang="zh-Hans" dirty="0"/>
              <a:t>Investigate</a:t>
            </a:r>
            <a:r>
              <a:rPr lang="zh-Hans" altLang="en-US" dirty="0"/>
              <a:t>  </a:t>
            </a:r>
            <a:r>
              <a:rPr lang="en-US" altLang="zh-Hans" dirty="0"/>
              <a:t>the</a:t>
            </a:r>
            <a:r>
              <a:rPr lang="zh-Hans" altLang="en-US" dirty="0"/>
              <a:t> </a:t>
            </a:r>
            <a:r>
              <a:rPr lang="en-US" altLang="zh-Hans" dirty="0"/>
              <a:t>systematic</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fld id="{6CCB8A98-A6FD-9145-88EE-61DF35319B7A}" type="datetime1">
              <a:rPr lang="en-US" smtClean="0"/>
              <a:t>5/7/18</a:t>
            </a:fld>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8E5AD69-F44F-FB42-A58A-BE007BFD842A}" type="slidenum">
              <a:rPr lang="en-US" smtClean="0"/>
              <a:t>7</a:t>
            </a:fld>
            <a:endParaRPr lang="en-US"/>
          </a:p>
        </p:txBody>
      </p:sp>
    </p:spTree>
    <p:extLst>
      <p:ext uri="{BB962C8B-B14F-4D97-AF65-F5344CB8AC3E}">
        <p14:creationId xmlns:p14="http://schemas.microsoft.com/office/powerpoint/2010/main" val="2501045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a:t>
            </a:r>
            <a:r>
              <a:rPr lang="en-US" sz="1200" kern="1200" dirty="0" err="1">
                <a:solidFill>
                  <a:schemeClr val="tx1"/>
                </a:solidFill>
                <a:effectLst/>
                <a:latin typeface="+mn-lt"/>
                <a:ea typeface="+mn-ea"/>
                <a:cs typeface="+mn-cs"/>
              </a:rPr>
              <a:t>transitionregion</a:t>
            </a:r>
            <a:r>
              <a:rPr lang="en-US" sz="1200" kern="1200" dirty="0">
                <a:solidFill>
                  <a:schemeClr val="tx1"/>
                </a:solidFill>
                <a:effectLst/>
                <a:latin typeface="+mn-lt"/>
                <a:ea typeface="+mn-ea"/>
                <a:cs typeface="+mn-cs"/>
              </a:rPr>
              <a:t> 1.44&lt;|</a:t>
            </a:r>
            <a:r>
              <a:rPr lang="el-GR" sz="1200" i="1" kern="1200" dirty="0">
                <a:solidFill>
                  <a:schemeClr val="tx1"/>
                </a:solidFill>
                <a:effectLst/>
                <a:latin typeface="+mn-lt"/>
                <a:ea typeface="+mn-ea"/>
                <a:cs typeface="+mn-cs"/>
              </a:rPr>
              <a:t>η</a:t>
            </a:r>
            <a:r>
              <a:rPr lang="en-US" sz="1200" i="1" kern="1200" dirty="0">
                <a:solidFill>
                  <a:schemeClr val="tx1"/>
                </a:solidFill>
                <a:effectLst/>
                <a:latin typeface="+mn-lt"/>
                <a:ea typeface="+mn-ea"/>
                <a:cs typeface="+mn-cs"/>
              </a:rPr>
              <a:t>C</a:t>
            </a:r>
            <a:r>
              <a:rPr lang="en-US" sz="1200" kern="1200" dirty="0">
                <a:solidFill>
                  <a:schemeClr val="tx1"/>
                </a:solidFill>
                <a:effectLst/>
                <a:latin typeface="+mn-lt"/>
                <a:ea typeface="+mn-ea"/>
                <a:cs typeface="+mn-cs"/>
              </a:rPr>
              <a:t>|&lt;1.57 is excluded as it leads to lower-quality reconstructed clusters, owing</a:t>
            </a:r>
            <a:r>
              <a:rPr lang="zh-Hans" alt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mainly to services and cables exiting between the barrel and endcap calorimeters</a:t>
            </a:r>
            <a:endParaRPr lang="en-US" dirty="0"/>
          </a:p>
          <a:p>
            <a:r>
              <a:rPr lang="en-US" dirty="0"/>
              <a:t>2016 </a:t>
            </a:r>
            <a:r>
              <a:rPr lang="en-US" dirty="0" err="1"/>
              <a:t>Zssm</a:t>
            </a:r>
            <a:r>
              <a:rPr lang="en-US" dirty="0"/>
              <a:t> 4.15(4.1) </a:t>
            </a:r>
            <a:r>
              <a:rPr lang="en-US" dirty="0" err="1"/>
              <a:t>Zphi</a:t>
            </a:r>
            <a:r>
              <a:rPr lang="en-US" dirty="0"/>
              <a:t> 3.55(3.35)</a:t>
            </a:r>
          </a:p>
          <a:p>
            <a:r>
              <a:rPr lang="en-US" altLang="zh-Hans" dirty="0"/>
              <a:t>Study</a:t>
            </a:r>
            <a:r>
              <a:rPr lang="zh-Hans" altLang="en-US" dirty="0"/>
              <a:t> </a:t>
            </a:r>
            <a:r>
              <a:rPr lang="en-US" altLang="zh-Hans" dirty="0"/>
              <a:t>the</a:t>
            </a:r>
            <a:r>
              <a:rPr lang="zh-Hans" altLang="en-US" dirty="0"/>
              <a:t> </a:t>
            </a:r>
            <a:r>
              <a:rPr lang="en-US" altLang="zh-Hans" dirty="0"/>
              <a:t>model</a:t>
            </a:r>
          </a:p>
          <a:p>
            <a:endParaRPr lang="en-US" dirty="0"/>
          </a:p>
          <a:p>
            <a:r>
              <a:rPr lang="en-US" altLang="zh-Hans" dirty="0"/>
              <a:t>The</a:t>
            </a:r>
            <a:r>
              <a:rPr lang="zh-Hans" altLang="en-US" dirty="0"/>
              <a:t> </a:t>
            </a:r>
            <a:r>
              <a:rPr lang="en-US" altLang="zh-Hans" dirty="0"/>
              <a:t>models</a:t>
            </a:r>
          </a:p>
          <a:p>
            <a:endParaRPr lang="en-US" dirty="0"/>
          </a:p>
          <a:p>
            <a:endParaRPr lang="en-US" dirty="0"/>
          </a:p>
        </p:txBody>
      </p:sp>
      <p:sp>
        <p:nvSpPr>
          <p:cNvPr id="4" name="Slide Number Placeholder 3"/>
          <p:cNvSpPr>
            <a:spLocks noGrp="1"/>
          </p:cNvSpPr>
          <p:nvPr>
            <p:ph type="sldNum" sz="quarter" idx="10"/>
          </p:nvPr>
        </p:nvSpPr>
        <p:spPr/>
        <p:txBody>
          <a:bodyPr/>
          <a:lstStyle/>
          <a:p>
            <a:fld id="{A8E5AD69-F44F-FB42-A58A-BE007BFD842A}" type="slidenum">
              <a:rPr lang="en-US" smtClean="0"/>
              <a:t>8</a:t>
            </a:fld>
            <a:endParaRPr lang="en-US"/>
          </a:p>
        </p:txBody>
      </p:sp>
      <p:sp>
        <p:nvSpPr>
          <p:cNvPr id="5" name="Date Placeholder 4">
            <a:extLst>
              <a:ext uri="{FF2B5EF4-FFF2-40B4-BE49-F238E27FC236}">
                <a16:creationId xmlns:a16="http://schemas.microsoft.com/office/drawing/2014/main" id="{B779B51E-F48D-3142-9C60-E3E1D202134D}"/>
              </a:ext>
            </a:extLst>
          </p:cNvPr>
          <p:cNvSpPr>
            <a:spLocks noGrp="1"/>
          </p:cNvSpPr>
          <p:nvPr>
            <p:ph type="dt" idx="11"/>
          </p:nvPr>
        </p:nvSpPr>
        <p:spPr/>
        <p:txBody>
          <a:bodyPr/>
          <a:lstStyle/>
          <a:p>
            <a:fld id="{38A9FA5E-70B3-074D-86F4-7897D4594F55}" type="datetime1">
              <a:rPr lang="en-US" smtClean="0"/>
              <a:t>5/7/18</a:t>
            </a:fld>
            <a:endParaRPr lang="en-US"/>
          </a:p>
        </p:txBody>
      </p:sp>
      <p:sp>
        <p:nvSpPr>
          <p:cNvPr id="6" name="Footer Placeholder 5">
            <a:extLst>
              <a:ext uri="{FF2B5EF4-FFF2-40B4-BE49-F238E27FC236}">
                <a16:creationId xmlns:a16="http://schemas.microsoft.com/office/drawing/2014/main" id="{A2C278F0-C616-2B4E-8690-CF7680C39872}"/>
              </a:ext>
            </a:extLst>
          </p:cNvPr>
          <p:cNvSpPr>
            <a:spLocks noGrp="1"/>
          </p:cNvSpPr>
          <p:nvPr>
            <p:ph type="ftr" sz="quarter" idx="12"/>
          </p:nvPr>
        </p:nvSpPr>
        <p:spPr/>
        <p:txBody>
          <a:bodyPr/>
          <a:lstStyle/>
          <a:p>
            <a:endParaRPr lang="en-US"/>
          </a:p>
        </p:txBody>
      </p:sp>
      <p:sp>
        <p:nvSpPr>
          <p:cNvPr id="7" name="Header Placeholder 6">
            <a:extLst>
              <a:ext uri="{FF2B5EF4-FFF2-40B4-BE49-F238E27FC236}">
                <a16:creationId xmlns:a16="http://schemas.microsoft.com/office/drawing/2014/main" id="{72AF2483-7692-904D-8A38-B155FF6B06DB}"/>
              </a:ext>
            </a:extLst>
          </p:cNvPr>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17647132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 = </a:t>
            </a:r>
            <a:r>
              <a:rPr lang="en-US" sz="1200" kern="1200" dirty="0">
                <a:solidFill>
                  <a:schemeClr val="tx1"/>
                </a:solidFill>
                <a:effectLst/>
                <a:latin typeface="+mn-lt"/>
                <a:ea typeface="+mn-ea"/>
                <a:cs typeface="+mn-cs"/>
              </a:rPr>
              <a:t>excited quark couplings to the standard model (SM) partners.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Hans" sz="1200" kern="1200" dirty="0">
                <a:solidFill>
                  <a:schemeClr val="tx1"/>
                </a:solidFill>
                <a:effectLst/>
                <a:latin typeface="+mn-lt"/>
                <a:ea typeface="+mn-ea"/>
                <a:cs typeface="+mn-cs"/>
              </a:rPr>
              <a:t>Study</a:t>
            </a:r>
            <a:r>
              <a:rPr lang="zh-Hans" altLang="en-US" sz="1200" kern="1200" dirty="0">
                <a:solidFill>
                  <a:schemeClr val="tx1"/>
                </a:solidFill>
                <a:effectLst/>
                <a:latin typeface="+mn-lt"/>
                <a:ea typeface="+mn-ea"/>
                <a:cs typeface="+mn-cs"/>
              </a:rPr>
              <a:t> </a:t>
            </a:r>
            <a:r>
              <a:rPr lang="en-US" altLang="zh-Hans" sz="1200" kern="1200" dirty="0">
                <a:solidFill>
                  <a:schemeClr val="tx1"/>
                </a:solidFill>
                <a:effectLst/>
                <a:latin typeface="+mn-lt"/>
                <a:ea typeface="+mn-ea"/>
                <a:cs typeface="+mn-cs"/>
              </a:rPr>
              <a:t>why</a:t>
            </a:r>
            <a:r>
              <a:rPr lang="zh-Hans" altLang="en-US" sz="1200" kern="1200" dirty="0">
                <a:solidFill>
                  <a:schemeClr val="tx1"/>
                </a:solidFill>
                <a:effectLst/>
                <a:latin typeface="+mn-lt"/>
                <a:ea typeface="+mn-ea"/>
                <a:cs typeface="+mn-cs"/>
              </a:rPr>
              <a:t> </a:t>
            </a:r>
            <a:r>
              <a:rPr lang="en-US" altLang="zh-Hans" sz="1200" kern="1200" dirty="0">
                <a:solidFill>
                  <a:schemeClr val="tx1"/>
                </a:solidFill>
                <a:effectLst/>
                <a:latin typeface="+mn-lt"/>
                <a:ea typeface="+mn-ea"/>
                <a:cs typeface="+mn-cs"/>
              </a:rPr>
              <a:t>they</a:t>
            </a:r>
            <a:r>
              <a:rPr lang="zh-Hans" altLang="en-US" sz="1200" kern="1200" dirty="0">
                <a:solidFill>
                  <a:schemeClr val="tx1"/>
                </a:solidFill>
                <a:effectLst/>
                <a:latin typeface="+mn-lt"/>
                <a:ea typeface="+mn-ea"/>
                <a:cs typeface="+mn-cs"/>
              </a:rPr>
              <a:t> </a:t>
            </a:r>
            <a:r>
              <a:rPr lang="en-US" altLang="zh-Hans" sz="1200" kern="1200" dirty="0">
                <a:solidFill>
                  <a:schemeClr val="tx1"/>
                </a:solidFill>
                <a:effectLst/>
                <a:latin typeface="+mn-lt"/>
                <a:ea typeface="+mn-ea"/>
                <a:cs typeface="+mn-cs"/>
              </a:rPr>
              <a:t>use</a:t>
            </a:r>
            <a:r>
              <a:rPr lang="zh-Hans" altLang="en-US" sz="1200" kern="1200" dirty="0">
                <a:solidFill>
                  <a:schemeClr val="tx1"/>
                </a:solidFill>
                <a:effectLst/>
                <a:latin typeface="+mn-lt"/>
                <a:ea typeface="+mn-ea"/>
                <a:cs typeface="+mn-cs"/>
              </a:rPr>
              <a:t> </a:t>
            </a:r>
            <a:r>
              <a:rPr lang="en-US" altLang="zh-Hans" sz="1200" kern="1200" dirty="0">
                <a:solidFill>
                  <a:schemeClr val="tx1"/>
                </a:solidFill>
                <a:effectLst/>
                <a:latin typeface="+mn-lt"/>
                <a:ea typeface="+mn-ea"/>
                <a:cs typeface="+mn-cs"/>
              </a:rPr>
              <a:t>f</a:t>
            </a:r>
            <a:r>
              <a:rPr lang="zh-Hans" altLang="en-US" sz="1200" kern="1200" dirty="0">
                <a:solidFill>
                  <a:schemeClr val="tx1"/>
                </a:solidFill>
                <a:effectLst/>
                <a:latin typeface="+mn-lt"/>
                <a:ea typeface="+mn-ea"/>
                <a:cs typeface="+mn-cs"/>
              </a:rPr>
              <a:t> </a:t>
            </a:r>
            <a:r>
              <a:rPr lang="en-US" altLang="zh-Hans" sz="1200" kern="1200" dirty="0">
                <a:solidFill>
                  <a:schemeClr val="tx1"/>
                </a:solidFill>
                <a:effectLst/>
                <a:latin typeface="+mn-lt"/>
                <a:ea typeface="+mn-ea"/>
                <a:cs typeface="+mn-cs"/>
              </a:rPr>
              <a:t>=1</a:t>
            </a:r>
            <a:r>
              <a:rPr lang="zh-Hans" altLang="en-US" sz="1200" kern="1200" dirty="0">
                <a:solidFill>
                  <a:schemeClr val="tx1"/>
                </a:solidFill>
                <a:effectLst/>
                <a:latin typeface="+mn-lt"/>
                <a:ea typeface="+mn-ea"/>
                <a:cs typeface="+mn-cs"/>
              </a:rPr>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pp collisions, excited quarks are expected to be produced predominantly through quark-gluon fusion (</a:t>
            </a:r>
            <a:r>
              <a:rPr lang="en-US" sz="1200" kern="1200" dirty="0" err="1">
                <a:solidFill>
                  <a:schemeClr val="tx1"/>
                </a:solidFill>
                <a:effectLst/>
                <a:latin typeface="+mn-lt"/>
                <a:ea typeface="+mn-ea"/>
                <a:cs typeface="+mn-cs"/>
              </a:rPr>
              <a:t>qg</a:t>
            </a:r>
            <a:r>
              <a:rPr lang="en-US" sz="1200" kern="1200" dirty="0">
                <a:solidFill>
                  <a:schemeClr val="tx1"/>
                </a:solidFill>
                <a:effectLst/>
                <a:latin typeface="+mn-lt"/>
                <a:ea typeface="+mn-ea"/>
                <a:cs typeface="+mn-cs"/>
              </a:rPr>
              <a:t>), and then decay into a quark and a gauge boson (g, W, Z,</a:t>
            </a:r>
            <a:r>
              <a:rPr lang="el-GR" sz="1200" i="1" kern="1200" dirty="0">
                <a:solidFill>
                  <a:schemeClr val="tx1"/>
                </a:solidFill>
                <a:effectLst/>
                <a:latin typeface="+mn-lt"/>
                <a:ea typeface="+mn-ea"/>
                <a:cs typeface="+mn-cs"/>
              </a:rPr>
              <a:t>γ</a:t>
            </a:r>
            <a:r>
              <a:rPr lang="el-GR" sz="1200" kern="1200" dirty="0">
                <a:solidFill>
                  <a:schemeClr val="tx1"/>
                </a:solidFill>
                <a:effectLst/>
                <a:latin typeface="+mn-lt"/>
                <a:ea typeface="+mn-ea"/>
                <a:cs typeface="+mn-cs"/>
              </a:rPr>
              <a:t>).</a:t>
            </a:r>
            <a:endParaRPr lang="en-US" dirty="0"/>
          </a:p>
          <a:p>
            <a:r>
              <a:rPr lang="en-US" altLang="zh-Hans" dirty="0"/>
              <a:t>Block</a:t>
            </a:r>
            <a:r>
              <a:rPr lang="zh-Hans" altLang="en-US" dirty="0"/>
              <a:t> </a:t>
            </a:r>
            <a:r>
              <a:rPr lang="en-US" altLang="zh-Hans" dirty="0"/>
              <a:t>the</a:t>
            </a:r>
            <a:r>
              <a:rPr lang="zh-Hans" altLang="en-US" dirty="0"/>
              <a:t> </a:t>
            </a:r>
            <a:r>
              <a:rPr lang="en-US" altLang="zh-Hans" dirty="0" err="1"/>
              <a:t>nubmers</a:t>
            </a:r>
            <a:r>
              <a:rPr lang="zh-Hans" altLang="en-US" dirty="0"/>
              <a:t>   </a:t>
            </a:r>
            <a:r>
              <a:rPr lang="en-US" altLang="zh-Hans" dirty="0"/>
              <a:t>don’t</a:t>
            </a:r>
            <a:r>
              <a:rPr lang="zh-Hans" altLang="en-US" dirty="0"/>
              <a:t> </a:t>
            </a:r>
            <a:r>
              <a:rPr lang="en-US" altLang="zh-Hans" dirty="0"/>
              <a:t>use</a:t>
            </a:r>
            <a:r>
              <a:rPr lang="zh-Hans" altLang="en-US" dirty="0"/>
              <a:t> </a:t>
            </a:r>
            <a:r>
              <a:rPr lang="en-US" altLang="zh-Hans" dirty="0"/>
              <a:t>etc.</a:t>
            </a:r>
            <a:r>
              <a:rPr lang="zh-Hans" altLang="en-US" dirty="0"/>
              <a:t>  </a:t>
            </a:r>
            <a:r>
              <a:rPr lang="en-US" altLang="zh-Hans" dirty="0" err="1"/>
              <a:t>Diphoton</a:t>
            </a:r>
            <a:endParaRPr lang="en-US" altLang="zh-Han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gauge-invariant magnetic-moment operator, described by the effective </a:t>
            </a:r>
            <a:r>
              <a:rPr lang="en-US" sz="1200" kern="1200" dirty="0" err="1">
                <a:solidFill>
                  <a:schemeClr val="tx1"/>
                </a:solidFill>
                <a:effectLst/>
                <a:latin typeface="+mn-lt"/>
                <a:ea typeface="+mn-ea"/>
                <a:cs typeface="+mn-cs"/>
              </a:rPr>
              <a:t>Lagrangian</a:t>
            </a:r>
            <a:endParaRPr lang="en-US" altLang="zh-Han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quantities </a:t>
            </a:r>
            <a:r>
              <a:rPr lang="en-US" sz="1200" i="1" kern="1200" dirty="0">
                <a:solidFill>
                  <a:schemeClr val="tx1"/>
                </a:solidFill>
                <a:effectLst/>
                <a:latin typeface="+mn-lt"/>
                <a:ea typeface="+mn-ea"/>
                <a:cs typeface="+mn-cs"/>
              </a:rPr>
              <a:t>fs</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 are unknown dimensionless constants that represent the strengths of the excited quark couplings to the standard model (SM) partners. Their values </a:t>
            </a:r>
            <a:r>
              <a:rPr lang="en-US" sz="1200" kern="1200" dirty="0" err="1">
                <a:solidFill>
                  <a:schemeClr val="tx1"/>
                </a:solidFill>
                <a:effectLst/>
                <a:latin typeface="+mn-lt"/>
                <a:ea typeface="+mn-ea"/>
                <a:cs typeface="+mn-cs"/>
              </a:rPr>
              <a:t>aredetermined</a:t>
            </a:r>
            <a:r>
              <a:rPr lang="en-US" sz="1200" kern="1200" dirty="0">
                <a:solidFill>
                  <a:schemeClr val="tx1"/>
                </a:solidFill>
                <a:effectLst/>
                <a:latin typeface="+mn-lt"/>
                <a:ea typeface="+mn-ea"/>
                <a:cs typeface="+mn-cs"/>
              </a:rPr>
              <a:t> by the compositeness dynamics, and are usually assumed to be of order unity.</a:t>
            </a:r>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fld id="{A280E720-9007-714B-A431-E79DB0071D5E}" type="datetime1">
              <a:rPr lang="en-US" smtClean="0"/>
              <a:t>5/7/18</a:t>
            </a:fld>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8E5AD69-F44F-FB42-A58A-BE007BFD842A}" type="slidenum">
              <a:rPr lang="en-US" smtClean="0"/>
              <a:t>9</a:t>
            </a:fld>
            <a:endParaRPr lang="en-US"/>
          </a:p>
        </p:txBody>
      </p:sp>
    </p:spTree>
    <p:extLst>
      <p:ext uri="{BB962C8B-B14F-4D97-AF65-F5344CB8AC3E}">
        <p14:creationId xmlns:p14="http://schemas.microsoft.com/office/powerpoint/2010/main" val="24600766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TTUS SEAL.eps"/>
          <p:cNvPicPr>
            <a:picLocks noChangeAspect="1"/>
          </p:cNvPicPr>
          <p:nvPr userDrawn="1"/>
        </p:nvPicPr>
        <p:blipFill>
          <a:blip r:embed="rId2">
            <a:alphaModFix amt="14000"/>
            <a:extLst>
              <a:ext uri="{28A0092B-C50C-407E-A947-70E740481C1C}">
                <a14:useLocalDpi xmlns:a14="http://schemas.microsoft.com/office/drawing/2010/main" val="0"/>
              </a:ext>
            </a:extLst>
          </a:blip>
          <a:stretch>
            <a:fillRect/>
          </a:stretch>
        </p:blipFill>
        <p:spPr>
          <a:xfrm>
            <a:off x="5875098" y="1249218"/>
            <a:ext cx="3592176" cy="3592176"/>
          </a:xfrm>
          <a:prstGeom prst="rect">
            <a:avLst/>
          </a:prstGeom>
        </p:spPr>
      </p:pic>
      <p:sp>
        <p:nvSpPr>
          <p:cNvPr id="2" name="Title 1"/>
          <p:cNvSpPr>
            <a:spLocks noGrp="1"/>
          </p:cNvSpPr>
          <p:nvPr>
            <p:ph type="ctrTitle"/>
          </p:nvPr>
        </p:nvSpPr>
        <p:spPr>
          <a:xfrm>
            <a:off x="685800" y="1"/>
            <a:ext cx="7772400" cy="985212"/>
          </a:xfrm>
        </p:spPr>
        <p:txBody>
          <a:bodyPr>
            <a:normAutofit/>
          </a:bodyPr>
          <a:lstStyle>
            <a:lvl1pPr>
              <a:defRPr sz="2400"/>
            </a:lvl1pPr>
          </a:lstStyle>
          <a:p>
            <a:r>
              <a:rPr lang="en-US" dirty="0"/>
              <a:t>Click to edit Master title style</a:t>
            </a:r>
          </a:p>
        </p:txBody>
      </p:sp>
      <p:sp>
        <p:nvSpPr>
          <p:cNvPr id="3" name="Subtitle 2"/>
          <p:cNvSpPr>
            <a:spLocks noGrp="1"/>
          </p:cNvSpPr>
          <p:nvPr>
            <p:ph type="subTitle" idx="1"/>
          </p:nvPr>
        </p:nvSpPr>
        <p:spPr>
          <a:xfrm>
            <a:off x="685800" y="1914043"/>
            <a:ext cx="6400800" cy="1314450"/>
          </a:xfrm>
        </p:spPr>
        <p:txBody>
          <a:bodyPr>
            <a:normAutofit/>
          </a:bodyPr>
          <a:lstStyle>
            <a:lvl1pPr marL="0" indent="0" algn="ctr">
              <a:buNone/>
              <a:defRPr sz="3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483549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35581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0822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985212"/>
          </a:xfrm>
        </p:spPr>
        <p:txBody>
          <a:bodyPr>
            <a:normAutofit/>
          </a:bodyPr>
          <a:lstStyle>
            <a:lvl1pPr>
              <a:defRPr sz="2400"/>
            </a:lvl1pPr>
          </a:lstStyle>
          <a:p>
            <a:r>
              <a:rPr lang="en-US"/>
              <a:t>Click to edit Master title style</a:t>
            </a:r>
            <a:endParaRPr lang="en-US" dirty="0"/>
          </a:p>
        </p:txBody>
      </p:sp>
      <p:sp>
        <p:nvSpPr>
          <p:cNvPr id="3" name="Subtitle 2"/>
          <p:cNvSpPr>
            <a:spLocks noGrp="1"/>
          </p:cNvSpPr>
          <p:nvPr>
            <p:ph type="subTitle" idx="1"/>
          </p:nvPr>
        </p:nvSpPr>
        <p:spPr>
          <a:xfrm>
            <a:off x="685800" y="1914043"/>
            <a:ext cx="6400800" cy="1314450"/>
          </a:xfrm>
        </p:spPr>
        <p:txBody>
          <a:bodyPr>
            <a:normAutofit/>
          </a:bodyPr>
          <a:lstStyle>
            <a:lvl1pPr marL="0" indent="0" algn="ctr">
              <a:buNone/>
              <a:defRPr sz="3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4" name="Picture 3" descr="TTUS SEAL Bline.eps"/>
          <p:cNvPicPr>
            <a:picLocks noChangeAspect="1"/>
          </p:cNvPicPr>
          <p:nvPr userDrawn="1"/>
        </p:nvPicPr>
        <p:blipFill>
          <a:blip r:embed="rId2">
            <a:alphaModFix amt="13000"/>
            <a:extLst>
              <a:ext uri="{28A0092B-C50C-407E-A947-70E740481C1C}">
                <a14:useLocalDpi xmlns:a14="http://schemas.microsoft.com/office/drawing/2010/main" val="0"/>
              </a:ext>
            </a:extLst>
          </a:blip>
          <a:stretch>
            <a:fillRect/>
          </a:stretch>
        </p:blipFill>
        <p:spPr>
          <a:xfrm>
            <a:off x="5875098" y="1249218"/>
            <a:ext cx="3592176" cy="3592176"/>
          </a:xfrm>
          <a:prstGeom prst="rect">
            <a:avLst/>
          </a:prstGeom>
        </p:spPr>
      </p:pic>
    </p:spTree>
    <p:extLst>
      <p:ext uri="{BB962C8B-B14F-4D97-AF65-F5344CB8AC3E}">
        <p14:creationId xmlns:p14="http://schemas.microsoft.com/office/powerpoint/2010/main" val="24835499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87998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42405"/>
            <a:ext cx="7772400" cy="1406261"/>
          </a:xfrm>
        </p:spPr>
        <p:txBody>
          <a:bodyPr anchor="t"/>
          <a:lstStyle>
            <a:lvl1pPr algn="l">
              <a:defRPr sz="4000" b="1" cap="all">
                <a:solidFill>
                  <a:srgbClr val="000000"/>
                </a:solidFill>
              </a:defRPr>
            </a:lvl1pPr>
          </a:lstStyle>
          <a:p>
            <a:r>
              <a:rPr lang="en-US"/>
              <a:t>Click to edit Master title style</a:t>
            </a:r>
            <a:endParaRPr lang="en-US" dirty="0"/>
          </a:p>
        </p:txBody>
      </p:sp>
      <p:sp>
        <p:nvSpPr>
          <p:cNvPr id="3" name="Text Placeholder 2"/>
          <p:cNvSpPr>
            <a:spLocks noGrp="1"/>
          </p:cNvSpPr>
          <p:nvPr>
            <p:ph type="body" idx="1"/>
          </p:nvPr>
        </p:nvSpPr>
        <p:spPr>
          <a:xfrm>
            <a:off x="722313" y="1616869"/>
            <a:ext cx="7772400" cy="1125537"/>
          </a:xfrm>
        </p:spPr>
        <p:txBody>
          <a:bodyPr anchor="b"/>
          <a:lstStyle>
            <a:lvl1pPr marL="0" indent="0">
              <a:buNone/>
              <a:defRPr sz="2000">
                <a:solidFill>
                  <a:srgbClr val="00000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50244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8542" y="1200150"/>
            <a:ext cx="3817257"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200150"/>
            <a:ext cx="3817257"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7848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8542" y="1123758"/>
            <a:ext cx="3818845" cy="71601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8542" y="1839768"/>
            <a:ext cx="381884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23758"/>
            <a:ext cx="3820432" cy="71601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839768"/>
            <a:ext cx="3820432"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04377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08140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9958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7842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076325"/>
            <a:ext cx="3008313" cy="39127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1285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87998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95475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355816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08228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0149639"/>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5027385"/>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33765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91979" y="2173245"/>
            <a:ext cx="6400800" cy="1314450"/>
          </a:xfrm>
          <a:prstGeom prst="rect">
            <a:avLst/>
          </a:prstGeom>
        </p:spPr>
        <p:txBody>
          <a:bodyPr>
            <a:normAutofit/>
          </a:bodyPr>
          <a:lstStyle>
            <a:lvl1pPr marL="0" indent="0" algn="l">
              <a:buNone/>
              <a:defRPr sz="3600">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4707990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113" y="2049678"/>
            <a:ext cx="6400800" cy="1314450"/>
          </a:xfrm>
          <a:prstGeom prst="rect">
            <a:avLst/>
          </a:prstGeom>
        </p:spPr>
        <p:txBody>
          <a:bodyPr>
            <a:normAutofit/>
          </a:bodyPr>
          <a:lstStyle>
            <a:lvl1pPr marL="0" indent="0" algn="l">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901973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42405"/>
            <a:ext cx="7772400" cy="1406261"/>
          </a:xfrm>
        </p:spPr>
        <p:txBody>
          <a:bodyPr anchor="t"/>
          <a:lstStyle>
            <a:lvl1pPr algn="l">
              <a:defRPr sz="4000" b="1" cap="all">
                <a:solidFill>
                  <a:srgbClr val="000000"/>
                </a:solidFill>
              </a:defRPr>
            </a:lvl1pPr>
          </a:lstStyle>
          <a:p>
            <a:r>
              <a:rPr lang="en-US" dirty="0"/>
              <a:t>Click to edit Master title style</a:t>
            </a:r>
          </a:p>
        </p:txBody>
      </p:sp>
      <p:sp>
        <p:nvSpPr>
          <p:cNvPr id="3" name="Text Placeholder 2"/>
          <p:cNvSpPr>
            <a:spLocks noGrp="1"/>
          </p:cNvSpPr>
          <p:nvPr>
            <p:ph type="body" idx="1"/>
          </p:nvPr>
        </p:nvSpPr>
        <p:spPr>
          <a:xfrm>
            <a:off x="722313" y="1616869"/>
            <a:ext cx="7772400" cy="1125537"/>
          </a:xfrm>
        </p:spPr>
        <p:txBody>
          <a:bodyPr anchor="b"/>
          <a:lstStyle>
            <a:lvl1pPr marL="0" indent="0">
              <a:buNone/>
              <a:defRPr sz="2000">
                <a:solidFill>
                  <a:srgbClr val="00000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950244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78542" y="1200150"/>
            <a:ext cx="3817257"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00150"/>
            <a:ext cx="3817257"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7848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8542" y="1123758"/>
            <a:ext cx="3818845" cy="71601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78542" y="1839768"/>
            <a:ext cx="381884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23758"/>
            <a:ext cx="3820432" cy="71601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6" y="1839768"/>
            <a:ext cx="3820432"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04377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0814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995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7842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076325"/>
            <a:ext cx="3008313" cy="39127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1285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95475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NUL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NUL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theme" Target="../theme/theme4.xml"/><Relationship Id="rId1" Type="http://schemas.openxmlformats.org/officeDocument/2006/relationships/slideLayout" Target="../slideLayouts/slideLayout26.xml"/></Relationships>
</file>

<file path=ppt/slideMasters/_rels/slideMaster5.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theme" Target="../theme/theme5.xml"/><Relationship Id="rId1"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7" name="Rectangle 6"/>
          <p:cNvSpPr/>
          <p:nvPr/>
        </p:nvSpPr>
        <p:spPr>
          <a:xfrm>
            <a:off x="0" y="0"/>
            <a:ext cx="9144000" cy="975032"/>
          </a:xfrm>
          <a:prstGeom prst="rect">
            <a:avLst/>
          </a:prstGeom>
          <a:solidFill>
            <a:srgbClr val="CC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TTUS_SEAL.eps"/>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638143" y="65314"/>
            <a:ext cx="827314" cy="827314"/>
          </a:xfrm>
          <a:prstGeom prst="rect">
            <a:avLst/>
          </a:prstGeom>
        </p:spPr>
      </p:pic>
      <p:sp>
        <p:nvSpPr>
          <p:cNvPr id="2" name="Title Placeholder 1"/>
          <p:cNvSpPr>
            <a:spLocks noGrp="1"/>
          </p:cNvSpPr>
          <p:nvPr>
            <p:ph type="title"/>
          </p:nvPr>
        </p:nvSpPr>
        <p:spPr>
          <a:xfrm>
            <a:off x="678543" y="56138"/>
            <a:ext cx="7786914"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78543" y="1200150"/>
            <a:ext cx="7786914" cy="37639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6936327"/>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p:txStyles>
    <p:titleStyle>
      <a:lvl1pPr algn="l" defTabSz="457200" rtl="0" eaLnBrk="1" latinLnBrk="0" hangingPunct="1">
        <a:spcBef>
          <a:spcPct val="0"/>
        </a:spcBef>
        <a:buNone/>
        <a:defRPr sz="2400" kern="1200">
          <a:solidFill>
            <a:srgbClr val="FFFFFF"/>
          </a:solidFill>
          <a:latin typeface="Times New Roman"/>
          <a:ea typeface="+mj-ea"/>
          <a:cs typeface="Times New Roman"/>
        </a:defRPr>
      </a:lvl1pPr>
    </p:titleStyle>
    <p:bodyStyle>
      <a:lvl1pPr marL="0" indent="0" algn="l" defTabSz="457200" rtl="0" eaLnBrk="1" latinLnBrk="0" hangingPunct="1">
        <a:spcBef>
          <a:spcPct val="20000"/>
        </a:spcBef>
        <a:buFontTx/>
        <a:buNone/>
        <a:defRPr sz="3800" kern="1200">
          <a:solidFill>
            <a:schemeClr val="tx1"/>
          </a:solidFill>
          <a:latin typeface="Times New Roman"/>
          <a:ea typeface="+mn-ea"/>
          <a:cs typeface="Times New Roman"/>
        </a:defRPr>
      </a:lvl1pPr>
      <a:lvl2pPr marL="742950" indent="-285750" algn="l" defTabSz="457200" rtl="0" eaLnBrk="1" latinLnBrk="0" hangingPunct="1">
        <a:spcBef>
          <a:spcPct val="20000"/>
        </a:spcBef>
        <a:buClr>
          <a:srgbClr val="CC0000"/>
        </a:buClr>
        <a:buSzPct val="90000"/>
        <a:buFont typeface="Wingdings" charset="2"/>
        <a:buChar char="§"/>
        <a:defRPr sz="30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18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1800" i="1" kern="1200">
          <a:solidFill>
            <a:schemeClr val="tx1"/>
          </a:solidFill>
          <a:latin typeface="Times New Roman"/>
          <a:ea typeface="+mn-ea"/>
          <a:cs typeface="Times New Roman"/>
        </a:defRPr>
      </a:lvl4pPr>
      <a:lvl5pPr marL="1828800" indent="0" algn="l" defTabSz="457200" rtl="0" eaLnBrk="1" latinLnBrk="0" hangingPunct="1">
        <a:spcBef>
          <a:spcPct val="20000"/>
        </a:spcBef>
        <a:buFontTx/>
        <a:buNone/>
        <a:defRPr sz="18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7" name="Rectangle 6"/>
          <p:cNvSpPr/>
          <p:nvPr/>
        </p:nvSpPr>
        <p:spPr>
          <a:xfrm>
            <a:off x="0" y="0"/>
            <a:ext cx="9144000" cy="975032"/>
          </a:xfrm>
          <a:prstGeom prst="rect">
            <a:avLst/>
          </a:prstGeom>
          <a:solidFill>
            <a:srgbClr val="CC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TTUS_SEAL.eps"/>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638143" y="65314"/>
            <a:ext cx="827314" cy="827314"/>
          </a:xfrm>
          <a:prstGeom prst="rect">
            <a:avLst/>
          </a:prstGeom>
        </p:spPr>
      </p:pic>
      <p:sp>
        <p:nvSpPr>
          <p:cNvPr id="2" name="Title Placeholder 1"/>
          <p:cNvSpPr>
            <a:spLocks noGrp="1"/>
          </p:cNvSpPr>
          <p:nvPr>
            <p:ph type="title"/>
          </p:nvPr>
        </p:nvSpPr>
        <p:spPr>
          <a:xfrm>
            <a:off x="678543" y="56138"/>
            <a:ext cx="7786914"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8543" y="1200150"/>
            <a:ext cx="7786914" cy="37639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16936327"/>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hf hdr="0"/>
  <p:txStyles>
    <p:titleStyle>
      <a:lvl1pPr algn="l" defTabSz="457200" rtl="0" eaLnBrk="1" latinLnBrk="0" hangingPunct="1">
        <a:spcBef>
          <a:spcPct val="0"/>
        </a:spcBef>
        <a:buNone/>
        <a:defRPr sz="2400" kern="1200">
          <a:solidFill>
            <a:schemeClr val="bg1"/>
          </a:solidFill>
          <a:latin typeface="Times New Roman"/>
          <a:ea typeface="+mj-ea"/>
          <a:cs typeface="Times New Roman"/>
        </a:defRPr>
      </a:lvl1pPr>
    </p:titleStyle>
    <p:bodyStyle>
      <a:lvl1pPr marL="0" indent="0" algn="l" defTabSz="457200" rtl="0" eaLnBrk="1" latinLnBrk="0" hangingPunct="1">
        <a:spcBef>
          <a:spcPct val="20000"/>
        </a:spcBef>
        <a:buFontTx/>
        <a:buNone/>
        <a:defRPr sz="3800" kern="1200">
          <a:solidFill>
            <a:schemeClr val="tx1"/>
          </a:solidFill>
          <a:latin typeface="Times New Roman"/>
          <a:ea typeface="+mn-ea"/>
          <a:cs typeface="Times New Roman"/>
        </a:defRPr>
      </a:lvl1pPr>
      <a:lvl2pPr marL="742950" indent="-285750" algn="l" defTabSz="457200" rtl="0" eaLnBrk="1" latinLnBrk="0" hangingPunct="1">
        <a:spcBef>
          <a:spcPct val="20000"/>
        </a:spcBef>
        <a:buClr>
          <a:srgbClr val="CC0000"/>
        </a:buClr>
        <a:buSzPct val="90000"/>
        <a:buFont typeface="Wingdings" charset="2"/>
        <a:buChar char="§"/>
        <a:defRPr sz="30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18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1800" i="1" kern="1200">
          <a:solidFill>
            <a:schemeClr val="tx1"/>
          </a:solidFill>
          <a:latin typeface="Times New Roman"/>
          <a:ea typeface="+mn-ea"/>
          <a:cs typeface="Times New Roman"/>
        </a:defRPr>
      </a:lvl4pPr>
      <a:lvl5pPr marL="1828800" indent="0" algn="l" defTabSz="457200" rtl="0" eaLnBrk="1" latinLnBrk="0" hangingPunct="1">
        <a:spcBef>
          <a:spcPct val="20000"/>
        </a:spcBef>
        <a:buFontTx/>
        <a:buNone/>
        <a:defRPr sz="18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7527476"/>
      </p:ext>
    </p:extLst>
  </p:cSld>
  <p:clrMap bg1="lt1" tx1="dk1" bg2="lt2" tx2="dk2" accent1="accent1" accent2="accent2" accent3="accent3" accent4="accent4" accent5="accent5" accent6="accent6" hlink="hlink" folHlink="folHlink"/>
  <p:sldLayoutIdLst>
    <p:sldLayoutId id="2147483785" r:id="rId1"/>
    <p:sldLayoutId id="2147483791" r:id="rId2"/>
    <p:sldLayoutId id="2147483786" r:id="rId3"/>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3" name="Rectangle 12"/>
          <p:cNvSpPr/>
          <p:nvPr/>
        </p:nvSpPr>
        <p:spPr>
          <a:xfrm>
            <a:off x="0" y="0"/>
            <a:ext cx="9144000" cy="975032"/>
          </a:xfrm>
          <a:prstGeom prst="rect">
            <a:avLst/>
          </a:prstGeom>
          <a:solidFill>
            <a:srgbClr val="CC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Placeholder 2"/>
          <p:cNvSpPr>
            <a:spLocks noGrp="1"/>
          </p:cNvSpPr>
          <p:nvPr>
            <p:ph type="body" idx="1"/>
          </p:nvPr>
        </p:nvSpPr>
        <p:spPr>
          <a:xfrm>
            <a:off x="680357" y="1200150"/>
            <a:ext cx="7783286" cy="37733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TTUS_fl2Cv8rvs.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357" y="122419"/>
            <a:ext cx="4228826" cy="739306"/>
          </a:xfrm>
          <a:prstGeom prst="rect">
            <a:avLst/>
          </a:prstGeom>
        </p:spPr>
      </p:pic>
    </p:spTree>
    <p:extLst>
      <p:ext uri="{BB962C8B-B14F-4D97-AF65-F5344CB8AC3E}">
        <p14:creationId xmlns:p14="http://schemas.microsoft.com/office/powerpoint/2010/main" val="323277569"/>
      </p:ext>
    </p:extLst>
  </p:cSld>
  <p:clrMap bg1="lt1" tx1="dk1" bg2="lt2" tx2="dk2" accent1="accent1" accent2="accent2" accent3="accent3" accent4="accent4" accent5="accent5" accent6="accent6" hlink="hlink" folHlink="folHlink"/>
  <p:sldLayoutIdLst>
    <p:sldLayoutId id="2147483788" r:id="rId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indent="0" algn="l" defTabSz="457200" rtl="0" eaLnBrk="1" latinLnBrk="0" hangingPunct="1">
        <a:spcBef>
          <a:spcPct val="20000"/>
        </a:spcBef>
        <a:buFontTx/>
        <a:buNone/>
        <a:defRPr sz="3800" kern="1200">
          <a:solidFill>
            <a:schemeClr val="tx1"/>
          </a:solidFill>
          <a:latin typeface="Times New Roman"/>
          <a:ea typeface="+mn-ea"/>
          <a:cs typeface="Times New Roman"/>
        </a:defRPr>
      </a:lvl1pPr>
      <a:lvl2pPr marL="742950" indent="-285750" algn="l" defTabSz="457200" rtl="0" eaLnBrk="1" latinLnBrk="0" hangingPunct="1">
        <a:spcBef>
          <a:spcPct val="20000"/>
        </a:spcBef>
        <a:buClr>
          <a:srgbClr val="CC0000"/>
        </a:buClr>
        <a:buSzPct val="90000"/>
        <a:buFont typeface="Wingdings" charset="2"/>
        <a:buChar char="§"/>
        <a:defRPr sz="30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18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1800" i="1" kern="1200">
          <a:solidFill>
            <a:schemeClr val="tx1"/>
          </a:solidFill>
          <a:latin typeface="Times New Roman"/>
          <a:ea typeface="+mn-ea"/>
          <a:cs typeface="Times New Roman"/>
        </a:defRPr>
      </a:lvl4pPr>
      <a:lvl5pPr marL="1828800" indent="0" algn="l" defTabSz="457200" rtl="0" eaLnBrk="1" latinLnBrk="0" hangingPunct="1">
        <a:spcBef>
          <a:spcPct val="20000"/>
        </a:spcBef>
        <a:buFontTx/>
        <a:buNone/>
        <a:defRPr sz="18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3" name="Rectangle 12"/>
          <p:cNvSpPr/>
          <p:nvPr/>
        </p:nvSpPr>
        <p:spPr>
          <a:xfrm>
            <a:off x="0" y="0"/>
            <a:ext cx="9144000" cy="975032"/>
          </a:xfrm>
          <a:prstGeom prst="rect">
            <a:avLst/>
          </a:prstGeom>
          <a:solidFill>
            <a:srgbClr val="CC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Placeholder 2"/>
          <p:cNvSpPr>
            <a:spLocks noGrp="1"/>
          </p:cNvSpPr>
          <p:nvPr>
            <p:ph type="body" idx="1"/>
          </p:nvPr>
        </p:nvSpPr>
        <p:spPr>
          <a:xfrm>
            <a:off x="680357" y="1200150"/>
            <a:ext cx="7783286" cy="37733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TTUS_fl2Cv8rvs.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357" y="122419"/>
            <a:ext cx="4228826" cy="739306"/>
          </a:xfrm>
          <a:prstGeom prst="rect">
            <a:avLst/>
          </a:prstGeom>
        </p:spPr>
      </p:pic>
    </p:spTree>
    <p:extLst>
      <p:ext uri="{BB962C8B-B14F-4D97-AF65-F5344CB8AC3E}">
        <p14:creationId xmlns:p14="http://schemas.microsoft.com/office/powerpoint/2010/main" val="2191669909"/>
      </p:ext>
    </p:extLst>
  </p:cSld>
  <p:clrMap bg1="dk1" tx1="lt1" bg2="dk2" tx2="lt2" accent1="accent1" accent2="accent2" accent3="accent3" accent4="accent4" accent5="accent5" accent6="accent6" hlink="hlink" folHlink="folHlink"/>
  <p:sldLayoutIdLst>
    <p:sldLayoutId id="2147483790" r:id="rId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indent="0" algn="l" defTabSz="457200" rtl="0" eaLnBrk="1" latinLnBrk="0" hangingPunct="1">
        <a:spcBef>
          <a:spcPct val="20000"/>
        </a:spcBef>
        <a:buFontTx/>
        <a:buNone/>
        <a:defRPr sz="3800" kern="1200">
          <a:solidFill>
            <a:schemeClr val="tx1"/>
          </a:solidFill>
          <a:latin typeface="Times New Roman"/>
          <a:ea typeface="+mn-ea"/>
          <a:cs typeface="Times New Roman"/>
        </a:defRPr>
      </a:lvl1pPr>
      <a:lvl2pPr marL="742950" indent="-285750" algn="l" defTabSz="457200" rtl="0" eaLnBrk="1" latinLnBrk="0" hangingPunct="1">
        <a:spcBef>
          <a:spcPct val="20000"/>
        </a:spcBef>
        <a:buClr>
          <a:srgbClr val="CC0000"/>
        </a:buClr>
        <a:buSzPct val="90000"/>
        <a:buFont typeface="Wingdings" charset="2"/>
        <a:buChar char="§"/>
        <a:defRPr sz="30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18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1800" i="1" kern="1200">
          <a:solidFill>
            <a:schemeClr val="tx1"/>
          </a:solidFill>
          <a:latin typeface="Times New Roman"/>
          <a:ea typeface="+mn-ea"/>
          <a:cs typeface="Times New Roman"/>
        </a:defRPr>
      </a:lvl4pPr>
      <a:lvl5pPr marL="1828800" indent="0" algn="l" defTabSz="457200" rtl="0" eaLnBrk="1" latinLnBrk="0" hangingPunct="1">
        <a:spcBef>
          <a:spcPct val="20000"/>
        </a:spcBef>
        <a:buFontTx/>
        <a:buNone/>
        <a:defRPr sz="18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image" Target="../media/image8.tiff"/></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0.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5.png"/><Relationship Id="rId7" Type="http://schemas.openxmlformats.org/officeDocument/2006/relationships/image" Target="../media/image15.tiff"/><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7.png"/><Relationship Id="rId7"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2.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27.(null)"/><Relationship Id="rId3" Type="http://schemas.openxmlformats.org/officeDocument/2006/relationships/image" Target="../media/image2.png"/><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6.png"/><Relationship Id="rId10" Type="http://schemas.openxmlformats.org/officeDocument/2006/relationships/image" Target="../media/image28.png"/><Relationship Id="rId4" Type="http://schemas.openxmlformats.org/officeDocument/2006/relationships/image" Target="../media/image5.png"/><Relationship Id="rId9"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4.png"/><Relationship Id="rId3" Type="http://schemas.openxmlformats.org/officeDocument/2006/relationships/image" Target="../media/image6.png"/><Relationship Id="rId7" Type="http://schemas.openxmlformats.org/officeDocument/2006/relationships/image" Target="../media/image31.png"/><Relationship Id="rId12"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2">
            <a:extLst>
              <a:ext uri="{FF2B5EF4-FFF2-40B4-BE49-F238E27FC236}">
                <a16:creationId xmlns:a16="http://schemas.microsoft.com/office/drawing/2014/main" id="{4FC4E902-C7EF-E442-9990-4AB3B684E55F}"/>
              </a:ext>
            </a:extLst>
          </p:cNvPr>
          <p:cNvSpPr txBox="1">
            <a:spLocks/>
          </p:cNvSpPr>
          <p:nvPr/>
        </p:nvSpPr>
        <p:spPr>
          <a:xfrm>
            <a:off x="44794" y="2558865"/>
            <a:ext cx="9144000" cy="1655762"/>
          </a:xfrm>
          <a:prstGeom prst="rect">
            <a:avLst/>
          </a:prstGeom>
        </p:spPr>
        <p:txBody>
          <a:bodyPr vert="horz" lIns="91440" tIns="45720" rIns="91440" bIns="45720" rtlCol="0">
            <a:normAutofit/>
          </a:bodyPr>
          <a:lstStyle>
            <a:lvl1pPr marL="0" indent="0" algn="l" defTabSz="457200" rtl="0" eaLnBrk="1" latinLnBrk="0" hangingPunct="1">
              <a:spcBef>
                <a:spcPct val="20000"/>
              </a:spcBef>
              <a:buFontTx/>
              <a:buNone/>
              <a:defRPr sz="2800" kern="1200">
                <a:solidFill>
                  <a:schemeClr val="tx1"/>
                </a:solidFill>
                <a:latin typeface="Times New Roman"/>
                <a:ea typeface="+mn-ea"/>
                <a:cs typeface="Times New Roman"/>
              </a:defRPr>
            </a:lvl1pPr>
            <a:lvl2pPr marL="742950" indent="-285750" algn="l" defTabSz="457200" rtl="0" eaLnBrk="1" latinLnBrk="0" hangingPunct="1">
              <a:spcBef>
                <a:spcPct val="20000"/>
              </a:spcBef>
              <a:buClr>
                <a:srgbClr val="CC0000"/>
              </a:buClr>
              <a:buSzPct val="90000"/>
              <a:buFont typeface="Wingdings" charset="2"/>
              <a:buChar char="§"/>
              <a:defRPr sz="24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1800" i="1" kern="1200">
                <a:solidFill>
                  <a:schemeClr val="tx1"/>
                </a:solidFill>
                <a:latin typeface="Times New Roman"/>
                <a:ea typeface="+mn-ea"/>
                <a:cs typeface="Times New Roman"/>
              </a:defRPr>
            </a:lvl4pPr>
            <a:lvl5pPr marL="1828800" indent="0" algn="l" defTabSz="457200" rtl="0" eaLnBrk="1" latinLnBrk="0" hangingPunct="1">
              <a:spcBef>
                <a:spcPct val="20000"/>
              </a:spcBef>
              <a:buFontTx/>
              <a:buNone/>
              <a:defRPr sz="18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gn="ctr"/>
            <a:r>
              <a:rPr lang="en-US" altLang="zh-Hans" sz="2400" dirty="0"/>
              <a:t>Tyler</a:t>
            </a:r>
            <a:r>
              <a:rPr lang="zh-Hans" altLang="en-US" sz="2400" dirty="0"/>
              <a:t> </a:t>
            </a:r>
            <a:r>
              <a:rPr lang="en-US" altLang="zh-Hans" sz="2400" dirty="0"/>
              <a:t>Wang</a:t>
            </a:r>
          </a:p>
          <a:p>
            <a:pPr algn="ctr"/>
            <a:r>
              <a:rPr lang="en-US" altLang="zh-Hans" sz="2400" dirty="0"/>
              <a:t>Texas</a:t>
            </a:r>
            <a:r>
              <a:rPr lang="zh-Hans" altLang="en-US" sz="2400" dirty="0"/>
              <a:t> </a:t>
            </a:r>
            <a:r>
              <a:rPr lang="en-US" altLang="zh-Hans" sz="2400" dirty="0"/>
              <a:t>Tech</a:t>
            </a:r>
            <a:r>
              <a:rPr lang="zh-Hans" altLang="en-US" sz="2400" dirty="0"/>
              <a:t> </a:t>
            </a:r>
            <a:r>
              <a:rPr lang="en-US" altLang="zh-Hans" sz="2400" dirty="0"/>
              <a:t>University</a:t>
            </a:r>
          </a:p>
          <a:p>
            <a:pPr algn="ctr"/>
            <a:r>
              <a:rPr lang="en-US" sz="2000" b="1" dirty="0"/>
              <a:t>On</a:t>
            </a:r>
            <a:r>
              <a:rPr lang="zh-Hans" altLang="en-US" sz="2000" b="1" dirty="0"/>
              <a:t> </a:t>
            </a:r>
            <a:r>
              <a:rPr lang="en-US" sz="2000" b="1" dirty="0"/>
              <a:t>behalf</a:t>
            </a:r>
            <a:r>
              <a:rPr lang="zh-Hans" altLang="en-US" sz="2000" b="1" dirty="0"/>
              <a:t> </a:t>
            </a:r>
            <a:r>
              <a:rPr lang="en-US" sz="2000" b="1" dirty="0"/>
              <a:t>of</a:t>
            </a:r>
            <a:r>
              <a:rPr lang="zh-Hans" altLang="en-US" sz="2000" b="1" dirty="0"/>
              <a:t> </a:t>
            </a:r>
            <a:r>
              <a:rPr lang="en-US" sz="2000" b="1" dirty="0"/>
              <a:t>the</a:t>
            </a:r>
            <a:r>
              <a:rPr lang="zh-Hans" altLang="en-US" sz="2000" b="1" dirty="0"/>
              <a:t> </a:t>
            </a:r>
            <a:r>
              <a:rPr lang="en-US" sz="2000" b="1" dirty="0"/>
              <a:t>CMS</a:t>
            </a:r>
            <a:r>
              <a:rPr lang="zh-Hans" altLang="en-US" sz="2000" b="1" dirty="0"/>
              <a:t> </a:t>
            </a:r>
            <a:r>
              <a:rPr lang="en-US" sz="2000" b="1" dirty="0"/>
              <a:t>Collaboration</a:t>
            </a:r>
            <a:endParaRPr lang="en-US" sz="2400" dirty="0"/>
          </a:p>
        </p:txBody>
      </p:sp>
      <p:sp>
        <p:nvSpPr>
          <p:cNvPr id="26" name="Rectangle 25">
            <a:extLst>
              <a:ext uri="{FF2B5EF4-FFF2-40B4-BE49-F238E27FC236}">
                <a16:creationId xmlns:a16="http://schemas.microsoft.com/office/drawing/2014/main" id="{C70EB897-75F6-C442-87C5-0A5D284DC5CE}"/>
              </a:ext>
            </a:extLst>
          </p:cNvPr>
          <p:cNvSpPr/>
          <p:nvPr/>
        </p:nvSpPr>
        <p:spPr>
          <a:xfrm>
            <a:off x="3429255" y="4014414"/>
            <a:ext cx="2726259" cy="830997"/>
          </a:xfrm>
          <a:prstGeom prst="rect">
            <a:avLst/>
          </a:prstGeom>
          <a:noFill/>
        </p:spPr>
        <p:txBody>
          <a:bodyPr wrap="none" lIns="91440" tIns="45720" rIns="91440" bIns="45720">
            <a:spAutoFit/>
          </a:bodyPr>
          <a:lstStyle/>
          <a:p>
            <a:pPr algn="ctr"/>
            <a:r>
              <a:rPr lang="en-US" altLang="zh-Hans" sz="2400" b="1" cap="none" spc="50" dirty="0" err="1">
                <a:ln w="9525" cmpd="sng">
                  <a:solidFill>
                    <a:schemeClr val="accent1"/>
                  </a:solidFill>
                  <a:prstDash val="solid"/>
                </a:ln>
                <a:solidFill>
                  <a:srgbClr val="70AD47">
                    <a:tint val="1000"/>
                  </a:srgbClr>
                </a:solidFill>
                <a:effectLst>
                  <a:glow rad="38100">
                    <a:schemeClr val="accent1">
                      <a:alpha val="40000"/>
                    </a:schemeClr>
                  </a:glow>
                </a:effectLst>
              </a:rPr>
              <a:t>Pheno</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Pittsburgh</a:t>
            </a:r>
          </a:p>
          <a:p>
            <a:pPr algn="ct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May</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7</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9,</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2018</a:t>
            </a:r>
            <a:endParaRPr 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pic>
        <p:nvPicPr>
          <p:cNvPr id="9" name="Picture 8">
            <a:extLst>
              <a:ext uri="{FF2B5EF4-FFF2-40B4-BE49-F238E27FC236}">
                <a16:creationId xmlns:a16="http://schemas.microsoft.com/office/drawing/2014/main" id="{9E41DE6E-B1E5-BA47-A12E-5F3A844F4A29}"/>
              </a:ext>
            </a:extLst>
          </p:cNvPr>
          <p:cNvPicPr>
            <a:picLocks noChangeAspect="1"/>
          </p:cNvPicPr>
          <p:nvPr/>
        </p:nvPicPr>
        <p:blipFill rotWithShape="1">
          <a:blip r:embed="rId3">
            <a:extLst>
              <a:ext uri="{28A0092B-C50C-407E-A947-70E740481C1C}">
                <a14:useLocalDpi xmlns:a14="http://schemas.microsoft.com/office/drawing/2010/main" val="0"/>
              </a:ext>
            </a:extLst>
          </a:blip>
          <a:srcRect b="31537"/>
          <a:stretch/>
        </p:blipFill>
        <p:spPr>
          <a:xfrm>
            <a:off x="0" y="986459"/>
            <a:ext cx="9144000" cy="4173495"/>
          </a:xfrm>
          <a:prstGeom prst="rect">
            <a:avLst/>
          </a:prstGeom>
        </p:spPr>
      </p:pic>
      <p:pic>
        <p:nvPicPr>
          <p:cNvPr id="29" name="Picture 28">
            <a:extLst>
              <a:ext uri="{FF2B5EF4-FFF2-40B4-BE49-F238E27FC236}">
                <a16:creationId xmlns:a16="http://schemas.microsoft.com/office/drawing/2014/main" id="{DFD517CE-23E2-7941-B35D-4E6DA7BCC4FE}"/>
              </a:ext>
            </a:extLst>
          </p:cNvPr>
          <p:cNvPicPr>
            <a:picLocks noChangeAspect="1"/>
          </p:cNvPicPr>
          <p:nvPr/>
        </p:nvPicPr>
        <p:blipFill>
          <a:blip r:embed="rId4"/>
          <a:stretch>
            <a:fillRect/>
          </a:stretch>
        </p:blipFill>
        <p:spPr>
          <a:xfrm>
            <a:off x="7350843" y="37648"/>
            <a:ext cx="1551617" cy="888255"/>
          </a:xfrm>
          <a:prstGeom prst="rect">
            <a:avLst/>
          </a:prstGeom>
        </p:spPr>
      </p:pic>
      <p:sp>
        <p:nvSpPr>
          <p:cNvPr id="10" name="Title 1">
            <a:extLst>
              <a:ext uri="{FF2B5EF4-FFF2-40B4-BE49-F238E27FC236}">
                <a16:creationId xmlns:a16="http://schemas.microsoft.com/office/drawing/2014/main" id="{4C7A60EF-654C-2D4C-82AC-4FF231499447}"/>
              </a:ext>
            </a:extLst>
          </p:cNvPr>
          <p:cNvSpPr txBox="1">
            <a:spLocks/>
          </p:cNvSpPr>
          <p:nvPr/>
        </p:nvSpPr>
        <p:spPr>
          <a:xfrm>
            <a:off x="-44795" y="959165"/>
            <a:ext cx="9233589" cy="1806367"/>
          </a:xfrm>
          <a:prstGeom prst="rect">
            <a:avLst/>
          </a:prstGeom>
        </p:spPr>
        <p:txBody>
          <a:bodyPr vert="horz" lIns="91440" tIns="45720" rIns="91440" bIns="45720" rtlCol="0" anchor="ctr">
            <a:normAutofit fontScale="77500" lnSpcReduction="20000"/>
          </a:bodyPr>
          <a:lstStyle>
            <a:lvl1pPr algn="l" defTabSz="457200" rtl="0" eaLnBrk="1" latinLnBrk="0" hangingPunct="1">
              <a:spcBef>
                <a:spcPct val="0"/>
              </a:spcBef>
              <a:buNone/>
              <a:defRPr sz="2400" kern="1200">
                <a:solidFill>
                  <a:srgbClr val="FFFFFF"/>
                </a:solidFill>
                <a:latin typeface="Times New Roman"/>
                <a:ea typeface="+mj-ea"/>
                <a:cs typeface="Times New Roman"/>
              </a:defRPr>
            </a:lvl1pPr>
          </a:lstStyle>
          <a:p>
            <a:pPr algn="ctr"/>
            <a:r>
              <a:rPr lang="en-US" sz="4800" b="1" dirty="0">
                <a:solidFill>
                  <a:schemeClr val="tx1"/>
                </a:solidFill>
              </a:rPr>
              <a:t>Searches for new heavy resonances in final states with leptons, photons, and jets at CMS</a:t>
            </a:r>
            <a:br>
              <a:rPr lang="en-US" sz="2600" b="1" dirty="0">
                <a:solidFill>
                  <a:schemeClr val="tx1"/>
                </a:solidFill>
              </a:rPr>
            </a:br>
            <a:endParaRPr lang="en-US" sz="2600" b="1" dirty="0">
              <a:solidFill>
                <a:schemeClr val="tx1"/>
              </a:solidFill>
            </a:endParaRPr>
          </a:p>
        </p:txBody>
      </p:sp>
      <p:sp>
        <p:nvSpPr>
          <p:cNvPr id="12" name="Subtitle 2">
            <a:extLst>
              <a:ext uri="{FF2B5EF4-FFF2-40B4-BE49-F238E27FC236}">
                <a16:creationId xmlns:a16="http://schemas.microsoft.com/office/drawing/2014/main" id="{F0049973-863A-E94C-BA65-27ED10F973D5}"/>
              </a:ext>
            </a:extLst>
          </p:cNvPr>
          <p:cNvSpPr txBox="1">
            <a:spLocks/>
          </p:cNvSpPr>
          <p:nvPr/>
        </p:nvSpPr>
        <p:spPr>
          <a:xfrm>
            <a:off x="143392" y="2548212"/>
            <a:ext cx="9144000" cy="1655762"/>
          </a:xfrm>
          <a:prstGeom prst="rect">
            <a:avLst/>
          </a:prstGeom>
        </p:spPr>
        <p:txBody>
          <a:bodyPr vert="horz" lIns="91440" tIns="45720" rIns="91440" bIns="45720" rtlCol="0">
            <a:normAutofit/>
          </a:bodyPr>
          <a:lstStyle>
            <a:lvl1pPr marL="0" indent="0" algn="l" defTabSz="457200" rtl="0" eaLnBrk="1" latinLnBrk="0" hangingPunct="1">
              <a:spcBef>
                <a:spcPct val="20000"/>
              </a:spcBef>
              <a:buFontTx/>
              <a:buNone/>
              <a:defRPr sz="2800" kern="1200">
                <a:solidFill>
                  <a:schemeClr val="tx1"/>
                </a:solidFill>
                <a:latin typeface="Times New Roman"/>
                <a:ea typeface="+mn-ea"/>
                <a:cs typeface="Times New Roman"/>
              </a:defRPr>
            </a:lvl1pPr>
            <a:lvl2pPr marL="742950" indent="-285750" algn="l" defTabSz="457200" rtl="0" eaLnBrk="1" latinLnBrk="0" hangingPunct="1">
              <a:spcBef>
                <a:spcPct val="20000"/>
              </a:spcBef>
              <a:buClr>
                <a:srgbClr val="CC0000"/>
              </a:buClr>
              <a:buSzPct val="90000"/>
              <a:buFont typeface="Wingdings" charset="2"/>
              <a:buChar char="§"/>
              <a:defRPr sz="2400" kern="1200">
                <a:solidFill>
                  <a:schemeClr val="tx1"/>
                </a:solidFill>
                <a:latin typeface="Times New Roman"/>
                <a:ea typeface="+mn-ea"/>
                <a:cs typeface="Times New Roman"/>
              </a:defRPr>
            </a:lvl2pPr>
            <a:lvl3pPr marL="1143000" indent="-228600" algn="l" defTabSz="457200" rtl="0" eaLnBrk="1" latinLnBrk="0" hangingPunct="1">
              <a:spcBef>
                <a:spcPct val="20000"/>
              </a:spcBef>
              <a:buFont typeface="Arial"/>
              <a:buChar char="•"/>
              <a:defRPr sz="2000" kern="1200">
                <a:solidFill>
                  <a:schemeClr val="tx1"/>
                </a:solidFill>
                <a:latin typeface="Times New Roman"/>
                <a:ea typeface="+mn-ea"/>
                <a:cs typeface="Times New Roman"/>
              </a:defRPr>
            </a:lvl3pPr>
            <a:lvl4pPr marL="1600200" indent="-228600" algn="l" defTabSz="457200" rtl="0" eaLnBrk="1" latinLnBrk="0" hangingPunct="1">
              <a:spcBef>
                <a:spcPct val="20000"/>
              </a:spcBef>
              <a:buFont typeface="Arial"/>
              <a:buChar char="–"/>
              <a:defRPr sz="1800" i="1" kern="1200">
                <a:solidFill>
                  <a:schemeClr val="tx1"/>
                </a:solidFill>
                <a:latin typeface="Times New Roman"/>
                <a:ea typeface="+mn-ea"/>
                <a:cs typeface="Times New Roman"/>
              </a:defRPr>
            </a:lvl4pPr>
            <a:lvl5pPr marL="1828800" indent="0" algn="l" defTabSz="457200" rtl="0" eaLnBrk="1" latinLnBrk="0" hangingPunct="1">
              <a:spcBef>
                <a:spcPct val="20000"/>
              </a:spcBef>
              <a:buFontTx/>
              <a:buNone/>
              <a:defRPr sz="1800" kern="1200">
                <a:solidFill>
                  <a:schemeClr val="tx1"/>
                </a:solidFill>
                <a:latin typeface="Times New Roman"/>
                <a:ea typeface="+mn-ea"/>
                <a:cs typeface="Times New Roman"/>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gn="ctr"/>
            <a:r>
              <a:rPr lang="en-US" altLang="zh-Hans" sz="2400" dirty="0"/>
              <a:t>Tyler</a:t>
            </a:r>
            <a:r>
              <a:rPr lang="zh-Hans" altLang="en-US" sz="2400" dirty="0"/>
              <a:t> </a:t>
            </a:r>
            <a:r>
              <a:rPr lang="en-US" altLang="zh-Hans" sz="2400" dirty="0"/>
              <a:t>Wang</a:t>
            </a:r>
          </a:p>
          <a:p>
            <a:pPr algn="ctr"/>
            <a:r>
              <a:rPr lang="en-US" altLang="zh-Hans" sz="2400" dirty="0"/>
              <a:t>Texas</a:t>
            </a:r>
            <a:r>
              <a:rPr lang="zh-Hans" altLang="en-US" sz="2400" dirty="0"/>
              <a:t> </a:t>
            </a:r>
            <a:r>
              <a:rPr lang="en-US" altLang="zh-Hans" sz="2400" dirty="0"/>
              <a:t>Tech</a:t>
            </a:r>
            <a:r>
              <a:rPr lang="zh-Hans" altLang="en-US" sz="2400" dirty="0"/>
              <a:t> </a:t>
            </a:r>
            <a:r>
              <a:rPr lang="en-US" altLang="zh-Hans" sz="2400" dirty="0"/>
              <a:t>University</a:t>
            </a:r>
          </a:p>
          <a:p>
            <a:pPr algn="ctr"/>
            <a:r>
              <a:rPr lang="en-US" sz="2000" b="1" dirty="0"/>
              <a:t>On</a:t>
            </a:r>
            <a:r>
              <a:rPr lang="zh-Hans" altLang="en-US" sz="2000" b="1" dirty="0"/>
              <a:t> </a:t>
            </a:r>
            <a:r>
              <a:rPr lang="en-US" sz="2000" b="1" dirty="0"/>
              <a:t>behalf</a:t>
            </a:r>
            <a:r>
              <a:rPr lang="zh-Hans" altLang="en-US" sz="2000" b="1" dirty="0"/>
              <a:t> </a:t>
            </a:r>
            <a:r>
              <a:rPr lang="en-US" sz="2000" b="1" dirty="0"/>
              <a:t>of</a:t>
            </a:r>
            <a:r>
              <a:rPr lang="zh-Hans" altLang="en-US" sz="2000" b="1" dirty="0"/>
              <a:t> </a:t>
            </a:r>
            <a:r>
              <a:rPr lang="en-US" sz="2000" b="1" dirty="0"/>
              <a:t>the</a:t>
            </a:r>
            <a:r>
              <a:rPr lang="zh-Hans" altLang="en-US" sz="2000" b="1" dirty="0"/>
              <a:t> </a:t>
            </a:r>
            <a:r>
              <a:rPr lang="en-US" sz="2000" b="1" dirty="0"/>
              <a:t>CMS</a:t>
            </a:r>
            <a:r>
              <a:rPr lang="zh-Hans" altLang="en-US" sz="2000" b="1" dirty="0"/>
              <a:t> </a:t>
            </a:r>
            <a:r>
              <a:rPr lang="en-US" sz="2000" b="1" dirty="0"/>
              <a:t>Collaboration</a:t>
            </a:r>
            <a:endParaRPr lang="en-US" sz="2400" dirty="0"/>
          </a:p>
        </p:txBody>
      </p:sp>
      <p:sp>
        <p:nvSpPr>
          <p:cNvPr id="13" name="Rectangle 12">
            <a:extLst>
              <a:ext uri="{FF2B5EF4-FFF2-40B4-BE49-F238E27FC236}">
                <a16:creationId xmlns:a16="http://schemas.microsoft.com/office/drawing/2014/main" id="{935C9B68-21EA-E34A-8823-515B0F16E7A1}"/>
              </a:ext>
            </a:extLst>
          </p:cNvPr>
          <p:cNvSpPr/>
          <p:nvPr/>
        </p:nvSpPr>
        <p:spPr>
          <a:xfrm>
            <a:off x="2636426" y="4041708"/>
            <a:ext cx="4157932" cy="830997"/>
          </a:xfrm>
          <a:prstGeom prst="rect">
            <a:avLst/>
          </a:prstGeom>
          <a:noFill/>
        </p:spPr>
        <p:txBody>
          <a:bodyPr wrap="square" lIns="91440" tIns="45720" rIns="91440" bIns="45720">
            <a:spAutoFit/>
          </a:bodyPr>
          <a:lstStyle/>
          <a:p>
            <a:pPr algn="ctr"/>
            <a:r>
              <a:rPr lang="en-US" altLang="zh-Hans" sz="2400" b="1" cap="none" spc="50" dirty="0" err="1">
                <a:ln w="9525" cmpd="sng">
                  <a:solidFill>
                    <a:schemeClr val="accent1"/>
                  </a:solidFill>
                  <a:prstDash val="solid"/>
                </a:ln>
                <a:solidFill>
                  <a:srgbClr val="70AD47">
                    <a:tint val="1000"/>
                  </a:srgbClr>
                </a:solidFill>
                <a:effectLst>
                  <a:glow rad="38100">
                    <a:schemeClr val="accent1">
                      <a:alpha val="40000"/>
                    </a:schemeClr>
                  </a:glow>
                </a:effectLst>
              </a:rPr>
              <a:t>Pheno</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2018</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endPar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a:p>
            <a:pPr algn="ctr"/>
            <a:r>
              <a:rPr lang="zh-Hans" altLang="en-US" sz="2400" b="1"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Pittsburgh,</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May</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7</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a:t>
            </a:r>
            <a:r>
              <a:rPr lang="zh-Hans" alt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altLang="zh-Han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9</a:t>
            </a:r>
            <a:endParaRPr 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87279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576DF6-F312-F343-B0CB-A4D31137BE59}"/>
              </a:ext>
            </a:extLst>
          </p:cNvPr>
          <p:cNvSpPr>
            <a:spLocks noGrp="1"/>
          </p:cNvSpPr>
          <p:nvPr>
            <p:ph sz="half" idx="1"/>
          </p:nvPr>
        </p:nvSpPr>
        <p:spPr>
          <a:xfrm>
            <a:off x="169636" y="1365912"/>
            <a:ext cx="8738438" cy="3215232"/>
          </a:xfrm>
        </p:spPr>
        <p:txBody>
          <a:bodyPr>
            <a:normAutofit fontScale="92500" lnSpcReduction="10000"/>
          </a:bodyPr>
          <a:lstStyle/>
          <a:p>
            <a:pPr marL="457200" indent="-457200">
              <a:buFont typeface="Arial" panose="020B0604020202020204" pitchFamily="34" charset="0"/>
              <a:buChar char="•"/>
            </a:pPr>
            <a:r>
              <a:rPr lang="en-US" sz="1800" dirty="0">
                <a:solidFill>
                  <a:schemeClr val="bg1"/>
                </a:solidFill>
                <a:latin typeface="+mn-lt"/>
                <a:cs typeface="+mn-cs"/>
              </a:rPr>
              <a:t>Searching for heavy resonances is one of the most direct ways to find new</a:t>
            </a:r>
            <a:r>
              <a:rPr lang="zh-Hans" altLang="en-US" sz="1800" dirty="0">
                <a:solidFill>
                  <a:schemeClr val="bg1"/>
                </a:solidFill>
                <a:latin typeface="+mn-lt"/>
                <a:cs typeface="+mn-cs"/>
              </a:rPr>
              <a:t> </a:t>
            </a:r>
            <a:r>
              <a:rPr lang="en-US" sz="1800" dirty="0">
                <a:solidFill>
                  <a:schemeClr val="bg1"/>
                </a:solidFill>
                <a:latin typeface="+mn-lt"/>
                <a:cs typeface="+mn-cs"/>
              </a:rPr>
              <a:t>physics at TeV scale</a:t>
            </a:r>
            <a:r>
              <a:rPr lang="en-US" altLang="zh-Hans" sz="1800" dirty="0">
                <a:solidFill>
                  <a:schemeClr val="bg1"/>
                </a:solidFill>
                <a:latin typeface="+mn-lt"/>
                <a:cs typeface="+mn-cs"/>
              </a:rPr>
              <a:t>.</a:t>
            </a:r>
          </a:p>
          <a:p>
            <a:pPr marL="457200" indent="-457200">
              <a:buFont typeface="Arial" panose="020B0604020202020204" pitchFamily="34" charset="0"/>
              <a:buChar char="•"/>
            </a:pPr>
            <a:endParaRPr lang="en-US" altLang="zh-Hans" sz="1800" dirty="0">
              <a:solidFill>
                <a:schemeClr val="bg1"/>
              </a:solidFill>
              <a:latin typeface="+mn-lt"/>
              <a:cs typeface="+mn-cs"/>
            </a:endParaRPr>
          </a:p>
          <a:p>
            <a:pPr marL="457200" indent="-457200">
              <a:buFont typeface="Arial" panose="020B0604020202020204" pitchFamily="34" charset="0"/>
              <a:buChar char="•"/>
            </a:pPr>
            <a:r>
              <a:rPr lang="en-US" altLang="zh-Hans" sz="1800" dirty="0">
                <a:solidFill>
                  <a:schemeClr val="bg1"/>
                </a:solidFill>
                <a:latin typeface="+mn-lt"/>
                <a:cs typeface="+mn-cs"/>
              </a:rPr>
              <a:t>Many</a:t>
            </a:r>
            <a:r>
              <a:rPr lang="zh-Hans" altLang="en-US" sz="1800" dirty="0">
                <a:solidFill>
                  <a:schemeClr val="bg1"/>
                </a:solidFill>
                <a:latin typeface="+mn-lt"/>
                <a:cs typeface="+mn-cs"/>
              </a:rPr>
              <a:t> </a:t>
            </a:r>
            <a:r>
              <a:rPr lang="en-US" sz="1800" dirty="0">
                <a:solidFill>
                  <a:schemeClr val="bg1"/>
                </a:solidFill>
                <a:latin typeface="+mn-lt"/>
                <a:cs typeface="+mn-cs"/>
              </a:rPr>
              <a:t>high mass di-jet</a:t>
            </a:r>
            <a:r>
              <a:rPr lang="en-US" altLang="zh-Hans" sz="1800" dirty="0">
                <a:solidFill>
                  <a:schemeClr val="bg1"/>
                </a:solidFill>
                <a:latin typeface="+mn-lt"/>
                <a:cs typeface="+mn-cs"/>
              </a:rPr>
              <a:t>,</a:t>
            </a:r>
            <a:r>
              <a:rPr lang="zh-Hans" altLang="en-US" sz="1800" dirty="0">
                <a:solidFill>
                  <a:schemeClr val="bg1"/>
                </a:solidFill>
                <a:latin typeface="+mn-lt"/>
                <a:cs typeface="+mn-cs"/>
              </a:rPr>
              <a:t> </a:t>
            </a:r>
            <a:r>
              <a:rPr lang="en-US" sz="1800" dirty="0">
                <a:solidFill>
                  <a:schemeClr val="bg1"/>
                </a:solidFill>
                <a:latin typeface="+mn-lt"/>
                <a:cs typeface="+mn-cs"/>
              </a:rPr>
              <a:t>di-lepton</a:t>
            </a:r>
            <a:r>
              <a:rPr lang="zh-Hans" altLang="en-US" sz="1800" dirty="0">
                <a:solidFill>
                  <a:schemeClr val="bg1"/>
                </a:solidFill>
                <a:latin typeface="+mn-lt"/>
                <a:cs typeface="+mn-cs"/>
              </a:rPr>
              <a:t> </a:t>
            </a:r>
            <a:r>
              <a:rPr lang="en-US" altLang="zh-Hans" sz="1800" dirty="0">
                <a:solidFill>
                  <a:schemeClr val="bg1"/>
                </a:solidFill>
                <a:latin typeface="+mn-lt"/>
                <a:cs typeface="+mn-cs"/>
              </a:rPr>
              <a:t>and</a:t>
            </a:r>
            <a:r>
              <a:rPr lang="zh-Hans" altLang="en-US" sz="1800" dirty="0">
                <a:solidFill>
                  <a:schemeClr val="bg1"/>
                </a:solidFill>
                <a:latin typeface="+mn-lt"/>
                <a:cs typeface="+mn-cs"/>
              </a:rPr>
              <a:t> </a:t>
            </a:r>
            <a:r>
              <a:rPr lang="en-US" altLang="zh-Hans" sz="1800" dirty="0">
                <a:solidFill>
                  <a:schemeClr val="bg1"/>
                </a:solidFill>
                <a:latin typeface="+mn-lt"/>
                <a:cs typeface="+mn-cs"/>
              </a:rPr>
              <a:t>photonic</a:t>
            </a:r>
            <a:r>
              <a:rPr lang="en-US" sz="1800" dirty="0">
                <a:solidFill>
                  <a:schemeClr val="bg1"/>
                </a:solidFill>
                <a:latin typeface="+mn-lt"/>
                <a:cs typeface="+mn-cs"/>
              </a:rPr>
              <a:t> resonance searches are performed.</a:t>
            </a:r>
          </a:p>
          <a:p>
            <a:pPr marL="457200" indent="-457200">
              <a:buFont typeface="Arial" panose="020B0604020202020204" pitchFamily="34" charset="0"/>
              <a:buChar char="•"/>
            </a:pPr>
            <a:endParaRPr lang="en-US" sz="1800" dirty="0">
              <a:solidFill>
                <a:schemeClr val="bg1"/>
              </a:solidFill>
              <a:latin typeface="+mn-lt"/>
              <a:cs typeface="+mn-cs"/>
            </a:endParaRPr>
          </a:p>
          <a:p>
            <a:pPr marL="457200" indent="-457200">
              <a:buFont typeface="Arial" panose="020B0604020202020204" pitchFamily="34" charset="0"/>
              <a:buChar char="•"/>
            </a:pPr>
            <a:r>
              <a:rPr lang="en-US" sz="1800" dirty="0">
                <a:solidFill>
                  <a:schemeClr val="bg1"/>
                </a:solidFill>
                <a:latin typeface="+mn-lt"/>
                <a:cs typeface="+mn-cs"/>
              </a:rPr>
              <a:t>Limits are interpreted to constrain parameters of models predicting a n</a:t>
            </a:r>
            <a:r>
              <a:rPr lang="en-US" altLang="zh-Hans" sz="1800" dirty="0">
                <a:solidFill>
                  <a:schemeClr val="bg1"/>
                </a:solidFill>
                <a:latin typeface="+mn-lt"/>
                <a:cs typeface="+mn-cs"/>
              </a:rPr>
              <a:t>arrow</a:t>
            </a:r>
            <a:r>
              <a:rPr lang="zh-Hans" altLang="en-US" sz="1800" dirty="0">
                <a:solidFill>
                  <a:schemeClr val="bg1"/>
                </a:solidFill>
                <a:latin typeface="+mn-lt"/>
                <a:cs typeface="+mn-cs"/>
              </a:rPr>
              <a:t> </a:t>
            </a:r>
            <a:r>
              <a:rPr lang="en-US" sz="1800" dirty="0">
                <a:solidFill>
                  <a:schemeClr val="bg1"/>
                </a:solidFill>
                <a:latin typeface="+mn-lt"/>
                <a:cs typeface="+mn-cs"/>
              </a:rPr>
              <a:t>di-jet</a:t>
            </a:r>
            <a:r>
              <a:rPr lang="en-US" altLang="zh-Hans" sz="1800" dirty="0">
                <a:solidFill>
                  <a:schemeClr val="bg1"/>
                </a:solidFill>
                <a:latin typeface="+mn-lt"/>
                <a:cs typeface="+mn-cs"/>
              </a:rPr>
              <a:t>,</a:t>
            </a:r>
            <a:r>
              <a:rPr lang="zh-Hans" altLang="en-US" sz="1800" dirty="0">
                <a:solidFill>
                  <a:schemeClr val="bg1"/>
                </a:solidFill>
                <a:latin typeface="+mn-lt"/>
                <a:cs typeface="+mn-cs"/>
              </a:rPr>
              <a:t> </a:t>
            </a:r>
            <a:endParaRPr lang="en-US" altLang="zh-Hans" sz="1800" dirty="0">
              <a:solidFill>
                <a:schemeClr val="bg1"/>
              </a:solidFill>
              <a:latin typeface="+mn-lt"/>
              <a:cs typeface="+mn-cs"/>
            </a:endParaRPr>
          </a:p>
          <a:p>
            <a:r>
              <a:rPr lang="zh-Hans" altLang="en-US" sz="1800" dirty="0">
                <a:solidFill>
                  <a:schemeClr val="bg1"/>
                </a:solidFill>
                <a:latin typeface="+mn-lt"/>
                <a:cs typeface="+mn-cs"/>
              </a:rPr>
              <a:t>          </a:t>
            </a:r>
            <a:r>
              <a:rPr lang="en-US" sz="1800" dirty="0">
                <a:solidFill>
                  <a:schemeClr val="bg1"/>
                </a:solidFill>
                <a:latin typeface="+mn-lt"/>
                <a:cs typeface="+mn-cs"/>
              </a:rPr>
              <a:t>di-lepton</a:t>
            </a:r>
            <a:r>
              <a:rPr lang="zh-Hans" altLang="en-US" sz="1800" dirty="0">
                <a:solidFill>
                  <a:schemeClr val="bg1"/>
                </a:solidFill>
                <a:latin typeface="+mn-lt"/>
                <a:cs typeface="+mn-cs"/>
              </a:rPr>
              <a:t> </a:t>
            </a:r>
            <a:r>
              <a:rPr lang="en-US" altLang="zh-Hans" sz="1800" dirty="0">
                <a:solidFill>
                  <a:schemeClr val="bg1"/>
                </a:solidFill>
                <a:latin typeface="+mn-lt"/>
                <a:cs typeface="+mn-cs"/>
              </a:rPr>
              <a:t>and</a:t>
            </a:r>
            <a:r>
              <a:rPr lang="zh-Hans" altLang="en-US" sz="1800" dirty="0">
                <a:solidFill>
                  <a:schemeClr val="bg1"/>
                </a:solidFill>
                <a:latin typeface="+mn-lt"/>
                <a:cs typeface="+mn-cs"/>
              </a:rPr>
              <a:t> </a:t>
            </a:r>
            <a:r>
              <a:rPr lang="en-US" altLang="zh-Hans" sz="1800" dirty="0">
                <a:solidFill>
                  <a:schemeClr val="bg1"/>
                </a:solidFill>
                <a:latin typeface="+mn-lt"/>
                <a:cs typeface="+mn-cs"/>
              </a:rPr>
              <a:t>photonic</a:t>
            </a:r>
            <a:r>
              <a:rPr lang="en-US" sz="1800" dirty="0">
                <a:solidFill>
                  <a:schemeClr val="bg1"/>
                </a:solidFill>
                <a:latin typeface="+mn-lt"/>
                <a:cs typeface="+mn-cs"/>
              </a:rPr>
              <a:t> resonance</a:t>
            </a:r>
            <a:r>
              <a:rPr lang="en-US" altLang="zh-Hans" sz="1800" dirty="0">
                <a:solidFill>
                  <a:schemeClr val="bg1"/>
                </a:solidFill>
                <a:latin typeface="+mn-lt"/>
                <a:cs typeface="+mn-cs"/>
              </a:rPr>
              <a:t>.</a:t>
            </a:r>
          </a:p>
          <a:p>
            <a:pPr marL="457200" indent="-457200">
              <a:buFont typeface="Arial" panose="020B0604020202020204" pitchFamily="34" charset="0"/>
              <a:buChar char="•"/>
            </a:pPr>
            <a:endParaRPr lang="en-US" sz="1800" dirty="0">
              <a:solidFill>
                <a:schemeClr val="bg1"/>
              </a:solidFill>
              <a:latin typeface="+mn-lt"/>
              <a:cs typeface="+mn-cs"/>
            </a:endParaRPr>
          </a:p>
          <a:p>
            <a:pPr marL="457200" indent="-457200">
              <a:buFont typeface="Arial" panose="020B0604020202020204" pitchFamily="34" charset="0"/>
              <a:buChar char="•"/>
            </a:pPr>
            <a:r>
              <a:rPr lang="en-US" sz="1800" dirty="0">
                <a:solidFill>
                  <a:schemeClr val="bg1"/>
                </a:solidFill>
                <a:latin typeface="+mn-lt"/>
                <a:cs typeface="+mn-cs"/>
              </a:rPr>
              <a:t>No signals of the new physics BSM has been found in</a:t>
            </a:r>
            <a:r>
              <a:rPr lang="zh-Hans" altLang="en-US" sz="1800" dirty="0">
                <a:solidFill>
                  <a:schemeClr val="bg1"/>
                </a:solidFill>
                <a:latin typeface="+mn-lt"/>
                <a:cs typeface="+mn-cs"/>
              </a:rPr>
              <a:t> </a:t>
            </a:r>
            <a:r>
              <a:rPr lang="en-US" sz="1800">
                <a:solidFill>
                  <a:schemeClr val="bg1"/>
                </a:solidFill>
                <a:latin typeface="+mn-lt"/>
                <a:cs typeface="+mn-cs"/>
              </a:rPr>
              <a:t>dat</a:t>
            </a:r>
            <a:r>
              <a:rPr lang="en-US" altLang="zh-Hans" sz="1800">
                <a:solidFill>
                  <a:schemeClr val="bg1"/>
                </a:solidFill>
                <a:latin typeface="+mn-lt"/>
                <a:cs typeface="+mn-cs"/>
              </a:rPr>
              <a:t>a.</a:t>
            </a:r>
            <a:endParaRPr lang="en-US" altLang="zh-Hans" sz="1800" dirty="0">
              <a:solidFill>
                <a:schemeClr val="bg1"/>
              </a:solidFill>
              <a:latin typeface="+mn-lt"/>
              <a:cs typeface="+mn-cs"/>
            </a:endParaRPr>
          </a:p>
          <a:p>
            <a:pPr marL="457200" indent="-457200">
              <a:buFont typeface="Arial" panose="020B0604020202020204" pitchFamily="34" charset="0"/>
              <a:buChar char="•"/>
            </a:pPr>
            <a:endParaRPr lang="en-US" sz="1800" dirty="0">
              <a:solidFill>
                <a:schemeClr val="bg1"/>
              </a:solidFill>
              <a:latin typeface="+mn-lt"/>
              <a:cs typeface="+mn-cs"/>
            </a:endParaRPr>
          </a:p>
          <a:p>
            <a:pPr marL="457200" indent="-457200">
              <a:buFont typeface="Arial" panose="020B0604020202020204" pitchFamily="34" charset="0"/>
              <a:buChar char="•"/>
            </a:pPr>
            <a:r>
              <a:rPr lang="en-US" sz="1800" dirty="0">
                <a:solidFill>
                  <a:schemeClr val="bg1"/>
                </a:solidFill>
                <a:latin typeface="+mn-lt"/>
                <a:cs typeface="+mn-cs"/>
              </a:rPr>
              <a:t>CMS has begun exploring the full </a:t>
            </a:r>
            <a:r>
              <a:rPr lang="en-US" altLang="zh-Hans" sz="1800" dirty="0">
                <a:solidFill>
                  <a:schemeClr val="bg1"/>
                </a:solidFill>
                <a:latin typeface="+mn-lt"/>
                <a:cs typeface="+mn-cs"/>
              </a:rPr>
              <a:t>13</a:t>
            </a:r>
            <a:r>
              <a:rPr lang="en-US" sz="1800" dirty="0">
                <a:solidFill>
                  <a:schemeClr val="bg1"/>
                </a:solidFill>
                <a:latin typeface="+mn-lt"/>
                <a:cs typeface="+mn-cs"/>
              </a:rPr>
              <a:t> TeV dataset.</a:t>
            </a:r>
            <a:r>
              <a:rPr lang="zh-Hans" altLang="en-US" sz="1800" dirty="0">
                <a:solidFill>
                  <a:schemeClr val="bg1"/>
                </a:solidFill>
                <a:latin typeface="+mn-lt"/>
                <a:cs typeface="+mn-cs"/>
              </a:rPr>
              <a:t> </a:t>
            </a:r>
            <a:r>
              <a:rPr lang="en-US" sz="1800" dirty="0">
                <a:solidFill>
                  <a:schemeClr val="bg1"/>
                </a:solidFill>
                <a:latin typeface="+mn-lt"/>
                <a:cs typeface="+mn-cs"/>
              </a:rPr>
              <a:t>New exciting results</a:t>
            </a:r>
            <a:r>
              <a:rPr lang="zh-Hans" altLang="en-US" sz="1800" dirty="0">
                <a:solidFill>
                  <a:schemeClr val="bg1"/>
                </a:solidFill>
                <a:latin typeface="+mn-lt"/>
                <a:cs typeface="+mn-cs"/>
              </a:rPr>
              <a:t> </a:t>
            </a:r>
            <a:r>
              <a:rPr lang="en-US" sz="1800" dirty="0">
                <a:solidFill>
                  <a:schemeClr val="bg1"/>
                </a:solidFill>
                <a:latin typeface="+mn-lt"/>
                <a:cs typeface="+mn-cs"/>
              </a:rPr>
              <a:t>are in the pipeline.</a:t>
            </a:r>
            <a:r>
              <a:rPr lang="zh-Hans" altLang="en-US" sz="1800" dirty="0">
                <a:solidFill>
                  <a:schemeClr val="bg1"/>
                </a:solidFill>
                <a:latin typeface="+mn-lt"/>
                <a:cs typeface="+mn-cs"/>
              </a:rPr>
              <a:t> </a:t>
            </a:r>
            <a:endParaRPr lang="en-US" altLang="zh-Hans" sz="1800" dirty="0">
              <a:solidFill>
                <a:schemeClr val="bg1"/>
              </a:solidFill>
              <a:latin typeface="+mn-lt"/>
              <a:cs typeface="+mn-cs"/>
            </a:endParaRPr>
          </a:p>
        </p:txBody>
      </p:sp>
      <p:pic>
        <p:nvPicPr>
          <p:cNvPr id="6" name="Picture 5">
            <a:extLst>
              <a:ext uri="{FF2B5EF4-FFF2-40B4-BE49-F238E27FC236}">
                <a16:creationId xmlns:a16="http://schemas.microsoft.com/office/drawing/2014/main" id="{F7FEC611-0E55-364E-9048-7ED1C8C80586}"/>
              </a:ext>
            </a:extLst>
          </p:cNvPr>
          <p:cNvPicPr>
            <a:picLocks noChangeAspect="1"/>
          </p:cNvPicPr>
          <p:nvPr/>
        </p:nvPicPr>
        <p:blipFill>
          <a:blip r:embed="rId2"/>
          <a:stretch>
            <a:fillRect/>
          </a:stretch>
        </p:blipFill>
        <p:spPr>
          <a:xfrm>
            <a:off x="8000786" y="64542"/>
            <a:ext cx="1117600" cy="850900"/>
          </a:xfrm>
          <a:prstGeom prst="rect">
            <a:avLst/>
          </a:prstGeom>
        </p:spPr>
      </p:pic>
      <p:pic>
        <p:nvPicPr>
          <p:cNvPr id="7" name="Picture 6">
            <a:extLst>
              <a:ext uri="{FF2B5EF4-FFF2-40B4-BE49-F238E27FC236}">
                <a16:creationId xmlns:a16="http://schemas.microsoft.com/office/drawing/2014/main" id="{2250DACE-1FE8-6444-BD41-B6BB783F20F3}"/>
              </a:ext>
            </a:extLst>
          </p:cNvPr>
          <p:cNvPicPr>
            <a:picLocks noChangeAspect="1"/>
          </p:cNvPicPr>
          <p:nvPr/>
        </p:nvPicPr>
        <p:blipFill>
          <a:blip r:embed="rId3"/>
          <a:stretch>
            <a:fillRect/>
          </a:stretch>
        </p:blipFill>
        <p:spPr>
          <a:xfrm>
            <a:off x="7350843" y="37648"/>
            <a:ext cx="744285" cy="888255"/>
          </a:xfrm>
          <a:prstGeom prst="rect">
            <a:avLst/>
          </a:prstGeom>
        </p:spPr>
      </p:pic>
      <p:pic>
        <p:nvPicPr>
          <p:cNvPr id="5" name="Picture 4">
            <a:extLst>
              <a:ext uri="{FF2B5EF4-FFF2-40B4-BE49-F238E27FC236}">
                <a16:creationId xmlns:a16="http://schemas.microsoft.com/office/drawing/2014/main" id="{B16AAD3E-513A-2F45-9C82-6D9AC27FBC95}"/>
              </a:ext>
            </a:extLst>
          </p:cNvPr>
          <p:cNvPicPr>
            <a:picLocks noChangeAspect="1"/>
          </p:cNvPicPr>
          <p:nvPr/>
        </p:nvPicPr>
        <p:blipFill>
          <a:blip r:embed="rId4"/>
          <a:stretch>
            <a:fillRect/>
          </a:stretch>
        </p:blipFill>
        <p:spPr>
          <a:xfrm>
            <a:off x="7087398" y="25081"/>
            <a:ext cx="913388" cy="913388"/>
          </a:xfrm>
          <a:prstGeom prst="rect">
            <a:avLst/>
          </a:prstGeom>
        </p:spPr>
      </p:pic>
      <p:sp>
        <p:nvSpPr>
          <p:cNvPr id="11" name="Title 1">
            <a:extLst>
              <a:ext uri="{FF2B5EF4-FFF2-40B4-BE49-F238E27FC236}">
                <a16:creationId xmlns:a16="http://schemas.microsoft.com/office/drawing/2014/main" id="{E098F1B9-F5D5-8240-91BB-08451A448158}"/>
              </a:ext>
            </a:extLst>
          </p:cNvPr>
          <p:cNvSpPr txBox="1">
            <a:spLocks/>
          </p:cNvSpPr>
          <p:nvPr/>
        </p:nvSpPr>
        <p:spPr>
          <a:xfrm>
            <a:off x="516323" y="61367"/>
            <a:ext cx="7578805" cy="85725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400" kern="1200">
                <a:solidFill>
                  <a:srgbClr val="FFFFFF"/>
                </a:solidFill>
                <a:latin typeface="Times New Roman"/>
                <a:ea typeface="+mj-ea"/>
                <a:cs typeface="Times New Roman"/>
              </a:defRPr>
            </a:lvl1pPr>
          </a:lstStyle>
          <a:p>
            <a:r>
              <a:rPr lang="en-US" altLang="zh-Hans" sz="2800" b="1" dirty="0"/>
              <a:t>Conclusions</a:t>
            </a:r>
            <a:r>
              <a:rPr lang="zh-Hans" altLang="en-US" sz="2800" b="1" dirty="0"/>
              <a:t> </a:t>
            </a:r>
            <a:endParaRPr lang="en-US" sz="2800" b="1" dirty="0"/>
          </a:p>
        </p:txBody>
      </p:sp>
      <p:sp>
        <p:nvSpPr>
          <p:cNvPr id="8" name="TextBox 7">
            <a:extLst>
              <a:ext uri="{FF2B5EF4-FFF2-40B4-BE49-F238E27FC236}">
                <a16:creationId xmlns:a16="http://schemas.microsoft.com/office/drawing/2014/main" id="{1B0B6AF6-9FFC-D046-94AA-87FD2416A09D}"/>
              </a:ext>
            </a:extLst>
          </p:cNvPr>
          <p:cNvSpPr txBox="1"/>
          <p:nvPr/>
        </p:nvSpPr>
        <p:spPr>
          <a:xfrm>
            <a:off x="8670275" y="4774168"/>
            <a:ext cx="712516" cy="369332"/>
          </a:xfrm>
          <a:prstGeom prst="rect">
            <a:avLst/>
          </a:prstGeom>
          <a:noFill/>
        </p:spPr>
        <p:txBody>
          <a:bodyPr wrap="square" rtlCol="0">
            <a:spAutoFit/>
          </a:bodyPr>
          <a:lstStyle/>
          <a:p>
            <a:r>
              <a:rPr lang="en-US" dirty="0">
                <a:solidFill>
                  <a:schemeClr val="bg2">
                    <a:lumMod val="75000"/>
                  </a:schemeClr>
                </a:solidFill>
              </a:rPr>
              <a:t>10</a:t>
            </a:r>
          </a:p>
        </p:txBody>
      </p:sp>
    </p:spTree>
    <p:extLst>
      <p:ext uri="{BB962C8B-B14F-4D97-AF65-F5344CB8AC3E}">
        <p14:creationId xmlns:p14="http://schemas.microsoft.com/office/powerpoint/2010/main" val="2528293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9BF81086-B77D-AA42-B179-97C5F234A110}"/>
              </a:ext>
            </a:extLst>
          </p:cNvPr>
          <p:cNvPicPr>
            <a:picLocks noChangeAspect="1"/>
          </p:cNvPicPr>
          <p:nvPr/>
        </p:nvPicPr>
        <p:blipFill>
          <a:blip r:embed="rId3"/>
          <a:stretch>
            <a:fillRect/>
          </a:stretch>
        </p:blipFill>
        <p:spPr>
          <a:xfrm>
            <a:off x="5701415" y="3001724"/>
            <a:ext cx="1848920" cy="1105617"/>
          </a:xfrm>
          <a:prstGeom prst="rect">
            <a:avLst/>
          </a:prstGeom>
          <a:effectLst/>
        </p:spPr>
      </p:pic>
      <p:pic>
        <p:nvPicPr>
          <p:cNvPr id="17" name="Picture 16">
            <a:extLst>
              <a:ext uri="{FF2B5EF4-FFF2-40B4-BE49-F238E27FC236}">
                <a16:creationId xmlns:a16="http://schemas.microsoft.com/office/drawing/2014/main" id="{45CA9131-C0E1-104F-BFFB-A5696CD127B9}"/>
              </a:ext>
            </a:extLst>
          </p:cNvPr>
          <p:cNvPicPr>
            <a:picLocks noChangeAspect="1"/>
          </p:cNvPicPr>
          <p:nvPr/>
        </p:nvPicPr>
        <p:blipFill>
          <a:blip r:embed="rId4"/>
          <a:stretch>
            <a:fillRect/>
          </a:stretch>
        </p:blipFill>
        <p:spPr>
          <a:xfrm>
            <a:off x="6320119" y="1029160"/>
            <a:ext cx="2468281" cy="2104647"/>
          </a:xfrm>
          <a:prstGeom prst="rect">
            <a:avLst/>
          </a:prstGeom>
        </p:spPr>
      </p:pic>
      <p:sp>
        <p:nvSpPr>
          <p:cNvPr id="14" name="Rectangle 13">
            <a:extLst>
              <a:ext uri="{FF2B5EF4-FFF2-40B4-BE49-F238E27FC236}">
                <a16:creationId xmlns:a16="http://schemas.microsoft.com/office/drawing/2014/main" id="{9A9BF87E-525D-064C-95E8-95FF0220A8E6}"/>
              </a:ext>
            </a:extLst>
          </p:cNvPr>
          <p:cNvSpPr/>
          <p:nvPr/>
        </p:nvSpPr>
        <p:spPr>
          <a:xfrm>
            <a:off x="7580126" y="2906830"/>
            <a:ext cx="1371990" cy="34993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9891AC4-0097-0341-AC40-9310CF3D11BC}"/>
              </a:ext>
            </a:extLst>
          </p:cNvPr>
          <p:cNvSpPr>
            <a:spLocks noGrp="1"/>
          </p:cNvSpPr>
          <p:nvPr>
            <p:ph type="title"/>
          </p:nvPr>
        </p:nvSpPr>
        <p:spPr>
          <a:xfrm>
            <a:off x="1371599" y="56138"/>
            <a:ext cx="7093857" cy="857250"/>
          </a:xfrm>
        </p:spPr>
        <p:txBody>
          <a:bodyPr>
            <a:normAutofit/>
          </a:bodyPr>
          <a:lstStyle/>
          <a:p>
            <a:r>
              <a:rPr lang="en-US" sz="2800" b="1" dirty="0"/>
              <a:t>Introduction</a:t>
            </a:r>
          </a:p>
        </p:txBody>
      </p:sp>
      <p:pic>
        <p:nvPicPr>
          <p:cNvPr id="5" name="Picture 4">
            <a:extLst>
              <a:ext uri="{FF2B5EF4-FFF2-40B4-BE49-F238E27FC236}">
                <a16:creationId xmlns:a16="http://schemas.microsoft.com/office/drawing/2014/main" id="{8BA5743F-B641-5641-A942-48AA7E6A5C0B}"/>
              </a:ext>
            </a:extLst>
          </p:cNvPr>
          <p:cNvPicPr>
            <a:picLocks noChangeAspect="1"/>
          </p:cNvPicPr>
          <p:nvPr/>
        </p:nvPicPr>
        <p:blipFill>
          <a:blip r:embed="rId5"/>
          <a:stretch>
            <a:fillRect/>
          </a:stretch>
        </p:blipFill>
        <p:spPr>
          <a:xfrm>
            <a:off x="221848" y="28069"/>
            <a:ext cx="913388" cy="913388"/>
          </a:xfrm>
          <a:prstGeom prst="rect">
            <a:avLst/>
          </a:prstGeom>
        </p:spPr>
      </p:pic>
      <p:sp>
        <p:nvSpPr>
          <p:cNvPr id="16" name="TextBox 15">
            <a:extLst>
              <a:ext uri="{FF2B5EF4-FFF2-40B4-BE49-F238E27FC236}">
                <a16:creationId xmlns:a16="http://schemas.microsoft.com/office/drawing/2014/main" id="{22AA57F2-C2D0-F445-AD5D-E8D40FE6D54C}"/>
              </a:ext>
            </a:extLst>
          </p:cNvPr>
          <p:cNvSpPr txBox="1"/>
          <p:nvPr/>
        </p:nvSpPr>
        <p:spPr>
          <a:xfrm>
            <a:off x="127811" y="1054092"/>
            <a:ext cx="6162306"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bg1"/>
                </a:solidFill>
              </a:rPr>
              <a:t>Many models of beyond the standard model require new particles that couple to quarks and/or gluons and decay to </a:t>
            </a:r>
            <a:r>
              <a:rPr lang="en-US" altLang="zh-Hans" sz="1600" dirty="0">
                <a:solidFill>
                  <a:schemeClr val="bg1"/>
                </a:solidFill>
              </a:rPr>
              <a:t>photons,</a:t>
            </a:r>
            <a:r>
              <a:rPr lang="zh-Hans" altLang="en-US" sz="1600" dirty="0">
                <a:solidFill>
                  <a:schemeClr val="bg1"/>
                </a:solidFill>
              </a:rPr>
              <a:t> </a:t>
            </a:r>
            <a:r>
              <a:rPr lang="en-US" altLang="zh-Hans" sz="1600" dirty="0">
                <a:solidFill>
                  <a:schemeClr val="bg1"/>
                </a:solidFill>
              </a:rPr>
              <a:t>leptons</a:t>
            </a:r>
            <a:r>
              <a:rPr lang="zh-Hans" altLang="en-US" sz="1600" dirty="0">
                <a:solidFill>
                  <a:schemeClr val="bg1"/>
                </a:solidFill>
              </a:rPr>
              <a:t> </a:t>
            </a:r>
            <a:r>
              <a:rPr lang="en-US" altLang="zh-Hans" sz="1600" dirty="0">
                <a:solidFill>
                  <a:schemeClr val="bg1"/>
                </a:solidFill>
              </a:rPr>
              <a:t>and</a:t>
            </a:r>
            <a:r>
              <a:rPr lang="zh-Hans" altLang="en-US" sz="1600" dirty="0">
                <a:solidFill>
                  <a:schemeClr val="bg1"/>
                </a:solidFill>
              </a:rPr>
              <a:t> </a:t>
            </a:r>
            <a:r>
              <a:rPr lang="en-US" altLang="zh-Hans" sz="1600" dirty="0">
                <a:solidFill>
                  <a:schemeClr val="bg1"/>
                </a:solidFill>
              </a:rPr>
              <a:t>jets</a:t>
            </a:r>
            <a:endParaRPr lang="en-US" sz="1600" dirty="0">
              <a:solidFill>
                <a:schemeClr val="bg1"/>
              </a:solidFill>
            </a:endParaRPr>
          </a:p>
          <a:p>
            <a:pPr marL="742950" lvl="1" indent="-285750">
              <a:buFont typeface="Arial" panose="020B0604020202020204" pitchFamily="34" charset="0"/>
              <a:buChar char="•"/>
            </a:pPr>
            <a:r>
              <a:rPr lang="en-US" sz="1600" dirty="0">
                <a:solidFill>
                  <a:schemeClr val="bg1"/>
                </a:solidFill>
              </a:rPr>
              <a:t>Such as</a:t>
            </a:r>
            <a:r>
              <a:rPr lang="zh-Hans" altLang="en-US" sz="1600" dirty="0">
                <a:solidFill>
                  <a:schemeClr val="bg1"/>
                </a:solidFill>
              </a:rPr>
              <a:t> </a:t>
            </a:r>
            <a:r>
              <a:rPr lang="en-US" altLang="zh-Hans" sz="1600" dirty="0" err="1">
                <a:solidFill>
                  <a:schemeClr val="bg1"/>
                </a:solidFill>
              </a:rPr>
              <a:t>leptophobic</a:t>
            </a:r>
            <a:r>
              <a:rPr lang="zh-Hans" altLang="en-US" sz="1600" dirty="0">
                <a:solidFill>
                  <a:schemeClr val="bg1"/>
                </a:solidFill>
              </a:rPr>
              <a:t> </a:t>
            </a:r>
            <a:r>
              <a:rPr lang="en-US" altLang="zh-Hans" sz="1600" dirty="0">
                <a:solidFill>
                  <a:schemeClr val="bg1"/>
                </a:solidFill>
              </a:rPr>
              <a:t>Z’,</a:t>
            </a:r>
            <a:r>
              <a:rPr lang="en-US" sz="1600" dirty="0">
                <a:solidFill>
                  <a:schemeClr val="bg1"/>
                </a:solidFill>
              </a:rPr>
              <a:t> Extra dimensions, Compositeness and </a:t>
            </a:r>
            <a:r>
              <a:rPr lang="en-US" altLang="zh-Hans" sz="1600" dirty="0">
                <a:solidFill>
                  <a:schemeClr val="bg1"/>
                </a:solidFill>
              </a:rPr>
              <a:t>Quantum</a:t>
            </a:r>
            <a:r>
              <a:rPr lang="zh-Hans" altLang="en-US" sz="1600" dirty="0">
                <a:solidFill>
                  <a:schemeClr val="bg1"/>
                </a:solidFill>
              </a:rPr>
              <a:t> </a:t>
            </a:r>
            <a:r>
              <a:rPr lang="en-US" altLang="zh-Hans" sz="1600" dirty="0">
                <a:solidFill>
                  <a:schemeClr val="bg1"/>
                </a:solidFill>
              </a:rPr>
              <a:t>Black</a:t>
            </a:r>
            <a:r>
              <a:rPr lang="zh-Hans" altLang="en-US" sz="1600" dirty="0">
                <a:solidFill>
                  <a:schemeClr val="bg1"/>
                </a:solidFill>
              </a:rPr>
              <a:t> </a:t>
            </a:r>
            <a:r>
              <a:rPr lang="en-US" altLang="zh-Hans" sz="1600" dirty="0">
                <a:solidFill>
                  <a:schemeClr val="bg1"/>
                </a:solidFill>
              </a:rPr>
              <a:t>Hole</a:t>
            </a:r>
            <a:r>
              <a:rPr lang="zh-Hans" altLang="en-US" sz="1600" dirty="0">
                <a:solidFill>
                  <a:schemeClr val="bg1"/>
                </a:solidFill>
              </a:rPr>
              <a:t> </a:t>
            </a:r>
            <a:r>
              <a:rPr lang="en-US" altLang="zh-Hans" sz="1600" dirty="0">
                <a:solidFill>
                  <a:schemeClr val="bg1"/>
                </a:solidFill>
              </a:rPr>
              <a:t>(</a:t>
            </a:r>
            <a:r>
              <a:rPr lang="en-US" sz="1600" dirty="0">
                <a:solidFill>
                  <a:schemeClr val="bg1"/>
                </a:solidFill>
              </a:rPr>
              <a:t>QBH</a:t>
            </a:r>
            <a:r>
              <a:rPr lang="en-US" altLang="zh-Hans" sz="1600" dirty="0">
                <a:solidFill>
                  <a:schemeClr val="bg1"/>
                </a:solidFill>
              </a:rPr>
              <a:t>)</a:t>
            </a:r>
            <a:r>
              <a:rPr lang="en-US" sz="1600" dirty="0">
                <a:solidFill>
                  <a:schemeClr val="bg1"/>
                </a:solidFill>
              </a:rPr>
              <a:t>.</a:t>
            </a:r>
          </a:p>
          <a:p>
            <a:pPr marL="285750" indent="-285750">
              <a:buFont typeface="Arial" panose="020B0604020202020204" pitchFamily="34" charset="0"/>
              <a:buChar char="•"/>
            </a:pPr>
            <a:r>
              <a:rPr lang="en-US" altLang="zh-Hans" sz="1600" dirty="0">
                <a:solidFill>
                  <a:schemeClr val="bg1"/>
                </a:solidFill>
              </a:rPr>
              <a:t>Photons,</a:t>
            </a:r>
            <a:r>
              <a:rPr lang="zh-Hans" altLang="en-US" sz="1600" dirty="0">
                <a:solidFill>
                  <a:schemeClr val="bg1"/>
                </a:solidFill>
              </a:rPr>
              <a:t> </a:t>
            </a:r>
            <a:r>
              <a:rPr lang="en-US" altLang="zh-Hans" sz="1600" dirty="0">
                <a:solidFill>
                  <a:schemeClr val="bg1"/>
                </a:solidFill>
              </a:rPr>
              <a:t>leptons</a:t>
            </a:r>
            <a:r>
              <a:rPr lang="zh-Hans" altLang="en-US" sz="1600" dirty="0">
                <a:solidFill>
                  <a:schemeClr val="bg1"/>
                </a:solidFill>
              </a:rPr>
              <a:t> </a:t>
            </a:r>
            <a:r>
              <a:rPr lang="en-US" altLang="zh-Hans" sz="1600" dirty="0">
                <a:solidFill>
                  <a:schemeClr val="bg1"/>
                </a:solidFill>
              </a:rPr>
              <a:t>and</a:t>
            </a:r>
            <a:r>
              <a:rPr lang="zh-Hans" altLang="en-US" sz="1600" dirty="0">
                <a:solidFill>
                  <a:schemeClr val="bg1"/>
                </a:solidFill>
              </a:rPr>
              <a:t> </a:t>
            </a:r>
            <a:r>
              <a:rPr lang="en-US" altLang="zh-Hans" sz="1600" dirty="0">
                <a:solidFill>
                  <a:schemeClr val="bg1"/>
                </a:solidFill>
              </a:rPr>
              <a:t>jets</a:t>
            </a:r>
            <a:r>
              <a:rPr lang="zh-Hans" altLang="en-US" sz="1600" dirty="0">
                <a:solidFill>
                  <a:schemeClr val="bg1"/>
                </a:solidFill>
              </a:rPr>
              <a:t> </a:t>
            </a:r>
            <a:r>
              <a:rPr lang="en-US" altLang="zh-Hans" sz="1600" dirty="0">
                <a:solidFill>
                  <a:schemeClr val="bg1"/>
                </a:solidFill>
              </a:rPr>
              <a:t>in</a:t>
            </a:r>
            <a:r>
              <a:rPr lang="zh-Hans" altLang="en-US" sz="1600" dirty="0">
                <a:solidFill>
                  <a:schemeClr val="bg1"/>
                </a:solidFill>
              </a:rPr>
              <a:t> </a:t>
            </a:r>
            <a:r>
              <a:rPr lang="en-US" altLang="zh-Hans" sz="1600" dirty="0">
                <a:solidFill>
                  <a:schemeClr val="bg1"/>
                </a:solidFill>
              </a:rPr>
              <a:t>the</a:t>
            </a:r>
            <a:r>
              <a:rPr lang="zh-Hans" altLang="en-US" sz="1600" dirty="0">
                <a:solidFill>
                  <a:schemeClr val="bg1"/>
                </a:solidFill>
              </a:rPr>
              <a:t> </a:t>
            </a:r>
            <a:r>
              <a:rPr lang="en-US" sz="1600" dirty="0">
                <a:solidFill>
                  <a:schemeClr val="bg1"/>
                </a:solidFill>
              </a:rPr>
              <a:t>final states are “classic signatures” to search for</a:t>
            </a:r>
            <a:r>
              <a:rPr lang="zh-Hans" altLang="en-US" sz="1600" dirty="0">
                <a:solidFill>
                  <a:schemeClr val="bg1"/>
                </a:solidFill>
              </a:rPr>
              <a:t> </a:t>
            </a:r>
            <a:r>
              <a:rPr lang="en-US" sz="1600" dirty="0">
                <a:solidFill>
                  <a:schemeClr val="bg1"/>
                </a:solidFill>
              </a:rPr>
              <a:t>New physics</a:t>
            </a:r>
          </a:p>
          <a:p>
            <a:pPr marL="285750" indent="-285750">
              <a:buFont typeface="Arial" panose="020B0604020202020204" pitchFamily="34" charset="0"/>
              <a:buChar char="•"/>
            </a:pPr>
            <a:endParaRPr lang="en-US" sz="1600" dirty="0">
              <a:solidFill>
                <a:schemeClr val="bg1"/>
              </a:solidFill>
            </a:endParaRPr>
          </a:p>
          <a:p>
            <a:endParaRPr lang="en-US" sz="1600" dirty="0">
              <a:solidFill>
                <a:schemeClr val="bg1"/>
              </a:solidFill>
            </a:endParaRPr>
          </a:p>
        </p:txBody>
      </p:sp>
      <p:pic>
        <p:nvPicPr>
          <p:cNvPr id="25" name="Picture 24">
            <a:extLst>
              <a:ext uri="{FF2B5EF4-FFF2-40B4-BE49-F238E27FC236}">
                <a16:creationId xmlns:a16="http://schemas.microsoft.com/office/drawing/2014/main" id="{24D5654A-49B2-1747-95FB-33C47482B88B}"/>
              </a:ext>
            </a:extLst>
          </p:cNvPr>
          <p:cNvPicPr>
            <a:picLocks noChangeAspect="1"/>
          </p:cNvPicPr>
          <p:nvPr/>
        </p:nvPicPr>
        <p:blipFill>
          <a:blip r:embed="rId6"/>
          <a:stretch>
            <a:fillRect/>
          </a:stretch>
        </p:blipFill>
        <p:spPr>
          <a:xfrm>
            <a:off x="8000786" y="64542"/>
            <a:ext cx="1117600" cy="850900"/>
          </a:xfrm>
          <a:prstGeom prst="rect">
            <a:avLst/>
          </a:prstGeom>
        </p:spPr>
      </p:pic>
      <p:pic>
        <p:nvPicPr>
          <p:cNvPr id="26" name="Picture 25">
            <a:extLst>
              <a:ext uri="{FF2B5EF4-FFF2-40B4-BE49-F238E27FC236}">
                <a16:creationId xmlns:a16="http://schemas.microsoft.com/office/drawing/2014/main" id="{3B9D6329-ABD2-4948-87EA-836520CC502C}"/>
              </a:ext>
            </a:extLst>
          </p:cNvPr>
          <p:cNvPicPr>
            <a:picLocks noChangeAspect="1"/>
          </p:cNvPicPr>
          <p:nvPr/>
        </p:nvPicPr>
        <p:blipFill>
          <a:blip r:embed="rId7"/>
          <a:stretch>
            <a:fillRect/>
          </a:stretch>
        </p:blipFill>
        <p:spPr>
          <a:xfrm>
            <a:off x="7350843" y="37648"/>
            <a:ext cx="744285" cy="888255"/>
          </a:xfrm>
          <a:prstGeom prst="rect">
            <a:avLst/>
          </a:prstGeom>
        </p:spPr>
      </p:pic>
      <p:sp>
        <p:nvSpPr>
          <p:cNvPr id="28" name="Rectangle 27">
            <a:extLst>
              <a:ext uri="{FF2B5EF4-FFF2-40B4-BE49-F238E27FC236}">
                <a16:creationId xmlns:a16="http://schemas.microsoft.com/office/drawing/2014/main" id="{1958097E-8AE2-F243-9F59-E08B5158E18C}"/>
              </a:ext>
            </a:extLst>
          </p:cNvPr>
          <p:cNvSpPr/>
          <p:nvPr/>
        </p:nvSpPr>
        <p:spPr>
          <a:xfrm>
            <a:off x="7004798" y="2470202"/>
            <a:ext cx="1411941" cy="32272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2FA478E7-FB52-D340-9B78-80C604516CA0}"/>
              </a:ext>
            </a:extLst>
          </p:cNvPr>
          <p:cNvSpPr/>
          <p:nvPr/>
        </p:nvSpPr>
        <p:spPr>
          <a:xfrm>
            <a:off x="6171551" y="1131407"/>
            <a:ext cx="535641" cy="34993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FB2C1F9E-04CC-B649-8676-59D2C5E453E3}"/>
              </a:ext>
            </a:extLst>
          </p:cNvPr>
          <p:cNvSpPr txBox="1"/>
          <p:nvPr/>
        </p:nvSpPr>
        <p:spPr>
          <a:xfrm>
            <a:off x="7443274" y="2866574"/>
            <a:ext cx="1508842" cy="369332"/>
          </a:xfrm>
          <a:prstGeom prst="rect">
            <a:avLst/>
          </a:prstGeom>
          <a:noFill/>
        </p:spPr>
        <p:txBody>
          <a:bodyPr wrap="square" rtlCol="0">
            <a:spAutoFit/>
          </a:bodyPr>
          <a:lstStyle/>
          <a:p>
            <a:r>
              <a:rPr lang="en-US" altLang="zh-Hans" dirty="0"/>
              <a:t>R</a:t>
            </a:r>
            <a:endParaRPr lang="en-US" dirty="0"/>
          </a:p>
        </p:txBody>
      </p:sp>
      <p:sp>
        <p:nvSpPr>
          <p:cNvPr id="32" name="TextBox 31">
            <a:extLst>
              <a:ext uri="{FF2B5EF4-FFF2-40B4-BE49-F238E27FC236}">
                <a16:creationId xmlns:a16="http://schemas.microsoft.com/office/drawing/2014/main" id="{6AA9913E-F737-E741-B612-ED830A9C78F9}"/>
              </a:ext>
            </a:extLst>
          </p:cNvPr>
          <p:cNvSpPr txBox="1"/>
          <p:nvPr/>
        </p:nvSpPr>
        <p:spPr>
          <a:xfrm>
            <a:off x="7269848" y="2910321"/>
            <a:ext cx="1831572" cy="307777"/>
          </a:xfrm>
          <a:prstGeom prst="rect">
            <a:avLst/>
          </a:prstGeom>
          <a:noFill/>
        </p:spPr>
        <p:txBody>
          <a:bodyPr wrap="square" rtlCol="0">
            <a:spAutoFit/>
          </a:bodyPr>
          <a:lstStyle/>
          <a:p>
            <a:pPr algn="ctr"/>
            <a:r>
              <a:rPr lang="en-US" altLang="zh-Hans" sz="1400" dirty="0">
                <a:solidFill>
                  <a:schemeClr val="bg1"/>
                </a:solidFill>
              </a:rPr>
              <a:t>Resonance</a:t>
            </a:r>
            <a:r>
              <a:rPr lang="zh-Hans" altLang="en-US" sz="1400" dirty="0">
                <a:solidFill>
                  <a:schemeClr val="bg1"/>
                </a:solidFill>
              </a:rPr>
              <a:t> </a:t>
            </a:r>
            <a:r>
              <a:rPr lang="en-US" altLang="zh-Hans" sz="1400" dirty="0">
                <a:solidFill>
                  <a:schemeClr val="bg1"/>
                </a:solidFill>
              </a:rPr>
              <a:t>mass</a:t>
            </a:r>
            <a:r>
              <a:rPr lang="zh-Hans" altLang="en-US" sz="1400" dirty="0">
                <a:solidFill>
                  <a:schemeClr val="bg1"/>
                </a:solidFill>
              </a:rPr>
              <a:t> </a:t>
            </a:r>
            <a:endParaRPr lang="en-US" sz="1400" dirty="0">
              <a:solidFill>
                <a:schemeClr val="bg1"/>
              </a:solidFill>
            </a:endParaRPr>
          </a:p>
        </p:txBody>
      </p:sp>
      <p:sp>
        <p:nvSpPr>
          <p:cNvPr id="33" name="TextBox 32">
            <a:extLst>
              <a:ext uri="{FF2B5EF4-FFF2-40B4-BE49-F238E27FC236}">
                <a16:creationId xmlns:a16="http://schemas.microsoft.com/office/drawing/2014/main" id="{05D17853-DC1C-394D-8C4D-ED8858848052}"/>
              </a:ext>
            </a:extLst>
          </p:cNvPr>
          <p:cNvSpPr txBox="1"/>
          <p:nvPr/>
        </p:nvSpPr>
        <p:spPr>
          <a:xfrm rot="16200000">
            <a:off x="5622259" y="1476824"/>
            <a:ext cx="1831572" cy="307777"/>
          </a:xfrm>
          <a:prstGeom prst="rect">
            <a:avLst/>
          </a:prstGeom>
          <a:noFill/>
        </p:spPr>
        <p:txBody>
          <a:bodyPr wrap="square" rtlCol="0">
            <a:spAutoFit/>
          </a:bodyPr>
          <a:lstStyle/>
          <a:p>
            <a:pPr algn="ctr"/>
            <a:r>
              <a:rPr lang="en-US" altLang="zh-Hans" sz="1400" dirty="0">
                <a:solidFill>
                  <a:schemeClr val="bg1"/>
                </a:solidFill>
              </a:rPr>
              <a:t>#</a:t>
            </a:r>
            <a:r>
              <a:rPr lang="zh-Hans" altLang="en-US" sz="1400" dirty="0">
                <a:solidFill>
                  <a:schemeClr val="bg1"/>
                </a:solidFill>
              </a:rPr>
              <a:t> </a:t>
            </a:r>
            <a:r>
              <a:rPr lang="en-US" altLang="zh-Hans" sz="1400" dirty="0">
                <a:solidFill>
                  <a:schemeClr val="bg1"/>
                </a:solidFill>
              </a:rPr>
              <a:t>of</a:t>
            </a:r>
            <a:r>
              <a:rPr lang="zh-Hans" altLang="en-US" sz="1400" dirty="0">
                <a:solidFill>
                  <a:schemeClr val="bg1"/>
                </a:solidFill>
              </a:rPr>
              <a:t> </a:t>
            </a:r>
            <a:r>
              <a:rPr lang="en-US" altLang="zh-Hans" sz="1400" dirty="0">
                <a:solidFill>
                  <a:schemeClr val="bg1"/>
                </a:solidFill>
              </a:rPr>
              <a:t>Event</a:t>
            </a:r>
            <a:endParaRPr lang="en-US" sz="1400" dirty="0">
              <a:solidFill>
                <a:schemeClr val="bg1"/>
              </a:solidFill>
            </a:endParaRPr>
          </a:p>
        </p:txBody>
      </p:sp>
      <p:pic>
        <p:nvPicPr>
          <p:cNvPr id="34" name="Picture 33">
            <a:extLst>
              <a:ext uri="{FF2B5EF4-FFF2-40B4-BE49-F238E27FC236}">
                <a16:creationId xmlns:a16="http://schemas.microsoft.com/office/drawing/2014/main" id="{9018D2F2-03D0-9E4A-8D25-96D0AE576EF3}"/>
              </a:ext>
            </a:extLst>
          </p:cNvPr>
          <p:cNvPicPr>
            <a:picLocks noChangeAspect="1"/>
          </p:cNvPicPr>
          <p:nvPr/>
        </p:nvPicPr>
        <p:blipFill>
          <a:blip r:embed="rId8"/>
          <a:stretch>
            <a:fillRect/>
          </a:stretch>
        </p:blipFill>
        <p:spPr>
          <a:xfrm>
            <a:off x="6644181" y="4147911"/>
            <a:ext cx="1524466" cy="980775"/>
          </a:xfrm>
          <a:prstGeom prst="rect">
            <a:avLst/>
          </a:prstGeom>
        </p:spPr>
      </p:pic>
      <p:pic>
        <p:nvPicPr>
          <p:cNvPr id="13" name="Picture 12">
            <a:extLst>
              <a:ext uri="{FF2B5EF4-FFF2-40B4-BE49-F238E27FC236}">
                <a16:creationId xmlns:a16="http://schemas.microsoft.com/office/drawing/2014/main" id="{14CEA66E-AF1A-7348-85C0-945E95C2F970}"/>
              </a:ext>
            </a:extLst>
          </p:cNvPr>
          <p:cNvPicPr>
            <a:picLocks noChangeAspect="1"/>
          </p:cNvPicPr>
          <p:nvPr/>
        </p:nvPicPr>
        <p:blipFill>
          <a:blip r:embed="rId9"/>
          <a:stretch>
            <a:fillRect/>
          </a:stretch>
        </p:blipFill>
        <p:spPr>
          <a:xfrm>
            <a:off x="7504374" y="3271771"/>
            <a:ext cx="1362519" cy="817512"/>
          </a:xfrm>
          <a:prstGeom prst="rect">
            <a:avLst/>
          </a:prstGeom>
        </p:spPr>
      </p:pic>
      <p:sp>
        <p:nvSpPr>
          <p:cNvPr id="22" name="Rectangle 21">
            <a:extLst>
              <a:ext uri="{FF2B5EF4-FFF2-40B4-BE49-F238E27FC236}">
                <a16:creationId xmlns:a16="http://schemas.microsoft.com/office/drawing/2014/main" id="{546C9554-ABB0-0F4D-9EFE-B021039428A2}"/>
              </a:ext>
            </a:extLst>
          </p:cNvPr>
          <p:cNvSpPr/>
          <p:nvPr/>
        </p:nvSpPr>
        <p:spPr>
          <a:xfrm>
            <a:off x="6031523" y="2971191"/>
            <a:ext cx="1208323" cy="28557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6313D6E4-419C-9A4C-AC31-5A8740F86CE6}"/>
              </a:ext>
            </a:extLst>
          </p:cNvPr>
          <p:cNvPicPr>
            <a:picLocks noChangeAspect="1"/>
          </p:cNvPicPr>
          <p:nvPr/>
        </p:nvPicPr>
        <p:blipFill>
          <a:blip r:embed="rId10"/>
          <a:stretch>
            <a:fillRect/>
          </a:stretch>
        </p:blipFill>
        <p:spPr>
          <a:xfrm>
            <a:off x="-21493" y="3081796"/>
            <a:ext cx="5828318" cy="1848819"/>
          </a:xfrm>
          <a:prstGeom prst="rect">
            <a:avLst/>
          </a:prstGeom>
        </p:spPr>
      </p:pic>
      <p:sp>
        <p:nvSpPr>
          <p:cNvPr id="19" name="TextBox 18">
            <a:extLst>
              <a:ext uri="{FF2B5EF4-FFF2-40B4-BE49-F238E27FC236}">
                <a16:creationId xmlns:a16="http://schemas.microsoft.com/office/drawing/2014/main" id="{DF7D6CAF-F92C-4F40-8777-26C6D377A881}"/>
              </a:ext>
            </a:extLst>
          </p:cNvPr>
          <p:cNvSpPr txBox="1"/>
          <p:nvPr/>
        </p:nvSpPr>
        <p:spPr>
          <a:xfrm>
            <a:off x="8705088" y="4814371"/>
            <a:ext cx="413298" cy="369332"/>
          </a:xfrm>
          <a:prstGeom prst="rect">
            <a:avLst/>
          </a:prstGeom>
          <a:noFill/>
        </p:spPr>
        <p:txBody>
          <a:bodyPr wrap="square" rtlCol="0">
            <a:spAutoFit/>
          </a:bodyPr>
          <a:lstStyle/>
          <a:p>
            <a:r>
              <a:rPr lang="en-US" dirty="0">
                <a:solidFill>
                  <a:schemeClr val="bg2">
                    <a:lumMod val="75000"/>
                  </a:schemeClr>
                </a:solidFill>
              </a:rPr>
              <a:t>2</a:t>
            </a:r>
          </a:p>
        </p:txBody>
      </p:sp>
    </p:spTree>
    <p:extLst>
      <p:ext uri="{BB962C8B-B14F-4D97-AF65-F5344CB8AC3E}">
        <p14:creationId xmlns:p14="http://schemas.microsoft.com/office/powerpoint/2010/main" val="3876755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6280C3CD-403F-D74D-A47B-0DA22E3D2C6B}"/>
              </a:ext>
            </a:extLst>
          </p:cNvPr>
          <p:cNvPicPr>
            <a:picLocks noChangeAspect="1"/>
          </p:cNvPicPr>
          <p:nvPr/>
        </p:nvPicPr>
        <p:blipFill>
          <a:blip r:embed="rId3"/>
          <a:stretch>
            <a:fillRect/>
          </a:stretch>
        </p:blipFill>
        <p:spPr>
          <a:xfrm>
            <a:off x="3818413" y="1066993"/>
            <a:ext cx="2720132" cy="3143624"/>
          </a:xfrm>
          <a:prstGeom prst="rect">
            <a:avLst/>
          </a:prstGeom>
        </p:spPr>
      </p:pic>
      <p:pic>
        <p:nvPicPr>
          <p:cNvPr id="17" name="Picture 16">
            <a:extLst>
              <a:ext uri="{FF2B5EF4-FFF2-40B4-BE49-F238E27FC236}">
                <a16:creationId xmlns:a16="http://schemas.microsoft.com/office/drawing/2014/main" id="{890CAE18-375D-B542-84D2-E0029B72C567}"/>
              </a:ext>
            </a:extLst>
          </p:cNvPr>
          <p:cNvPicPr>
            <a:picLocks noChangeAspect="1"/>
          </p:cNvPicPr>
          <p:nvPr/>
        </p:nvPicPr>
        <p:blipFill>
          <a:blip r:embed="rId4"/>
          <a:stretch>
            <a:fillRect/>
          </a:stretch>
        </p:blipFill>
        <p:spPr>
          <a:xfrm>
            <a:off x="6479720" y="1061801"/>
            <a:ext cx="2757113" cy="3143624"/>
          </a:xfrm>
          <a:prstGeom prst="rect">
            <a:avLst/>
          </a:prstGeom>
        </p:spPr>
      </p:pic>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C8EFDEA-F0D6-0946-B19A-CC0BB48100ED}"/>
                  </a:ext>
                </a:extLst>
              </p:cNvPr>
              <p:cNvSpPr/>
              <p:nvPr/>
            </p:nvSpPr>
            <p:spPr>
              <a:xfrm>
                <a:off x="0" y="1148807"/>
                <a:ext cx="4099490" cy="3693319"/>
              </a:xfrm>
              <a:prstGeom prst="rect">
                <a:avLst/>
              </a:prstGeom>
            </p:spPr>
            <p:txBody>
              <a:bodyPr wrap="square">
                <a:spAutoFit/>
              </a:bodyPr>
              <a:lstStyle/>
              <a:p>
                <a:pPr marL="285750" indent="-285750">
                  <a:buFont typeface="Arial" panose="020B0604020202020204" pitchFamily="34" charset="0"/>
                  <a:buChar char="•"/>
                </a:pPr>
                <a:r>
                  <a:rPr lang="en-US" altLang="zh-Hans" dirty="0">
                    <a:solidFill>
                      <a:schemeClr val="bg1"/>
                    </a:solidFill>
                  </a:rPr>
                  <a:t>Look</a:t>
                </a:r>
                <a:r>
                  <a:rPr lang="zh-Hans" altLang="en-US" dirty="0">
                    <a:solidFill>
                      <a:schemeClr val="bg1"/>
                    </a:solidFill>
                  </a:rPr>
                  <a:t> </a:t>
                </a:r>
                <a:r>
                  <a:rPr lang="en-US" altLang="zh-Hans" dirty="0">
                    <a:solidFill>
                      <a:schemeClr val="bg1"/>
                    </a:solidFill>
                  </a:rPr>
                  <a:t>for</a:t>
                </a:r>
                <a:r>
                  <a:rPr lang="zh-Hans" altLang="en-US" dirty="0">
                    <a:solidFill>
                      <a:schemeClr val="bg1"/>
                    </a:solidFill>
                  </a:rPr>
                  <a:t> </a:t>
                </a:r>
                <a:r>
                  <a:rPr lang="en-US" altLang="zh-Hans" dirty="0">
                    <a:solidFill>
                      <a:schemeClr val="bg1"/>
                    </a:solidFill>
                  </a:rPr>
                  <a:t>bump</a:t>
                </a:r>
                <a:r>
                  <a:rPr lang="zh-Hans" altLang="en-US" dirty="0">
                    <a:solidFill>
                      <a:schemeClr val="bg1"/>
                    </a:solidFill>
                  </a:rPr>
                  <a:t> </a:t>
                </a:r>
                <a:r>
                  <a:rPr lang="en-US" altLang="zh-Hans" dirty="0">
                    <a:solidFill>
                      <a:schemeClr val="bg1"/>
                    </a:solidFill>
                  </a:rPr>
                  <a:t>in</a:t>
                </a:r>
                <a:r>
                  <a:rPr lang="zh-Hans" altLang="en-US" dirty="0">
                    <a:solidFill>
                      <a:schemeClr val="bg1"/>
                    </a:solidFill>
                  </a:rPr>
                  <a:t> </a:t>
                </a:r>
                <a:r>
                  <a:rPr lang="en-US" altLang="zh-Hans" dirty="0">
                    <a:solidFill>
                      <a:schemeClr val="bg1"/>
                    </a:solidFill>
                  </a:rPr>
                  <a:t>dijet</a:t>
                </a:r>
                <a:r>
                  <a:rPr lang="zh-Hans" altLang="en-US" dirty="0">
                    <a:solidFill>
                      <a:schemeClr val="bg1"/>
                    </a:solidFill>
                  </a:rPr>
                  <a:t> </a:t>
                </a:r>
                <a:r>
                  <a:rPr lang="en-US" altLang="zh-Hans" dirty="0">
                    <a:solidFill>
                      <a:schemeClr val="bg1"/>
                    </a:solidFill>
                  </a:rPr>
                  <a:t>mass</a:t>
                </a:r>
                <a:r>
                  <a:rPr lang="zh-Hans" altLang="en-US" dirty="0">
                    <a:solidFill>
                      <a:schemeClr val="bg1"/>
                    </a:solidFill>
                  </a:rPr>
                  <a:t> </a:t>
                </a:r>
                <a:r>
                  <a:rPr lang="en-US" altLang="zh-Hans" dirty="0">
                    <a:solidFill>
                      <a:schemeClr val="bg1"/>
                    </a:solidFill>
                  </a:rPr>
                  <a:t>spectrum</a:t>
                </a:r>
              </a:p>
              <a:p>
                <a:pPr marL="742950" lvl="1" indent="-285750">
                  <a:buFont typeface="Arial" panose="020B0604020202020204" pitchFamily="34" charset="0"/>
                  <a:buChar char="•"/>
                </a:pPr>
                <a:r>
                  <a:rPr lang="en-US" altLang="zh-Hans" sz="1500" dirty="0">
                    <a:solidFill>
                      <a:schemeClr val="bg1"/>
                    </a:solidFill>
                  </a:rPr>
                  <a:t>Separate</a:t>
                </a:r>
                <a:r>
                  <a:rPr lang="zh-Hans" altLang="en-US" sz="1500" dirty="0">
                    <a:solidFill>
                      <a:schemeClr val="bg1"/>
                    </a:solidFill>
                  </a:rPr>
                  <a:t> </a:t>
                </a:r>
                <a:r>
                  <a:rPr lang="en-US" altLang="zh-Hans" sz="1500" dirty="0">
                    <a:solidFill>
                      <a:schemeClr val="bg1"/>
                    </a:solidFill>
                  </a:rPr>
                  <a:t>searches</a:t>
                </a:r>
                <a:r>
                  <a:rPr lang="zh-Hans" altLang="en-US" sz="1500" dirty="0">
                    <a:solidFill>
                      <a:schemeClr val="bg1"/>
                    </a:solidFill>
                  </a:rPr>
                  <a:t> </a:t>
                </a:r>
                <a:r>
                  <a:rPr lang="en-US" altLang="zh-Hans" sz="1500" dirty="0">
                    <a:solidFill>
                      <a:schemeClr val="bg1"/>
                    </a:solidFill>
                  </a:rPr>
                  <a:t>by</a:t>
                </a:r>
                <a:r>
                  <a:rPr lang="zh-Hans" altLang="en-US" sz="1500" dirty="0">
                    <a:solidFill>
                      <a:schemeClr val="bg1"/>
                    </a:solidFill>
                  </a:rPr>
                  <a:t> </a:t>
                </a:r>
                <a:r>
                  <a:rPr lang="en-US" altLang="zh-Hans" sz="1500" dirty="0" err="1">
                    <a:solidFill>
                      <a:schemeClr val="bg1"/>
                    </a:solidFill>
                  </a:rPr>
                  <a:t>qq</a:t>
                </a:r>
                <a:r>
                  <a:rPr lang="en-US" altLang="zh-Hans" sz="1500" dirty="0">
                    <a:solidFill>
                      <a:schemeClr val="bg1"/>
                    </a:solidFill>
                  </a:rPr>
                  <a:t>,</a:t>
                </a:r>
                <a:r>
                  <a:rPr lang="zh-Hans" altLang="en-US" sz="1500" dirty="0">
                    <a:solidFill>
                      <a:schemeClr val="bg1"/>
                    </a:solidFill>
                  </a:rPr>
                  <a:t> </a:t>
                </a:r>
                <a:r>
                  <a:rPr lang="en-US" altLang="zh-Hans" sz="1500" dirty="0" err="1">
                    <a:solidFill>
                      <a:schemeClr val="bg1"/>
                    </a:solidFill>
                  </a:rPr>
                  <a:t>qg</a:t>
                </a:r>
                <a:r>
                  <a:rPr lang="en-US" altLang="zh-Hans" sz="1500" dirty="0">
                    <a:solidFill>
                      <a:schemeClr val="bg1"/>
                    </a:solidFill>
                  </a:rPr>
                  <a:t>,</a:t>
                </a:r>
                <a:r>
                  <a:rPr lang="zh-Hans" altLang="en-US" sz="1500" dirty="0">
                    <a:solidFill>
                      <a:schemeClr val="bg1"/>
                    </a:solidFill>
                  </a:rPr>
                  <a:t> </a:t>
                </a:r>
                <a:r>
                  <a:rPr lang="en-US" altLang="zh-Hans" sz="1500" dirty="0">
                    <a:solidFill>
                      <a:schemeClr val="bg1"/>
                    </a:solidFill>
                  </a:rPr>
                  <a:t>gg</a:t>
                </a:r>
                <a:r>
                  <a:rPr lang="zh-Hans" altLang="en-US" sz="1500" dirty="0">
                    <a:solidFill>
                      <a:schemeClr val="bg1"/>
                    </a:solidFill>
                  </a:rPr>
                  <a:t> </a:t>
                </a:r>
                <a:r>
                  <a:rPr lang="en-US" altLang="zh-Hans" sz="1500" dirty="0">
                    <a:solidFill>
                      <a:schemeClr val="bg1"/>
                    </a:solidFill>
                  </a:rPr>
                  <a:t>final</a:t>
                </a:r>
                <a:r>
                  <a:rPr lang="zh-Hans" altLang="en-US" sz="1500" dirty="0">
                    <a:solidFill>
                      <a:schemeClr val="bg1"/>
                    </a:solidFill>
                  </a:rPr>
                  <a:t> </a:t>
                </a:r>
                <a:r>
                  <a:rPr lang="en-US" altLang="zh-Hans" sz="1500" dirty="0">
                    <a:solidFill>
                      <a:schemeClr val="bg1"/>
                    </a:solidFill>
                  </a:rPr>
                  <a:t>state</a:t>
                </a:r>
              </a:p>
              <a:p>
                <a:pPr marL="285750" indent="-285750">
                  <a:buFont typeface="Arial" panose="020B0604020202020204" pitchFamily="34" charset="0"/>
                  <a:buChar char="•"/>
                </a:pPr>
                <a:r>
                  <a:rPr lang="en-US" altLang="zh-Hans" dirty="0">
                    <a:solidFill>
                      <a:schemeClr val="bg1"/>
                    </a:solidFill>
                  </a:rPr>
                  <a:t>Select</a:t>
                </a:r>
                <a:r>
                  <a:rPr lang="zh-Hans" altLang="en-US" dirty="0">
                    <a:solidFill>
                      <a:schemeClr val="bg1"/>
                    </a:solidFill>
                  </a:rPr>
                  <a:t> </a:t>
                </a:r>
                <a:r>
                  <a:rPr lang="en-US" altLang="zh-Hans" dirty="0">
                    <a:solidFill>
                      <a:schemeClr val="bg1"/>
                    </a:solidFill>
                  </a:rPr>
                  <a:t>event</a:t>
                </a:r>
                <a:r>
                  <a:rPr lang="zh-Hans" altLang="en-US" dirty="0">
                    <a:solidFill>
                      <a:schemeClr val="bg1"/>
                    </a:solidFill>
                  </a:rPr>
                  <a:t> </a:t>
                </a:r>
                <a:r>
                  <a:rPr lang="en-US" altLang="zh-Hans" dirty="0">
                    <a:solidFill>
                      <a:schemeClr val="bg1"/>
                    </a:solidFill>
                  </a:rPr>
                  <a:t>with</a:t>
                </a:r>
                <a:r>
                  <a:rPr lang="en-US" dirty="0">
                    <a:solidFill>
                      <a:schemeClr val="bg1"/>
                    </a:solidFill>
                  </a:rPr>
                  <a:t>| </a:t>
                </a:r>
                <a14:m>
                  <m:oMath xmlns:m="http://schemas.openxmlformats.org/officeDocument/2006/math">
                    <m:r>
                      <a:rPr lang="en-US">
                        <a:solidFill>
                          <a:schemeClr val="bg1"/>
                        </a:solidFill>
                        <a:latin typeface="Cambria Math" panose="02040503050406030204" pitchFamily="18" charset="0"/>
                      </a:rPr>
                      <m:t>∆</m:t>
                    </m:r>
                    <m:r>
                      <a:rPr lang="en-US" i="1">
                        <a:solidFill>
                          <a:schemeClr val="bg1"/>
                        </a:solidFill>
                        <a:latin typeface="Cambria Math" panose="02040503050406030204" pitchFamily="18" charset="0"/>
                      </a:rPr>
                      <m:t>𝜂</m:t>
                    </m:r>
                    <m:r>
                      <a:rPr lang="en-US">
                        <a:solidFill>
                          <a:schemeClr val="bg1"/>
                        </a:solidFill>
                        <a:latin typeface="Cambria Math" panose="02040503050406030204" pitchFamily="18" charset="0"/>
                      </a:rPr>
                      <m:t> </m:t>
                    </m:r>
                  </m:oMath>
                </a14:m>
                <a:r>
                  <a:rPr lang="en-US" dirty="0">
                    <a:solidFill>
                      <a:schemeClr val="bg1"/>
                    </a:solidFill>
                  </a:rPr>
                  <a:t>| &lt; 1.3 </a:t>
                </a:r>
                <a:r>
                  <a:rPr lang="zh-Hans" altLang="en-US" dirty="0">
                    <a:solidFill>
                      <a:schemeClr val="bg1"/>
                    </a:solidFill>
                  </a:rPr>
                  <a:t> </a:t>
                </a:r>
                <a:endParaRPr lang="en-US" altLang="zh-Hans" dirty="0">
                  <a:solidFill>
                    <a:schemeClr val="bg1"/>
                  </a:solidFill>
                </a:endParaRPr>
              </a:p>
              <a:p>
                <a:r>
                  <a:rPr lang="zh-Hans" altLang="en-US" dirty="0">
                    <a:solidFill>
                      <a:schemeClr val="bg1"/>
                    </a:solidFill>
                  </a:rPr>
                  <a:t>       </a:t>
                </a:r>
                <a:r>
                  <a:rPr lang="en-US" altLang="zh-Hans" dirty="0">
                    <a:solidFill>
                      <a:schemeClr val="bg1"/>
                    </a:solidFill>
                  </a:rPr>
                  <a:t>&amp;&amp;</a:t>
                </a:r>
                <a:r>
                  <a:rPr lang="zh-Hans" altLang="en-US" dirty="0">
                    <a:solidFill>
                      <a:schemeClr val="bg1"/>
                    </a:solidFill>
                  </a:rPr>
                  <a:t> </a:t>
                </a:r>
                <a:r>
                  <a:rPr lang="en-US" dirty="0">
                    <a:solidFill>
                      <a:schemeClr val="bg1"/>
                    </a:solidFill>
                  </a:rPr>
                  <a:t>| </a:t>
                </a:r>
                <a14:m>
                  <m:oMath xmlns:m="http://schemas.openxmlformats.org/officeDocument/2006/math">
                    <m:r>
                      <a:rPr lang="en-US" i="1">
                        <a:solidFill>
                          <a:schemeClr val="bg1"/>
                        </a:solidFill>
                        <a:latin typeface="Cambria Math" panose="02040503050406030204" pitchFamily="18" charset="0"/>
                      </a:rPr>
                      <m:t>𝜂</m:t>
                    </m:r>
                    <m:r>
                      <a:rPr lang="en-US">
                        <a:solidFill>
                          <a:schemeClr val="bg1"/>
                        </a:solidFill>
                        <a:latin typeface="Cambria Math" panose="02040503050406030204" pitchFamily="18" charset="0"/>
                      </a:rPr>
                      <m:t> </m:t>
                    </m:r>
                  </m:oMath>
                </a14:m>
                <a:r>
                  <a:rPr lang="en-US" dirty="0">
                    <a:solidFill>
                      <a:schemeClr val="bg1"/>
                    </a:solidFill>
                  </a:rPr>
                  <a:t>|</a:t>
                </a:r>
                <a:r>
                  <a:rPr lang="zh-Hans" altLang="en-US" dirty="0">
                    <a:solidFill>
                      <a:schemeClr val="bg1"/>
                    </a:solidFill>
                  </a:rPr>
                  <a:t> </a:t>
                </a:r>
                <a:r>
                  <a:rPr lang="en-US" dirty="0">
                    <a:solidFill>
                      <a:schemeClr val="bg1"/>
                    </a:solidFill>
                  </a:rPr>
                  <a:t>&lt;</a:t>
                </a:r>
                <a:r>
                  <a:rPr lang="zh-Hans" altLang="en-US" dirty="0">
                    <a:solidFill>
                      <a:schemeClr val="bg1"/>
                    </a:solidFill>
                  </a:rPr>
                  <a:t> </a:t>
                </a:r>
                <a:r>
                  <a:rPr lang="en-US" dirty="0">
                    <a:solidFill>
                      <a:schemeClr val="bg1"/>
                    </a:solidFill>
                  </a:rPr>
                  <a:t>2.5</a:t>
                </a:r>
              </a:p>
              <a:p>
                <a:pPr marL="285750" indent="-285750">
                  <a:buFont typeface="Arial" panose="020B0604020202020204" pitchFamily="34" charset="0"/>
                  <a:buChar char="•"/>
                </a:pPr>
                <a:r>
                  <a:rPr lang="en-US" dirty="0">
                    <a:solidFill>
                      <a:schemeClr val="bg1"/>
                    </a:solidFill>
                  </a:rPr>
                  <a:t>Close jets with </a:t>
                </a:r>
                <a14:m>
                  <m:oMath xmlns:m="http://schemas.openxmlformats.org/officeDocument/2006/math">
                    <m:r>
                      <a:rPr lang="en-US">
                        <a:solidFill>
                          <a:schemeClr val="bg1"/>
                        </a:solidFill>
                        <a:latin typeface="Cambria Math" panose="02040503050406030204" pitchFamily="18" charset="0"/>
                      </a:rPr>
                      <m:t>∆</m:t>
                    </m:r>
                    <m:r>
                      <m:rPr>
                        <m:sty m:val="p"/>
                      </m:rPr>
                      <a:rPr lang="en-US">
                        <a:solidFill>
                          <a:schemeClr val="bg1"/>
                        </a:solidFill>
                        <a:latin typeface="Cambria Math" panose="02040503050406030204" pitchFamily="18" charset="0"/>
                      </a:rPr>
                      <m:t>R</m:t>
                    </m:r>
                    <m:r>
                      <a:rPr lang="en-US">
                        <a:solidFill>
                          <a:schemeClr val="bg1"/>
                        </a:solidFill>
                        <a:latin typeface="Cambria Math" panose="02040503050406030204" pitchFamily="18" charset="0"/>
                      </a:rPr>
                      <m:t>&lt;1.1</m:t>
                    </m:r>
                  </m:oMath>
                </a14:m>
                <a:r>
                  <a:rPr lang="en-US" dirty="0">
                    <a:solidFill>
                      <a:schemeClr val="bg1"/>
                    </a:solidFill>
                  </a:rPr>
                  <a:t> are combined</a:t>
                </a:r>
              </a:p>
              <a:p>
                <a:r>
                  <a:rPr lang="zh-Hans" altLang="en-US" dirty="0">
                    <a:solidFill>
                      <a:schemeClr val="bg1"/>
                    </a:solidFill>
                  </a:rPr>
                  <a:t>       </a:t>
                </a:r>
                <a:r>
                  <a:rPr lang="en-US" dirty="0">
                    <a:solidFill>
                      <a:schemeClr val="bg1"/>
                    </a:solidFill>
                  </a:rPr>
                  <a:t>into “wide jets” </a:t>
                </a:r>
                <a:r>
                  <a:rPr lang="en-US" altLang="zh-Hans" dirty="0">
                    <a:solidFill>
                      <a:schemeClr val="bg1"/>
                    </a:solidFill>
                  </a:rPr>
                  <a:t>for</a:t>
                </a:r>
                <a:r>
                  <a:rPr lang="zh-Hans" altLang="en-US" dirty="0">
                    <a:solidFill>
                      <a:schemeClr val="bg1"/>
                    </a:solidFill>
                  </a:rPr>
                  <a:t> </a:t>
                </a:r>
                <a:r>
                  <a:rPr lang="en-US" dirty="0">
                    <a:solidFill>
                      <a:schemeClr val="bg1"/>
                    </a:solidFill>
                  </a:rPr>
                  <a:t> the dijet mass </a:t>
                </a:r>
                <a:endParaRPr lang="en-US" altLang="zh-Hans" dirty="0">
                  <a:solidFill>
                    <a:schemeClr val="bg1"/>
                  </a:solidFill>
                </a:endParaRPr>
              </a:p>
              <a:p>
                <a:pPr marL="285750" indent="-285750">
                  <a:buFont typeface="Arial" panose="020B0604020202020204" pitchFamily="34" charset="0"/>
                  <a:buChar char="•"/>
                </a:pPr>
                <a:r>
                  <a:rPr lang="en-US" altLang="zh-Hans" b="1" dirty="0">
                    <a:solidFill>
                      <a:schemeClr val="bg1"/>
                    </a:solidFill>
                  </a:rPr>
                  <a:t>High</a:t>
                </a:r>
                <a:r>
                  <a:rPr lang="zh-Hans" altLang="en-US" b="1" dirty="0">
                    <a:solidFill>
                      <a:schemeClr val="bg1"/>
                    </a:solidFill>
                  </a:rPr>
                  <a:t> </a:t>
                </a:r>
                <a:r>
                  <a:rPr lang="en-US" altLang="zh-Hans" b="1" dirty="0">
                    <a:solidFill>
                      <a:schemeClr val="bg1"/>
                    </a:solidFill>
                  </a:rPr>
                  <a:t>mass</a:t>
                </a:r>
                <a:r>
                  <a:rPr lang="zh-Hans" altLang="en-US" b="1" dirty="0">
                    <a:solidFill>
                      <a:schemeClr val="bg1"/>
                    </a:solidFill>
                  </a:rPr>
                  <a:t> </a:t>
                </a:r>
                <a:r>
                  <a:rPr lang="en-US" altLang="zh-Hans" b="1" dirty="0">
                    <a:solidFill>
                      <a:schemeClr val="bg1"/>
                    </a:solidFill>
                  </a:rPr>
                  <a:t>:</a:t>
                </a:r>
              </a:p>
              <a:p>
                <a:pPr marL="742950" lvl="1" indent="-285750">
                  <a:buFont typeface="Arial" panose="020B0604020202020204" pitchFamily="34" charset="0"/>
                  <a:buChar char="•"/>
                </a:pPr>
                <a:r>
                  <a:rPr lang="en-US" sz="1500" dirty="0">
                    <a:solidFill>
                      <a:schemeClr val="bg1"/>
                    </a:solidFill>
                  </a:rPr>
                  <a:t>Become fully efficient after 124</a:t>
                </a:r>
                <a:r>
                  <a:rPr lang="en-US" altLang="zh-Hans" sz="1500" dirty="0">
                    <a:solidFill>
                      <a:schemeClr val="bg1"/>
                    </a:solidFill>
                  </a:rPr>
                  <a:t>6</a:t>
                </a:r>
                <a:r>
                  <a:rPr lang="zh-Hans" altLang="en-US" sz="1500" dirty="0">
                    <a:solidFill>
                      <a:schemeClr val="bg1"/>
                    </a:solidFill>
                  </a:rPr>
                  <a:t> </a:t>
                </a:r>
                <a:r>
                  <a:rPr lang="en-US" sz="1500" dirty="0">
                    <a:solidFill>
                      <a:schemeClr val="bg1"/>
                    </a:solidFill>
                  </a:rPr>
                  <a:t>GeV</a:t>
                </a:r>
              </a:p>
              <a:p>
                <a:pPr marL="742950" lvl="1" indent="-285750">
                  <a:buFont typeface="Arial" panose="020B0604020202020204" pitchFamily="34" charset="0"/>
                  <a:buChar char="•"/>
                </a:pPr>
                <a:r>
                  <a:rPr lang="en-US" altLang="zh-Hans" sz="1500" dirty="0">
                    <a:solidFill>
                      <a:schemeClr val="bg1"/>
                    </a:solidFill>
                  </a:rPr>
                  <a:t>Use</a:t>
                </a:r>
                <a:r>
                  <a:rPr lang="zh-Hans" altLang="en-US" sz="1500" dirty="0">
                    <a:solidFill>
                      <a:schemeClr val="bg1"/>
                    </a:solidFill>
                  </a:rPr>
                  <a:t> </a:t>
                </a:r>
                <a:r>
                  <a:rPr lang="en-US" altLang="zh-Hans" sz="1500" dirty="0">
                    <a:solidFill>
                      <a:schemeClr val="bg1"/>
                    </a:solidFill>
                  </a:rPr>
                  <a:t>Particle</a:t>
                </a:r>
                <a:r>
                  <a:rPr lang="zh-Hans" altLang="en-US" sz="1500" dirty="0">
                    <a:solidFill>
                      <a:schemeClr val="bg1"/>
                    </a:solidFill>
                  </a:rPr>
                  <a:t> </a:t>
                </a:r>
                <a:r>
                  <a:rPr lang="en-US" altLang="zh-Hans" sz="1500" dirty="0">
                    <a:solidFill>
                      <a:schemeClr val="bg1"/>
                    </a:solidFill>
                  </a:rPr>
                  <a:t>Flow</a:t>
                </a:r>
                <a:r>
                  <a:rPr lang="zh-Hans" altLang="en-US" sz="1500" dirty="0">
                    <a:solidFill>
                      <a:schemeClr val="bg1"/>
                    </a:solidFill>
                  </a:rPr>
                  <a:t> </a:t>
                </a:r>
                <a:r>
                  <a:rPr lang="en-US" altLang="zh-Hans" sz="1500" dirty="0">
                    <a:solidFill>
                      <a:schemeClr val="bg1"/>
                    </a:solidFill>
                  </a:rPr>
                  <a:t>AK4</a:t>
                </a:r>
                <a:r>
                  <a:rPr lang="zh-Hans" altLang="en-US" sz="1500" dirty="0">
                    <a:solidFill>
                      <a:schemeClr val="bg1"/>
                    </a:solidFill>
                  </a:rPr>
                  <a:t> </a:t>
                </a:r>
                <a:r>
                  <a:rPr lang="en-US" altLang="zh-Hans" sz="1500" dirty="0">
                    <a:solidFill>
                      <a:schemeClr val="bg1"/>
                    </a:solidFill>
                  </a:rPr>
                  <a:t>Jets</a:t>
                </a:r>
                <a:endParaRPr lang="en-US" sz="1500" dirty="0">
                  <a:solidFill>
                    <a:schemeClr val="bg1"/>
                  </a:solidFill>
                </a:endParaRPr>
              </a:p>
              <a:p>
                <a:pPr marL="285750" indent="-285750">
                  <a:buFont typeface="Arial" panose="020B0604020202020204" pitchFamily="34" charset="0"/>
                  <a:buChar char="•"/>
                </a:pPr>
                <a:r>
                  <a:rPr lang="en-US" altLang="zh-Hans" b="1" dirty="0">
                    <a:solidFill>
                      <a:schemeClr val="bg1"/>
                    </a:solidFill>
                  </a:rPr>
                  <a:t>Low</a:t>
                </a:r>
                <a:r>
                  <a:rPr lang="zh-Hans" altLang="en-US" b="1" dirty="0">
                    <a:solidFill>
                      <a:schemeClr val="bg1"/>
                    </a:solidFill>
                  </a:rPr>
                  <a:t> </a:t>
                </a:r>
                <a:r>
                  <a:rPr lang="en-US" altLang="zh-Hans" b="1" dirty="0">
                    <a:solidFill>
                      <a:schemeClr val="bg1"/>
                    </a:solidFill>
                  </a:rPr>
                  <a:t>mass</a:t>
                </a:r>
                <a:r>
                  <a:rPr lang="zh-Hans" altLang="en-US" b="1" dirty="0">
                    <a:solidFill>
                      <a:schemeClr val="bg1"/>
                    </a:solidFill>
                  </a:rPr>
                  <a:t> </a:t>
                </a:r>
                <a:r>
                  <a:rPr lang="en-US" altLang="zh-Hans" b="1" dirty="0">
                    <a:solidFill>
                      <a:schemeClr val="bg1"/>
                    </a:solidFill>
                  </a:rPr>
                  <a:t>:</a:t>
                </a:r>
              </a:p>
              <a:p>
                <a:pPr marL="742950" lvl="1" indent="-285750">
                  <a:buFont typeface="Arial" panose="020B0604020202020204" pitchFamily="34" charset="0"/>
                  <a:buChar char="•"/>
                </a:pPr>
                <a:r>
                  <a:rPr lang="en-US" sz="1500" dirty="0">
                    <a:solidFill>
                      <a:schemeClr val="bg1"/>
                    </a:solidFill>
                  </a:rPr>
                  <a:t>Become fully efficient after </a:t>
                </a:r>
                <a:r>
                  <a:rPr lang="en-US" altLang="zh-Hans" sz="1500" dirty="0">
                    <a:solidFill>
                      <a:schemeClr val="bg1"/>
                    </a:solidFill>
                  </a:rPr>
                  <a:t>489</a:t>
                </a:r>
                <a:r>
                  <a:rPr lang="zh-Hans" altLang="en-US" sz="1500" dirty="0">
                    <a:solidFill>
                      <a:schemeClr val="bg1"/>
                    </a:solidFill>
                  </a:rPr>
                  <a:t> </a:t>
                </a:r>
                <a:r>
                  <a:rPr lang="en-US" sz="1500" dirty="0">
                    <a:solidFill>
                      <a:schemeClr val="bg1"/>
                    </a:solidFill>
                  </a:rPr>
                  <a:t>GeV</a:t>
                </a:r>
                <a:endParaRPr lang="en-US" altLang="zh-Hans" sz="1500" dirty="0">
                  <a:solidFill>
                    <a:schemeClr val="bg1"/>
                  </a:solidFill>
                </a:endParaRPr>
              </a:p>
              <a:p>
                <a:pPr marL="742950" lvl="1" indent="-285750">
                  <a:buFont typeface="Arial" panose="020B0604020202020204" pitchFamily="34" charset="0"/>
                  <a:buChar char="•"/>
                </a:pPr>
                <a:r>
                  <a:rPr lang="en-US" altLang="zh-Hans" sz="1500" dirty="0">
                    <a:solidFill>
                      <a:schemeClr val="bg1"/>
                    </a:solidFill>
                  </a:rPr>
                  <a:t>Use</a:t>
                </a:r>
                <a:r>
                  <a:rPr lang="zh-Hans" altLang="en-US" sz="1500" dirty="0">
                    <a:solidFill>
                      <a:schemeClr val="bg1"/>
                    </a:solidFill>
                  </a:rPr>
                  <a:t> </a:t>
                </a:r>
                <a:r>
                  <a:rPr lang="en-US" altLang="zh-Hans" sz="1500" dirty="0">
                    <a:solidFill>
                      <a:schemeClr val="bg1"/>
                    </a:solidFill>
                  </a:rPr>
                  <a:t>Calorimeter</a:t>
                </a:r>
                <a:r>
                  <a:rPr lang="zh-Hans" altLang="en-US" sz="1500" dirty="0">
                    <a:solidFill>
                      <a:schemeClr val="bg1"/>
                    </a:solidFill>
                  </a:rPr>
                  <a:t> </a:t>
                </a:r>
                <a:r>
                  <a:rPr lang="en-US" altLang="zh-Hans" sz="1500" dirty="0">
                    <a:solidFill>
                      <a:schemeClr val="bg1"/>
                    </a:solidFill>
                  </a:rPr>
                  <a:t>AK4</a:t>
                </a:r>
                <a:r>
                  <a:rPr lang="zh-Hans" altLang="en-US" sz="1500" dirty="0">
                    <a:solidFill>
                      <a:schemeClr val="bg1"/>
                    </a:solidFill>
                  </a:rPr>
                  <a:t> </a:t>
                </a:r>
                <a:r>
                  <a:rPr lang="en-US" altLang="zh-Hans" sz="1500" dirty="0">
                    <a:solidFill>
                      <a:schemeClr val="bg1"/>
                    </a:solidFill>
                  </a:rPr>
                  <a:t>Jets</a:t>
                </a:r>
                <a:endParaRPr lang="en-US" dirty="0">
                  <a:solidFill>
                    <a:schemeClr val="bg1"/>
                  </a:solidFill>
                </a:endParaRPr>
              </a:p>
              <a:p>
                <a:pPr marL="285750" indent="-285750">
                  <a:buFont typeface="Arial" panose="020B0604020202020204" pitchFamily="34" charset="0"/>
                  <a:buChar char="•"/>
                </a:pPr>
                <a:r>
                  <a:rPr lang="en-US" dirty="0">
                    <a:solidFill>
                      <a:schemeClr val="bg1"/>
                    </a:solidFill>
                  </a:rPr>
                  <a:t>No excess observed</a:t>
                </a:r>
              </a:p>
            </p:txBody>
          </p:sp>
        </mc:Choice>
        <mc:Fallback xmlns="">
          <p:sp>
            <p:nvSpPr>
              <p:cNvPr id="6" name="Rectangle 5">
                <a:extLst>
                  <a:ext uri="{FF2B5EF4-FFF2-40B4-BE49-F238E27FC236}">
                    <a16:creationId xmlns:a16="http://schemas.microsoft.com/office/drawing/2014/main" id="{AC8EFDEA-F0D6-0946-B19A-CC0BB48100ED}"/>
                  </a:ext>
                </a:extLst>
              </p:cNvPr>
              <p:cNvSpPr>
                <a:spLocks noRot="1" noChangeAspect="1" noMove="1" noResize="1" noEditPoints="1" noAdjustHandles="1" noChangeArrowheads="1" noChangeShapeType="1" noTextEdit="1"/>
              </p:cNvSpPr>
              <p:nvPr/>
            </p:nvSpPr>
            <p:spPr>
              <a:xfrm>
                <a:off x="0" y="1148807"/>
                <a:ext cx="4099490" cy="3693319"/>
              </a:xfrm>
              <a:prstGeom prst="rect">
                <a:avLst/>
              </a:prstGeom>
              <a:blipFill>
                <a:blip r:embed="rId5"/>
                <a:stretch>
                  <a:fillRect l="-619" t="-342" r="-619" b="-1712"/>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BD81E0DE-C3F8-AD43-B2ED-B2AB4A7A70F9}"/>
              </a:ext>
            </a:extLst>
          </p:cNvPr>
          <p:cNvPicPr>
            <a:picLocks noChangeAspect="1"/>
          </p:cNvPicPr>
          <p:nvPr/>
        </p:nvPicPr>
        <p:blipFill>
          <a:blip r:embed="rId6"/>
          <a:stretch>
            <a:fillRect/>
          </a:stretch>
        </p:blipFill>
        <p:spPr>
          <a:xfrm>
            <a:off x="221848" y="28069"/>
            <a:ext cx="913388" cy="913388"/>
          </a:xfrm>
          <a:prstGeom prst="rect">
            <a:avLst/>
          </a:prstGeom>
        </p:spPr>
      </p:pic>
      <p:sp>
        <p:nvSpPr>
          <p:cNvPr id="13" name="Rectangle 12">
            <a:extLst>
              <a:ext uri="{FF2B5EF4-FFF2-40B4-BE49-F238E27FC236}">
                <a16:creationId xmlns:a16="http://schemas.microsoft.com/office/drawing/2014/main" id="{B50915A3-E841-BD4B-87B6-FC6C4434D0D9}"/>
              </a:ext>
            </a:extLst>
          </p:cNvPr>
          <p:cNvSpPr/>
          <p:nvPr/>
        </p:nvSpPr>
        <p:spPr>
          <a:xfrm>
            <a:off x="1356303" y="604362"/>
            <a:ext cx="1785040" cy="369332"/>
          </a:xfrm>
          <a:prstGeom prst="rect">
            <a:avLst/>
          </a:prstGeom>
        </p:spPr>
        <p:txBody>
          <a:bodyPr wrap="none">
            <a:spAutoFit/>
          </a:bodyPr>
          <a:lstStyle/>
          <a:p>
            <a:r>
              <a:rPr lang="en-US" dirty="0"/>
              <a:t>CMS-EXO-16-056</a:t>
            </a:r>
          </a:p>
        </p:txBody>
      </p:sp>
      <p:pic>
        <p:nvPicPr>
          <p:cNvPr id="15" name="Picture 14">
            <a:extLst>
              <a:ext uri="{FF2B5EF4-FFF2-40B4-BE49-F238E27FC236}">
                <a16:creationId xmlns:a16="http://schemas.microsoft.com/office/drawing/2014/main" id="{E86628AD-DDD7-B744-9F6D-96136BA115AE}"/>
              </a:ext>
            </a:extLst>
          </p:cNvPr>
          <p:cNvPicPr>
            <a:picLocks noChangeAspect="1"/>
          </p:cNvPicPr>
          <p:nvPr/>
        </p:nvPicPr>
        <p:blipFill>
          <a:blip r:embed="rId7"/>
          <a:stretch>
            <a:fillRect/>
          </a:stretch>
        </p:blipFill>
        <p:spPr>
          <a:xfrm>
            <a:off x="8000786" y="64542"/>
            <a:ext cx="1117600" cy="850900"/>
          </a:xfrm>
          <a:prstGeom prst="rect">
            <a:avLst/>
          </a:prstGeom>
        </p:spPr>
      </p:pic>
      <p:pic>
        <p:nvPicPr>
          <p:cNvPr id="16" name="Picture 15">
            <a:extLst>
              <a:ext uri="{FF2B5EF4-FFF2-40B4-BE49-F238E27FC236}">
                <a16:creationId xmlns:a16="http://schemas.microsoft.com/office/drawing/2014/main" id="{403D33D4-AEBA-2443-A021-F4C17FD85201}"/>
              </a:ext>
            </a:extLst>
          </p:cNvPr>
          <p:cNvPicPr>
            <a:picLocks noChangeAspect="1"/>
          </p:cNvPicPr>
          <p:nvPr/>
        </p:nvPicPr>
        <p:blipFill>
          <a:blip r:embed="rId8"/>
          <a:stretch>
            <a:fillRect/>
          </a:stretch>
        </p:blipFill>
        <p:spPr>
          <a:xfrm>
            <a:off x="7350843" y="37648"/>
            <a:ext cx="744285" cy="888255"/>
          </a:xfrm>
          <a:prstGeom prst="rect">
            <a:avLst/>
          </a:prstGeom>
        </p:spPr>
      </p:pic>
      <p:sp>
        <p:nvSpPr>
          <p:cNvPr id="2" name="Title 1">
            <a:extLst>
              <a:ext uri="{FF2B5EF4-FFF2-40B4-BE49-F238E27FC236}">
                <a16:creationId xmlns:a16="http://schemas.microsoft.com/office/drawing/2014/main" id="{ACC2CB3E-2BCC-714B-AE65-F1A44C0CB135}"/>
              </a:ext>
            </a:extLst>
          </p:cNvPr>
          <p:cNvSpPr>
            <a:spLocks noGrp="1"/>
          </p:cNvSpPr>
          <p:nvPr>
            <p:ph type="title"/>
          </p:nvPr>
        </p:nvSpPr>
        <p:spPr>
          <a:xfrm>
            <a:off x="1317812" y="-138370"/>
            <a:ext cx="7147645" cy="857250"/>
          </a:xfrm>
        </p:spPr>
        <p:txBody>
          <a:bodyPr>
            <a:normAutofit/>
          </a:bodyPr>
          <a:lstStyle/>
          <a:p>
            <a:r>
              <a:rPr lang="en-US" sz="2800" b="1" dirty="0"/>
              <a:t>Search for</a:t>
            </a:r>
            <a:r>
              <a:rPr lang="zh-Hans" altLang="en-US" sz="2800" b="1" dirty="0"/>
              <a:t> </a:t>
            </a:r>
            <a:r>
              <a:rPr lang="en-US" altLang="zh-Hans" sz="2800" b="1" dirty="0"/>
              <a:t>high/low</a:t>
            </a:r>
            <a:r>
              <a:rPr lang="zh-Hans" altLang="en-US" sz="2800" b="1" dirty="0"/>
              <a:t> </a:t>
            </a:r>
            <a:r>
              <a:rPr lang="en-US" altLang="zh-Hans" sz="2800" b="1" dirty="0"/>
              <a:t>mass</a:t>
            </a:r>
            <a:r>
              <a:rPr lang="en-US" sz="2800" b="1" dirty="0"/>
              <a:t> dijet resonances </a:t>
            </a:r>
          </a:p>
        </p:txBody>
      </p:sp>
      <p:pic>
        <p:nvPicPr>
          <p:cNvPr id="19" name="Picture 18">
            <a:extLst>
              <a:ext uri="{FF2B5EF4-FFF2-40B4-BE49-F238E27FC236}">
                <a16:creationId xmlns:a16="http://schemas.microsoft.com/office/drawing/2014/main" id="{3774BE10-ADC7-4E4C-94CF-41ED55449E55}"/>
              </a:ext>
            </a:extLst>
          </p:cNvPr>
          <p:cNvPicPr>
            <a:picLocks noChangeAspect="1"/>
          </p:cNvPicPr>
          <p:nvPr/>
        </p:nvPicPr>
        <p:blipFill>
          <a:blip r:embed="rId9"/>
          <a:stretch>
            <a:fillRect/>
          </a:stretch>
        </p:blipFill>
        <p:spPr>
          <a:xfrm>
            <a:off x="2855625" y="5954884"/>
            <a:ext cx="1005392" cy="245411"/>
          </a:xfrm>
          <a:prstGeom prst="rect">
            <a:avLst/>
          </a:prstGeom>
        </p:spPr>
      </p:pic>
      <p:sp>
        <p:nvSpPr>
          <p:cNvPr id="14" name="Rectangle 13">
            <a:extLst>
              <a:ext uri="{FF2B5EF4-FFF2-40B4-BE49-F238E27FC236}">
                <a16:creationId xmlns:a16="http://schemas.microsoft.com/office/drawing/2014/main" id="{71E29804-1464-F24E-82AF-D1BB4EAFB3D2}"/>
              </a:ext>
            </a:extLst>
          </p:cNvPr>
          <p:cNvSpPr/>
          <p:nvPr/>
        </p:nvSpPr>
        <p:spPr>
          <a:xfrm>
            <a:off x="6018034" y="605567"/>
            <a:ext cx="1918987" cy="369332"/>
          </a:xfrm>
          <a:prstGeom prst="rect">
            <a:avLst/>
          </a:prstGeom>
          <a:solidFill>
            <a:schemeClr val="accent3">
              <a:lumMod val="60000"/>
              <a:lumOff val="40000"/>
            </a:schemeClr>
          </a:solidFill>
        </p:spPr>
        <p:txBody>
          <a:bodyPr wrap="none">
            <a:spAutoFit/>
          </a:bodyPr>
          <a:lstStyle/>
          <a:p>
            <a:r>
              <a:rPr lang="en-US" dirty="0">
                <a:solidFill>
                  <a:schemeClr val="bg1"/>
                </a:solidFill>
              </a:rPr>
              <a:t>2016 data</a:t>
            </a:r>
            <a:r>
              <a:rPr lang="zh-Hans" altLang="en-US" dirty="0">
                <a:solidFill>
                  <a:schemeClr val="bg1"/>
                </a:solidFill>
              </a:rPr>
              <a:t> </a:t>
            </a:r>
            <a:r>
              <a:rPr lang="en-US" altLang="zh-Hans" dirty="0">
                <a:solidFill>
                  <a:schemeClr val="bg1"/>
                </a:solidFill>
              </a:rPr>
              <a:t>(</a:t>
            </a:r>
            <a:r>
              <a:rPr lang="en-US" dirty="0">
                <a:solidFill>
                  <a:schemeClr val="bg1"/>
                </a:solidFill>
              </a:rPr>
              <a:t>36 </a:t>
            </a:r>
            <a:r>
              <a:rPr lang="en-US" dirty="0">
                <a:solidFill>
                  <a:schemeClr val="bg2">
                    <a:lumMod val="75000"/>
                  </a:schemeClr>
                </a:solidFill>
              </a:rPr>
              <a:t>fb</a:t>
            </a:r>
            <a:r>
              <a:rPr lang="en-US" baseline="30000" dirty="0">
                <a:solidFill>
                  <a:schemeClr val="bg2">
                    <a:lumMod val="75000"/>
                  </a:schemeClr>
                </a:solidFill>
              </a:rPr>
              <a:t>-1</a:t>
            </a:r>
            <a:r>
              <a:rPr lang="en-US" altLang="zh-Hans" dirty="0">
                <a:solidFill>
                  <a:schemeClr val="bg2">
                    <a:lumMod val="75000"/>
                  </a:schemeClr>
                </a:solidFill>
              </a:rPr>
              <a:t>)</a:t>
            </a:r>
            <a:endParaRPr lang="en-US" dirty="0"/>
          </a:p>
        </p:txBody>
      </p:sp>
      <p:sp>
        <p:nvSpPr>
          <p:cNvPr id="20" name="Rectangle 19">
            <a:extLst>
              <a:ext uri="{FF2B5EF4-FFF2-40B4-BE49-F238E27FC236}">
                <a16:creationId xmlns:a16="http://schemas.microsoft.com/office/drawing/2014/main" id="{C0790D42-9B0B-E440-B17C-E74FB0958102}"/>
              </a:ext>
            </a:extLst>
          </p:cNvPr>
          <p:cNvSpPr/>
          <p:nvPr/>
        </p:nvSpPr>
        <p:spPr>
          <a:xfrm>
            <a:off x="4741666" y="4233395"/>
            <a:ext cx="1095877" cy="369332"/>
          </a:xfrm>
          <a:prstGeom prst="rect">
            <a:avLst/>
          </a:prstGeom>
          <a:solidFill>
            <a:schemeClr val="accent3">
              <a:lumMod val="60000"/>
              <a:lumOff val="40000"/>
            </a:schemeClr>
          </a:solidFill>
        </p:spPr>
        <p:txBody>
          <a:bodyPr wrap="none">
            <a:spAutoFit/>
          </a:bodyPr>
          <a:lstStyle/>
          <a:p>
            <a:r>
              <a:rPr lang="en-US" altLang="zh-Hans" dirty="0">
                <a:solidFill>
                  <a:schemeClr val="bg1"/>
                </a:solidFill>
              </a:rPr>
              <a:t>Low</a:t>
            </a:r>
            <a:r>
              <a:rPr lang="zh-Hans" altLang="en-US" dirty="0">
                <a:solidFill>
                  <a:schemeClr val="bg1"/>
                </a:solidFill>
              </a:rPr>
              <a:t> </a:t>
            </a:r>
            <a:r>
              <a:rPr lang="en-US" altLang="zh-Hans" dirty="0">
                <a:solidFill>
                  <a:schemeClr val="bg1"/>
                </a:solidFill>
              </a:rPr>
              <a:t>mass</a:t>
            </a:r>
          </a:p>
        </p:txBody>
      </p:sp>
      <p:sp>
        <p:nvSpPr>
          <p:cNvPr id="21" name="Rectangle 20">
            <a:extLst>
              <a:ext uri="{FF2B5EF4-FFF2-40B4-BE49-F238E27FC236}">
                <a16:creationId xmlns:a16="http://schemas.microsoft.com/office/drawing/2014/main" id="{5C066127-2D24-C245-9F72-B3E9FB50F8BE}"/>
              </a:ext>
            </a:extLst>
          </p:cNvPr>
          <p:cNvSpPr/>
          <p:nvPr/>
        </p:nvSpPr>
        <p:spPr>
          <a:xfrm>
            <a:off x="7404308" y="4233395"/>
            <a:ext cx="1192955" cy="369332"/>
          </a:xfrm>
          <a:prstGeom prst="rect">
            <a:avLst/>
          </a:prstGeom>
          <a:solidFill>
            <a:schemeClr val="accent3">
              <a:lumMod val="60000"/>
              <a:lumOff val="40000"/>
            </a:schemeClr>
          </a:solidFill>
        </p:spPr>
        <p:txBody>
          <a:bodyPr wrap="none">
            <a:spAutoFit/>
          </a:bodyPr>
          <a:lstStyle/>
          <a:p>
            <a:r>
              <a:rPr lang="en-US" altLang="zh-Hans" dirty="0">
                <a:solidFill>
                  <a:schemeClr val="bg1"/>
                </a:solidFill>
              </a:rPr>
              <a:t>High</a:t>
            </a:r>
            <a:r>
              <a:rPr lang="zh-Hans" altLang="en-US" dirty="0">
                <a:solidFill>
                  <a:schemeClr val="bg1"/>
                </a:solidFill>
              </a:rPr>
              <a:t> </a:t>
            </a:r>
            <a:r>
              <a:rPr lang="en-US" altLang="zh-Hans" dirty="0">
                <a:solidFill>
                  <a:schemeClr val="bg1"/>
                </a:solidFill>
              </a:rPr>
              <a:t>mass</a:t>
            </a:r>
            <a:r>
              <a:rPr lang="zh-Hans" altLang="en-US" dirty="0">
                <a:solidFill>
                  <a:schemeClr val="bg1"/>
                </a:solidFill>
              </a:rPr>
              <a:t> </a:t>
            </a:r>
            <a:endParaRPr lang="en-US" dirty="0"/>
          </a:p>
        </p:txBody>
      </p:sp>
      <p:sp>
        <p:nvSpPr>
          <p:cNvPr id="22" name="TextBox 21">
            <a:extLst>
              <a:ext uri="{FF2B5EF4-FFF2-40B4-BE49-F238E27FC236}">
                <a16:creationId xmlns:a16="http://schemas.microsoft.com/office/drawing/2014/main" id="{88C90DEA-71DD-5E42-8A1A-06C0E553D158}"/>
              </a:ext>
            </a:extLst>
          </p:cNvPr>
          <p:cNvSpPr txBox="1"/>
          <p:nvPr/>
        </p:nvSpPr>
        <p:spPr>
          <a:xfrm>
            <a:off x="8705088" y="4814371"/>
            <a:ext cx="413298" cy="369332"/>
          </a:xfrm>
          <a:prstGeom prst="rect">
            <a:avLst/>
          </a:prstGeom>
          <a:noFill/>
        </p:spPr>
        <p:txBody>
          <a:bodyPr wrap="square" rtlCol="0">
            <a:spAutoFit/>
          </a:bodyPr>
          <a:lstStyle/>
          <a:p>
            <a:r>
              <a:rPr lang="en-US" dirty="0">
                <a:solidFill>
                  <a:schemeClr val="bg2">
                    <a:lumMod val="75000"/>
                  </a:schemeClr>
                </a:solidFill>
              </a:rPr>
              <a:t>3</a:t>
            </a:r>
          </a:p>
        </p:txBody>
      </p:sp>
    </p:spTree>
    <p:extLst>
      <p:ext uri="{BB962C8B-B14F-4D97-AF65-F5344CB8AC3E}">
        <p14:creationId xmlns:p14="http://schemas.microsoft.com/office/powerpoint/2010/main" val="254501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49EF04-5079-1545-ACE3-74522441EC98}"/>
              </a:ext>
            </a:extLst>
          </p:cNvPr>
          <p:cNvPicPr>
            <a:picLocks noChangeAspect="1"/>
          </p:cNvPicPr>
          <p:nvPr/>
        </p:nvPicPr>
        <p:blipFill>
          <a:blip r:embed="rId3"/>
          <a:stretch>
            <a:fillRect/>
          </a:stretch>
        </p:blipFill>
        <p:spPr>
          <a:xfrm>
            <a:off x="111978" y="37648"/>
            <a:ext cx="913388" cy="913388"/>
          </a:xfrm>
          <a:prstGeom prst="rect">
            <a:avLst/>
          </a:prstGeom>
        </p:spPr>
      </p:pic>
      <p:pic>
        <p:nvPicPr>
          <p:cNvPr id="14" name="Picture 13">
            <a:extLst>
              <a:ext uri="{FF2B5EF4-FFF2-40B4-BE49-F238E27FC236}">
                <a16:creationId xmlns:a16="http://schemas.microsoft.com/office/drawing/2014/main" id="{609DAB69-1177-7A41-B81D-4E810146AA9E}"/>
              </a:ext>
            </a:extLst>
          </p:cNvPr>
          <p:cNvPicPr>
            <a:picLocks noChangeAspect="1"/>
          </p:cNvPicPr>
          <p:nvPr/>
        </p:nvPicPr>
        <p:blipFill>
          <a:blip r:embed="rId4"/>
          <a:stretch>
            <a:fillRect/>
          </a:stretch>
        </p:blipFill>
        <p:spPr>
          <a:xfrm>
            <a:off x="59508" y="1213880"/>
            <a:ext cx="3780715" cy="3841085"/>
          </a:xfrm>
          <a:prstGeom prst="rect">
            <a:avLst/>
          </a:prstGeom>
        </p:spPr>
      </p:pic>
      <p:pic>
        <p:nvPicPr>
          <p:cNvPr id="19" name="Picture 18">
            <a:extLst>
              <a:ext uri="{FF2B5EF4-FFF2-40B4-BE49-F238E27FC236}">
                <a16:creationId xmlns:a16="http://schemas.microsoft.com/office/drawing/2014/main" id="{6DEC66B9-4A29-BC42-A586-77027E87973A}"/>
              </a:ext>
            </a:extLst>
          </p:cNvPr>
          <p:cNvPicPr>
            <a:picLocks noChangeAspect="1"/>
          </p:cNvPicPr>
          <p:nvPr/>
        </p:nvPicPr>
        <p:blipFill>
          <a:blip r:embed="rId5"/>
          <a:stretch>
            <a:fillRect/>
          </a:stretch>
        </p:blipFill>
        <p:spPr>
          <a:xfrm>
            <a:off x="8000786" y="64542"/>
            <a:ext cx="1117600" cy="850900"/>
          </a:xfrm>
          <a:prstGeom prst="rect">
            <a:avLst/>
          </a:prstGeom>
        </p:spPr>
      </p:pic>
      <p:pic>
        <p:nvPicPr>
          <p:cNvPr id="20" name="Picture 19">
            <a:extLst>
              <a:ext uri="{FF2B5EF4-FFF2-40B4-BE49-F238E27FC236}">
                <a16:creationId xmlns:a16="http://schemas.microsoft.com/office/drawing/2014/main" id="{5B84B246-60CB-D748-AF0B-31589411CEDC}"/>
              </a:ext>
            </a:extLst>
          </p:cNvPr>
          <p:cNvPicPr>
            <a:picLocks noChangeAspect="1"/>
          </p:cNvPicPr>
          <p:nvPr/>
        </p:nvPicPr>
        <p:blipFill>
          <a:blip r:embed="rId6"/>
          <a:stretch>
            <a:fillRect/>
          </a:stretch>
        </p:blipFill>
        <p:spPr>
          <a:xfrm>
            <a:off x="7350843" y="37648"/>
            <a:ext cx="744285" cy="888255"/>
          </a:xfrm>
          <a:prstGeom prst="rect">
            <a:avLst/>
          </a:prstGeom>
        </p:spPr>
      </p:pic>
      <p:pic>
        <p:nvPicPr>
          <p:cNvPr id="17" name="Picture 16">
            <a:extLst>
              <a:ext uri="{FF2B5EF4-FFF2-40B4-BE49-F238E27FC236}">
                <a16:creationId xmlns:a16="http://schemas.microsoft.com/office/drawing/2014/main" id="{53035101-B4F5-1143-9201-32A5A39AE230}"/>
              </a:ext>
            </a:extLst>
          </p:cNvPr>
          <p:cNvPicPr>
            <a:picLocks noChangeAspect="1"/>
          </p:cNvPicPr>
          <p:nvPr/>
        </p:nvPicPr>
        <p:blipFill>
          <a:blip r:embed="rId7"/>
          <a:stretch>
            <a:fillRect/>
          </a:stretch>
        </p:blipFill>
        <p:spPr>
          <a:xfrm>
            <a:off x="4014061" y="2196236"/>
            <a:ext cx="4613808" cy="2842825"/>
          </a:xfrm>
          <a:prstGeom prst="rect">
            <a:avLst/>
          </a:prstGeom>
        </p:spPr>
      </p:pic>
      <p:pic>
        <p:nvPicPr>
          <p:cNvPr id="18" name="Picture 17">
            <a:extLst>
              <a:ext uri="{FF2B5EF4-FFF2-40B4-BE49-F238E27FC236}">
                <a16:creationId xmlns:a16="http://schemas.microsoft.com/office/drawing/2014/main" id="{F5CE2929-656F-634E-8130-540ABE203F90}"/>
              </a:ext>
            </a:extLst>
          </p:cNvPr>
          <p:cNvPicPr>
            <a:picLocks noChangeAspect="1"/>
          </p:cNvPicPr>
          <p:nvPr/>
        </p:nvPicPr>
        <p:blipFill>
          <a:blip r:embed="rId8"/>
          <a:stretch>
            <a:fillRect/>
          </a:stretch>
        </p:blipFill>
        <p:spPr>
          <a:xfrm>
            <a:off x="3840223" y="1122823"/>
            <a:ext cx="2270987" cy="990845"/>
          </a:xfrm>
          <a:prstGeom prst="rect">
            <a:avLst/>
          </a:prstGeom>
          <a:ln>
            <a:solidFill>
              <a:schemeClr val="tx1"/>
            </a:solidFill>
          </a:ln>
          <a:effectLst>
            <a:outerShdw blurRad="50800" dist="38100" dir="2700000" algn="tl" rotWithShape="0">
              <a:prstClr val="black">
                <a:alpha val="40000"/>
              </a:prstClr>
            </a:outerShdw>
          </a:effectLst>
        </p:spPr>
      </p:pic>
      <p:sp>
        <p:nvSpPr>
          <p:cNvPr id="3" name="Rectangle 2">
            <a:extLst>
              <a:ext uri="{FF2B5EF4-FFF2-40B4-BE49-F238E27FC236}">
                <a16:creationId xmlns:a16="http://schemas.microsoft.com/office/drawing/2014/main" id="{CB834B3C-DD37-0246-9367-D686FCFB2081}"/>
              </a:ext>
            </a:extLst>
          </p:cNvPr>
          <p:cNvSpPr/>
          <p:nvPr/>
        </p:nvSpPr>
        <p:spPr>
          <a:xfrm>
            <a:off x="6111210" y="1120283"/>
            <a:ext cx="3223549" cy="1077218"/>
          </a:xfrm>
          <a:prstGeom prst="rect">
            <a:avLst/>
          </a:prstGeom>
        </p:spPr>
        <p:txBody>
          <a:bodyPr wrap="square">
            <a:spAutoFit/>
          </a:bodyPr>
          <a:lstStyle/>
          <a:p>
            <a:pPr>
              <a:buClr>
                <a:schemeClr val="bg1"/>
              </a:buClr>
            </a:pPr>
            <a:r>
              <a:rPr lang="en-US" sz="1600" dirty="0">
                <a:solidFill>
                  <a:schemeClr val="bg1"/>
                </a:solidFill>
              </a:rPr>
              <a:t>We chose</a:t>
            </a:r>
            <a:r>
              <a:rPr lang="zh-Hans" altLang="en-US" sz="1600" dirty="0">
                <a:solidFill>
                  <a:schemeClr val="bg1"/>
                </a:solidFill>
              </a:rPr>
              <a:t> </a:t>
            </a:r>
            <a:r>
              <a:rPr lang="en-US" sz="1600" dirty="0">
                <a:solidFill>
                  <a:schemeClr val="bg1"/>
                </a:solidFill>
              </a:rPr>
              <a:t>the simplified model recommended by the LHC DM </a:t>
            </a:r>
            <a:r>
              <a:rPr lang="en-US" altLang="zh-Hans" sz="1600" dirty="0">
                <a:solidFill>
                  <a:schemeClr val="bg1"/>
                </a:solidFill>
              </a:rPr>
              <a:t>w</a:t>
            </a:r>
            <a:r>
              <a:rPr lang="en-US" sz="1600" dirty="0">
                <a:solidFill>
                  <a:schemeClr val="bg1"/>
                </a:solidFill>
              </a:rPr>
              <a:t>orking group to search for a DM mediator</a:t>
            </a:r>
          </a:p>
        </p:txBody>
      </p:sp>
      <p:sp>
        <p:nvSpPr>
          <p:cNvPr id="4" name="TextBox 3">
            <a:extLst>
              <a:ext uri="{FF2B5EF4-FFF2-40B4-BE49-F238E27FC236}">
                <a16:creationId xmlns:a16="http://schemas.microsoft.com/office/drawing/2014/main" id="{7A865358-1BEA-DA47-9595-5D72FCE7A043}"/>
              </a:ext>
            </a:extLst>
          </p:cNvPr>
          <p:cNvSpPr txBox="1"/>
          <p:nvPr/>
        </p:nvSpPr>
        <p:spPr>
          <a:xfrm>
            <a:off x="3211876" y="1571550"/>
            <a:ext cx="578604" cy="215444"/>
          </a:xfrm>
          <a:prstGeom prst="rect">
            <a:avLst/>
          </a:prstGeom>
          <a:noFill/>
        </p:spPr>
        <p:txBody>
          <a:bodyPr wrap="square" rtlCol="0">
            <a:spAutoFit/>
          </a:bodyPr>
          <a:lstStyle/>
          <a:p>
            <a:r>
              <a:rPr lang="en-US" altLang="zh-Hans" sz="800" b="1" dirty="0">
                <a:solidFill>
                  <a:schemeClr val="bg2">
                    <a:lumMod val="60000"/>
                    <a:lumOff val="40000"/>
                  </a:schemeClr>
                </a:solidFill>
              </a:rPr>
              <a:t>7.7</a:t>
            </a:r>
            <a:r>
              <a:rPr lang="zh-Hans" altLang="en-US" sz="800" b="1" dirty="0">
                <a:solidFill>
                  <a:schemeClr val="bg2">
                    <a:lumMod val="60000"/>
                    <a:lumOff val="40000"/>
                  </a:schemeClr>
                </a:solidFill>
              </a:rPr>
              <a:t> </a:t>
            </a:r>
            <a:r>
              <a:rPr lang="en-US" altLang="zh-Hans" sz="800" b="1" dirty="0">
                <a:solidFill>
                  <a:schemeClr val="bg2">
                    <a:lumMod val="60000"/>
                    <a:lumOff val="40000"/>
                  </a:schemeClr>
                </a:solidFill>
              </a:rPr>
              <a:t>TeV</a:t>
            </a:r>
            <a:endParaRPr lang="en-US" sz="800" b="1" dirty="0">
              <a:solidFill>
                <a:schemeClr val="bg2">
                  <a:lumMod val="60000"/>
                  <a:lumOff val="40000"/>
                </a:schemeClr>
              </a:solidFill>
            </a:endParaRPr>
          </a:p>
        </p:txBody>
      </p:sp>
      <p:sp>
        <p:nvSpPr>
          <p:cNvPr id="21" name="TextBox 20">
            <a:extLst>
              <a:ext uri="{FF2B5EF4-FFF2-40B4-BE49-F238E27FC236}">
                <a16:creationId xmlns:a16="http://schemas.microsoft.com/office/drawing/2014/main" id="{619E2E57-B788-884D-8A6B-73C0FB3BB11E}"/>
              </a:ext>
            </a:extLst>
          </p:cNvPr>
          <p:cNvSpPr txBox="1"/>
          <p:nvPr/>
        </p:nvSpPr>
        <p:spPr>
          <a:xfrm>
            <a:off x="3211876" y="1714205"/>
            <a:ext cx="578604" cy="215444"/>
          </a:xfrm>
          <a:prstGeom prst="rect">
            <a:avLst/>
          </a:prstGeom>
          <a:noFill/>
        </p:spPr>
        <p:txBody>
          <a:bodyPr wrap="square" rtlCol="0">
            <a:spAutoFit/>
          </a:bodyPr>
          <a:lstStyle/>
          <a:p>
            <a:r>
              <a:rPr lang="en-US" altLang="zh-Hans" sz="800" b="1" dirty="0">
                <a:solidFill>
                  <a:schemeClr val="bg2">
                    <a:lumMod val="60000"/>
                    <a:lumOff val="40000"/>
                  </a:schemeClr>
                </a:solidFill>
              </a:rPr>
              <a:t>7.2</a:t>
            </a:r>
            <a:r>
              <a:rPr lang="zh-Hans" altLang="en-US" sz="800" b="1" dirty="0">
                <a:solidFill>
                  <a:schemeClr val="bg2">
                    <a:lumMod val="60000"/>
                    <a:lumOff val="40000"/>
                  </a:schemeClr>
                </a:solidFill>
              </a:rPr>
              <a:t> </a:t>
            </a:r>
            <a:r>
              <a:rPr lang="en-US" altLang="zh-Hans" sz="800" b="1" dirty="0">
                <a:solidFill>
                  <a:schemeClr val="bg2">
                    <a:lumMod val="60000"/>
                    <a:lumOff val="40000"/>
                  </a:schemeClr>
                </a:solidFill>
              </a:rPr>
              <a:t>TeV</a:t>
            </a:r>
            <a:endParaRPr lang="en-US" sz="800" b="1" dirty="0">
              <a:solidFill>
                <a:schemeClr val="bg2">
                  <a:lumMod val="60000"/>
                  <a:lumOff val="40000"/>
                </a:schemeClr>
              </a:solidFill>
            </a:endParaRPr>
          </a:p>
        </p:txBody>
      </p:sp>
      <p:sp>
        <p:nvSpPr>
          <p:cNvPr id="22" name="TextBox 21">
            <a:extLst>
              <a:ext uri="{FF2B5EF4-FFF2-40B4-BE49-F238E27FC236}">
                <a16:creationId xmlns:a16="http://schemas.microsoft.com/office/drawing/2014/main" id="{5F506BAD-5D44-3C4A-8D4A-2087D2FC36DB}"/>
              </a:ext>
            </a:extLst>
          </p:cNvPr>
          <p:cNvSpPr txBox="1"/>
          <p:nvPr/>
        </p:nvSpPr>
        <p:spPr>
          <a:xfrm>
            <a:off x="3211876" y="1859782"/>
            <a:ext cx="578604" cy="215444"/>
          </a:xfrm>
          <a:prstGeom prst="rect">
            <a:avLst/>
          </a:prstGeom>
          <a:noFill/>
        </p:spPr>
        <p:txBody>
          <a:bodyPr wrap="square" rtlCol="0">
            <a:spAutoFit/>
          </a:bodyPr>
          <a:lstStyle/>
          <a:p>
            <a:r>
              <a:rPr lang="en-US" altLang="zh-Hans" sz="800" b="1" dirty="0">
                <a:solidFill>
                  <a:schemeClr val="bg2">
                    <a:lumMod val="60000"/>
                    <a:lumOff val="40000"/>
                  </a:schemeClr>
                </a:solidFill>
              </a:rPr>
              <a:t>6.1</a:t>
            </a:r>
            <a:r>
              <a:rPr lang="zh-Hans" altLang="en-US" sz="800" b="1" dirty="0">
                <a:solidFill>
                  <a:schemeClr val="bg2">
                    <a:lumMod val="60000"/>
                    <a:lumOff val="40000"/>
                  </a:schemeClr>
                </a:solidFill>
              </a:rPr>
              <a:t> </a:t>
            </a:r>
            <a:r>
              <a:rPr lang="en-US" altLang="zh-Hans" sz="800" b="1" dirty="0">
                <a:solidFill>
                  <a:schemeClr val="bg2">
                    <a:lumMod val="60000"/>
                    <a:lumOff val="40000"/>
                  </a:schemeClr>
                </a:solidFill>
              </a:rPr>
              <a:t>TeV</a:t>
            </a:r>
            <a:endParaRPr lang="en-US" sz="800" b="1" dirty="0">
              <a:solidFill>
                <a:schemeClr val="bg2">
                  <a:lumMod val="60000"/>
                  <a:lumOff val="40000"/>
                </a:schemeClr>
              </a:solidFill>
            </a:endParaRPr>
          </a:p>
        </p:txBody>
      </p:sp>
      <p:sp>
        <p:nvSpPr>
          <p:cNvPr id="23" name="TextBox 22">
            <a:extLst>
              <a:ext uri="{FF2B5EF4-FFF2-40B4-BE49-F238E27FC236}">
                <a16:creationId xmlns:a16="http://schemas.microsoft.com/office/drawing/2014/main" id="{8827A602-2DAC-334D-971F-D0A834855E38}"/>
              </a:ext>
            </a:extLst>
          </p:cNvPr>
          <p:cNvSpPr txBox="1"/>
          <p:nvPr/>
        </p:nvSpPr>
        <p:spPr>
          <a:xfrm>
            <a:off x="3211876" y="2016571"/>
            <a:ext cx="578604" cy="215444"/>
          </a:xfrm>
          <a:prstGeom prst="rect">
            <a:avLst/>
          </a:prstGeom>
          <a:noFill/>
        </p:spPr>
        <p:txBody>
          <a:bodyPr wrap="square" rtlCol="0">
            <a:spAutoFit/>
          </a:bodyPr>
          <a:lstStyle/>
          <a:p>
            <a:r>
              <a:rPr lang="en-US" altLang="zh-Hans" sz="800" b="1" dirty="0">
                <a:solidFill>
                  <a:schemeClr val="bg2">
                    <a:lumMod val="60000"/>
                    <a:lumOff val="40000"/>
                  </a:schemeClr>
                </a:solidFill>
              </a:rPr>
              <a:t>6.0</a:t>
            </a:r>
            <a:r>
              <a:rPr lang="zh-Hans" altLang="en-US" sz="800" b="1" dirty="0">
                <a:solidFill>
                  <a:schemeClr val="bg2">
                    <a:lumMod val="60000"/>
                    <a:lumOff val="40000"/>
                  </a:schemeClr>
                </a:solidFill>
              </a:rPr>
              <a:t> </a:t>
            </a:r>
            <a:r>
              <a:rPr lang="en-US" altLang="zh-Hans" sz="800" b="1" dirty="0">
                <a:solidFill>
                  <a:schemeClr val="bg2">
                    <a:lumMod val="60000"/>
                    <a:lumOff val="40000"/>
                  </a:schemeClr>
                </a:solidFill>
              </a:rPr>
              <a:t>TeV</a:t>
            </a:r>
            <a:endParaRPr lang="en-US" sz="800" b="1" dirty="0">
              <a:solidFill>
                <a:schemeClr val="bg2">
                  <a:lumMod val="60000"/>
                  <a:lumOff val="40000"/>
                </a:schemeClr>
              </a:solidFill>
            </a:endParaRPr>
          </a:p>
        </p:txBody>
      </p:sp>
      <p:sp>
        <p:nvSpPr>
          <p:cNvPr id="24" name="TextBox 23">
            <a:extLst>
              <a:ext uri="{FF2B5EF4-FFF2-40B4-BE49-F238E27FC236}">
                <a16:creationId xmlns:a16="http://schemas.microsoft.com/office/drawing/2014/main" id="{7BE9BC1C-45E9-574D-B450-4DC7303393E8}"/>
              </a:ext>
            </a:extLst>
          </p:cNvPr>
          <p:cNvSpPr txBox="1"/>
          <p:nvPr/>
        </p:nvSpPr>
        <p:spPr>
          <a:xfrm>
            <a:off x="3211876" y="2304803"/>
            <a:ext cx="578604" cy="215444"/>
          </a:xfrm>
          <a:prstGeom prst="rect">
            <a:avLst/>
          </a:prstGeom>
          <a:noFill/>
        </p:spPr>
        <p:txBody>
          <a:bodyPr wrap="square" rtlCol="0">
            <a:spAutoFit/>
          </a:bodyPr>
          <a:lstStyle/>
          <a:p>
            <a:r>
              <a:rPr lang="en-US" altLang="zh-Hans" sz="800" b="1" dirty="0">
                <a:solidFill>
                  <a:schemeClr val="bg2">
                    <a:lumMod val="60000"/>
                    <a:lumOff val="40000"/>
                  </a:schemeClr>
                </a:solidFill>
              </a:rPr>
              <a:t>3.3</a:t>
            </a:r>
            <a:r>
              <a:rPr lang="zh-Hans" altLang="en-US" sz="800" b="1" dirty="0">
                <a:solidFill>
                  <a:schemeClr val="bg2">
                    <a:lumMod val="60000"/>
                    <a:lumOff val="40000"/>
                  </a:schemeClr>
                </a:solidFill>
              </a:rPr>
              <a:t> </a:t>
            </a:r>
            <a:r>
              <a:rPr lang="en-US" altLang="zh-Hans" sz="800" b="1" dirty="0">
                <a:solidFill>
                  <a:schemeClr val="bg2">
                    <a:lumMod val="60000"/>
                    <a:lumOff val="40000"/>
                  </a:schemeClr>
                </a:solidFill>
              </a:rPr>
              <a:t>TeV</a:t>
            </a:r>
            <a:endParaRPr lang="en-US" sz="800" b="1" dirty="0">
              <a:solidFill>
                <a:schemeClr val="bg2">
                  <a:lumMod val="60000"/>
                  <a:lumOff val="40000"/>
                </a:schemeClr>
              </a:solidFill>
            </a:endParaRPr>
          </a:p>
        </p:txBody>
      </p:sp>
      <p:sp>
        <p:nvSpPr>
          <p:cNvPr id="25" name="TextBox 24">
            <a:extLst>
              <a:ext uri="{FF2B5EF4-FFF2-40B4-BE49-F238E27FC236}">
                <a16:creationId xmlns:a16="http://schemas.microsoft.com/office/drawing/2014/main" id="{10D10365-6275-5C4B-853D-AB0489C6B6AA}"/>
              </a:ext>
            </a:extLst>
          </p:cNvPr>
          <p:cNvSpPr txBox="1"/>
          <p:nvPr/>
        </p:nvSpPr>
        <p:spPr>
          <a:xfrm>
            <a:off x="3211876" y="2454629"/>
            <a:ext cx="578604" cy="215444"/>
          </a:xfrm>
          <a:prstGeom prst="rect">
            <a:avLst/>
          </a:prstGeom>
          <a:noFill/>
        </p:spPr>
        <p:txBody>
          <a:bodyPr wrap="square" rtlCol="0">
            <a:spAutoFit/>
          </a:bodyPr>
          <a:lstStyle/>
          <a:p>
            <a:r>
              <a:rPr lang="en-US" altLang="zh-Hans" sz="800" b="1" dirty="0">
                <a:solidFill>
                  <a:schemeClr val="bg2">
                    <a:lumMod val="60000"/>
                    <a:lumOff val="40000"/>
                  </a:schemeClr>
                </a:solidFill>
              </a:rPr>
              <a:t>2.7</a:t>
            </a:r>
            <a:r>
              <a:rPr lang="zh-Hans" altLang="en-US" sz="800" b="1" dirty="0">
                <a:solidFill>
                  <a:schemeClr val="bg2">
                    <a:lumMod val="60000"/>
                    <a:lumOff val="40000"/>
                  </a:schemeClr>
                </a:solidFill>
              </a:rPr>
              <a:t> </a:t>
            </a:r>
            <a:r>
              <a:rPr lang="en-US" altLang="zh-Hans" sz="800" b="1" dirty="0">
                <a:solidFill>
                  <a:schemeClr val="bg2">
                    <a:lumMod val="60000"/>
                    <a:lumOff val="40000"/>
                  </a:schemeClr>
                </a:solidFill>
              </a:rPr>
              <a:t>TeV</a:t>
            </a:r>
            <a:endParaRPr lang="en-US" sz="800" b="1" dirty="0">
              <a:solidFill>
                <a:schemeClr val="bg2">
                  <a:lumMod val="60000"/>
                  <a:lumOff val="40000"/>
                </a:schemeClr>
              </a:solidFill>
            </a:endParaRPr>
          </a:p>
        </p:txBody>
      </p:sp>
      <p:sp>
        <p:nvSpPr>
          <p:cNvPr id="26" name="TextBox 25">
            <a:extLst>
              <a:ext uri="{FF2B5EF4-FFF2-40B4-BE49-F238E27FC236}">
                <a16:creationId xmlns:a16="http://schemas.microsoft.com/office/drawing/2014/main" id="{6CFE70CE-585B-5D44-8082-811345112F44}"/>
              </a:ext>
            </a:extLst>
          </p:cNvPr>
          <p:cNvSpPr txBox="1"/>
          <p:nvPr/>
        </p:nvSpPr>
        <p:spPr>
          <a:xfrm>
            <a:off x="3211876" y="2625848"/>
            <a:ext cx="578604" cy="215444"/>
          </a:xfrm>
          <a:prstGeom prst="rect">
            <a:avLst/>
          </a:prstGeom>
          <a:noFill/>
        </p:spPr>
        <p:txBody>
          <a:bodyPr wrap="square" rtlCol="0">
            <a:spAutoFit/>
          </a:bodyPr>
          <a:lstStyle/>
          <a:p>
            <a:r>
              <a:rPr lang="en-US" altLang="zh-Hans" sz="800" b="1" dirty="0">
                <a:solidFill>
                  <a:schemeClr val="bg2">
                    <a:lumMod val="60000"/>
                    <a:lumOff val="40000"/>
                  </a:schemeClr>
                </a:solidFill>
              </a:rPr>
              <a:t>1.7</a:t>
            </a:r>
            <a:r>
              <a:rPr lang="zh-Hans" altLang="en-US" sz="800" b="1" dirty="0">
                <a:solidFill>
                  <a:schemeClr val="bg2">
                    <a:lumMod val="60000"/>
                    <a:lumOff val="40000"/>
                  </a:schemeClr>
                </a:solidFill>
              </a:rPr>
              <a:t> </a:t>
            </a:r>
            <a:r>
              <a:rPr lang="en-US" altLang="zh-Hans" sz="800" b="1" dirty="0">
                <a:solidFill>
                  <a:schemeClr val="bg2">
                    <a:lumMod val="60000"/>
                    <a:lumOff val="40000"/>
                  </a:schemeClr>
                </a:solidFill>
              </a:rPr>
              <a:t>TeV</a:t>
            </a:r>
            <a:endParaRPr lang="en-US" sz="800" b="1" dirty="0">
              <a:solidFill>
                <a:schemeClr val="bg2">
                  <a:lumMod val="60000"/>
                  <a:lumOff val="40000"/>
                </a:schemeClr>
              </a:solidFill>
            </a:endParaRPr>
          </a:p>
        </p:txBody>
      </p:sp>
      <p:sp>
        <p:nvSpPr>
          <p:cNvPr id="27" name="TextBox 26">
            <a:extLst>
              <a:ext uri="{FF2B5EF4-FFF2-40B4-BE49-F238E27FC236}">
                <a16:creationId xmlns:a16="http://schemas.microsoft.com/office/drawing/2014/main" id="{A928DF84-F0AA-CA45-BDD9-598616AE2F62}"/>
              </a:ext>
            </a:extLst>
          </p:cNvPr>
          <p:cNvSpPr txBox="1"/>
          <p:nvPr/>
        </p:nvSpPr>
        <p:spPr>
          <a:xfrm>
            <a:off x="3211876" y="2787494"/>
            <a:ext cx="578604" cy="215444"/>
          </a:xfrm>
          <a:prstGeom prst="rect">
            <a:avLst/>
          </a:prstGeom>
          <a:noFill/>
        </p:spPr>
        <p:txBody>
          <a:bodyPr wrap="square" rtlCol="0">
            <a:spAutoFit/>
          </a:bodyPr>
          <a:lstStyle/>
          <a:p>
            <a:r>
              <a:rPr lang="en-US" altLang="zh-Hans" sz="800" b="1" dirty="0">
                <a:solidFill>
                  <a:schemeClr val="bg2">
                    <a:lumMod val="60000"/>
                    <a:lumOff val="40000"/>
                  </a:schemeClr>
                </a:solidFill>
              </a:rPr>
              <a:t>2.6</a:t>
            </a:r>
            <a:r>
              <a:rPr lang="zh-Hans" altLang="en-US" sz="800" b="1" dirty="0">
                <a:solidFill>
                  <a:schemeClr val="bg2">
                    <a:lumMod val="60000"/>
                    <a:lumOff val="40000"/>
                  </a:schemeClr>
                </a:solidFill>
              </a:rPr>
              <a:t> </a:t>
            </a:r>
            <a:r>
              <a:rPr lang="en-US" altLang="zh-Hans" sz="800" b="1" dirty="0">
                <a:solidFill>
                  <a:schemeClr val="bg2">
                    <a:lumMod val="60000"/>
                    <a:lumOff val="40000"/>
                  </a:schemeClr>
                </a:solidFill>
              </a:rPr>
              <a:t>TeV</a:t>
            </a:r>
            <a:endParaRPr lang="en-US" sz="800" b="1" dirty="0">
              <a:solidFill>
                <a:schemeClr val="bg2">
                  <a:lumMod val="60000"/>
                  <a:lumOff val="40000"/>
                </a:schemeClr>
              </a:solidFill>
            </a:endParaRPr>
          </a:p>
        </p:txBody>
      </p:sp>
      <p:sp>
        <p:nvSpPr>
          <p:cNvPr id="11" name="Title 1">
            <a:extLst>
              <a:ext uri="{FF2B5EF4-FFF2-40B4-BE49-F238E27FC236}">
                <a16:creationId xmlns:a16="http://schemas.microsoft.com/office/drawing/2014/main" id="{6D07996C-6ECC-BC4F-B8BD-44C4ADDA773D}"/>
              </a:ext>
            </a:extLst>
          </p:cNvPr>
          <p:cNvSpPr>
            <a:spLocks noGrp="1"/>
          </p:cNvSpPr>
          <p:nvPr>
            <p:ph type="title"/>
          </p:nvPr>
        </p:nvSpPr>
        <p:spPr>
          <a:xfrm>
            <a:off x="1135236" y="39114"/>
            <a:ext cx="7147645" cy="857250"/>
          </a:xfrm>
        </p:spPr>
        <p:txBody>
          <a:bodyPr>
            <a:normAutofit/>
          </a:bodyPr>
          <a:lstStyle/>
          <a:p>
            <a:r>
              <a:rPr lang="en-US" sz="2800" b="1" dirty="0"/>
              <a:t>Search for</a:t>
            </a:r>
            <a:r>
              <a:rPr lang="zh-Hans" altLang="en-US" sz="2800" b="1" dirty="0"/>
              <a:t> </a:t>
            </a:r>
            <a:r>
              <a:rPr lang="en-US" altLang="zh-Hans" sz="2800" b="1" dirty="0"/>
              <a:t>high/low</a:t>
            </a:r>
            <a:r>
              <a:rPr lang="zh-Hans" altLang="en-US" sz="2800" b="1" dirty="0"/>
              <a:t> </a:t>
            </a:r>
            <a:r>
              <a:rPr lang="en-US" altLang="zh-Hans" sz="2800" b="1" dirty="0"/>
              <a:t>mass</a:t>
            </a:r>
            <a:r>
              <a:rPr lang="en-US" sz="2800" b="1" dirty="0"/>
              <a:t> dijet resonances </a:t>
            </a:r>
          </a:p>
        </p:txBody>
      </p:sp>
      <p:sp>
        <p:nvSpPr>
          <p:cNvPr id="7" name="Rectangle 6">
            <a:extLst>
              <a:ext uri="{FF2B5EF4-FFF2-40B4-BE49-F238E27FC236}">
                <a16:creationId xmlns:a16="http://schemas.microsoft.com/office/drawing/2014/main" id="{70BE52F3-A497-F24A-B5C3-D0608B119AC6}"/>
              </a:ext>
            </a:extLst>
          </p:cNvPr>
          <p:cNvSpPr/>
          <p:nvPr/>
        </p:nvSpPr>
        <p:spPr>
          <a:xfrm>
            <a:off x="7108554" y="1859782"/>
            <a:ext cx="1784463" cy="338554"/>
          </a:xfrm>
          <a:prstGeom prst="rect">
            <a:avLst/>
          </a:prstGeom>
        </p:spPr>
        <p:txBody>
          <a:bodyPr wrap="none">
            <a:spAutoFit/>
          </a:bodyPr>
          <a:lstStyle/>
          <a:p>
            <a:r>
              <a:rPr lang="en-US" altLang="zh-Hans" sz="1600" dirty="0">
                <a:solidFill>
                  <a:schemeClr val="bg2">
                    <a:lumMod val="60000"/>
                    <a:lumOff val="40000"/>
                  </a:schemeClr>
                </a:solidFill>
              </a:rPr>
              <a:t>(</a:t>
            </a:r>
            <a:r>
              <a:rPr lang="en-US" sz="1600" dirty="0">
                <a:solidFill>
                  <a:schemeClr val="bg2">
                    <a:lumMod val="60000"/>
                    <a:lumOff val="40000"/>
                  </a:schemeClr>
                </a:solidFill>
              </a:rPr>
              <a:t>arXiv:1603.04156</a:t>
            </a:r>
            <a:r>
              <a:rPr lang="en-US" altLang="zh-Hans" sz="1600" dirty="0">
                <a:solidFill>
                  <a:schemeClr val="bg2">
                    <a:lumMod val="60000"/>
                    <a:lumOff val="40000"/>
                  </a:schemeClr>
                </a:solidFill>
              </a:rPr>
              <a:t>)</a:t>
            </a:r>
            <a:endParaRPr lang="en-US" sz="1600" dirty="0">
              <a:solidFill>
                <a:schemeClr val="bg2">
                  <a:lumMod val="60000"/>
                  <a:lumOff val="40000"/>
                </a:schemeClr>
              </a:solidFill>
            </a:endParaRPr>
          </a:p>
        </p:txBody>
      </p:sp>
      <p:sp>
        <p:nvSpPr>
          <p:cNvPr id="28" name="TextBox 27">
            <a:extLst>
              <a:ext uri="{FF2B5EF4-FFF2-40B4-BE49-F238E27FC236}">
                <a16:creationId xmlns:a16="http://schemas.microsoft.com/office/drawing/2014/main" id="{E8A78307-811B-B54F-A436-31E56F667061}"/>
              </a:ext>
            </a:extLst>
          </p:cNvPr>
          <p:cNvSpPr txBox="1"/>
          <p:nvPr/>
        </p:nvSpPr>
        <p:spPr>
          <a:xfrm>
            <a:off x="8705088" y="4814371"/>
            <a:ext cx="413298" cy="369332"/>
          </a:xfrm>
          <a:prstGeom prst="rect">
            <a:avLst/>
          </a:prstGeom>
          <a:noFill/>
        </p:spPr>
        <p:txBody>
          <a:bodyPr wrap="square" rtlCol="0">
            <a:spAutoFit/>
          </a:bodyPr>
          <a:lstStyle/>
          <a:p>
            <a:r>
              <a:rPr lang="en-US" dirty="0">
                <a:solidFill>
                  <a:schemeClr val="bg2">
                    <a:lumMod val="75000"/>
                  </a:schemeClr>
                </a:solidFill>
              </a:rPr>
              <a:t>4</a:t>
            </a:r>
          </a:p>
        </p:txBody>
      </p:sp>
    </p:spTree>
    <p:extLst>
      <p:ext uri="{BB962C8B-B14F-4D97-AF65-F5344CB8AC3E}">
        <p14:creationId xmlns:p14="http://schemas.microsoft.com/office/powerpoint/2010/main" val="3450167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Content Placeholder 14">
            <a:extLst>
              <a:ext uri="{FF2B5EF4-FFF2-40B4-BE49-F238E27FC236}">
                <a16:creationId xmlns:a16="http://schemas.microsoft.com/office/drawing/2014/main" id="{EE2CF925-A7CE-9C49-A87A-57A921D02E20}"/>
              </a:ext>
            </a:extLst>
          </p:cNvPr>
          <p:cNvPicPr>
            <a:picLocks noChangeAspect="1"/>
          </p:cNvPicPr>
          <p:nvPr/>
        </p:nvPicPr>
        <p:blipFill>
          <a:blip r:embed="rId3"/>
          <a:stretch>
            <a:fillRect/>
          </a:stretch>
        </p:blipFill>
        <p:spPr>
          <a:xfrm>
            <a:off x="3443525" y="2131913"/>
            <a:ext cx="3982722" cy="2913076"/>
          </a:xfrm>
          <a:prstGeom prst="rect">
            <a:avLst/>
          </a:prstGeom>
        </p:spPr>
      </p:pic>
      <p:sp>
        <p:nvSpPr>
          <p:cNvPr id="2" name="Title 1">
            <a:extLst>
              <a:ext uri="{FF2B5EF4-FFF2-40B4-BE49-F238E27FC236}">
                <a16:creationId xmlns:a16="http://schemas.microsoft.com/office/drawing/2014/main" id="{147D55B1-7F58-DE4A-BEFF-0D54E235DF62}"/>
              </a:ext>
            </a:extLst>
          </p:cNvPr>
          <p:cNvSpPr>
            <a:spLocks noGrp="1"/>
          </p:cNvSpPr>
          <p:nvPr>
            <p:ph type="title"/>
          </p:nvPr>
        </p:nvSpPr>
        <p:spPr>
          <a:xfrm>
            <a:off x="1135236" y="-126625"/>
            <a:ext cx="7066963" cy="857250"/>
          </a:xfrm>
        </p:spPr>
        <p:txBody>
          <a:bodyPr/>
          <a:lstStyle/>
          <a:p>
            <a:r>
              <a:rPr lang="en-US" sz="2800" b="1" dirty="0"/>
              <a:t>Boosted dijet resonances</a:t>
            </a:r>
          </a:p>
        </p:txBody>
      </p:sp>
      <p:pic>
        <p:nvPicPr>
          <p:cNvPr id="10" name="Content Placeholder 9">
            <a:extLst>
              <a:ext uri="{FF2B5EF4-FFF2-40B4-BE49-F238E27FC236}">
                <a16:creationId xmlns:a16="http://schemas.microsoft.com/office/drawing/2014/main" id="{0D080F8E-C9D7-DA48-AF66-BF35D4578185}"/>
              </a:ext>
            </a:extLst>
          </p:cNvPr>
          <p:cNvPicPr>
            <a:picLocks noGrp="1" noChangeAspect="1"/>
          </p:cNvPicPr>
          <p:nvPr>
            <p:ph sz="half" idx="1"/>
          </p:nvPr>
        </p:nvPicPr>
        <p:blipFill>
          <a:blip r:embed="rId4"/>
          <a:stretch>
            <a:fillRect/>
          </a:stretch>
        </p:blipFill>
        <p:spPr>
          <a:xfrm>
            <a:off x="7284845" y="1200228"/>
            <a:ext cx="1865583" cy="1353726"/>
          </a:xfrm>
          <a:prstGeom prst="rect">
            <a:avLst/>
          </a:prstGeom>
        </p:spPr>
      </p:pic>
      <p:pic>
        <p:nvPicPr>
          <p:cNvPr id="5" name="Picture 4">
            <a:extLst>
              <a:ext uri="{FF2B5EF4-FFF2-40B4-BE49-F238E27FC236}">
                <a16:creationId xmlns:a16="http://schemas.microsoft.com/office/drawing/2014/main" id="{7743FEE2-46DB-5C46-9E2D-24C4EFD3509B}"/>
              </a:ext>
            </a:extLst>
          </p:cNvPr>
          <p:cNvPicPr>
            <a:picLocks noChangeAspect="1"/>
          </p:cNvPicPr>
          <p:nvPr/>
        </p:nvPicPr>
        <p:blipFill>
          <a:blip r:embed="rId5"/>
          <a:stretch>
            <a:fillRect/>
          </a:stretch>
        </p:blipFill>
        <p:spPr>
          <a:xfrm>
            <a:off x="221848" y="28069"/>
            <a:ext cx="913388" cy="913388"/>
          </a:xfrm>
          <a:prstGeom prst="rect">
            <a:avLst/>
          </a:prstGeom>
        </p:spPr>
      </p:pic>
      <p:sp>
        <p:nvSpPr>
          <p:cNvPr id="9" name="Rectangle 8">
            <a:extLst>
              <a:ext uri="{FF2B5EF4-FFF2-40B4-BE49-F238E27FC236}">
                <a16:creationId xmlns:a16="http://schemas.microsoft.com/office/drawing/2014/main" id="{974E24CB-E0B7-EA42-989B-E02FFCB141B5}"/>
              </a:ext>
            </a:extLst>
          </p:cNvPr>
          <p:cNvSpPr/>
          <p:nvPr/>
        </p:nvSpPr>
        <p:spPr>
          <a:xfrm>
            <a:off x="-52063" y="1010181"/>
            <a:ext cx="7753759" cy="1323439"/>
          </a:xfrm>
          <a:prstGeom prst="rect">
            <a:avLst/>
          </a:prstGeom>
        </p:spPr>
        <p:txBody>
          <a:bodyPr wrap="square">
            <a:spAutoFit/>
          </a:bodyPr>
          <a:lstStyle/>
          <a:p>
            <a:pPr marL="285750" indent="-285750">
              <a:buFont typeface="Arial" panose="020B0604020202020204" pitchFamily="34" charset="0"/>
              <a:buChar char="•"/>
            </a:pPr>
            <a:r>
              <a:rPr lang="en-US" sz="1600" dirty="0">
                <a:solidFill>
                  <a:schemeClr val="bg1"/>
                </a:solidFill>
              </a:rPr>
              <a:t>Boosted dijet + associated ISR jet/photon</a:t>
            </a:r>
          </a:p>
          <a:p>
            <a:pPr marL="285750" indent="-285750">
              <a:buFont typeface="Arial" panose="020B0604020202020204" pitchFamily="34" charset="0"/>
              <a:buChar char="•"/>
            </a:pPr>
            <a:r>
              <a:rPr lang="en-US" altLang="zh-Hans" sz="1600" dirty="0">
                <a:solidFill>
                  <a:schemeClr val="bg1"/>
                </a:solidFill>
              </a:rPr>
              <a:t>Soft Drop</a:t>
            </a:r>
            <a:r>
              <a:rPr lang="zh-Hans" altLang="en-US" sz="1600" dirty="0">
                <a:solidFill>
                  <a:schemeClr val="bg1"/>
                </a:solidFill>
              </a:rPr>
              <a:t> </a:t>
            </a:r>
            <a:r>
              <a:rPr lang="en-US" altLang="zh-Hans" sz="1600" dirty="0">
                <a:solidFill>
                  <a:schemeClr val="bg1"/>
                </a:solidFill>
              </a:rPr>
              <a:t>(SD) is a technique to remove soft and wide angle radiation</a:t>
            </a:r>
          </a:p>
          <a:p>
            <a:r>
              <a:rPr lang="zh-Hans" altLang="en-US" sz="1600" dirty="0">
                <a:solidFill>
                  <a:schemeClr val="bg1"/>
                </a:solidFill>
              </a:rPr>
              <a:t>      </a:t>
            </a:r>
            <a:r>
              <a:rPr lang="en-US" altLang="zh-Hans" sz="1600" dirty="0">
                <a:solidFill>
                  <a:schemeClr val="bg1"/>
                </a:solidFill>
              </a:rPr>
              <a:t> from </a:t>
            </a:r>
            <a:r>
              <a:rPr lang="en-US" altLang="zh-Hans" sz="1600" dirty="0" err="1">
                <a:solidFill>
                  <a:schemeClr val="bg1"/>
                </a:solidFill>
              </a:rPr>
              <a:t>parton</a:t>
            </a:r>
            <a:r>
              <a:rPr lang="en-US" altLang="zh-Hans" sz="1600" dirty="0">
                <a:solidFill>
                  <a:schemeClr val="bg1"/>
                </a:solidFill>
              </a:rPr>
              <a:t> shower etc.</a:t>
            </a:r>
            <a:endParaRPr lang="en-US" sz="1600" baseline="-25000" dirty="0">
              <a:solidFill>
                <a:schemeClr val="bg1"/>
              </a:solidFill>
            </a:endParaRPr>
          </a:p>
          <a:p>
            <a:pPr marL="285750" indent="-285750">
              <a:buFont typeface="Arial" panose="020B0604020202020204" pitchFamily="34" charset="0"/>
              <a:buChar char="•"/>
            </a:pPr>
            <a:r>
              <a:rPr lang="en-US" sz="1600" dirty="0">
                <a:solidFill>
                  <a:schemeClr val="bg1"/>
                </a:solidFill>
              </a:rPr>
              <a:t>No excess observed</a:t>
            </a:r>
          </a:p>
          <a:p>
            <a:pPr marL="285750" indent="-285750">
              <a:buFont typeface="Arial" panose="020B0604020202020204" pitchFamily="34" charset="0"/>
              <a:buChar char="•"/>
            </a:pPr>
            <a:r>
              <a:rPr lang="en-US" sz="1600" dirty="0">
                <a:solidFill>
                  <a:schemeClr val="bg1"/>
                </a:solidFill>
              </a:rPr>
              <a:t>Limits are set on the parameter space of a </a:t>
            </a:r>
            <a:r>
              <a:rPr lang="en-US" sz="1600" dirty="0" err="1">
                <a:solidFill>
                  <a:schemeClr val="bg1"/>
                </a:solidFill>
              </a:rPr>
              <a:t>leptophobic</a:t>
            </a:r>
            <a:r>
              <a:rPr lang="en-US" sz="1600" dirty="0">
                <a:solidFill>
                  <a:schemeClr val="bg1"/>
                </a:solidFill>
              </a:rPr>
              <a:t> axial-vector</a:t>
            </a:r>
            <a:r>
              <a:rPr lang="zh-Hans" altLang="en-US" sz="1600" dirty="0">
                <a:solidFill>
                  <a:schemeClr val="bg1"/>
                </a:solidFill>
              </a:rPr>
              <a:t> </a:t>
            </a:r>
            <a:r>
              <a:rPr lang="en-US" sz="1600" dirty="0">
                <a:solidFill>
                  <a:schemeClr val="bg1"/>
                </a:solidFill>
              </a:rPr>
              <a:t>Z′ benc</a:t>
            </a:r>
            <a:r>
              <a:rPr lang="en-US" altLang="zh-Hans" sz="1600" dirty="0">
                <a:solidFill>
                  <a:schemeClr val="bg1"/>
                </a:solidFill>
              </a:rPr>
              <a:t>h</a:t>
            </a:r>
            <a:r>
              <a:rPr lang="en-US" sz="1600" dirty="0">
                <a:solidFill>
                  <a:schemeClr val="bg1"/>
                </a:solidFill>
              </a:rPr>
              <a:t>mark model</a:t>
            </a:r>
          </a:p>
        </p:txBody>
      </p:sp>
      <p:pic>
        <p:nvPicPr>
          <p:cNvPr id="14" name="Picture 13">
            <a:extLst>
              <a:ext uri="{FF2B5EF4-FFF2-40B4-BE49-F238E27FC236}">
                <a16:creationId xmlns:a16="http://schemas.microsoft.com/office/drawing/2014/main" id="{56D02D3F-2A72-294F-9715-E7BADED4D5FE}"/>
              </a:ext>
            </a:extLst>
          </p:cNvPr>
          <p:cNvPicPr>
            <a:picLocks noChangeAspect="1"/>
          </p:cNvPicPr>
          <p:nvPr/>
        </p:nvPicPr>
        <p:blipFill>
          <a:blip r:embed="rId6"/>
          <a:stretch>
            <a:fillRect/>
          </a:stretch>
        </p:blipFill>
        <p:spPr>
          <a:xfrm>
            <a:off x="8000786" y="64542"/>
            <a:ext cx="1117600" cy="850900"/>
          </a:xfrm>
          <a:prstGeom prst="rect">
            <a:avLst/>
          </a:prstGeom>
        </p:spPr>
      </p:pic>
      <p:pic>
        <p:nvPicPr>
          <p:cNvPr id="15" name="Picture 14">
            <a:extLst>
              <a:ext uri="{FF2B5EF4-FFF2-40B4-BE49-F238E27FC236}">
                <a16:creationId xmlns:a16="http://schemas.microsoft.com/office/drawing/2014/main" id="{301A54F9-E087-1344-8D82-F8FD9BABA865}"/>
              </a:ext>
            </a:extLst>
          </p:cNvPr>
          <p:cNvPicPr>
            <a:picLocks noChangeAspect="1"/>
          </p:cNvPicPr>
          <p:nvPr/>
        </p:nvPicPr>
        <p:blipFill>
          <a:blip r:embed="rId7"/>
          <a:stretch>
            <a:fillRect/>
          </a:stretch>
        </p:blipFill>
        <p:spPr>
          <a:xfrm>
            <a:off x="7350843" y="37648"/>
            <a:ext cx="744285" cy="888255"/>
          </a:xfrm>
          <a:prstGeom prst="rect">
            <a:avLst/>
          </a:prstGeom>
        </p:spPr>
      </p:pic>
      <p:sp>
        <p:nvSpPr>
          <p:cNvPr id="16" name="Rectangle 15">
            <a:extLst>
              <a:ext uri="{FF2B5EF4-FFF2-40B4-BE49-F238E27FC236}">
                <a16:creationId xmlns:a16="http://schemas.microsoft.com/office/drawing/2014/main" id="{CD632C66-D26E-0441-9A75-6891B0D228EC}"/>
              </a:ext>
            </a:extLst>
          </p:cNvPr>
          <p:cNvSpPr/>
          <p:nvPr/>
        </p:nvSpPr>
        <p:spPr>
          <a:xfrm>
            <a:off x="1140571" y="588622"/>
            <a:ext cx="3780779" cy="369332"/>
          </a:xfrm>
          <a:prstGeom prst="rect">
            <a:avLst/>
          </a:prstGeom>
        </p:spPr>
        <p:txBody>
          <a:bodyPr wrap="none">
            <a:spAutoFit/>
          </a:bodyPr>
          <a:lstStyle/>
          <a:p>
            <a:r>
              <a:rPr lang="en-US" dirty="0"/>
              <a:t>CMS-EXO-17-001</a:t>
            </a:r>
            <a:r>
              <a:rPr lang="zh-Hans" altLang="en-US" dirty="0"/>
              <a:t> </a:t>
            </a:r>
            <a:r>
              <a:rPr lang="en-US" altLang="zh-Hans" dirty="0"/>
              <a:t>(</a:t>
            </a:r>
            <a:r>
              <a:rPr lang="en-US" dirty="0"/>
              <a:t>JHEP 01 (2018) 097</a:t>
            </a:r>
            <a:r>
              <a:rPr lang="en-US" altLang="zh-Hans" dirty="0"/>
              <a:t>)</a:t>
            </a:r>
            <a:endParaRPr lang="en-US" dirty="0"/>
          </a:p>
        </p:txBody>
      </p:sp>
      <p:sp>
        <p:nvSpPr>
          <p:cNvPr id="7" name="Oval 6">
            <a:extLst>
              <a:ext uri="{FF2B5EF4-FFF2-40B4-BE49-F238E27FC236}">
                <a16:creationId xmlns:a16="http://schemas.microsoft.com/office/drawing/2014/main" id="{DB70F72A-496A-E046-9E48-BFEEFA6A2107}"/>
              </a:ext>
            </a:extLst>
          </p:cNvPr>
          <p:cNvSpPr/>
          <p:nvPr/>
        </p:nvSpPr>
        <p:spPr>
          <a:xfrm rot="20314054">
            <a:off x="8501991" y="1143864"/>
            <a:ext cx="571681" cy="1028949"/>
          </a:xfrm>
          <a:prstGeom prst="ellipse">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lumMod val="75000"/>
                </a:schemeClr>
              </a:solidFill>
            </a:endParaRPr>
          </a:p>
        </p:txBody>
      </p:sp>
      <p:pic>
        <p:nvPicPr>
          <p:cNvPr id="28" name="Content Placeholder 27">
            <a:extLst>
              <a:ext uri="{FF2B5EF4-FFF2-40B4-BE49-F238E27FC236}">
                <a16:creationId xmlns:a16="http://schemas.microsoft.com/office/drawing/2014/main" id="{0F99E09B-488E-9C42-AB1B-5A25E4C68964}"/>
              </a:ext>
            </a:extLst>
          </p:cNvPr>
          <p:cNvPicPr>
            <a:picLocks noGrp="1" noChangeAspect="1"/>
          </p:cNvPicPr>
          <p:nvPr>
            <p:ph sz="half" idx="2"/>
          </p:nvPr>
        </p:nvPicPr>
        <p:blipFill>
          <a:blip r:embed="rId8"/>
          <a:stretch>
            <a:fillRect/>
          </a:stretch>
        </p:blipFill>
        <p:spPr>
          <a:xfrm>
            <a:off x="126928" y="2226802"/>
            <a:ext cx="3387758" cy="2916698"/>
          </a:xfrm>
        </p:spPr>
      </p:pic>
      <p:sp>
        <p:nvSpPr>
          <p:cNvPr id="30" name="Rectangle 29">
            <a:extLst>
              <a:ext uri="{FF2B5EF4-FFF2-40B4-BE49-F238E27FC236}">
                <a16:creationId xmlns:a16="http://schemas.microsoft.com/office/drawing/2014/main" id="{8A1BC90D-DE6C-3848-9CBD-8E2B0302D0AB}"/>
              </a:ext>
            </a:extLst>
          </p:cNvPr>
          <p:cNvSpPr/>
          <p:nvPr/>
        </p:nvSpPr>
        <p:spPr>
          <a:xfrm>
            <a:off x="7117237" y="2738771"/>
            <a:ext cx="2001149" cy="2031325"/>
          </a:xfrm>
          <a:prstGeom prst="rect">
            <a:avLst/>
          </a:prstGeom>
        </p:spPr>
        <p:txBody>
          <a:bodyPr wrap="square">
            <a:spAutoFit/>
          </a:bodyPr>
          <a:lstStyle/>
          <a:p>
            <a:r>
              <a:rPr lang="en-US" altLang="zh-Hans" sz="1400" dirty="0">
                <a:solidFill>
                  <a:schemeClr val="bg1"/>
                </a:solidFill>
              </a:rPr>
              <a:t>Set</a:t>
            </a:r>
            <a:r>
              <a:rPr lang="zh-Hans" altLang="en-US" sz="1400" dirty="0">
                <a:solidFill>
                  <a:schemeClr val="bg1"/>
                </a:solidFill>
              </a:rPr>
              <a:t> </a:t>
            </a:r>
            <a:r>
              <a:rPr lang="en-US" sz="1400" dirty="0">
                <a:solidFill>
                  <a:schemeClr val="bg1"/>
                </a:solidFill>
              </a:rPr>
              <a:t>limits on the Z boson production cross section</a:t>
            </a:r>
            <a:r>
              <a:rPr lang="en-US" altLang="zh-Hans" sz="1400" dirty="0">
                <a:solidFill>
                  <a:schemeClr val="bg1"/>
                </a:solidFill>
              </a:rPr>
              <a:t>,</a:t>
            </a:r>
            <a:r>
              <a:rPr lang="zh-Hans" altLang="en-US" sz="1400" dirty="0">
                <a:solidFill>
                  <a:schemeClr val="bg1"/>
                </a:solidFill>
              </a:rPr>
              <a:t> </a:t>
            </a:r>
            <a:r>
              <a:rPr lang="en-US" altLang="zh-Hans" sz="1400" dirty="0">
                <a:solidFill>
                  <a:schemeClr val="bg1"/>
                </a:solidFill>
              </a:rPr>
              <a:t>compare</a:t>
            </a:r>
            <a:r>
              <a:rPr lang="zh-Hans" altLang="en-US" sz="1400" dirty="0">
                <a:solidFill>
                  <a:schemeClr val="bg1"/>
                </a:solidFill>
              </a:rPr>
              <a:t> </a:t>
            </a:r>
            <a:r>
              <a:rPr lang="en-US" altLang="zh-Hans" sz="1400" dirty="0">
                <a:solidFill>
                  <a:schemeClr val="bg1"/>
                </a:solidFill>
              </a:rPr>
              <a:t>to</a:t>
            </a:r>
            <a:r>
              <a:rPr lang="zh-Hans" altLang="en-US" sz="1400" dirty="0">
                <a:solidFill>
                  <a:schemeClr val="bg1"/>
                </a:solidFill>
              </a:rPr>
              <a:t>  </a:t>
            </a:r>
            <a:r>
              <a:rPr lang="en-US" altLang="zh-Hans" sz="1400" dirty="0">
                <a:solidFill>
                  <a:schemeClr val="bg1"/>
                </a:solidFill>
              </a:rPr>
              <a:t>Z’</a:t>
            </a:r>
            <a:r>
              <a:rPr lang="zh-Hans" altLang="en-US" sz="1400" dirty="0">
                <a:solidFill>
                  <a:schemeClr val="bg1"/>
                </a:solidFill>
              </a:rPr>
              <a:t> </a:t>
            </a:r>
            <a:r>
              <a:rPr lang="en-US" altLang="zh-Hans" sz="1400" dirty="0">
                <a:solidFill>
                  <a:schemeClr val="bg1"/>
                </a:solidFill>
              </a:rPr>
              <a:t>with</a:t>
            </a:r>
            <a:r>
              <a:rPr lang="zh-Hans" altLang="en-US" sz="1400" dirty="0">
                <a:solidFill>
                  <a:schemeClr val="bg1"/>
                </a:solidFill>
              </a:rPr>
              <a:t> </a:t>
            </a:r>
            <a:r>
              <a:rPr lang="en-US" altLang="zh-Hans" sz="1400" dirty="0">
                <a:solidFill>
                  <a:schemeClr val="bg1"/>
                </a:solidFill>
              </a:rPr>
              <a:t>coupling</a:t>
            </a:r>
            <a:r>
              <a:rPr lang="zh-Hans" altLang="en-US" sz="1400" dirty="0">
                <a:solidFill>
                  <a:schemeClr val="bg1"/>
                </a:solidFill>
              </a:rPr>
              <a:t> </a:t>
            </a:r>
            <a:r>
              <a:rPr lang="en-US" altLang="zh-Hans" sz="1400" dirty="0">
                <a:solidFill>
                  <a:schemeClr val="bg1"/>
                </a:solidFill>
              </a:rPr>
              <a:t>either</a:t>
            </a:r>
            <a:r>
              <a:rPr lang="zh-Hans" altLang="en-US" sz="1400" dirty="0">
                <a:solidFill>
                  <a:schemeClr val="bg1"/>
                </a:solidFill>
              </a:rPr>
              <a:t> </a:t>
            </a:r>
            <a:r>
              <a:rPr lang="en-US" altLang="zh-Hans" sz="1400" dirty="0">
                <a:solidFill>
                  <a:schemeClr val="bg1"/>
                </a:solidFill>
              </a:rPr>
              <a:t>0.08</a:t>
            </a:r>
            <a:r>
              <a:rPr lang="zh-Hans" altLang="en-US" sz="1400" dirty="0">
                <a:solidFill>
                  <a:schemeClr val="bg1"/>
                </a:solidFill>
              </a:rPr>
              <a:t> </a:t>
            </a:r>
            <a:r>
              <a:rPr lang="en-US" altLang="zh-Hans" sz="1400" dirty="0">
                <a:solidFill>
                  <a:schemeClr val="bg1"/>
                </a:solidFill>
              </a:rPr>
              <a:t>and</a:t>
            </a:r>
            <a:r>
              <a:rPr lang="zh-Hans" altLang="en-US" sz="1400" dirty="0">
                <a:solidFill>
                  <a:schemeClr val="bg1"/>
                </a:solidFill>
              </a:rPr>
              <a:t> </a:t>
            </a:r>
            <a:r>
              <a:rPr lang="en-US" altLang="zh-Hans" sz="1400" dirty="0">
                <a:solidFill>
                  <a:schemeClr val="bg1"/>
                </a:solidFill>
              </a:rPr>
              <a:t>0.17.</a:t>
            </a:r>
            <a:r>
              <a:rPr lang="zh-Hans" altLang="en-US" sz="1400" dirty="0">
                <a:solidFill>
                  <a:schemeClr val="bg1"/>
                </a:solidFill>
              </a:rPr>
              <a:t> </a:t>
            </a:r>
            <a:endParaRPr lang="en-US" altLang="zh-Hans" sz="1400" dirty="0">
              <a:solidFill>
                <a:schemeClr val="bg1"/>
              </a:solidFill>
            </a:endParaRPr>
          </a:p>
          <a:p>
            <a:endParaRPr lang="en-US" altLang="zh-Hans" sz="1400" dirty="0">
              <a:solidFill>
                <a:schemeClr val="bg1"/>
              </a:solidFill>
            </a:endParaRPr>
          </a:p>
          <a:p>
            <a:r>
              <a:rPr lang="en-US" altLang="zh-Hans" sz="1400" b="1" dirty="0">
                <a:solidFill>
                  <a:schemeClr val="bg1"/>
                </a:solidFill>
              </a:rPr>
              <a:t>We</a:t>
            </a:r>
            <a:r>
              <a:rPr lang="zh-Hans" altLang="en-US" sz="1400" b="1" dirty="0">
                <a:solidFill>
                  <a:schemeClr val="bg1"/>
                </a:solidFill>
              </a:rPr>
              <a:t> </a:t>
            </a:r>
            <a:r>
              <a:rPr lang="en-US" altLang="zh-Hans" sz="1400" b="1" dirty="0">
                <a:solidFill>
                  <a:schemeClr val="bg1"/>
                </a:solidFill>
              </a:rPr>
              <a:t>extend</a:t>
            </a:r>
            <a:r>
              <a:rPr lang="zh-Hans" altLang="en-US" sz="1400" b="1" dirty="0">
                <a:solidFill>
                  <a:schemeClr val="bg1"/>
                </a:solidFill>
              </a:rPr>
              <a:t> </a:t>
            </a:r>
            <a:r>
              <a:rPr lang="en-US" altLang="zh-Hans" sz="1400" b="1" dirty="0">
                <a:solidFill>
                  <a:schemeClr val="bg1"/>
                </a:solidFill>
              </a:rPr>
              <a:t>the</a:t>
            </a:r>
            <a:r>
              <a:rPr lang="zh-Hans" altLang="en-US" sz="1400" b="1" dirty="0">
                <a:solidFill>
                  <a:schemeClr val="bg1"/>
                </a:solidFill>
              </a:rPr>
              <a:t> </a:t>
            </a:r>
            <a:r>
              <a:rPr lang="en-US" altLang="zh-Hans" sz="1400" b="1" dirty="0">
                <a:solidFill>
                  <a:schemeClr val="bg1"/>
                </a:solidFill>
              </a:rPr>
              <a:t>previous</a:t>
            </a:r>
            <a:r>
              <a:rPr lang="zh-Hans" altLang="en-US" sz="1400" b="1" dirty="0">
                <a:solidFill>
                  <a:schemeClr val="bg1"/>
                </a:solidFill>
              </a:rPr>
              <a:t> </a:t>
            </a:r>
            <a:r>
              <a:rPr lang="en-US" altLang="zh-Hans" sz="1400" b="1" dirty="0">
                <a:solidFill>
                  <a:schemeClr val="bg1"/>
                </a:solidFill>
              </a:rPr>
              <a:t>limits</a:t>
            </a:r>
            <a:r>
              <a:rPr lang="zh-Hans" altLang="en-US" sz="1400" b="1" dirty="0">
                <a:solidFill>
                  <a:schemeClr val="bg1"/>
                </a:solidFill>
              </a:rPr>
              <a:t> </a:t>
            </a:r>
            <a:r>
              <a:rPr lang="en-US" altLang="zh-Hans" sz="1400" b="1" dirty="0">
                <a:solidFill>
                  <a:schemeClr val="bg1"/>
                </a:solidFill>
              </a:rPr>
              <a:t>below</a:t>
            </a:r>
            <a:r>
              <a:rPr lang="zh-Hans" altLang="en-US" sz="1400" b="1" dirty="0">
                <a:solidFill>
                  <a:schemeClr val="bg1"/>
                </a:solidFill>
              </a:rPr>
              <a:t> </a:t>
            </a:r>
            <a:r>
              <a:rPr lang="en-US" altLang="zh-Hans" sz="1400" b="1" dirty="0">
                <a:solidFill>
                  <a:schemeClr val="bg1"/>
                </a:solidFill>
              </a:rPr>
              <a:t>100</a:t>
            </a:r>
            <a:r>
              <a:rPr lang="zh-Hans" altLang="en-US" sz="1400" b="1" dirty="0">
                <a:solidFill>
                  <a:schemeClr val="bg1"/>
                </a:solidFill>
              </a:rPr>
              <a:t> </a:t>
            </a:r>
            <a:r>
              <a:rPr lang="en-US" altLang="zh-Hans" sz="1400" b="1" dirty="0">
                <a:solidFill>
                  <a:schemeClr val="bg1"/>
                </a:solidFill>
              </a:rPr>
              <a:t>GeV.</a:t>
            </a:r>
          </a:p>
          <a:p>
            <a:endParaRPr lang="en-US" sz="1400" dirty="0">
              <a:solidFill>
                <a:schemeClr val="bg1"/>
              </a:solidFill>
            </a:endParaRPr>
          </a:p>
        </p:txBody>
      </p:sp>
      <p:sp>
        <p:nvSpPr>
          <p:cNvPr id="31" name="Rectangle 30">
            <a:extLst>
              <a:ext uri="{FF2B5EF4-FFF2-40B4-BE49-F238E27FC236}">
                <a16:creationId xmlns:a16="http://schemas.microsoft.com/office/drawing/2014/main" id="{81E2AEEA-097A-8446-AD9F-5B486BCFC7A2}"/>
              </a:ext>
            </a:extLst>
          </p:cNvPr>
          <p:cNvSpPr/>
          <p:nvPr/>
        </p:nvSpPr>
        <p:spPr>
          <a:xfrm>
            <a:off x="2545259" y="1499157"/>
            <a:ext cx="1655364" cy="307777"/>
          </a:xfrm>
          <a:prstGeom prst="rect">
            <a:avLst/>
          </a:prstGeom>
        </p:spPr>
        <p:txBody>
          <a:bodyPr wrap="square">
            <a:spAutoFit/>
          </a:bodyPr>
          <a:lstStyle/>
          <a:p>
            <a:r>
              <a:rPr lang="en-US" altLang="zh-Hans" sz="1400" dirty="0">
                <a:solidFill>
                  <a:schemeClr val="bg2">
                    <a:lumMod val="60000"/>
                    <a:lumOff val="40000"/>
                  </a:schemeClr>
                </a:solidFill>
              </a:rPr>
              <a:t>a</a:t>
            </a:r>
            <a:r>
              <a:rPr lang="en-US" sz="1400" dirty="0">
                <a:solidFill>
                  <a:schemeClr val="bg2">
                    <a:lumMod val="60000"/>
                    <a:lumOff val="40000"/>
                  </a:schemeClr>
                </a:solidFill>
              </a:rPr>
              <a:t>r</a:t>
            </a:r>
            <a:r>
              <a:rPr lang="en-US" altLang="zh-Hans" sz="1400" dirty="0">
                <a:solidFill>
                  <a:schemeClr val="bg2">
                    <a:lumMod val="60000"/>
                    <a:lumOff val="40000"/>
                  </a:schemeClr>
                </a:solidFill>
              </a:rPr>
              <a:t>X</a:t>
            </a:r>
            <a:r>
              <a:rPr lang="en-US" sz="1400" dirty="0">
                <a:solidFill>
                  <a:schemeClr val="bg2">
                    <a:lumMod val="60000"/>
                    <a:lumOff val="40000"/>
                  </a:schemeClr>
                </a:solidFill>
              </a:rPr>
              <a:t>iv</a:t>
            </a:r>
            <a:r>
              <a:rPr lang="en-US" altLang="zh-Hans" sz="1100" dirty="0">
                <a:solidFill>
                  <a:schemeClr val="bg2">
                    <a:lumMod val="60000"/>
                    <a:lumOff val="40000"/>
                  </a:schemeClr>
                </a:solidFill>
              </a:rPr>
              <a:t>,</a:t>
            </a:r>
            <a:r>
              <a:rPr lang="en-US" sz="1400" dirty="0">
                <a:solidFill>
                  <a:schemeClr val="bg2">
                    <a:lumMod val="60000"/>
                    <a:lumOff val="40000"/>
                  </a:schemeClr>
                </a:solidFill>
              </a:rPr>
              <a:t>1503.01088</a:t>
            </a:r>
          </a:p>
        </p:txBody>
      </p:sp>
      <p:sp>
        <p:nvSpPr>
          <p:cNvPr id="32" name="Rectangle 31">
            <a:extLst>
              <a:ext uri="{FF2B5EF4-FFF2-40B4-BE49-F238E27FC236}">
                <a16:creationId xmlns:a16="http://schemas.microsoft.com/office/drawing/2014/main" id="{39B89427-B851-B64D-9E60-FC7949D83BBB}"/>
              </a:ext>
            </a:extLst>
          </p:cNvPr>
          <p:cNvSpPr/>
          <p:nvPr/>
        </p:nvSpPr>
        <p:spPr>
          <a:xfrm>
            <a:off x="5963815" y="645271"/>
            <a:ext cx="2093715" cy="369332"/>
          </a:xfrm>
          <a:prstGeom prst="rect">
            <a:avLst/>
          </a:prstGeom>
          <a:solidFill>
            <a:schemeClr val="accent3">
              <a:lumMod val="60000"/>
              <a:lumOff val="40000"/>
            </a:schemeClr>
          </a:solidFill>
        </p:spPr>
        <p:txBody>
          <a:bodyPr wrap="none">
            <a:spAutoFit/>
          </a:bodyPr>
          <a:lstStyle/>
          <a:p>
            <a:r>
              <a:rPr lang="en-US" dirty="0">
                <a:solidFill>
                  <a:schemeClr val="bg1"/>
                </a:solidFill>
              </a:rPr>
              <a:t>2016 data</a:t>
            </a:r>
            <a:r>
              <a:rPr lang="zh-Hans" altLang="en-US" dirty="0">
                <a:solidFill>
                  <a:schemeClr val="bg1"/>
                </a:solidFill>
              </a:rPr>
              <a:t> </a:t>
            </a:r>
            <a:r>
              <a:rPr lang="en-US" altLang="zh-Hans" dirty="0">
                <a:solidFill>
                  <a:schemeClr val="bg1"/>
                </a:solidFill>
              </a:rPr>
              <a:t>(</a:t>
            </a:r>
            <a:r>
              <a:rPr lang="en-US" dirty="0">
                <a:solidFill>
                  <a:schemeClr val="bg1"/>
                </a:solidFill>
              </a:rPr>
              <a:t>3</a:t>
            </a:r>
            <a:r>
              <a:rPr lang="en-US" altLang="zh-Hans" dirty="0">
                <a:solidFill>
                  <a:schemeClr val="bg1"/>
                </a:solidFill>
              </a:rPr>
              <a:t>5.9</a:t>
            </a:r>
            <a:r>
              <a:rPr lang="en-US" dirty="0">
                <a:solidFill>
                  <a:schemeClr val="bg1"/>
                </a:solidFill>
              </a:rPr>
              <a:t> </a:t>
            </a:r>
            <a:r>
              <a:rPr lang="en-US" dirty="0">
                <a:solidFill>
                  <a:schemeClr val="bg2">
                    <a:lumMod val="75000"/>
                  </a:schemeClr>
                </a:solidFill>
              </a:rPr>
              <a:t>fb</a:t>
            </a:r>
            <a:r>
              <a:rPr lang="en-US" baseline="30000" dirty="0">
                <a:solidFill>
                  <a:schemeClr val="bg2">
                    <a:lumMod val="75000"/>
                  </a:schemeClr>
                </a:solidFill>
              </a:rPr>
              <a:t>-1</a:t>
            </a:r>
            <a:r>
              <a:rPr lang="en-US" altLang="zh-Hans" dirty="0">
                <a:solidFill>
                  <a:schemeClr val="bg2">
                    <a:lumMod val="75000"/>
                  </a:schemeClr>
                </a:solidFill>
              </a:rPr>
              <a:t>)</a:t>
            </a:r>
            <a:endParaRPr lang="en-US" dirty="0"/>
          </a:p>
        </p:txBody>
      </p:sp>
      <p:sp>
        <p:nvSpPr>
          <p:cNvPr id="17" name="TextBox 16">
            <a:extLst>
              <a:ext uri="{FF2B5EF4-FFF2-40B4-BE49-F238E27FC236}">
                <a16:creationId xmlns:a16="http://schemas.microsoft.com/office/drawing/2014/main" id="{3A7CDF74-8422-094C-A2E2-7C8F610F81A4}"/>
              </a:ext>
            </a:extLst>
          </p:cNvPr>
          <p:cNvSpPr txBox="1"/>
          <p:nvPr/>
        </p:nvSpPr>
        <p:spPr>
          <a:xfrm>
            <a:off x="8705088" y="4814371"/>
            <a:ext cx="413298" cy="369332"/>
          </a:xfrm>
          <a:prstGeom prst="rect">
            <a:avLst/>
          </a:prstGeom>
          <a:noFill/>
        </p:spPr>
        <p:txBody>
          <a:bodyPr wrap="square" rtlCol="0">
            <a:spAutoFit/>
          </a:bodyPr>
          <a:lstStyle/>
          <a:p>
            <a:r>
              <a:rPr lang="en-US" dirty="0">
                <a:solidFill>
                  <a:schemeClr val="bg2">
                    <a:lumMod val="75000"/>
                  </a:schemeClr>
                </a:solidFill>
              </a:rPr>
              <a:t>5</a:t>
            </a:r>
          </a:p>
        </p:txBody>
      </p:sp>
    </p:spTree>
    <p:extLst>
      <p:ext uri="{BB962C8B-B14F-4D97-AF65-F5344CB8AC3E}">
        <p14:creationId xmlns:p14="http://schemas.microsoft.com/office/powerpoint/2010/main" val="2858036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D24AAF0-8262-C842-915A-B4C52894A454}"/>
              </a:ext>
            </a:extLst>
          </p:cNvPr>
          <p:cNvPicPr>
            <a:picLocks noChangeAspect="1"/>
          </p:cNvPicPr>
          <p:nvPr/>
        </p:nvPicPr>
        <p:blipFill>
          <a:blip r:embed="rId3"/>
          <a:stretch>
            <a:fillRect/>
          </a:stretch>
        </p:blipFill>
        <p:spPr>
          <a:xfrm>
            <a:off x="5421445" y="73201"/>
            <a:ext cx="3722555" cy="888255"/>
          </a:xfrm>
          <a:prstGeom prst="rect">
            <a:avLst/>
          </a:prstGeom>
        </p:spPr>
      </p:pic>
      <p:sp>
        <p:nvSpPr>
          <p:cNvPr id="12" name="Rectangle 11">
            <a:extLst>
              <a:ext uri="{FF2B5EF4-FFF2-40B4-BE49-F238E27FC236}">
                <a16:creationId xmlns:a16="http://schemas.microsoft.com/office/drawing/2014/main" id="{83498E98-2A69-B242-B305-95D1F380201E}"/>
              </a:ext>
            </a:extLst>
          </p:cNvPr>
          <p:cNvSpPr/>
          <p:nvPr/>
        </p:nvSpPr>
        <p:spPr>
          <a:xfrm>
            <a:off x="-35316" y="988120"/>
            <a:ext cx="5279728" cy="2164695"/>
          </a:xfrm>
          <a:prstGeom prst="rect">
            <a:avLst/>
          </a:prstGeom>
        </p:spPr>
        <p:txBody>
          <a:bodyPr wrap="square">
            <a:spAutoFit/>
          </a:bodyPr>
          <a:lstStyle/>
          <a:p>
            <a:pPr marL="285750" indent="-285750">
              <a:buFont typeface="Arial" panose="020B0604020202020204" pitchFamily="34" charset="0"/>
              <a:buChar char="•"/>
            </a:pPr>
            <a:r>
              <a:rPr lang="en-US" altLang="zh-Hans" sz="1600" dirty="0">
                <a:solidFill>
                  <a:schemeClr val="bg1"/>
                </a:solidFill>
              </a:rPr>
              <a:t>Looking</a:t>
            </a:r>
            <a:r>
              <a:rPr lang="zh-Hans" altLang="en-US" sz="1600" dirty="0">
                <a:solidFill>
                  <a:schemeClr val="bg1"/>
                </a:solidFill>
              </a:rPr>
              <a:t> </a:t>
            </a:r>
            <a:r>
              <a:rPr lang="en-US" altLang="zh-Hans" sz="1600" dirty="0">
                <a:solidFill>
                  <a:schemeClr val="bg1"/>
                </a:solidFill>
              </a:rPr>
              <a:t>for</a:t>
            </a:r>
            <a:r>
              <a:rPr lang="zh-Hans" altLang="en-US" sz="1600" dirty="0">
                <a:solidFill>
                  <a:schemeClr val="bg1"/>
                </a:solidFill>
              </a:rPr>
              <a:t> </a:t>
            </a:r>
            <a:r>
              <a:rPr lang="en-US" dirty="0">
                <a:solidFill>
                  <a:schemeClr val="bg1"/>
                </a:solidFill>
              </a:rPr>
              <a:t>rise at low</a:t>
            </a:r>
            <a:r>
              <a:rPr lang="zh-Hans" altLang="en-US" dirty="0">
                <a:solidFill>
                  <a:schemeClr val="bg1"/>
                </a:solidFill>
              </a:rPr>
              <a:t> </a:t>
            </a:r>
            <a:r>
              <a:rPr lang="el-GR" dirty="0">
                <a:solidFill>
                  <a:schemeClr val="bg1"/>
                </a:solidFill>
              </a:rPr>
              <a:t>χ, </a:t>
            </a:r>
            <a:r>
              <a:rPr lang="en-US" dirty="0">
                <a:solidFill>
                  <a:schemeClr val="bg1"/>
                </a:solidFill>
              </a:rPr>
              <a:t>high </a:t>
            </a:r>
            <a:r>
              <a:rPr lang="en-US" dirty="0" err="1">
                <a:solidFill>
                  <a:schemeClr val="bg1"/>
                </a:solidFill>
              </a:rPr>
              <a:t>m</a:t>
            </a:r>
            <a:r>
              <a:rPr lang="en-US" baseline="-25000" dirty="0" err="1">
                <a:solidFill>
                  <a:schemeClr val="bg1"/>
                </a:solidFill>
              </a:rPr>
              <a:t>jj</a:t>
            </a:r>
            <a:endParaRPr lang="en-US" baseline="-25000"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pPr marL="285750" indent="-285750">
              <a:buFont typeface="Arial" panose="020B0604020202020204" pitchFamily="34" charset="0"/>
              <a:buChar char="•"/>
            </a:pPr>
            <a:r>
              <a:rPr lang="en-US" dirty="0">
                <a:solidFill>
                  <a:schemeClr val="bg1"/>
                </a:solidFill>
              </a:rPr>
              <a:t>New Physics will change the </a:t>
            </a:r>
            <a:r>
              <a:rPr lang="el-GR" dirty="0">
                <a:solidFill>
                  <a:schemeClr val="bg1"/>
                </a:solidFill>
              </a:rPr>
              <a:t>χ</a:t>
            </a:r>
            <a:r>
              <a:rPr lang="en-US" baseline="-25000" dirty="0">
                <a:solidFill>
                  <a:schemeClr val="bg1"/>
                </a:solidFill>
              </a:rPr>
              <a:t>dijet</a:t>
            </a:r>
            <a:r>
              <a:rPr lang="zh-Hans" altLang="en-US" baseline="-25000" dirty="0">
                <a:solidFill>
                  <a:schemeClr val="bg1"/>
                </a:solidFill>
              </a:rPr>
              <a:t>  </a:t>
            </a:r>
            <a:r>
              <a:rPr lang="en-US" dirty="0">
                <a:solidFill>
                  <a:schemeClr val="bg1"/>
                </a:solidFill>
              </a:rPr>
              <a:t>distribution at low </a:t>
            </a:r>
            <a:r>
              <a:rPr lang="el-GR" dirty="0">
                <a:solidFill>
                  <a:schemeClr val="bg1"/>
                </a:solidFill>
              </a:rPr>
              <a:t>χ</a:t>
            </a:r>
            <a:r>
              <a:rPr lang="en-US" baseline="-25000" dirty="0">
                <a:solidFill>
                  <a:schemeClr val="bg1"/>
                </a:solidFill>
              </a:rPr>
              <a:t>dijet</a:t>
            </a:r>
            <a:r>
              <a:rPr lang="en-US" dirty="0">
                <a:solidFill>
                  <a:schemeClr val="bg1"/>
                </a:solidFill>
              </a:rPr>
              <a:t> at high </a:t>
            </a:r>
            <a:r>
              <a:rPr lang="en-US" dirty="0" err="1">
                <a:solidFill>
                  <a:schemeClr val="bg1"/>
                </a:solidFill>
              </a:rPr>
              <a:t>m</a:t>
            </a:r>
            <a:r>
              <a:rPr lang="en-US" baseline="-25000" dirty="0" err="1">
                <a:solidFill>
                  <a:schemeClr val="bg1"/>
                </a:solidFill>
              </a:rPr>
              <a:t>jj</a:t>
            </a:r>
            <a:endParaRPr lang="en-US" baseline="-25000" dirty="0">
              <a:solidFill>
                <a:schemeClr val="bg1"/>
              </a:solidFill>
            </a:endParaRPr>
          </a:p>
          <a:p>
            <a:endParaRPr lang="en-US" sz="1600" baseline="-25000" dirty="0">
              <a:solidFill>
                <a:schemeClr val="bg1"/>
              </a:solidFill>
            </a:endParaRPr>
          </a:p>
          <a:p>
            <a:pPr marL="285750" indent="-285750">
              <a:buFont typeface="Arial" panose="020B0604020202020204" pitchFamily="34" charset="0"/>
              <a:buChar char="•"/>
            </a:pPr>
            <a:r>
              <a:rPr lang="el-GR" sz="1600" dirty="0">
                <a:solidFill>
                  <a:schemeClr val="bg1"/>
                </a:solidFill>
              </a:rPr>
              <a:t>χ</a:t>
            </a:r>
            <a:r>
              <a:rPr lang="en-US" sz="1600" baseline="-25000" dirty="0">
                <a:solidFill>
                  <a:schemeClr val="bg1"/>
                </a:solidFill>
              </a:rPr>
              <a:t>dijet</a:t>
            </a:r>
            <a:r>
              <a:rPr lang="en-US" sz="1600" dirty="0">
                <a:solidFill>
                  <a:schemeClr val="bg1"/>
                </a:solidFill>
              </a:rPr>
              <a:t> is relatively flat for Leading QCD</a:t>
            </a:r>
            <a:r>
              <a:rPr lang="zh-Hans" altLang="en-US" sz="1600" dirty="0">
                <a:solidFill>
                  <a:schemeClr val="bg1"/>
                </a:solidFill>
              </a:rPr>
              <a:t> </a:t>
            </a:r>
            <a:r>
              <a:rPr lang="en-US" sz="1600" dirty="0">
                <a:solidFill>
                  <a:schemeClr val="bg1"/>
                </a:solidFill>
              </a:rPr>
              <a:t>process </a:t>
            </a:r>
          </a:p>
        </p:txBody>
      </p:sp>
      <p:pic>
        <p:nvPicPr>
          <p:cNvPr id="13" name="Picture 12">
            <a:extLst>
              <a:ext uri="{FF2B5EF4-FFF2-40B4-BE49-F238E27FC236}">
                <a16:creationId xmlns:a16="http://schemas.microsoft.com/office/drawing/2014/main" id="{3865A9B5-2248-B041-8139-712F88B5FB55}"/>
              </a:ext>
            </a:extLst>
          </p:cNvPr>
          <p:cNvPicPr>
            <a:picLocks noChangeAspect="1"/>
          </p:cNvPicPr>
          <p:nvPr/>
        </p:nvPicPr>
        <p:blipFill>
          <a:blip r:embed="rId4"/>
          <a:stretch>
            <a:fillRect/>
          </a:stretch>
        </p:blipFill>
        <p:spPr>
          <a:xfrm>
            <a:off x="221848" y="28069"/>
            <a:ext cx="913388" cy="913388"/>
          </a:xfrm>
          <a:prstGeom prst="rect">
            <a:avLst/>
          </a:prstGeom>
        </p:spPr>
      </p:pic>
      <p:sp>
        <p:nvSpPr>
          <p:cNvPr id="17" name="Title 1">
            <a:extLst>
              <a:ext uri="{FF2B5EF4-FFF2-40B4-BE49-F238E27FC236}">
                <a16:creationId xmlns:a16="http://schemas.microsoft.com/office/drawing/2014/main" id="{23C4E981-FFC3-F645-8099-E1C07FF3C009}"/>
              </a:ext>
            </a:extLst>
          </p:cNvPr>
          <p:cNvSpPr txBox="1">
            <a:spLocks/>
          </p:cNvSpPr>
          <p:nvPr/>
        </p:nvSpPr>
        <p:spPr>
          <a:xfrm>
            <a:off x="1208713" y="-83283"/>
            <a:ext cx="7147645" cy="857250"/>
          </a:xfrm>
          <a:prstGeom prst="rect">
            <a:avLst/>
          </a:prstGeom>
        </p:spPr>
        <p:txBody>
          <a:bodyPr vert="horz" lIns="91440" tIns="45720" rIns="91440" bIns="45720" rtlCol="0" anchor="ctr">
            <a:normAutofit fontScale="97500"/>
          </a:bodyPr>
          <a:lstStyle>
            <a:lvl1pPr algn="l" defTabSz="457200" rtl="0" eaLnBrk="1" latinLnBrk="0" hangingPunct="1">
              <a:spcBef>
                <a:spcPct val="0"/>
              </a:spcBef>
              <a:buNone/>
              <a:defRPr sz="2400" kern="1200">
                <a:solidFill>
                  <a:srgbClr val="FFFFFF"/>
                </a:solidFill>
                <a:latin typeface="Times New Roman"/>
                <a:ea typeface="+mj-ea"/>
                <a:cs typeface="Times New Roman"/>
              </a:defRPr>
            </a:lvl1pPr>
          </a:lstStyle>
          <a:p>
            <a:r>
              <a:rPr lang="en-US" sz="2900" b="1" dirty="0"/>
              <a:t>Dijet angular distributions</a:t>
            </a:r>
            <a:r>
              <a:rPr lang="en-US" sz="2800" dirty="0">
                <a:solidFill>
                  <a:schemeClr val="tx1"/>
                </a:solidFill>
              </a:rPr>
              <a:t> </a:t>
            </a:r>
            <a:endParaRPr lang="en-US" sz="2800" b="1" dirty="0">
              <a:solidFill>
                <a:schemeClr val="tx1"/>
              </a:solidFill>
            </a:endParaRPr>
          </a:p>
        </p:txBody>
      </p:sp>
      <p:sp>
        <p:nvSpPr>
          <p:cNvPr id="19" name="Rectangle 18">
            <a:extLst>
              <a:ext uri="{FF2B5EF4-FFF2-40B4-BE49-F238E27FC236}">
                <a16:creationId xmlns:a16="http://schemas.microsoft.com/office/drawing/2014/main" id="{FD90FF12-6194-E84F-895D-32A95AE47739}"/>
              </a:ext>
            </a:extLst>
          </p:cNvPr>
          <p:cNvSpPr/>
          <p:nvPr/>
        </p:nvSpPr>
        <p:spPr>
          <a:xfrm>
            <a:off x="1190411" y="592124"/>
            <a:ext cx="5111559" cy="369332"/>
          </a:xfrm>
          <a:prstGeom prst="rect">
            <a:avLst/>
          </a:prstGeom>
        </p:spPr>
        <p:txBody>
          <a:bodyPr wrap="square">
            <a:spAutoFit/>
          </a:bodyPr>
          <a:lstStyle/>
          <a:p>
            <a:r>
              <a:rPr lang="en-US" altLang="zh-Hans" dirty="0"/>
              <a:t>CMS-</a:t>
            </a:r>
            <a:r>
              <a:rPr lang="en-US" dirty="0"/>
              <a:t>EXO-16-046</a:t>
            </a:r>
            <a:r>
              <a:rPr lang="zh-Hans" altLang="en-US" dirty="0"/>
              <a:t> </a:t>
            </a:r>
            <a:r>
              <a:rPr lang="en-US" altLang="zh-Hans" dirty="0"/>
              <a:t>(</a:t>
            </a:r>
            <a:r>
              <a:rPr lang="en-US" dirty="0"/>
              <a:t>arXiv:1803.08030</a:t>
            </a:r>
            <a:r>
              <a:rPr lang="en-US" altLang="zh-Hans" dirty="0"/>
              <a:t>)</a:t>
            </a:r>
            <a:endParaRPr lang="en-US" dirty="0"/>
          </a:p>
        </p:txBody>
      </p:sp>
      <p:pic>
        <p:nvPicPr>
          <p:cNvPr id="21" name="Picture 20">
            <a:extLst>
              <a:ext uri="{FF2B5EF4-FFF2-40B4-BE49-F238E27FC236}">
                <a16:creationId xmlns:a16="http://schemas.microsoft.com/office/drawing/2014/main" id="{A8112A00-B9E9-7A4A-9A38-ED4BB7B90222}"/>
              </a:ext>
            </a:extLst>
          </p:cNvPr>
          <p:cNvPicPr>
            <a:picLocks noChangeAspect="1"/>
          </p:cNvPicPr>
          <p:nvPr/>
        </p:nvPicPr>
        <p:blipFill>
          <a:blip r:embed="rId5"/>
          <a:stretch>
            <a:fillRect/>
          </a:stretch>
        </p:blipFill>
        <p:spPr>
          <a:xfrm>
            <a:off x="8000786" y="64542"/>
            <a:ext cx="1117600" cy="850900"/>
          </a:xfrm>
          <a:prstGeom prst="rect">
            <a:avLst/>
          </a:prstGeom>
        </p:spPr>
      </p:pic>
      <p:pic>
        <p:nvPicPr>
          <p:cNvPr id="22" name="Picture 21">
            <a:extLst>
              <a:ext uri="{FF2B5EF4-FFF2-40B4-BE49-F238E27FC236}">
                <a16:creationId xmlns:a16="http://schemas.microsoft.com/office/drawing/2014/main" id="{402C5072-8C3E-B34E-BF64-EDB9F9A1E367}"/>
              </a:ext>
            </a:extLst>
          </p:cNvPr>
          <p:cNvPicPr>
            <a:picLocks noChangeAspect="1"/>
          </p:cNvPicPr>
          <p:nvPr/>
        </p:nvPicPr>
        <p:blipFill>
          <a:blip r:embed="rId3"/>
          <a:stretch>
            <a:fillRect/>
          </a:stretch>
        </p:blipFill>
        <p:spPr>
          <a:xfrm>
            <a:off x="7350843" y="37648"/>
            <a:ext cx="744285" cy="888255"/>
          </a:xfrm>
          <a:prstGeom prst="rect">
            <a:avLst/>
          </a:prstGeom>
        </p:spPr>
      </p:pic>
      <p:pic>
        <p:nvPicPr>
          <p:cNvPr id="23" name="Picture 22">
            <a:extLst>
              <a:ext uri="{FF2B5EF4-FFF2-40B4-BE49-F238E27FC236}">
                <a16:creationId xmlns:a16="http://schemas.microsoft.com/office/drawing/2014/main" id="{B2E315FA-C534-D742-8C36-5A7421AB4BF7}"/>
              </a:ext>
            </a:extLst>
          </p:cNvPr>
          <p:cNvPicPr>
            <a:picLocks noChangeAspect="1"/>
          </p:cNvPicPr>
          <p:nvPr/>
        </p:nvPicPr>
        <p:blipFill>
          <a:blip r:embed="rId6"/>
          <a:stretch>
            <a:fillRect/>
          </a:stretch>
        </p:blipFill>
        <p:spPr>
          <a:xfrm>
            <a:off x="1537927" y="1330952"/>
            <a:ext cx="2321180" cy="728329"/>
          </a:xfrm>
          <a:prstGeom prst="rect">
            <a:avLst/>
          </a:prstGeom>
        </p:spPr>
      </p:pic>
      <p:pic>
        <p:nvPicPr>
          <p:cNvPr id="15" name="Picture 14">
            <a:extLst>
              <a:ext uri="{FF2B5EF4-FFF2-40B4-BE49-F238E27FC236}">
                <a16:creationId xmlns:a16="http://schemas.microsoft.com/office/drawing/2014/main" id="{13D8C94D-2D0D-3B43-927A-A4B584CF82A7}"/>
              </a:ext>
            </a:extLst>
          </p:cNvPr>
          <p:cNvPicPr>
            <a:picLocks noChangeAspect="1"/>
          </p:cNvPicPr>
          <p:nvPr/>
        </p:nvPicPr>
        <p:blipFill>
          <a:blip r:embed="rId7"/>
          <a:stretch>
            <a:fillRect/>
          </a:stretch>
        </p:blipFill>
        <p:spPr>
          <a:xfrm>
            <a:off x="68353" y="3085432"/>
            <a:ext cx="2779904" cy="2090051"/>
          </a:xfrm>
          <a:prstGeom prst="rect">
            <a:avLst/>
          </a:prstGeom>
        </p:spPr>
      </p:pic>
      <p:pic>
        <p:nvPicPr>
          <p:cNvPr id="25" name="Picture 24">
            <a:extLst>
              <a:ext uri="{FF2B5EF4-FFF2-40B4-BE49-F238E27FC236}">
                <a16:creationId xmlns:a16="http://schemas.microsoft.com/office/drawing/2014/main" id="{B40FABBF-99EA-1F41-8CF4-823617C53214}"/>
              </a:ext>
            </a:extLst>
          </p:cNvPr>
          <p:cNvPicPr>
            <a:picLocks noChangeAspect="1"/>
          </p:cNvPicPr>
          <p:nvPr/>
        </p:nvPicPr>
        <p:blipFill>
          <a:blip r:embed="rId8"/>
          <a:stretch>
            <a:fillRect/>
          </a:stretch>
        </p:blipFill>
        <p:spPr>
          <a:xfrm>
            <a:off x="5932386" y="970115"/>
            <a:ext cx="3036333" cy="4200037"/>
          </a:xfrm>
          <a:prstGeom prst="rect">
            <a:avLst/>
          </a:prstGeom>
        </p:spPr>
      </p:pic>
      <p:graphicFrame>
        <p:nvGraphicFramePr>
          <p:cNvPr id="20" name="Table 19">
            <a:extLst>
              <a:ext uri="{FF2B5EF4-FFF2-40B4-BE49-F238E27FC236}">
                <a16:creationId xmlns:a16="http://schemas.microsoft.com/office/drawing/2014/main" id="{0A0741C4-A19D-FF48-AFBC-685D26189E8E}"/>
              </a:ext>
            </a:extLst>
          </p:cNvPr>
          <p:cNvGraphicFramePr>
            <a:graphicFrameLocks noGrp="1"/>
          </p:cNvGraphicFramePr>
          <p:nvPr>
            <p:extLst>
              <p:ext uri="{D42A27DB-BD31-4B8C-83A1-F6EECF244321}">
                <p14:modId xmlns:p14="http://schemas.microsoft.com/office/powerpoint/2010/main" val="3689084108"/>
              </p:ext>
            </p:extLst>
          </p:nvPr>
        </p:nvGraphicFramePr>
        <p:xfrm>
          <a:off x="2848257" y="3581961"/>
          <a:ext cx="3221572" cy="883920"/>
        </p:xfrm>
        <a:graphic>
          <a:graphicData uri="http://schemas.openxmlformats.org/drawingml/2006/table">
            <a:tbl>
              <a:tblPr firstRow="1" bandRow="1">
                <a:tableStyleId>{5C22544A-7EE6-4342-B048-85BDC9FD1C3A}</a:tableStyleId>
              </a:tblPr>
              <a:tblGrid>
                <a:gridCol w="1873538">
                  <a:extLst>
                    <a:ext uri="{9D8B030D-6E8A-4147-A177-3AD203B41FA5}">
                      <a16:colId xmlns:a16="http://schemas.microsoft.com/office/drawing/2014/main" val="3550132881"/>
                    </a:ext>
                  </a:extLst>
                </a:gridCol>
                <a:gridCol w="1348034">
                  <a:extLst>
                    <a:ext uri="{9D8B030D-6E8A-4147-A177-3AD203B41FA5}">
                      <a16:colId xmlns:a16="http://schemas.microsoft.com/office/drawing/2014/main" val="1560790757"/>
                    </a:ext>
                  </a:extLst>
                </a:gridCol>
              </a:tblGrid>
              <a:tr h="745744">
                <a:tc>
                  <a:txBody>
                    <a:bodyPr/>
                    <a:lstStyle/>
                    <a:p>
                      <a:r>
                        <a:rPr lang="en-US" sz="1300" dirty="0">
                          <a:solidFill>
                            <a:schemeClr val="tx1"/>
                          </a:solidFill>
                          <a:effectLst/>
                          <a:latin typeface="Rockwell" panose="02060603020205020403" pitchFamily="18" charset="77"/>
                        </a:rPr>
                        <a:t>DM mediator </a:t>
                      </a:r>
                    </a:p>
                    <a:p>
                      <a:r>
                        <a:rPr lang="en-US" altLang="zh-Hans" sz="1300" dirty="0">
                          <a:solidFill>
                            <a:schemeClr val="tx1"/>
                          </a:solidFill>
                          <a:effectLst/>
                          <a:latin typeface="Rockwell" panose="02060603020205020403" pitchFamily="18" charset="77"/>
                        </a:rPr>
                        <a:t>QBH</a:t>
                      </a:r>
                      <a:endParaRPr lang="en-US" sz="1300" dirty="0">
                        <a:solidFill>
                          <a:schemeClr val="tx1"/>
                        </a:solidFill>
                        <a:effectLst/>
                        <a:latin typeface="Rockwell" panose="02060603020205020403" pitchFamily="18" charset="77"/>
                      </a:endParaRPr>
                    </a:p>
                    <a:p>
                      <a:r>
                        <a:rPr lang="en-US" altLang="zh-Hans" sz="1300" dirty="0">
                          <a:solidFill>
                            <a:schemeClr val="tx1"/>
                          </a:solidFill>
                          <a:effectLst/>
                          <a:latin typeface="Rockwell" panose="02060603020205020403" pitchFamily="18" charset="77"/>
                        </a:rPr>
                        <a:t>Extra</a:t>
                      </a:r>
                      <a:r>
                        <a:rPr lang="zh-Hans" altLang="en-US" sz="1300" dirty="0">
                          <a:solidFill>
                            <a:schemeClr val="tx1"/>
                          </a:solidFill>
                          <a:effectLst/>
                          <a:latin typeface="Rockwell" panose="02060603020205020403" pitchFamily="18" charset="77"/>
                        </a:rPr>
                        <a:t> </a:t>
                      </a:r>
                      <a:r>
                        <a:rPr lang="en-US" altLang="zh-Hans" sz="1300" dirty="0">
                          <a:solidFill>
                            <a:schemeClr val="tx1"/>
                          </a:solidFill>
                          <a:effectLst/>
                          <a:latin typeface="Rockwell" panose="02060603020205020403" pitchFamily="18" charset="77"/>
                        </a:rPr>
                        <a:t>Dimension</a:t>
                      </a:r>
                      <a:endParaRPr lang="en-US" sz="1300" dirty="0">
                        <a:solidFill>
                          <a:schemeClr val="tx1"/>
                        </a:solidFill>
                        <a:effectLst/>
                        <a:latin typeface="Rockwell" panose="02060603020205020403" pitchFamily="18" charset="77"/>
                      </a:endParaRPr>
                    </a:p>
                    <a:p>
                      <a:r>
                        <a:rPr lang="en-US" sz="1300" dirty="0">
                          <a:solidFill>
                            <a:schemeClr val="tx1"/>
                          </a:solidFill>
                          <a:effectLst/>
                          <a:latin typeface="Rockwell" panose="02060603020205020403" pitchFamily="18" charset="77"/>
                        </a:rPr>
                        <a:t>Contact Interaction </a:t>
                      </a:r>
                      <a:endParaRPr lang="en-US" sz="1300" dirty="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a:txBody>
                    <a:bodyPr/>
                    <a:lstStyle/>
                    <a:p>
                      <a:r>
                        <a:rPr lang="en-US" sz="1300" dirty="0">
                          <a:solidFill>
                            <a:schemeClr val="bg1"/>
                          </a:solidFill>
                          <a:effectLst/>
                          <a:latin typeface="Rockwell" panose="02060603020205020403" pitchFamily="18" charset="77"/>
                        </a:rPr>
                        <a:t>2 </a:t>
                      </a:r>
                      <a:r>
                        <a:rPr lang="en-US" altLang="zh-Hans" sz="1300" dirty="0">
                          <a:solidFill>
                            <a:schemeClr val="bg1"/>
                          </a:solidFill>
                          <a:effectLst/>
                          <a:latin typeface="Rockwell" panose="02060603020205020403" pitchFamily="18" charset="77"/>
                        </a:rPr>
                        <a:t>-</a:t>
                      </a:r>
                      <a:r>
                        <a:rPr lang="en-US" sz="1300" dirty="0">
                          <a:solidFill>
                            <a:schemeClr val="bg1"/>
                          </a:solidFill>
                          <a:effectLst/>
                          <a:latin typeface="Rockwell" panose="02060603020205020403" pitchFamily="18" charset="77"/>
                        </a:rPr>
                        <a:t> 4.6 TeV</a:t>
                      </a:r>
                    </a:p>
                    <a:p>
                      <a:r>
                        <a:rPr lang="en-US" sz="1300" dirty="0">
                          <a:solidFill>
                            <a:schemeClr val="bg1"/>
                          </a:solidFill>
                          <a:effectLst/>
                          <a:latin typeface="Rockwell" panose="02060603020205020403" pitchFamily="18" charset="77"/>
                        </a:rPr>
                        <a:t>5.9 </a:t>
                      </a:r>
                      <a:r>
                        <a:rPr lang="en-US" altLang="zh-Hans" sz="1300" dirty="0">
                          <a:solidFill>
                            <a:schemeClr val="bg1"/>
                          </a:solidFill>
                          <a:effectLst/>
                          <a:latin typeface="Rockwell" panose="02060603020205020403" pitchFamily="18" charset="77"/>
                        </a:rPr>
                        <a:t>-</a:t>
                      </a:r>
                      <a:r>
                        <a:rPr lang="en-US" sz="1300" dirty="0">
                          <a:solidFill>
                            <a:schemeClr val="bg1"/>
                          </a:solidFill>
                          <a:effectLst/>
                          <a:latin typeface="Rockwell" panose="02060603020205020403" pitchFamily="18" charset="77"/>
                        </a:rPr>
                        <a:t> 8.2 TeV</a:t>
                      </a:r>
                    </a:p>
                    <a:p>
                      <a:r>
                        <a:rPr lang="en-US" altLang="zh-Hans" sz="1300" dirty="0">
                          <a:solidFill>
                            <a:schemeClr val="bg1"/>
                          </a:solidFill>
                          <a:effectLst/>
                          <a:latin typeface="Rockwell" panose="02060603020205020403" pitchFamily="18" charset="77"/>
                        </a:rPr>
                        <a:t>8.9</a:t>
                      </a:r>
                      <a:r>
                        <a:rPr lang="zh-Hans" altLang="en-US" sz="1300" dirty="0">
                          <a:solidFill>
                            <a:schemeClr val="bg1"/>
                          </a:solidFill>
                          <a:effectLst/>
                          <a:latin typeface="Rockwell" panose="02060603020205020403" pitchFamily="18" charset="77"/>
                        </a:rPr>
                        <a:t>  </a:t>
                      </a:r>
                      <a:r>
                        <a:rPr lang="en-US" altLang="zh-Hans" sz="1300" dirty="0">
                          <a:solidFill>
                            <a:schemeClr val="bg1"/>
                          </a:solidFill>
                          <a:effectLst/>
                          <a:latin typeface="Rockwell" panose="02060603020205020403" pitchFamily="18" charset="77"/>
                        </a:rPr>
                        <a:t>-</a:t>
                      </a:r>
                      <a:r>
                        <a:rPr lang="zh-Hans" altLang="en-US" sz="1300" dirty="0">
                          <a:solidFill>
                            <a:schemeClr val="bg1"/>
                          </a:solidFill>
                          <a:effectLst/>
                          <a:latin typeface="Rockwell" panose="02060603020205020403" pitchFamily="18" charset="77"/>
                        </a:rPr>
                        <a:t> </a:t>
                      </a:r>
                      <a:r>
                        <a:rPr lang="en-US" altLang="zh-Hans" sz="1300" dirty="0">
                          <a:solidFill>
                            <a:schemeClr val="bg1"/>
                          </a:solidFill>
                          <a:effectLst/>
                          <a:latin typeface="Rockwell" panose="02060603020205020403" pitchFamily="18" charset="77"/>
                        </a:rPr>
                        <a:t>10.6</a:t>
                      </a:r>
                      <a:r>
                        <a:rPr lang="zh-Hans" altLang="en-US" sz="1300" dirty="0">
                          <a:solidFill>
                            <a:schemeClr val="bg1"/>
                          </a:solidFill>
                          <a:effectLst/>
                          <a:latin typeface="Rockwell" panose="02060603020205020403" pitchFamily="18" charset="77"/>
                        </a:rPr>
                        <a:t> </a:t>
                      </a:r>
                      <a:r>
                        <a:rPr lang="en-US" altLang="zh-Hans" sz="1300" dirty="0">
                          <a:solidFill>
                            <a:schemeClr val="bg1"/>
                          </a:solidFill>
                          <a:effectLst/>
                          <a:latin typeface="Rockwell" panose="02060603020205020403" pitchFamily="18" charset="77"/>
                        </a:rPr>
                        <a:t>TeV</a:t>
                      </a:r>
                    </a:p>
                    <a:p>
                      <a:r>
                        <a:rPr lang="en-US" altLang="zh-Hans" sz="1300" dirty="0">
                          <a:solidFill>
                            <a:schemeClr val="bg1"/>
                          </a:solidFill>
                          <a:effectLst/>
                          <a:latin typeface="Rockwell" panose="02060603020205020403" pitchFamily="18" charset="77"/>
                        </a:rPr>
                        <a:t>1</a:t>
                      </a:r>
                      <a:r>
                        <a:rPr lang="en-US" sz="1300" dirty="0">
                          <a:solidFill>
                            <a:schemeClr val="bg1"/>
                          </a:solidFill>
                          <a:effectLst/>
                          <a:latin typeface="Rockwell" panose="02060603020205020403" pitchFamily="18" charset="77"/>
                        </a:rPr>
                        <a:t>2.8 </a:t>
                      </a:r>
                      <a:r>
                        <a:rPr lang="en-US" altLang="zh-Hans" sz="1300" dirty="0">
                          <a:solidFill>
                            <a:schemeClr val="bg1"/>
                          </a:solidFill>
                          <a:effectLst/>
                          <a:latin typeface="Rockwell" panose="02060603020205020403" pitchFamily="18" charset="77"/>
                        </a:rPr>
                        <a:t>-</a:t>
                      </a:r>
                      <a:r>
                        <a:rPr lang="en-US" sz="1300" dirty="0">
                          <a:solidFill>
                            <a:schemeClr val="bg1"/>
                          </a:solidFill>
                          <a:effectLst/>
                          <a:latin typeface="Rockwell" panose="02060603020205020403" pitchFamily="18" charset="77"/>
                        </a:rPr>
                        <a:t> 17.5 TeV </a:t>
                      </a:r>
                      <a:endParaRPr lang="en-US" sz="1300" dirty="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1702561741"/>
                  </a:ext>
                </a:extLst>
              </a:tr>
            </a:tbl>
          </a:graphicData>
        </a:graphic>
      </p:graphicFrame>
      <p:sp>
        <p:nvSpPr>
          <p:cNvPr id="27" name="Rectangle 26">
            <a:extLst>
              <a:ext uri="{FF2B5EF4-FFF2-40B4-BE49-F238E27FC236}">
                <a16:creationId xmlns:a16="http://schemas.microsoft.com/office/drawing/2014/main" id="{AABF042F-2075-7A4B-9319-F847741DB9F1}"/>
              </a:ext>
            </a:extLst>
          </p:cNvPr>
          <p:cNvSpPr/>
          <p:nvPr/>
        </p:nvSpPr>
        <p:spPr>
          <a:xfrm>
            <a:off x="5932386" y="589301"/>
            <a:ext cx="2093715" cy="369332"/>
          </a:xfrm>
          <a:prstGeom prst="rect">
            <a:avLst/>
          </a:prstGeom>
          <a:solidFill>
            <a:schemeClr val="accent3">
              <a:lumMod val="60000"/>
              <a:lumOff val="40000"/>
            </a:schemeClr>
          </a:solidFill>
        </p:spPr>
        <p:txBody>
          <a:bodyPr wrap="none">
            <a:spAutoFit/>
          </a:bodyPr>
          <a:lstStyle/>
          <a:p>
            <a:r>
              <a:rPr lang="en-US" dirty="0">
                <a:solidFill>
                  <a:schemeClr val="bg1"/>
                </a:solidFill>
              </a:rPr>
              <a:t>2016 data</a:t>
            </a:r>
            <a:r>
              <a:rPr lang="zh-Hans" altLang="en-US" dirty="0">
                <a:solidFill>
                  <a:schemeClr val="bg1"/>
                </a:solidFill>
              </a:rPr>
              <a:t> </a:t>
            </a:r>
            <a:r>
              <a:rPr lang="en-US" altLang="zh-Hans" dirty="0">
                <a:solidFill>
                  <a:schemeClr val="bg1"/>
                </a:solidFill>
              </a:rPr>
              <a:t>(</a:t>
            </a:r>
            <a:r>
              <a:rPr lang="en-US" dirty="0">
                <a:solidFill>
                  <a:schemeClr val="bg1"/>
                </a:solidFill>
              </a:rPr>
              <a:t>3</a:t>
            </a:r>
            <a:r>
              <a:rPr lang="en-US" altLang="zh-Hans" dirty="0">
                <a:solidFill>
                  <a:schemeClr val="bg1"/>
                </a:solidFill>
              </a:rPr>
              <a:t>5.9</a:t>
            </a:r>
            <a:r>
              <a:rPr lang="en-US" dirty="0">
                <a:solidFill>
                  <a:schemeClr val="bg1"/>
                </a:solidFill>
              </a:rPr>
              <a:t> </a:t>
            </a:r>
            <a:r>
              <a:rPr lang="en-US" dirty="0">
                <a:solidFill>
                  <a:schemeClr val="bg2">
                    <a:lumMod val="75000"/>
                  </a:schemeClr>
                </a:solidFill>
              </a:rPr>
              <a:t>fb</a:t>
            </a:r>
            <a:r>
              <a:rPr lang="en-US" baseline="30000" dirty="0">
                <a:solidFill>
                  <a:schemeClr val="bg2">
                    <a:lumMod val="75000"/>
                  </a:schemeClr>
                </a:solidFill>
              </a:rPr>
              <a:t>-1</a:t>
            </a:r>
            <a:r>
              <a:rPr lang="en-US" altLang="zh-Hans" dirty="0">
                <a:solidFill>
                  <a:schemeClr val="bg2">
                    <a:lumMod val="75000"/>
                  </a:schemeClr>
                </a:solidFill>
              </a:rPr>
              <a:t>)</a:t>
            </a:r>
            <a:endParaRPr lang="en-US" dirty="0"/>
          </a:p>
        </p:txBody>
      </p:sp>
      <p:sp>
        <p:nvSpPr>
          <p:cNvPr id="14" name="TextBox 13">
            <a:extLst>
              <a:ext uri="{FF2B5EF4-FFF2-40B4-BE49-F238E27FC236}">
                <a16:creationId xmlns:a16="http://schemas.microsoft.com/office/drawing/2014/main" id="{10077A7D-BA94-7744-AEBD-7A15A30E72AD}"/>
              </a:ext>
            </a:extLst>
          </p:cNvPr>
          <p:cNvSpPr txBox="1"/>
          <p:nvPr/>
        </p:nvSpPr>
        <p:spPr>
          <a:xfrm>
            <a:off x="8867669" y="4809479"/>
            <a:ext cx="413298" cy="369332"/>
          </a:xfrm>
          <a:prstGeom prst="rect">
            <a:avLst/>
          </a:prstGeom>
          <a:noFill/>
        </p:spPr>
        <p:txBody>
          <a:bodyPr wrap="square" rtlCol="0">
            <a:spAutoFit/>
          </a:bodyPr>
          <a:lstStyle/>
          <a:p>
            <a:r>
              <a:rPr lang="en-US" dirty="0">
                <a:solidFill>
                  <a:schemeClr val="bg2">
                    <a:lumMod val="75000"/>
                  </a:schemeClr>
                </a:solidFill>
              </a:rPr>
              <a:t>6</a:t>
            </a:r>
          </a:p>
        </p:txBody>
      </p:sp>
      <p:sp>
        <p:nvSpPr>
          <p:cNvPr id="2" name="TextBox 1">
            <a:extLst>
              <a:ext uri="{FF2B5EF4-FFF2-40B4-BE49-F238E27FC236}">
                <a16:creationId xmlns:a16="http://schemas.microsoft.com/office/drawing/2014/main" id="{4BE78828-545D-9B43-A6FA-589AD2663C7D}"/>
              </a:ext>
            </a:extLst>
          </p:cNvPr>
          <p:cNvSpPr txBox="1"/>
          <p:nvPr/>
        </p:nvSpPr>
        <p:spPr>
          <a:xfrm>
            <a:off x="-520861" y="3009418"/>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789800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BEB8B28-C07D-574C-BA1B-5B7ABAEBDDA6}"/>
              </a:ext>
            </a:extLst>
          </p:cNvPr>
          <p:cNvPicPr>
            <a:picLocks noChangeAspect="1"/>
          </p:cNvPicPr>
          <p:nvPr/>
        </p:nvPicPr>
        <p:blipFill>
          <a:blip r:embed="rId3"/>
          <a:stretch>
            <a:fillRect/>
          </a:stretch>
        </p:blipFill>
        <p:spPr>
          <a:xfrm>
            <a:off x="2953932" y="1053374"/>
            <a:ext cx="3107274" cy="3014549"/>
          </a:xfrm>
          <a:prstGeom prst="rect">
            <a:avLst/>
          </a:prstGeom>
        </p:spPr>
      </p:pic>
      <p:pic>
        <p:nvPicPr>
          <p:cNvPr id="7" name="Picture 6">
            <a:extLst>
              <a:ext uri="{FF2B5EF4-FFF2-40B4-BE49-F238E27FC236}">
                <a16:creationId xmlns:a16="http://schemas.microsoft.com/office/drawing/2014/main" id="{43F0AB5A-CF3A-F342-A3B6-9E8B924211B6}"/>
              </a:ext>
            </a:extLst>
          </p:cNvPr>
          <p:cNvPicPr>
            <a:picLocks noChangeAspect="1"/>
          </p:cNvPicPr>
          <p:nvPr/>
        </p:nvPicPr>
        <p:blipFill>
          <a:blip r:embed="rId4"/>
          <a:stretch>
            <a:fillRect/>
          </a:stretch>
        </p:blipFill>
        <p:spPr>
          <a:xfrm>
            <a:off x="221848" y="28069"/>
            <a:ext cx="913388" cy="913388"/>
          </a:xfrm>
          <a:prstGeom prst="rect">
            <a:avLst/>
          </a:prstGeom>
        </p:spPr>
      </p:pic>
      <p:sp>
        <p:nvSpPr>
          <p:cNvPr id="8" name="Title 1">
            <a:extLst>
              <a:ext uri="{FF2B5EF4-FFF2-40B4-BE49-F238E27FC236}">
                <a16:creationId xmlns:a16="http://schemas.microsoft.com/office/drawing/2014/main" id="{C0F15A78-0821-5B4C-A3D9-F1B23D382839}"/>
              </a:ext>
            </a:extLst>
          </p:cNvPr>
          <p:cNvSpPr txBox="1">
            <a:spLocks/>
          </p:cNvSpPr>
          <p:nvPr/>
        </p:nvSpPr>
        <p:spPr>
          <a:xfrm>
            <a:off x="1135236" y="-118592"/>
            <a:ext cx="7147645" cy="85725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400" kern="1200">
                <a:solidFill>
                  <a:srgbClr val="FFFFFF"/>
                </a:solidFill>
                <a:latin typeface="Times New Roman"/>
                <a:ea typeface="+mj-ea"/>
                <a:cs typeface="Times New Roman"/>
              </a:defRPr>
            </a:lvl1pPr>
          </a:lstStyle>
          <a:p>
            <a:r>
              <a:rPr lang="en-US" altLang="zh-Hans" sz="2800" b="1" dirty="0"/>
              <a:t>D</a:t>
            </a:r>
            <a:r>
              <a:rPr lang="en-US" sz="2800" b="1" dirty="0"/>
              <a:t>i</a:t>
            </a:r>
            <a:r>
              <a:rPr lang="en-US" altLang="zh-Hans" sz="2800" b="1" dirty="0"/>
              <a:t>-</a:t>
            </a:r>
            <a:r>
              <a:rPr lang="en-US" altLang="zh-Hans" sz="2800" b="1" dirty="0" err="1"/>
              <a:t>b</a:t>
            </a:r>
            <a:r>
              <a:rPr lang="en-US" sz="2800" b="1" dirty="0" err="1"/>
              <a:t>jet</a:t>
            </a:r>
            <a:r>
              <a:rPr lang="zh-Hans" altLang="en-US" sz="2800" b="1" dirty="0"/>
              <a:t> </a:t>
            </a:r>
            <a:r>
              <a:rPr lang="en-US" altLang="zh-Hans" sz="2800" b="1" dirty="0"/>
              <a:t>resonances</a:t>
            </a:r>
            <a:r>
              <a:rPr lang="zh-Hans" altLang="en-US" sz="2800" b="1" dirty="0"/>
              <a:t> </a:t>
            </a:r>
            <a:r>
              <a:rPr lang="en-US" altLang="zh-Hans" sz="2800" b="1" dirty="0"/>
              <a:t>search</a:t>
            </a:r>
            <a:r>
              <a:rPr lang="zh-Hans" altLang="en-US" sz="2800" b="1" dirty="0"/>
              <a:t> </a:t>
            </a:r>
            <a:r>
              <a:rPr lang="en-US" sz="2800" b="1" dirty="0"/>
              <a:t>at 8 TeV</a:t>
            </a:r>
          </a:p>
        </p:txBody>
      </p:sp>
      <p:sp>
        <p:nvSpPr>
          <p:cNvPr id="12" name="Rectangle 11">
            <a:extLst>
              <a:ext uri="{FF2B5EF4-FFF2-40B4-BE49-F238E27FC236}">
                <a16:creationId xmlns:a16="http://schemas.microsoft.com/office/drawing/2014/main" id="{993FA2FE-994F-CD43-A53D-DE424B0BB0FA}"/>
              </a:ext>
            </a:extLst>
          </p:cNvPr>
          <p:cNvSpPr/>
          <p:nvPr/>
        </p:nvSpPr>
        <p:spPr>
          <a:xfrm>
            <a:off x="-80165" y="1053374"/>
            <a:ext cx="3214134" cy="1754326"/>
          </a:xfrm>
          <a:prstGeom prst="rect">
            <a:avLst/>
          </a:prstGeom>
        </p:spPr>
        <p:txBody>
          <a:bodyPr wrap="square">
            <a:spAutoFit/>
          </a:bodyPr>
          <a:lstStyle/>
          <a:p>
            <a:pPr marL="285750" indent="-285750">
              <a:buFont typeface="Arial" panose="020B0604020202020204" pitchFamily="34" charset="0"/>
              <a:buChar char="•"/>
            </a:pPr>
            <a:r>
              <a:rPr lang="en-US" dirty="0">
                <a:solidFill>
                  <a:schemeClr val="bg1"/>
                </a:solidFill>
              </a:rPr>
              <a:t>Following the usual dijet</a:t>
            </a:r>
            <a:r>
              <a:rPr lang="zh-Hans" altLang="en-US" dirty="0">
                <a:solidFill>
                  <a:schemeClr val="bg1"/>
                </a:solidFill>
              </a:rPr>
              <a:t> </a:t>
            </a:r>
            <a:r>
              <a:rPr lang="en-US" altLang="zh-Hans" dirty="0">
                <a:solidFill>
                  <a:schemeClr val="bg1"/>
                </a:solidFill>
              </a:rPr>
              <a:t>searches,</a:t>
            </a:r>
            <a:r>
              <a:rPr lang="zh-Hans" altLang="en-US" dirty="0">
                <a:solidFill>
                  <a:schemeClr val="bg1"/>
                </a:solidFill>
              </a:rPr>
              <a:t> </a:t>
            </a:r>
            <a:r>
              <a:rPr lang="en-US" altLang="zh-Hans" dirty="0">
                <a:solidFill>
                  <a:schemeClr val="bg1"/>
                </a:solidFill>
              </a:rPr>
              <a:t>h</a:t>
            </a:r>
            <a:r>
              <a:rPr lang="en-US" dirty="0">
                <a:solidFill>
                  <a:schemeClr val="bg1"/>
                </a:solidFill>
              </a:rPr>
              <a:t>igh mass resonance search with two</a:t>
            </a:r>
          </a:p>
          <a:p>
            <a:r>
              <a:rPr lang="zh-Hans" altLang="en-US" dirty="0">
                <a:solidFill>
                  <a:schemeClr val="bg1"/>
                </a:solidFill>
              </a:rPr>
              <a:t>      </a:t>
            </a:r>
            <a:r>
              <a:rPr lang="en-US" altLang="zh-Hans" dirty="0">
                <a:solidFill>
                  <a:schemeClr val="bg1"/>
                </a:solidFill>
              </a:rPr>
              <a:t>b-tagged</a:t>
            </a:r>
            <a:r>
              <a:rPr lang="zh-Hans" altLang="en-US" dirty="0">
                <a:solidFill>
                  <a:schemeClr val="bg1"/>
                </a:solidFill>
              </a:rPr>
              <a:t> </a:t>
            </a:r>
            <a:r>
              <a:rPr lang="en-US" altLang="zh-Hans" dirty="0">
                <a:solidFill>
                  <a:schemeClr val="bg1"/>
                </a:solidFill>
              </a:rPr>
              <a:t>jets.</a:t>
            </a:r>
            <a:endParaRPr lang="en-US" dirty="0">
              <a:solidFill>
                <a:schemeClr val="bg1"/>
              </a:solidFill>
            </a:endParaRPr>
          </a:p>
          <a:p>
            <a:pPr marL="285750" indent="-285750">
              <a:buFont typeface="Arial" panose="020B0604020202020204" pitchFamily="34" charset="0"/>
              <a:buChar char="•"/>
            </a:pPr>
            <a:r>
              <a:rPr lang="en-US" dirty="0">
                <a:solidFill>
                  <a:schemeClr val="bg1"/>
                </a:solidFill>
              </a:rPr>
              <a:t>Two signal regions due to the trigger requirement</a:t>
            </a:r>
            <a:r>
              <a:rPr lang="en-US" altLang="zh-Hans" dirty="0">
                <a:solidFill>
                  <a:schemeClr val="bg1"/>
                </a:solidFill>
              </a:rPr>
              <a:t>:</a:t>
            </a:r>
            <a:endParaRPr lang="en-US" dirty="0">
              <a:solidFill>
                <a:schemeClr val="bg1"/>
              </a:solidFill>
            </a:endParaRPr>
          </a:p>
        </p:txBody>
      </p:sp>
      <p:sp>
        <p:nvSpPr>
          <p:cNvPr id="13" name="Rectangle 12">
            <a:extLst>
              <a:ext uri="{FF2B5EF4-FFF2-40B4-BE49-F238E27FC236}">
                <a16:creationId xmlns:a16="http://schemas.microsoft.com/office/drawing/2014/main" id="{64379793-B2B4-C448-B4A2-C658346187DB}"/>
              </a:ext>
            </a:extLst>
          </p:cNvPr>
          <p:cNvSpPr/>
          <p:nvPr/>
        </p:nvSpPr>
        <p:spPr>
          <a:xfrm>
            <a:off x="1140571" y="588622"/>
            <a:ext cx="3673378" cy="369332"/>
          </a:xfrm>
          <a:prstGeom prst="rect">
            <a:avLst/>
          </a:prstGeom>
        </p:spPr>
        <p:txBody>
          <a:bodyPr wrap="none">
            <a:spAutoFit/>
          </a:bodyPr>
          <a:lstStyle/>
          <a:p>
            <a:r>
              <a:rPr lang="en-US" dirty="0"/>
              <a:t>CMS-EXO-16-057</a:t>
            </a:r>
            <a:r>
              <a:rPr lang="zh-Hans" altLang="en-US" dirty="0"/>
              <a:t> </a:t>
            </a:r>
            <a:r>
              <a:rPr lang="en-US" altLang="zh-Hans" dirty="0"/>
              <a:t>(</a:t>
            </a:r>
            <a:r>
              <a:rPr lang="en-US" altLang="zh-Hans" dirty="0" err="1"/>
              <a:t>arXiv</a:t>
            </a:r>
            <a:r>
              <a:rPr lang="en-US" altLang="zh-Hans" dirty="0"/>
              <a:t>: </a:t>
            </a:r>
            <a:r>
              <a:rPr lang="en-US" dirty="0"/>
              <a:t>1802.06149</a:t>
            </a:r>
            <a:r>
              <a:rPr lang="en-US" altLang="zh-Hans" dirty="0"/>
              <a:t>)</a:t>
            </a:r>
            <a:endParaRPr lang="en-US" dirty="0"/>
          </a:p>
        </p:txBody>
      </p:sp>
      <p:pic>
        <p:nvPicPr>
          <p:cNvPr id="16" name="Picture 15">
            <a:extLst>
              <a:ext uri="{FF2B5EF4-FFF2-40B4-BE49-F238E27FC236}">
                <a16:creationId xmlns:a16="http://schemas.microsoft.com/office/drawing/2014/main" id="{F22349A5-2A91-E04F-891F-829C633095D5}"/>
              </a:ext>
            </a:extLst>
          </p:cNvPr>
          <p:cNvPicPr>
            <a:picLocks noChangeAspect="1"/>
          </p:cNvPicPr>
          <p:nvPr/>
        </p:nvPicPr>
        <p:blipFill>
          <a:blip r:embed="rId5"/>
          <a:stretch>
            <a:fillRect/>
          </a:stretch>
        </p:blipFill>
        <p:spPr>
          <a:xfrm>
            <a:off x="8000786" y="64542"/>
            <a:ext cx="1117600" cy="850900"/>
          </a:xfrm>
          <a:prstGeom prst="rect">
            <a:avLst/>
          </a:prstGeom>
        </p:spPr>
      </p:pic>
      <p:pic>
        <p:nvPicPr>
          <p:cNvPr id="17" name="Picture 16">
            <a:extLst>
              <a:ext uri="{FF2B5EF4-FFF2-40B4-BE49-F238E27FC236}">
                <a16:creationId xmlns:a16="http://schemas.microsoft.com/office/drawing/2014/main" id="{82B50457-E464-D64E-B144-3141E20E32ED}"/>
              </a:ext>
            </a:extLst>
          </p:cNvPr>
          <p:cNvPicPr>
            <a:picLocks noChangeAspect="1"/>
          </p:cNvPicPr>
          <p:nvPr/>
        </p:nvPicPr>
        <p:blipFill>
          <a:blip r:embed="rId6"/>
          <a:stretch>
            <a:fillRect/>
          </a:stretch>
        </p:blipFill>
        <p:spPr>
          <a:xfrm>
            <a:off x="7350843" y="37648"/>
            <a:ext cx="744285" cy="888255"/>
          </a:xfrm>
          <a:prstGeom prst="rect">
            <a:avLst/>
          </a:prstGeom>
        </p:spPr>
      </p:pic>
      <p:sp>
        <p:nvSpPr>
          <p:cNvPr id="14" name="Rectangle 13">
            <a:extLst>
              <a:ext uri="{FF2B5EF4-FFF2-40B4-BE49-F238E27FC236}">
                <a16:creationId xmlns:a16="http://schemas.microsoft.com/office/drawing/2014/main" id="{5719F8D8-2089-0D4A-B739-9470B68B4328}"/>
              </a:ext>
            </a:extLst>
          </p:cNvPr>
          <p:cNvSpPr/>
          <p:nvPr/>
        </p:nvSpPr>
        <p:spPr>
          <a:xfrm>
            <a:off x="5339043" y="598192"/>
            <a:ext cx="2719784" cy="369332"/>
          </a:xfrm>
          <a:prstGeom prst="rect">
            <a:avLst/>
          </a:prstGeom>
          <a:solidFill>
            <a:schemeClr val="accent3">
              <a:lumMod val="40000"/>
              <a:lumOff val="60000"/>
            </a:schemeClr>
          </a:solidFill>
        </p:spPr>
        <p:txBody>
          <a:bodyPr wrap="none">
            <a:spAutoFit/>
          </a:bodyPr>
          <a:lstStyle/>
          <a:p>
            <a:r>
              <a:rPr lang="en-US" dirty="0">
                <a:solidFill>
                  <a:schemeClr val="bg1"/>
                </a:solidFill>
              </a:rPr>
              <a:t>2012 data</a:t>
            </a:r>
            <a:r>
              <a:rPr lang="zh-Hans" altLang="en-US" dirty="0">
                <a:solidFill>
                  <a:schemeClr val="bg1"/>
                </a:solidFill>
              </a:rPr>
              <a:t> </a:t>
            </a:r>
            <a:r>
              <a:rPr lang="en-US" altLang="zh-Hans" dirty="0">
                <a:solidFill>
                  <a:schemeClr val="bg1"/>
                </a:solidFill>
              </a:rPr>
              <a:t>(</a:t>
            </a:r>
            <a:r>
              <a:rPr lang="en-US" b="1" dirty="0">
                <a:solidFill>
                  <a:schemeClr val="bg1"/>
                </a:solidFill>
              </a:rPr>
              <a:t>8 TeV</a:t>
            </a:r>
            <a:r>
              <a:rPr lang="en-US" dirty="0">
                <a:solidFill>
                  <a:schemeClr val="bg1"/>
                </a:solidFill>
              </a:rPr>
              <a:t>, 19.7 </a:t>
            </a:r>
            <a:r>
              <a:rPr lang="en-US" dirty="0">
                <a:solidFill>
                  <a:schemeClr val="bg2">
                    <a:lumMod val="75000"/>
                  </a:schemeClr>
                </a:solidFill>
              </a:rPr>
              <a:t>fb</a:t>
            </a:r>
            <a:r>
              <a:rPr lang="en-US" baseline="30000" dirty="0">
                <a:solidFill>
                  <a:schemeClr val="bg2">
                    <a:lumMod val="75000"/>
                  </a:schemeClr>
                </a:solidFill>
              </a:rPr>
              <a:t>-1</a:t>
            </a:r>
            <a:r>
              <a:rPr lang="en-US" altLang="zh-Hans" dirty="0">
                <a:solidFill>
                  <a:schemeClr val="bg2">
                    <a:lumMod val="75000"/>
                  </a:schemeClr>
                </a:solidFill>
              </a:rPr>
              <a:t>)</a:t>
            </a:r>
            <a:endParaRPr lang="en-US" dirty="0"/>
          </a:p>
        </p:txBody>
      </p:sp>
      <p:sp>
        <p:nvSpPr>
          <p:cNvPr id="18" name="Rectangle 17">
            <a:extLst>
              <a:ext uri="{FF2B5EF4-FFF2-40B4-BE49-F238E27FC236}">
                <a16:creationId xmlns:a16="http://schemas.microsoft.com/office/drawing/2014/main" id="{A934D5D0-3503-6743-81F0-6E3E921BCE35}"/>
              </a:ext>
            </a:extLst>
          </p:cNvPr>
          <p:cNvSpPr/>
          <p:nvPr/>
        </p:nvSpPr>
        <p:spPr>
          <a:xfrm>
            <a:off x="-89776" y="3251083"/>
            <a:ext cx="3408251" cy="1477328"/>
          </a:xfrm>
          <a:prstGeom prst="rect">
            <a:avLst/>
          </a:prstGeom>
        </p:spPr>
        <p:txBody>
          <a:bodyPr wrap="square">
            <a:spAutoFit/>
          </a:bodyPr>
          <a:lstStyle/>
          <a:p>
            <a:pPr marL="285750" indent="-285750">
              <a:buFont typeface="Arial" panose="020B0604020202020204" pitchFamily="34" charset="0"/>
              <a:buChar char="•"/>
            </a:pPr>
            <a:r>
              <a:rPr lang="en-US" dirty="0">
                <a:solidFill>
                  <a:schemeClr val="bg1"/>
                </a:solidFill>
              </a:rPr>
              <a:t>No excess</a:t>
            </a:r>
            <a:r>
              <a:rPr lang="zh-Hans" altLang="en-US" dirty="0">
                <a:solidFill>
                  <a:schemeClr val="bg1"/>
                </a:solidFill>
              </a:rPr>
              <a:t> </a:t>
            </a:r>
            <a:r>
              <a:rPr lang="en-US" dirty="0">
                <a:solidFill>
                  <a:schemeClr val="bg1"/>
                </a:solidFill>
              </a:rPr>
              <a:t>observed</a:t>
            </a:r>
          </a:p>
          <a:p>
            <a:pPr marL="285750" indent="-285750">
              <a:buFont typeface="Arial" panose="020B0604020202020204" pitchFamily="34" charset="0"/>
              <a:buChar char="•"/>
            </a:pPr>
            <a:r>
              <a:rPr lang="en-US" dirty="0">
                <a:solidFill>
                  <a:schemeClr val="bg1"/>
                </a:solidFill>
              </a:rPr>
              <a:t>Limits are</a:t>
            </a:r>
            <a:r>
              <a:rPr lang="zh-Hans" altLang="en-US" dirty="0">
                <a:solidFill>
                  <a:schemeClr val="bg1"/>
                </a:solidFill>
              </a:rPr>
              <a:t> </a:t>
            </a:r>
            <a:r>
              <a:rPr lang="en-US" dirty="0">
                <a:solidFill>
                  <a:schemeClr val="bg1"/>
                </a:solidFill>
              </a:rPr>
              <a:t>set on bottom quarks for spin</a:t>
            </a:r>
            <a:r>
              <a:rPr lang="zh-Hans" altLang="en-US" dirty="0">
                <a:solidFill>
                  <a:schemeClr val="bg1"/>
                </a:solidFill>
              </a:rPr>
              <a:t> </a:t>
            </a:r>
            <a:r>
              <a:rPr lang="en-US" dirty="0">
                <a:solidFill>
                  <a:schemeClr val="bg1"/>
                </a:solidFill>
              </a:rPr>
              <a:t>0, 1, and 2 resonances in the mass range of 325–1200 GeV. </a:t>
            </a:r>
          </a:p>
        </p:txBody>
      </p:sp>
      <p:sp>
        <p:nvSpPr>
          <p:cNvPr id="11" name="TextBox 10">
            <a:extLst>
              <a:ext uri="{FF2B5EF4-FFF2-40B4-BE49-F238E27FC236}">
                <a16:creationId xmlns:a16="http://schemas.microsoft.com/office/drawing/2014/main" id="{818FE9F6-CA37-CE4F-BCC6-3ADF32B792A1}"/>
              </a:ext>
            </a:extLst>
          </p:cNvPr>
          <p:cNvSpPr txBox="1"/>
          <p:nvPr/>
        </p:nvSpPr>
        <p:spPr>
          <a:xfrm>
            <a:off x="2431450" y="4149917"/>
            <a:ext cx="4561114" cy="307777"/>
          </a:xfrm>
          <a:prstGeom prst="rect">
            <a:avLst/>
          </a:prstGeom>
          <a:noFill/>
        </p:spPr>
        <p:txBody>
          <a:bodyPr wrap="square" rtlCol="0">
            <a:spAutoFit/>
          </a:bodyPr>
          <a:lstStyle/>
          <a:p>
            <a:pPr algn="ctr"/>
            <a:r>
              <a:rPr lang="en-US" altLang="zh-Hans" sz="1400" dirty="0">
                <a:solidFill>
                  <a:schemeClr val="bg1"/>
                </a:solidFill>
              </a:rPr>
              <a:t>b-tagged</a:t>
            </a:r>
            <a:r>
              <a:rPr lang="zh-Hans" altLang="en-US" sz="1400" dirty="0">
                <a:solidFill>
                  <a:schemeClr val="bg1"/>
                </a:solidFill>
              </a:rPr>
              <a:t> </a:t>
            </a:r>
            <a:r>
              <a:rPr lang="en-US" altLang="zh-Hans" sz="1400" dirty="0">
                <a:solidFill>
                  <a:schemeClr val="bg1"/>
                </a:solidFill>
              </a:rPr>
              <a:t>dijet</a:t>
            </a:r>
            <a:r>
              <a:rPr lang="zh-Hans" altLang="en-US" sz="1400" dirty="0">
                <a:solidFill>
                  <a:schemeClr val="bg1"/>
                </a:solidFill>
              </a:rPr>
              <a:t> </a:t>
            </a:r>
            <a:r>
              <a:rPr lang="en-US" altLang="zh-Hans" sz="1400" dirty="0">
                <a:solidFill>
                  <a:schemeClr val="bg1"/>
                </a:solidFill>
              </a:rPr>
              <a:t>mass</a:t>
            </a:r>
            <a:r>
              <a:rPr lang="zh-Hans" altLang="en-US" sz="1400" dirty="0">
                <a:solidFill>
                  <a:schemeClr val="bg1"/>
                </a:solidFill>
              </a:rPr>
              <a:t> </a:t>
            </a:r>
            <a:r>
              <a:rPr lang="en-US" altLang="zh-Hans" sz="1400" dirty="0">
                <a:solidFill>
                  <a:schemeClr val="bg1"/>
                </a:solidFill>
              </a:rPr>
              <a:t>spectrum</a:t>
            </a:r>
            <a:r>
              <a:rPr lang="zh-Hans" altLang="en-US" sz="1400" dirty="0">
                <a:solidFill>
                  <a:schemeClr val="bg1"/>
                </a:solidFill>
              </a:rPr>
              <a:t> </a:t>
            </a:r>
            <a:r>
              <a:rPr lang="en-US" altLang="zh-Hans" sz="1400" dirty="0">
                <a:solidFill>
                  <a:schemeClr val="bg1"/>
                </a:solidFill>
              </a:rPr>
              <a:t>in</a:t>
            </a:r>
            <a:r>
              <a:rPr lang="zh-Hans" altLang="en-US" sz="1400" dirty="0">
                <a:solidFill>
                  <a:schemeClr val="bg1"/>
                </a:solidFill>
              </a:rPr>
              <a:t> </a:t>
            </a:r>
            <a:r>
              <a:rPr lang="en-US" altLang="zh-Hans" sz="1400" dirty="0">
                <a:solidFill>
                  <a:schemeClr val="bg1"/>
                </a:solidFill>
              </a:rPr>
              <a:t>SR1</a:t>
            </a:r>
            <a:endParaRPr lang="en-US" sz="1400" dirty="0">
              <a:solidFill>
                <a:schemeClr val="bg1"/>
              </a:solidFill>
            </a:endParaRPr>
          </a:p>
        </p:txBody>
      </p:sp>
      <p:pic>
        <p:nvPicPr>
          <p:cNvPr id="21" name="Content Placeholder 5">
            <a:extLst>
              <a:ext uri="{FF2B5EF4-FFF2-40B4-BE49-F238E27FC236}">
                <a16:creationId xmlns:a16="http://schemas.microsoft.com/office/drawing/2014/main" id="{DA97924B-5716-B847-BAF4-CFCFAA2FD025}"/>
              </a:ext>
            </a:extLst>
          </p:cNvPr>
          <p:cNvPicPr>
            <a:picLocks noChangeAspect="1"/>
          </p:cNvPicPr>
          <p:nvPr/>
        </p:nvPicPr>
        <p:blipFill>
          <a:blip r:embed="rId7"/>
          <a:stretch>
            <a:fillRect/>
          </a:stretch>
        </p:blipFill>
        <p:spPr>
          <a:xfrm>
            <a:off x="6003945" y="1048380"/>
            <a:ext cx="3180287" cy="3101537"/>
          </a:xfrm>
          <a:prstGeom prst="rect">
            <a:avLst/>
          </a:prstGeom>
        </p:spPr>
      </p:pic>
      <p:sp>
        <p:nvSpPr>
          <p:cNvPr id="22" name="Rectangle 21">
            <a:extLst>
              <a:ext uri="{FF2B5EF4-FFF2-40B4-BE49-F238E27FC236}">
                <a16:creationId xmlns:a16="http://schemas.microsoft.com/office/drawing/2014/main" id="{811B9BAB-B230-5346-B1B6-60B7FCC19170}"/>
              </a:ext>
            </a:extLst>
          </p:cNvPr>
          <p:cNvSpPr/>
          <p:nvPr/>
        </p:nvSpPr>
        <p:spPr>
          <a:xfrm>
            <a:off x="6096936" y="4040054"/>
            <a:ext cx="3047064" cy="1015663"/>
          </a:xfrm>
          <a:prstGeom prst="rect">
            <a:avLst/>
          </a:prstGeom>
        </p:spPr>
        <p:txBody>
          <a:bodyPr wrap="square">
            <a:spAutoFit/>
          </a:bodyPr>
          <a:lstStyle/>
          <a:p>
            <a:pPr marL="171450" indent="-171450">
              <a:buFont typeface="Arial" panose="020B0604020202020204" pitchFamily="34" charset="0"/>
              <a:buChar char="•"/>
            </a:pPr>
            <a:r>
              <a:rPr lang="en-US" sz="1200" dirty="0">
                <a:solidFill>
                  <a:schemeClr val="bg1"/>
                </a:solidFill>
                <a:latin typeface="URWPalladioL"/>
              </a:rPr>
              <a:t>The 95% CL upper limits on the universal coupling </a:t>
            </a:r>
            <a:r>
              <a:rPr lang="en-US" sz="1200" i="1" dirty="0" err="1">
                <a:solidFill>
                  <a:schemeClr val="bg1"/>
                </a:solidFill>
                <a:latin typeface="URWPalladioL"/>
              </a:rPr>
              <a:t>g</a:t>
            </a:r>
            <a:r>
              <a:rPr lang="en-US" altLang="zh-Hans" sz="1200" i="1" dirty="0" err="1">
                <a:solidFill>
                  <a:schemeClr val="bg1"/>
                </a:solidFill>
                <a:latin typeface="URWPalladioL"/>
              </a:rPr>
              <a:t>’</a:t>
            </a:r>
            <a:r>
              <a:rPr lang="en-US" sz="1200" i="1" baseline="-25000" dirty="0" err="1">
                <a:solidFill>
                  <a:schemeClr val="bg1"/>
                </a:solidFill>
                <a:latin typeface="URWPalladioL"/>
              </a:rPr>
              <a:t>q</a:t>
            </a:r>
            <a:r>
              <a:rPr lang="en-US" sz="1200" dirty="0">
                <a:solidFill>
                  <a:schemeClr val="bg1"/>
                </a:solidFill>
                <a:latin typeface="URWPalladioL"/>
              </a:rPr>
              <a:t> between the </a:t>
            </a:r>
            <a:r>
              <a:rPr lang="en-US" sz="1200" dirty="0" err="1">
                <a:solidFill>
                  <a:schemeClr val="bg1"/>
                </a:solidFill>
                <a:latin typeface="URWPalladioL"/>
              </a:rPr>
              <a:t>leptophobic</a:t>
            </a:r>
            <a:r>
              <a:rPr lang="en-US" sz="1200" dirty="0">
                <a:solidFill>
                  <a:schemeClr val="bg1"/>
                </a:solidFill>
                <a:latin typeface="URWPalladioL"/>
              </a:rPr>
              <a:t> Z</a:t>
            </a:r>
            <a:r>
              <a:rPr lang="en-US" sz="1200" dirty="0">
                <a:solidFill>
                  <a:schemeClr val="bg1"/>
                </a:solidFill>
                <a:latin typeface="CMSY10"/>
              </a:rPr>
              <a:t>′ </a:t>
            </a:r>
            <a:r>
              <a:rPr lang="en-US" sz="1200" dirty="0">
                <a:solidFill>
                  <a:schemeClr val="bg1"/>
                </a:solidFill>
                <a:latin typeface="URWPalladioL"/>
              </a:rPr>
              <a:t>and quarks. </a:t>
            </a:r>
          </a:p>
          <a:p>
            <a:pPr marL="171450" indent="-171450">
              <a:buFont typeface="Arial" panose="020B0604020202020204" pitchFamily="34" charset="0"/>
              <a:buChar char="•"/>
            </a:pPr>
            <a:r>
              <a:rPr lang="en-US" sz="1200" dirty="0">
                <a:solidFill>
                  <a:schemeClr val="bg1"/>
                </a:solidFill>
                <a:latin typeface="URWPalladioL"/>
              </a:rPr>
              <a:t>Limits from other experiments and earlier</a:t>
            </a:r>
            <a:r>
              <a:rPr lang="en-US" sz="1200" dirty="0">
                <a:solidFill>
                  <a:schemeClr val="bg1"/>
                </a:solidFill>
              </a:rPr>
              <a:t> </a:t>
            </a:r>
            <a:r>
              <a:rPr lang="en-US" sz="1200" dirty="0">
                <a:solidFill>
                  <a:schemeClr val="bg1"/>
                </a:solidFill>
                <a:latin typeface="URWPalladioL"/>
              </a:rPr>
              <a:t>CMS analyses are also shown</a:t>
            </a:r>
            <a:r>
              <a:rPr lang="en-US" altLang="zh-Hans" sz="1200" dirty="0">
                <a:solidFill>
                  <a:schemeClr val="bg1"/>
                </a:solidFill>
                <a:latin typeface="URWPalladioL"/>
              </a:rPr>
              <a:t>.</a:t>
            </a:r>
            <a:endParaRPr lang="en-US" sz="1200" dirty="0">
              <a:solidFill>
                <a:schemeClr val="bg1"/>
              </a:solidFill>
            </a:endParaRPr>
          </a:p>
        </p:txBody>
      </p:sp>
      <p:sp>
        <p:nvSpPr>
          <p:cNvPr id="25" name="Rectangle 24">
            <a:extLst>
              <a:ext uri="{FF2B5EF4-FFF2-40B4-BE49-F238E27FC236}">
                <a16:creationId xmlns:a16="http://schemas.microsoft.com/office/drawing/2014/main" id="{148BF4BA-5258-4F45-88FF-4769BE9122C2}"/>
              </a:ext>
            </a:extLst>
          </p:cNvPr>
          <p:cNvSpPr/>
          <p:nvPr/>
        </p:nvSpPr>
        <p:spPr>
          <a:xfrm>
            <a:off x="280014" y="2807700"/>
            <a:ext cx="4572000" cy="492443"/>
          </a:xfrm>
          <a:prstGeom prst="rect">
            <a:avLst/>
          </a:prstGeom>
        </p:spPr>
        <p:txBody>
          <a:bodyPr>
            <a:spAutoFit/>
          </a:bodyPr>
          <a:lstStyle/>
          <a:p>
            <a:r>
              <a:rPr lang="en-US" sz="1300" dirty="0">
                <a:solidFill>
                  <a:schemeClr val="bg2">
                    <a:lumMod val="60000"/>
                    <a:lumOff val="40000"/>
                  </a:schemeClr>
                </a:solidFill>
              </a:rPr>
              <a:t>S</a:t>
            </a:r>
            <a:r>
              <a:rPr lang="en-US" altLang="zh-Hans" sz="1300" dirty="0">
                <a:solidFill>
                  <a:schemeClr val="bg2">
                    <a:lumMod val="60000"/>
                    <a:lumOff val="40000"/>
                  </a:schemeClr>
                </a:solidFill>
              </a:rPr>
              <a:t>ignal</a:t>
            </a:r>
            <a:r>
              <a:rPr lang="zh-Hans" altLang="en-US" sz="1300" dirty="0">
                <a:solidFill>
                  <a:schemeClr val="bg2">
                    <a:lumMod val="60000"/>
                    <a:lumOff val="40000"/>
                  </a:schemeClr>
                </a:solidFill>
              </a:rPr>
              <a:t> </a:t>
            </a:r>
            <a:r>
              <a:rPr lang="en-US" sz="1300" dirty="0">
                <a:solidFill>
                  <a:schemeClr val="bg2">
                    <a:lumMod val="60000"/>
                    <a:lumOff val="40000"/>
                  </a:schemeClr>
                </a:solidFill>
              </a:rPr>
              <a:t>R</a:t>
            </a:r>
            <a:r>
              <a:rPr lang="en-US" altLang="zh-Hans" sz="1300" dirty="0">
                <a:solidFill>
                  <a:schemeClr val="bg2">
                    <a:lumMod val="60000"/>
                    <a:lumOff val="40000"/>
                  </a:schemeClr>
                </a:solidFill>
              </a:rPr>
              <a:t>eign 1</a:t>
            </a:r>
            <a:r>
              <a:rPr lang="en-US" sz="1300" dirty="0">
                <a:solidFill>
                  <a:schemeClr val="bg2">
                    <a:lumMod val="60000"/>
                    <a:lumOff val="40000"/>
                  </a:schemeClr>
                </a:solidFill>
              </a:rPr>
              <a:t>: </a:t>
            </a:r>
            <a:r>
              <a:rPr lang="en-US" sz="1300" dirty="0" err="1">
                <a:solidFill>
                  <a:schemeClr val="bg2">
                    <a:lumMod val="60000"/>
                    <a:lumOff val="40000"/>
                  </a:schemeClr>
                </a:solidFill>
              </a:rPr>
              <a:t>m</a:t>
            </a:r>
            <a:r>
              <a:rPr lang="en-US" sz="1300" baseline="-25000" dirty="0" err="1">
                <a:solidFill>
                  <a:schemeClr val="bg2">
                    <a:lumMod val="60000"/>
                    <a:lumOff val="40000"/>
                  </a:schemeClr>
                </a:solidFill>
              </a:rPr>
              <a:t>jj</a:t>
            </a:r>
            <a:r>
              <a:rPr lang="zh-Hans" altLang="en-US" sz="1300" baseline="-25000" dirty="0">
                <a:solidFill>
                  <a:schemeClr val="bg2">
                    <a:lumMod val="60000"/>
                    <a:lumOff val="40000"/>
                  </a:schemeClr>
                </a:solidFill>
              </a:rPr>
              <a:t> </a:t>
            </a:r>
            <a:r>
              <a:rPr lang="en-US" sz="1300" dirty="0">
                <a:solidFill>
                  <a:schemeClr val="bg2">
                    <a:lumMod val="60000"/>
                    <a:lumOff val="40000"/>
                  </a:schemeClr>
                </a:solidFill>
              </a:rPr>
              <a:t>=</a:t>
            </a:r>
            <a:r>
              <a:rPr lang="zh-Hans" altLang="en-US" sz="1300" dirty="0">
                <a:solidFill>
                  <a:schemeClr val="bg2">
                    <a:lumMod val="60000"/>
                    <a:lumOff val="40000"/>
                  </a:schemeClr>
                </a:solidFill>
              </a:rPr>
              <a:t> </a:t>
            </a:r>
            <a:r>
              <a:rPr lang="en-US" sz="1300" dirty="0">
                <a:solidFill>
                  <a:schemeClr val="bg2">
                    <a:lumMod val="60000"/>
                    <a:lumOff val="40000"/>
                  </a:schemeClr>
                </a:solidFill>
              </a:rPr>
              <a:t>[296</a:t>
            </a:r>
            <a:r>
              <a:rPr lang="zh-Hans" altLang="en-US" sz="1300" dirty="0">
                <a:solidFill>
                  <a:schemeClr val="bg2">
                    <a:lumMod val="60000"/>
                    <a:lumOff val="40000"/>
                  </a:schemeClr>
                </a:solidFill>
              </a:rPr>
              <a:t> </a:t>
            </a:r>
            <a:r>
              <a:rPr lang="en-US" sz="1300" dirty="0">
                <a:solidFill>
                  <a:schemeClr val="bg2">
                    <a:lumMod val="60000"/>
                    <a:lumOff val="40000"/>
                  </a:schemeClr>
                </a:solidFill>
              </a:rPr>
              <a:t>-</a:t>
            </a:r>
            <a:r>
              <a:rPr lang="zh-Hans" altLang="en-US" sz="1300" dirty="0">
                <a:solidFill>
                  <a:schemeClr val="bg2">
                    <a:lumMod val="60000"/>
                    <a:lumOff val="40000"/>
                  </a:schemeClr>
                </a:solidFill>
              </a:rPr>
              <a:t> </a:t>
            </a:r>
            <a:r>
              <a:rPr lang="en-US" sz="1300" dirty="0">
                <a:solidFill>
                  <a:schemeClr val="bg2">
                    <a:lumMod val="60000"/>
                    <a:lumOff val="40000"/>
                  </a:schemeClr>
                </a:solidFill>
              </a:rPr>
              <a:t>1058</a:t>
            </a:r>
            <a:r>
              <a:rPr lang="zh-Hans" altLang="en-US" sz="1300" dirty="0">
                <a:solidFill>
                  <a:schemeClr val="bg2">
                    <a:lumMod val="60000"/>
                    <a:lumOff val="40000"/>
                  </a:schemeClr>
                </a:solidFill>
              </a:rPr>
              <a:t> </a:t>
            </a:r>
            <a:r>
              <a:rPr lang="en-US" altLang="zh-Hans" sz="1300" dirty="0">
                <a:solidFill>
                  <a:schemeClr val="bg2">
                    <a:lumMod val="60000"/>
                    <a:lumOff val="40000"/>
                  </a:schemeClr>
                </a:solidFill>
              </a:rPr>
              <a:t>GeV</a:t>
            </a:r>
            <a:r>
              <a:rPr lang="en-US" sz="1300" dirty="0">
                <a:solidFill>
                  <a:schemeClr val="bg2">
                    <a:lumMod val="60000"/>
                    <a:lumOff val="40000"/>
                  </a:schemeClr>
                </a:solidFill>
              </a:rPr>
              <a:t>] </a:t>
            </a:r>
          </a:p>
          <a:p>
            <a:r>
              <a:rPr lang="en-US" sz="1300" dirty="0">
                <a:solidFill>
                  <a:schemeClr val="bg2">
                    <a:lumMod val="60000"/>
                    <a:lumOff val="40000"/>
                  </a:schemeClr>
                </a:solidFill>
              </a:rPr>
              <a:t>S</a:t>
            </a:r>
            <a:r>
              <a:rPr lang="en-US" altLang="zh-Hans" sz="1300" dirty="0">
                <a:solidFill>
                  <a:schemeClr val="bg2">
                    <a:lumMod val="60000"/>
                    <a:lumOff val="40000"/>
                  </a:schemeClr>
                </a:solidFill>
              </a:rPr>
              <a:t>ignal</a:t>
            </a:r>
            <a:r>
              <a:rPr lang="zh-Hans" altLang="en-US" sz="1300" dirty="0">
                <a:solidFill>
                  <a:schemeClr val="bg2">
                    <a:lumMod val="60000"/>
                    <a:lumOff val="40000"/>
                  </a:schemeClr>
                </a:solidFill>
              </a:rPr>
              <a:t> </a:t>
            </a:r>
            <a:r>
              <a:rPr lang="en-US" sz="1300" dirty="0">
                <a:solidFill>
                  <a:schemeClr val="bg2">
                    <a:lumMod val="60000"/>
                    <a:lumOff val="40000"/>
                  </a:schemeClr>
                </a:solidFill>
              </a:rPr>
              <a:t>R</a:t>
            </a:r>
            <a:r>
              <a:rPr lang="en-US" altLang="zh-Hans" sz="1300" dirty="0">
                <a:solidFill>
                  <a:schemeClr val="bg2">
                    <a:lumMod val="60000"/>
                    <a:lumOff val="40000"/>
                  </a:schemeClr>
                </a:solidFill>
              </a:rPr>
              <a:t>eign</a:t>
            </a:r>
            <a:r>
              <a:rPr lang="zh-Hans" altLang="en-US" sz="1300" dirty="0">
                <a:solidFill>
                  <a:schemeClr val="bg2">
                    <a:lumMod val="60000"/>
                    <a:lumOff val="40000"/>
                  </a:schemeClr>
                </a:solidFill>
              </a:rPr>
              <a:t> </a:t>
            </a:r>
            <a:r>
              <a:rPr lang="en-US" altLang="zh-Hans" sz="1300" dirty="0">
                <a:solidFill>
                  <a:schemeClr val="bg2">
                    <a:lumMod val="60000"/>
                    <a:lumOff val="40000"/>
                  </a:schemeClr>
                </a:solidFill>
              </a:rPr>
              <a:t>2</a:t>
            </a:r>
            <a:r>
              <a:rPr lang="en-US" sz="1300" dirty="0">
                <a:solidFill>
                  <a:schemeClr val="bg2">
                    <a:lumMod val="60000"/>
                    <a:lumOff val="40000"/>
                  </a:schemeClr>
                </a:solidFill>
              </a:rPr>
              <a:t>: </a:t>
            </a:r>
            <a:r>
              <a:rPr lang="en-US" sz="1300" dirty="0" err="1">
                <a:solidFill>
                  <a:schemeClr val="bg2">
                    <a:lumMod val="60000"/>
                    <a:lumOff val="40000"/>
                  </a:schemeClr>
                </a:solidFill>
              </a:rPr>
              <a:t>m</a:t>
            </a:r>
            <a:r>
              <a:rPr lang="en-US" sz="1300" baseline="-25000" dirty="0" err="1">
                <a:solidFill>
                  <a:schemeClr val="bg2">
                    <a:lumMod val="60000"/>
                    <a:lumOff val="40000"/>
                  </a:schemeClr>
                </a:solidFill>
              </a:rPr>
              <a:t>jj</a:t>
            </a:r>
            <a:r>
              <a:rPr lang="zh-Hans" altLang="en-US" sz="1300" baseline="-25000" dirty="0">
                <a:solidFill>
                  <a:schemeClr val="bg2">
                    <a:lumMod val="60000"/>
                    <a:lumOff val="40000"/>
                  </a:schemeClr>
                </a:solidFill>
              </a:rPr>
              <a:t> </a:t>
            </a:r>
            <a:r>
              <a:rPr lang="en-US" sz="1300" dirty="0">
                <a:solidFill>
                  <a:schemeClr val="bg2">
                    <a:lumMod val="60000"/>
                    <a:lumOff val="40000"/>
                  </a:schemeClr>
                </a:solidFill>
              </a:rPr>
              <a:t>=</a:t>
            </a:r>
            <a:r>
              <a:rPr lang="zh-Hans" altLang="en-US" sz="1300" dirty="0">
                <a:solidFill>
                  <a:schemeClr val="bg2">
                    <a:lumMod val="60000"/>
                    <a:lumOff val="40000"/>
                  </a:schemeClr>
                </a:solidFill>
              </a:rPr>
              <a:t> </a:t>
            </a:r>
            <a:r>
              <a:rPr lang="en-US" sz="1300" dirty="0">
                <a:solidFill>
                  <a:schemeClr val="bg2">
                    <a:lumMod val="60000"/>
                    <a:lumOff val="40000"/>
                  </a:schemeClr>
                </a:solidFill>
              </a:rPr>
              <a:t>[526</a:t>
            </a:r>
            <a:r>
              <a:rPr lang="zh-Hans" altLang="en-US" sz="1300" dirty="0">
                <a:solidFill>
                  <a:schemeClr val="bg2">
                    <a:lumMod val="60000"/>
                    <a:lumOff val="40000"/>
                  </a:schemeClr>
                </a:solidFill>
              </a:rPr>
              <a:t> </a:t>
            </a:r>
            <a:r>
              <a:rPr lang="en-US" sz="1300" dirty="0">
                <a:solidFill>
                  <a:schemeClr val="bg2">
                    <a:lumMod val="60000"/>
                    <a:lumOff val="40000"/>
                  </a:schemeClr>
                </a:solidFill>
              </a:rPr>
              <a:t>-</a:t>
            </a:r>
            <a:r>
              <a:rPr lang="zh-Hans" altLang="en-US" sz="1300" dirty="0">
                <a:solidFill>
                  <a:schemeClr val="bg2">
                    <a:lumMod val="60000"/>
                    <a:lumOff val="40000"/>
                  </a:schemeClr>
                </a:solidFill>
              </a:rPr>
              <a:t> </a:t>
            </a:r>
            <a:r>
              <a:rPr lang="en-US" sz="1300" dirty="0">
                <a:solidFill>
                  <a:schemeClr val="bg2">
                    <a:lumMod val="60000"/>
                    <a:lumOff val="40000"/>
                  </a:schemeClr>
                </a:solidFill>
              </a:rPr>
              <a:t>1607</a:t>
            </a:r>
            <a:r>
              <a:rPr lang="zh-Hans" altLang="en-US" sz="1300" dirty="0">
                <a:solidFill>
                  <a:schemeClr val="bg2">
                    <a:lumMod val="60000"/>
                    <a:lumOff val="40000"/>
                  </a:schemeClr>
                </a:solidFill>
              </a:rPr>
              <a:t> </a:t>
            </a:r>
            <a:r>
              <a:rPr lang="en-US" altLang="zh-Hans" sz="1300" dirty="0">
                <a:solidFill>
                  <a:schemeClr val="bg2">
                    <a:lumMod val="60000"/>
                    <a:lumOff val="40000"/>
                  </a:schemeClr>
                </a:solidFill>
              </a:rPr>
              <a:t>GeV</a:t>
            </a:r>
            <a:r>
              <a:rPr lang="en-US" sz="1300" dirty="0">
                <a:solidFill>
                  <a:schemeClr val="bg2">
                    <a:lumMod val="60000"/>
                    <a:lumOff val="40000"/>
                  </a:schemeClr>
                </a:solidFill>
              </a:rPr>
              <a:t>]</a:t>
            </a:r>
            <a:endParaRPr lang="en-US" sz="1300" dirty="0"/>
          </a:p>
        </p:txBody>
      </p:sp>
      <p:sp>
        <p:nvSpPr>
          <p:cNvPr id="15" name="TextBox 14">
            <a:extLst>
              <a:ext uri="{FF2B5EF4-FFF2-40B4-BE49-F238E27FC236}">
                <a16:creationId xmlns:a16="http://schemas.microsoft.com/office/drawing/2014/main" id="{5E42B153-2C20-5746-9FF0-AAAE6A76C877}"/>
              </a:ext>
            </a:extLst>
          </p:cNvPr>
          <p:cNvSpPr txBox="1"/>
          <p:nvPr/>
        </p:nvSpPr>
        <p:spPr>
          <a:xfrm>
            <a:off x="8705088" y="4814371"/>
            <a:ext cx="413298" cy="369332"/>
          </a:xfrm>
          <a:prstGeom prst="rect">
            <a:avLst/>
          </a:prstGeom>
          <a:noFill/>
        </p:spPr>
        <p:txBody>
          <a:bodyPr wrap="square" rtlCol="0">
            <a:spAutoFit/>
          </a:bodyPr>
          <a:lstStyle/>
          <a:p>
            <a:r>
              <a:rPr lang="en-US" dirty="0">
                <a:solidFill>
                  <a:schemeClr val="bg2">
                    <a:lumMod val="75000"/>
                  </a:schemeClr>
                </a:solidFill>
              </a:rPr>
              <a:t>7</a:t>
            </a:r>
          </a:p>
        </p:txBody>
      </p:sp>
    </p:spTree>
    <p:extLst>
      <p:ext uri="{BB962C8B-B14F-4D97-AF65-F5344CB8AC3E}">
        <p14:creationId xmlns:p14="http://schemas.microsoft.com/office/powerpoint/2010/main" val="3477816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A12FB93E-BF34-014F-8BDC-2AA997CCEE8E}"/>
              </a:ext>
            </a:extLst>
          </p:cNvPr>
          <p:cNvPicPr>
            <a:picLocks noChangeAspect="1"/>
          </p:cNvPicPr>
          <p:nvPr/>
        </p:nvPicPr>
        <p:blipFill>
          <a:blip r:embed="rId3"/>
          <a:stretch>
            <a:fillRect/>
          </a:stretch>
        </p:blipFill>
        <p:spPr>
          <a:xfrm>
            <a:off x="6649351" y="90633"/>
            <a:ext cx="2667644" cy="888255"/>
          </a:xfrm>
          <a:prstGeom prst="rect">
            <a:avLst/>
          </a:prstGeom>
        </p:spPr>
      </p:pic>
      <p:pic>
        <p:nvPicPr>
          <p:cNvPr id="5" name="Picture 4">
            <a:extLst>
              <a:ext uri="{FF2B5EF4-FFF2-40B4-BE49-F238E27FC236}">
                <a16:creationId xmlns:a16="http://schemas.microsoft.com/office/drawing/2014/main" id="{5946A5FD-6898-0645-8163-F5A306F8D3CF}"/>
              </a:ext>
            </a:extLst>
          </p:cNvPr>
          <p:cNvPicPr>
            <a:picLocks noChangeAspect="1"/>
          </p:cNvPicPr>
          <p:nvPr/>
        </p:nvPicPr>
        <p:blipFill>
          <a:blip r:embed="rId4"/>
          <a:stretch>
            <a:fillRect/>
          </a:stretch>
        </p:blipFill>
        <p:spPr>
          <a:xfrm>
            <a:off x="76811" y="37648"/>
            <a:ext cx="913388" cy="913388"/>
          </a:xfrm>
          <a:prstGeom prst="rect">
            <a:avLst/>
          </a:prstGeom>
        </p:spPr>
      </p:pic>
      <p:pic>
        <p:nvPicPr>
          <p:cNvPr id="8" name="Picture 7">
            <a:extLst>
              <a:ext uri="{FF2B5EF4-FFF2-40B4-BE49-F238E27FC236}">
                <a16:creationId xmlns:a16="http://schemas.microsoft.com/office/drawing/2014/main" id="{D40182A3-C619-4546-AF88-C53236F50307}"/>
              </a:ext>
            </a:extLst>
          </p:cNvPr>
          <p:cNvPicPr>
            <a:picLocks noChangeAspect="1"/>
          </p:cNvPicPr>
          <p:nvPr/>
        </p:nvPicPr>
        <p:blipFill>
          <a:blip r:embed="rId5"/>
          <a:stretch>
            <a:fillRect/>
          </a:stretch>
        </p:blipFill>
        <p:spPr>
          <a:xfrm>
            <a:off x="8000786" y="64542"/>
            <a:ext cx="1117600" cy="850900"/>
          </a:xfrm>
          <a:prstGeom prst="rect">
            <a:avLst/>
          </a:prstGeom>
        </p:spPr>
      </p:pic>
      <p:pic>
        <p:nvPicPr>
          <p:cNvPr id="9" name="Picture 8">
            <a:extLst>
              <a:ext uri="{FF2B5EF4-FFF2-40B4-BE49-F238E27FC236}">
                <a16:creationId xmlns:a16="http://schemas.microsoft.com/office/drawing/2014/main" id="{E308C6CE-84AF-B441-870F-7FE2900957BB}"/>
              </a:ext>
            </a:extLst>
          </p:cNvPr>
          <p:cNvPicPr>
            <a:picLocks noChangeAspect="1"/>
          </p:cNvPicPr>
          <p:nvPr/>
        </p:nvPicPr>
        <p:blipFill>
          <a:blip r:embed="rId3"/>
          <a:stretch>
            <a:fillRect/>
          </a:stretch>
        </p:blipFill>
        <p:spPr>
          <a:xfrm>
            <a:off x="7350843" y="37648"/>
            <a:ext cx="744285" cy="888255"/>
          </a:xfrm>
          <a:prstGeom prst="rect">
            <a:avLst/>
          </a:prstGeom>
        </p:spPr>
      </p:pic>
      <p:sp>
        <p:nvSpPr>
          <p:cNvPr id="2" name="Title 1">
            <a:extLst>
              <a:ext uri="{FF2B5EF4-FFF2-40B4-BE49-F238E27FC236}">
                <a16:creationId xmlns:a16="http://schemas.microsoft.com/office/drawing/2014/main" id="{C60EF70C-3FBC-A24D-BA80-92D74E0481B4}"/>
              </a:ext>
            </a:extLst>
          </p:cNvPr>
          <p:cNvSpPr>
            <a:spLocks noGrp="1"/>
          </p:cNvSpPr>
          <p:nvPr>
            <p:ph type="title"/>
          </p:nvPr>
        </p:nvSpPr>
        <p:spPr>
          <a:xfrm>
            <a:off x="1037480" y="-83847"/>
            <a:ext cx="7578805" cy="857250"/>
          </a:xfrm>
        </p:spPr>
        <p:txBody>
          <a:bodyPr>
            <a:normAutofit/>
          </a:bodyPr>
          <a:lstStyle/>
          <a:p>
            <a:r>
              <a:rPr lang="en-US" altLang="zh-Hans" b="1" dirty="0"/>
              <a:t>Search</a:t>
            </a:r>
            <a:r>
              <a:rPr lang="zh-Hans" altLang="en-US" b="1" dirty="0"/>
              <a:t> </a:t>
            </a:r>
            <a:r>
              <a:rPr lang="en-US" altLang="zh-Hans" b="1" dirty="0"/>
              <a:t>for</a:t>
            </a:r>
            <a:r>
              <a:rPr lang="zh-Hans" altLang="en-US" b="1" dirty="0"/>
              <a:t> </a:t>
            </a:r>
            <a:r>
              <a:rPr lang="en-US" altLang="zh-Hans" b="1" dirty="0"/>
              <a:t>high-mass</a:t>
            </a:r>
            <a:r>
              <a:rPr lang="zh-Hans" altLang="en-US" b="1" dirty="0"/>
              <a:t> </a:t>
            </a:r>
            <a:r>
              <a:rPr lang="en-US" altLang="zh-Hans" b="1" dirty="0"/>
              <a:t>resonance</a:t>
            </a:r>
            <a:r>
              <a:rPr lang="zh-Hans" altLang="en-US" b="1" dirty="0"/>
              <a:t> </a:t>
            </a:r>
            <a:r>
              <a:rPr lang="en-US" altLang="zh-Hans" b="1" dirty="0"/>
              <a:t>in</a:t>
            </a:r>
            <a:r>
              <a:rPr lang="zh-Hans" altLang="en-US" b="1" dirty="0"/>
              <a:t> </a:t>
            </a:r>
            <a:r>
              <a:rPr lang="en-US" altLang="zh-Hans" b="1" dirty="0" err="1"/>
              <a:t>dilepton</a:t>
            </a:r>
            <a:r>
              <a:rPr lang="zh-Hans" altLang="en-US" b="1" dirty="0"/>
              <a:t> </a:t>
            </a:r>
            <a:r>
              <a:rPr lang="en-US" altLang="zh-Hans" b="1" dirty="0"/>
              <a:t>final</a:t>
            </a:r>
            <a:r>
              <a:rPr lang="zh-Hans" altLang="en-US" b="1" dirty="0"/>
              <a:t> </a:t>
            </a:r>
            <a:r>
              <a:rPr lang="en-US" altLang="zh-Hans" b="1" dirty="0"/>
              <a:t>state</a:t>
            </a:r>
            <a:r>
              <a:rPr lang="zh-Hans" altLang="en-US" b="1" dirty="0"/>
              <a:t> </a:t>
            </a:r>
            <a:endParaRPr lang="en-US" b="1" dirty="0"/>
          </a:p>
        </p:txBody>
      </p:sp>
      <p:sp>
        <p:nvSpPr>
          <p:cNvPr id="11" name="Rectangle 10">
            <a:extLst>
              <a:ext uri="{FF2B5EF4-FFF2-40B4-BE49-F238E27FC236}">
                <a16:creationId xmlns:a16="http://schemas.microsoft.com/office/drawing/2014/main" id="{4CD21915-3E37-8B44-A1FB-E0FF7B78B841}"/>
              </a:ext>
            </a:extLst>
          </p:cNvPr>
          <p:cNvSpPr/>
          <p:nvPr/>
        </p:nvSpPr>
        <p:spPr>
          <a:xfrm>
            <a:off x="1054205" y="562660"/>
            <a:ext cx="5547865" cy="923330"/>
          </a:xfrm>
          <a:prstGeom prst="rect">
            <a:avLst/>
          </a:prstGeom>
        </p:spPr>
        <p:txBody>
          <a:bodyPr wrap="none">
            <a:spAutoFit/>
          </a:bodyPr>
          <a:lstStyle/>
          <a:p>
            <a:r>
              <a:rPr lang="en-US" dirty="0"/>
              <a:t>CMS-EXO-16-0</a:t>
            </a:r>
            <a:r>
              <a:rPr lang="en-US" altLang="zh-Hans" dirty="0"/>
              <a:t>47</a:t>
            </a:r>
            <a:r>
              <a:rPr lang="zh-Hans" altLang="en-US" dirty="0"/>
              <a:t> </a:t>
            </a:r>
            <a:r>
              <a:rPr lang="en-US" altLang="zh-Hans" dirty="0"/>
              <a:t>(</a:t>
            </a:r>
            <a:r>
              <a:rPr lang="en-US" altLang="zh-Hans" dirty="0" err="1"/>
              <a:t>arXiv</a:t>
            </a:r>
            <a:r>
              <a:rPr lang="en-US" altLang="zh-Hans" dirty="0"/>
              <a:t>: </a:t>
            </a:r>
            <a:r>
              <a:rPr lang="en-US" dirty="0"/>
              <a:t>1803.06292</a:t>
            </a:r>
            <a:r>
              <a:rPr lang="en-US" altLang="zh-Hans" dirty="0"/>
              <a:t>)</a:t>
            </a:r>
            <a:r>
              <a:rPr lang="en-US" dirty="0"/>
              <a:t> </a:t>
            </a:r>
            <a:r>
              <a:rPr lang="en-US" altLang="zh-Hans" dirty="0"/>
              <a:t>&amp; </a:t>
            </a:r>
            <a:r>
              <a:rPr lang="en-US" dirty="0"/>
              <a:t>CMS-EXO-18-006</a:t>
            </a:r>
          </a:p>
          <a:p>
            <a:endParaRPr lang="en-US" dirty="0"/>
          </a:p>
          <a:p>
            <a:endParaRPr lang="en-US" dirty="0"/>
          </a:p>
        </p:txBody>
      </p:sp>
      <p:sp>
        <p:nvSpPr>
          <p:cNvPr id="13" name="TextBox 12">
            <a:extLst>
              <a:ext uri="{FF2B5EF4-FFF2-40B4-BE49-F238E27FC236}">
                <a16:creationId xmlns:a16="http://schemas.microsoft.com/office/drawing/2014/main" id="{6D5F7467-7504-B34A-B1B7-FB624F1E2DCD}"/>
              </a:ext>
            </a:extLst>
          </p:cNvPr>
          <p:cNvSpPr txBox="1"/>
          <p:nvPr/>
        </p:nvSpPr>
        <p:spPr>
          <a:xfrm>
            <a:off x="0" y="1010494"/>
            <a:ext cx="9020432" cy="1754326"/>
          </a:xfrm>
          <a:prstGeom prst="rect">
            <a:avLst/>
          </a:prstGeom>
          <a:noFill/>
        </p:spPr>
        <p:txBody>
          <a:bodyPr wrap="square" rtlCol="0">
            <a:spAutoFit/>
          </a:bodyPr>
          <a:lstStyle/>
          <a:p>
            <a:pPr marL="285750" indent="-285750">
              <a:buFont typeface="Arial" panose="020B0604020202020204" pitchFamily="34" charset="0"/>
              <a:buChar char="•"/>
            </a:pPr>
            <a:r>
              <a:rPr lang="en-US" altLang="zh-Hans" dirty="0">
                <a:solidFill>
                  <a:schemeClr val="bg1"/>
                </a:solidFill>
              </a:rPr>
              <a:t>Look</a:t>
            </a:r>
            <a:r>
              <a:rPr lang="zh-Hans" altLang="en-US" dirty="0">
                <a:solidFill>
                  <a:schemeClr val="bg1"/>
                </a:solidFill>
              </a:rPr>
              <a:t> </a:t>
            </a:r>
            <a:r>
              <a:rPr lang="en-US" altLang="zh-Hans" dirty="0">
                <a:solidFill>
                  <a:schemeClr val="bg1"/>
                </a:solidFill>
              </a:rPr>
              <a:t>for</a:t>
            </a:r>
            <a:r>
              <a:rPr lang="zh-Hans" altLang="en-US" dirty="0">
                <a:solidFill>
                  <a:schemeClr val="bg1"/>
                </a:solidFill>
              </a:rPr>
              <a:t> </a:t>
            </a:r>
            <a:r>
              <a:rPr lang="en-US" altLang="zh-Hans" dirty="0">
                <a:solidFill>
                  <a:schemeClr val="bg1"/>
                </a:solidFill>
              </a:rPr>
              <a:t>bump</a:t>
            </a:r>
            <a:r>
              <a:rPr lang="zh-Hans" altLang="en-US" dirty="0">
                <a:solidFill>
                  <a:schemeClr val="bg1"/>
                </a:solidFill>
              </a:rPr>
              <a:t> </a:t>
            </a:r>
            <a:r>
              <a:rPr lang="en-US" altLang="zh-Hans" dirty="0">
                <a:solidFill>
                  <a:schemeClr val="bg1"/>
                </a:solidFill>
              </a:rPr>
              <a:t>in</a:t>
            </a:r>
            <a:r>
              <a:rPr lang="zh-Hans" altLang="en-US" dirty="0">
                <a:solidFill>
                  <a:schemeClr val="bg1"/>
                </a:solidFill>
              </a:rPr>
              <a:t> </a:t>
            </a:r>
            <a:r>
              <a:rPr lang="en-US" altLang="zh-Hans" dirty="0" err="1">
                <a:solidFill>
                  <a:schemeClr val="bg1"/>
                </a:solidFill>
              </a:rPr>
              <a:t>dilepton</a:t>
            </a:r>
            <a:r>
              <a:rPr lang="zh-Hans" altLang="en-US" dirty="0">
                <a:solidFill>
                  <a:schemeClr val="bg1"/>
                </a:solidFill>
              </a:rPr>
              <a:t> </a:t>
            </a:r>
            <a:r>
              <a:rPr lang="en-US" altLang="zh-Hans" dirty="0">
                <a:solidFill>
                  <a:schemeClr val="bg1"/>
                </a:solidFill>
              </a:rPr>
              <a:t>mass</a:t>
            </a:r>
            <a:r>
              <a:rPr lang="zh-Hans" altLang="en-US" dirty="0">
                <a:solidFill>
                  <a:schemeClr val="bg1"/>
                </a:solidFill>
              </a:rPr>
              <a:t> </a:t>
            </a:r>
            <a:r>
              <a:rPr lang="en-US" altLang="zh-Hans" dirty="0">
                <a:solidFill>
                  <a:schemeClr val="bg1"/>
                </a:solidFill>
              </a:rPr>
              <a:t>spectrum</a:t>
            </a:r>
            <a:r>
              <a:rPr lang="zh-Hans" altLang="en-US" dirty="0">
                <a:solidFill>
                  <a:schemeClr val="bg1"/>
                </a:solidFill>
              </a:rPr>
              <a:t> </a:t>
            </a:r>
            <a:endParaRPr lang="en-US" dirty="0">
              <a:solidFill>
                <a:schemeClr val="bg1"/>
              </a:solidFill>
            </a:endParaRPr>
          </a:p>
          <a:p>
            <a:pPr marL="285750" indent="-285750">
              <a:buFont typeface="Arial" panose="020B0604020202020204" pitchFamily="34" charset="0"/>
              <a:buChar char="•"/>
            </a:pPr>
            <a:r>
              <a:rPr lang="en-US" dirty="0">
                <a:solidFill>
                  <a:schemeClr val="bg1"/>
                </a:solidFill>
              </a:rPr>
              <a:t>One of the most clean signatures</a:t>
            </a:r>
          </a:p>
          <a:p>
            <a:pPr marL="285750" indent="-285750">
              <a:buFont typeface="Arial" panose="020B0604020202020204" pitchFamily="34" charset="0"/>
              <a:buChar char="•"/>
            </a:pPr>
            <a:r>
              <a:rPr lang="en-US" dirty="0">
                <a:solidFill>
                  <a:schemeClr val="bg1"/>
                </a:solidFill>
              </a:rPr>
              <a:t>Events with two same-flavor leptons (e/</a:t>
            </a:r>
            <a:r>
              <a:rPr lang="el-GR" dirty="0">
                <a:solidFill>
                  <a:schemeClr val="bg1"/>
                </a:solidFill>
              </a:rPr>
              <a:t>μ) </a:t>
            </a:r>
            <a:r>
              <a:rPr lang="en-US" dirty="0">
                <a:solidFill>
                  <a:schemeClr val="bg1"/>
                </a:solidFill>
              </a:rPr>
              <a:t>are selected</a:t>
            </a:r>
          </a:p>
          <a:p>
            <a:pPr marL="285750" indent="-285750">
              <a:buFont typeface="Arial" panose="020B0604020202020204" pitchFamily="34" charset="0"/>
              <a:buChar char="•"/>
            </a:pPr>
            <a:r>
              <a:rPr lang="en-US" dirty="0">
                <a:solidFill>
                  <a:schemeClr val="bg1"/>
                </a:solidFill>
              </a:rPr>
              <a:t>No significant excess observed</a:t>
            </a:r>
          </a:p>
          <a:p>
            <a:pPr marL="285750" indent="-285750">
              <a:buFont typeface="Arial" panose="020B0604020202020204" pitchFamily="34" charset="0"/>
              <a:buChar char="•"/>
            </a:pPr>
            <a:endParaRPr lang="en-US" dirty="0">
              <a:solidFill>
                <a:schemeClr val="bg1"/>
              </a:solidFill>
            </a:endParaRPr>
          </a:p>
          <a:p>
            <a:pPr marL="285750" indent="-285750">
              <a:buFont typeface="Arial" panose="020B0604020202020204" pitchFamily="34" charset="0"/>
              <a:buChar char="•"/>
            </a:pPr>
            <a:endParaRPr lang="en-US" dirty="0">
              <a:solidFill>
                <a:schemeClr val="bg1"/>
              </a:solidFill>
            </a:endParaRPr>
          </a:p>
        </p:txBody>
      </p:sp>
      <p:pic>
        <p:nvPicPr>
          <p:cNvPr id="7" name="Picture 6">
            <a:extLst>
              <a:ext uri="{FF2B5EF4-FFF2-40B4-BE49-F238E27FC236}">
                <a16:creationId xmlns:a16="http://schemas.microsoft.com/office/drawing/2014/main" id="{204E081E-288B-474F-B6F9-9195F4977EAD}"/>
              </a:ext>
            </a:extLst>
          </p:cNvPr>
          <p:cNvPicPr>
            <a:picLocks noChangeAspect="1"/>
          </p:cNvPicPr>
          <p:nvPr/>
        </p:nvPicPr>
        <p:blipFill>
          <a:blip r:embed="rId6"/>
          <a:stretch>
            <a:fillRect/>
          </a:stretch>
        </p:blipFill>
        <p:spPr>
          <a:xfrm>
            <a:off x="181705" y="2153883"/>
            <a:ext cx="2591548" cy="2527376"/>
          </a:xfrm>
          <a:prstGeom prst="rect">
            <a:avLst/>
          </a:prstGeom>
        </p:spPr>
      </p:pic>
      <p:pic>
        <p:nvPicPr>
          <p:cNvPr id="15" name="Picture 14">
            <a:extLst>
              <a:ext uri="{FF2B5EF4-FFF2-40B4-BE49-F238E27FC236}">
                <a16:creationId xmlns:a16="http://schemas.microsoft.com/office/drawing/2014/main" id="{543CC2FE-7382-C640-9FD1-BFB841E070E1}"/>
              </a:ext>
            </a:extLst>
          </p:cNvPr>
          <p:cNvPicPr>
            <a:picLocks noChangeAspect="1"/>
          </p:cNvPicPr>
          <p:nvPr/>
        </p:nvPicPr>
        <p:blipFill>
          <a:blip r:embed="rId7"/>
          <a:stretch>
            <a:fillRect/>
          </a:stretch>
        </p:blipFill>
        <p:spPr>
          <a:xfrm>
            <a:off x="2773253" y="2151235"/>
            <a:ext cx="2957904" cy="2886628"/>
          </a:xfrm>
          <a:prstGeom prst="rect">
            <a:avLst/>
          </a:prstGeom>
        </p:spPr>
      </p:pic>
      <p:pic>
        <p:nvPicPr>
          <p:cNvPr id="24" name="Content Placeholder 16">
            <a:extLst>
              <a:ext uri="{FF2B5EF4-FFF2-40B4-BE49-F238E27FC236}">
                <a16:creationId xmlns:a16="http://schemas.microsoft.com/office/drawing/2014/main" id="{F8200A92-94D3-DB47-AAF5-925F56AAA0DC}"/>
              </a:ext>
            </a:extLst>
          </p:cNvPr>
          <p:cNvPicPr>
            <a:picLocks noGrp="1" noChangeAspect="1"/>
          </p:cNvPicPr>
          <p:nvPr>
            <p:ph sz="half" idx="1"/>
          </p:nvPr>
        </p:nvPicPr>
        <p:blipFill>
          <a:blip r:embed="rId8"/>
          <a:stretch>
            <a:fillRect/>
          </a:stretch>
        </p:blipFill>
        <p:spPr>
          <a:xfrm rot="5400000">
            <a:off x="6093828" y="813451"/>
            <a:ext cx="2545461" cy="3601828"/>
          </a:xfrm>
        </p:spPr>
      </p:pic>
      <mc:AlternateContent xmlns:mc="http://schemas.openxmlformats.org/markup-compatibility/2006" xmlns:a14="http://schemas.microsoft.com/office/drawing/2010/main">
        <mc:Choice Requires="a14">
          <p:graphicFrame>
            <p:nvGraphicFramePr>
              <p:cNvPr id="18" name="Table 17">
                <a:extLst>
                  <a:ext uri="{FF2B5EF4-FFF2-40B4-BE49-F238E27FC236}">
                    <a16:creationId xmlns:a16="http://schemas.microsoft.com/office/drawing/2014/main" id="{198FBE0B-1617-BA4B-8D52-5841505E6564}"/>
                  </a:ext>
                </a:extLst>
              </p:cNvPr>
              <p:cNvGraphicFramePr>
                <a:graphicFrameLocks noGrp="1"/>
              </p:cNvGraphicFramePr>
              <p:nvPr>
                <p:extLst>
                  <p:ext uri="{D42A27DB-BD31-4B8C-83A1-F6EECF244321}">
                    <p14:modId xmlns:p14="http://schemas.microsoft.com/office/powerpoint/2010/main" val="3281191872"/>
                  </p:ext>
                </p:extLst>
              </p:nvPr>
            </p:nvGraphicFramePr>
            <p:xfrm>
              <a:off x="5783848" y="3925343"/>
              <a:ext cx="3188924" cy="1112520"/>
            </p:xfrm>
            <a:graphic>
              <a:graphicData uri="http://schemas.openxmlformats.org/drawingml/2006/table">
                <a:tbl>
                  <a:tblPr firstRow="1" bandRow="1">
                    <a:tableStyleId>{5C22544A-7EE6-4342-B048-85BDC9FD1C3A}</a:tableStyleId>
                  </a:tblPr>
                  <a:tblGrid>
                    <a:gridCol w="1594462">
                      <a:extLst>
                        <a:ext uri="{9D8B030D-6E8A-4147-A177-3AD203B41FA5}">
                          <a16:colId xmlns:a16="http://schemas.microsoft.com/office/drawing/2014/main" val="720773172"/>
                        </a:ext>
                      </a:extLst>
                    </a:gridCol>
                    <a:gridCol w="1594462">
                      <a:extLst>
                        <a:ext uri="{9D8B030D-6E8A-4147-A177-3AD203B41FA5}">
                          <a16:colId xmlns:a16="http://schemas.microsoft.com/office/drawing/2014/main" val="4014965128"/>
                        </a:ext>
                      </a:extLst>
                    </a:gridCol>
                  </a:tblGrid>
                  <a:tr h="370840">
                    <a:tc gridSpan="2">
                      <a:txBody>
                        <a:bodyPr/>
                        <a:lstStyle/>
                        <a:p>
                          <a:pPr algn="ctr"/>
                          <a:r>
                            <a:rPr lang="en-US" sz="1800" baseline="0" dirty="0"/>
                            <a:t>Obs. (Exp.) </a:t>
                          </a:r>
                          <a:r>
                            <a:rPr lang="en-US" altLang="zh-Hans" sz="1800" baseline="0" dirty="0"/>
                            <a:t>excl</a:t>
                          </a:r>
                          <a:r>
                            <a:rPr lang="en-US" sz="1800" baseline="0" dirty="0"/>
                            <a:t>usion mass</a:t>
                          </a:r>
                        </a:p>
                      </a:txBody>
                      <a:tcPr/>
                    </a:tc>
                    <a:tc hMerge="1">
                      <a:txBody>
                        <a:bodyPr/>
                        <a:lstStyle/>
                        <a:p>
                          <a:pPr algn="ctr"/>
                          <a:endParaRPr lang="en-US" baseline="-25000" dirty="0"/>
                        </a:p>
                      </a:txBody>
                      <a:tcPr/>
                    </a:tc>
                    <a:extLst>
                      <a:ext uri="{0D108BD9-81ED-4DB2-BD59-A6C34878D82A}">
                        <a16:rowId xmlns:a16="http://schemas.microsoft.com/office/drawing/2014/main" val="509416313"/>
                      </a:ext>
                    </a:extLst>
                  </a:tr>
                  <a:tr h="370840">
                    <a:tc>
                      <a:txBody>
                        <a:bodyPr/>
                        <a:lstStyle/>
                        <a:p>
                          <a:pPr algn="ctr"/>
                          <a:r>
                            <a:rPr lang="en-US" sz="1800" b="1" dirty="0"/>
                            <a:t>Z’</a:t>
                          </a:r>
                          <a:r>
                            <a:rPr lang="en-US" sz="1800" b="1" baseline="-25000" dirty="0"/>
                            <a:t>SSM</a:t>
                          </a:r>
                        </a:p>
                      </a:txBody>
                      <a:tcPr/>
                    </a:tc>
                    <a:tc>
                      <a:txBody>
                        <a:bodyPr/>
                        <a:lstStyle/>
                        <a:p>
                          <a:pPr algn="ctr"/>
                          <a:r>
                            <a:rPr lang="en-US" sz="1600" b="1" dirty="0">
                              <a:ea typeface="Cambria Math" panose="02040503050406030204" pitchFamily="18" charset="0"/>
                            </a:rPr>
                            <a:t>Z’</a:t>
                          </a:r>
                          <a14:m>
                            <m:oMath xmlns:m="http://schemas.openxmlformats.org/officeDocument/2006/math">
                              <m:r>
                                <a:rPr lang="en-US" sz="1600" b="1" i="1" baseline="-25000" smtClean="0">
                                  <a:latin typeface="Cambria Math" panose="02040503050406030204" pitchFamily="18" charset="0"/>
                                  <a:ea typeface="Cambria Math" panose="02040503050406030204" pitchFamily="18" charset="0"/>
                                </a:rPr>
                                <m:t>𝜳</m:t>
                              </m:r>
                            </m:oMath>
                          </a14:m>
                          <a:endParaRPr lang="en-US" sz="1600" b="1" baseline="-25000" dirty="0"/>
                        </a:p>
                      </a:txBody>
                      <a:tcPr/>
                    </a:tc>
                    <a:extLst>
                      <a:ext uri="{0D108BD9-81ED-4DB2-BD59-A6C34878D82A}">
                        <a16:rowId xmlns:a16="http://schemas.microsoft.com/office/drawing/2014/main" val="1279407900"/>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&lt; 4.7</a:t>
                          </a:r>
                          <a:r>
                            <a:rPr lang="zh-Hans" altLang="en-US" sz="1600" kern="12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(4.7) TeV</a:t>
                          </a:r>
                          <a:endParaRPr lang="en-US" sz="16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&lt; 4.1</a:t>
                          </a:r>
                          <a:r>
                            <a:rPr lang="zh-Hans" altLang="en-US" sz="1600" kern="12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(4.1) TeV</a:t>
                          </a:r>
                          <a:endParaRPr lang="en-US" sz="1600" dirty="0"/>
                        </a:p>
                      </a:txBody>
                      <a:tcPr/>
                    </a:tc>
                    <a:extLst>
                      <a:ext uri="{0D108BD9-81ED-4DB2-BD59-A6C34878D82A}">
                        <a16:rowId xmlns:a16="http://schemas.microsoft.com/office/drawing/2014/main" val="1885326907"/>
                      </a:ext>
                    </a:extLst>
                  </a:tr>
                </a:tbl>
              </a:graphicData>
            </a:graphic>
          </p:graphicFrame>
        </mc:Choice>
        <mc:Fallback xmlns="">
          <p:graphicFrame>
            <p:nvGraphicFramePr>
              <p:cNvPr id="18" name="Table 17">
                <a:extLst>
                  <a:ext uri="{FF2B5EF4-FFF2-40B4-BE49-F238E27FC236}">
                    <a16:creationId xmlns:a16="http://schemas.microsoft.com/office/drawing/2014/main" id="{198FBE0B-1617-BA4B-8D52-5841505E6564}"/>
                  </a:ext>
                </a:extLst>
              </p:cNvPr>
              <p:cNvGraphicFramePr>
                <a:graphicFrameLocks noGrp="1"/>
              </p:cNvGraphicFramePr>
              <p:nvPr>
                <p:extLst>
                  <p:ext uri="{D42A27DB-BD31-4B8C-83A1-F6EECF244321}">
                    <p14:modId xmlns:p14="http://schemas.microsoft.com/office/powerpoint/2010/main" val="3281191872"/>
                  </p:ext>
                </p:extLst>
              </p:nvPr>
            </p:nvGraphicFramePr>
            <p:xfrm>
              <a:off x="5783848" y="3925343"/>
              <a:ext cx="3188924" cy="1112520"/>
            </p:xfrm>
            <a:graphic>
              <a:graphicData uri="http://schemas.openxmlformats.org/drawingml/2006/table">
                <a:tbl>
                  <a:tblPr firstRow="1" bandRow="1">
                    <a:tableStyleId>{5C22544A-7EE6-4342-B048-85BDC9FD1C3A}</a:tableStyleId>
                  </a:tblPr>
                  <a:tblGrid>
                    <a:gridCol w="1594462">
                      <a:extLst>
                        <a:ext uri="{9D8B030D-6E8A-4147-A177-3AD203B41FA5}">
                          <a16:colId xmlns:a16="http://schemas.microsoft.com/office/drawing/2014/main" val="720773172"/>
                        </a:ext>
                      </a:extLst>
                    </a:gridCol>
                    <a:gridCol w="1594462">
                      <a:extLst>
                        <a:ext uri="{9D8B030D-6E8A-4147-A177-3AD203B41FA5}">
                          <a16:colId xmlns:a16="http://schemas.microsoft.com/office/drawing/2014/main" val="4014965128"/>
                        </a:ext>
                      </a:extLst>
                    </a:gridCol>
                  </a:tblGrid>
                  <a:tr h="370840">
                    <a:tc gridSpan="2">
                      <a:txBody>
                        <a:bodyPr/>
                        <a:lstStyle/>
                        <a:p>
                          <a:pPr algn="ctr"/>
                          <a:r>
                            <a:rPr lang="en-US" sz="1800" baseline="0" dirty="0"/>
                            <a:t>Obs. (Exp.) </a:t>
                          </a:r>
                          <a:r>
                            <a:rPr lang="en-US" altLang="zh-Hans" sz="1800" baseline="0" dirty="0"/>
                            <a:t>excl</a:t>
                          </a:r>
                          <a:r>
                            <a:rPr lang="en-US" sz="1800" baseline="0" dirty="0"/>
                            <a:t>usion mass</a:t>
                          </a:r>
                        </a:p>
                      </a:txBody>
                      <a:tcPr/>
                    </a:tc>
                    <a:tc hMerge="1">
                      <a:txBody>
                        <a:bodyPr/>
                        <a:lstStyle/>
                        <a:p>
                          <a:pPr algn="ctr"/>
                          <a:endParaRPr lang="en-US" baseline="-25000" dirty="0"/>
                        </a:p>
                      </a:txBody>
                      <a:tcPr/>
                    </a:tc>
                    <a:extLst>
                      <a:ext uri="{0D108BD9-81ED-4DB2-BD59-A6C34878D82A}">
                        <a16:rowId xmlns:a16="http://schemas.microsoft.com/office/drawing/2014/main" val="509416313"/>
                      </a:ext>
                    </a:extLst>
                  </a:tr>
                  <a:tr h="370840">
                    <a:tc>
                      <a:txBody>
                        <a:bodyPr/>
                        <a:lstStyle/>
                        <a:p>
                          <a:pPr algn="ctr"/>
                          <a:r>
                            <a:rPr lang="en-US" sz="1800" b="1" dirty="0"/>
                            <a:t>Z’</a:t>
                          </a:r>
                          <a:r>
                            <a:rPr lang="en-US" sz="1800" b="1" baseline="-25000" dirty="0"/>
                            <a:t>SSM</a:t>
                          </a:r>
                        </a:p>
                      </a:txBody>
                      <a:tcPr/>
                    </a:tc>
                    <a:tc>
                      <a:txBody>
                        <a:bodyPr/>
                        <a:lstStyle/>
                        <a:p>
                          <a:endParaRPr lang="en-US"/>
                        </a:p>
                      </a:txBody>
                      <a:tcPr>
                        <a:blipFill>
                          <a:blip r:embed="rId9"/>
                          <a:stretch>
                            <a:fillRect l="-100794" t="-106667" r="-794" b="-103333"/>
                          </a:stretch>
                        </a:blipFill>
                      </a:tcPr>
                    </a:tc>
                    <a:extLst>
                      <a:ext uri="{0D108BD9-81ED-4DB2-BD59-A6C34878D82A}">
                        <a16:rowId xmlns:a16="http://schemas.microsoft.com/office/drawing/2014/main" val="1279407900"/>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&lt; 4.7</a:t>
                          </a:r>
                          <a:r>
                            <a:rPr lang="zh-Hans" altLang="en-US" sz="1600" kern="12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(4.7) TeV</a:t>
                          </a:r>
                          <a:endParaRPr lang="en-US" sz="16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&lt; 4.1</a:t>
                          </a:r>
                          <a:r>
                            <a:rPr lang="zh-Hans" altLang="en-US" sz="1600" kern="12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(4.1) TeV</a:t>
                          </a:r>
                          <a:endParaRPr lang="en-US" sz="1600" dirty="0"/>
                        </a:p>
                      </a:txBody>
                      <a:tcPr/>
                    </a:tc>
                    <a:extLst>
                      <a:ext uri="{0D108BD9-81ED-4DB2-BD59-A6C34878D82A}">
                        <a16:rowId xmlns:a16="http://schemas.microsoft.com/office/drawing/2014/main" val="1885326907"/>
                      </a:ext>
                    </a:extLst>
                  </a:tr>
                </a:tbl>
              </a:graphicData>
            </a:graphic>
          </p:graphicFrame>
        </mc:Fallback>
      </mc:AlternateContent>
      <p:sp>
        <p:nvSpPr>
          <p:cNvPr id="29" name="Rectangle 28">
            <a:extLst>
              <a:ext uri="{FF2B5EF4-FFF2-40B4-BE49-F238E27FC236}">
                <a16:creationId xmlns:a16="http://schemas.microsoft.com/office/drawing/2014/main" id="{D902F819-DF8A-3949-BBFF-CFC11F1C5C0C}"/>
              </a:ext>
            </a:extLst>
          </p:cNvPr>
          <p:cNvSpPr/>
          <p:nvPr/>
        </p:nvSpPr>
        <p:spPr>
          <a:xfrm>
            <a:off x="4759724" y="979330"/>
            <a:ext cx="4223977" cy="369332"/>
          </a:xfrm>
          <a:prstGeom prst="rect">
            <a:avLst/>
          </a:prstGeom>
          <a:solidFill>
            <a:schemeClr val="accent3">
              <a:lumMod val="40000"/>
              <a:lumOff val="60000"/>
            </a:schemeClr>
          </a:solidFill>
        </p:spPr>
        <p:txBody>
          <a:bodyPr wrap="none">
            <a:spAutoFit/>
          </a:bodyPr>
          <a:lstStyle/>
          <a:p>
            <a:r>
              <a:rPr lang="en-US" dirty="0">
                <a:solidFill>
                  <a:schemeClr val="bg1"/>
                </a:solidFill>
              </a:rPr>
              <a:t>201</a:t>
            </a:r>
            <a:r>
              <a:rPr lang="en-US" altLang="zh-Hans" dirty="0">
                <a:solidFill>
                  <a:schemeClr val="bg1"/>
                </a:solidFill>
              </a:rPr>
              <a:t>6</a:t>
            </a:r>
            <a:r>
              <a:rPr lang="en-US" dirty="0">
                <a:solidFill>
                  <a:schemeClr val="bg1"/>
                </a:solidFill>
              </a:rPr>
              <a:t> data</a:t>
            </a:r>
            <a:r>
              <a:rPr lang="zh-Hans" altLang="en-US" dirty="0">
                <a:solidFill>
                  <a:schemeClr val="bg1"/>
                </a:solidFill>
              </a:rPr>
              <a:t> </a:t>
            </a:r>
            <a:r>
              <a:rPr lang="en-US" altLang="zh-Hans" dirty="0">
                <a:solidFill>
                  <a:schemeClr val="bg1"/>
                </a:solidFill>
              </a:rPr>
              <a:t>(36.3</a:t>
            </a:r>
            <a:r>
              <a:rPr lang="en-US" dirty="0">
                <a:solidFill>
                  <a:schemeClr val="bg1"/>
                </a:solidFill>
              </a:rPr>
              <a:t> </a:t>
            </a:r>
            <a:r>
              <a:rPr lang="en-US" dirty="0">
                <a:solidFill>
                  <a:schemeClr val="bg2">
                    <a:lumMod val="75000"/>
                  </a:schemeClr>
                </a:solidFill>
              </a:rPr>
              <a:t>fb</a:t>
            </a:r>
            <a:r>
              <a:rPr lang="en-US" baseline="30000" dirty="0">
                <a:solidFill>
                  <a:schemeClr val="bg2">
                    <a:lumMod val="75000"/>
                  </a:schemeClr>
                </a:solidFill>
              </a:rPr>
              <a:t>-1</a:t>
            </a:r>
            <a:r>
              <a:rPr lang="en-US" altLang="zh-Hans" dirty="0">
                <a:solidFill>
                  <a:schemeClr val="bg2">
                    <a:lumMod val="75000"/>
                  </a:schemeClr>
                </a:solidFill>
              </a:rPr>
              <a:t>)</a:t>
            </a:r>
            <a:r>
              <a:rPr lang="zh-Hans" altLang="en-US" dirty="0">
                <a:solidFill>
                  <a:schemeClr val="bg2">
                    <a:lumMod val="75000"/>
                  </a:schemeClr>
                </a:solidFill>
              </a:rPr>
              <a:t> </a:t>
            </a:r>
            <a:r>
              <a:rPr lang="en-US" altLang="zh-Hans" dirty="0">
                <a:solidFill>
                  <a:schemeClr val="bg2">
                    <a:lumMod val="75000"/>
                  </a:schemeClr>
                </a:solidFill>
              </a:rPr>
              <a:t>+</a:t>
            </a:r>
            <a:r>
              <a:rPr lang="zh-Hans" altLang="en-US" dirty="0">
                <a:solidFill>
                  <a:schemeClr val="bg2">
                    <a:lumMod val="75000"/>
                  </a:schemeClr>
                </a:solidFill>
              </a:rPr>
              <a:t> </a:t>
            </a:r>
            <a:r>
              <a:rPr lang="en-US" altLang="zh-Hans" dirty="0">
                <a:solidFill>
                  <a:schemeClr val="bg2">
                    <a:lumMod val="75000"/>
                  </a:schemeClr>
                </a:solidFill>
              </a:rPr>
              <a:t>2017</a:t>
            </a:r>
            <a:r>
              <a:rPr lang="zh-Hans" altLang="en-US" dirty="0">
                <a:solidFill>
                  <a:schemeClr val="bg2">
                    <a:lumMod val="75000"/>
                  </a:schemeClr>
                </a:solidFill>
              </a:rPr>
              <a:t> </a:t>
            </a:r>
            <a:r>
              <a:rPr lang="en-US" altLang="zh-Hans" dirty="0">
                <a:solidFill>
                  <a:schemeClr val="bg2">
                    <a:lumMod val="75000"/>
                  </a:schemeClr>
                </a:solidFill>
              </a:rPr>
              <a:t>data</a:t>
            </a:r>
            <a:r>
              <a:rPr lang="zh-Hans" altLang="en-US" dirty="0">
                <a:solidFill>
                  <a:schemeClr val="bg2">
                    <a:lumMod val="75000"/>
                  </a:schemeClr>
                </a:solidFill>
              </a:rPr>
              <a:t> </a:t>
            </a:r>
            <a:r>
              <a:rPr lang="en-US" altLang="zh-Hans" dirty="0">
                <a:solidFill>
                  <a:schemeClr val="bg2">
                    <a:lumMod val="75000"/>
                  </a:schemeClr>
                </a:solidFill>
              </a:rPr>
              <a:t>(</a:t>
            </a:r>
            <a:r>
              <a:rPr lang="en-US" dirty="0">
                <a:solidFill>
                  <a:schemeClr val="bg2">
                    <a:lumMod val="75000"/>
                  </a:schemeClr>
                </a:solidFill>
              </a:rPr>
              <a:t>41.4 fb</a:t>
            </a:r>
            <a:r>
              <a:rPr lang="en-US" baseline="30000" dirty="0">
                <a:solidFill>
                  <a:schemeClr val="bg2">
                    <a:lumMod val="75000"/>
                  </a:schemeClr>
                </a:solidFill>
              </a:rPr>
              <a:t>-1</a:t>
            </a:r>
            <a:r>
              <a:rPr lang="en-US" altLang="zh-Hans" dirty="0">
                <a:solidFill>
                  <a:schemeClr val="bg2">
                    <a:lumMod val="75000"/>
                  </a:schemeClr>
                </a:solidFill>
              </a:rPr>
              <a:t>)</a:t>
            </a:r>
            <a:endParaRPr lang="en-US" dirty="0"/>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43DB721-22F2-204D-B7C2-AB89C6BDD35F}"/>
                  </a:ext>
                </a:extLst>
              </p:cNvPr>
              <p:cNvSpPr txBox="1"/>
              <p:nvPr/>
            </p:nvSpPr>
            <p:spPr>
              <a:xfrm>
                <a:off x="579791" y="4715984"/>
                <a:ext cx="1795376" cy="369332"/>
              </a:xfrm>
              <a:prstGeom prst="rect">
                <a:avLst/>
              </a:prstGeom>
              <a:noFill/>
              <a:ln>
                <a:solidFill>
                  <a:schemeClr val="bg1"/>
                </a:solidFill>
              </a:ln>
            </p:spPr>
            <p:txBody>
              <a:bodyPr wrap="square" rtlCol="0">
                <a:spAutoFit/>
              </a:bodyPr>
              <a:lstStyle/>
              <a:p>
                <a14:m>
                  <m:oMath xmlns:m="http://schemas.openxmlformats.org/officeDocument/2006/math">
                    <m:r>
                      <a:rPr lang="en-US" altLang="zh-Hans" b="0" i="1" dirty="0" smtClean="0">
                        <a:solidFill>
                          <a:schemeClr val="bg1"/>
                        </a:solidFill>
                        <a:latin typeface="Cambria Math" panose="02040503050406030204" pitchFamily="18" charset="0"/>
                        <a:ea typeface="Cambria Math" panose="02040503050406030204" pitchFamily="18" charset="0"/>
                      </a:rPr>
                      <m:t>𝑀</m:t>
                    </m:r>
                    <m:r>
                      <a:rPr lang="en-US" altLang="zh-Hans" i="1" baseline="-25000" dirty="0" smtClean="0">
                        <a:solidFill>
                          <a:schemeClr val="bg1"/>
                        </a:solidFill>
                        <a:latin typeface="Cambria Math" panose="02040503050406030204" pitchFamily="18" charset="0"/>
                        <a:ea typeface="Cambria Math" panose="02040503050406030204" pitchFamily="18" charset="0"/>
                      </a:rPr>
                      <m:t>𝜇</m:t>
                    </m:r>
                    <m:r>
                      <a:rPr lang="en-US" altLang="zh-Hans" i="1" baseline="-25000" dirty="0">
                        <a:solidFill>
                          <a:schemeClr val="bg1"/>
                        </a:solidFill>
                        <a:latin typeface="Cambria Math" panose="02040503050406030204" pitchFamily="18" charset="0"/>
                        <a:ea typeface="Cambria Math" panose="02040503050406030204" pitchFamily="18" charset="0"/>
                      </a:rPr>
                      <m:t>𝜇</m:t>
                    </m:r>
                  </m:oMath>
                </a14:m>
                <a:r>
                  <a:rPr lang="zh-Hans" altLang="en-US" dirty="0">
                    <a:solidFill>
                      <a:schemeClr val="bg1"/>
                    </a:solidFill>
                  </a:rPr>
                  <a:t> </a:t>
                </a:r>
                <a:r>
                  <a:rPr lang="en-US" altLang="zh-Hans" dirty="0">
                    <a:solidFill>
                      <a:schemeClr val="bg1"/>
                    </a:solidFill>
                  </a:rPr>
                  <a:t>(2016</a:t>
                </a:r>
                <a:r>
                  <a:rPr lang="zh-Hans" altLang="en-US" dirty="0">
                    <a:solidFill>
                      <a:schemeClr val="bg1"/>
                    </a:solidFill>
                  </a:rPr>
                  <a:t> </a:t>
                </a:r>
                <a:r>
                  <a:rPr lang="en-US" altLang="zh-Hans" dirty="0">
                    <a:solidFill>
                      <a:schemeClr val="bg1"/>
                    </a:solidFill>
                  </a:rPr>
                  <a:t>data)</a:t>
                </a:r>
                <a:endParaRPr lang="en-US" dirty="0">
                  <a:solidFill>
                    <a:schemeClr val="bg1"/>
                  </a:solidFill>
                </a:endParaRPr>
              </a:p>
            </p:txBody>
          </p:sp>
        </mc:Choice>
        <mc:Fallback xmlns="">
          <p:sp>
            <p:nvSpPr>
              <p:cNvPr id="25" name="TextBox 24">
                <a:extLst>
                  <a:ext uri="{FF2B5EF4-FFF2-40B4-BE49-F238E27FC236}">
                    <a16:creationId xmlns:a16="http://schemas.microsoft.com/office/drawing/2014/main" id="{843DB721-22F2-204D-B7C2-AB89C6BDD35F}"/>
                  </a:ext>
                </a:extLst>
              </p:cNvPr>
              <p:cNvSpPr txBox="1">
                <a:spLocks noRot="1" noChangeAspect="1" noMove="1" noResize="1" noEditPoints="1" noAdjustHandles="1" noChangeArrowheads="1" noChangeShapeType="1" noTextEdit="1"/>
              </p:cNvSpPr>
              <p:nvPr/>
            </p:nvSpPr>
            <p:spPr>
              <a:xfrm>
                <a:off x="579791" y="4715984"/>
                <a:ext cx="1795376" cy="369332"/>
              </a:xfrm>
              <a:prstGeom prst="rect">
                <a:avLst/>
              </a:prstGeom>
              <a:blipFill>
                <a:blip r:embed="rId10"/>
                <a:stretch>
                  <a:fillRect t="-3226" b="-22581"/>
                </a:stretch>
              </a:blipFill>
              <a:ln>
                <a:solidFill>
                  <a:schemeClr val="bg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2F0A64ED-0987-6843-9312-F7A56DD6B8DB}"/>
                  </a:ext>
                </a:extLst>
              </p:cNvPr>
              <p:cNvSpPr txBox="1"/>
              <p:nvPr/>
            </p:nvSpPr>
            <p:spPr>
              <a:xfrm>
                <a:off x="3304417" y="4703256"/>
                <a:ext cx="1795376" cy="369332"/>
              </a:xfrm>
              <a:prstGeom prst="rect">
                <a:avLst/>
              </a:prstGeom>
              <a:noFill/>
              <a:ln>
                <a:solidFill>
                  <a:schemeClr val="bg1"/>
                </a:solidFill>
              </a:ln>
            </p:spPr>
            <p:txBody>
              <a:bodyPr wrap="square" rtlCol="0">
                <a:spAutoFit/>
              </a:bodyPr>
              <a:lstStyle/>
              <a:p>
                <a14:m>
                  <m:oMath xmlns:m="http://schemas.openxmlformats.org/officeDocument/2006/math">
                    <m:r>
                      <a:rPr lang="en-US" altLang="zh-Hans" b="0" i="1" dirty="0" smtClean="0">
                        <a:solidFill>
                          <a:schemeClr val="bg1"/>
                        </a:solidFill>
                        <a:latin typeface="Cambria Math" panose="02040503050406030204" pitchFamily="18" charset="0"/>
                        <a:ea typeface="Cambria Math" panose="02040503050406030204" pitchFamily="18" charset="0"/>
                      </a:rPr>
                      <m:t>𝑀</m:t>
                    </m:r>
                    <m:r>
                      <a:rPr lang="en-US" altLang="zh-Hans" b="0" i="1" baseline="-25000" dirty="0" smtClean="0">
                        <a:solidFill>
                          <a:schemeClr val="bg1"/>
                        </a:solidFill>
                        <a:latin typeface="Cambria Math" panose="02040503050406030204" pitchFamily="18" charset="0"/>
                        <a:ea typeface="Cambria Math" panose="02040503050406030204" pitchFamily="18" charset="0"/>
                      </a:rPr>
                      <m:t>𝑒𝑒</m:t>
                    </m:r>
                  </m:oMath>
                </a14:m>
                <a:r>
                  <a:rPr lang="zh-Hans" altLang="en-US" dirty="0">
                    <a:solidFill>
                      <a:schemeClr val="bg1"/>
                    </a:solidFill>
                  </a:rPr>
                  <a:t> </a:t>
                </a:r>
                <a:r>
                  <a:rPr lang="en-US" altLang="zh-Hans" dirty="0">
                    <a:solidFill>
                      <a:schemeClr val="bg1"/>
                    </a:solidFill>
                  </a:rPr>
                  <a:t>(2017</a:t>
                </a:r>
                <a:r>
                  <a:rPr lang="zh-Hans" altLang="en-US" dirty="0">
                    <a:solidFill>
                      <a:schemeClr val="bg1"/>
                    </a:solidFill>
                  </a:rPr>
                  <a:t> </a:t>
                </a:r>
                <a:r>
                  <a:rPr lang="en-US" altLang="zh-Hans" dirty="0">
                    <a:solidFill>
                      <a:schemeClr val="bg1"/>
                    </a:solidFill>
                  </a:rPr>
                  <a:t>data)</a:t>
                </a:r>
                <a:endParaRPr lang="en-US" dirty="0">
                  <a:solidFill>
                    <a:schemeClr val="bg1"/>
                  </a:solidFill>
                </a:endParaRPr>
              </a:p>
            </p:txBody>
          </p:sp>
        </mc:Choice>
        <mc:Fallback xmlns="">
          <p:sp>
            <p:nvSpPr>
              <p:cNvPr id="30" name="TextBox 29">
                <a:extLst>
                  <a:ext uri="{FF2B5EF4-FFF2-40B4-BE49-F238E27FC236}">
                    <a16:creationId xmlns:a16="http://schemas.microsoft.com/office/drawing/2014/main" id="{2F0A64ED-0987-6843-9312-F7A56DD6B8DB}"/>
                  </a:ext>
                </a:extLst>
              </p:cNvPr>
              <p:cNvSpPr txBox="1">
                <a:spLocks noRot="1" noChangeAspect="1" noMove="1" noResize="1" noEditPoints="1" noAdjustHandles="1" noChangeArrowheads="1" noChangeShapeType="1" noTextEdit="1"/>
              </p:cNvSpPr>
              <p:nvPr/>
            </p:nvSpPr>
            <p:spPr>
              <a:xfrm>
                <a:off x="3304417" y="4703256"/>
                <a:ext cx="1795376" cy="369332"/>
              </a:xfrm>
              <a:prstGeom prst="rect">
                <a:avLst/>
              </a:prstGeom>
              <a:blipFill>
                <a:blip r:embed="rId11"/>
                <a:stretch>
                  <a:fillRect t="-3226" b="-22581"/>
                </a:stretch>
              </a:blipFill>
              <a:ln>
                <a:solidFill>
                  <a:schemeClr val="bg1"/>
                </a:solidFill>
              </a:ln>
            </p:spPr>
            <p:txBody>
              <a:bodyPr/>
              <a:lstStyle/>
              <a:p>
                <a:r>
                  <a:rPr lang="en-US">
                    <a:noFill/>
                  </a:rPr>
                  <a:t> </a:t>
                </a:r>
              </a:p>
            </p:txBody>
          </p:sp>
        </mc:Fallback>
      </mc:AlternateContent>
      <p:sp>
        <p:nvSpPr>
          <p:cNvPr id="16" name="TextBox 15">
            <a:extLst>
              <a:ext uri="{FF2B5EF4-FFF2-40B4-BE49-F238E27FC236}">
                <a16:creationId xmlns:a16="http://schemas.microsoft.com/office/drawing/2014/main" id="{8A640BCD-F880-2C49-AAD0-C1A280818FAF}"/>
              </a:ext>
            </a:extLst>
          </p:cNvPr>
          <p:cNvSpPr txBox="1"/>
          <p:nvPr/>
        </p:nvSpPr>
        <p:spPr>
          <a:xfrm>
            <a:off x="8705088" y="4814371"/>
            <a:ext cx="413298" cy="369332"/>
          </a:xfrm>
          <a:prstGeom prst="rect">
            <a:avLst/>
          </a:prstGeom>
          <a:noFill/>
        </p:spPr>
        <p:txBody>
          <a:bodyPr wrap="square" rtlCol="0">
            <a:spAutoFit/>
          </a:bodyPr>
          <a:lstStyle/>
          <a:p>
            <a:r>
              <a:rPr lang="en-US" dirty="0">
                <a:solidFill>
                  <a:schemeClr val="bg2">
                    <a:lumMod val="75000"/>
                  </a:schemeClr>
                </a:solidFill>
              </a:rPr>
              <a:t>8</a:t>
            </a:r>
          </a:p>
        </p:txBody>
      </p:sp>
    </p:spTree>
    <p:extLst>
      <p:ext uri="{BB962C8B-B14F-4D97-AF65-F5344CB8AC3E}">
        <p14:creationId xmlns:p14="http://schemas.microsoft.com/office/powerpoint/2010/main" val="2351021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EF5F7B5-41A5-204F-8D90-26C003A89525}"/>
              </a:ext>
            </a:extLst>
          </p:cNvPr>
          <p:cNvPicPr>
            <a:picLocks noChangeAspect="1"/>
          </p:cNvPicPr>
          <p:nvPr/>
        </p:nvPicPr>
        <p:blipFill>
          <a:blip r:embed="rId3"/>
          <a:stretch>
            <a:fillRect/>
          </a:stretch>
        </p:blipFill>
        <p:spPr>
          <a:xfrm>
            <a:off x="8000786" y="64542"/>
            <a:ext cx="1117600" cy="850900"/>
          </a:xfrm>
          <a:prstGeom prst="rect">
            <a:avLst/>
          </a:prstGeom>
        </p:spPr>
      </p:pic>
      <p:pic>
        <p:nvPicPr>
          <p:cNvPr id="6" name="Picture 5">
            <a:extLst>
              <a:ext uri="{FF2B5EF4-FFF2-40B4-BE49-F238E27FC236}">
                <a16:creationId xmlns:a16="http://schemas.microsoft.com/office/drawing/2014/main" id="{31CD97DE-C89D-5B46-9FE1-9C7BA14CE4E9}"/>
              </a:ext>
            </a:extLst>
          </p:cNvPr>
          <p:cNvPicPr>
            <a:picLocks noChangeAspect="1"/>
          </p:cNvPicPr>
          <p:nvPr/>
        </p:nvPicPr>
        <p:blipFill>
          <a:blip r:embed="rId4"/>
          <a:stretch>
            <a:fillRect/>
          </a:stretch>
        </p:blipFill>
        <p:spPr>
          <a:xfrm>
            <a:off x="7350843" y="37648"/>
            <a:ext cx="744285" cy="888255"/>
          </a:xfrm>
          <a:prstGeom prst="rect">
            <a:avLst/>
          </a:prstGeom>
        </p:spPr>
      </p:pic>
      <p:pic>
        <p:nvPicPr>
          <p:cNvPr id="7" name="Picture 6">
            <a:extLst>
              <a:ext uri="{FF2B5EF4-FFF2-40B4-BE49-F238E27FC236}">
                <a16:creationId xmlns:a16="http://schemas.microsoft.com/office/drawing/2014/main" id="{8C023960-14DB-0E41-ABAF-BF5529000D1F}"/>
              </a:ext>
            </a:extLst>
          </p:cNvPr>
          <p:cNvPicPr>
            <a:picLocks noChangeAspect="1"/>
          </p:cNvPicPr>
          <p:nvPr/>
        </p:nvPicPr>
        <p:blipFill>
          <a:blip r:embed="rId5"/>
          <a:stretch>
            <a:fillRect/>
          </a:stretch>
        </p:blipFill>
        <p:spPr>
          <a:xfrm>
            <a:off x="140819" y="37648"/>
            <a:ext cx="913388" cy="913388"/>
          </a:xfrm>
          <a:prstGeom prst="rect">
            <a:avLst/>
          </a:prstGeom>
        </p:spPr>
      </p:pic>
      <mc:AlternateContent xmlns:mc="http://schemas.openxmlformats.org/markup-compatibility/2006" xmlns:a14="http://schemas.microsoft.com/office/drawing/2010/main">
        <mc:Choice Requires="a14">
          <p:sp>
            <p:nvSpPr>
              <p:cNvPr id="10" name="Title 1">
                <a:extLst>
                  <a:ext uri="{FF2B5EF4-FFF2-40B4-BE49-F238E27FC236}">
                    <a16:creationId xmlns:a16="http://schemas.microsoft.com/office/drawing/2014/main" id="{CBF2C9EF-22A9-9749-82D5-DA496F9C2C9F}"/>
                  </a:ext>
                </a:extLst>
              </p:cNvPr>
              <p:cNvSpPr txBox="1">
                <a:spLocks/>
              </p:cNvSpPr>
              <p:nvPr/>
            </p:nvSpPr>
            <p:spPr>
              <a:xfrm>
                <a:off x="1054207" y="-105502"/>
                <a:ext cx="7786914" cy="85725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400" kern="1200">
                    <a:solidFill>
                      <a:srgbClr val="FFFFFF"/>
                    </a:solidFill>
                    <a:latin typeface="Times New Roman"/>
                    <a:ea typeface="+mj-ea"/>
                    <a:cs typeface="Times New Roman"/>
                  </a:defRPr>
                </a:lvl1pPr>
              </a:lstStyle>
              <a:p>
                <a:r>
                  <a:rPr lang="en-US" sz="2800" b="1" dirty="0"/>
                  <a:t>Search for the </a:t>
                </a:r>
                <a:r>
                  <a:rPr lang="en-US" altLang="zh-Hans" sz="2800" b="1" dirty="0"/>
                  <a:t>resonances</a:t>
                </a:r>
                <a:r>
                  <a:rPr lang="zh-Hans" altLang="en-US" sz="2800" b="1" dirty="0"/>
                  <a:t> </a:t>
                </a:r>
                <a:r>
                  <a:rPr lang="en-US" sz="2800" b="1" dirty="0"/>
                  <a:t>in </a:t>
                </a:r>
                <a14:m>
                  <m:oMath xmlns:m="http://schemas.openxmlformats.org/officeDocument/2006/math">
                    <m:r>
                      <a:rPr lang="en-US" altLang="zh-Hans" sz="2800" b="1" dirty="0">
                        <a:latin typeface="Cambria Math" panose="02040503050406030204" pitchFamily="18" charset="0"/>
                      </a:rPr>
                      <m:t>𝛾</m:t>
                    </m:r>
                  </m:oMath>
                </a14:m>
                <a:r>
                  <a:rPr lang="zh-Hans" altLang="en-US" sz="2800" b="1" dirty="0"/>
                  <a:t> </a:t>
                </a:r>
                <a:r>
                  <a:rPr lang="en-US" altLang="zh-Hans" sz="2800" b="1" dirty="0"/>
                  <a:t>+</a:t>
                </a:r>
                <a:r>
                  <a:rPr lang="zh-Hans" altLang="en-US" sz="2800" b="1" dirty="0"/>
                  <a:t> </a:t>
                </a:r>
                <a:r>
                  <a:rPr lang="en-US" altLang="zh-Hans" sz="2800" b="1" dirty="0"/>
                  <a:t>jet</a:t>
                </a:r>
                <a:r>
                  <a:rPr lang="zh-Hans" altLang="en-US" sz="2800" b="1" dirty="0"/>
                  <a:t> </a:t>
                </a:r>
                <a:r>
                  <a:rPr lang="en-US" altLang="zh-Hans" sz="2800" b="1" dirty="0"/>
                  <a:t>final</a:t>
                </a:r>
                <a:r>
                  <a:rPr lang="zh-Hans" altLang="en-US" sz="2800" b="1" dirty="0"/>
                  <a:t> </a:t>
                </a:r>
                <a:r>
                  <a:rPr lang="en-US" altLang="zh-Hans" sz="2800" b="1" dirty="0"/>
                  <a:t>state</a:t>
                </a:r>
                <a:r>
                  <a:rPr lang="en-US" sz="2800" b="1" dirty="0"/>
                  <a:t> </a:t>
                </a:r>
              </a:p>
            </p:txBody>
          </p:sp>
        </mc:Choice>
        <mc:Fallback xmlns="">
          <p:sp>
            <p:nvSpPr>
              <p:cNvPr id="10" name="Title 1">
                <a:extLst>
                  <a:ext uri="{FF2B5EF4-FFF2-40B4-BE49-F238E27FC236}">
                    <a16:creationId xmlns:a16="http://schemas.microsoft.com/office/drawing/2014/main" id="{CBF2C9EF-22A9-9749-82D5-DA496F9C2C9F}"/>
                  </a:ext>
                </a:extLst>
              </p:cNvPr>
              <p:cNvSpPr txBox="1">
                <a:spLocks noRot="1" noChangeAspect="1" noMove="1" noResize="1" noEditPoints="1" noAdjustHandles="1" noChangeArrowheads="1" noChangeShapeType="1" noTextEdit="1"/>
              </p:cNvSpPr>
              <p:nvPr/>
            </p:nvSpPr>
            <p:spPr>
              <a:xfrm>
                <a:off x="1054207" y="-105502"/>
                <a:ext cx="7786914" cy="857250"/>
              </a:xfrm>
              <a:prstGeom prst="rect">
                <a:avLst/>
              </a:prstGeom>
              <a:blipFill>
                <a:blip r:embed="rId6"/>
                <a:stretch>
                  <a:fillRect l="-1629" b="-1493"/>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26C1F9D1-7F78-754A-8CFC-C32E9778EB8E}"/>
              </a:ext>
            </a:extLst>
          </p:cNvPr>
          <p:cNvSpPr/>
          <p:nvPr/>
        </p:nvSpPr>
        <p:spPr>
          <a:xfrm>
            <a:off x="1059582" y="620870"/>
            <a:ext cx="5085724" cy="369332"/>
          </a:xfrm>
          <a:prstGeom prst="rect">
            <a:avLst/>
          </a:prstGeom>
        </p:spPr>
        <p:txBody>
          <a:bodyPr wrap="square">
            <a:spAutoFit/>
          </a:bodyPr>
          <a:lstStyle/>
          <a:p>
            <a:r>
              <a:rPr lang="en-US" dirty="0"/>
              <a:t>EXO-17-002</a:t>
            </a:r>
            <a:r>
              <a:rPr lang="zh-Hans" altLang="en-US" dirty="0"/>
              <a:t> </a:t>
            </a:r>
            <a:r>
              <a:rPr lang="en-US" altLang="zh-Hans" dirty="0"/>
              <a:t>(PLB</a:t>
            </a:r>
            <a:r>
              <a:rPr lang="zh-Hans" altLang="en-US" dirty="0"/>
              <a:t> </a:t>
            </a:r>
            <a:r>
              <a:rPr lang="en-US" altLang="zh-Hans" dirty="0"/>
              <a:t>781</a:t>
            </a:r>
            <a:r>
              <a:rPr lang="zh-Hans" altLang="en-US" dirty="0"/>
              <a:t> </a:t>
            </a:r>
            <a:r>
              <a:rPr lang="en-US" altLang="zh-Hans" dirty="0"/>
              <a:t>(2018)</a:t>
            </a:r>
            <a:r>
              <a:rPr lang="zh-Hans" altLang="en-US" dirty="0"/>
              <a:t> </a:t>
            </a:r>
            <a:r>
              <a:rPr lang="en-US" altLang="zh-Hans" dirty="0"/>
              <a:t>390)</a:t>
            </a:r>
            <a:endParaRPr lang="en-US" dirty="0"/>
          </a:p>
        </p:txBody>
      </p:sp>
      <p:pic>
        <p:nvPicPr>
          <p:cNvPr id="12" name="Picture 11">
            <a:extLst>
              <a:ext uri="{FF2B5EF4-FFF2-40B4-BE49-F238E27FC236}">
                <a16:creationId xmlns:a16="http://schemas.microsoft.com/office/drawing/2014/main" id="{012CDBDB-34F7-0941-91B3-E88DAA441410}"/>
              </a:ext>
            </a:extLst>
          </p:cNvPr>
          <p:cNvPicPr>
            <a:picLocks noChangeAspect="1"/>
          </p:cNvPicPr>
          <p:nvPr/>
        </p:nvPicPr>
        <p:blipFill>
          <a:blip r:embed="rId7"/>
          <a:stretch>
            <a:fillRect/>
          </a:stretch>
        </p:blipFill>
        <p:spPr>
          <a:xfrm>
            <a:off x="5236545" y="1033387"/>
            <a:ext cx="3468543" cy="2862926"/>
          </a:xfrm>
          <a:prstGeom prst="rect">
            <a:avLst/>
          </a:prstGeom>
        </p:spPr>
      </p:pic>
      <p:pic>
        <p:nvPicPr>
          <p:cNvPr id="18" name="Content Placeholder 15">
            <a:extLst>
              <a:ext uri="{FF2B5EF4-FFF2-40B4-BE49-F238E27FC236}">
                <a16:creationId xmlns:a16="http://schemas.microsoft.com/office/drawing/2014/main" id="{126CF051-96DF-2148-8D54-9174E9D0EA20}"/>
              </a:ext>
            </a:extLst>
          </p:cNvPr>
          <p:cNvPicPr>
            <a:picLocks noChangeAspect="1"/>
          </p:cNvPicPr>
          <p:nvPr/>
        </p:nvPicPr>
        <p:blipFill>
          <a:blip r:embed="rId8"/>
          <a:stretch>
            <a:fillRect/>
          </a:stretch>
        </p:blipFill>
        <p:spPr>
          <a:xfrm>
            <a:off x="2524334" y="2837354"/>
            <a:ext cx="2377081" cy="2306146"/>
          </a:xfrm>
          <a:prstGeom prst="rect">
            <a:avLst/>
          </a:prstGeom>
        </p:spPr>
      </p:pic>
      <p:pic>
        <p:nvPicPr>
          <p:cNvPr id="15" name="Picture 14">
            <a:extLst>
              <a:ext uri="{FF2B5EF4-FFF2-40B4-BE49-F238E27FC236}">
                <a16:creationId xmlns:a16="http://schemas.microsoft.com/office/drawing/2014/main" id="{72183161-C195-E249-BE79-4953FED3B634}"/>
              </a:ext>
            </a:extLst>
          </p:cNvPr>
          <p:cNvPicPr>
            <a:picLocks noChangeAspect="1"/>
          </p:cNvPicPr>
          <p:nvPr/>
        </p:nvPicPr>
        <p:blipFill>
          <a:blip r:embed="rId9"/>
          <a:stretch>
            <a:fillRect/>
          </a:stretch>
        </p:blipFill>
        <p:spPr>
          <a:xfrm>
            <a:off x="902544" y="1888614"/>
            <a:ext cx="1647409" cy="1059872"/>
          </a:xfrm>
          <a:prstGeom prst="rect">
            <a:avLst/>
          </a:prstGeom>
        </p:spPr>
      </p:pic>
      <p:graphicFrame>
        <p:nvGraphicFramePr>
          <p:cNvPr id="17" name="Table 16">
            <a:extLst>
              <a:ext uri="{FF2B5EF4-FFF2-40B4-BE49-F238E27FC236}">
                <a16:creationId xmlns:a16="http://schemas.microsoft.com/office/drawing/2014/main" id="{27E54491-123A-944B-8BD0-54281C582E5D}"/>
              </a:ext>
            </a:extLst>
          </p:cNvPr>
          <p:cNvGraphicFramePr>
            <a:graphicFrameLocks noGrp="1"/>
          </p:cNvGraphicFramePr>
          <p:nvPr>
            <p:extLst>
              <p:ext uri="{D42A27DB-BD31-4B8C-83A1-F6EECF244321}">
                <p14:modId xmlns:p14="http://schemas.microsoft.com/office/powerpoint/2010/main" val="860644012"/>
              </p:ext>
            </p:extLst>
          </p:nvPr>
        </p:nvGraphicFramePr>
        <p:xfrm>
          <a:off x="5064082" y="4189746"/>
          <a:ext cx="3483104" cy="741680"/>
        </p:xfrm>
        <a:graphic>
          <a:graphicData uri="http://schemas.openxmlformats.org/drawingml/2006/table">
            <a:tbl>
              <a:tblPr firstRow="1" bandRow="1">
                <a:tableStyleId>{5C22544A-7EE6-4342-B048-85BDC9FD1C3A}</a:tableStyleId>
              </a:tblPr>
              <a:tblGrid>
                <a:gridCol w="1741552">
                  <a:extLst>
                    <a:ext uri="{9D8B030D-6E8A-4147-A177-3AD203B41FA5}">
                      <a16:colId xmlns:a16="http://schemas.microsoft.com/office/drawing/2014/main" val="1844177307"/>
                    </a:ext>
                  </a:extLst>
                </a:gridCol>
                <a:gridCol w="1741552">
                  <a:extLst>
                    <a:ext uri="{9D8B030D-6E8A-4147-A177-3AD203B41FA5}">
                      <a16:colId xmlns:a16="http://schemas.microsoft.com/office/drawing/2014/main" val="4246543421"/>
                    </a:ext>
                  </a:extLst>
                </a:gridCol>
              </a:tblGrid>
              <a:tr h="370840">
                <a:tc>
                  <a:txBody>
                    <a:bodyPr/>
                    <a:lstStyle/>
                    <a:p>
                      <a:pPr algn="ctr"/>
                      <a:r>
                        <a:rPr lang="en-US" altLang="zh-Hans" sz="1600" dirty="0"/>
                        <a:t>b</a:t>
                      </a:r>
                      <a:r>
                        <a:rPr lang="en-US" sz="1600" dirty="0"/>
                        <a:t>*</a:t>
                      </a:r>
                      <a:r>
                        <a:rPr lang="zh-Hans" altLang="en-US" sz="1600" dirty="0"/>
                        <a:t> </a:t>
                      </a:r>
                      <a:r>
                        <a:rPr lang="en-US" altLang="zh-Hans" sz="1600" dirty="0"/>
                        <a:t>(f</a:t>
                      </a:r>
                      <a:r>
                        <a:rPr lang="zh-Hans" altLang="en-US" sz="1600" dirty="0"/>
                        <a:t> </a:t>
                      </a:r>
                      <a:r>
                        <a:rPr lang="en-US" altLang="zh-Hans" sz="1600" dirty="0"/>
                        <a:t>=</a:t>
                      </a:r>
                      <a:r>
                        <a:rPr lang="zh-Hans" altLang="en-US" sz="1600" dirty="0"/>
                        <a:t> </a:t>
                      </a:r>
                      <a:r>
                        <a:rPr lang="en-US" altLang="zh-Hans" sz="1600" dirty="0"/>
                        <a:t>1.0)</a:t>
                      </a:r>
                      <a:endParaRPr lang="en-US" sz="1600" baseline="-25000" dirty="0"/>
                    </a:p>
                  </a:txBody>
                  <a:tcPr/>
                </a:tc>
                <a:tc>
                  <a:txBody>
                    <a:bodyPr/>
                    <a:lstStyle/>
                    <a:p>
                      <a:pPr algn="ctr"/>
                      <a:r>
                        <a:rPr lang="en-US" altLang="zh-Hans" sz="1600" dirty="0">
                          <a:ea typeface="Cambria Math" panose="02040503050406030204" pitchFamily="18" charset="0"/>
                        </a:rPr>
                        <a:t>q</a:t>
                      </a:r>
                      <a:r>
                        <a:rPr lang="en-US" sz="1600" dirty="0">
                          <a:ea typeface="Cambria Math" panose="02040503050406030204" pitchFamily="18" charset="0"/>
                        </a:rPr>
                        <a:t>*</a:t>
                      </a:r>
                      <a:r>
                        <a:rPr lang="zh-Hans" altLang="en-US" sz="1600" dirty="0">
                          <a:ea typeface="Cambria Math" panose="02040503050406030204" pitchFamily="18" charset="0"/>
                        </a:rPr>
                        <a:t> </a:t>
                      </a:r>
                      <a:r>
                        <a:rPr lang="en-US" altLang="zh-Hans" sz="1600" dirty="0"/>
                        <a:t>(f</a:t>
                      </a:r>
                      <a:r>
                        <a:rPr lang="zh-Hans" altLang="en-US" sz="1600" dirty="0"/>
                        <a:t> </a:t>
                      </a:r>
                      <a:r>
                        <a:rPr lang="en-US" altLang="zh-Hans" sz="1600" dirty="0"/>
                        <a:t>=</a:t>
                      </a:r>
                      <a:r>
                        <a:rPr lang="zh-Hans" altLang="en-US" sz="1600" dirty="0"/>
                        <a:t> </a:t>
                      </a:r>
                      <a:r>
                        <a:rPr lang="en-US" altLang="zh-Hans" sz="1600" dirty="0"/>
                        <a:t>1.0)</a:t>
                      </a:r>
                      <a:endParaRPr lang="en-US" sz="1600" baseline="-25000" dirty="0"/>
                    </a:p>
                  </a:txBody>
                  <a:tcPr/>
                </a:tc>
                <a:extLst>
                  <a:ext uri="{0D108BD9-81ED-4DB2-BD59-A6C34878D82A}">
                    <a16:rowId xmlns:a16="http://schemas.microsoft.com/office/drawing/2014/main" val="1018149536"/>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1</a:t>
                      </a:r>
                      <a:r>
                        <a:rPr lang="en-US" altLang="zh-Hans" sz="1600" kern="1200" dirty="0">
                          <a:solidFill>
                            <a:schemeClr val="dk1"/>
                          </a:solidFill>
                          <a:effectLst/>
                          <a:latin typeface="+mn-lt"/>
                          <a:ea typeface="+mn-ea"/>
                          <a:cs typeface="+mn-cs"/>
                        </a:rPr>
                        <a:t>.0</a:t>
                      </a:r>
                      <a:r>
                        <a:rPr lang="en-US" sz="1600" kern="1200" dirty="0">
                          <a:solidFill>
                            <a:schemeClr val="dk1"/>
                          </a:solidFill>
                          <a:effectLst/>
                          <a:latin typeface="+mn-lt"/>
                          <a:ea typeface="+mn-ea"/>
                          <a:cs typeface="+mn-cs"/>
                        </a:rPr>
                        <a:t> ~ 1.8</a:t>
                      </a:r>
                      <a:r>
                        <a:rPr lang="zh-Hans" altLang="en-US" sz="1600" kern="12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TeV</a:t>
                      </a:r>
                      <a:endParaRPr lang="en-US" sz="16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1</a:t>
                      </a:r>
                      <a:r>
                        <a:rPr lang="en-US" altLang="zh-Hans" sz="1600" kern="1200" dirty="0">
                          <a:solidFill>
                            <a:schemeClr val="dk1"/>
                          </a:solidFill>
                          <a:effectLst/>
                          <a:latin typeface="+mn-lt"/>
                          <a:ea typeface="+mn-ea"/>
                          <a:cs typeface="+mn-cs"/>
                        </a:rPr>
                        <a:t>.0</a:t>
                      </a:r>
                      <a:r>
                        <a:rPr lang="en-US" sz="1600" kern="1200" dirty="0">
                          <a:solidFill>
                            <a:schemeClr val="dk1"/>
                          </a:solidFill>
                          <a:effectLst/>
                          <a:latin typeface="+mn-lt"/>
                          <a:ea typeface="+mn-ea"/>
                          <a:cs typeface="+mn-cs"/>
                        </a:rPr>
                        <a:t> ~ 5.5 TeV</a:t>
                      </a:r>
                      <a:endParaRPr lang="en-US" sz="1600" dirty="0"/>
                    </a:p>
                  </a:txBody>
                  <a:tcPr/>
                </a:tc>
                <a:extLst>
                  <a:ext uri="{0D108BD9-81ED-4DB2-BD59-A6C34878D82A}">
                    <a16:rowId xmlns:a16="http://schemas.microsoft.com/office/drawing/2014/main" val="128199742"/>
                  </a:ext>
                </a:extLst>
              </a:tr>
            </a:tbl>
          </a:graphicData>
        </a:graphic>
      </p:graphicFrame>
      <p:sp>
        <p:nvSpPr>
          <p:cNvPr id="23" name="Rectangle 22">
            <a:extLst>
              <a:ext uri="{FF2B5EF4-FFF2-40B4-BE49-F238E27FC236}">
                <a16:creationId xmlns:a16="http://schemas.microsoft.com/office/drawing/2014/main" id="{1353A084-BA0F-2B40-BFCE-BC6C2FF449F2}"/>
              </a:ext>
            </a:extLst>
          </p:cNvPr>
          <p:cNvSpPr/>
          <p:nvPr/>
        </p:nvSpPr>
        <p:spPr>
          <a:xfrm>
            <a:off x="5927239" y="590407"/>
            <a:ext cx="2093715" cy="369332"/>
          </a:xfrm>
          <a:prstGeom prst="rect">
            <a:avLst/>
          </a:prstGeom>
          <a:solidFill>
            <a:schemeClr val="accent3">
              <a:lumMod val="60000"/>
              <a:lumOff val="40000"/>
            </a:schemeClr>
          </a:solidFill>
        </p:spPr>
        <p:txBody>
          <a:bodyPr wrap="none">
            <a:spAutoFit/>
          </a:bodyPr>
          <a:lstStyle/>
          <a:p>
            <a:r>
              <a:rPr lang="en-US" dirty="0">
                <a:solidFill>
                  <a:schemeClr val="bg1"/>
                </a:solidFill>
              </a:rPr>
              <a:t>2016 data</a:t>
            </a:r>
            <a:r>
              <a:rPr lang="zh-Hans" altLang="en-US" dirty="0">
                <a:solidFill>
                  <a:schemeClr val="bg1"/>
                </a:solidFill>
              </a:rPr>
              <a:t> </a:t>
            </a:r>
            <a:r>
              <a:rPr lang="en-US" altLang="zh-Hans" dirty="0">
                <a:solidFill>
                  <a:schemeClr val="bg1"/>
                </a:solidFill>
              </a:rPr>
              <a:t>(</a:t>
            </a:r>
            <a:r>
              <a:rPr lang="en-US" dirty="0">
                <a:solidFill>
                  <a:schemeClr val="bg1"/>
                </a:solidFill>
              </a:rPr>
              <a:t>3</a:t>
            </a:r>
            <a:r>
              <a:rPr lang="en-US" altLang="zh-Hans" dirty="0">
                <a:solidFill>
                  <a:schemeClr val="bg1"/>
                </a:solidFill>
              </a:rPr>
              <a:t>5.9</a:t>
            </a:r>
            <a:r>
              <a:rPr lang="en-US" dirty="0">
                <a:solidFill>
                  <a:schemeClr val="bg1"/>
                </a:solidFill>
              </a:rPr>
              <a:t> </a:t>
            </a:r>
            <a:r>
              <a:rPr lang="en-US" dirty="0">
                <a:solidFill>
                  <a:schemeClr val="bg2">
                    <a:lumMod val="75000"/>
                  </a:schemeClr>
                </a:solidFill>
              </a:rPr>
              <a:t>fb</a:t>
            </a:r>
            <a:r>
              <a:rPr lang="en-US" baseline="30000" dirty="0">
                <a:solidFill>
                  <a:schemeClr val="bg2">
                    <a:lumMod val="75000"/>
                  </a:schemeClr>
                </a:solidFill>
              </a:rPr>
              <a:t>-1</a:t>
            </a:r>
            <a:r>
              <a:rPr lang="en-US" altLang="zh-Hans" dirty="0">
                <a:solidFill>
                  <a:schemeClr val="bg2">
                    <a:lumMod val="75000"/>
                  </a:schemeClr>
                </a:solidFill>
              </a:rPr>
              <a:t>)</a:t>
            </a:r>
            <a:endParaRPr lang="en-US" dirty="0"/>
          </a:p>
        </p:txBody>
      </p:sp>
      <p:sp>
        <p:nvSpPr>
          <p:cNvPr id="21" name="Rectangle 20">
            <a:extLst>
              <a:ext uri="{FF2B5EF4-FFF2-40B4-BE49-F238E27FC236}">
                <a16:creationId xmlns:a16="http://schemas.microsoft.com/office/drawing/2014/main" id="{2D580EAC-AE51-B64B-AB95-A04449EE2675}"/>
              </a:ext>
            </a:extLst>
          </p:cNvPr>
          <p:cNvSpPr/>
          <p:nvPr/>
        </p:nvSpPr>
        <p:spPr>
          <a:xfrm>
            <a:off x="6627021" y="3744131"/>
            <a:ext cx="891961" cy="206676"/>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CFE7189C-F029-0842-B853-484F66D97F25}"/>
                  </a:ext>
                </a:extLst>
              </p:cNvPr>
              <p:cNvSpPr txBox="1"/>
              <p:nvPr/>
            </p:nvSpPr>
            <p:spPr>
              <a:xfrm>
                <a:off x="8000786" y="3673808"/>
                <a:ext cx="1186106" cy="307777"/>
              </a:xfrm>
              <a:prstGeom prst="rect">
                <a:avLst/>
              </a:prstGeom>
              <a:noFill/>
            </p:spPr>
            <p:txBody>
              <a:bodyPr wrap="square" rtlCol="0">
                <a:spAutoFit/>
              </a:bodyPr>
              <a:lstStyle/>
              <a:p>
                <a:r>
                  <a:rPr lang="en-US" altLang="zh-Hans" sz="1400" dirty="0">
                    <a:solidFill>
                      <a:schemeClr val="bg1"/>
                    </a:solidFill>
                  </a:rPr>
                  <a:t>m</a:t>
                </a:r>
                <a14:m>
                  <m:oMath xmlns:m="http://schemas.openxmlformats.org/officeDocument/2006/math">
                    <m:r>
                      <a:rPr lang="en-US" altLang="zh-Hans" sz="1400" i="1" baseline="-25000" dirty="0" smtClean="0">
                        <a:solidFill>
                          <a:schemeClr val="bg1"/>
                        </a:solidFill>
                        <a:latin typeface="Cambria Math" panose="02040503050406030204" pitchFamily="18" charset="0"/>
                        <a:ea typeface="Cambria Math" panose="02040503050406030204" pitchFamily="18" charset="0"/>
                      </a:rPr>
                      <m:t>𝛾</m:t>
                    </m:r>
                  </m:oMath>
                </a14:m>
                <a:r>
                  <a:rPr lang="en-US" altLang="zh-Hans" sz="1400" baseline="-25000" dirty="0">
                    <a:solidFill>
                      <a:schemeClr val="bg1"/>
                    </a:solidFill>
                  </a:rPr>
                  <a:t>+jet</a:t>
                </a:r>
                <a:r>
                  <a:rPr lang="en-US" altLang="zh-Hans" sz="1400" dirty="0">
                    <a:solidFill>
                      <a:schemeClr val="bg1"/>
                    </a:solidFill>
                  </a:rPr>
                  <a:t>[TeV]</a:t>
                </a:r>
                <a:endParaRPr lang="en-US" sz="1400" dirty="0">
                  <a:solidFill>
                    <a:schemeClr val="bg1"/>
                  </a:solidFill>
                </a:endParaRPr>
              </a:p>
            </p:txBody>
          </p:sp>
        </mc:Choice>
        <mc:Fallback xmlns="">
          <p:sp>
            <p:nvSpPr>
              <p:cNvPr id="22" name="TextBox 21">
                <a:extLst>
                  <a:ext uri="{FF2B5EF4-FFF2-40B4-BE49-F238E27FC236}">
                    <a16:creationId xmlns:a16="http://schemas.microsoft.com/office/drawing/2014/main" id="{CFE7189C-F029-0842-B853-484F66D97F25}"/>
                  </a:ext>
                </a:extLst>
              </p:cNvPr>
              <p:cNvSpPr txBox="1">
                <a:spLocks noRot="1" noChangeAspect="1" noMove="1" noResize="1" noEditPoints="1" noAdjustHandles="1" noChangeArrowheads="1" noChangeShapeType="1" noTextEdit="1"/>
              </p:cNvSpPr>
              <p:nvPr/>
            </p:nvSpPr>
            <p:spPr>
              <a:xfrm>
                <a:off x="8000786" y="3673808"/>
                <a:ext cx="1186106" cy="307777"/>
              </a:xfrm>
              <a:prstGeom prst="rect">
                <a:avLst/>
              </a:prstGeom>
              <a:blipFill>
                <a:blip r:embed="rId12"/>
                <a:stretch>
                  <a:fillRect l="-1064" b="-15385"/>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992E2BFA-9659-D749-B37F-81F131E91540}"/>
              </a:ext>
            </a:extLst>
          </p:cNvPr>
          <p:cNvSpPr txBox="1"/>
          <p:nvPr/>
        </p:nvSpPr>
        <p:spPr>
          <a:xfrm>
            <a:off x="2343630" y="2291625"/>
            <a:ext cx="2215262" cy="276999"/>
          </a:xfrm>
          <a:prstGeom prst="rect">
            <a:avLst/>
          </a:prstGeom>
          <a:noFill/>
        </p:spPr>
        <p:txBody>
          <a:bodyPr wrap="square" rtlCol="0">
            <a:spAutoFit/>
          </a:bodyPr>
          <a:lstStyle/>
          <a:p>
            <a:r>
              <a:rPr lang="en-US" altLang="zh-Hans" sz="1200" dirty="0">
                <a:solidFill>
                  <a:schemeClr val="bg2">
                    <a:lumMod val="75000"/>
                  </a:schemeClr>
                </a:solidFill>
              </a:rPr>
              <a:t>f:</a:t>
            </a:r>
            <a:r>
              <a:rPr lang="zh-Hans" altLang="en-US" sz="1200" dirty="0">
                <a:solidFill>
                  <a:schemeClr val="bg2">
                    <a:lumMod val="75000"/>
                  </a:schemeClr>
                </a:solidFill>
              </a:rPr>
              <a:t> </a:t>
            </a:r>
            <a:r>
              <a:rPr lang="en-US" altLang="zh-Hans" sz="1200" dirty="0">
                <a:solidFill>
                  <a:schemeClr val="bg2">
                    <a:lumMod val="75000"/>
                  </a:schemeClr>
                </a:solidFill>
              </a:rPr>
              <a:t>coupling</a:t>
            </a:r>
            <a:r>
              <a:rPr lang="zh-Hans" altLang="en-US" sz="1200" dirty="0">
                <a:solidFill>
                  <a:schemeClr val="bg2">
                    <a:lumMod val="75000"/>
                  </a:schemeClr>
                </a:solidFill>
              </a:rPr>
              <a:t> </a:t>
            </a:r>
            <a:r>
              <a:rPr lang="en-US" altLang="zh-Hans" sz="1200" dirty="0">
                <a:solidFill>
                  <a:schemeClr val="bg2">
                    <a:lumMod val="75000"/>
                  </a:schemeClr>
                </a:solidFill>
              </a:rPr>
              <a:t>to</a:t>
            </a:r>
            <a:r>
              <a:rPr lang="zh-Hans" altLang="en-US" sz="1200" dirty="0">
                <a:solidFill>
                  <a:schemeClr val="bg2">
                    <a:lumMod val="75000"/>
                  </a:schemeClr>
                </a:solidFill>
              </a:rPr>
              <a:t> </a:t>
            </a:r>
            <a:r>
              <a:rPr lang="en-US" altLang="zh-Hans" sz="1200" dirty="0">
                <a:solidFill>
                  <a:schemeClr val="bg2">
                    <a:lumMod val="75000"/>
                  </a:schemeClr>
                </a:solidFill>
              </a:rPr>
              <a:t>quark</a:t>
            </a:r>
            <a:endParaRPr lang="en-US" sz="1200" dirty="0">
              <a:solidFill>
                <a:schemeClr val="bg2">
                  <a:lumMod val="75000"/>
                </a:schemeClr>
              </a:solidFill>
            </a:endParaRPr>
          </a:p>
        </p:txBody>
      </p:sp>
      <p:cxnSp>
        <p:nvCxnSpPr>
          <p:cNvPr id="28" name="Straight Arrow Connector 27">
            <a:extLst>
              <a:ext uri="{FF2B5EF4-FFF2-40B4-BE49-F238E27FC236}">
                <a16:creationId xmlns:a16="http://schemas.microsoft.com/office/drawing/2014/main" id="{6D1E3CC5-8244-0D42-A5C6-9B0B660816C5}"/>
              </a:ext>
            </a:extLst>
          </p:cNvPr>
          <p:cNvCxnSpPr>
            <a:cxnSpLocks/>
          </p:cNvCxnSpPr>
          <p:nvPr/>
        </p:nvCxnSpPr>
        <p:spPr>
          <a:xfrm flipH="1">
            <a:off x="2028585" y="2441700"/>
            <a:ext cx="31504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9" name="Content Placeholder 13">
            <a:extLst>
              <a:ext uri="{FF2B5EF4-FFF2-40B4-BE49-F238E27FC236}">
                <a16:creationId xmlns:a16="http://schemas.microsoft.com/office/drawing/2014/main" id="{AA67E6D4-2169-504D-891C-DFBAE7B379C0}"/>
              </a:ext>
            </a:extLst>
          </p:cNvPr>
          <p:cNvPicPr>
            <a:picLocks noGrp="1" noChangeAspect="1"/>
          </p:cNvPicPr>
          <p:nvPr>
            <p:ph sz="half" idx="1"/>
          </p:nvPr>
        </p:nvPicPr>
        <p:blipFill>
          <a:blip r:embed="rId13"/>
          <a:stretch>
            <a:fillRect/>
          </a:stretch>
        </p:blipFill>
        <p:spPr>
          <a:xfrm>
            <a:off x="193619" y="2848929"/>
            <a:ext cx="2377081" cy="2306146"/>
          </a:xfrm>
        </p:spPr>
      </p:pic>
      <mc:AlternateContent xmlns:mc="http://schemas.openxmlformats.org/markup-compatibility/2006" xmlns:a14="http://schemas.microsoft.com/office/drawing/2010/main">
        <mc:Choice Requires="a14">
          <p:sp>
            <p:nvSpPr>
              <p:cNvPr id="27" name="Rectangle 26">
                <a:extLst>
                  <a:ext uri="{FF2B5EF4-FFF2-40B4-BE49-F238E27FC236}">
                    <a16:creationId xmlns:a16="http://schemas.microsoft.com/office/drawing/2014/main" id="{6A60CA5F-3727-8A4E-BDC7-9B62190AF981}"/>
                  </a:ext>
                </a:extLst>
              </p:cNvPr>
              <p:cNvSpPr/>
              <p:nvPr/>
            </p:nvSpPr>
            <p:spPr>
              <a:xfrm>
                <a:off x="140819" y="1090676"/>
                <a:ext cx="5877677" cy="1200329"/>
              </a:xfrm>
              <a:prstGeom prst="rect">
                <a:avLst/>
              </a:prstGeom>
            </p:spPr>
            <p:txBody>
              <a:bodyPr wrap="square">
                <a:spAutoFit/>
              </a:bodyPr>
              <a:lstStyle/>
              <a:p>
                <a:pPr marL="285750" indent="-285750">
                  <a:buFont typeface="Arial" panose="020B0604020202020204" pitchFamily="34" charset="0"/>
                  <a:buChar char="•"/>
                </a:pPr>
                <a:r>
                  <a:rPr lang="en-US" dirty="0">
                    <a:solidFill>
                      <a:schemeClr val="bg1"/>
                    </a:solidFill>
                  </a:rPr>
                  <a:t>If quark substructure exists, quarks may </a:t>
                </a:r>
              </a:p>
              <a:p>
                <a:r>
                  <a:rPr lang="zh-Hans" altLang="en-US" dirty="0">
                    <a:solidFill>
                      <a:schemeClr val="bg1"/>
                    </a:solidFill>
                  </a:rPr>
                  <a:t>      </a:t>
                </a:r>
                <a:r>
                  <a:rPr lang="en-US" dirty="0">
                    <a:solidFill>
                      <a:schemeClr val="bg1"/>
                    </a:solidFill>
                  </a:rPr>
                  <a:t>appear in</a:t>
                </a:r>
                <a:r>
                  <a:rPr lang="zh-Hans" altLang="en-US" dirty="0">
                    <a:solidFill>
                      <a:schemeClr val="bg1"/>
                    </a:solidFill>
                  </a:rPr>
                  <a:t> </a:t>
                </a:r>
                <a:r>
                  <a:rPr lang="en-US" dirty="0">
                    <a:solidFill>
                      <a:schemeClr val="bg1"/>
                    </a:solidFill>
                  </a:rPr>
                  <a:t>excited states</a:t>
                </a:r>
                <a:r>
                  <a:rPr lang="zh-Hans" altLang="en-US" dirty="0">
                    <a:solidFill>
                      <a:schemeClr val="bg1"/>
                    </a:solidFill>
                  </a:rPr>
                  <a:t> </a:t>
                </a:r>
                <a:r>
                  <a:rPr lang="en-US" altLang="zh-Hans" dirty="0">
                    <a:solidFill>
                      <a:schemeClr val="bg1"/>
                    </a:solidFill>
                  </a:rPr>
                  <a:t>(b</a:t>
                </a:r>
                <a:r>
                  <a:rPr lang="zh-Hans" altLang="en-US" dirty="0">
                    <a:solidFill>
                      <a:schemeClr val="bg1"/>
                    </a:solidFill>
                  </a:rPr>
                  <a:t>* </a:t>
                </a:r>
                <a:r>
                  <a:rPr lang="en-US" altLang="zh-Hans" dirty="0">
                    <a:solidFill>
                      <a:schemeClr val="bg1"/>
                    </a:solidFill>
                  </a:rPr>
                  <a:t>or</a:t>
                </a:r>
                <a:r>
                  <a:rPr lang="zh-Hans" altLang="en-US" dirty="0">
                    <a:solidFill>
                      <a:schemeClr val="bg1"/>
                    </a:solidFill>
                  </a:rPr>
                  <a:t> </a:t>
                </a:r>
                <a:r>
                  <a:rPr lang="en-US" altLang="zh-Hans" dirty="0">
                    <a:solidFill>
                      <a:schemeClr val="bg1"/>
                    </a:solidFill>
                  </a:rPr>
                  <a:t>q</a:t>
                </a:r>
                <a:r>
                  <a:rPr lang="zh-Hans" altLang="en-US" dirty="0">
                    <a:solidFill>
                      <a:schemeClr val="bg1"/>
                    </a:solidFill>
                  </a:rPr>
                  <a:t>*</a:t>
                </a:r>
                <a:r>
                  <a:rPr lang="en-US" altLang="zh-Hans" dirty="0">
                    <a:solidFill>
                      <a:schemeClr val="bg1"/>
                    </a:solidFill>
                  </a:rPr>
                  <a:t>)</a:t>
                </a:r>
                <a:r>
                  <a:rPr lang="en-US" dirty="0">
                    <a:solidFill>
                      <a:schemeClr val="bg1"/>
                    </a:solidFill>
                  </a:rPr>
                  <a:t>.</a:t>
                </a:r>
              </a:p>
              <a:p>
                <a:pPr marL="285750" indent="-285750">
                  <a:buFont typeface="Arial" panose="020B0604020202020204" pitchFamily="34" charset="0"/>
                  <a:buChar char="•"/>
                </a:pPr>
                <a:r>
                  <a:rPr lang="en-US" altLang="zh-Hans" dirty="0">
                    <a:solidFill>
                      <a:schemeClr val="bg1"/>
                    </a:solidFill>
                  </a:rPr>
                  <a:t>P</a:t>
                </a:r>
                <a:r>
                  <a:rPr lang="en-US" altLang="zh-Hans" baseline="-25000" dirty="0">
                    <a:solidFill>
                      <a:schemeClr val="bg1"/>
                    </a:solidFill>
                  </a:rPr>
                  <a:t>T</a:t>
                </a:r>
                <a14:m>
                  <m:oMath xmlns:m="http://schemas.openxmlformats.org/officeDocument/2006/math">
                    <m:r>
                      <a:rPr lang="en-US" altLang="zh-Hans" i="1" baseline="30000">
                        <a:solidFill>
                          <a:schemeClr val="bg1"/>
                        </a:solidFill>
                        <a:latin typeface="Cambria Math" panose="02040503050406030204" pitchFamily="18" charset="0"/>
                        <a:ea typeface="Cambria Math" panose="02040503050406030204" pitchFamily="18" charset="0"/>
                      </a:rPr>
                      <m:t>𝛾</m:t>
                    </m:r>
                  </m:oMath>
                </a14:m>
                <a:r>
                  <a:rPr lang="zh-Hans" altLang="en-US" baseline="30000" dirty="0">
                    <a:solidFill>
                      <a:schemeClr val="bg1"/>
                    </a:solidFill>
                  </a:rPr>
                  <a:t>  </a:t>
                </a:r>
                <a:r>
                  <a:rPr lang="en-US" altLang="zh-Hans" dirty="0">
                    <a:solidFill>
                      <a:schemeClr val="bg1"/>
                    </a:solidFill>
                  </a:rPr>
                  <a:t>&gt;</a:t>
                </a:r>
                <a:r>
                  <a:rPr lang="zh-Hans" altLang="en-US" dirty="0">
                    <a:solidFill>
                      <a:schemeClr val="bg1"/>
                    </a:solidFill>
                  </a:rPr>
                  <a:t> </a:t>
                </a:r>
                <a:r>
                  <a:rPr lang="en-US" altLang="zh-Hans" dirty="0">
                    <a:solidFill>
                      <a:schemeClr val="bg1"/>
                    </a:solidFill>
                  </a:rPr>
                  <a:t>200</a:t>
                </a:r>
                <a:r>
                  <a:rPr lang="zh-Hans" altLang="en-US" dirty="0">
                    <a:solidFill>
                      <a:schemeClr val="bg1"/>
                    </a:solidFill>
                  </a:rPr>
                  <a:t> </a:t>
                </a:r>
                <a:r>
                  <a:rPr lang="en-US" altLang="zh-Hans" dirty="0">
                    <a:solidFill>
                      <a:schemeClr val="bg1"/>
                    </a:solidFill>
                  </a:rPr>
                  <a:t>GeV</a:t>
                </a:r>
                <a:r>
                  <a:rPr lang="zh-Hans" altLang="en-US" dirty="0">
                    <a:solidFill>
                      <a:schemeClr val="bg1"/>
                    </a:solidFill>
                  </a:rPr>
                  <a:t> </a:t>
                </a:r>
                <a:r>
                  <a:rPr lang="en-US" altLang="zh-Hans" dirty="0">
                    <a:solidFill>
                      <a:schemeClr val="bg1"/>
                    </a:solidFill>
                  </a:rPr>
                  <a:t>and</a:t>
                </a:r>
                <a:r>
                  <a:rPr lang="zh-Hans" altLang="en-US" dirty="0">
                    <a:solidFill>
                      <a:schemeClr val="bg1"/>
                    </a:solidFill>
                  </a:rPr>
                  <a:t> </a:t>
                </a:r>
                <a:r>
                  <a:rPr lang="en-US" altLang="zh-Hans" dirty="0">
                    <a:solidFill>
                      <a:schemeClr val="bg1"/>
                    </a:solidFill>
                  </a:rPr>
                  <a:t>P</a:t>
                </a:r>
                <a:r>
                  <a:rPr lang="en-US" altLang="zh-Hans" baseline="-25000" dirty="0">
                    <a:solidFill>
                      <a:schemeClr val="bg1"/>
                    </a:solidFill>
                  </a:rPr>
                  <a:t>T</a:t>
                </a:r>
                <a14:m>
                  <m:oMath xmlns:m="http://schemas.openxmlformats.org/officeDocument/2006/math">
                    <m:r>
                      <m:rPr>
                        <m:sty m:val="p"/>
                      </m:rPr>
                      <a:rPr lang="en-US" altLang="zh-Hans" baseline="30000" dirty="0" smtClean="0">
                        <a:solidFill>
                          <a:schemeClr val="bg1"/>
                        </a:solidFill>
                        <a:latin typeface="Cambria Math" panose="02040503050406030204" pitchFamily="18" charset="0"/>
                        <a:ea typeface="Cambria Math" panose="02040503050406030204" pitchFamily="18" charset="0"/>
                      </a:rPr>
                      <m:t>j</m:t>
                    </m:r>
                    <m:r>
                      <m:rPr>
                        <m:sty m:val="p"/>
                      </m:rPr>
                      <a:rPr lang="en-US" altLang="zh-Hans" baseline="30000">
                        <a:solidFill>
                          <a:schemeClr val="bg1"/>
                        </a:solidFill>
                        <a:latin typeface="Cambria Math" panose="02040503050406030204" pitchFamily="18" charset="0"/>
                        <a:ea typeface="Cambria Math" panose="02040503050406030204" pitchFamily="18" charset="0"/>
                      </a:rPr>
                      <m:t>et</m:t>
                    </m:r>
                  </m:oMath>
                </a14:m>
                <a:r>
                  <a:rPr lang="zh-Hans" altLang="en-US" baseline="30000" dirty="0">
                    <a:solidFill>
                      <a:schemeClr val="bg1"/>
                    </a:solidFill>
                  </a:rPr>
                  <a:t>  </a:t>
                </a:r>
                <a:r>
                  <a:rPr lang="en-US" altLang="zh-Hans" dirty="0">
                    <a:solidFill>
                      <a:schemeClr val="bg1"/>
                    </a:solidFill>
                  </a:rPr>
                  <a:t>&gt;</a:t>
                </a:r>
                <a:r>
                  <a:rPr lang="zh-Hans" altLang="en-US" dirty="0">
                    <a:solidFill>
                      <a:schemeClr val="bg1"/>
                    </a:solidFill>
                  </a:rPr>
                  <a:t> </a:t>
                </a:r>
                <a:r>
                  <a:rPr lang="en-US" altLang="zh-Hans" dirty="0">
                    <a:solidFill>
                      <a:schemeClr val="bg1"/>
                    </a:solidFill>
                  </a:rPr>
                  <a:t>170</a:t>
                </a:r>
                <a:r>
                  <a:rPr lang="zh-Hans" altLang="en-US" dirty="0">
                    <a:solidFill>
                      <a:schemeClr val="bg1"/>
                    </a:solidFill>
                  </a:rPr>
                  <a:t> </a:t>
                </a:r>
                <a:r>
                  <a:rPr lang="en-US" altLang="zh-Hans" dirty="0">
                    <a:solidFill>
                      <a:schemeClr val="bg1"/>
                    </a:solidFill>
                  </a:rPr>
                  <a:t>GeV</a:t>
                </a:r>
              </a:p>
              <a:p>
                <a:endParaRPr lang="en-US" dirty="0">
                  <a:solidFill>
                    <a:schemeClr val="bg1"/>
                  </a:solidFill>
                </a:endParaRPr>
              </a:p>
            </p:txBody>
          </p:sp>
        </mc:Choice>
        <mc:Fallback xmlns="">
          <p:sp>
            <p:nvSpPr>
              <p:cNvPr id="27" name="Rectangle 26">
                <a:extLst>
                  <a:ext uri="{FF2B5EF4-FFF2-40B4-BE49-F238E27FC236}">
                    <a16:creationId xmlns:a16="http://schemas.microsoft.com/office/drawing/2014/main" id="{6A60CA5F-3727-8A4E-BDC7-9B62190AF981}"/>
                  </a:ext>
                </a:extLst>
              </p:cNvPr>
              <p:cNvSpPr>
                <a:spLocks noRot="1" noChangeAspect="1" noMove="1" noResize="1" noEditPoints="1" noAdjustHandles="1" noChangeArrowheads="1" noChangeShapeType="1" noTextEdit="1"/>
              </p:cNvSpPr>
              <p:nvPr/>
            </p:nvSpPr>
            <p:spPr>
              <a:xfrm>
                <a:off x="140819" y="1090676"/>
                <a:ext cx="5877677" cy="1200329"/>
              </a:xfrm>
              <a:prstGeom prst="rect">
                <a:avLst/>
              </a:prstGeom>
              <a:blipFill>
                <a:blip r:embed="rId14"/>
                <a:stretch>
                  <a:fillRect l="-431" t="-2105"/>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5AFB3E0D-A3CD-0946-A6C8-EB4C36FEE402}"/>
              </a:ext>
            </a:extLst>
          </p:cNvPr>
          <p:cNvSpPr txBox="1"/>
          <p:nvPr/>
        </p:nvSpPr>
        <p:spPr>
          <a:xfrm>
            <a:off x="8705088" y="4814371"/>
            <a:ext cx="413298" cy="369332"/>
          </a:xfrm>
          <a:prstGeom prst="rect">
            <a:avLst/>
          </a:prstGeom>
          <a:noFill/>
        </p:spPr>
        <p:txBody>
          <a:bodyPr wrap="square" rtlCol="0">
            <a:spAutoFit/>
          </a:bodyPr>
          <a:lstStyle/>
          <a:p>
            <a:r>
              <a:rPr lang="en-US" dirty="0">
                <a:solidFill>
                  <a:schemeClr val="bg2">
                    <a:lumMod val="75000"/>
                  </a:schemeClr>
                </a:solidFill>
              </a:rPr>
              <a:t>9</a:t>
            </a:r>
          </a:p>
        </p:txBody>
      </p:sp>
    </p:spTree>
    <p:extLst>
      <p:ext uri="{BB962C8B-B14F-4D97-AF65-F5344CB8AC3E}">
        <p14:creationId xmlns:p14="http://schemas.microsoft.com/office/powerpoint/2010/main" val="2868816955"/>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TTUS_PPT_9-16wide_WHITE.thmx</Template>
  <TotalTime>4572</TotalTime>
  <Words>1528</Words>
  <Application>Microsoft Macintosh PowerPoint</Application>
  <PresentationFormat>On-screen Show (16:9)</PresentationFormat>
  <Paragraphs>202</Paragraphs>
  <Slides>10</Slides>
  <Notes>9</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10</vt:i4>
      </vt:variant>
    </vt:vector>
  </HeadingPairs>
  <TitlesOfParts>
    <vt:vector size="25" baseType="lpstr">
      <vt:lpstr>CMSY10</vt:lpstr>
      <vt:lpstr>等线</vt:lpstr>
      <vt:lpstr>宋体</vt:lpstr>
      <vt:lpstr>URWPalladioL</vt:lpstr>
      <vt:lpstr>Arial</vt:lpstr>
      <vt:lpstr>Calibri</vt:lpstr>
      <vt:lpstr>Cambria Math</vt:lpstr>
      <vt:lpstr>Rockwell</vt:lpstr>
      <vt:lpstr>Times New Roman</vt:lpstr>
      <vt:lpstr>Wingdings</vt:lpstr>
      <vt:lpstr>1_Custom Design</vt:lpstr>
      <vt:lpstr>4_Custom Design</vt:lpstr>
      <vt:lpstr>5_Custom Design</vt:lpstr>
      <vt:lpstr>6_Custom Design</vt:lpstr>
      <vt:lpstr>7_Custom Design</vt:lpstr>
      <vt:lpstr>PowerPoint Presentation</vt:lpstr>
      <vt:lpstr>Introduction</vt:lpstr>
      <vt:lpstr>Search for high/low mass dijet resonances </vt:lpstr>
      <vt:lpstr>Search for high/low mass dijet resonances </vt:lpstr>
      <vt:lpstr>Boosted dijet resonances</vt:lpstr>
      <vt:lpstr>PowerPoint Presentation</vt:lpstr>
      <vt:lpstr>PowerPoint Presentation</vt:lpstr>
      <vt:lpstr>Search for high-mass resonance in dilepton final state </vt:lpstr>
      <vt:lpstr>PowerPoint Presentation</vt:lpstr>
      <vt:lpstr>PowerPoint Presentation</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Husmann, Kaitlyn</dc:creator>
  <cp:lastModifiedBy>Microsoft Office User</cp:lastModifiedBy>
  <cp:revision>256</cp:revision>
  <cp:lastPrinted>2018-05-07T19:01:01Z</cp:lastPrinted>
  <dcterms:created xsi:type="dcterms:W3CDTF">2013-08-02T17:45:05Z</dcterms:created>
  <dcterms:modified xsi:type="dcterms:W3CDTF">2018-05-07T19:30:49Z</dcterms:modified>
</cp:coreProperties>
</file>