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376" r:id="rId2"/>
    <p:sldId id="377" r:id="rId3"/>
    <p:sldId id="382" r:id="rId4"/>
    <p:sldId id="391" r:id="rId5"/>
    <p:sldId id="383" r:id="rId6"/>
    <p:sldId id="380" r:id="rId7"/>
    <p:sldId id="384" r:id="rId8"/>
    <p:sldId id="386" r:id="rId9"/>
    <p:sldId id="389" r:id="rId10"/>
    <p:sldId id="390" r:id="rId11"/>
    <p:sldId id="399" r:id="rId12"/>
    <p:sldId id="400" r:id="rId13"/>
    <p:sldId id="401" r:id="rId14"/>
    <p:sldId id="402" r:id="rId15"/>
    <p:sldId id="403" r:id="rId16"/>
    <p:sldId id="388" r:id="rId17"/>
    <p:sldId id="393" r:id="rId18"/>
    <p:sldId id="379" r:id="rId19"/>
    <p:sldId id="398" r:id="rId20"/>
    <p:sldId id="378" r:id="rId21"/>
    <p:sldId id="395" r:id="rId22"/>
    <p:sldId id="407" r:id="rId23"/>
    <p:sldId id="397" r:id="rId24"/>
    <p:sldId id="396" r:id="rId25"/>
    <p:sldId id="404" r:id="rId26"/>
    <p:sldId id="405" r:id="rId27"/>
    <p:sldId id="408" r:id="rId28"/>
    <p:sldId id="406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5B9BD5"/>
    <a:srgbClr val="BDD7EE"/>
    <a:srgbClr val="92D050"/>
    <a:srgbClr val="009900"/>
    <a:srgbClr val="33FFCC"/>
    <a:srgbClr val="ED7D31"/>
    <a:srgbClr val="FBE5D6"/>
    <a:srgbClr val="F8CBAD"/>
    <a:srgbClr val="0F6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8" autoAdjust="0"/>
    <p:restoredTop sz="93080" autoAdjust="0"/>
  </p:normalViewPr>
  <p:slideViewPr>
    <p:cSldViewPr>
      <p:cViewPr varScale="1">
        <p:scale>
          <a:sx n="116" d="100"/>
          <a:sy n="116" d="100"/>
        </p:scale>
        <p:origin x="1757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2" d="100"/>
          <a:sy n="122" d="100"/>
        </p:scale>
        <p:origin x="491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83247-C2B2-4B47-9954-11141193D3F0}" type="datetimeFigureOut">
              <a:rPr lang="it-CH" smtClean="0"/>
              <a:pPr/>
              <a:t>27.03.2017</a:t>
            </a:fld>
            <a:endParaRPr lang="it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793CF-80E6-4ED2-95FC-428A6A871737}" type="slidenum">
              <a:rPr lang="it-CH" smtClean="0"/>
              <a:pPr/>
              <a:t>‹#›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38461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793CF-80E6-4ED2-95FC-428A6A871737}" type="slidenum">
              <a:rPr lang="it-CH" smtClean="0"/>
              <a:pPr/>
              <a:t>1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7978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08720"/>
            <a:ext cx="6858000" cy="1008112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79096" y="6356351"/>
            <a:ext cx="20574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DIS2017, Birmingham</a:t>
            </a:r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907704" y="2547481"/>
            <a:ext cx="54006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Gionata Luisoni</a:t>
            </a:r>
          </a:p>
          <a:p>
            <a:pPr algn="ctr"/>
            <a:endParaRPr lang="en-US" sz="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sz="1800" dirty="0" smtClean="0">
                <a:solidFill>
                  <a:schemeClr val="bg2">
                    <a:lumMod val="25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gionata.luisoni@cern.ch</a:t>
            </a:r>
          </a:p>
          <a:p>
            <a:pPr algn="ctr"/>
            <a:endParaRPr lang="en-US" sz="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baseline="0" dirty="0" smtClean="0">
                <a:solidFill>
                  <a:schemeClr val="bg2">
                    <a:lumMod val="25000"/>
                  </a:schemeClr>
                </a:solidFill>
              </a:rPr>
              <a:t>CERN</a:t>
            </a:r>
            <a:endParaRPr lang="en-US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Rounded Rectangle 8"/>
          <p:cNvSpPr/>
          <p:nvPr userDrawn="1"/>
        </p:nvSpPr>
        <p:spPr>
          <a:xfrm>
            <a:off x="395536" y="476672"/>
            <a:ext cx="8352928" cy="1944216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3811653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DIS2017, Birmingham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8" name="Picture 4" descr="http://upload.wikimedia.org/wikipedia/en/thumb/c/c9/Max-Planck-Gesellschaft.svg/300px-Max-Planck-Gesellschaft.svg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944287"/>
            <a:ext cx="1152128" cy="913713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9" name="Picture 2" descr="http://nano.tu-dresden.de/images/logos/logo_AvHS/logo_AvHS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6272148"/>
            <a:ext cx="1027201" cy="51255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5220072" y="6643233"/>
            <a:ext cx="2160240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>
                <a:solidFill>
                  <a:schemeClr val="bg2">
                    <a:lumMod val="25000"/>
                  </a:schemeClr>
                </a:solidFill>
              </a:rPr>
              <a:t>G.</a:t>
            </a:r>
            <a:r>
              <a:rPr lang="de-CH" sz="1200" baseline="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CH" sz="1200" baseline="0" dirty="0" err="1" smtClean="0">
                <a:solidFill>
                  <a:schemeClr val="bg2">
                    <a:lumMod val="25000"/>
                  </a:schemeClr>
                </a:solidFill>
              </a:rPr>
              <a:t>Luisoni</a:t>
            </a:r>
            <a:endParaRPr lang="it-CH" sz="1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auto">
          <a:xfrm rot="10800000" flipV="1">
            <a:off x="-9525" y="2626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 userDrawn="1"/>
        </p:nvSpPr>
        <p:spPr bwMode="auto">
          <a:xfrm rot="10800000" flipV="1">
            <a:off x="8106" y="-125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799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4570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66411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302189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302189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Placeholder 8"/>
          <p:cNvSpPr>
            <a:spLocks noGrp="1"/>
          </p:cNvSpPr>
          <p:nvPr>
            <p:ph type="title"/>
          </p:nvPr>
        </p:nvSpPr>
        <p:spPr>
          <a:xfrm>
            <a:off x="853711" y="160177"/>
            <a:ext cx="7797552" cy="648072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vert="horz" lIns="0" rIns="0" bIns="0" anchor="ctr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692277" y="125341"/>
            <a:ext cx="8352928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0" name="Oval 9"/>
          <p:cNvSpPr/>
          <p:nvPr userDrawn="1"/>
        </p:nvSpPr>
        <p:spPr>
          <a:xfrm>
            <a:off x="251520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1" name="Oval 10"/>
          <p:cNvSpPr/>
          <p:nvPr userDrawn="1"/>
        </p:nvSpPr>
        <p:spPr>
          <a:xfrm>
            <a:off x="467544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2" name="Oval 11"/>
          <p:cNvSpPr/>
          <p:nvPr userDrawn="1"/>
        </p:nvSpPr>
        <p:spPr>
          <a:xfrm>
            <a:off x="35496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41456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045965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72816"/>
            <a:ext cx="4040188" cy="4587504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72816"/>
            <a:ext cx="4041775" cy="4587504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Placeholder 8"/>
          <p:cNvSpPr>
            <a:spLocks noGrp="1"/>
          </p:cNvSpPr>
          <p:nvPr>
            <p:ph type="title"/>
          </p:nvPr>
        </p:nvSpPr>
        <p:spPr>
          <a:xfrm>
            <a:off x="853711" y="160177"/>
            <a:ext cx="7797552" cy="648072"/>
          </a:xfrm>
          <a:prstGeom prst="rect">
            <a:avLst/>
          </a:prstGeom>
          <a:noFill/>
          <a:ln>
            <a:noFill/>
            <a:rou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vert="horz" lIns="0" rIns="0" bIns="0" anchor="ctr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692277" y="125341"/>
            <a:ext cx="8352928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2" name="Oval 11"/>
          <p:cNvSpPr/>
          <p:nvPr userDrawn="1"/>
        </p:nvSpPr>
        <p:spPr>
          <a:xfrm>
            <a:off x="251520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3" name="Oval 12"/>
          <p:cNvSpPr/>
          <p:nvPr userDrawn="1"/>
        </p:nvSpPr>
        <p:spPr>
          <a:xfrm>
            <a:off x="467544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4" name="Oval 13"/>
          <p:cNvSpPr/>
          <p:nvPr userDrawn="1"/>
        </p:nvSpPr>
        <p:spPr>
          <a:xfrm>
            <a:off x="35496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Rounded Rectangle 6"/>
          <p:cNvSpPr/>
          <p:nvPr userDrawn="1"/>
        </p:nvSpPr>
        <p:spPr>
          <a:xfrm>
            <a:off x="692277" y="125341"/>
            <a:ext cx="8352928" cy="495347"/>
          </a:xfrm>
          <a:prstGeom prst="roundRect">
            <a:avLst>
              <a:gd name="adj" fmla="val 22714"/>
            </a:avLst>
          </a:prstGeom>
          <a:solidFill>
            <a:schemeClr val="tx2">
              <a:lumMod val="40000"/>
              <a:lumOff val="60000"/>
              <a:alpha val="4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DIS2017, Birmingham</a:t>
            </a:r>
            <a:endParaRPr lang="en-US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890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it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91975-3D45-4687-8E98-2E43189C656F}" type="slidenum">
              <a:rPr lang="it-CH" smtClean="0"/>
              <a:pPr/>
              <a:t>‹#›</a:t>
            </a:fld>
            <a:endParaRPr lang="it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1760" y="6356350"/>
            <a:ext cx="216024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it-CH" smtClean="0"/>
              <a:t>G.Luisoni, November 29th 2012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312705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845" y="188640"/>
            <a:ext cx="7886700" cy="65678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9"/>
            <a:ext cx="7886700" cy="51994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628650" y="125341"/>
            <a:ext cx="7891895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" y="6223859"/>
            <a:ext cx="615885" cy="6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40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9756" y="1208367"/>
            <a:ext cx="7886700" cy="1068505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692277" y="980728"/>
            <a:ext cx="8352928" cy="1728192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sp>
        <p:nvSpPr>
          <p:cNvPr id="8" name="Oval 7"/>
          <p:cNvSpPr/>
          <p:nvPr userDrawn="1"/>
        </p:nvSpPr>
        <p:spPr>
          <a:xfrm>
            <a:off x="251520" y="184482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9" name="Oval 8"/>
          <p:cNvSpPr/>
          <p:nvPr userDrawn="1"/>
        </p:nvSpPr>
        <p:spPr>
          <a:xfrm>
            <a:off x="467544" y="184482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0" name="Oval 9"/>
          <p:cNvSpPr/>
          <p:nvPr userDrawn="1"/>
        </p:nvSpPr>
        <p:spPr>
          <a:xfrm>
            <a:off x="35496" y="1844824"/>
            <a:ext cx="72008" cy="72008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82990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692277" y="125341"/>
            <a:ext cx="8352928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9" name="Oval 8"/>
          <p:cNvSpPr/>
          <p:nvPr userDrawn="1"/>
        </p:nvSpPr>
        <p:spPr>
          <a:xfrm>
            <a:off x="251520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0" name="Oval 9"/>
          <p:cNvSpPr/>
          <p:nvPr userDrawn="1"/>
        </p:nvSpPr>
        <p:spPr>
          <a:xfrm>
            <a:off x="467544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1" name="Oval 10"/>
          <p:cNvSpPr/>
          <p:nvPr userDrawn="1"/>
        </p:nvSpPr>
        <p:spPr>
          <a:xfrm>
            <a:off x="35496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" y="6223859"/>
            <a:ext cx="615885" cy="6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573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ounded Rectangle 10"/>
          <p:cNvSpPr/>
          <p:nvPr userDrawn="1"/>
        </p:nvSpPr>
        <p:spPr>
          <a:xfrm>
            <a:off x="692277" y="125341"/>
            <a:ext cx="8352928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2" name="Oval 11"/>
          <p:cNvSpPr/>
          <p:nvPr userDrawn="1"/>
        </p:nvSpPr>
        <p:spPr>
          <a:xfrm>
            <a:off x="251520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3" name="Oval 12"/>
          <p:cNvSpPr/>
          <p:nvPr userDrawn="1"/>
        </p:nvSpPr>
        <p:spPr>
          <a:xfrm>
            <a:off x="467544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4" name="Oval 13"/>
          <p:cNvSpPr/>
          <p:nvPr userDrawn="1"/>
        </p:nvSpPr>
        <p:spPr>
          <a:xfrm>
            <a:off x="35496" y="404664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569595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91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845" y="188640"/>
            <a:ext cx="3794139" cy="65678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9"/>
            <a:ext cx="3794139" cy="519941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1423070" cy="365125"/>
          </a:xfrm>
        </p:spPr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61964" y="6356351"/>
            <a:ext cx="2366020" cy="365125"/>
          </a:xfrm>
        </p:spPr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628651" y="125341"/>
            <a:ext cx="3799333" cy="720080"/>
          </a:xfrm>
          <a:prstGeom prst="roundRect">
            <a:avLst>
              <a:gd name="adj" fmla="val 22714"/>
            </a:avLst>
          </a:prstGeom>
          <a:solidFill>
            <a:schemeClr val="accent2">
              <a:alpha val="46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" y="6223859"/>
            <a:ext cx="615885" cy="6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788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0511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DIS2017, Birmingham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6743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DIS2017, Birmingham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5" y="6223859"/>
            <a:ext cx="615885" cy="6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50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87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64" r:id="rId13"/>
    <p:sldLayoutId id="2147483665" r:id="rId14"/>
    <p:sldLayoutId id="2147483686" r:id="rId15"/>
    <p:sldLayoutId id="2147483688" r:id="rId16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33.emf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208912" cy="864096"/>
          </a:xfrm>
        </p:spPr>
        <p:txBody>
          <a:bodyPr>
            <a:noAutofit/>
          </a:bodyPr>
          <a:lstStyle/>
          <a:p>
            <a:r>
              <a:rPr lang="en-US" sz="4800" dirty="0" smtClean="0"/>
              <a:t>An introduction to POWHEG</a:t>
            </a:r>
            <a:endParaRPr lang="it-CH" sz="48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323528" y="4149080"/>
            <a:ext cx="8640960" cy="20882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None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Wingdings 2" pitchFamily="18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27.03.2017 </a:t>
            </a:r>
          </a:p>
          <a:p>
            <a:endParaRPr lang="de-CH" sz="900" dirty="0"/>
          </a:p>
          <a:p>
            <a:r>
              <a:rPr lang="de-CH" dirty="0" err="1" smtClean="0">
                <a:solidFill>
                  <a:srgbClr val="ED7D31"/>
                </a:solidFill>
              </a:rPr>
              <a:t>Important</a:t>
            </a:r>
            <a:r>
              <a:rPr lang="de-CH" dirty="0" smtClean="0">
                <a:solidFill>
                  <a:srgbClr val="ED7D31"/>
                </a:solidFill>
              </a:rPr>
              <a:t> </a:t>
            </a:r>
            <a:r>
              <a:rPr lang="de-CH" dirty="0" err="1" smtClean="0">
                <a:solidFill>
                  <a:srgbClr val="ED7D31"/>
                </a:solidFill>
              </a:rPr>
              <a:t>references</a:t>
            </a:r>
            <a:r>
              <a:rPr lang="de-CH" dirty="0" smtClean="0">
                <a:solidFill>
                  <a:srgbClr val="ED7D31"/>
                </a:solidFill>
              </a:rPr>
              <a:t>:</a:t>
            </a:r>
            <a:endParaRPr lang="de-CH" dirty="0">
              <a:solidFill>
                <a:srgbClr val="ED7D31"/>
              </a:solidFill>
            </a:endParaRPr>
          </a:p>
          <a:p>
            <a:r>
              <a:rPr lang="en-US" sz="1600" b="1" dirty="0" smtClean="0"/>
              <a:t>hep-ph/0409146</a:t>
            </a:r>
            <a:r>
              <a:rPr lang="en-US" altLang="en-US" sz="1600" b="1" dirty="0" smtClean="0">
                <a:solidFill>
                  <a:schemeClr val="tx1"/>
                </a:solidFill>
              </a:rPr>
              <a:t>, arXiv:0709.2092, </a:t>
            </a:r>
            <a:r>
              <a:rPr lang="en-US" altLang="en-US" sz="1600" b="1" dirty="0">
                <a:solidFill>
                  <a:schemeClr val="tx1"/>
                </a:solidFill>
              </a:rPr>
              <a:t>arXiv:1002.2581 </a:t>
            </a:r>
            <a:endParaRPr lang="de-CH" sz="1600" b="1" dirty="0" smtClean="0">
              <a:solidFill>
                <a:schemeClr val="tx1"/>
              </a:solidFill>
            </a:endParaRPr>
          </a:p>
          <a:p>
            <a:endParaRPr lang="en-US" dirty="0"/>
          </a:p>
          <a:p>
            <a:pPr marL="266700" algn="l"/>
            <a:r>
              <a:rPr lang="en-US" dirty="0" smtClean="0">
                <a:solidFill>
                  <a:schemeClr val="tx1"/>
                </a:solidFill>
              </a:rPr>
              <a:t>CREDITS: Thanks to </a:t>
            </a:r>
            <a:r>
              <a:rPr lang="en-US" dirty="0" err="1" smtClean="0">
                <a:solidFill>
                  <a:schemeClr val="tx1"/>
                </a:solidFill>
              </a:rPr>
              <a:t>E.Re</a:t>
            </a:r>
            <a:r>
              <a:rPr lang="en-US" dirty="0" smtClean="0">
                <a:solidFill>
                  <a:schemeClr val="tx1"/>
                </a:solidFill>
              </a:rPr>
              <a:t> and </a:t>
            </a:r>
            <a:r>
              <a:rPr lang="en-US" dirty="0" err="1" smtClean="0">
                <a:solidFill>
                  <a:schemeClr val="tx1"/>
                </a:solidFill>
              </a:rPr>
              <a:t>C.Oleari</a:t>
            </a:r>
            <a:r>
              <a:rPr lang="en-US" dirty="0" smtClean="0">
                <a:solidFill>
                  <a:schemeClr val="tx1"/>
                </a:solidFill>
              </a:rPr>
              <a:t> for a lot of the material appearing in the slides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39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Parton showers and fixed order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Two complementary approach for </a:t>
            </a:r>
            <a:r>
              <a:rPr lang="en-US" sz="2400" dirty="0" err="1" smtClean="0"/>
              <a:t>parton</a:t>
            </a:r>
            <a:r>
              <a:rPr lang="en-US" sz="2400" dirty="0" smtClean="0"/>
              <a:t> level computations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on </a:t>
            </a:r>
            <a:r>
              <a:rPr lang="en-US" dirty="0" err="1" smtClean="0"/>
              <a:t>parton</a:t>
            </a:r>
            <a:r>
              <a:rPr lang="en-US" dirty="0" smtClean="0"/>
              <a:t> showers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9"/>
            <a:ext cx="5018275" cy="519941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Describe </a:t>
            </a:r>
            <a:r>
              <a:rPr lang="en-US" sz="1800" dirty="0" smtClean="0">
                <a:solidFill>
                  <a:srgbClr val="FF9900"/>
                </a:solidFill>
              </a:rPr>
              <a:t>evolution</a:t>
            </a:r>
            <a:r>
              <a:rPr lang="en-US" sz="1800" dirty="0" smtClean="0"/>
              <a:t> from hard process at scale     to low energy (long distance) non-perturbative physics at scale</a:t>
            </a:r>
          </a:p>
          <a:p>
            <a:endParaRPr lang="en-US" sz="1000" dirty="0" smtClean="0"/>
          </a:p>
          <a:p>
            <a:r>
              <a:rPr lang="en-US" sz="1800" dirty="0" smtClean="0"/>
              <a:t>Proceeds via successive quark &amp; gluon production</a:t>
            </a:r>
          </a:p>
          <a:p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Start from a low multiplicity </a:t>
            </a:r>
            <a:r>
              <a:rPr lang="en-US" sz="1800" dirty="0" smtClean="0"/>
              <a:t>process at </a:t>
            </a:r>
            <a:r>
              <a:rPr lang="en-US" sz="1800" dirty="0" smtClean="0"/>
              <a:t>high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Color-charged </a:t>
            </a:r>
            <a:r>
              <a:rPr lang="en-US" sz="1800" dirty="0" err="1" smtClean="0"/>
              <a:t>partons</a:t>
            </a:r>
            <a:r>
              <a:rPr lang="en-US" sz="1800" dirty="0" smtClean="0"/>
              <a:t> like to radiate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5" name="Picture 4" descr="Event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97477" y="1067585"/>
            <a:ext cx="2667011" cy="23614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" t="42944" r="58982" b="44169"/>
          <a:stretch/>
        </p:blipFill>
        <p:spPr>
          <a:xfrm>
            <a:off x="2308002" y="1484784"/>
            <a:ext cx="576065" cy="2880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5" t="43334" r="4293" b="44169"/>
          <a:stretch/>
        </p:blipFill>
        <p:spPr>
          <a:xfrm>
            <a:off x="5148064" y="1006129"/>
            <a:ext cx="216024" cy="2793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5" t="43334" r="4293" b="44169"/>
          <a:stretch/>
        </p:blipFill>
        <p:spPr>
          <a:xfrm>
            <a:off x="4951090" y="2599012"/>
            <a:ext cx="216024" cy="27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71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Basics on </a:t>
            </a:r>
            <a:r>
              <a:rPr lang="en-US" dirty="0" err="1" smtClean="0"/>
              <a:t>parton</a:t>
            </a:r>
            <a:r>
              <a:rPr lang="en-US" dirty="0" smtClean="0"/>
              <a:t> showers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8"/>
            <a:ext cx="5018275" cy="576063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Describe </a:t>
            </a:r>
            <a:r>
              <a:rPr lang="en-US" sz="1800" dirty="0" smtClean="0">
                <a:solidFill>
                  <a:srgbClr val="FF9900"/>
                </a:solidFill>
              </a:rPr>
              <a:t>evolution</a:t>
            </a:r>
            <a:r>
              <a:rPr lang="en-US" sz="1800" dirty="0" smtClean="0"/>
              <a:t> from hard process at scale     to low energy (long distance) non-perturbative physics at scale</a:t>
            </a:r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sz="1800" dirty="0" smtClean="0"/>
              <a:t>Proceeds via successive quark &amp; gluon production</a:t>
            </a:r>
          </a:p>
          <a:p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Start from a low multiplicity process at high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Color-charged </a:t>
            </a:r>
            <a:r>
              <a:rPr lang="en-US" sz="1800" dirty="0" err="1" smtClean="0"/>
              <a:t>partons</a:t>
            </a:r>
            <a:r>
              <a:rPr lang="en-US" sz="1800" dirty="0" smtClean="0"/>
              <a:t> like to radiate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/>
              <a:t>Leading contribution from soft/collinear </a:t>
            </a:r>
            <a:r>
              <a:rPr lang="en-US" sz="1800" dirty="0" smtClean="0"/>
              <a:t>emissions (propagators become small)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25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</p:txBody>
      </p:sp>
      <p:pic>
        <p:nvPicPr>
          <p:cNvPr id="12" name="Picture 11" descr="Event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1052736"/>
            <a:ext cx="3383392" cy="23762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7" t="42944" r="58982" b="44169"/>
          <a:stretch/>
        </p:blipFill>
        <p:spPr>
          <a:xfrm>
            <a:off x="2308002" y="1484784"/>
            <a:ext cx="576065" cy="2880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5" t="43334" r="4293" b="44169"/>
          <a:stretch/>
        </p:blipFill>
        <p:spPr>
          <a:xfrm>
            <a:off x="5148064" y="1006129"/>
            <a:ext cx="216024" cy="2793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5" t="43334" r="4293" b="44169"/>
          <a:stretch/>
        </p:blipFill>
        <p:spPr>
          <a:xfrm>
            <a:off x="4951090" y="2599012"/>
            <a:ext cx="216024" cy="2793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10763"/>
            <a:ext cx="1600203" cy="10241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581128"/>
            <a:ext cx="5832648" cy="691807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29" name="Straight Arrow Connector 28"/>
          <p:cNvCxnSpPr>
            <a:stCxn id="7" idx="1"/>
          </p:cNvCxnSpPr>
          <p:nvPr/>
        </p:nvCxnSpPr>
        <p:spPr>
          <a:xfrm flipH="1">
            <a:off x="2123728" y="4927032"/>
            <a:ext cx="648072" cy="417911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 smtClean="0"/>
              <a:t>27/03/2017 - Gionata Luisoni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6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on </a:t>
            </a:r>
            <a:r>
              <a:rPr lang="en-US" dirty="0" err="1"/>
              <a:t>parton</a:t>
            </a:r>
            <a:r>
              <a:rPr lang="en-US" dirty="0"/>
              <a:t> showers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/>
              <a:t>In this limit QCD amplitudes factorize:</a:t>
            </a:r>
          </a:p>
          <a:p>
            <a:pPr marL="0" indent="0">
              <a:buClr>
                <a:schemeClr val="accent5"/>
              </a:buClr>
              <a:buSzPct val="70000"/>
              <a:buNone/>
            </a:pPr>
            <a:endParaRPr lang="en-US" sz="1800" dirty="0" smtClean="0"/>
          </a:p>
          <a:p>
            <a:pPr marL="0" indent="0">
              <a:buClr>
                <a:schemeClr val="accent5"/>
              </a:buClr>
              <a:buSzPct val="70000"/>
              <a:buNone/>
            </a:pPr>
            <a:endParaRPr lang="en-US" sz="1800" dirty="0"/>
          </a:p>
          <a:p>
            <a:pPr marL="0" indent="0">
              <a:buClr>
                <a:schemeClr val="accent5"/>
              </a:buClr>
              <a:buSzPct val="70000"/>
              <a:buNone/>
            </a:pPr>
            <a:endParaRPr lang="en-US" sz="18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500" dirty="0" smtClean="0"/>
              <a:t>Factorization of phase space:</a:t>
            </a:r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5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500" dirty="0" smtClean="0"/>
              <a:t>Factorization of matrix element:</a:t>
            </a:r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500" dirty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5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500" dirty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0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500" dirty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500" dirty="0" smtClean="0"/>
              <a:t>For successive emissions </a:t>
            </a:r>
            <a:r>
              <a:rPr lang="en-US" sz="1500" dirty="0" smtClean="0">
                <a:solidFill>
                  <a:schemeClr val="accent2"/>
                </a:solidFill>
              </a:rPr>
              <a:t>iterate</a:t>
            </a:r>
            <a:r>
              <a:rPr lang="en-US" sz="1500" dirty="0" smtClean="0"/>
              <a:t> this formula:</a:t>
            </a:r>
            <a:endParaRPr lang="en-US" sz="15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6" t="33273" r="28028" b="59153"/>
          <a:stretch/>
        </p:blipFill>
        <p:spPr>
          <a:xfrm>
            <a:off x="3707904" y="2276872"/>
            <a:ext cx="3312368" cy="3409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3" t="65500" r="15483"/>
          <a:stretch/>
        </p:blipFill>
        <p:spPr>
          <a:xfrm>
            <a:off x="1259632" y="3980408"/>
            <a:ext cx="4428492" cy="13082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t="40793" r="-13" b="35212"/>
          <a:stretch/>
        </p:blipFill>
        <p:spPr>
          <a:xfrm>
            <a:off x="1259632" y="2924944"/>
            <a:ext cx="7704856" cy="1080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61" t="-324" r="2857" b="68328"/>
          <a:stretch/>
        </p:blipFill>
        <p:spPr>
          <a:xfrm>
            <a:off x="4644008" y="941430"/>
            <a:ext cx="3876537" cy="1292180"/>
          </a:xfrm>
          <a:prstGeom prst="rect">
            <a:avLst/>
          </a:prstGeom>
        </p:spPr>
      </p:pic>
      <p:sp>
        <p:nvSpPr>
          <p:cNvPr id="11" name="Bent-Up Arrow 10"/>
          <p:cNvSpPr/>
          <p:nvPr/>
        </p:nvSpPr>
        <p:spPr>
          <a:xfrm rot="5400000">
            <a:off x="6008954" y="4151824"/>
            <a:ext cx="629014" cy="517629"/>
          </a:xfrm>
          <a:prstGeom prst="bentUpArrow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88626" y="4144471"/>
            <a:ext cx="2275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Gives rise to double logarithmic structure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816350" y="3140968"/>
            <a:ext cx="1763762" cy="648072"/>
          </a:xfrm>
          <a:prstGeom prst="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4634538"/>
            <a:ext cx="959196" cy="45729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588626" y="4096131"/>
            <a:ext cx="2159838" cy="995699"/>
          </a:xfrm>
          <a:prstGeom prst="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97" b="41857"/>
          <a:stretch/>
        </p:blipFill>
        <p:spPr>
          <a:xfrm>
            <a:off x="1187624" y="5517232"/>
            <a:ext cx="3822372" cy="126560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03" t="65776" r="9450" b="-843"/>
          <a:stretch/>
        </p:blipFill>
        <p:spPr>
          <a:xfrm>
            <a:off x="5195190" y="5770451"/>
            <a:ext cx="3851920" cy="6518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77" r="72120" b="67522"/>
          <a:stretch/>
        </p:blipFill>
        <p:spPr>
          <a:xfrm>
            <a:off x="2490528" y="6519053"/>
            <a:ext cx="1626127" cy="18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1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on </a:t>
            </a:r>
            <a:r>
              <a:rPr lang="en-US" dirty="0" err="1"/>
              <a:t>parton</a:t>
            </a:r>
            <a:r>
              <a:rPr lang="en-US" dirty="0"/>
              <a:t> showers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Dominant contribution comes from </a:t>
            </a:r>
            <a:r>
              <a:rPr lang="en-US" sz="1800" dirty="0" smtClean="0">
                <a:solidFill>
                  <a:srgbClr val="FF9900"/>
                </a:solidFill>
              </a:rPr>
              <a:t>strongly ordered</a:t>
            </a:r>
            <a:r>
              <a:rPr lang="en-US" sz="1800" dirty="0" smtClean="0"/>
              <a:t> emissions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Virtual corrections are also taken into account in the same approximation (they have same structure but opposite sign) leading to a </a:t>
            </a:r>
            <a:r>
              <a:rPr lang="en-US" sz="1800" dirty="0" err="1" smtClean="0">
                <a:solidFill>
                  <a:srgbClr val="FF9900"/>
                </a:solidFill>
              </a:rPr>
              <a:t>Sudakov</a:t>
            </a:r>
            <a:r>
              <a:rPr lang="en-US" sz="1800" dirty="0" smtClean="0">
                <a:solidFill>
                  <a:srgbClr val="FF9900"/>
                </a:solidFill>
              </a:rPr>
              <a:t> form factor               </a:t>
            </a:r>
            <a:r>
              <a:rPr lang="en-US" sz="1800" dirty="0" smtClean="0"/>
              <a:t>:</a:t>
            </a:r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lvl="1"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500" dirty="0" smtClean="0"/>
              <a:t>Corresponds to the </a:t>
            </a:r>
            <a:r>
              <a:rPr lang="en-US" sz="1500" dirty="0" smtClean="0">
                <a:solidFill>
                  <a:srgbClr val="FF0000"/>
                </a:solidFill>
              </a:rPr>
              <a:t>probability</a:t>
            </a:r>
            <a:r>
              <a:rPr lang="en-US" sz="1500" dirty="0" smtClean="0"/>
              <a:t> of having </a:t>
            </a:r>
            <a:r>
              <a:rPr lang="en-US" sz="1500" dirty="0" smtClean="0">
                <a:solidFill>
                  <a:srgbClr val="FF0000"/>
                </a:solidFill>
              </a:rPr>
              <a:t>no resolved emission </a:t>
            </a:r>
            <a:r>
              <a:rPr lang="en-US" sz="1500" dirty="0" smtClean="0"/>
              <a:t>between t</a:t>
            </a:r>
            <a:r>
              <a:rPr lang="en-US" sz="1500" baseline="-25000" dirty="0" smtClean="0"/>
              <a:t>1</a:t>
            </a:r>
            <a:r>
              <a:rPr lang="en-US" sz="1500" dirty="0" smtClean="0"/>
              <a:t> and t</a:t>
            </a:r>
            <a:r>
              <a:rPr lang="en-US" sz="1500" baseline="-25000" dirty="0" smtClean="0"/>
              <a:t>2</a:t>
            </a:r>
          </a:p>
          <a:p>
            <a:pPr marL="0" indent="0">
              <a:buClr>
                <a:schemeClr val="accent5"/>
              </a:buClr>
              <a:buSzPct val="70000"/>
              <a:buNone/>
            </a:pPr>
            <a:endParaRPr lang="en-US" sz="500" dirty="0" smtClean="0"/>
          </a:p>
          <a:p>
            <a:pPr>
              <a:buClr>
                <a:schemeClr val="accent5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Therefore, Shower Monte Carlo (SMC) cross section for first emission given by (                        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6" b="-1"/>
          <a:stretch/>
        </p:blipFill>
        <p:spPr>
          <a:xfrm>
            <a:off x="1907704" y="1511987"/>
            <a:ext cx="3168352" cy="11249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87824" y="2219367"/>
            <a:ext cx="1440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63888" y="2220781"/>
            <a:ext cx="1440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09934" y="2283694"/>
            <a:ext cx="86926" cy="75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96226" y="2075201"/>
            <a:ext cx="2712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</a:t>
            </a:r>
            <a:r>
              <a:rPr lang="en-US" sz="1000" baseline="-25000" dirty="0" smtClean="0"/>
              <a:t>1</a:t>
            </a:r>
            <a:endParaRPr lang="en-US" sz="1000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3568968" y="2129862"/>
            <a:ext cx="2712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t</a:t>
            </a:r>
            <a:r>
              <a:rPr lang="en-US" sz="1000" baseline="-25000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6708" y="2129862"/>
            <a:ext cx="272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t</a:t>
            </a:r>
            <a:r>
              <a:rPr lang="en-US" sz="1000" baseline="-25000" dirty="0" err="1" smtClean="0"/>
              <a:t>n</a:t>
            </a:r>
            <a:endParaRPr lang="en-US" sz="10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5474021" y="1828979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 &gt; t</a:t>
            </a:r>
            <a:r>
              <a:rPr lang="en-US" baseline="-25000" dirty="0" smtClean="0"/>
              <a:t>2</a:t>
            </a:r>
            <a:r>
              <a:rPr lang="en-US" dirty="0" smtClean="0"/>
              <a:t> &gt; … &gt;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n</a:t>
            </a:r>
            <a:endParaRPr lang="en-US" baseline="-25000" dirty="0"/>
          </a:p>
        </p:txBody>
      </p:sp>
      <p:sp>
        <p:nvSpPr>
          <p:cNvPr id="13" name="Rectangle 12"/>
          <p:cNvSpPr/>
          <p:nvPr/>
        </p:nvSpPr>
        <p:spPr>
          <a:xfrm>
            <a:off x="1907704" y="1511987"/>
            <a:ext cx="36004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28" t="31236" r="5607" b="38648"/>
          <a:stretch/>
        </p:blipFill>
        <p:spPr>
          <a:xfrm>
            <a:off x="3331177" y="3683123"/>
            <a:ext cx="3456384" cy="6480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" t="84244" r="83272"/>
          <a:stretch/>
        </p:blipFill>
        <p:spPr>
          <a:xfrm>
            <a:off x="7631507" y="3353906"/>
            <a:ext cx="720081" cy="30822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0" t="62567" r="67223" b="24048"/>
          <a:stretch/>
        </p:blipFill>
        <p:spPr>
          <a:xfrm>
            <a:off x="3076519" y="3863143"/>
            <a:ext cx="396044" cy="28803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08" t="62567" r="49851" b="24048"/>
          <a:stretch/>
        </p:blipFill>
        <p:spPr>
          <a:xfrm>
            <a:off x="2339752" y="3863143"/>
            <a:ext cx="864096" cy="2880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5" t="14989" r="3656" b="64742"/>
          <a:stretch/>
        </p:blipFill>
        <p:spPr>
          <a:xfrm>
            <a:off x="1144319" y="5578976"/>
            <a:ext cx="6984777" cy="64807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83" r="3655" b="90181"/>
          <a:stretch/>
        </p:blipFill>
        <p:spPr>
          <a:xfrm>
            <a:off x="1933104" y="5086109"/>
            <a:ext cx="1447842" cy="31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9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 on </a:t>
            </a:r>
            <a:r>
              <a:rPr lang="en-US" dirty="0" err="1"/>
              <a:t>parton</a:t>
            </a:r>
            <a:r>
              <a:rPr lang="en-US" dirty="0"/>
              <a:t> </a:t>
            </a:r>
            <a:r>
              <a:rPr lang="en-US" dirty="0" smtClean="0"/>
              <a:t>showers: final recipe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4" y="1137681"/>
            <a:ext cx="8186627" cy="5531679"/>
          </a:xfrm>
        </p:spPr>
        <p:txBody>
          <a:bodyPr>
            <a:normAutofit/>
          </a:bodyPr>
          <a:lstStyle/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0" indent="0">
              <a:buSzPct val="100000"/>
              <a:buNone/>
            </a:pPr>
            <a:endParaRPr lang="en-US" sz="2000" dirty="0" smtClean="0"/>
          </a:p>
          <a:p>
            <a:pPr>
              <a:buClr>
                <a:srgbClr val="FF99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Consider all Born graphs</a:t>
            </a:r>
            <a:endParaRPr lang="en-US" sz="1800" dirty="0"/>
          </a:p>
          <a:p>
            <a:pPr>
              <a:buClr>
                <a:srgbClr val="FF99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At each vertex: generate radiation variables and include factor</a:t>
            </a:r>
          </a:p>
          <a:p>
            <a:pPr>
              <a:buClr>
                <a:srgbClr val="FF99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Include a factor        </a:t>
            </a:r>
            <a:r>
              <a:rPr lang="en-US" sz="1800" dirty="0" smtClean="0"/>
              <a:t>        to </a:t>
            </a:r>
            <a:r>
              <a:rPr lang="en-US" sz="1800" dirty="0" smtClean="0"/>
              <a:t>each internal </a:t>
            </a:r>
            <a:r>
              <a:rPr lang="en-US" sz="1800" dirty="0" err="1" smtClean="0"/>
              <a:t>parton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en-US" sz="1800" dirty="0" smtClean="0"/>
              <a:t>from hardness t1 to hardness t2</a:t>
            </a:r>
          </a:p>
          <a:p>
            <a:pPr>
              <a:buClr>
                <a:srgbClr val="FF99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1800" dirty="0" smtClean="0"/>
              <a:t>Include a factor        </a:t>
            </a:r>
            <a:r>
              <a:rPr lang="en-US" sz="1800" dirty="0" smtClean="0"/>
              <a:t>       on </a:t>
            </a:r>
            <a:r>
              <a:rPr lang="en-US" sz="1800" dirty="0" smtClean="0"/>
              <a:t>final lines (t</a:t>
            </a:r>
            <a:r>
              <a:rPr lang="en-US" sz="1800" baseline="-25000" dirty="0" smtClean="0"/>
              <a:t>0</a:t>
            </a:r>
            <a:r>
              <a:rPr lang="en-US" sz="1800" dirty="0" smtClean="0"/>
              <a:t> is IR cutoff)</a:t>
            </a:r>
          </a:p>
          <a:p>
            <a:pPr>
              <a:buSzPct val="100000"/>
              <a:buFont typeface="Arial" panose="020B0604020202020204" pitchFamily="34" charset="0"/>
              <a:buChar char="•"/>
            </a:pPr>
            <a:endParaRPr lang="en-US" sz="1500" dirty="0"/>
          </a:p>
          <a:p>
            <a:pP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/>
              <a:t>This </a:t>
            </a:r>
            <a:r>
              <a:rPr lang="en-US" sz="2000" dirty="0"/>
              <a:t>allows to </a:t>
            </a:r>
            <a:r>
              <a:rPr lang="en-US" sz="2000" dirty="0" err="1"/>
              <a:t>resum</a:t>
            </a:r>
            <a:r>
              <a:rPr lang="en-US" sz="2000" dirty="0"/>
              <a:t> the leading logarithmic contributions to all orders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Probabilistic formulation of shower evolution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Can change shapes of distributions but not the overall normalization: at the inclusive level the cross section remains unchanged (</a:t>
            </a:r>
            <a:r>
              <a:rPr lang="en-US" sz="1700" dirty="0" err="1"/>
              <a:t>unitarity</a:t>
            </a:r>
            <a:r>
              <a:rPr lang="en-US" sz="1700" dirty="0"/>
              <a:t> of PS)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en-US" sz="1700" dirty="0"/>
              <a:t>Attaching this to a LO matrix element allows to reach LO+LL </a:t>
            </a:r>
            <a:r>
              <a:rPr lang="en-US" sz="1700" dirty="0" smtClean="0"/>
              <a:t>accuracy</a:t>
            </a:r>
            <a:endParaRPr lang="en-US" sz="17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11"/>
          <a:stretch/>
        </p:blipFill>
        <p:spPr>
          <a:xfrm>
            <a:off x="899592" y="764704"/>
            <a:ext cx="7560840" cy="25332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47" t="74921" r="37143" b="12847"/>
          <a:stretch/>
        </p:blipFill>
        <p:spPr>
          <a:xfrm>
            <a:off x="6758202" y="3615488"/>
            <a:ext cx="1800200" cy="5760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86576" r="68725" b="5638"/>
          <a:stretch/>
        </p:blipFill>
        <p:spPr>
          <a:xfrm>
            <a:off x="2366064" y="4044532"/>
            <a:ext cx="792088" cy="399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95497" r="68725"/>
          <a:stretch/>
        </p:blipFill>
        <p:spPr>
          <a:xfrm>
            <a:off x="2326596" y="4489386"/>
            <a:ext cx="792088" cy="23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Fixed </a:t>
            </a:r>
            <a:r>
              <a:rPr lang="de-CH" dirty="0" err="1" smtClean="0"/>
              <a:t>order</a:t>
            </a:r>
            <a:r>
              <a:rPr lang="de-CH" dirty="0" smtClean="0"/>
              <a:t> </a:t>
            </a:r>
            <a:r>
              <a:rPr lang="de-CH" dirty="0" err="1" smtClean="0"/>
              <a:t>calculations</a:t>
            </a:r>
            <a:endParaRPr lang="en-US" dirty="0"/>
          </a:p>
        </p:txBody>
      </p:sp>
      <p:sp>
        <p:nvSpPr>
          <p:cNvPr id="7" name="Content Placeholder 10"/>
          <p:cNvSpPr txBox="1">
            <a:spLocks/>
          </p:cNvSpPr>
          <p:nvPr/>
        </p:nvSpPr>
        <p:spPr>
          <a:xfrm>
            <a:off x="628650" y="1124744"/>
            <a:ext cx="8058150" cy="5199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err="1" smtClean="0"/>
              <a:t>Partonic</a:t>
            </a:r>
            <a:r>
              <a:rPr lang="de-CH" sz="2000" dirty="0" smtClean="0"/>
              <a:t> </a:t>
            </a:r>
            <a:r>
              <a:rPr lang="de-CH" sz="2000" dirty="0" err="1" smtClean="0"/>
              <a:t>cross</a:t>
            </a:r>
            <a:r>
              <a:rPr lang="de-CH" sz="2000" dirty="0" smtClean="0"/>
              <a:t> </a:t>
            </a:r>
            <a:r>
              <a:rPr lang="de-CH" sz="2000" dirty="0" err="1" smtClean="0"/>
              <a:t>section</a:t>
            </a:r>
            <a:r>
              <a:rPr lang="de-CH" sz="2000" dirty="0" smtClean="0"/>
              <a:t>: </a:t>
            </a:r>
            <a:r>
              <a:rPr lang="de-CH" sz="1400" dirty="0" err="1" smtClean="0"/>
              <a:t>for</a:t>
            </a:r>
            <a:r>
              <a:rPr lang="de-CH" sz="1400" dirty="0" smtClean="0"/>
              <a:t> </a:t>
            </a:r>
            <a:r>
              <a:rPr lang="de-CH" sz="1400" dirty="0" err="1" smtClean="0"/>
              <a:t>hard</a:t>
            </a:r>
            <a:r>
              <a:rPr lang="de-CH" sz="1400" dirty="0" smtClean="0"/>
              <a:t> </a:t>
            </a:r>
            <a:r>
              <a:rPr lang="de-CH" sz="1400" dirty="0" err="1" smtClean="0"/>
              <a:t>processes</a:t>
            </a:r>
            <a:r>
              <a:rPr lang="de-CH" sz="1400" dirty="0" smtClean="0"/>
              <a:t> </a:t>
            </a:r>
            <a:r>
              <a:rPr lang="de-CH" sz="1400" dirty="0" err="1" smtClean="0"/>
              <a:t>computed</a:t>
            </a:r>
            <a:r>
              <a:rPr lang="de-CH" sz="1400" dirty="0" smtClean="0"/>
              <a:t> </a:t>
            </a:r>
            <a:r>
              <a:rPr lang="de-CH" sz="1400" dirty="0" err="1" smtClean="0"/>
              <a:t>as</a:t>
            </a:r>
            <a:r>
              <a:rPr lang="de-CH" sz="1400" dirty="0" smtClean="0"/>
              <a:t> </a:t>
            </a:r>
            <a:r>
              <a:rPr lang="de-CH" sz="1400" dirty="0" err="1" smtClean="0"/>
              <a:t>series</a:t>
            </a:r>
            <a:r>
              <a:rPr lang="de-CH" sz="1400" dirty="0" smtClean="0"/>
              <a:t> </a:t>
            </a:r>
            <a:r>
              <a:rPr lang="de-CH" sz="1400" dirty="0" err="1" smtClean="0"/>
              <a:t>exp</a:t>
            </a:r>
            <a:r>
              <a:rPr lang="de-CH" sz="1400" dirty="0" smtClean="0"/>
              <a:t>. in </a:t>
            </a:r>
            <a:r>
              <a:rPr lang="de-CH" sz="1400" dirty="0" err="1" smtClean="0"/>
              <a:t>the</a:t>
            </a:r>
            <a:r>
              <a:rPr lang="de-CH" sz="1400" dirty="0" smtClean="0"/>
              <a:t> strong </a:t>
            </a:r>
            <a:r>
              <a:rPr lang="de-CH" sz="1400" dirty="0" err="1" smtClean="0"/>
              <a:t>coupling</a:t>
            </a:r>
            <a:r>
              <a:rPr lang="de-CH" sz="1400" dirty="0" smtClean="0"/>
              <a:t>          0.1</a:t>
            </a:r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  <a:p>
            <a:pPr lvl="1"/>
            <a:r>
              <a:rPr lang="de-CH" dirty="0" smtClean="0"/>
              <a:t>LO: </a:t>
            </a:r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r>
              <a:rPr lang="de-CH" dirty="0" smtClean="0"/>
              <a:t>NLO:</a:t>
            </a:r>
          </a:p>
          <a:p>
            <a:pPr lvl="1"/>
            <a:endParaRPr lang="de-CH" dirty="0" smtClean="0"/>
          </a:p>
          <a:p>
            <a:pPr lvl="1"/>
            <a:endParaRPr lang="de-CH" dirty="0" smtClean="0"/>
          </a:p>
          <a:p>
            <a:pPr lvl="1"/>
            <a:r>
              <a:rPr lang="de-CH" dirty="0" smtClean="0"/>
              <a:t>NNLO:</a:t>
            </a:r>
          </a:p>
          <a:p>
            <a:pPr lvl="1"/>
            <a:endParaRPr lang="de-CH" dirty="0" smtClean="0"/>
          </a:p>
          <a:p>
            <a:pPr marL="393192" lvl="1" indent="0">
              <a:buFont typeface="Wingdings 2" pitchFamily="18" charset="2"/>
              <a:buNone/>
            </a:pPr>
            <a:endParaRPr lang="de-CH" dirty="0"/>
          </a:p>
        </p:txBody>
      </p:sp>
      <p:sp>
        <p:nvSpPr>
          <p:cNvPr id="9" name="TextBox 8"/>
          <p:cNvSpPr txBox="1"/>
          <p:nvPr/>
        </p:nvSpPr>
        <p:spPr>
          <a:xfrm>
            <a:off x="2625154" y="2267580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LO</a:t>
            </a:r>
            <a:endParaRPr lang="de-CH" dirty="0"/>
          </a:p>
        </p:txBody>
      </p:sp>
      <p:sp>
        <p:nvSpPr>
          <p:cNvPr id="10" name="TextBox 9"/>
          <p:cNvSpPr txBox="1"/>
          <p:nvPr/>
        </p:nvSpPr>
        <p:spPr>
          <a:xfrm>
            <a:off x="3313692" y="2267580"/>
            <a:ext cx="669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NLO</a:t>
            </a:r>
            <a:endParaRPr lang="de-CH" dirty="0"/>
          </a:p>
        </p:txBody>
      </p:sp>
      <p:sp>
        <p:nvSpPr>
          <p:cNvPr id="11" name="TextBox 10"/>
          <p:cNvSpPr txBox="1"/>
          <p:nvPr/>
        </p:nvSpPr>
        <p:spPr>
          <a:xfrm>
            <a:off x="4139794" y="2267580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NNLO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5092247" y="2267580"/>
            <a:ext cx="739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N</a:t>
            </a:r>
            <a:r>
              <a:rPr lang="de-CH" baseline="30000" dirty="0" smtClean="0"/>
              <a:t>3</a:t>
            </a:r>
            <a:r>
              <a:rPr lang="de-CH" dirty="0" smtClean="0"/>
              <a:t>LO</a:t>
            </a:r>
            <a:endParaRPr lang="de-CH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67971" y="2267580"/>
            <a:ext cx="0" cy="36933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86862" y="2267580"/>
            <a:ext cx="0" cy="36933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017123" y="2267580"/>
            <a:ext cx="0" cy="36933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360" y="4077254"/>
            <a:ext cx="837404" cy="8094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996952"/>
            <a:ext cx="837404" cy="8094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77072"/>
            <a:ext cx="878305" cy="80941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157192"/>
            <a:ext cx="882611" cy="80941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156788"/>
            <a:ext cx="878743" cy="80982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164" y="5157116"/>
            <a:ext cx="837821" cy="80982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21008"/>
            <a:ext cx="216024" cy="232026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868144" y="2996952"/>
            <a:ext cx="3069495" cy="738664"/>
            <a:chOff x="4146432" y="2996952"/>
            <a:chExt cx="3069495" cy="738664"/>
          </a:xfrm>
        </p:grpSpPr>
        <p:sp>
          <p:nvSpPr>
            <p:cNvPr id="24" name="TextBox 23"/>
            <p:cNvSpPr txBox="1"/>
            <p:nvPr/>
          </p:nvSpPr>
          <p:spPr>
            <a:xfrm>
              <a:off x="4146432" y="2996952"/>
              <a:ext cx="306949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dirty="0" err="1" smtClean="0"/>
                <a:t>Predicts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only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the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order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of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magnitude</a:t>
              </a:r>
              <a:r>
                <a:rPr lang="de-CH" sz="1400" dirty="0" smtClean="0"/>
                <a:t>:</a:t>
              </a:r>
            </a:p>
            <a:p>
              <a:pPr marL="176213" indent="-176213">
                <a:buFont typeface="Wingdings" panose="05000000000000000000" pitchFamily="2" charset="2"/>
                <a:buChar char="Ø"/>
              </a:pPr>
              <a:r>
                <a:rPr lang="de-CH" sz="1400" dirty="0" err="1" smtClean="0"/>
                <a:t>scale</a:t>
              </a:r>
              <a:r>
                <a:rPr lang="de-CH" sz="1400" dirty="0" smtClean="0"/>
                <a:t> in </a:t>
              </a:r>
              <a:r>
                <a:rPr lang="de-CH" sz="1400" dirty="0" err="1" smtClean="0"/>
                <a:t>coupling</a:t>
              </a:r>
              <a:r>
                <a:rPr lang="de-CH" sz="1400" dirty="0" smtClean="0"/>
                <a:t> </a:t>
              </a:r>
              <a:r>
                <a:rPr lang="de-CH" sz="1400" dirty="0" err="1" smtClean="0"/>
                <a:t>is</a:t>
              </a:r>
              <a:r>
                <a:rPr lang="de-CH" sz="1400" dirty="0" smtClean="0"/>
                <a:t> not </a:t>
              </a:r>
              <a:r>
                <a:rPr lang="de-CH" sz="1400" dirty="0" err="1" smtClean="0"/>
                <a:t>defined</a:t>
              </a:r>
              <a:r>
                <a:rPr lang="de-CH" sz="1400" dirty="0" smtClean="0"/>
                <a:t> </a:t>
              </a:r>
            </a:p>
            <a:p>
              <a:pPr marL="176213" indent="-176213">
                <a:buFont typeface="Wingdings" panose="05000000000000000000" pitchFamily="2" charset="2"/>
                <a:buChar char="Ø"/>
                <a:tabLst>
                  <a:tab pos="1255713" algn="l"/>
                </a:tabLst>
              </a:pPr>
              <a:r>
                <a:rPr lang="de-CH" sz="1400" dirty="0" smtClean="0"/>
                <a:t>1 </a:t>
              </a:r>
              <a:r>
                <a:rPr lang="de-CH" sz="1400" dirty="0" err="1" smtClean="0"/>
                <a:t>parton</a:t>
              </a:r>
              <a:r>
                <a:rPr lang="de-CH" sz="1400" dirty="0" smtClean="0"/>
                <a:t>   </a:t>
              </a:r>
              <a:r>
                <a:rPr lang="de-CH" sz="1400" dirty="0"/>
                <a:t>	</a:t>
              </a:r>
              <a:r>
                <a:rPr lang="de-CH" sz="1400" dirty="0" smtClean="0"/>
                <a:t>1 </a:t>
              </a:r>
              <a:r>
                <a:rPr lang="de-CH" sz="1400" dirty="0" err="1" smtClean="0"/>
                <a:t>jet</a:t>
              </a:r>
              <a:endParaRPr lang="de-CH" sz="14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5097616" y="3598240"/>
              <a:ext cx="330000" cy="0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868144" y="4130496"/>
            <a:ext cx="289643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First </a:t>
            </a:r>
            <a:r>
              <a:rPr lang="de-CH" sz="1400" dirty="0" err="1" smtClean="0"/>
              <a:t>reliable</a:t>
            </a:r>
            <a:r>
              <a:rPr lang="de-CH" sz="1400" dirty="0" smtClean="0"/>
              <a:t> </a:t>
            </a:r>
            <a:r>
              <a:rPr lang="de-CH" sz="1400" dirty="0" err="1" smtClean="0"/>
              <a:t>predictions</a:t>
            </a:r>
            <a:r>
              <a:rPr lang="de-CH" sz="1400" dirty="0" smtClean="0"/>
              <a:t>:</a:t>
            </a:r>
          </a:p>
          <a:p>
            <a:pPr marL="176213" indent="-176213">
              <a:buFont typeface="Wingdings" panose="05000000000000000000" pitchFamily="2" charset="2"/>
              <a:buChar char="Ø"/>
            </a:pPr>
            <a:r>
              <a:rPr lang="de-CH" sz="1400" dirty="0" err="1"/>
              <a:t>s</a:t>
            </a:r>
            <a:r>
              <a:rPr lang="de-CH" sz="1400" dirty="0" err="1" smtClean="0"/>
              <a:t>cale</a:t>
            </a:r>
            <a:r>
              <a:rPr lang="de-CH" sz="1400" dirty="0" smtClean="0"/>
              <a:t> </a:t>
            </a:r>
            <a:r>
              <a:rPr lang="de-CH" sz="1400" dirty="0" err="1" smtClean="0"/>
              <a:t>choices</a:t>
            </a:r>
            <a:r>
              <a:rPr lang="de-CH" sz="1400" dirty="0" smtClean="0"/>
              <a:t> </a:t>
            </a:r>
            <a:r>
              <a:rPr lang="de-CH" sz="1400" dirty="0" err="1" smtClean="0"/>
              <a:t>can</a:t>
            </a:r>
            <a:r>
              <a:rPr lang="de-CH" sz="1400" dirty="0" smtClean="0"/>
              <a:t> </a:t>
            </a:r>
            <a:r>
              <a:rPr lang="de-CH" sz="1400" dirty="0" err="1" smtClean="0"/>
              <a:t>be</a:t>
            </a:r>
            <a:r>
              <a:rPr lang="de-CH" sz="1400" dirty="0" smtClean="0"/>
              <a:t> </a:t>
            </a:r>
            <a:r>
              <a:rPr lang="de-CH" sz="1400" dirty="0" err="1" smtClean="0"/>
              <a:t>made</a:t>
            </a:r>
            <a:endParaRPr lang="de-CH" sz="1400" dirty="0" smtClean="0"/>
          </a:p>
          <a:p>
            <a:pPr marL="176213" indent="-176213">
              <a:buFont typeface="Wingdings" panose="05000000000000000000" pitchFamily="2" charset="2"/>
              <a:buChar char="Ø"/>
              <a:tabLst>
                <a:tab pos="1255713" algn="l"/>
              </a:tabLst>
            </a:pPr>
            <a:r>
              <a:rPr lang="de-CH" sz="1400" dirty="0" err="1"/>
              <a:t>f</a:t>
            </a:r>
            <a:r>
              <a:rPr lang="de-CH" sz="1400" dirty="0" err="1" smtClean="0"/>
              <a:t>irst</a:t>
            </a:r>
            <a:r>
              <a:rPr lang="de-CH" sz="1400" dirty="0" smtClean="0"/>
              <a:t> </a:t>
            </a:r>
            <a:r>
              <a:rPr lang="de-CH" sz="1400" dirty="0" err="1" smtClean="0"/>
              <a:t>description</a:t>
            </a:r>
            <a:r>
              <a:rPr lang="de-CH" sz="1400" dirty="0" smtClean="0"/>
              <a:t> </a:t>
            </a:r>
            <a:r>
              <a:rPr lang="de-CH" sz="1400" dirty="0" err="1" smtClean="0"/>
              <a:t>of</a:t>
            </a:r>
            <a:r>
              <a:rPr lang="de-CH" sz="1400" dirty="0" smtClean="0"/>
              <a:t> </a:t>
            </a:r>
            <a:r>
              <a:rPr lang="de-CH" sz="1400" dirty="0" err="1" smtClean="0"/>
              <a:t>jet</a:t>
            </a:r>
            <a:r>
              <a:rPr lang="de-CH" sz="1400" dirty="0" smtClean="0"/>
              <a:t> </a:t>
            </a:r>
            <a:r>
              <a:rPr lang="de-CH" sz="1400" dirty="0" err="1" smtClean="0"/>
              <a:t>substructure</a:t>
            </a:r>
            <a:endParaRPr lang="de-CH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868144" y="5210616"/>
            <a:ext cx="28105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err="1" smtClean="0"/>
              <a:t>Possible</a:t>
            </a:r>
            <a:r>
              <a:rPr lang="de-CH" sz="1400" dirty="0" smtClean="0"/>
              <a:t> </a:t>
            </a:r>
            <a:r>
              <a:rPr lang="de-CH" sz="1400" dirty="0" err="1" smtClean="0"/>
              <a:t>to</a:t>
            </a:r>
            <a:r>
              <a:rPr lang="de-CH" sz="1400" dirty="0" smtClean="0"/>
              <a:t> </a:t>
            </a:r>
            <a:r>
              <a:rPr lang="de-CH" sz="1400" dirty="0" err="1" smtClean="0"/>
              <a:t>quantify</a:t>
            </a:r>
            <a:r>
              <a:rPr lang="de-CH" sz="1400" dirty="0" smtClean="0"/>
              <a:t> </a:t>
            </a:r>
            <a:r>
              <a:rPr lang="de-CH" sz="1400" dirty="0" err="1" smtClean="0"/>
              <a:t>uncertainties</a:t>
            </a:r>
            <a:r>
              <a:rPr lang="de-CH" sz="1400" dirty="0" smtClean="0"/>
              <a:t>:</a:t>
            </a:r>
          </a:p>
          <a:p>
            <a:pPr marL="176213" indent="-176213">
              <a:buFont typeface="Wingdings" panose="05000000000000000000" pitchFamily="2" charset="2"/>
              <a:buChar char="Ø"/>
            </a:pPr>
            <a:r>
              <a:rPr lang="de-CH" sz="1400" dirty="0" err="1"/>
              <a:t>c</a:t>
            </a:r>
            <a:r>
              <a:rPr lang="de-CH" sz="1400" dirty="0" err="1" smtClean="0"/>
              <a:t>onvergence</a:t>
            </a:r>
            <a:r>
              <a:rPr lang="de-CH" sz="1400" dirty="0" smtClean="0"/>
              <a:t> </a:t>
            </a:r>
            <a:r>
              <a:rPr lang="de-CH" sz="1400" dirty="0" err="1" smtClean="0"/>
              <a:t>can</a:t>
            </a:r>
            <a:r>
              <a:rPr lang="de-CH" sz="1400" dirty="0" smtClean="0"/>
              <a:t> </a:t>
            </a:r>
            <a:r>
              <a:rPr lang="de-CH" sz="1400" dirty="0" err="1" smtClean="0"/>
              <a:t>be</a:t>
            </a:r>
            <a:r>
              <a:rPr lang="de-CH" sz="1400" dirty="0" smtClean="0"/>
              <a:t> </a:t>
            </a:r>
            <a:r>
              <a:rPr lang="de-CH" sz="1400" dirty="0" err="1" smtClean="0"/>
              <a:t>checked</a:t>
            </a:r>
            <a:endParaRPr lang="de-CH" sz="1400" dirty="0" smtClean="0"/>
          </a:p>
          <a:p>
            <a:pPr marL="176213" indent="-176213">
              <a:buFont typeface="Wingdings" panose="05000000000000000000" pitchFamily="2" charset="2"/>
              <a:buChar char="Ø"/>
              <a:tabLst>
                <a:tab pos="1255713" algn="l"/>
              </a:tabLst>
            </a:pPr>
            <a:r>
              <a:rPr lang="de-CH" sz="1400" dirty="0" err="1"/>
              <a:t>r</a:t>
            </a:r>
            <a:r>
              <a:rPr lang="de-CH" sz="1400" dirty="0" err="1" smtClean="0"/>
              <a:t>icher</a:t>
            </a:r>
            <a:r>
              <a:rPr lang="de-CH" sz="1400" dirty="0" smtClean="0"/>
              <a:t> </a:t>
            </a:r>
            <a:r>
              <a:rPr lang="de-CH" sz="1400" dirty="0" err="1" smtClean="0"/>
              <a:t>jet</a:t>
            </a:r>
            <a:r>
              <a:rPr lang="de-CH" sz="1400" dirty="0" smtClean="0"/>
              <a:t> </a:t>
            </a:r>
            <a:r>
              <a:rPr lang="de-CH" sz="1400" dirty="0" err="1" smtClean="0"/>
              <a:t>substructure</a:t>
            </a:r>
            <a:endParaRPr lang="de-CH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16</a:t>
            </a:fld>
            <a:endParaRPr kumimoji="0"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11" y="1628800"/>
            <a:ext cx="6326445" cy="779053"/>
          </a:xfrm>
          <a:prstGeom prst="rect">
            <a:avLst/>
          </a:prstGeom>
        </p:spPr>
      </p:pic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dirty="0" smtClean="0"/>
              <a:t>12/01/2017 - Gionata Luisoni</a:t>
            </a:r>
            <a:endParaRPr lang="en-US" dirty="0"/>
          </a:p>
        </p:txBody>
      </p:sp>
      <p:sp>
        <p:nvSpPr>
          <p:cNvPr id="2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kumimoji="0" lang="fr-FR" dirty="0" err="1" smtClean="0"/>
              <a:t>Teilchenphysik</a:t>
            </a:r>
            <a:r>
              <a:rPr kumimoji="0" lang="fr-FR" dirty="0" smtClean="0"/>
              <a:t> </a:t>
            </a:r>
            <a:r>
              <a:rPr kumimoji="0" lang="fr-FR" dirty="0" err="1" smtClean="0"/>
              <a:t>Seminar</a:t>
            </a:r>
            <a:r>
              <a:rPr kumimoji="0" lang="fr-FR" dirty="0" smtClean="0"/>
              <a:t>, TUM</a:t>
            </a:r>
            <a:endParaRPr kumimoji="0"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/>
          <a:srcRect l="22868" r="13875"/>
          <a:stretch/>
        </p:blipFill>
        <p:spPr>
          <a:xfrm>
            <a:off x="8236281" y="1280471"/>
            <a:ext cx="121336" cy="11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4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Importance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NLO </a:t>
            </a:r>
            <a:r>
              <a:rPr lang="de-CH" dirty="0" err="1" smtClean="0"/>
              <a:t>calculations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control</a:t>
            </a:r>
            <a:r>
              <a:rPr lang="de-CH" sz="2400" dirty="0" smtClean="0"/>
              <a:t>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theoretical</a:t>
            </a:r>
            <a:r>
              <a:rPr lang="de-CH" sz="2400" dirty="0" smtClean="0"/>
              <a:t> </a:t>
            </a:r>
            <a:r>
              <a:rPr lang="de-CH" sz="2400" dirty="0" err="1" smtClean="0"/>
              <a:t>uncertainties</a:t>
            </a:r>
            <a:r>
              <a:rPr lang="de-CH" sz="2400" dirty="0" smtClean="0"/>
              <a:t> in </a:t>
            </a:r>
            <a:r>
              <a:rPr lang="de-CH" sz="2400" dirty="0" err="1" smtClean="0"/>
              <a:t>the</a:t>
            </a:r>
            <a:r>
              <a:rPr lang="de-CH" sz="2400" dirty="0" smtClean="0"/>
              <a:t> </a:t>
            </a:r>
            <a:r>
              <a:rPr lang="de-CH" sz="2400" dirty="0" err="1" smtClean="0"/>
              <a:t>computation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LHC </a:t>
            </a:r>
            <a:r>
              <a:rPr lang="de-CH" sz="2400" dirty="0" err="1" smtClean="0"/>
              <a:t>processes</a:t>
            </a:r>
            <a:r>
              <a:rPr lang="de-CH" sz="2400" dirty="0" smtClean="0"/>
              <a:t> NLO </a:t>
            </a:r>
            <a:r>
              <a:rPr lang="de-CH" sz="2400" dirty="0" err="1" smtClean="0"/>
              <a:t>predictions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</a:t>
            </a:r>
            <a:r>
              <a:rPr lang="de-CH" sz="2400" dirty="0" err="1" smtClean="0"/>
              <a:t>needed</a:t>
            </a:r>
            <a:r>
              <a:rPr lang="de-CH" sz="2400" dirty="0" smtClean="0"/>
              <a:t>:</a:t>
            </a:r>
          </a:p>
          <a:p>
            <a:pPr lvl="1">
              <a:buNone/>
            </a:pPr>
            <a:endParaRPr lang="it-CH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CH" smtClean="0"/>
              <a:t>G.Luisoni, November 29th 2012</a:t>
            </a:r>
            <a:endParaRPr lang="it-CH"/>
          </a:p>
        </p:txBody>
      </p:sp>
      <p:pic>
        <p:nvPicPr>
          <p:cNvPr id="6" name="Picture 5" descr="wm3jlhc_etwmu_siscone_eb_jets_jet_1_1_et_2.png"/>
          <p:cNvPicPr>
            <a:picLocks noChangeAspect="1"/>
          </p:cNvPicPr>
          <p:nvPr/>
        </p:nvPicPr>
        <p:blipFill>
          <a:blip r:embed="rId2" cstate="print"/>
          <a:srcRect l="3332" t="4878" r="7224" b="4878"/>
          <a:stretch>
            <a:fillRect/>
          </a:stretch>
        </p:blipFill>
        <p:spPr>
          <a:xfrm rot="5400000">
            <a:off x="650817" y="1663681"/>
            <a:ext cx="3894272" cy="4116801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3888432" cy="3725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597953" y="5753375"/>
            <a:ext cx="439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Consequences of a bad (wrong) scale choice!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Sometimes not even NLO is enough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some processes NLO corrections are still large: need to compute cross section at even higher accuracy to obtain a precise theoretical prediction</a:t>
            </a:r>
          </a:p>
          <a:p>
            <a:endParaRPr lang="en-US" dirty="0"/>
          </a:p>
          <a:p>
            <a:r>
              <a:rPr lang="en-US" dirty="0" smtClean="0"/>
              <a:t>Canonical example: Higgs boson production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10023"/>
            <a:ext cx="4499844" cy="3325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3689" y="6086885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chemeClr val="accent6"/>
                </a:solidFill>
              </a:rPr>
              <a:t>[</a:t>
            </a:r>
            <a:r>
              <a:rPr lang="de-CH" sz="1200" dirty="0" err="1" smtClean="0">
                <a:solidFill>
                  <a:schemeClr val="accent6"/>
                </a:solidFill>
              </a:rPr>
              <a:t>Anastasiou</a:t>
            </a:r>
            <a:r>
              <a:rPr lang="de-CH" sz="1200" dirty="0" smtClean="0">
                <a:solidFill>
                  <a:schemeClr val="accent6"/>
                </a:solidFill>
              </a:rPr>
              <a:t>, </a:t>
            </a:r>
            <a:r>
              <a:rPr lang="de-CH" sz="1200" dirty="0" err="1" smtClean="0">
                <a:solidFill>
                  <a:schemeClr val="accent6"/>
                </a:solidFill>
              </a:rPr>
              <a:t>Melnikov</a:t>
            </a:r>
            <a:r>
              <a:rPr lang="de-CH" sz="1200" dirty="0" smtClean="0">
                <a:solidFill>
                  <a:schemeClr val="accent6"/>
                </a:solidFill>
              </a:rPr>
              <a:t>, </a:t>
            </a:r>
            <a:r>
              <a:rPr lang="de-CH" sz="1200" dirty="0" err="1" smtClean="0">
                <a:solidFill>
                  <a:schemeClr val="accent6"/>
                </a:solidFill>
              </a:rPr>
              <a:t>Petriello</a:t>
            </a:r>
            <a:r>
              <a:rPr lang="de-CH" sz="1200" dirty="0" smtClean="0">
                <a:solidFill>
                  <a:schemeClr val="accent6"/>
                </a:solidFill>
              </a:rPr>
              <a:t>, ‘05]</a:t>
            </a:r>
            <a:endParaRPr lang="en-US" sz="1200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35754" y="3140968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4650" lvl="1" indent="-285750">
              <a:buSzPct val="100000"/>
              <a:buFont typeface="Arial" panose="020B0604020202020204" pitchFamily="34" charset="0"/>
              <a:buChar char="•"/>
            </a:pPr>
            <a:r>
              <a:rPr lang="de-CH" dirty="0" err="1"/>
              <a:t>Huge</a:t>
            </a:r>
            <a:r>
              <a:rPr lang="de-CH" dirty="0"/>
              <a:t> NLO [</a:t>
            </a:r>
            <a:r>
              <a:rPr lang="de-CH" dirty="0">
                <a:solidFill>
                  <a:srgbClr val="FF9900"/>
                </a:solidFill>
              </a:rPr>
              <a:t>O(100%</a:t>
            </a:r>
            <a:r>
              <a:rPr lang="de-CH" dirty="0"/>
              <a:t>)] </a:t>
            </a:r>
            <a:r>
              <a:rPr lang="de-CH" dirty="0" err="1"/>
              <a:t>and</a:t>
            </a:r>
            <a:r>
              <a:rPr lang="de-CH" dirty="0"/>
              <a:t> NNLO [</a:t>
            </a:r>
            <a:r>
              <a:rPr lang="de-CH" dirty="0">
                <a:solidFill>
                  <a:srgbClr val="FF9900"/>
                </a:solidFill>
              </a:rPr>
              <a:t>O(20%)</a:t>
            </a:r>
            <a:r>
              <a:rPr lang="de-CH" dirty="0"/>
              <a:t>] </a:t>
            </a:r>
            <a:r>
              <a:rPr lang="de-CH" dirty="0" err="1"/>
              <a:t>effects</a:t>
            </a:r>
            <a:r>
              <a:rPr lang="de-CH" dirty="0" smtClean="0"/>
              <a:t>!</a:t>
            </a:r>
          </a:p>
          <a:p>
            <a:pPr marL="374650" lvl="1" indent="-285750">
              <a:buSzPct val="100000"/>
              <a:buFont typeface="Arial" panose="020B0604020202020204" pitchFamily="34" charset="0"/>
              <a:buChar char="•"/>
            </a:pPr>
            <a:endParaRPr lang="de-CH" dirty="0"/>
          </a:p>
          <a:p>
            <a:pPr marL="374650" lvl="1" indent="-285750">
              <a:buSzPct val="100000"/>
              <a:buFont typeface="Arial" panose="020B0604020202020204" pitchFamily="34" charset="0"/>
              <a:buChar char="•"/>
            </a:pPr>
            <a:r>
              <a:rPr lang="de-CH" dirty="0" err="1"/>
              <a:t>Now</a:t>
            </a:r>
            <a:r>
              <a:rPr lang="de-CH" dirty="0"/>
              <a:t> </a:t>
            </a:r>
            <a:r>
              <a:rPr lang="de-CH" dirty="0" err="1"/>
              <a:t>known</a:t>
            </a:r>
            <a:r>
              <a:rPr lang="de-CH" dirty="0"/>
              <a:t> at N</a:t>
            </a:r>
            <a:r>
              <a:rPr lang="de-CH" baseline="30000" dirty="0"/>
              <a:t>3</a:t>
            </a:r>
            <a:r>
              <a:rPr lang="de-CH" dirty="0"/>
              <a:t>LO: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437112"/>
            <a:ext cx="2853511" cy="12909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2080" y="5806580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chemeClr val="accent6"/>
                </a:solidFill>
              </a:rPr>
              <a:t>[</a:t>
            </a:r>
            <a:r>
              <a:rPr lang="de-CH" sz="1200" dirty="0" err="1" smtClean="0">
                <a:solidFill>
                  <a:schemeClr val="accent6"/>
                </a:solidFill>
              </a:rPr>
              <a:t>Anastasiou</a:t>
            </a:r>
            <a:r>
              <a:rPr lang="de-CH" sz="1200" dirty="0" smtClean="0">
                <a:solidFill>
                  <a:schemeClr val="accent6"/>
                </a:solidFill>
              </a:rPr>
              <a:t>, </a:t>
            </a:r>
            <a:r>
              <a:rPr lang="de-CH" sz="1200" dirty="0" err="1" smtClean="0">
                <a:solidFill>
                  <a:schemeClr val="accent6"/>
                </a:solidFill>
              </a:rPr>
              <a:t>Duhr</a:t>
            </a:r>
            <a:r>
              <a:rPr lang="de-CH" sz="1200" dirty="0" smtClean="0">
                <a:solidFill>
                  <a:schemeClr val="accent6"/>
                </a:solidFill>
              </a:rPr>
              <a:t>, </a:t>
            </a:r>
            <a:r>
              <a:rPr lang="de-CH" sz="1200" dirty="0" err="1" smtClean="0">
                <a:solidFill>
                  <a:schemeClr val="accent6"/>
                </a:solidFill>
              </a:rPr>
              <a:t>Dulat</a:t>
            </a:r>
            <a:r>
              <a:rPr lang="de-CH" sz="1200" dirty="0" smtClean="0">
                <a:solidFill>
                  <a:schemeClr val="accent6"/>
                </a:solidFill>
              </a:rPr>
              <a:t>, Furlan, Gehrmann, Herzog, </a:t>
            </a:r>
            <a:r>
              <a:rPr lang="de-CH" sz="1200" dirty="0" err="1" smtClean="0">
                <a:solidFill>
                  <a:schemeClr val="accent6"/>
                </a:solidFill>
              </a:rPr>
              <a:t>Lazopoulos</a:t>
            </a:r>
            <a:r>
              <a:rPr lang="de-CH" sz="1200" dirty="0" smtClean="0">
                <a:solidFill>
                  <a:schemeClr val="accent6"/>
                </a:solidFill>
              </a:rPr>
              <a:t>, Mistlberger, ’15-‘16]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4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6350" y="6178937"/>
            <a:ext cx="683568" cy="672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a NLO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8"/>
            <a:ext cx="7886700" cy="561662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NLO calculation for an observable O consists of different ingredients:</a:t>
            </a:r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200" dirty="0" smtClean="0"/>
              <a:t>[Parametrized (n+1)-body phase space             in terms of Born and radiation                                      ]</a:t>
            </a:r>
          </a:p>
          <a:p>
            <a:pPr marL="0" indent="0">
              <a:buNone/>
            </a:pPr>
            <a:endParaRPr lang="en-US" sz="200" dirty="0" smtClean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6517" t="9817" r="9103" b="11927"/>
          <a:stretch>
            <a:fillRect/>
          </a:stretch>
        </p:blipFill>
        <p:spPr bwMode="auto">
          <a:xfrm>
            <a:off x="6804248" y="1541712"/>
            <a:ext cx="997953" cy="87764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7789" t="10156" r="7255" b="10000"/>
          <a:stretch>
            <a:fillRect/>
          </a:stretch>
        </p:blipFill>
        <p:spPr bwMode="auto">
          <a:xfrm>
            <a:off x="3923928" y="1548930"/>
            <a:ext cx="914400" cy="8667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7420" t="8286" r="10306" b="8831"/>
          <a:stretch>
            <a:fillRect/>
          </a:stretch>
        </p:blipFill>
        <p:spPr bwMode="auto">
          <a:xfrm>
            <a:off x="1835696" y="1561776"/>
            <a:ext cx="924719" cy="87630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7" t="10041" r="32686" b="83467"/>
          <a:stretch/>
        </p:blipFill>
        <p:spPr>
          <a:xfrm>
            <a:off x="3282206" y="3216165"/>
            <a:ext cx="432048" cy="2833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21198" r="7077" b="68761"/>
          <a:stretch/>
        </p:blipFill>
        <p:spPr>
          <a:xfrm>
            <a:off x="683568" y="2477267"/>
            <a:ext cx="8280920" cy="64807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51920" y="2626370"/>
            <a:ext cx="648072" cy="3600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16016" y="2621283"/>
            <a:ext cx="720080" cy="3600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888310" y="2621283"/>
            <a:ext cx="1004170" cy="36004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288949" y="1367080"/>
            <a:ext cx="10112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Separately</a:t>
            </a:r>
          </a:p>
          <a:p>
            <a:r>
              <a:rPr lang="en-US" sz="1400" dirty="0" smtClean="0"/>
              <a:t>divergent</a:t>
            </a:r>
            <a:endParaRPr lang="en-US" sz="1400" dirty="0"/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>
            <a:off x="4932040" y="1628690"/>
            <a:ext cx="356909" cy="144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3"/>
          </p:cNvCxnSpPr>
          <p:nvPr/>
        </p:nvCxnSpPr>
        <p:spPr>
          <a:xfrm>
            <a:off x="6300192" y="1628690"/>
            <a:ext cx="432048" cy="144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8" t="15844" r="36181" b="78966"/>
          <a:stretch/>
        </p:blipFill>
        <p:spPr>
          <a:xfrm>
            <a:off x="5599651" y="3248638"/>
            <a:ext cx="1342263" cy="25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0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1268759"/>
            <a:ext cx="7886700" cy="4911379"/>
          </a:xfrm>
        </p:spPr>
        <p:txBody>
          <a:bodyPr/>
          <a:lstStyle/>
          <a:p>
            <a:r>
              <a:rPr lang="en-US" dirty="0" smtClean="0"/>
              <a:t>Brief motivation: the quest of precision</a:t>
            </a:r>
          </a:p>
          <a:p>
            <a:endParaRPr lang="en-US" dirty="0"/>
          </a:p>
          <a:p>
            <a:r>
              <a:rPr lang="en-US" dirty="0" smtClean="0"/>
              <a:t>Monte Carlo (MC) event generators</a:t>
            </a:r>
          </a:p>
          <a:p>
            <a:endParaRPr lang="en-US" dirty="0"/>
          </a:p>
          <a:p>
            <a:r>
              <a:rPr lang="en-US" dirty="0" smtClean="0"/>
              <a:t>Parton shower vs fixed order calculations</a:t>
            </a:r>
          </a:p>
          <a:p>
            <a:endParaRPr lang="en-US" dirty="0"/>
          </a:p>
          <a:p>
            <a:r>
              <a:rPr lang="en-US" dirty="0" smtClean="0"/>
              <a:t>How to merge NLO+PS: the POWHEG master formula</a:t>
            </a:r>
          </a:p>
          <a:p>
            <a:endParaRPr lang="en-US" dirty="0"/>
          </a:p>
          <a:p>
            <a:r>
              <a:rPr lang="en-US" dirty="0" smtClean="0"/>
              <a:t>Phenomenological impact</a:t>
            </a:r>
          </a:p>
          <a:p>
            <a:endParaRPr lang="en-US" dirty="0" smtClean="0"/>
          </a:p>
          <a:p>
            <a:r>
              <a:rPr lang="en-US" dirty="0" smtClean="0"/>
              <a:t>Conclusions and outlook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93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6350" y="6178937"/>
            <a:ext cx="683568" cy="672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a NLO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8"/>
            <a:ext cx="7886700" cy="561662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NLO calculation for an observable O consists of different ingredients:</a:t>
            </a:r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200" dirty="0" smtClean="0"/>
              <a:t>[Parametrized (n+1)-body phase space             in terms of Born and radiation                                      ]</a:t>
            </a:r>
          </a:p>
          <a:p>
            <a:pPr marL="0" indent="0">
              <a:buNone/>
            </a:pPr>
            <a:endParaRPr lang="en-US" sz="200" dirty="0" smtClean="0"/>
          </a:p>
          <a:p>
            <a:r>
              <a:rPr lang="en-US" sz="1800" dirty="0" smtClean="0"/>
              <a:t>Divergent parts can be regulated e.g. with a subtraction scheme:</a:t>
            </a:r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 smtClean="0"/>
          </a:p>
          <a:p>
            <a:pPr marL="0" indent="0">
              <a:buNone/>
            </a:pPr>
            <a:endParaRPr lang="en-US" sz="600" dirty="0"/>
          </a:p>
          <a:p>
            <a:pPr marL="0" indent="0">
              <a:buNone/>
            </a:pPr>
            <a:endParaRPr lang="en-US" sz="600" dirty="0" smtClean="0"/>
          </a:p>
          <a:p>
            <a:r>
              <a:rPr lang="en-US" sz="1800" dirty="0" smtClean="0"/>
              <a:t>Defining: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6517" t="9817" r="9103" b="11927"/>
          <a:stretch>
            <a:fillRect/>
          </a:stretch>
        </p:blipFill>
        <p:spPr bwMode="auto">
          <a:xfrm>
            <a:off x="6804248" y="1541712"/>
            <a:ext cx="997953" cy="877649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l="7789" t="10156" r="7255" b="10000"/>
          <a:stretch>
            <a:fillRect/>
          </a:stretch>
        </p:blipFill>
        <p:spPr bwMode="auto">
          <a:xfrm>
            <a:off x="3923928" y="1548930"/>
            <a:ext cx="914400" cy="866775"/>
          </a:xfrm>
          <a:prstGeom prst="rect">
            <a:avLst/>
          </a:prstGeom>
          <a:noFill/>
          <a:ln w="28575">
            <a:solidFill>
              <a:srgbClr val="FF990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 l="7420" t="8286" r="10306" b="8831"/>
          <a:stretch>
            <a:fillRect/>
          </a:stretch>
        </p:blipFill>
        <p:spPr bwMode="auto">
          <a:xfrm>
            <a:off x="1835696" y="1561776"/>
            <a:ext cx="924719" cy="87630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27" t="10041" r="32686" b="83467"/>
          <a:stretch/>
        </p:blipFill>
        <p:spPr>
          <a:xfrm>
            <a:off x="3282206" y="3216165"/>
            <a:ext cx="432048" cy="2833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" t="21198" r="7077" b="68761"/>
          <a:stretch/>
        </p:blipFill>
        <p:spPr>
          <a:xfrm>
            <a:off x="683568" y="2477267"/>
            <a:ext cx="8280920" cy="64807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51920" y="2626370"/>
            <a:ext cx="648072" cy="3600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16016" y="2621283"/>
            <a:ext cx="720080" cy="3600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888310" y="2621283"/>
            <a:ext cx="1004170" cy="36004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4" t="48012" r="15588" b="30535"/>
          <a:stretch/>
        </p:blipFill>
        <p:spPr>
          <a:xfrm>
            <a:off x="1259632" y="3933056"/>
            <a:ext cx="6624736" cy="138455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00" t="74994" r="23614" b="16940"/>
          <a:stretch/>
        </p:blipFill>
        <p:spPr>
          <a:xfrm>
            <a:off x="2046640" y="5265685"/>
            <a:ext cx="5256584" cy="52052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288949" y="1367080"/>
            <a:ext cx="10112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Separately</a:t>
            </a:r>
          </a:p>
          <a:p>
            <a:r>
              <a:rPr lang="en-US" sz="1400" dirty="0" smtClean="0"/>
              <a:t>divergent</a:t>
            </a:r>
            <a:endParaRPr lang="en-US" sz="1400" dirty="0"/>
          </a:p>
        </p:txBody>
      </p:sp>
      <p:cxnSp>
        <p:nvCxnSpPr>
          <p:cNvPr id="24" name="Straight Arrow Connector 23"/>
          <p:cNvCxnSpPr>
            <a:stCxn id="22" idx="1"/>
          </p:cNvCxnSpPr>
          <p:nvPr/>
        </p:nvCxnSpPr>
        <p:spPr>
          <a:xfrm flipH="1">
            <a:off x="4932040" y="1628690"/>
            <a:ext cx="356909" cy="144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3"/>
          </p:cNvCxnSpPr>
          <p:nvPr/>
        </p:nvCxnSpPr>
        <p:spPr>
          <a:xfrm>
            <a:off x="6300192" y="1628690"/>
            <a:ext cx="432048" cy="144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891388" y="4027821"/>
            <a:ext cx="648072" cy="3600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4755484" y="4022734"/>
            <a:ext cx="720080" cy="3600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601831" y="4592880"/>
            <a:ext cx="1004170" cy="36004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8" t="15844" r="36181" b="78966"/>
          <a:stretch/>
        </p:blipFill>
        <p:spPr>
          <a:xfrm>
            <a:off x="5599651" y="3248638"/>
            <a:ext cx="1342263" cy="25111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08" b="2567"/>
          <a:stretch/>
        </p:blipFill>
        <p:spPr>
          <a:xfrm>
            <a:off x="251520" y="6021288"/>
            <a:ext cx="8711952" cy="548845"/>
          </a:xfrm>
          <a:prstGeom prst="rect">
            <a:avLst/>
          </a:prstGeom>
          <a:ln w="19050">
            <a:solidFill>
              <a:srgbClr val="FF9900"/>
            </a:solidFill>
          </a:ln>
        </p:spPr>
      </p:pic>
      <p:sp>
        <p:nvSpPr>
          <p:cNvPr id="35" name="Rectangle 34"/>
          <p:cNvSpPr/>
          <p:nvPr/>
        </p:nvSpPr>
        <p:spPr>
          <a:xfrm>
            <a:off x="2194720" y="6115690"/>
            <a:ext cx="648072" cy="360040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3025926" y="6113279"/>
            <a:ext cx="648072" cy="360040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17722" y="6113279"/>
            <a:ext cx="1004170" cy="36004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2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vs NLO: pro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9"/>
            <a:ext cx="3866147" cy="2304255"/>
          </a:xfrm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US" sz="2500" dirty="0" smtClean="0">
                <a:solidFill>
                  <a:srgbClr val="FF0000"/>
                </a:solidFill>
              </a:rPr>
              <a:t>NLO</a:t>
            </a:r>
          </a:p>
          <a:p>
            <a:pPr marL="266700" indent="-266700"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/>
              <a:t>Normalization accurate at NLO</a:t>
            </a:r>
          </a:p>
          <a:p>
            <a:pPr marL="266700" indent="-266700"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/>
              <a:t>reduced scale </a:t>
            </a:r>
            <a:r>
              <a:rPr lang="en-US" sz="1800" dirty="0" smtClean="0"/>
              <a:t>uncertainties</a:t>
            </a:r>
          </a:p>
          <a:p>
            <a:pPr marL="266700" indent="-266700"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/>
              <a:t>Accurate shapes at high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endParaRPr lang="en-US" sz="1800" baseline="-25000" dirty="0" smtClean="0"/>
          </a:p>
          <a:p>
            <a:pPr marL="266700" indent="-266700">
              <a:buClr>
                <a:srgbClr val="FF0000"/>
              </a:buClr>
              <a:buFont typeface="Wingdings 2" panose="05020102010507070707" pitchFamily="18" charset="2"/>
              <a:buChar char=""/>
            </a:pPr>
            <a:r>
              <a:rPr lang="en-US" sz="1800" dirty="0" smtClean="0"/>
              <a:t>Limited multiplicity</a:t>
            </a:r>
          </a:p>
          <a:p>
            <a:pPr marL="266700" indent="-266700">
              <a:buClr>
                <a:srgbClr val="FF0000"/>
              </a:buClr>
              <a:buFont typeface="Wingdings 2" panose="05020102010507070707" pitchFamily="18" charset="2"/>
              <a:buChar char=""/>
            </a:pPr>
            <a:r>
              <a:rPr lang="en-US" sz="1800" dirty="0" smtClean="0"/>
              <a:t>Fails on </a:t>
            </a:r>
            <a:r>
              <a:rPr lang="en-US" sz="1800" dirty="0" err="1" smtClean="0"/>
              <a:t>resummation</a:t>
            </a:r>
            <a:r>
              <a:rPr lang="en-US" sz="1800" dirty="0" smtClean="0"/>
              <a:t> regions</a:t>
            </a:r>
            <a:endParaRPr lang="en-US" sz="1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16016" y="980728"/>
            <a:ext cx="3866147" cy="23042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Wingdings 2" pitchFamily="18" charset="2"/>
              <a:buChar char="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500" dirty="0" smtClean="0">
                <a:solidFill>
                  <a:srgbClr val="FF0000"/>
                </a:solidFill>
              </a:rPr>
              <a:t>PS</a:t>
            </a:r>
          </a:p>
          <a:p>
            <a:pPr marL="266700" indent="-266700"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err="1" smtClean="0"/>
              <a:t>Sudakov</a:t>
            </a:r>
            <a:r>
              <a:rPr lang="en-US" sz="1800" dirty="0" smtClean="0"/>
              <a:t> suppression at small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endParaRPr lang="en-US" sz="1800" baseline="-25000" dirty="0" smtClean="0"/>
          </a:p>
          <a:p>
            <a:pPr marL="266700" indent="-266700">
              <a:buClr>
                <a:srgbClr val="00B050"/>
              </a:buClr>
              <a:buFont typeface="Wingdings 2" panose="05020102010507070707" pitchFamily="18" charset="2"/>
              <a:buChar char=""/>
            </a:pPr>
            <a:r>
              <a:rPr lang="en-US" sz="1800" dirty="0" smtClean="0"/>
              <a:t>Realistic &amp; flexible (hadron level)</a:t>
            </a:r>
          </a:p>
          <a:p>
            <a:pPr marL="266700" indent="-266700">
              <a:buClr>
                <a:srgbClr val="FF0000"/>
              </a:buClr>
              <a:buFont typeface="Wingdings 2" panose="05020102010507070707" pitchFamily="18" charset="2"/>
              <a:buChar char=""/>
            </a:pPr>
            <a:r>
              <a:rPr lang="en-US" sz="1800" dirty="0" smtClean="0"/>
              <a:t>Limited precision (LO uncertainty)</a:t>
            </a:r>
          </a:p>
          <a:p>
            <a:pPr marL="266700" indent="-266700">
              <a:buClr>
                <a:srgbClr val="FF0000"/>
              </a:buClr>
              <a:buFont typeface="Wingdings 2" panose="05020102010507070707" pitchFamily="18" charset="2"/>
              <a:buChar char=""/>
            </a:pPr>
            <a:r>
              <a:rPr lang="en-US" sz="1800" dirty="0" smtClean="0"/>
              <a:t>Bad description at high </a:t>
            </a:r>
            <a:r>
              <a:rPr lang="en-US" sz="1800" dirty="0" err="1" smtClean="0"/>
              <a:t>pT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3501008"/>
            <a:ext cx="789859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Two approaches are very </a:t>
            </a:r>
            <a:r>
              <a:rPr lang="en-US" dirty="0" smtClean="0">
                <a:solidFill>
                  <a:schemeClr val="accent2"/>
                </a:solidFill>
              </a:rPr>
              <a:t>complementary</a:t>
            </a:r>
            <a:r>
              <a:rPr lang="en-US" dirty="0" smtClean="0"/>
              <a:t>: ideal to </a:t>
            </a:r>
            <a:r>
              <a:rPr lang="en-US" dirty="0" smtClean="0">
                <a:solidFill>
                  <a:schemeClr val="accent2"/>
                </a:solidFill>
              </a:rPr>
              <a:t>merge</a:t>
            </a:r>
            <a:r>
              <a:rPr lang="en-US" dirty="0" smtClean="0"/>
              <a:t> them trying to keep the </a:t>
            </a:r>
            <a:r>
              <a:rPr lang="en-US" dirty="0" smtClean="0">
                <a:solidFill>
                  <a:schemeClr val="accent2"/>
                </a:solidFill>
              </a:rPr>
              <a:t>good  features of both</a:t>
            </a:r>
            <a:r>
              <a:rPr lang="en-US" dirty="0" smtClean="0"/>
              <a:t>!</a:t>
            </a:r>
          </a:p>
          <a:p>
            <a:endParaRPr lang="en-US" dirty="0" smtClean="0"/>
          </a:p>
          <a:p>
            <a:r>
              <a:rPr lang="en-US" u="sng" dirty="0" smtClean="0"/>
              <a:t>PROBLEM</a:t>
            </a:r>
            <a:r>
              <a:rPr lang="en-US" dirty="0" smtClean="0"/>
              <a:t>: avoid </a:t>
            </a:r>
            <a:r>
              <a:rPr lang="en-US" dirty="0" smtClean="0">
                <a:solidFill>
                  <a:schemeClr val="accent5"/>
                </a:solidFill>
              </a:rPr>
              <a:t>double counting</a:t>
            </a:r>
            <a:r>
              <a:rPr lang="en-US" dirty="0" smtClean="0"/>
              <a:t>! First extra emission is accounted for in both..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Several ways exist: MC@NLO </a:t>
            </a:r>
            <a:r>
              <a:rPr lang="en-US" sz="1400" dirty="0" smtClean="0">
                <a:solidFill>
                  <a:schemeClr val="accent6"/>
                </a:solidFill>
              </a:rPr>
              <a:t>[</a:t>
            </a:r>
            <a:r>
              <a:rPr lang="en-US" sz="1400" dirty="0" err="1" smtClean="0">
                <a:solidFill>
                  <a:schemeClr val="accent6"/>
                </a:solidFill>
              </a:rPr>
              <a:t>Frixione</a:t>
            </a:r>
            <a:r>
              <a:rPr lang="en-US" sz="1400" dirty="0" smtClean="0">
                <a:solidFill>
                  <a:schemeClr val="accent6"/>
                </a:solidFill>
              </a:rPr>
              <a:t>, Webber 2001]</a:t>
            </a:r>
            <a:r>
              <a:rPr lang="en-US" dirty="0" smtClean="0"/>
              <a:t>, POWHEG </a:t>
            </a:r>
            <a:r>
              <a:rPr lang="en-US" sz="1400" dirty="0" smtClean="0">
                <a:solidFill>
                  <a:schemeClr val="accent6"/>
                </a:solidFill>
              </a:rPr>
              <a:t>[Nason 2004]</a:t>
            </a:r>
          </a:p>
          <a:p>
            <a:r>
              <a:rPr lang="en-US" dirty="0"/>
              <a:t>	</a:t>
            </a:r>
            <a:r>
              <a:rPr lang="en-US" dirty="0" smtClean="0"/>
              <a:t>and more recently also: </a:t>
            </a:r>
            <a:r>
              <a:rPr lang="en-US" dirty="0" err="1" smtClean="0"/>
              <a:t>KrKNLO</a:t>
            </a:r>
            <a:r>
              <a:rPr lang="en-US" dirty="0" smtClean="0"/>
              <a:t>, </a:t>
            </a:r>
            <a:r>
              <a:rPr lang="en-US" dirty="0" err="1" smtClean="0"/>
              <a:t>Vincia</a:t>
            </a:r>
            <a:r>
              <a:rPr lang="en-US" dirty="0" smtClean="0"/>
              <a:t>, Geneva	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251520" y="3645024"/>
            <a:ext cx="37713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6517" t="9817" r="9103" b="11927"/>
          <a:stretch>
            <a:fillRect/>
          </a:stretch>
        </p:blipFill>
        <p:spPr bwMode="auto">
          <a:xfrm>
            <a:off x="2051720" y="4907260"/>
            <a:ext cx="847875" cy="7456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7420" t="8286" r="10306" b="8831"/>
          <a:stretch>
            <a:fillRect/>
          </a:stretch>
        </p:blipFill>
        <p:spPr bwMode="auto">
          <a:xfrm>
            <a:off x="6008599" y="4907260"/>
            <a:ext cx="795649" cy="753988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76256" y="5113992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995159">
            <a:off x="7194175" y="5030155"/>
            <a:ext cx="499873" cy="49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3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NLO+PS: the POWHEG method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NLO+PS combination: SMC accuracy vs NLO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845" y="980728"/>
            <a:ext cx="7886700" cy="5740747"/>
          </a:xfrm>
        </p:spPr>
        <p:txBody>
          <a:bodyPr>
            <a:normAutofit/>
          </a:bodyPr>
          <a:lstStyle/>
          <a:p>
            <a:r>
              <a:rPr lang="en-US" dirty="0" smtClean="0"/>
              <a:t>Let’s consider again the SMC cross section for first emission:</a:t>
            </a:r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 smtClean="0"/>
          </a:p>
          <a:p>
            <a:pPr marL="342900" lvl="1" indent="0">
              <a:buNone/>
            </a:pPr>
            <a:r>
              <a:rPr lang="en-US" dirty="0" smtClean="0"/>
              <a:t>		with</a:t>
            </a:r>
          </a:p>
          <a:p>
            <a:pPr marL="342900" lvl="1" indent="0">
              <a:buNone/>
            </a:pPr>
            <a:endParaRPr lang="en-US" sz="1000" dirty="0"/>
          </a:p>
          <a:p>
            <a:r>
              <a:rPr lang="en-US" dirty="0" smtClean="0"/>
              <a:t>Expand it in      to get NLO</a:t>
            </a:r>
            <a:r>
              <a:rPr lang="en-US" baseline="-25000" dirty="0" smtClean="0"/>
              <a:t>SMC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is the </a:t>
            </a:r>
            <a:r>
              <a:rPr lang="en-US" dirty="0" smtClean="0">
                <a:solidFill>
                  <a:srgbClr val="FF9900"/>
                </a:solidFill>
              </a:rPr>
              <a:t>inexact</a:t>
            </a:r>
            <a:r>
              <a:rPr lang="en-US" dirty="0" smtClean="0"/>
              <a:t> NLO implemented in </a:t>
            </a:r>
            <a:r>
              <a:rPr lang="en-US" dirty="0" err="1" smtClean="0"/>
              <a:t>parton</a:t>
            </a:r>
            <a:r>
              <a:rPr lang="en-US" dirty="0" smtClean="0"/>
              <a:t> showers, as compared to the exact NLO: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How do we reach exact NLO accuracy retaining shower </a:t>
            </a:r>
            <a:r>
              <a:rPr lang="en-US" dirty="0" err="1" smtClean="0">
                <a:solidFill>
                  <a:srgbClr val="FF0000"/>
                </a:solidFill>
              </a:rPr>
              <a:t>resummation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75" b="64304"/>
          <a:stretch/>
        </p:blipFill>
        <p:spPr>
          <a:xfrm>
            <a:off x="683568" y="1340768"/>
            <a:ext cx="7556007" cy="7200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64"/>
          <a:stretch/>
        </p:blipFill>
        <p:spPr>
          <a:xfrm>
            <a:off x="931342" y="3232843"/>
            <a:ext cx="7556007" cy="6790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4" t="45042" r="26620" b="34689"/>
          <a:stretch/>
        </p:blipFill>
        <p:spPr>
          <a:xfrm>
            <a:off x="2627784" y="2125207"/>
            <a:ext cx="3528393" cy="6480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6" t="67503" r="65692" b="25741"/>
          <a:stretch/>
        </p:blipFill>
        <p:spPr>
          <a:xfrm>
            <a:off x="2170956" y="2907889"/>
            <a:ext cx="312812" cy="234608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5364088" y="3232843"/>
            <a:ext cx="2160240" cy="666305"/>
          </a:xfrm>
          <a:prstGeom prst="roundRect">
            <a:avLst/>
          </a:prstGeom>
          <a:solidFill>
            <a:srgbClr val="5B9BD5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508" b="2567"/>
          <a:stretch/>
        </p:blipFill>
        <p:spPr>
          <a:xfrm>
            <a:off x="913954" y="5157192"/>
            <a:ext cx="7847856" cy="494408"/>
          </a:xfrm>
          <a:prstGeom prst="rect">
            <a:avLst/>
          </a:prstGeom>
          <a:ln w="19050">
            <a:noFill/>
          </a:ln>
        </p:spPr>
      </p:pic>
    </p:spTree>
    <p:extLst>
      <p:ext uri="{BB962C8B-B14F-4D97-AF65-F5344CB8AC3E}">
        <p14:creationId xmlns:p14="http://schemas.microsoft.com/office/powerpoint/2010/main" val="234721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NLO+PS </a:t>
            </a:r>
            <a:r>
              <a:rPr lang="en-US" dirty="0" smtClean="0"/>
              <a:t>combination: towards NLO accuracy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1" t="15228" r="7965" b="47376"/>
          <a:stretch/>
        </p:blipFill>
        <p:spPr>
          <a:xfrm>
            <a:off x="683568" y="980728"/>
            <a:ext cx="7604046" cy="230425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2" t="56542" r="18454" b="35434"/>
          <a:stretch/>
        </p:blipFill>
        <p:spPr>
          <a:xfrm>
            <a:off x="1691679" y="3526408"/>
            <a:ext cx="5616625" cy="4786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3563724"/>
            <a:ext cx="377398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Define:</a:t>
            </a:r>
          </a:p>
          <a:p>
            <a:endParaRPr lang="en-US" dirty="0"/>
          </a:p>
          <a:p>
            <a:r>
              <a:rPr lang="en-US" dirty="0" smtClean="0"/>
              <a:t>And rewrite this as: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Let’s compare it again to the NLO</a:t>
            </a:r>
            <a:r>
              <a:rPr lang="en-US" baseline="-25000" dirty="0" smtClean="0"/>
              <a:t>SMC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80678" r="6805" b="10083"/>
          <a:stretch/>
        </p:blipFill>
        <p:spPr>
          <a:xfrm>
            <a:off x="357436" y="5679876"/>
            <a:ext cx="7920881" cy="551086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" t="64567" r="6805" b="25776"/>
          <a:stretch/>
        </p:blipFill>
        <p:spPr>
          <a:xfrm>
            <a:off x="48196" y="4509120"/>
            <a:ext cx="7920881" cy="576064"/>
          </a:xfrm>
          <a:prstGeom prst="rect">
            <a:avLst/>
          </a:prstGeom>
        </p:spPr>
      </p:pic>
      <p:sp>
        <p:nvSpPr>
          <p:cNvPr id="16" name="Freeform 15"/>
          <p:cNvSpPr/>
          <p:nvPr/>
        </p:nvSpPr>
        <p:spPr>
          <a:xfrm rot="570610">
            <a:off x="7566858" y="4880060"/>
            <a:ext cx="530774" cy="920113"/>
          </a:xfrm>
          <a:custGeom>
            <a:avLst/>
            <a:gdLst>
              <a:gd name="connsiteX0" fmla="*/ 0 w 1047886"/>
              <a:gd name="connsiteY0" fmla="*/ 1093 h 998043"/>
              <a:gd name="connsiteX1" fmla="*/ 1028700 w 1047886"/>
              <a:gd name="connsiteY1" fmla="*/ 159843 h 998043"/>
              <a:gd name="connsiteX2" fmla="*/ 571500 w 1047886"/>
              <a:gd name="connsiteY2" fmla="*/ 998043 h 998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7886" h="998043">
                <a:moveTo>
                  <a:pt x="0" y="1093"/>
                </a:moveTo>
                <a:cubicBezTo>
                  <a:pt x="466725" y="-2611"/>
                  <a:pt x="933450" y="-6315"/>
                  <a:pt x="1028700" y="159843"/>
                </a:cubicBezTo>
                <a:cubicBezTo>
                  <a:pt x="1123950" y="326001"/>
                  <a:pt x="847725" y="662022"/>
                  <a:pt x="571500" y="998043"/>
                </a:cubicBezTo>
              </a:path>
            </a:pathLst>
          </a:cu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884368" y="3645024"/>
            <a:ext cx="1162053" cy="1169551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Very similar structure, but upper one accurate at NLO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5889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NLO+PS combination</a:t>
            </a:r>
            <a:r>
              <a:rPr lang="en-US" dirty="0" smtClean="0"/>
              <a:t>: POWHEG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" t="8304" r="3918" b="83140"/>
          <a:stretch/>
        </p:blipFill>
        <p:spPr>
          <a:xfrm>
            <a:off x="1979712" y="1015357"/>
            <a:ext cx="6840760" cy="47581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8" t="22548" r="10053" b="65232"/>
          <a:stretch/>
        </p:blipFill>
        <p:spPr>
          <a:xfrm>
            <a:off x="1547664" y="2029391"/>
            <a:ext cx="5904656" cy="6795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1560" y="1055394"/>
            <a:ext cx="5211235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summary:</a:t>
            </a:r>
          </a:p>
          <a:p>
            <a:endParaRPr lang="en-US" sz="1000" dirty="0" smtClean="0"/>
          </a:p>
          <a:p>
            <a:endParaRPr lang="en-US" sz="1000" dirty="0"/>
          </a:p>
          <a:p>
            <a:r>
              <a:rPr lang="en-US" dirty="0" smtClean="0"/>
              <a:t>Back to all order: the emission probability in SMC was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All order emission probability in POWHEG:</a:t>
            </a:r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154"/>
          <a:stretch/>
        </p:blipFill>
        <p:spPr>
          <a:xfrm>
            <a:off x="899592" y="4020501"/>
            <a:ext cx="7563240" cy="2605050"/>
          </a:xfrm>
          <a:prstGeom prst="rect">
            <a:avLst/>
          </a:prstGeom>
        </p:spPr>
      </p:pic>
      <p:pic>
        <p:nvPicPr>
          <p:cNvPr id="9" name="Content Placeholder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37820" r="27219" b="51821"/>
          <a:stretch/>
        </p:blipFill>
        <p:spPr>
          <a:xfrm>
            <a:off x="3131840" y="2780927"/>
            <a:ext cx="3456384" cy="5760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7744" y="2898640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3843" y="5877272"/>
            <a:ext cx="6014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99726" y="5877272"/>
            <a:ext cx="538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2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Phenomenological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impact of PS corrections to NLO?</a:t>
            </a:r>
          </a:p>
          <a:p>
            <a:r>
              <a:rPr lang="en-US" dirty="0" smtClean="0"/>
              <a:t>What should stay unchanged, what could/should instead change?</a:t>
            </a:r>
          </a:p>
          <a:p>
            <a:endParaRPr lang="en-US" dirty="0"/>
          </a:p>
          <a:p>
            <a:r>
              <a:rPr lang="en-US" dirty="0" smtClean="0"/>
              <a:t>Consider most recent POWHEG implementation: HH-production</a:t>
            </a:r>
          </a:p>
          <a:p>
            <a:endParaRPr lang="en-US" dirty="0"/>
          </a:p>
          <a:p>
            <a:pPr>
              <a:buClr>
                <a:schemeClr val="accent2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Parton shower </a:t>
            </a:r>
            <a:r>
              <a:rPr lang="en-US" dirty="0" smtClean="0">
                <a:solidFill>
                  <a:srgbClr val="FF0000"/>
                </a:solidFill>
              </a:rPr>
              <a:t>cannot</a:t>
            </a:r>
            <a:r>
              <a:rPr lang="en-US" dirty="0" smtClean="0"/>
              <a:t> affect observables inclusive in the radiation: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2492896"/>
            <a:ext cx="4758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[</a:t>
            </a:r>
            <a:r>
              <a:rPr lang="en-US" sz="1400" dirty="0" smtClean="0">
                <a:solidFill>
                  <a:schemeClr val="accent6"/>
                </a:solidFill>
              </a:rPr>
              <a:t>Heinrich, Jones, </a:t>
            </a:r>
            <a:r>
              <a:rPr lang="en-US" sz="1400" dirty="0" err="1" smtClean="0">
                <a:solidFill>
                  <a:schemeClr val="accent6"/>
                </a:solidFill>
              </a:rPr>
              <a:t>Kerner</a:t>
            </a:r>
            <a:r>
              <a:rPr lang="en-US" sz="1400" dirty="0" smtClean="0">
                <a:solidFill>
                  <a:schemeClr val="accent6"/>
                </a:solidFill>
              </a:rPr>
              <a:t>, G.L., </a:t>
            </a:r>
            <a:r>
              <a:rPr lang="en-US" sz="1400" dirty="0" err="1" smtClean="0">
                <a:solidFill>
                  <a:schemeClr val="accent6"/>
                </a:solidFill>
              </a:rPr>
              <a:t>Vryonidou</a:t>
            </a:r>
            <a:r>
              <a:rPr lang="en-US" sz="1400" dirty="0" smtClean="0">
                <a:solidFill>
                  <a:schemeClr val="accent6"/>
                </a:solidFill>
              </a:rPr>
              <a:t> to appear Wednesday]</a:t>
            </a:r>
            <a:endParaRPr lang="en-US" sz="1400" dirty="0">
              <a:solidFill>
                <a:schemeClr val="accent6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500835"/>
            <a:ext cx="4671977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Phenomenological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Parton shower </a:t>
            </a:r>
            <a:r>
              <a:rPr lang="en-US" dirty="0" smtClean="0">
                <a:solidFill>
                  <a:srgbClr val="FF0000"/>
                </a:solidFill>
              </a:rPr>
              <a:t>should</a:t>
            </a:r>
            <a:r>
              <a:rPr lang="en-US" dirty="0" smtClean="0"/>
              <a:t> instead modify the shape of observable sensitive to QCD (QED) radiation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152650"/>
            <a:ext cx="4418011" cy="28858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67368"/>
            <a:ext cx="4423005" cy="276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46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Fixed order computation and </a:t>
            </a:r>
            <a:r>
              <a:rPr lang="en-US" sz="1800" dirty="0" err="1" smtClean="0"/>
              <a:t>parton</a:t>
            </a:r>
            <a:r>
              <a:rPr lang="en-US" sz="1800" dirty="0" smtClean="0"/>
              <a:t> showers are two complementary approaches to compute a cross section</a:t>
            </a:r>
          </a:p>
          <a:p>
            <a:endParaRPr lang="en-US" sz="500" dirty="0" smtClean="0"/>
          </a:p>
          <a:p>
            <a:pPr lvl="1">
              <a:buClr>
                <a:srgbClr val="FF00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Describe two different regimes in a particle scattering</a:t>
            </a:r>
          </a:p>
          <a:p>
            <a:endParaRPr lang="en-US" sz="500" dirty="0"/>
          </a:p>
          <a:p>
            <a:r>
              <a:rPr lang="en-US" sz="1800" dirty="0" smtClean="0"/>
              <a:t>Best solution is to combine (match) them together!</a:t>
            </a:r>
          </a:p>
          <a:p>
            <a:r>
              <a:rPr lang="en-US" sz="1800" dirty="0" smtClean="0"/>
              <a:t>POWHEG is one possible matching scheme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endParaRPr lang="en-US" sz="1000" dirty="0"/>
          </a:p>
          <a:p>
            <a:r>
              <a:rPr lang="en-US" sz="1800" dirty="0" smtClean="0"/>
              <a:t>NLO+PS has been extended to merge different multiplicity calculations at NLO and match them to PS: 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MiNLO</a:t>
            </a:r>
            <a:r>
              <a:rPr lang="en-US" sz="1800" dirty="0" smtClean="0"/>
              <a:t>		MEPS@NLO		</a:t>
            </a:r>
            <a:r>
              <a:rPr lang="en-US" sz="1800" dirty="0" err="1" smtClean="0"/>
              <a:t>FxFx</a:t>
            </a:r>
            <a:r>
              <a:rPr lang="en-US" sz="1800" dirty="0"/>
              <a:t>	</a:t>
            </a:r>
            <a:r>
              <a:rPr lang="en-US" sz="1800" dirty="0" smtClean="0"/>
              <a:t>	UNLOPS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In meanwhile first schemes exist for NNLO+PS matching: this is the future!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1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Motivation: the quest for precision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Physics at the LHC?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Higgs boson discovery focus on its properties and on </a:t>
            </a:r>
            <a:r>
              <a:rPr lang="en-US" dirty="0" smtClean="0">
                <a:solidFill>
                  <a:srgbClr val="FF9900"/>
                </a:solidFill>
              </a:rPr>
              <a:t>hints for BSM</a:t>
            </a:r>
            <a:r>
              <a:rPr lang="en-US" dirty="0" smtClean="0"/>
              <a:t> physics</a:t>
            </a:r>
          </a:p>
          <a:p>
            <a:endParaRPr lang="en-US" sz="400" dirty="0" smtClean="0"/>
          </a:p>
          <a:p>
            <a:pPr lvl="1">
              <a:buClr>
                <a:schemeClr val="accent5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dirty="0" smtClean="0"/>
              <a:t>So far no sign of new physics at the </a:t>
            </a:r>
            <a:r>
              <a:rPr lang="en-US" dirty="0" err="1" smtClean="0"/>
              <a:t>TeV</a:t>
            </a:r>
            <a:r>
              <a:rPr lang="en-US" dirty="0" smtClean="0"/>
              <a:t> scale from direct searches</a:t>
            </a:r>
            <a:endParaRPr lang="en-US" dirty="0"/>
          </a:p>
          <a:p>
            <a:endParaRPr lang="en-US" sz="500" dirty="0" smtClean="0"/>
          </a:p>
          <a:p>
            <a:r>
              <a:rPr lang="en-US" dirty="0" smtClean="0"/>
              <a:t>Possible hits for new physics could come from </a:t>
            </a:r>
            <a:r>
              <a:rPr lang="en-US" dirty="0" smtClean="0">
                <a:solidFill>
                  <a:srgbClr val="FF0000"/>
                </a:solidFill>
              </a:rPr>
              <a:t>very precise measurements</a:t>
            </a:r>
            <a:r>
              <a:rPr lang="en-US" dirty="0" smtClean="0"/>
              <a:t> e.g. in the Higgs sector</a:t>
            </a:r>
          </a:p>
          <a:p>
            <a:endParaRPr lang="en-US" dirty="0"/>
          </a:p>
          <a:p>
            <a:pPr lvl="1"/>
            <a:r>
              <a:rPr lang="en-US" dirty="0" smtClean="0"/>
              <a:t>Very accurate predictions are needed, both</a:t>
            </a:r>
          </a:p>
          <a:p>
            <a:pPr lvl="1"/>
            <a:endParaRPr lang="en-US" dirty="0" smtClean="0"/>
          </a:p>
          <a:p>
            <a:pPr lvl="1"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in shape</a:t>
            </a:r>
          </a:p>
          <a:p>
            <a:pPr lvl="1">
              <a:buSzPct val="70000"/>
              <a:buFont typeface="Wingdings" panose="05000000000000000000" pitchFamily="2" charset="2"/>
              <a:buChar char="Ø"/>
            </a:pPr>
            <a:r>
              <a:rPr lang="en-US" dirty="0" smtClean="0"/>
              <a:t>in normalization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24944"/>
            <a:ext cx="3343885" cy="3752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5616" y="5182440"/>
            <a:ext cx="4165321" cy="83099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400" dirty="0"/>
              <a:t>Precise description of scattering </a:t>
            </a:r>
            <a:r>
              <a:rPr lang="en-US" sz="2400" dirty="0" smtClean="0"/>
              <a:t>process at all stages!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527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Event </a:t>
            </a:r>
            <a:r>
              <a:rPr lang="en-US" dirty="0"/>
              <a:t>G</a:t>
            </a:r>
            <a:r>
              <a:rPr lang="en-US" dirty="0" smtClean="0"/>
              <a:t>enerators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they are and what they do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27/03/2017 - Gionata Luisoni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483768" y="0"/>
            <a:ext cx="6660232" cy="64533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12" name="Picture 11" descr="Even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36254" y="40432"/>
            <a:ext cx="6500242" cy="6372648"/>
          </a:xfrm>
          <a:prstGeom prst="rect">
            <a:avLst/>
          </a:prstGeom>
        </p:spPr>
      </p:pic>
      <p:pic>
        <p:nvPicPr>
          <p:cNvPr id="11" name="Picture 10" descr="Event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9546" y="940899"/>
            <a:ext cx="5173332" cy="3633396"/>
          </a:xfrm>
          <a:prstGeom prst="rect">
            <a:avLst/>
          </a:prstGeom>
        </p:spPr>
      </p:pic>
      <p:pic>
        <p:nvPicPr>
          <p:cNvPr id="10" name="Picture 9" descr="Event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48568" y="953453"/>
            <a:ext cx="4086831" cy="3618547"/>
          </a:xfrm>
          <a:prstGeom prst="rect">
            <a:avLst/>
          </a:prstGeom>
        </p:spPr>
      </p:pic>
      <p:pic>
        <p:nvPicPr>
          <p:cNvPr id="9" name="Picture 8" descr="Event1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10469" y="3984934"/>
            <a:ext cx="3924822" cy="58907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9512" y="764704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CC"/>
                </a:solidFill>
              </a:rPr>
              <a:t>PDF‘s</a:t>
            </a:r>
            <a:endParaRPr lang="it-CH" dirty="0" smtClean="0">
              <a:solidFill>
                <a:srgbClr val="33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1342509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33"/>
                </a:solidFill>
              </a:rPr>
              <a:t>Hard </a:t>
            </a:r>
            <a:r>
              <a:rPr lang="de-CH" dirty="0" err="1" smtClean="0">
                <a:solidFill>
                  <a:srgbClr val="FF0033"/>
                </a:solidFill>
              </a:rPr>
              <a:t>scattering</a:t>
            </a:r>
            <a:endParaRPr lang="de-CH" dirty="0" smtClean="0">
              <a:solidFill>
                <a:srgbClr val="FF0033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2782669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9900"/>
                </a:solidFill>
              </a:rPr>
              <a:t>Parton </a:t>
            </a:r>
            <a:r>
              <a:rPr lang="de-CH" dirty="0" err="1" smtClean="0">
                <a:solidFill>
                  <a:srgbClr val="FF9900"/>
                </a:solidFill>
              </a:rPr>
              <a:t>shower</a:t>
            </a:r>
            <a:endParaRPr lang="de-CH" dirty="0" smtClean="0">
              <a:solidFill>
                <a:srgbClr val="FF9900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861048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33FF"/>
                </a:solidFill>
              </a:rPr>
              <a:t>Beam </a:t>
            </a:r>
            <a:r>
              <a:rPr lang="de-CH" dirty="0" err="1" smtClean="0">
                <a:solidFill>
                  <a:srgbClr val="0033FF"/>
                </a:solidFill>
              </a:rPr>
              <a:t>remnants</a:t>
            </a:r>
            <a:endParaRPr lang="it-CH" dirty="0" smtClean="0">
              <a:solidFill>
                <a:srgbClr val="0033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302388"/>
            <a:ext cx="2232248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33"/>
                </a:solidFill>
              </a:rPr>
              <a:t>Hadronization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  <a:r>
              <a:rPr lang="de-CH" dirty="0" err="1" smtClean="0">
                <a:solidFill>
                  <a:srgbClr val="33FF33"/>
                </a:solidFill>
              </a:rPr>
              <a:t>and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</a:p>
          <a:p>
            <a:r>
              <a:rPr lang="de-CH" dirty="0" err="1">
                <a:solidFill>
                  <a:srgbClr val="009900"/>
                </a:solidFill>
              </a:rPr>
              <a:t>Hadron</a:t>
            </a:r>
            <a:r>
              <a:rPr lang="de-CH" dirty="0">
                <a:solidFill>
                  <a:srgbClr val="009900"/>
                </a:solidFill>
              </a:rPr>
              <a:t> </a:t>
            </a:r>
            <a:r>
              <a:rPr lang="de-CH" dirty="0" err="1" smtClean="0">
                <a:solidFill>
                  <a:srgbClr val="009900"/>
                </a:solidFill>
              </a:rPr>
              <a:t>decay</a:t>
            </a:r>
            <a:endParaRPr lang="de-CH" dirty="0" smtClean="0">
              <a:solidFill>
                <a:srgbClr val="009900"/>
              </a:solidFill>
            </a:endParaRPr>
          </a:p>
          <a:p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5310500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FF"/>
                </a:solidFill>
              </a:rPr>
              <a:t>Multiple </a:t>
            </a:r>
            <a:r>
              <a:rPr lang="de-CH" dirty="0" err="1" smtClean="0">
                <a:solidFill>
                  <a:srgbClr val="FF00FF"/>
                </a:solidFill>
              </a:rPr>
              <a:t>interactions</a:t>
            </a:r>
            <a:endParaRPr lang="it-CH" dirty="0" smtClean="0">
              <a:solidFill>
                <a:srgbClr val="FF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9" r="4834" b="81085"/>
          <a:stretch/>
        </p:blipFill>
        <p:spPr>
          <a:xfrm>
            <a:off x="188073" y="1665674"/>
            <a:ext cx="1503607" cy="28803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t="82151" r="18507" b="4962"/>
          <a:stretch/>
        </p:blipFill>
        <p:spPr>
          <a:xfrm>
            <a:off x="257870" y="4883535"/>
            <a:ext cx="1080120" cy="28803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44" b="44169"/>
          <a:stretch/>
        </p:blipFill>
        <p:spPr>
          <a:xfrm>
            <a:off x="164291" y="3075310"/>
            <a:ext cx="1579993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7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9512" y="764704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CC"/>
                </a:solidFill>
              </a:rPr>
              <a:t>PDF‘s</a:t>
            </a:r>
            <a:endParaRPr lang="it-CH" dirty="0" smtClean="0">
              <a:solidFill>
                <a:srgbClr val="33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1340768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33"/>
                </a:solidFill>
              </a:rPr>
              <a:t>Hard </a:t>
            </a:r>
            <a:r>
              <a:rPr lang="de-CH" dirty="0" err="1" smtClean="0">
                <a:solidFill>
                  <a:srgbClr val="FF0033"/>
                </a:solidFill>
              </a:rPr>
              <a:t>scattering</a:t>
            </a:r>
            <a:endParaRPr lang="de-CH" dirty="0" smtClean="0">
              <a:solidFill>
                <a:srgbClr val="FF0033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2782669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9900"/>
                </a:solidFill>
              </a:rPr>
              <a:t>Parton </a:t>
            </a:r>
            <a:r>
              <a:rPr lang="de-CH" dirty="0" err="1" smtClean="0">
                <a:solidFill>
                  <a:srgbClr val="FF9900"/>
                </a:solidFill>
              </a:rPr>
              <a:t>shower</a:t>
            </a:r>
            <a:endParaRPr lang="de-CH" dirty="0" smtClean="0">
              <a:solidFill>
                <a:srgbClr val="FF9900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861048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33FF"/>
                </a:solidFill>
              </a:rPr>
              <a:t>Beam </a:t>
            </a:r>
            <a:r>
              <a:rPr lang="de-CH" dirty="0" err="1" smtClean="0">
                <a:solidFill>
                  <a:srgbClr val="0033FF"/>
                </a:solidFill>
              </a:rPr>
              <a:t>remnants</a:t>
            </a:r>
            <a:endParaRPr lang="it-CH" dirty="0" smtClean="0">
              <a:solidFill>
                <a:srgbClr val="0033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302388"/>
            <a:ext cx="2232248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33"/>
                </a:solidFill>
              </a:rPr>
              <a:t>Hadronization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  <a:r>
              <a:rPr lang="de-CH" dirty="0" err="1" smtClean="0">
                <a:solidFill>
                  <a:srgbClr val="33FF33"/>
                </a:solidFill>
              </a:rPr>
              <a:t>and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</a:p>
          <a:p>
            <a:r>
              <a:rPr lang="de-CH" dirty="0" err="1">
                <a:solidFill>
                  <a:srgbClr val="009900"/>
                </a:solidFill>
              </a:rPr>
              <a:t>Hadron</a:t>
            </a:r>
            <a:r>
              <a:rPr lang="de-CH" dirty="0">
                <a:solidFill>
                  <a:srgbClr val="009900"/>
                </a:solidFill>
              </a:rPr>
              <a:t> </a:t>
            </a:r>
            <a:r>
              <a:rPr lang="de-CH" dirty="0" err="1" smtClean="0">
                <a:solidFill>
                  <a:srgbClr val="009900"/>
                </a:solidFill>
              </a:rPr>
              <a:t>decay</a:t>
            </a:r>
            <a:endParaRPr lang="de-CH" dirty="0" smtClean="0">
              <a:solidFill>
                <a:srgbClr val="009900"/>
              </a:solidFill>
            </a:endParaRPr>
          </a:p>
          <a:p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5310500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FF"/>
                </a:solidFill>
              </a:rPr>
              <a:t>Multiple </a:t>
            </a:r>
            <a:r>
              <a:rPr lang="de-CH" dirty="0" err="1" smtClean="0">
                <a:solidFill>
                  <a:srgbClr val="FF00FF"/>
                </a:solidFill>
              </a:rPr>
              <a:t>interactions</a:t>
            </a:r>
            <a:endParaRPr lang="it-CH" dirty="0" smtClean="0">
              <a:solidFill>
                <a:srgbClr val="FF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755412"/>
            <a:ext cx="47525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Determined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endParaRPr lang="de-CH" dirty="0" smtClean="0"/>
          </a:p>
        </p:txBody>
      </p:sp>
      <p:cxnSp>
        <p:nvCxnSpPr>
          <p:cNvPr id="24" name="Straight Arrow Connector 23"/>
          <p:cNvCxnSpPr>
            <a:stCxn id="17" idx="3"/>
            <a:endCxn id="22" idx="1"/>
          </p:cNvCxnSpPr>
          <p:nvPr/>
        </p:nvCxnSpPr>
        <p:spPr>
          <a:xfrm flipV="1">
            <a:off x="2411760" y="940078"/>
            <a:ext cx="504056" cy="9292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15816" y="1340768"/>
            <a:ext cx="4752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/>
              <a:t>Hard </a:t>
            </a:r>
            <a:r>
              <a:rPr lang="de-CH" dirty="0" err="1"/>
              <a:t>process</a:t>
            </a:r>
            <a:r>
              <a:rPr lang="de-CH" dirty="0"/>
              <a:t> </a:t>
            </a:r>
            <a:r>
              <a:rPr lang="de-CH" dirty="0" err="1"/>
              <a:t>computed</a:t>
            </a:r>
            <a:r>
              <a:rPr lang="de-CH" dirty="0"/>
              <a:t> </a:t>
            </a:r>
            <a:r>
              <a:rPr lang="de-CH" dirty="0" err="1"/>
              <a:t>using</a:t>
            </a:r>
            <a:r>
              <a:rPr lang="de-CH" dirty="0"/>
              <a:t> </a:t>
            </a:r>
            <a:r>
              <a:rPr lang="de-CH" dirty="0" err="1"/>
              <a:t>fixed</a:t>
            </a:r>
            <a:r>
              <a:rPr lang="de-CH" dirty="0"/>
              <a:t> </a:t>
            </a:r>
            <a:r>
              <a:rPr lang="de-CH" dirty="0" err="1"/>
              <a:t>order</a:t>
            </a:r>
            <a:r>
              <a:rPr lang="de-CH" dirty="0"/>
              <a:t> (FO) </a:t>
            </a:r>
            <a:r>
              <a:rPr lang="de-CH" dirty="0" err="1"/>
              <a:t>perturbation</a:t>
            </a:r>
            <a:r>
              <a:rPr lang="de-CH" dirty="0"/>
              <a:t> </a:t>
            </a:r>
            <a:r>
              <a:rPr lang="de-CH" dirty="0" err="1"/>
              <a:t>theory</a:t>
            </a:r>
            <a:r>
              <a:rPr lang="de-CH" dirty="0"/>
              <a:t> at LO, NLO, NNLO, N</a:t>
            </a:r>
            <a:r>
              <a:rPr lang="de-CH" baseline="30000" dirty="0"/>
              <a:t>3</a:t>
            </a:r>
            <a:r>
              <a:rPr lang="de-CH" dirty="0"/>
              <a:t>LO,…</a:t>
            </a:r>
          </a:p>
        </p:txBody>
      </p:sp>
      <p:cxnSp>
        <p:nvCxnSpPr>
          <p:cNvPr id="26" name="Straight Arrow Connector 25"/>
          <p:cNvCxnSpPr>
            <a:stCxn id="18" idx="3"/>
            <a:endCxn id="25" idx="1"/>
          </p:cNvCxnSpPr>
          <p:nvPr/>
        </p:nvCxnSpPr>
        <p:spPr>
          <a:xfrm>
            <a:off x="2411760" y="1663934"/>
            <a:ext cx="504056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15816" y="2516703"/>
            <a:ext cx="475252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scales</a:t>
            </a:r>
            <a:r>
              <a:rPr lang="de-CH" dirty="0" smtClean="0"/>
              <a:t> </a:t>
            </a:r>
            <a:r>
              <a:rPr lang="de-CH" dirty="0" err="1" smtClean="0"/>
              <a:t>appearing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large </a:t>
            </a:r>
            <a:r>
              <a:rPr lang="de-CH" dirty="0" err="1" smtClean="0"/>
              <a:t>logarithms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calculation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Computed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resummation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MC </a:t>
            </a:r>
            <a:r>
              <a:rPr lang="de-CH" dirty="0" err="1" smtClean="0"/>
              <a:t>parton</a:t>
            </a:r>
            <a:r>
              <a:rPr lang="de-CH" dirty="0" smtClean="0"/>
              <a:t> </a:t>
            </a:r>
            <a:r>
              <a:rPr lang="de-CH" dirty="0" err="1" smtClean="0"/>
              <a:t>showers</a:t>
            </a:r>
            <a:r>
              <a:rPr lang="de-CH" dirty="0" smtClean="0"/>
              <a:t> (PS)</a:t>
            </a:r>
          </a:p>
        </p:txBody>
      </p:sp>
      <p:cxnSp>
        <p:nvCxnSpPr>
          <p:cNvPr id="28" name="Straight Arrow Connector 27"/>
          <p:cNvCxnSpPr>
            <a:stCxn id="19" idx="3"/>
            <a:endCxn id="27" idx="1"/>
          </p:cNvCxnSpPr>
          <p:nvPr/>
        </p:nvCxnSpPr>
        <p:spPr>
          <a:xfrm>
            <a:off x="2411760" y="3105835"/>
            <a:ext cx="504056" cy="11033"/>
          </a:xfrm>
          <a:prstGeom prst="straightConnector1">
            <a:avLst/>
          </a:prstGeom>
          <a:ln w="190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915816" y="4455696"/>
            <a:ext cx="4752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computed</a:t>
            </a:r>
            <a:r>
              <a:rPr lang="de-CH" dirty="0" smtClean="0"/>
              <a:t> </a:t>
            </a:r>
            <a:r>
              <a:rPr lang="de-CH" dirty="0" err="1" smtClean="0"/>
              <a:t>directly</a:t>
            </a:r>
            <a:r>
              <a:rPr lang="de-CH" dirty="0" smtClean="0"/>
              <a:t>: non-</a:t>
            </a:r>
            <a:r>
              <a:rPr lang="de-CH" dirty="0" err="1" smtClean="0"/>
              <a:t>perturbative</a:t>
            </a:r>
            <a:r>
              <a:rPr lang="de-CH" dirty="0" smtClean="0"/>
              <a:t> </a:t>
            </a:r>
            <a:r>
              <a:rPr lang="de-CH" dirty="0" err="1" smtClean="0"/>
              <a:t>models</a:t>
            </a:r>
            <a:r>
              <a:rPr lang="de-CH" dirty="0" smtClean="0"/>
              <a:t> </a:t>
            </a:r>
            <a:r>
              <a:rPr lang="de-CH" dirty="0" err="1" smtClean="0"/>
              <a:t>tuned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</a:t>
            </a:r>
            <a:r>
              <a:rPr lang="de-CH" baseline="30000" dirty="0" err="1" smtClean="0"/>
              <a:t>+</a:t>
            </a:r>
            <a:r>
              <a:rPr lang="de-CH" dirty="0" err="1" smtClean="0"/>
              <a:t>e</a:t>
            </a:r>
            <a:r>
              <a:rPr lang="de-CH" baseline="30000" dirty="0" smtClean="0"/>
              <a:t>-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</a:p>
        </p:txBody>
      </p:sp>
      <p:cxnSp>
        <p:nvCxnSpPr>
          <p:cNvPr id="30" name="Straight Arrow Connector 29"/>
          <p:cNvCxnSpPr>
            <a:stCxn id="20" idx="3"/>
          </p:cNvCxnSpPr>
          <p:nvPr/>
        </p:nvCxnSpPr>
        <p:spPr>
          <a:xfrm>
            <a:off x="2411760" y="4045714"/>
            <a:ext cx="504056" cy="553998"/>
          </a:xfrm>
          <a:prstGeom prst="straightConnector1">
            <a:avLst/>
          </a:prstGeom>
          <a:ln w="19050">
            <a:solidFill>
              <a:srgbClr val="00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3"/>
            <a:endCxn id="29" idx="1"/>
          </p:cNvCxnSpPr>
          <p:nvPr/>
        </p:nvCxnSpPr>
        <p:spPr>
          <a:xfrm>
            <a:off x="2411760" y="4764053"/>
            <a:ext cx="504056" cy="1480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3"/>
          </p:cNvCxnSpPr>
          <p:nvPr/>
        </p:nvCxnSpPr>
        <p:spPr>
          <a:xfrm flipV="1">
            <a:off x="2411760" y="4959752"/>
            <a:ext cx="504056" cy="535414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83568" y="5784939"/>
            <a:ext cx="8379240" cy="99809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41" y="5661248"/>
            <a:ext cx="8253431" cy="731051"/>
          </a:xfrm>
          <a:prstGeom prst="rect">
            <a:avLst/>
          </a:prstGeom>
        </p:spPr>
      </p:pic>
      <p:cxnSp>
        <p:nvCxnSpPr>
          <p:cNvPr id="35" name="Straight Connector 34"/>
          <p:cNvCxnSpPr/>
          <p:nvPr/>
        </p:nvCxnSpPr>
        <p:spPr>
          <a:xfrm>
            <a:off x="2798112" y="6392300"/>
            <a:ext cx="2016224" cy="0"/>
          </a:xfrm>
          <a:prstGeom prst="line">
            <a:avLst/>
          </a:prstGeom>
          <a:ln w="19050">
            <a:solidFill>
              <a:srgbClr val="33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53243" y="6346248"/>
            <a:ext cx="70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PDFs</a:t>
            </a:r>
            <a:endParaRPr lang="de-CH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5030361" y="6392300"/>
            <a:ext cx="2592287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0">
                  <a:srgbClr val="FF0000"/>
                </a:gs>
                <a:gs pos="53000">
                  <a:schemeClr val="accent2">
                    <a:lumMod val="10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101659" y="6346248"/>
            <a:ext cx="249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err="1"/>
              <a:t>p</a:t>
            </a:r>
            <a:r>
              <a:rPr lang="de-CH" dirty="0" err="1" smtClean="0"/>
              <a:t>artonic</a:t>
            </a:r>
            <a:r>
              <a:rPr lang="de-CH" dirty="0" smtClean="0"/>
              <a:t> </a:t>
            </a:r>
            <a:r>
              <a:rPr lang="de-CH" dirty="0" err="1" smtClean="0"/>
              <a:t>cross</a:t>
            </a:r>
            <a:r>
              <a:rPr lang="de-CH" dirty="0" smtClean="0"/>
              <a:t> </a:t>
            </a:r>
            <a:r>
              <a:rPr lang="de-CH" dirty="0" err="1" smtClean="0"/>
              <a:t>section</a:t>
            </a:r>
            <a:endParaRPr lang="de-CH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7800836" y="6392300"/>
            <a:ext cx="1080120" cy="0"/>
          </a:xfrm>
          <a:prstGeom prst="line">
            <a:avLst/>
          </a:prstGeom>
          <a:ln w="190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478632" y="63462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err="1" smtClean="0"/>
              <a:t>np</a:t>
            </a:r>
            <a:r>
              <a:rPr lang="de-CH" dirty="0" smtClean="0"/>
              <a:t> </a:t>
            </a:r>
            <a:r>
              <a:rPr lang="de-CH" dirty="0" err="1" smtClean="0"/>
              <a:t>corrections</a:t>
            </a:r>
            <a:endParaRPr lang="de-CH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9" r="4834" b="81085"/>
          <a:stretch/>
        </p:blipFill>
        <p:spPr>
          <a:xfrm>
            <a:off x="188073" y="1665674"/>
            <a:ext cx="1503607" cy="28803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t="82151" r="18507" b="4962"/>
          <a:stretch/>
        </p:blipFill>
        <p:spPr>
          <a:xfrm>
            <a:off x="257870" y="4883535"/>
            <a:ext cx="1080120" cy="288033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44" b="44169"/>
          <a:stretch/>
        </p:blipFill>
        <p:spPr>
          <a:xfrm>
            <a:off x="164291" y="3075310"/>
            <a:ext cx="1579993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6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79512" y="764704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CC"/>
                </a:solidFill>
              </a:rPr>
              <a:t>PDF‘s</a:t>
            </a:r>
            <a:endParaRPr lang="it-CH" dirty="0" smtClean="0">
              <a:solidFill>
                <a:srgbClr val="33FF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1340768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33"/>
                </a:solidFill>
              </a:rPr>
              <a:t>Hard </a:t>
            </a:r>
            <a:r>
              <a:rPr lang="de-CH" dirty="0" err="1" smtClean="0">
                <a:solidFill>
                  <a:srgbClr val="FF0033"/>
                </a:solidFill>
              </a:rPr>
              <a:t>scattering</a:t>
            </a:r>
            <a:endParaRPr lang="de-CH" dirty="0" smtClean="0">
              <a:solidFill>
                <a:srgbClr val="FF0033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2782669"/>
            <a:ext cx="223224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9900"/>
                </a:solidFill>
              </a:rPr>
              <a:t>Parton </a:t>
            </a:r>
            <a:r>
              <a:rPr lang="de-CH" dirty="0" err="1" smtClean="0">
                <a:solidFill>
                  <a:srgbClr val="FF9900"/>
                </a:solidFill>
              </a:rPr>
              <a:t>shower</a:t>
            </a:r>
            <a:endParaRPr lang="de-CH" dirty="0" smtClean="0">
              <a:solidFill>
                <a:srgbClr val="FF9900"/>
              </a:solidFill>
            </a:endParaRPr>
          </a:p>
          <a:p>
            <a:endParaRPr lang="it-CH" dirty="0" smtClean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3861048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0033FF"/>
                </a:solidFill>
              </a:rPr>
              <a:t>Beam </a:t>
            </a:r>
            <a:r>
              <a:rPr lang="de-CH" dirty="0" err="1" smtClean="0">
                <a:solidFill>
                  <a:srgbClr val="0033FF"/>
                </a:solidFill>
              </a:rPr>
              <a:t>remnants</a:t>
            </a:r>
            <a:endParaRPr lang="it-CH" dirty="0" smtClean="0">
              <a:solidFill>
                <a:srgbClr val="0033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9512" y="4302388"/>
            <a:ext cx="2232248" cy="9233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>
                <a:solidFill>
                  <a:srgbClr val="33FF33"/>
                </a:solidFill>
              </a:rPr>
              <a:t>Hadronization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  <a:r>
              <a:rPr lang="de-CH" dirty="0" err="1" smtClean="0">
                <a:solidFill>
                  <a:srgbClr val="33FF33"/>
                </a:solidFill>
              </a:rPr>
              <a:t>and</a:t>
            </a:r>
            <a:r>
              <a:rPr lang="de-CH" dirty="0" smtClean="0">
                <a:solidFill>
                  <a:srgbClr val="33FF33"/>
                </a:solidFill>
              </a:rPr>
              <a:t> </a:t>
            </a:r>
          </a:p>
          <a:p>
            <a:r>
              <a:rPr lang="de-CH" dirty="0" err="1">
                <a:solidFill>
                  <a:srgbClr val="009900"/>
                </a:solidFill>
              </a:rPr>
              <a:t>Hadron</a:t>
            </a:r>
            <a:r>
              <a:rPr lang="de-CH" dirty="0">
                <a:solidFill>
                  <a:srgbClr val="009900"/>
                </a:solidFill>
              </a:rPr>
              <a:t> </a:t>
            </a:r>
            <a:r>
              <a:rPr lang="de-CH" dirty="0" err="1" smtClean="0">
                <a:solidFill>
                  <a:srgbClr val="009900"/>
                </a:solidFill>
              </a:rPr>
              <a:t>decay</a:t>
            </a:r>
            <a:endParaRPr lang="de-CH" dirty="0" smtClean="0">
              <a:solidFill>
                <a:srgbClr val="009900"/>
              </a:solidFill>
            </a:endParaRPr>
          </a:p>
          <a:p>
            <a:endParaRPr lang="it-CH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9512" y="5310500"/>
            <a:ext cx="2232248" cy="3693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FF00FF"/>
                </a:solidFill>
              </a:rPr>
              <a:t>Multiple </a:t>
            </a:r>
            <a:r>
              <a:rPr lang="de-CH" dirty="0" err="1" smtClean="0">
                <a:solidFill>
                  <a:srgbClr val="FF00FF"/>
                </a:solidFill>
              </a:rPr>
              <a:t>interactions</a:t>
            </a:r>
            <a:endParaRPr lang="it-CH" dirty="0" smtClean="0">
              <a:solidFill>
                <a:srgbClr val="FF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15816" y="755412"/>
            <a:ext cx="475252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Determined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endParaRPr lang="de-CH" dirty="0" smtClean="0"/>
          </a:p>
        </p:txBody>
      </p:sp>
      <p:cxnSp>
        <p:nvCxnSpPr>
          <p:cNvPr id="24" name="Straight Arrow Connector 23"/>
          <p:cNvCxnSpPr>
            <a:stCxn id="17" idx="3"/>
            <a:endCxn id="22" idx="1"/>
          </p:cNvCxnSpPr>
          <p:nvPr/>
        </p:nvCxnSpPr>
        <p:spPr>
          <a:xfrm flipV="1">
            <a:off x="2411760" y="940078"/>
            <a:ext cx="504056" cy="9292"/>
          </a:xfrm>
          <a:prstGeom prst="straightConnector1">
            <a:avLst/>
          </a:prstGeom>
          <a:ln w="190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915816" y="1340768"/>
            <a:ext cx="4752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smtClean="0"/>
              <a:t>Hard </a:t>
            </a:r>
            <a:r>
              <a:rPr lang="de-CH" dirty="0" err="1" smtClean="0"/>
              <a:t>process</a:t>
            </a:r>
            <a:r>
              <a:rPr lang="de-CH" dirty="0" smtClean="0"/>
              <a:t> </a:t>
            </a:r>
            <a:r>
              <a:rPr lang="de-CH" dirty="0" err="1" smtClean="0"/>
              <a:t>computed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/>
              <a:t> </a:t>
            </a:r>
            <a:r>
              <a:rPr lang="de-CH" dirty="0" err="1" smtClean="0"/>
              <a:t>fixed</a:t>
            </a:r>
            <a:r>
              <a:rPr lang="de-CH" dirty="0" smtClean="0"/>
              <a:t> </a:t>
            </a:r>
            <a:r>
              <a:rPr lang="de-CH" dirty="0" err="1" smtClean="0"/>
              <a:t>order</a:t>
            </a:r>
            <a:r>
              <a:rPr lang="de-CH" dirty="0" smtClean="0"/>
              <a:t> (FO) </a:t>
            </a:r>
            <a:r>
              <a:rPr lang="de-CH" dirty="0" err="1" smtClean="0"/>
              <a:t>perturbation</a:t>
            </a:r>
            <a:r>
              <a:rPr lang="de-CH" dirty="0" smtClean="0"/>
              <a:t> </a:t>
            </a:r>
            <a:r>
              <a:rPr lang="de-CH" dirty="0" err="1" smtClean="0"/>
              <a:t>theory</a:t>
            </a:r>
            <a:r>
              <a:rPr lang="de-CH" dirty="0" smtClean="0"/>
              <a:t> at LO, NLO, NNLO, N</a:t>
            </a:r>
            <a:r>
              <a:rPr lang="de-CH" baseline="30000" dirty="0" smtClean="0"/>
              <a:t>3</a:t>
            </a:r>
            <a:r>
              <a:rPr lang="de-CH" dirty="0" smtClean="0"/>
              <a:t>LO,…</a:t>
            </a:r>
          </a:p>
        </p:txBody>
      </p:sp>
      <p:cxnSp>
        <p:nvCxnSpPr>
          <p:cNvPr id="26" name="Straight Arrow Connector 25"/>
          <p:cNvCxnSpPr>
            <a:stCxn id="18" idx="3"/>
            <a:endCxn id="25" idx="1"/>
          </p:cNvCxnSpPr>
          <p:nvPr/>
        </p:nvCxnSpPr>
        <p:spPr>
          <a:xfrm>
            <a:off x="2411760" y="1663934"/>
            <a:ext cx="504056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915816" y="2516703"/>
            <a:ext cx="4752528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scales</a:t>
            </a:r>
            <a:r>
              <a:rPr lang="de-CH" dirty="0" smtClean="0"/>
              <a:t> </a:t>
            </a:r>
            <a:r>
              <a:rPr lang="de-CH" dirty="0" err="1" smtClean="0"/>
              <a:t>appearing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large </a:t>
            </a:r>
            <a:r>
              <a:rPr lang="de-CH" dirty="0" err="1" smtClean="0"/>
              <a:t>logarithms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calculation</a:t>
            </a:r>
            <a:r>
              <a:rPr lang="de-CH" dirty="0" smtClean="0"/>
              <a:t>.</a:t>
            </a:r>
          </a:p>
          <a:p>
            <a:r>
              <a:rPr lang="de-CH" dirty="0" err="1" smtClean="0"/>
              <a:t>Computed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resummation</a:t>
            </a:r>
            <a:r>
              <a:rPr lang="de-CH" dirty="0" smtClean="0"/>
              <a:t> </a:t>
            </a:r>
            <a:r>
              <a:rPr lang="de-CH" dirty="0" err="1" smtClean="0"/>
              <a:t>or</a:t>
            </a:r>
            <a:r>
              <a:rPr lang="de-CH" dirty="0" smtClean="0"/>
              <a:t> MC </a:t>
            </a:r>
            <a:r>
              <a:rPr lang="de-CH" dirty="0" err="1" smtClean="0"/>
              <a:t>parton</a:t>
            </a:r>
            <a:r>
              <a:rPr lang="de-CH" dirty="0" smtClean="0"/>
              <a:t> </a:t>
            </a:r>
            <a:r>
              <a:rPr lang="de-CH" dirty="0" err="1" smtClean="0"/>
              <a:t>showers</a:t>
            </a:r>
            <a:r>
              <a:rPr lang="de-CH" dirty="0" smtClean="0"/>
              <a:t> (PS)</a:t>
            </a:r>
          </a:p>
        </p:txBody>
      </p:sp>
      <p:cxnSp>
        <p:nvCxnSpPr>
          <p:cNvPr id="28" name="Straight Arrow Connector 27"/>
          <p:cNvCxnSpPr>
            <a:stCxn id="19" idx="3"/>
            <a:endCxn id="27" idx="1"/>
          </p:cNvCxnSpPr>
          <p:nvPr/>
        </p:nvCxnSpPr>
        <p:spPr>
          <a:xfrm>
            <a:off x="2411760" y="3105835"/>
            <a:ext cx="504056" cy="11033"/>
          </a:xfrm>
          <a:prstGeom prst="straightConnector1">
            <a:avLst/>
          </a:prstGeom>
          <a:ln w="19050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915816" y="4455696"/>
            <a:ext cx="475252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computed</a:t>
            </a:r>
            <a:r>
              <a:rPr lang="de-CH" dirty="0" smtClean="0"/>
              <a:t> </a:t>
            </a:r>
            <a:r>
              <a:rPr lang="de-CH" dirty="0" err="1" smtClean="0"/>
              <a:t>directly</a:t>
            </a:r>
            <a:r>
              <a:rPr lang="de-CH" dirty="0" smtClean="0"/>
              <a:t>: non-</a:t>
            </a:r>
            <a:r>
              <a:rPr lang="de-CH" dirty="0" err="1" smtClean="0"/>
              <a:t>perturbative</a:t>
            </a:r>
            <a:r>
              <a:rPr lang="de-CH" dirty="0" smtClean="0"/>
              <a:t> </a:t>
            </a:r>
            <a:r>
              <a:rPr lang="de-CH" dirty="0" err="1" smtClean="0"/>
              <a:t>models</a:t>
            </a:r>
            <a:r>
              <a:rPr lang="de-CH" dirty="0" smtClean="0"/>
              <a:t> </a:t>
            </a:r>
            <a:r>
              <a:rPr lang="de-CH" dirty="0" err="1" smtClean="0"/>
              <a:t>tuned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e</a:t>
            </a:r>
            <a:r>
              <a:rPr lang="de-CH" baseline="30000" dirty="0" err="1" smtClean="0"/>
              <a:t>+</a:t>
            </a:r>
            <a:r>
              <a:rPr lang="de-CH" dirty="0" err="1" smtClean="0"/>
              <a:t>e</a:t>
            </a:r>
            <a:r>
              <a:rPr lang="de-CH" baseline="30000" dirty="0" smtClean="0"/>
              <a:t>-</a:t>
            </a:r>
            <a:r>
              <a:rPr lang="de-CH" dirty="0" smtClean="0"/>
              <a:t>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</a:p>
        </p:txBody>
      </p:sp>
      <p:cxnSp>
        <p:nvCxnSpPr>
          <p:cNvPr id="30" name="Straight Arrow Connector 29"/>
          <p:cNvCxnSpPr>
            <a:stCxn id="20" idx="3"/>
          </p:cNvCxnSpPr>
          <p:nvPr/>
        </p:nvCxnSpPr>
        <p:spPr>
          <a:xfrm>
            <a:off x="2411760" y="4045714"/>
            <a:ext cx="504056" cy="553998"/>
          </a:xfrm>
          <a:prstGeom prst="straightConnector1">
            <a:avLst/>
          </a:prstGeom>
          <a:ln w="19050">
            <a:solidFill>
              <a:srgbClr val="00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3"/>
            <a:endCxn id="29" idx="1"/>
          </p:cNvCxnSpPr>
          <p:nvPr/>
        </p:nvCxnSpPr>
        <p:spPr>
          <a:xfrm>
            <a:off x="2411760" y="4764053"/>
            <a:ext cx="504056" cy="14809"/>
          </a:xfrm>
          <a:prstGeom prst="straightConnector1">
            <a:avLst/>
          </a:prstGeom>
          <a:ln w="1905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3"/>
          </p:cNvCxnSpPr>
          <p:nvPr/>
        </p:nvCxnSpPr>
        <p:spPr>
          <a:xfrm flipV="1">
            <a:off x="2411760" y="4959752"/>
            <a:ext cx="504056" cy="535414"/>
          </a:xfrm>
          <a:prstGeom prst="straightConnector1">
            <a:avLst/>
          </a:prstGeom>
          <a:ln w="190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/>
        </p:nvSpPr>
        <p:spPr>
          <a:xfrm>
            <a:off x="7727196" y="679890"/>
            <a:ext cx="1368152" cy="504056"/>
          </a:xfrm>
          <a:prstGeom prst="roundRect">
            <a:avLst>
              <a:gd name="adj" fmla="val 33633"/>
            </a:avLst>
          </a:prstGeom>
          <a:solidFill>
            <a:srgbClr val="33FFCC"/>
          </a:solidFill>
          <a:ln>
            <a:solidFill>
              <a:srgbClr val="33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PDF set</a:t>
            </a:r>
            <a:endParaRPr lang="en-US" dirty="0"/>
          </a:p>
        </p:txBody>
      </p:sp>
      <p:sp>
        <p:nvSpPr>
          <p:cNvPr id="63" name="Rounded Rectangle 62"/>
          <p:cNvSpPr/>
          <p:nvPr/>
        </p:nvSpPr>
        <p:spPr>
          <a:xfrm>
            <a:off x="7727196" y="1268759"/>
            <a:ext cx="1368152" cy="798475"/>
          </a:xfrm>
          <a:prstGeom prst="roundRect">
            <a:avLst>
              <a:gd name="adj" fmla="val 262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Theorists’ calculation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7727196" y="2420888"/>
            <a:ext cx="1368152" cy="1440160"/>
          </a:xfrm>
          <a:prstGeom prst="roundRect">
            <a:avLst>
              <a:gd name="adj" fmla="val 14401"/>
            </a:avLst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Theorists’ calculation, Pythia,</a:t>
            </a:r>
          </a:p>
          <a:p>
            <a:pPr algn="ctr"/>
            <a:r>
              <a:rPr lang="en-US" dirty="0" smtClean="0"/>
              <a:t>Herwig,</a:t>
            </a:r>
          </a:p>
          <a:p>
            <a:pPr algn="ctr"/>
            <a:r>
              <a:rPr lang="en-US" dirty="0" smtClean="0"/>
              <a:t>…</a:t>
            </a:r>
          </a:p>
        </p:txBody>
      </p:sp>
      <p:sp>
        <p:nvSpPr>
          <p:cNvPr id="67" name="Rounded Rectangle 66"/>
          <p:cNvSpPr/>
          <p:nvPr/>
        </p:nvSpPr>
        <p:spPr>
          <a:xfrm>
            <a:off x="7727196" y="4333746"/>
            <a:ext cx="1368152" cy="891972"/>
          </a:xfrm>
          <a:prstGeom prst="roundRect">
            <a:avLst>
              <a:gd name="adj" fmla="val 33633"/>
            </a:avLst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Pythia, …</a:t>
            </a:r>
            <a:endParaRPr lang="en-US" dirty="0"/>
          </a:p>
        </p:txBody>
      </p:sp>
      <p:sp>
        <p:nvSpPr>
          <p:cNvPr id="68" name="Up-Down Arrow 67"/>
          <p:cNvSpPr/>
          <p:nvPr/>
        </p:nvSpPr>
        <p:spPr>
          <a:xfrm>
            <a:off x="3059832" y="1987099"/>
            <a:ext cx="360040" cy="529604"/>
          </a:xfrm>
          <a:prstGeom prst="upDownArrow">
            <a:avLst>
              <a:gd name="adj1" fmla="val 3172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3415605" y="2067235"/>
            <a:ext cx="542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n w="22225">
                  <a:noFill/>
                  <a:prstDash val="solid"/>
                </a:ln>
                <a:solidFill>
                  <a:schemeClr val="accent1"/>
                </a:solidFill>
              </a:rPr>
              <a:t>FO + PS matching: different orders      different schemes</a:t>
            </a:r>
            <a:endParaRPr lang="en-US" b="1" dirty="0">
              <a:ln w="22225">
                <a:noFill/>
                <a:prstDash val="solid"/>
              </a:ln>
              <a:solidFill>
                <a:schemeClr val="accent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771800" y="1259468"/>
            <a:ext cx="6323548" cy="2601580"/>
          </a:xfrm>
          <a:prstGeom prst="roundRect">
            <a:avLst>
              <a:gd name="adj" fmla="val 7937"/>
            </a:avLst>
          </a:prstGeom>
          <a:noFill/>
          <a:ln>
            <a:solidFill>
              <a:srgbClr val="FF99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6777936" y="2270294"/>
            <a:ext cx="242336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83568" y="5784939"/>
            <a:ext cx="8379240" cy="998093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41" y="5661248"/>
            <a:ext cx="8253431" cy="731051"/>
          </a:xfrm>
          <a:prstGeom prst="rect">
            <a:avLst/>
          </a:prstGeom>
        </p:spPr>
      </p:pic>
      <p:cxnSp>
        <p:nvCxnSpPr>
          <p:cNvPr id="37" name="Straight Connector 36"/>
          <p:cNvCxnSpPr/>
          <p:nvPr/>
        </p:nvCxnSpPr>
        <p:spPr>
          <a:xfrm>
            <a:off x="2798112" y="6392300"/>
            <a:ext cx="2016224" cy="0"/>
          </a:xfrm>
          <a:prstGeom prst="line">
            <a:avLst/>
          </a:prstGeom>
          <a:ln w="19050">
            <a:solidFill>
              <a:srgbClr val="33FF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453243" y="6346248"/>
            <a:ext cx="70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PDFs</a:t>
            </a:r>
            <a:endParaRPr lang="de-CH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5030361" y="6392300"/>
            <a:ext cx="2592287" cy="0"/>
          </a:xfrm>
          <a:prstGeom prst="line">
            <a:avLst/>
          </a:prstGeom>
          <a:ln w="19050"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0">
                  <a:srgbClr val="FF0000"/>
                </a:gs>
                <a:gs pos="53000">
                  <a:schemeClr val="accent2">
                    <a:lumMod val="10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101659" y="6346248"/>
            <a:ext cx="2494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err="1"/>
              <a:t>p</a:t>
            </a:r>
            <a:r>
              <a:rPr lang="de-CH" dirty="0" err="1" smtClean="0"/>
              <a:t>artonic</a:t>
            </a:r>
            <a:r>
              <a:rPr lang="de-CH" dirty="0" smtClean="0"/>
              <a:t> </a:t>
            </a:r>
            <a:r>
              <a:rPr lang="de-CH" dirty="0" err="1" smtClean="0"/>
              <a:t>cross</a:t>
            </a:r>
            <a:r>
              <a:rPr lang="de-CH" dirty="0" smtClean="0"/>
              <a:t> </a:t>
            </a:r>
            <a:r>
              <a:rPr lang="de-CH" dirty="0" err="1" smtClean="0"/>
              <a:t>section</a:t>
            </a:r>
            <a:endParaRPr lang="de-CH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800836" y="6392300"/>
            <a:ext cx="1080120" cy="0"/>
          </a:xfrm>
          <a:prstGeom prst="line">
            <a:avLst/>
          </a:prstGeom>
          <a:ln w="190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478632" y="63462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err="1" smtClean="0"/>
              <a:t>np</a:t>
            </a:r>
            <a:r>
              <a:rPr lang="de-CH" dirty="0" smtClean="0"/>
              <a:t> </a:t>
            </a:r>
            <a:r>
              <a:rPr lang="de-CH" dirty="0" err="1" smtClean="0"/>
              <a:t>corrections</a:t>
            </a:r>
            <a:endParaRPr lang="de-CH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29" r="4834" b="81085"/>
          <a:stretch/>
        </p:blipFill>
        <p:spPr>
          <a:xfrm>
            <a:off x="188073" y="1665674"/>
            <a:ext cx="1503607" cy="28803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1" t="82151" r="18507" b="4962"/>
          <a:stretch/>
        </p:blipFill>
        <p:spPr>
          <a:xfrm>
            <a:off x="257870" y="4883535"/>
            <a:ext cx="1080120" cy="28803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44" b="44169"/>
          <a:stretch/>
        </p:blipFill>
        <p:spPr>
          <a:xfrm>
            <a:off x="164291" y="3075310"/>
            <a:ext cx="1579993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9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82012"/>
            <a:ext cx="813690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400" dirty="0" smtClean="0"/>
              <a:t>Monte Carlo Event Generators try to give the </a:t>
            </a:r>
            <a:r>
              <a:rPr lang="en-US" sz="2400" dirty="0" smtClean="0">
                <a:solidFill>
                  <a:srgbClr val="FF9900"/>
                </a:solidFill>
              </a:rPr>
              <a:t>best full description</a:t>
            </a:r>
            <a:r>
              <a:rPr lang="en-US" sz="2400" dirty="0" smtClean="0"/>
              <a:t> of a collision combining theoretical predictions for the </a:t>
            </a:r>
            <a:r>
              <a:rPr lang="en-US" sz="2400" dirty="0" smtClean="0">
                <a:solidFill>
                  <a:srgbClr val="FF0000"/>
                </a:solidFill>
              </a:rPr>
              <a:t>different stages</a:t>
            </a:r>
            <a:r>
              <a:rPr lang="en-US" sz="2400" dirty="0" smtClean="0"/>
              <a:t> of an event and providing a </a:t>
            </a:r>
            <a:r>
              <a:rPr lang="en-US" sz="2400" dirty="0" smtClean="0">
                <a:solidFill>
                  <a:srgbClr val="00B050"/>
                </a:solidFill>
              </a:rPr>
              <a:t>fully exclusive</a:t>
            </a:r>
            <a:r>
              <a:rPr lang="en-US" sz="2400" dirty="0" smtClean="0"/>
              <a:t> final state in terms of </a:t>
            </a:r>
            <a:r>
              <a:rPr lang="en-US" sz="2400" dirty="0" smtClean="0">
                <a:solidFill>
                  <a:schemeClr val="accent5"/>
                </a:solidFill>
              </a:rPr>
              <a:t>hadrons and leptons </a:t>
            </a:r>
            <a:r>
              <a:rPr lang="en-US" sz="2400" dirty="0" smtClean="0"/>
              <a:t>which is as close as possible to what is measured in a real experiment</a:t>
            </a:r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 marL="342900" indent="-342900">
              <a:buSzPct val="70000"/>
              <a:buFont typeface="Wingdings" panose="05000000000000000000" pitchFamily="2" charset="2"/>
              <a:buChar char="Ø"/>
            </a:pPr>
            <a:r>
              <a:rPr lang="en-US" sz="2400" dirty="0" smtClean="0"/>
              <a:t>Can be fed to a detector-simulation software to determine efficiencies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83133"/>
            <a:ext cx="8028384" cy="2214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34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21244</TotalTime>
  <Words>1382</Words>
  <Application>Microsoft Office PowerPoint</Application>
  <PresentationFormat>On-screen Show (4:3)</PresentationFormat>
  <Paragraphs>352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Arabic Typesetting</vt:lpstr>
      <vt:lpstr>Arial</vt:lpstr>
      <vt:lpstr>Calibri</vt:lpstr>
      <vt:lpstr>Calibri Light</vt:lpstr>
      <vt:lpstr>Wingdings</vt:lpstr>
      <vt:lpstr>Wingdings 2</vt:lpstr>
      <vt:lpstr>HDOfficeLightV0</vt:lpstr>
      <vt:lpstr>An introduction to POWHEG</vt:lpstr>
      <vt:lpstr>Outline</vt:lpstr>
      <vt:lpstr>Motivation: the quest for precision</vt:lpstr>
      <vt:lpstr>New Physics at the LHC?</vt:lpstr>
      <vt:lpstr>Monte Carlo Event Generators</vt:lpstr>
      <vt:lpstr>PowerPoint Presentation</vt:lpstr>
      <vt:lpstr>PowerPoint Presentation</vt:lpstr>
      <vt:lpstr>PowerPoint Presentation</vt:lpstr>
      <vt:lpstr>PowerPoint Presentation</vt:lpstr>
      <vt:lpstr>Parton showers and fixed order</vt:lpstr>
      <vt:lpstr>Basics on parton showers</vt:lpstr>
      <vt:lpstr>Basics on parton showers</vt:lpstr>
      <vt:lpstr>Basics on parton showers</vt:lpstr>
      <vt:lpstr>Basics on parton showers</vt:lpstr>
      <vt:lpstr>Basics on parton showers: final recipe</vt:lpstr>
      <vt:lpstr>Fixed order calculations</vt:lpstr>
      <vt:lpstr>Importance of NLO calculations</vt:lpstr>
      <vt:lpstr>Sometimes not even NLO is enough</vt:lpstr>
      <vt:lpstr>Structure of a NLO calculation</vt:lpstr>
      <vt:lpstr>Structure of a NLO calculation</vt:lpstr>
      <vt:lpstr>PS vs NLO: pro and cons</vt:lpstr>
      <vt:lpstr>NLO+PS: the POWHEG method</vt:lpstr>
      <vt:lpstr>NLO+PS combination: SMC accuracy vs NLO</vt:lpstr>
      <vt:lpstr>NLO+PS combination: towards NLO accuracy</vt:lpstr>
      <vt:lpstr>NLO+PS combination: POWHEG</vt:lpstr>
      <vt:lpstr>Phenomenological impact</vt:lpstr>
      <vt:lpstr>Phenomenological impact</vt:lpstr>
      <vt:lpstr>Conclusions and Outlook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Gionny</dc:creator>
  <cp:lastModifiedBy>Gionata Luisoni</cp:lastModifiedBy>
  <cp:revision>1483</cp:revision>
  <dcterms:created xsi:type="dcterms:W3CDTF">2013-09-05T19:44:48Z</dcterms:created>
  <dcterms:modified xsi:type="dcterms:W3CDTF">2017-03-27T18:20:11Z</dcterms:modified>
</cp:coreProperties>
</file>