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64" r:id="rId3"/>
    <p:sldId id="265" r:id="rId4"/>
    <p:sldId id="266" r:id="rId5"/>
    <p:sldId id="267" r:id="rId6"/>
    <p:sldId id="269" r:id="rId7"/>
    <p:sldId id="268" r:id="rId8"/>
    <p:sldId id="258" r:id="rId9"/>
    <p:sldId id="263" r:id="rId10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6224"/>
  </p:normalViewPr>
  <p:slideViewPr>
    <p:cSldViewPr snapToGrid="0">
      <p:cViewPr varScale="1">
        <p:scale>
          <a:sx n="115" d="100"/>
          <a:sy n="115" d="100"/>
        </p:scale>
        <p:origin x="71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10904" y="6385123"/>
            <a:ext cx="12188825" cy="457200"/>
          </a:xfrm>
          <a:prstGeom prst="rect">
            <a:avLst/>
          </a:prstGeom>
          <a:solidFill>
            <a:srgbClr val="006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00"/>
            </a:lvl1pPr>
          </a:lstStyle>
          <a:p>
            <a:fld id="{9179B8B4-2CE6-9B42-8F30-6A375904DD3A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600"/>
            </a:lvl1pPr>
          </a:lstStyle>
          <a:p>
            <a:fld id="{313A143F-AE01-AA48-ABD0-2755A19C8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050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B8B4-2CE6-9B42-8F30-6A375904DD3A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A143F-AE01-AA48-ABD0-2755A19C8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69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006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B8B4-2CE6-9B42-8F30-6A375904DD3A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A143F-AE01-AA48-ABD0-2755A19C8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719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00"/>
            </a:lvl1pPr>
          </a:lstStyle>
          <a:p>
            <a:fld id="{9179B8B4-2CE6-9B42-8F30-6A375904DD3A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600"/>
            </a:lvl1pPr>
          </a:lstStyle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600"/>
            </a:lvl1pPr>
          </a:lstStyle>
          <a:p>
            <a:fld id="{313A143F-AE01-AA48-ABD0-2755A19C8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371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006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B8B4-2CE6-9B42-8F30-6A375904DD3A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8408" y="6486595"/>
            <a:ext cx="8250097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A143F-AE01-AA48-ABD0-2755A19C8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862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B8B4-2CE6-9B42-8F30-6A375904DD3A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A143F-AE01-AA48-ABD0-2755A19C8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5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B8B4-2CE6-9B42-8F30-6A375904DD3A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A143F-AE01-AA48-ABD0-2755A19C850E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34BBF1C6-F170-3F2E-2EAE-E630BD44A3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512" r="45029" b="56353"/>
          <a:stretch/>
        </p:blipFill>
        <p:spPr>
          <a:xfrm>
            <a:off x="9833507" y="449981"/>
            <a:ext cx="1322173" cy="131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018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B8B4-2CE6-9B42-8F30-6A375904DD3A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A143F-AE01-AA48-ABD0-2755A19C850E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DD1F2B91-53B5-B786-C83F-7092ECF40F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512" r="45029" b="56353"/>
          <a:stretch/>
        </p:blipFill>
        <p:spPr>
          <a:xfrm>
            <a:off x="9833507" y="449981"/>
            <a:ext cx="1322173" cy="131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011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006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B8B4-2CE6-9B42-8F30-6A375904DD3A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A143F-AE01-AA48-ABD0-2755A19C8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6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rgbClr val="006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179B8B4-2CE6-9B42-8F30-6A375904DD3A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3A143F-AE01-AA48-ABD0-2755A19C8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44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006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79B8B4-2CE6-9B42-8F30-6A375904DD3A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A143F-AE01-AA48-ABD0-2755A19C8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510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006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R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FFFFFF"/>
                </a:solidFill>
              </a:defRPr>
            </a:lvl1pPr>
          </a:lstStyle>
          <a:p>
            <a:fld id="{9179B8B4-2CE6-9B42-8F30-6A375904DD3A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FFFFFF"/>
                </a:solidFill>
              </a:defRPr>
            </a:lvl1pPr>
          </a:lstStyle>
          <a:p>
            <a:fld id="{313A143F-AE01-AA48-ABD0-2755A19C850E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ADFECABD-9658-6832-C144-AECA567C9C9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41512" r="45029" b="56353"/>
          <a:stretch/>
        </p:blipFill>
        <p:spPr>
          <a:xfrm>
            <a:off x="9833507" y="449981"/>
            <a:ext cx="1322173" cy="131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353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5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2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164CF-9773-4B6E-8953-350A4DE5B9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EPS Prizes and Distinctions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1884FF-CEE8-54B2-9189-4DCC94CD3C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021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361C8-D480-D685-3237-EF24B584E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 EPS Prize Committee?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1123A-8B1A-EDAE-4991-7D9D3ACEE0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Historical Background:</a:t>
            </a:r>
          </a:p>
          <a:p>
            <a:pPr marL="0" indent="0">
              <a:buNone/>
            </a:pPr>
            <a:r>
              <a:rPr lang="en-GB" dirty="0"/>
              <a:t>Originally Founded in 2020, tasked to review the nominations, especially in terms of diversity.</a:t>
            </a:r>
          </a:p>
          <a:p>
            <a:pPr marL="0" indent="0">
              <a:buNone/>
            </a:pPr>
            <a:r>
              <a:rPr lang="en-GB" dirty="0"/>
              <a:t>Suggested a common timeline for EPS Central Prizes</a:t>
            </a:r>
          </a:p>
          <a:p>
            <a:pPr marL="0" indent="0">
              <a:buNone/>
            </a:pPr>
            <a:r>
              <a:rPr lang="en-GB" dirty="0"/>
              <a:t>Never met again. </a:t>
            </a:r>
          </a:p>
          <a:p>
            <a:pPr marL="0" indent="0">
              <a:buNone/>
            </a:pPr>
            <a:r>
              <a:rPr lang="en-GB" dirty="0"/>
              <a:t>Chaired by Jo Hermann who sadly passed away this year. </a:t>
            </a:r>
          </a:p>
          <a:p>
            <a:pPr marL="0" indent="0">
              <a:buNone/>
            </a:pPr>
            <a:r>
              <a:rPr lang="en-GB" b="1" dirty="0"/>
              <a:t>Challenges remain!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8580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8129D-0DDA-8290-C684-DFECBD7EE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Low number of nominations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401D9-7F68-705F-5B2A-C4F7D8BDF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Average number of nominations per EPS Prize in 2023 	</a:t>
            </a:r>
            <a:r>
              <a:rPr lang="en-GB" b="1" dirty="0"/>
              <a:t>6.6</a:t>
            </a:r>
          </a:p>
          <a:p>
            <a:r>
              <a:rPr lang="en-GB" dirty="0"/>
              <a:t>Maximum number of nominations for a Prize 		</a:t>
            </a:r>
            <a:r>
              <a:rPr lang="en-GB" b="1" dirty="0"/>
              <a:t>23</a:t>
            </a:r>
          </a:p>
          <a:p>
            <a:r>
              <a:rPr lang="en-GB" dirty="0"/>
              <a:t>Minimum number of nominations for a Prize 		</a:t>
            </a:r>
            <a:r>
              <a:rPr lang="en-GB" b="1" dirty="0"/>
              <a:t>1</a:t>
            </a:r>
          </a:p>
          <a:p>
            <a:r>
              <a:rPr lang="en-GB" dirty="0"/>
              <a:t>Number of prizes awarded with only 1 nomination	</a:t>
            </a:r>
            <a:r>
              <a:rPr lang="en-GB" b="1" dirty="0"/>
              <a:t>3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195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AE0A7-0DE5-C314-E954-764F1F558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Low diversity of nominees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CD75F2-F8C5-3991-80BF-368D0C1D57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Average number of Female Nominees per prize		</a:t>
            </a:r>
            <a:r>
              <a:rPr lang="en-GB" b="1" dirty="0"/>
              <a:t>1.4</a:t>
            </a:r>
          </a:p>
          <a:p>
            <a:r>
              <a:rPr lang="en-GB" dirty="0"/>
              <a:t>Maximum number of Female Nominees in 2023		</a:t>
            </a:r>
            <a:r>
              <a:rPr lang="en-GB" b="1" dirty="0"/>
              <a:t>5</a:t>
            </a:r>
          </a:p>
          <a:p>
            <a:r>
              <a:rPr lang="en-GB" dirty="0"/>
              <a:t>Number of Prizes awarded with NO female nominees 	</a:t>
            </a:r>
            <a:r>
              <a:rPr lang="en-GB" b="1" dirty="0"/>
              <a:t>7</a:t>
            </a:r>
          </a:p>
          <a:p>
            <a:endParaRPr lang="en-GB" b="1" dirty="0"/>
          </a:p>
          <a:p>
            <a:r>
              <a:rPr lang="en-GB" b="1" dirty="0"/>
              <a:t>Diversity doesn’t end with gender! We do not even have the data for any other axes of diversity</a:t>
            </a:r>
          </a:p>
          <a:p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0354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070BB-AABC-5A23-F1CD-8EA55871E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Variations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74818-F829-0068-AC3B-2F05FF4D4D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Variation in nomination procedure (who can nominate, who can be nominated):</a:t>
            </a:r>
          </a:p>
          <a:p>
            <a:r>
              <a:rPr lang="en-GB" dirty="0"/>
              <a:t>Variation in deadlines</a:t>
            </a:r>
          </a:p>
          <a:p>
            <a:r>
              <a:rPr lang="en-GB" dirty="0"/>
              <a:t>Variation in process </a:t>
            </a:r>
          </a:p>
          <a:p>
            <a:pPr lvl="1"/>
            <a:r>
              <a:rPr lang="en-GB" dirty="0"/>
              <a:t>Search committees</a:t>
            </a:r>
          </a:p>
          <a:p>
            <a:pPr lvl="1"/>
            <a:r>
              <a:rPr lang="en-GB" dirty="0"/>
              <a:t>Number of prizes</a:t>
            </a:r>
          </a:p>
          <a:p>
            <a:r>
              <a:rPr lang="en-GB" dirty="0"/>
              <a:t>Variation in prize money from expenses for an invited talk to 10 000 Euro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1176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B5D02-F420-FD72-9439-FF48C1F14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 in rules (Central Prizes)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6FF696-A722-DF3D-03C9-AA62B7FBF65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EPS Early Career Prize: </a:t>
            </a:r>
          </a:p>
          <a:p>
            <a:pPr lvl="1"/>
            <a:r>
              <a:rPr lang="en-GB" dirty="0"/>
              <a:t>Nominee must be a member of EPS or a member society</a:t>
            </a:r>
          </a:p>
          <a:p>
            <a:pPr lvl="1"/>
            <a:r>
              <a:rPr lang="en-GB" dirty="0"/>
              <a:t>Nominator/supporter can be anyone. </a:t>
            </a:r>
          </a:p>
          <a:p>
            <a:pPr lvl="1"/>
            <a:r>
              <a:rPr lang="en-GB" dirty="0"/>
              <a:t>3 letters of support</a:t>
            </a:r>
          </a:p>
          <a:p>
            <a:pPr lvl="1"/>
            <a:r>
              <a:rPr lang="en-GB" dirty="0"/>
              <a:t>Self nomination permitted</a:t>
            </a:r>
          </a:p>
          <a:p>
            <a:r>
              <a:rPr lang="en-GB" dirty="0"/>
              <a:t>EPS Fellow:</a:t>
            </a:r>
          </a:p>
          <a:p>
            <a:pPr lvl="1"/>
            <a:r>
              <a:rPr lang="en-GB" dirty="0"/>
              <a:t>Nominee must be an EPS individual member</a:t>
            </a:r>
          </a:p>
          <a:p>
            <a:pPr lvl="1"/>
            <a:r>
              <a:rPr lang="en-GB" dirty="0"/>
              <a:t>Nominator must be an EPS member (Individual Members, Member Societies and Associate Members)</a:t>
            </a:r>
          </a:p>
          <a:p>
            <a:pPr lvl="1"/>
            <a:r>
              <a:rPr lang="en-GB" dirty="0"/>
              <a:t>3 letter of support from EPS members (from different countries and institutions)</a:t>
            </a:r>
          </a:p>
          <a:p>
            <a:pPr lvl="1"/>
            <a:r>
              <a:rPr lang="en-GB" dirty="0"/>
              <a:t>Self nomination not permitted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146802-47BB-BD21-EE6D-6F4626BCD53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err="1"/>
              <a:t>Gero</a:t>
            </a:r>
            <a:r>
              <a:rPr lang="en-GB" dirty="0"/>
              <a:t> Thomas Medal</a:t>
            </a:r>
          </a:p>
          <a:p>
            <a:pPr lvl="1"/>
            <a:r>
              <a:rPr lang="en-GB" dirty="0"/>
              <a:t>Nominee must be an EPS member</a:t>
            </a:r>
          </a:p>
          <a:p>
            <a:pPr lvl="1"/>
            <a:r>
              <a:rPr lang="en-GB" dirty="0"/>
              <a:t>Nominator must be an EPS member</a:t>
            </a:r>
          </a:p>
          <a:p>
            <a:pPr lvl="1"/>
            <a:r>
              <a:rPr lang="en-GB" dirty="0"/>
              <a:t>Only one nominator necessary</a:t>
            </a:r>
          </a:p>
          <a:p>
            <a:r>
              <a:rPr lang="en-GB" dirty="0"/>
              <a:t>EPS Achievement Award</a:t>
            </a:r>
          </a:p>
          <a:p>
            <a:pPr lvl="1"/>
            <a:r>
              <a:rPr lang="en-GB" dirty="0"/>
              <a:t>Nominee must be an EPS member</a:t>
            </a:r>
          </a:p>
          <a:p>
            <a:pPr lvl="1"/>
            <a:r>
              <a:rPr lang="en-GB" dirty="0"/>
              <a:t>Nominator must be an EPS member</a:t>
            </a:r>
          </a:p>
          <a:p>
            <a:pPr lvl="1"/>
            <a:r>
              <a:rPr lang="en-GB" dirty="0"/>
              <a:t>Three letters of support from EPS members</a:t>
            </a:r>
          </a:p>
          <a:p>
            <a:r>
              <a:rPr lang="en-GB" dirty="0"/>
              <a:t>EPS Emmy </a:t>
            </a:r>
            <a:r>
              <a:rPr lang="en-GB" dirty="0" err="1"/>
              <a:t>Noether</a:t>
            </a:r>
            <a:r>
              <a:rPr lang="en-GB" dirty="0"/>
              <a:t> Distinction</a:t>
            </a:r>
          </a:p>
          <a:p>
            <a:pPr lvl="1"/>
            <a:r>
              <a:rPr lang="en-GB" dirty="0"/>
              <a:t>Nominator must be an EPS member</a:t>
            </a:r>
          </a:p>
          <a:p>
            <a:pPr lvl="1"/>
            <a:r>
              <a:rPr lang="en-GB" dirty="0"/>
              <a:t>Nominee can be anyone</a:t>
            </a:r>
          </a:p>
          <a:p>
            <a:pPr lvl="1"/>
            <a:r>
              <a:rPr lang="en-GB" dirty="0"/>
              <a:t>Up  to three letters of support (no restrictions)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629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80B45-64F6-C5EC-989D-876B82B3D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 are not alone</a:t>
            </a:r>
          </a:p>
        </p:txBody>
      </p:sp>
      <p:pic>
        <p:nvPicPr>
          <p:cNvPr id="14" name="Content Placeholder 13" descr="A table with numbers and text&#10;&#10;Description automatically generated">
            <a:extLst>
              <a:ext uri="{FF2B5EF4-FFF2-40B4-BE49-F238E27FC236}">
                <a16:creationId xmlns:a16="http://schemas.microsoft.com/office/drawing/2014/main" id="{687DB413-B059-F659-47FD-5798937C74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59413" y="993353"/>
            <a:ext cx="5927725" cy="4933206"/>
          </a:xfr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5FFE435-4790-3A2C-2F9A-866CE3E37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DPG shared this publicly</a:t>
            </a:r>
          </a:p>
          <a:p>
            <a:r>
              <a:rPr lang="en-GB" dirty="0" err="1"/>
              <a:t>IoP</a:t>
            </a:r>
            <a:r>
              <a:rPr lang="en-GB" dirty="0"/>
              <a:t> (UK) have had similar problems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967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820CD-654F-4705-A072-089372C8C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EPS Prizes and Distinctions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5A4D6-C5EB-32F4-5E89-1A26A88BBC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/>
              <a:t>Awarded by the Executive Committee</a:t>
            </a:r>
          </a:p>
          <a:p>
            <a:pPr lvl="1"/>
            <a:r>
              <a:rPr lang="en-GB" dirty="0" err="1"/>
              <a:t>Gero</a:t>
            </a:r>
            <a:r>
              <a:rPr lang="en-GB" dirty="0"/>
              <a:t> Thomas Medal</a:t>
            </a:r>
          </a:p>
          <a:p>
            <a:pPr lvl="1"/>
            <a:r>
              <a:rPr lang="en-GB" dirty="0"/>
              <a:t>EPS Early Career Prize</a:t>
            </a:r>
          </a:p>
          <a:p>
            <a:pPr lvl="1"/>
            <a:r>
              <a:rPr lang="en-GB" dirty="0"/>
              <a:t>EPS Outstanding Achievement Award</a:t>
            </a:r>
          </a:p>
          <a:p>
            <a:r>
              <a:rPr lang="en-GB" b="1" dirty="0"/>
              <a:t>Recommendations passed to Council</a:t>
            </a:r>
          </a:p>
          <a:p>
            <a:pPr lvl="1"/>
            <a:r>
              <a:rPr lang="en-GB" dirty="0"/>
              <a:t>EPS Honorary Member</a:t>
            </a:r>
          </a:p>
          <a:p>
            <a:pPr lvl="1"/>
            <a:r>
              <a:rPr lang="en-GB" dirty="0"/>
              <a:t>EPS Fellow</a:t>
            </a:r>
          </a:p>
          <a:p>
            <a:r>
              <a:rPr lang="en-GB" b="1" dirty="0"/>
              <a:t>Nominations collected centrally but attributed by committee</a:t>
            </a:r>
          </a:p>
          <a:p>
            <a:r>
              <a:rPr lang="en-GB" dirty="0"/>
              <a:t>Emmy </a:t>
            </a:r>
            <a:r>
              <a:rPr lang="en-GB" dirty="0" err="1"/>
              <a:t>Noether</a:t>
            </a:r>
            <a:r>
              <a:rPr lang="en-GB" dirty="0"/>
              <a:t> Distinction (NB no prize money)</a:t>
            </a:r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0032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070F4-83FD-A3F8-1947-0629A11B1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8384DA-EADF-0029-A366-F0E45A709A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48 EPS prizes (if we include D/G) and at risk of inflation</a:t>
            </a:r>
          </a:p>
          <a:p>
            <a:r>
              <a:rPr lang="en-GB" dirty="0"/>
              <a:t>Not all prizes have financial support</a:t>
            </a:r>
          </a:p>
          <a:p>
            <a:r>
              <a:rPr lang="en-GB" dirty="0"/>
              <a:t>Low number of nominations</a:t>
            </a:r>
          </a:p>
          <a:p>
            <a:r>
              <a:rPr lang="en-GB" dirty="0"/>
              <a:t>Poor diversity of nominations</a:t>
            </a:r>
          </a:p>
          <a:p>
            <a:r>
              <a:rPr lang="en-GB" dirty="0"/>
              <a:t>Diffuse timelines which move make communication difficult</a:t>
            </a:r>
          </a:p>
        </p:txBody>
      </p:sp>
    </p:spTree>
    <p:extLst>
      <p:ext uri="{BB962C8B-B14F-4D97-AF65-F5344CB8AC3E}">
        <p14:creationId xmlns:p14="http://schemas.microsoft.com/office/powerpoint/2010/main" val="192076530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_eps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_eps" id="{6409A94C-2C67-554B-BADB-FC8D8C92D7AD}" vid="{159BCF5E-F605-704C-A804-A97240B1426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Theme_eps</Template>
  <TotalTime>1672</TotalTime>
  <Words>438</Words>
  <Application>Microsoft Macintosh PowerPoint</Application>
  <PresentationFormat>Widescreen</PresentationFormat>
  <Paragraphs>71</Paragraphs>
  <Slides>9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Theme_eps</vt:lpstr>
      <vt:lpstr>EPS Prizes and Distinctions </vt:lpstr>
      <vt:lpstr>An EPS Prize Committee?</vt:lpstr>
      <vt:lpstr>Low number of nominations</vt:lpstr>
      <vt:lpstr>Low diversity of nominees</vt:lpstr>
      <vt:lpstr>Variations</vt:lpstr>
      <vt:lpstr>Variation in rules (Central Prizes)</vt:lpstr>
      <vt:lpstr>We are not alone</vt:lpstr>
      <vt:lpstr>EPS Prizes and Distinctions</vt:lpstr>
      <vt:lpstr>Challenges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EPS Prizes and Distinctions </dc:title>
  <dc:creator>Anne Pawsey</dc:creator>
  <cp:lastModifiedBy>Anne Pawsey</cp:lastModifiedBy>
  <cp:revision>9</cp:revision>
  <dcterms:created xsi:type="dcterms:W3CDTF">2023-12-17T13:14:21Z</dcterms:created>
  <dcterms:modified xsi:type="dcterms:W3CDTF">2023-12-19T09:48:51Z</dcterms:modified>
</cp:coreProperties>
</file>