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handoutMasterIdLst>
    <p:handoutMasterId r:id="rId39"/>
  </p:handoutMasterIdLst>
  <p:sldIdLst>
    <p:sldId id="773" r:id="rId5"/>
    <p:sldId id="714" r:id="rId6"/>
    <p:sldId id="715" r:id="rId7"/>
    <p:sldId id="716" r:id="rId8"/>
    <p:sldId id="717" r:id="rId9"/>
    <p:sldId id="718" r:id="rId10"/>
    <p:sldId id="719" r:id="rId11"/>
    <p:sldId id="720" r:id="rId12"/>
    <p:sldId id="775" r:id="rId13"/>
    <p:sldId id="778" r:id="rId14"/>
    <p:sldId id="724" r:id="rId15"/>
    <p:sldId id="725" r:id="rId16"/>
    <p:sldId id="727" r:id="rId17"/>
    <p:sldId id="728" r:id="rId18"/>
    <p:sldId id="729" r:id="rId19"/>
    <p:sldId id="730" r:id="rId20"/>
    <p:sldId id="733" r:id="rId21"/>
    <p:sldId id="735" r:id="rId22"/>
    <p:sldId id="736" r:id="rId23"/>
    <p:sldId id="737" r:id="rId24"/>
    <p:sldId id="738" r:id="rId25"/>
    <p:sldId id="739" r:id="rId26"/>
    <p:sldId id="740" r:id="rId27"/>
    <p:sldId id="742" r:id="rId28"/>
    <p:sldId id="776" r:id="rId29"/>
    <p:sldId id="744" r:id="rId30"/>
    <p:sldId id="745" r:id="rId31"/>
    <p:sldId id="777" r:id="rId32"/>
    <p:sldId id="748" r:id="rId33"/>
    <p:sldId id="774" r:id="rId34"/>
    <p:sldId id="754" r:id="rId35"/>
    <p:sldId id="755" r:id="rId36"/>
    <p:sldId id="756" r:id="rId37"/>
  </p:sldIdLst>
  <p:sldSz cx="9906000" cy="6858000" type="A4"/>
  <p:notesSz cx="6811963" cy="9942513"/>
  <p:defaultTextStyle>
    <a:defPPr>
      <a:defRPr lang="en-US"/>
    </a:defPPr>
    <a:lvl1pPr marL="0" algn="l" defTabSz="957472" rtl="0" eaLnBrk="1" latinLnBrk="0" hangingPunct="1">
      <a:defRPr sz="1900" kern="1200">
        <a:solidFill>
          <a:schemeClr val="tx1"/>
        </a:solidFill>
        <a:latin typeface="+mn-lt"/>
        <a:ea typeface="+mn-ea"/>
        <a:cs typeface="+mn-cs"/>
      </a:defRPr>
    </a:lvl1pPr>
    <a:lvl2pPr marL="478736" algn="l" defTabSz="957472" rtl="0" eaLnBrk="1" latinLnBrk="0" hangingPunct="1">
      <a:defRPr sz="1900" kern="1200">
        <a:solidFill>
          <a:schemeClr val="tx1"/>
        </a:solidFill>
        <a:latin typeface="+mn-lt"/>
        <a:ea typeface="+mn-ea"/>
        <a:cs typeface="+mn-cs"/>
      </a:defRPr>
    </a:lvl2pPr>
    <a:lvl3pPr marL="957472" algn="l" defTabSz="957472" rtl="0" eaLnBrk="1" latinLnBrk="0" hangingPunct="1">
      <a:defRPr sz="1900" kern="1200">
        <a:solidFill>
          <a:schemeClr val="tx1"/>
        </a:solidFill>
        <a:latin typeface="+mn-lt"/>
        <a:ea typeface="+mn-ea"/>
        <a:cs typeface="+mn-cs"/>
      </a:defRPr>
    </a:lvl3pPr>
    <a:lvl4pPr marL="1436206" algn="l" defTabSz="957472" rtl="0" eaLnBrk="1" latinLnBrk="0" hangingPunct="1">
      <a:defRPr sz="1900" kern="1200">
        <a:solidFill>
          <a:schemeClr val="tx1"/>
        </a:solidFill>
        <a:latin typeface="+mn-lt"/>
        <a:ea typeface="+mn-ea"/>
        <a:cs typeface="+mn-cs"/>
      </a:defRPr>
    </a:lvl4pPr>
    <a:lvl5pPr marL="1914941" algn="l" defTabSz="957472" rtl="0" eaLnBrk="1" latinLnBrk="0" hangingPunct="1">
      <a:defRPr sz="1900" kern="1200">
        <a:solidFill>
          <a:schemeClr val="tx1"/>
        </a:solidFill>
        <a:latin typeface="+mn-lt"/>
        <a:ea typeface="+mn-ea"/>
        <a:cs typeface="+mn-cs"/>
      </a:defRPr>
    </a:lvl5pPr>
    <a:lvl6pPr marL="2393675" algn="l" defTabSz="957472" rtl="0" eaLnBrk="1" latinLnBrk="0" hangingPunct="1">
      <a:defRPr sz="1900" kern="1200">
        <a:solidFill>
          <a:schemeClr val="tx1"/>
        </a:solidFill>
        <a:latin typeface="+mn-lt"/>
        <a:ea typeface="+mn-ea"/>
        <a:cs typeface="+mn-cs"/>
      </a:defRPr>
    </a:lvl6pPr>
    <a:lvl7pPr marL="2872411" algn="l" defTabSz="957472" rtl="0" eaLnBrk="1" latinLnBrk="0" hangingPunct="1">
      <a:defRPr sz="1900" kern="1200">
        <a:solidFill>
          <a:schemeClr val="tx1"/>
        </a:solidFill>
        <a:latin typeface="+mn-lt"/>
        <a:ea typeface="+mn-ea"/>
        <a:cs typeface="+mn-cs"/>
      </a:defRPr>
    </a:lvl7pPr>
    <a:lvl8pPr marL="3351146" algn="l" defTabSz="957472" rtl="0" eaLnBrk="1" latinLnBrk="0" hangingPunct="1">
      <a:defRPr sz="1900" kern="1200">
        <a:solidFill>
          <a:schemeClr val="tx1"/>
        </a:solidFill>
        <a:latin typeface="+mn-lt"/>
        <a:ea typeface="+mn-ea"/>
        <a:cs typeface="+mn-cs"/>
      </a:defRPr>
    </a:lvl8pPr>
    <a:lvl9pPr marL="3829881" algn="l" defTabSz="957472"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32" userDrawn="1">
          <p15:clr>
            <a:srgbClr val="A4A3A4"/>
          </p15:clr>
        </p15:guide>
        <p15:guide id="2" pos="214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CC"/>
    <a:srgbClr val="99FFCC"/>
    <a:srgbClr val="FFFFFF"/>
    <a:srgbClr val="000000"/>
    <a:srgbClr val="0000FF"/>
    <a:srgbClr val="FFFF66"/>
    <a:srgbClr val="FF3EF4"/>
    <a:srgbClr val="90B8E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26" autoAdjust="0"/>
    <p:restoredTop sz="93141" autoAdjust="0"/>
  </p:normalViewPr>
  <p:slideViewPr>
    <p:cSldViewPr>
      <p:cViewPr>
        <p:scale>
          <a:sx n="120" d="100"/>
          <a:sy n="120" d="100"/>
        </p:scale>
        <p:origin x="1723" y="319"/>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3" d="100"/>
        <a:sy n="93" d="100"/>
      </p:scale>
      <p:origin x="0" y="1336"/>
    </p:cViewPr>
  </p:sorterViewPr>
  <p:notesViewPr>
    <p:cSldViewPr>
      <p:cViewPr varScale="1">
        <p:scale>
          <a:sx n="78" d="100"/>
          <a:sy n="78" d="100"/>
        </p:scale>
        <p:origin x="-2106" y="-108"/>
      </p:cViewPr>
      <p:guideLst>
        <p:guide orient="horz" pos="3132"/>
        <p:guide pos="214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641" cy="496472"/>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58746" y="0"/>
            <a:ext cx="2951641" cy="496472"/>
          </a:xfrm>
          <a:prstGeom prst="rect">
            <a:avLst/>
          </a:prstGeom>
        </p:spPr>
        <p:txBody>
          <a:bodyPr vert="horz" lIns="91440" tIns="45720" rIns="91440" bIns="45720" rtlCol="0"/>
          <a:lstStyle>
            <a:lvl1pPr algn="r">
              <a:defRPr sz="1200"/>
            </a:lvl1pPr>
          </a:lstStyle>
          <a:p>
            <a:fld id="{AF2A7E07-C38B-4762-9B27-A6B114C038BF}" type="datetimeFigureOut">
              <a:rPr lang="en-US" smtClean="0"/>
              <a:pPr/>
              <a:t>14-Jun-18</a:t>
            </a:fld>
            <a:endParaRPr lang="fr-FR"/>
          </a:p>
        </p:txBody>
      </p:sp>
      <p:sp>
        <p:nvSpPr>
          <p:cNvPr id="4" name="Footer Placeholder 3"/>
          <p:cNvSpPr>
            <a:spLocks noGrp="1"/>
          </p:cNvSpPr>
          <p:nvPr>
            <p:ph type="ftr" sz="quarter" idx="2"/>
          </p:nvPr>
        </p:nvSpPr>
        <p:spPr>
          <a:xfrm>
            <a:off x="0" y="9444408"/>
            <a:ext cx="2951641" cy="496472"/>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58746" y="9444408"/>
            <a:ext cx="2951641" cy="496472"/>
          </a:xfrm>
          <a:prstGeom prst="rect">
            <a:avLst/>
          </a:prstGeom>
        </p:spPr>
        <p:txBody>
          <a:bodyPr vert="horz" lIns="91440" tIns="45720" rIns="91440" bIns="45720" rtlCol="0" anchor="b"/>
          <a:lstStyle>
            <a:lvl1pPr algn="r">
              <a:defRPr sz="1200"/>
            </a:lvl1pPr>
          </a:lstStyle>
          <a:p>
            <a:fld id="{9DCE4F8F-F093-44B9-9193-8314D38D6928}" type="slidenum">
              <a:rPr lang="fr-FR" smtClean="0"/>
              <a:pPr/>
              <a:t>‹#›</a:t>
            </a:fld>
            <a:endParaRPr lang="fr-FR"/>
          </a:p>
        </p:txBody>
      </p:sp>
    </p:spTree>
    <p:extLst>
      <p:ext uri="{BB962C8B-B14F-4D97-AF65-F5344CB8AC3E}">
        <p14:creationId xmlns:p14="http://schemas.microsoft.com/office/powerpoint/2010/main" val="29613165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641" cy="496472"/>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8746" y="0"/>
            <a:ext cx="2951641" cy="496472"/>
          </a:xfrm>
          <a:prstGeom prst="rect">
            <a:avLst/>
          </a:prstGeom>
        </p:spPr>
        <p:txBody>
          <a:bodyPr vert="horz" lIns="91440" tIns="45720" rIns="91440" bIns="45720" rtlCol="0"/>
          <a:lstStyle>
            <a:lvl1pPr algn="r">
              <a:defRPr sz="1200"/>
            </a:lvl1pPr>
          </a:lstStyle>
          <a:p>
            <a:fld id="{14DC5582-A90A-4655-93D8-A2A1991EAA8E}" type="datetimeFigureOut">
              <a:rPr lang="en-US" smtClean="0"/>
              <a:pPr/>
              <a:t>14-Jun-18</a:t>
            </a:fld>
            <a:endParaRPr lang="fr-FR"/>
          </a:p>
        </p:txBody>
      </p:sp>
      <p:sp>
        <p:nvSpPr>
          <p:cNvPr id="4" name="Slide Image Placeholder 3"/>
          <p:cNvSpPr>
            <a:spLocks noGrp="1" noRot="1" noChangeAspect="1"/>
          </p:cNvSpPr>
          <p:nvPr>
            <p:ph type="sldImg" idx="2"/>
          </p:nvPr>
        </p:nvSpPr>
        <p:spPr>
          <a:xfrm>
            <a:off x="712788" y="746125"/>
            <a:ext cx="5386387" cy="3729038"/>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1512" y="4723021"/>
            <a:ext cx="5448939" cy="447315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444408"/>
            <a:ext cx="2951641" cy="496472"/>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8746" y="9444408"/>
            <a:ext cx="2951641" cy="496472"/>
          </a:xfrm>
          <a:prstGeom prst="rect">
            <a:avLst/>
          </a:prstGeom>
        </p:spPr>
        <p:txBody>
          <a:bodyPr vert="horz" lIns="91440" tIns="45720" rIns="91440" bIns="45720" rtlCol="0" anchor="b"/>
          <a:lstStyle>
            <a:lvl1pPr algn="r">
              <a:defRPr sz="1200"/>
            </a:lvl1pPr>
          </a:lstStyle>
          <a:p>
            <a:fld id="{AFC79328-F686-4EC9-A040-BB6817154EF6}" type="slidenum">
              <a:rPr lang="fr-FR" smtClean="0"/>
              <a:pPr/>
              <a:t>‹#›</a:t>
            </a:fld>
            <a:endParaRPr lang="fr-FR"/>
          </a:p>
        </p:txBody>
      </p:sp>
    </p:spTree>
    <p:extLst>
      <p:ext uri="{BB962C8B-B14F-4D97-AF65-F5344CB8AC3E}">
        <p14:creationId xmlns:p14="http://schemas.microsoft.com/office/powerpoint/2010/main" val="3955963"/>
      </p:ext>
    </p:extLst>
  </p:cSld>
  <p:clrMap bg1="lt1" tx1="dk1" bg2="lt2" tx2="dk2" accent1="accent1" accent2="accent2" accent3="accent3" accent4="accent4" accent5="accent5" accent6="accent6" hlink="hlink" folHlink="folHlink"/>
  <p:hf hdr="0" ftr="0" dt="0"/>
  <p:notesStyle>
    <a:lvl1pPr marL="0" algn="l" defTabSz="957472" rtl="0" eaLnBrk="1" latinLnBrk="0" hangingPunct="1">
      <a:defRPr sz="1300" kern="1200">
        <a:solidFill>
          <a:schemeClr val="tx1"/>
        </a:solidFill>
        <a:latin typeface="+mn-lt"/>
        <a:ea typeface="+mn-ea"/>
        <a:cs typeface="+mn-cs"/>
      </a:defRPr>
    </a:lvl1pPr>
    <a:lvl2pPr marL="478736" algn="l" defTabSz="957472" rtl="0" eaLnBrk="1" latinLnBrk="0" hangingPunct="1">
      <a:defRPr sz="1300" kern="1200">
        <a:solidFill>
          <a:schemeClr val="tx1"/>
        </a:solidFill>
        <a:latin typeface="+mn-lt"/>
        <a:ea typeface="+mn-ea"/>
        <a:cs typeface="+mn-cs"/>
      </a:defRPr>
    </a:lvl2pPr>
    <a:lvl3pPr marL="957472" algn="l" defTabSz="957472" rtl="0" eaLnBrk="1" latinLnBrk="0" hangingPunct="1">
      <a:defRPr sz="1300" kern="1200">
        <a:solidFill>
          <a:schemeClr val="tx1"/>
        </a:solidFill>
        <a:latin typeface="+mn-lt"/>
        <a:ea typeface="+mn-ea"/>
        <a:cs typeface="+mn-cs"/>
      </a:defRPr>
    </a:lvl3pPr>
    <a:lvl4pPr marL="1436206" algn="l" defTabSz="957472" rtl="0" eaLnBrk="1" latinLnBrk="0" hangingPunct="1">
      <a:defRPr sz="1300" kern="1200">
        <a:solidFill>
          <a:schemeClr val="tx1"/>
        </a:solidFill>
        <a:latin typeface="+mn-lt"/>
        <a:ea typeface="+mn-ea"/>
        <a:cs typeface="+mn-cs"/>
      </a:defRPr>
    </a:lvl4pPr>
    <a:lvl5pPr marL="1914941" algn="l" defTabSz="957472" rtl="0" eaLnBrk="1" latinLnBrk="0" hangingPunct="1">
      <a:defRPr sz="1300" kern="1200">
        <a:solidFill>
          <a:schemeClr val="tx1"/>
        </a:solidFill>
        <a:latin typeface="+mn-lt"/>
        <a:ea typeface="+mn-ea"/>
        <a:cs typeface="+mn-cs"/>
      </a:defRPr>
    </a:lvl5pPr>
    <a:lvl6pPr marL="2393675" algn="l" defTabSz="957472" rtl="0" eaLnBrk="1" latinLnBrk="0" hangingPunct="1">
      <a:defRPr sz="1300" kern="1200">
        <a:solidFill>
          <a:schemeClr val="tx1"/>
        </a:solidFill>
        <a:latin typeface="+mn-lt"/>
        <a:ea typeface="+mn-ea"/>
        <a:cs typeface="+mn-cs"/>
      </a:defRPr>
    </a:lvl6pPr>
    <a:lvl7pPr marL="2872411" algn="l" defTabSz="957472" rtl="0" eaLnBrk="1" latinLnBrk="0" hangingPunct="1">
      <a:defRPr sz="1300" kern="1200">
        <a:solidFill>
          <a:schemeClr val="tx1"/>
        </a:solidFill>
        <a:latin typeface="+mn-lt"/>
        <a:ea typeface="+mn-ea"/>
        <a:cs typeface="+mn-cs"/>
      </a:defRPr>
    </a:lvl7pPr>
    <a:lvl8pPr marL="3351146" algn="l" defTabSz="957472" rtl="0" eaLnBrk="1" latinLnBrk="0" hangingPunct="1">
      <a:defRPr sz="1300" kern="1200">
        <a:solidFill>
          <a:schemeClr val="tx1"/>
        </a:solidFill>
        <a:latin typeface="+mn-lt"/>
        <a:ea typeface="+mn-ea"/>
        <a:cs typeface="+mn-cs"/>
      </a:defRPr>
    </a:lvl8pPr>
    <a:lvl9pPr marL="3829881" algn="l" defTabSz="95747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1</a:t>
            </a:fld>
            <a:endParaRPr lang="fr-FR"/>
          </a:p>
        </p:txBody>
      </p:sp>
    </p:spTree>
    <p:extLst>
      <p:ext uri="{BB962C8B-B14F-4D97-AF65-F5344CB8AC3E}">
        <p14:creationId xmlns:p14="http://schemas.microsoft.com/office/powerpoint/2010/main" val="651514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are the challenges for the next 12 months?</a:t>
            </a:r>
          </a:p>
          <a:p>
            <a:r>
              <a:rPr lang="en-US" baseline="0" dirty="0" smtClean="0"/>
              <a:t>1 slide</a:t>
            </a:r>
            <a:endParaRPr lang="en-US" dirty="0"/>
          </a:p>
        </p:txBody>
      </p:sp>
      <p:sp>
        <p:nvSpPr>
          <p:cNvPr id="4" name="Slide Number Placeholder 3"/>
          <p:cNvSpPr>
            <a:spLocks noGrp="1"/>
          </p:cNvSpPr>
          <p:nvPr>
            <p:ph type="sldNum" sz="quarter" idx="10"/>
          </p:nvPr>
        </p:nvSpPr>
        <p:spPr/>
        <p:txBody>
          <a:bodyPr/>
          <a:lstStyle/>
          <a:p>
            <a:fld id="{B20DCBCF-902C-4E53-A86E-871E18F741E7}" type="slidenum">
              <a:rPr lang="en-US" smtClean="0"/>
              <a:pPr/>
              <a:t>22</a:t>
            </a:fld>
            <a:endParaRPr lang="en-US"/>
          </a:p>
        </p:txBody>
      </p:sp>
    </p:spTree>
    <p:extLst>
      <p:ext uri="{BB962C8B-B14F-4D97-AF65-F5344CB8AC3E}">
        <p14:creationId xmlns:p14="http://schemas.microsoft.com/office/powerpoint/2010/main" val="1329671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0DCBCF-902C-4E53-A86E-871E18F741E7}" type="slidenum">
              <a:rPr lang="en-US" smtClean="0"/>
              <a:pPr/>
              <a:t>24</a:t>
            </a:fld>
            <a:endParaRPr lang="en-US"/>
          </a:p>
        </p:txBody>
      </p:sp>
    </p:spTree>
    <p:extLst>
      <p:ext uri="{BB962C8B-B14F-4D97-AF65-F5344CB8AC3E}">
        <p14:creationId xmlns:p14="http://schemas.microsoft.com/office/powerpoint/2010/main" val="131623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FC79328-F686-4EC9-A040-BB6817154EF6}" type="slidenum">
              <a:rPr lang="fr-FR" smtClean="0"/>
              <a:pPr/>
              <a:t>2</a:t>
            </a:fld>
            <a:endParaRPr lang="fr-FR"/>
          </a:p>
        </p:txBody>
      </p:sp>
    </p:spTree>
    <p:extLst>
      <p:ext uri="{BB962C8B-B14F-4D97-AF65-F5344CB8AC3E}">
        <p14:creationId xmlns:p14="http://schemas.microsoft.com/office/powerpoint/2010/main" val="1104403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4</a:t>
            </a:fld>
            <a:endParaRPr lang="fr-FR" dirty="0"/>
          </a:p>
        </p:txBody>
      </p:sp>
    </p:spTree>
    <p:extLst>
      <p:ext uri="{BB962C8B-B14F-4D97-AF65-F5344CB8AC3E}">
        <p14:creationId xmlns:p14="http://schemas.microsoft.com/office/powerpoint/2010/main" val="4018416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8</a:t>
            </a:fld>
            <a:endParaRPr lang="fr-FR" dirty="0"/>
          </a:p>
        </p:txBody>
      </p:sp>
    </p:spTree>
    <p:extLst>
      <p:ext uri="{BB962C8B-B14F-4D97-AF65-F5344CB8AC3E}">
        <p14:creationId xmlns:p14="http://schemas.microsoft.com/office/powerpoint/2010/main" val="2612779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C79328-F686-4EC9-A040-BB6817154EF6}" type="slidenum">
              <a:rPr lang="fr-FR" smtClean="0"/>
              <a:pPr/>
              <a:t>9</a:t>
            </a:fld>
            <a:endParaRPr lang="fr-FR" dirty="0"/>
          </a:p>
        </p:txBody>
      </p:sp>
    </p:spTree>
    <p:extLst>
      <p:ext uri="{BB962C8B-B14F-4D97-AF65-F5344CB8AC3E}">
        <p14:creationId xmlns:p14="http://schemas.microsoft.com/office/powerpoint/2010/main" val="1351765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A21D4-DA8C-48D3-B83C-C923A403A17E}" type="slidenum">
              <a:rPr lang="fr-FR"/>
              <a:pPr/>
              <a:t>15</a:t>
            </a:fld>
            <a:endParaRPr lang="fr-FR"/>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647169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83853" y="8686362"/>
            <a:ext cx="2972547" cy="456177"/>
          </a:xfrm>
          <a:prstGeom prst="rect">
            <a:avLst/>
          </a:prstGeom>
          <a:noFill/>
          <a:ln w="9525">
            <a:noFill/>
            <a:miter lim="800000"/>
            <a:headEnd/>
            <a:tailEnd/>
          </a:ln>
        </p:spPr>
        <p:txBody>
          <a:bodyPr lIns="92272" tIns="46136" rIns="92272" bIns="46136" anchor="b">
            <a:prstTxWarp prst="textNoShape">
              <a:avLst/>
            </a:prstTxWarp>
          </a:bodyPr>
          <a:lstStyle/>
          <a:p>
            <a:pPr algn="r"/>
            <a:fld id="{64D23E8F-301C-EA41-B51A-F7F03FECA21A}" type="slidenum">
              <a:rPr lang="fr-CH" sz="1200"/>
              <a:pPr algn="r"/>
              <a:t>17</a:t>
            </a:fld>
            <a:endParaRPr lang="fr-CH" sz="1200"/>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a:p>
        </p:txBody>
      </p:sp>
    </p:spTree>
    <p:extLst>
      <p:ext uri="{BB962C8B-B14F-4D97-AF65-F5344CB8AC3E}">
        <p14:creationId xmlns:p14="http://schemas.microsoft.com/office/powerpoint/2010/main" val="2706544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3853" y="8686362"/>
            <a:ext cx="2972547" cy="456177"/>
          </a:xfrm>
          <a:prstGeom prst="rect">
            <a:avLst/>
          </a:prstGeom>
          <a:noFill/>
          <a:ln w="9525">
            <a:noFill/>
            <a:miter lim="800000"/>
            <a:headEnd/>
            <a:tailEnd/>
          </a:ln>
        </p:spPr>
        <p:txBody>
          <a:bodyPr lIns="92272" tIns="46136" rIns="92272" bIns="46136" anchor="b">
            <a:prstTxWarp prst="textNoShape">
              <a:avLst/>
            </a:prstTxWarp>
          </a:bodyPr>
          <a:lstStyle/>
          <a:p>
            <a:pPr algn="r"/>
            <a:fld id="{BCDDE42D-7697-9B4A-BB59-9EBBCF10D3E0}" type="slidenum">
              <a:rPr lang="fr-CH" sz="1200"/>
              <a:pPr algn="r"/>
              <a:t>18</a:t>
            </a:fld>
            <a:endParaRPr lang="fr-CH" sz="120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p>
        </p:txBody>
      </p:sp>
    </p:spTree>
    <p:extLst>
      <p:ext uri="{BB962C8B-B14F-4D97-AF65-F5344CB8AC3E}">
        <p14:creationId xmlns:p14="http://schemas.microsoft.com/office/powerpoint/2010/main" val="1784786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bwMode="auto">
          <a:noFill/>
          <a:ln>
            <a:solidFill>
              <a:srgbClr val="000000"/>
            </a:solidFill>
            <a:miter lim="800000"/>
            <a:headEnd/>
            <a:tailEnd/>
          </a:ln>
        </p:spPr>
      </p:sp>
      <p:sp>
        <p:nvSpPr>
          <p:cNvPr id="102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DA91459-7D3B-47FF-A5C9-244A7A6734FF}" type="slidenum">
              <a:rPr lang="en-US" smtClean="0"/>
              <a:pPr/>
              <a:t>20</a:t>
            </a:fld>
            <a:endParaRPr lang="en-US" smtClean="0"/>
          </a:p>
        </p:txBody>
      </p:sp>
    </p:spTree>
    <p:extLst>
      <p:ext uri="{BB962C8B-B14F-4D97-AF65-F5344CB8AC3E}">
        <p14:creationId xmlns:p14="http://schemas.microsoft.com/office/powerpoint/2010/main" val="3238360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66715" y="91611"/>
            <a:ext cx="8270705" cy="639762"/>
          </a:xfrm>
          <a:prstGeom prst="rect">
            <a:avLst/>
          </a:prstGeom>
        </p:spPr>
        <p:txBody>
          <a:bodyPr vert="horz" lIns="95746" tIns="47874" rIns="95746" bIns="47874" rtlCol="0" anchor="ctr">
            <a:normAutofit/>
          </a:bodyPr>
          <a:lstStyle/>
          <a:p>
            <a:r>
              <a:rPr lang="en-US" dirty="0" smtClean="0"/>
              <a:t>Click to edit Master title style</a:t>
            </a:r>
            <a:endParaRPr lang="fr-FR" dirty="0"/>
          </a:p>
        </p:txBody>
      </p:sp>
      <p:sp>
        <p:nvSpPr>
          <p:cNvPr id="8" name="Text Placeholder 2"/>
          <p:cNvSpPr>
            <a:spLocks noGrp="1"/>
          </p:cNvSpPr>
          <p:nvPr>
            <p:ph idx="1"/>
          </p:nvPr>
        </p:nvSpPr>
        <p:spPr>
          <a:xfrm>
            <a:off x="495300" y="1600201"/>
            <a:ext cx="8915400" cy="4525963"/>
          </a:xfrm>
          <a:prstGeom prst="rect">
            <a:avLst/>
          </a:prstGeom>
        </p:spPr>
        <p:txBody>
          <a:bodyPr vert="horz" lIns="95746" tIns="47874" rIns="95746" bIns="47874"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9" name="Date Placeholder 3"/>
          <p:cNvSpPr>
            <a:spLocks noGrp="1"/>
          </p:cNvSpPr>
          <p:nvPr>
            <p:ph type="dt" sz="half" idx="2"/>
          </p:nvPr>
        </p:nvSpPr>
        <p:spPr>
          <a:xfrm>
            <a:off x="495300" y="6447110"/>
            <a:ext cx="2311400" cy="365125"/>
          </a:xfrm>
          <a:prstGeom prst="rect">
            <a:avLst/>
          </a:prstGeom>
        </p:spPr>
        <p:txBody>
          <a:bodyPr vert="horz" lIns="95746" tIns="47874" rIns="95746" bIns="47874" rtlCol="0" anchor="ctr"/>
          <a:lstStyle>
            <a:lvl1pPr algn="l">
              <a:defRPr sz="1300">
                <a:solidFill>
                  <a:schemeClr val="tx1">
                    <a:tint val="75000"/>
                  </a:schemeClr>
                </a:solidFill>
              </a:defRPr>
            </a:lvl1pPr>
          </a:lstStyle>
          <a:p>
            <a:endParaRPr lang="fr-FR" dirty="0"/>
          </a:p>
        </p:txBody>
      </p:sp>
      <p:sp>
        <p:nvSpPr>
          <p:cNvPr id="10" name="Footer Placeholder 4"/>
          <p:cNvSpPr>
            <a:spLocks noGrp="1"/>
          </p:cNvSpPr>
          <p:nvPr>
            <p:ph type="ftr" sz="quarter" idx="3"/>
          </p:nvPr>
        </p:nvSpPr>
        <p:spPr>
          <a:xfrm>
            <a:off x="3384550" y="6447110"/>
            <a:ext cx="4044950" cy="365125"/>
          </a:xfrm>
          <a:prstGeom prst="rect">
            <a:avLst/>
          </a:prstGeom>
        </p:spPr>
        <p:txBody>
          <a:bodyPr vert="horz" lIns="95746" tIns="47874" rIns="95746" bIns="47874" rtlCol="0" anchor="ctr"/>
          <a:lstStyle>
            <a:lvl1pPr algn="ctr">
              <a:defRPr sz="1300">
                <a:solidFill>
                  <a:schemeClr val="tx1">
                    <a:tint val="75000"/>
                  </a:schemeClr>
                </a:solidFill>
              </a:defRPr>
            </a:lvl1pPr>
          </a:lstStyle>
          <a:p>
            <a:r>
              <a:rPr lang="it-IT" smtClean="0"/>
              <a:t>14.06.2018, L. Scibile,  EDMS: 1990559</a:t>
            </a:r>
            <a:endParaRPr lang="fr-FR" dirty="0"/>
          </a:p>
        </p:txBody>
      </p:sp>
      <p:sp>
        <p:nvSpPr>
          <p:cNvPr id="11" name="Slide Number Placeholder 5"/>
          <p:cNvSpPr>
            <a:spLocks noGrp="1"/>
          </p:cNvSpPr>
          <p:nvPr>
            <p:ph type="sldNum" sz="quarter" idx="4"/>
          </p:nvPr>
        </p:nvSpPr>
        <p:spPr>
          <a:xfrm>
            <a:off x="7553719" y="6447110"/>
            <a:ext cx="2311400" cy="365125"/>
          </a:xfrm>
          <a:prstGeom prst="rect">
            <a:avLst/>
          </a:prstGeom>
        </p:spPr>
        <p:txBody>
          <a:bodyPr vert="horz" lIns="95746" tIns="47874" rIns="95746" bIns="47874" rtlCol="0" anchor="ctr"/>
          <a:lstStyle>
            <a:lvl1pPr algn="r">
              <a:defRPr sz="1300">
                <a:solidFill>
                  <a:schemeClr val="tx1">
                    <a:tint val="75000"/>
                  </a:schemeClr>
                </a:solidFill>
              </a:defRPr>
            </a:lvl1pPr>
          </a:lstStyle>
          <a:p>
            <a:fld id="{06987D14-C9E0-42AC-85F7-32247EF94A2C}" type="slidenum">
              <a:rPr lang="fr-FR" smtClean="0"/>
              <a:pPr/>
              <a:t>‹#›</a:t>
            </a:fld>
            <a:endParaRPr lang="fr-FR"/>
          </a:p>
        </p:txBody>
      </p:sp>
      <p:cxnSp>
        <p:nvCxnSpPr>
          <p:cNvPr id="12" name="Straight Connector 11"/>
          <p:cNvCxnSpPr/>
          <p:nvPr userDrawn="1"/>
        </p:nvCxnSpPr>
        <p:spPr>
          <a:xfrm>
            <a:off x="0" y="838200"/>
            <a:ext cx="9906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0" y="6447110"/>
            <a:ext cx="9906000" cy="0"/>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lvl1pPr>
              <a:defRPr>
                <a:solidFill>
                  <a:schemeClr val="accent1">
                    <a:lumMod val="50000"/>
                  </a:schemeClr>
                </a:solidFill>
              </a:defRPr>
            </a:lvl1pPr>
          </a:lstStyle>
          <a:p>
            <a:r>
              <a:rPr lang="en-US" dirty="0" smtClean="0"/>
              <a:t>Click to edit Master title style</a:t>
            </a:r>
            <a:endParaRPr lang="fr-FR"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78736" indent="0" algn="ctr">
              <a:buNone/>
              <a:defRPr>
                <a:solidFill>
                  <a:schemeClr val="tx1">
                    <a:tint val="75000"/>
                  </a:schemeClr>
                </a:solidFill>
              </a:defRPr>
            </a:lvl2pPr>
            <a:lvl3pPr marL="957472" indent="0" algn="ctr">
              <a:buNone/>
              <a:defRPr>
                <a:solidFill>
                  <a:schemeClr val="tx1">
                    <a:tint val="75000"/>
                  </a:schemeClr>
                </a:solidFill>
              </a:defRPr>
            </a:lvl3pPr>
            <a:lvl4pPr marL="1436206" indent="0" algn="ctr">
              <a:buNone/>
              <a:defRPr>
                <a:solidFill>
                  <a:schemeClr val="tx1">
                    <a:tint val="75000"/>
                  </a:schemeClr>
                </a:solidFill>
              </a:defRPr>
            </a:lvl4pPr>
            <a:lvl5pPr marL="1914941" indent="0" algn="ctr">
              <a:buNone/>
              <a:defRPr>
                <a:solidFill>
                  <a:schemeClr val="tx1">
                    <a:tint val="75000"/>
                  </a:schemeClr>
                </a:solidFill>
              </a:defRPr>
            </a:lvl5pPr>
            <a:lvl6pPr marL="2393675" indent="0" algn="ctr">
              <a:buNone/>
              <a:defRPr>
                <a:solidFill>
                  <a:schemeClr val="tx1">
                    <a:tint val="75000"/>
                  </a:schemeClr>
                </a:solidFill>
              </a:defRPr>
            </a:lvl6pPr>
            <a:lvl7pPr marL="2872411" indent="0" algn="ctr">
              <a:buNone/>
              <a:defRPr>
                <a:solidFill>
                  <a:schemeClr val="tx1">
                    <a:tint val="75000"/>
                  </a:schemeClr>
                </a:solidFill>
              </a:defRPr>
            </a:lvl7pPr>
            <a:lvl8pPr marL="3351146" indent="0" algn="ctr">
              <a:buNone/>
              <a:defRPr>
                <a:solidFill>
                  <a:schemeClr val="tx1">
                    <a:tint val="75000"/>
                  </a:schemeClr>
                </a:solidFill>
              </a:defRPr>
            </a:lvl8pPr>
            <a:lvl9pPr marL="3829881" indent="0" algn="ctr">
              <a:buNone/>
              <a:defRPr>
                <a:solidFill>
                  <a:schemeClr val="tx1">
                    <a:tint val="75000"/>
                  </a:schemeClr>
                </a:solidFill>
              </a:defRPr>
            </a:lvl9pPr>
          </a:lstStyle>
          <a:p>
            <a:r>
              <a:rPr lang="en-US" smtClean="0"/>
              <a:t>Click to edit Master subtitle style</a:t>
            </a:r>
            <a:endParaRPr lang="fr-FR"/>
          </a:p>
        </p:txBody>
      </p:sp>
      <p:sp>
        <p:nvSpPr>
          <p:cNvPr id="7" name="Date Placeholder 3"/>
          <p:cNvSpPr>
            <a:spLocks noGrp="1"/>
          </p:cNvSpPr>
          <p:nvPr>
            <p:ph type="dt" sz="half" idx="2"/>
          </p:nvPr>
        </p:nvSpPr>
        <p:spPr>
          <a:xfrm>
            <a:off x="495300" y="6447110"/>
            <a:ext cx="2311400" cy="365125"/>
          </a:xfrm>
          <a:prstGeom prst="rect">
            <a:avLst/>
          </a:prstGeom>
        </p:spPr>
        <p:txBody>
          <a:bodyPr vert="horz" lIns="95746" tIns="47874" rIns="95746" bIns="47874" rtlCol="0" anchor="ctr"/>
          <a:lstStyle>
            <a:lvl1pPr algn="l">
              <a:defRPr sz="1300">
                <a:solidFill>
                  <a:schemeClr val="tx1">
                    <a:tint val="75000"/>
                  </a:schemeClr>
                </a:solidFill>
              </a:defRPr>
            </a:lvl1pPr>
          </a:lstStyle>
          <a:p>
            <a:endParaRPr lang="fr-FR" dirty="0"/>
          </a:p>
        </p:txBody>
      </p:sp>
      <p:sp>
        <p:nvSpPr>
          <p:cNvPr id="8" name="Footer Placeholder 4"/>
          <p:cNvSpPr>
            <a:spLocks noGrp="1"/>
          </p:cNvSpPr>
          <p:nvPr>
            <p:ph type="ftr" sz="quarter" idx="3"/>
          </p:nvPr>
        </p:nvSpPr>
        <p:spPr>
          <a:xfrm>
            <a:off x="2806701" y="6447110"/>
            <a:ext cx="4747018" cy="365125"/>
          </a:xfrm>
          <a:prstGeom prst="rect">
            <a:avLst/>
          </a:prstGeom>
        </p:spPr>
        <p:txBody>
          <a:bodyPr vert="horz" lIns="95746" tIns="47874" rIns="95746" bIns="47874" rtlCol="0" anchor="ctr"/>
          <a:lstStyle>
            <a:lvl1pPr algn="ctr">
              <a:defRPr sz="1300">
                <a:solidFill>
                  <a:schemeClr val="tx1">
                    <a:tint val="75000"/>
                  </a:schemeClr>
                </a:solidFill>
              </a:defRPr>
            </a:lvl1pPr>
          </a:lstStyle>
          <a:p>
            <a:r>
              <a:rPr lang="it-IT" smtClean="0"/>
              <a:t>14.06.2018, L. Scibile,  EDMS: 1990559</a:t>
            </a:r>
            <a:endParaRPr lang="fr-FR" dirty="0"/>
          </a:p>
        </p:txBody>
      </p:sp>
      <p:sp>
        <p:nvSpPr>
          <p:cNvPr id="9" name="Slide Number Placeholder 5"/>
          <p:cNvSpPr>
            <a:spLocks noGrp="1"/>
          </p:cNvSpPr>
          <p:nvPr>
            <p:ph type="sldNum" sz="quarter" idx="4"/>
          </p:nvPr>
        </p:nvSpPr>
        <p:spPr>
          <a:xfrm>
            <a:off x="7553719" y="6447110"/>
            <a:ext cx="2311400" cy="365125"/>
          </a:xfrm>
          <a:prstGeom prst="rect">
            <a:avLst/>
          </a:prstGeom>
        </p:spPr>
        <p:txBody>
          <a:bodyPr vert="horz" lIns="95746" tIns="47874" rIns="95746" bIns="47874" rtlCol="0" anchor="ctr"/>
          <a:lstStyle>
            <a:lvl1pPr algn="r">
              <a:defRPr sz="1300">
                <a:solidFill>
                  <a:schemeClr val="tx1">
                    <a:tint val="75000"/>
                  </a:schemeClr>
                </a:solidFill>
              </a:defRPr>
            </a:lvl1pPr>
          </a:lstStyle>
          <a:p>
            <a:fld id="{06987D14-C9E0-42AC-85F7-32247EF94A2C}" type="slidenum">
              <a:rPr lang="fr-FR" smtClean="0"/>
              <a:pPr/>
              <a:t>‹#›</a:t>
            </a:fld>
            <a:endParaRPr lang="fr-FR"/>
          </a:p>
        </p:txBody>
      </p:sp>
      <p:cxnSp>
        <p:nvCxnSpPr>
          <p:cNvPr id="10" name="Straight Connector 9"/>
          <p:cNvCxnSpPr/>
          <p:nvPr userDrawn="1"/>
        </p:nvCxnSpPr>
        <p:spPr>
          <a:xfrm>
            <a:off x="0" y="6447110"/>
            <a:ext cx="9906000" cy="0"/>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fr-FR" dirty="0"/>
          </a:p>
        </p:txBody>
      </p:sp>
      <p:sp>
        <p:nvSpPr>
          <p:cNvPr id="4" name="Footer Placeholder 3"/>
          <p:cNvSpPr>
            <a:spLocks noGrp="1"/>
          </p:cNvSpPr>
          <p:nvPr>
            <p:ph type="ftr" sz="quarter" idx="11"/>
          </p:nvPr>
        </p:nvSpPr>
        <p:spPr/>
        <p:txBody>
          <a:bodyPr/>
          <a:lstStyle/>
          <a:p>
            <a:r>
              <a:rPr lang="it-IT" smtClean="0"/>
              <a:t>14.06.2018, L. Scibile,  EDMS: 1990559</a:t>
            </a:r>
            <a:endParaRPr lang="fr-FR" dirty="0"/>
          </a:p>
        </p:txBody>
      </p:sp>
      <p:sp>
        <p:nvSpPr>
          <p:cNvPr id="5" name="Slide Number Placeholder 4"/>
          <p:cNvSpPr>
            <a:spLocks noGrp="1"/>
          </p:cNvSpPr>
          <p:nvPr>
            <p:ph type="sldNum" sz="quarter" idx="12"/>
          </p:nvPr>
        </p:nvSpPr>
        <p:spPr/>
        <p:txBody>
          <a:bodyPr/>
          <a:lstStyle/>
          <a:p>
            <a:fld id="{06987D14-C9E0-42AC-85F7-32247EF94A2C}" type="slidenum">
              <a:rPr lang="fr-FR" smtClean="0"/>
              <a:pPr/>
              <a:t>‹#›</a:t>
            </a:fld>
            <a:endParaRPr lang="fr-FR"/>
          </a:p>
        </p:txBody>
      </p:sp>
    </p:spTree>
    <p:extLst>
      <p:ext uri="{BB962C8B-B14F-4D97-AF65-F5344CB8AC3E}">
        <p14:creationId xmlns:p14="http://schemas.microsoft.com/office/powerpoint/2010/main" val="3332605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495300" y="6447110"/>
            <a:ext cx="2311400" cy="365125"/>
          </a:xfrm>
          <a:prstGeom prst="rect">
            <a:avLst/>
          </a:prstGeom>
        </p:spPr>
        <p:txBody>
          <a:bodyPr vert="horz" lIns="95746" tIns="47874" rIns="95746" bIns="47874" rtlCol="0" anchor="ctr"/>
          <a:lstStyle>
            <a:lvl1pPr algn="l">
              <a:defRPr sz="1300">
                <a:solidFill>
                  <a:schemeClr val="tx1">
                    <a:tint val="75000"/>
                  </a:schemeClr>
                </a:solidFill>
              </a:defRPr>
            </a:lvl1pPr>
          </a:lstStyle>
          <a:p>
            <a:endParaRPr lang="fr-FR" dirty="0"/>
          </a:p>
        </p:txBody>
      </p:sp>
      <p:sp>
        <p:nvSpPr>
          <p:cNvPr id="9" name="Footer Placeholder 4"/>
          <p:cNvSpPr>
            <a:spLocks noGrp="1"/>
          </p:cNvSpPr>
          <p:nvPr>
            <p:ph type="ftr" sz="quarter" idx="3"/>
          </p:nvPr>
        </p:nvSpPr>
        <p:spPr>
          <a:xfrm>
            <a:off x="3384550" y="6447110"/>
            <a:ext cx="4044950" cy="365125"/>
          </a:xfrm>
          <a:prstGeom prst="rect">
            <a:avLst/>
          </a:prstGeom>
        </p:spPr>
        <p:txBody>
          <a:bodyPr vert="horz" lIns="95746" tIns="47874" rIns="95746" bIns="47874" rtlCol="0" anchor="ctr"/>
          <a:lstStyle>
            <a:lvl1pPr algn="ctr">
              <a:defRPr sz="1300">
                <a:solidFill>
                  <a:schemeClr val="tx1">
                    <a:tint val="75000"/>
                  </a:schemeClr>
                </a:solidFill>
              </a:defRPr>
            </a:lvl1pPr>
          </a:lstStyle>
          <a:p>
            <a:r>
              <a:rPr lang="it-IT" smtClean="0"/>
              <a:t>14.06.2018, L. Scibile,  EDMS: 1990559</a:t>
            </a:r>
            <a:endParaRPr lang="fr-FR" dirty="0"/>
          </a:p>
        </p:txBody>
      </p:sp>
      <p:sp>
        <p:nvSpPr>
          <p:cNvPr id="10" name="Slide Number Placeholder 5"/>
          <p:cNvSpPr>
            <a:spLocks noGrp="1"/>
          </p:cNvSpPr>
          <p:nvPr>
            <p:ph type="sldNum" sz="quarter" idx="4"/>
          </p:nvPr>
        </p:nvSpPr>
        <p:spPr>
          <a:xfrm>
            <a:off x="7553719" y="6447110"/>
            <a:ext cx="2311400" cy="365125"/>
          </a:xfrm>
          <a:prstGeom prst="rect">
            <a:avLst/>
          </a:prstGeom>
        </p:spPr>
        <p:txBody>
          <a:bodyPr vert="horz" lIns="95746" tIns="47874" rIns="95746" bIns="47874" rtlCol="0" anchor="ctr"/>
          <a:lstStyle>
            <a:lvl1pPr algn="r">
              <a:defRPr sz="1300">
                <a:solidFill>
                  <a:schemeClr val="tx1">
                    <a:tint val="75000"/>
                  </a:schemeClr>
                </a:solidFill>
              </a:defRPr>
            </a:lvl1pPr>
          </a:lstStyle>
          <a:p>
            <a:fld id="{06987D14-C9E0-42AC-85F7-32247EF94A2C}" type="slidenum">
              <a:rPr lang="fr-FR" smtClean="0"/>
              <a:pPr/>
              <a:t>‹#›</a:t>
            </a:fld>
            <a:endParaRPr lang="fr-FR"/>
          </a:p>
        </p:txBody>
      </p:sp>
      <p:cxnSp>
        <p:nvCxnSpPr>
          <p:cNvPr id="11" name="Straight Connector 10"/>
          <p:cNvCxnSpPr/>
          <p:nvPr userDrawn="1"/>
        </p:nvCxnSpPr>
        <p:spPr>
          <a:xfrm>
            <a:off x="0" y="6447110"/>
            <a:ext cx="9906000" cy="0"/>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7" name="Date Placeholder 1"/>
          <p:cNvSpPr>
            <a:spLocks noGrp="1"/>
          </p:cNvSpPr>
          <p:nvPr>
            <p:ph type="dt" sz="half" idx="2"/>
          </p:nvPr>
        </p:nvSpPr>
        <p:spPr>
          <a:xfrm>
            <a:off x="3216780" y="6362378"/>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614652"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14.06.2018, L. Scibile,  EDMS: 1990559</a:t>
            </a:r>
            <a:endParaRPr lang="en-US" dirty="0"/>
          </a:p>
        </p:txBody>
      </p:sp>
      <p:sp>
        <p:nvSpPr>
          <p:cNvPr id="9" name="Slide Number Placeholder 3"/>
          <p:cNvSpPr>
            <a:spLocks noGrp="1"/>
          </p:cNvSpPr>
          <p:nvPr>
            <p:ph type="sldNum" sz="quarter" idx="4"/>
          </p:nvPr>
        </p:nvSpPr>
        <p:spPr>
          <a:xfrm>
            <a:off x="8867491" y="6356351"/>
            <a:ext cx="54320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79551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216780" y="6362378"/>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614652"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14.06.2018, L. Scibile,  EDMS: 1990559</a:t>
            </a:r>
            <a:endParaRPr lang="en-US" dirty="0"/>
          </a:p>
        </p:txBody>
      </p:sp>
      <p:sp>
        <p:nvSpPr>
          <p:cNvPr id="7" name="Slide Number Placeholder 3"/>
          <p:cNvSpPr>
            <a:spLocks noGrp="1"/>
          </p:cNvSpPr>
          <p:nvPr>
            <p:ph type="sldNum" sz="quarter" idx="4"/>
          </p:nvPr>
        </p:nvSpPr>
        <p:spPr>
          <a:xfrm>
            <a:off x="8867491" y="6356351"/>
            <a:ext cx="54320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80930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588000" y="2181663"/>
            <a:ext cx="2730000" cy="2494674"/>
          </a:xfrm>
          <a:prstGeom prst="rect">
            <a:avLst/>
          </a:prstGeom>
        </p:spPr>
      </p:pic>
    </p:spTree>
    <p:extLst>
      <p:ext uri="{BB962C8B-B14F-4D97-AF65-F5344CB8AC3E}">
        <p14:creationId xmlns:p14="http://schemas.microsoft.com/office/powerpoint/2010/main" val="222862503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715" y="91611"/>
            <a:ext cx="8270705" cy="639762"/>
          </a:xfrm>
          <a:prstGeom prst="rect">
            <a:avLst/>
          </a:prstGeom>
        </p:spPr>
        <p:txBody>
          <a:bodyPr vert="horz" lIns="95746" tIns="47874" rIns="95746" bIns="47874" rtlCol="0" anchor="ctr">
            <a:normAutofit/>
          </a:bodyPr>
          <a:lstStyle/>
          <a:p>
            <a:r>
              <a:rPr lang="en-US" dirty="0" smtClean="0"/>
              <a:t>Click to edit Master title style</a:t>
            </a:r>
            <a:endParaRPr lang="fr-FR" dirty="0"/>
          </a:p>
        </p:txBody>
      </p:sp>
      <p:sp>
        <p:nvSpPr>
          <p:cNvPr id="3" name="Text Placeholder 2"/>
          <p:cNvSpPr>
            <a:spLocks noGrp="1"/>
          </p:cNvSpPr>
          <p:nvPr>
            <p:ph type="body" idx="1"/>
          </p:nvPr>
        </p:nvSpPr>
        <p:spPr>
          <a:xfrm>
            <a:off x="495300" y="1600201"/>
            <a:ext cx="8915400" cy="4525963"/>
          </a:xfrm>
          <a:prstGeom prst="rect">
            <a:avLst/>
          </a:prstGeom>
        </p:spPr>
        <p:txBody>
          <a:bodyPr vert="horz" lIns="95746" tIns="47874" rIns="95746" bIns="47874"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Date Placeholder 3"/>
          <p:cNvSpPr>
            <a:spLocks noGrp="1"/>
          </p:cNvSpPr>
          <p:nvPr>
            <p:ph type="dt" sz="half" idx="2"/>
          </p:nvPr>
        </p:nvSpPr>
        <p:spPr>
          <a:xfrm>
            <a:off x="495300" y="6447110"/>
            <a:ext cx="2311400" cy="365125"/>
          </a:xfrm>
          <a:prstGeom prst="rect">
            <a:avLst/>
          </a:prstGeom>
        </p:spPr>
        <p:txBody>
          <a:bodyPr vert="horz" lIns="95746" tIns="47874" rIns="95746" bIns="47874" rtlCol="0" anchor="ctr"/>
          <a:lstStyle>
            <a:lvl1pPr algn="l">
              <a:defRPr sz="1300">
                <a:solidFill>
                  <a:schemeClr val="tx1">
                    <a:tint val="75000"/>
                  </a:schemeClr>
                </a:solidFill>
              </a:defRPr>
            </a:lvl1pPr>
          </a:lstStyle>
          <a:p>
            <a:endParaRPr lang="fr-FR" dirty="0"/>
          </a:p>
        </p:txBody>
      </p:sp>
      <p:sp>
        <p:nvSpPr>
          <p:cNvPr id="5" name="Footer Placeholder 4"/>
          <p:cNvSpPr>
            <a:spLocks noGrp="1"/>
          </p:cNvSpPr>
          <p:nvPr>
            <p:ph type="ftr" sz="quarter" idx="3"/>
          </p:nvPr>
        </p:nvSpPr>
        <p:spPr>
          <a:xfrm>
            <a:off x="3384550" y="6447110"/>
            <a:ext cx="4044950" cy="365125"/>
          </a:xfrm>
          <a:prstGeom prst="rect">
            <a:avLst/>
          </a:prstGeom>
        </p:spPr>
        <p:txBody>
          <a:bodyPr vert="horz" lIns="95746" tIns="47874" rIns="95746" bIns="47874" rtlCol="0" anchor="ctr"/>
          <a:lstStyle>
            <a:lvl1pPr algn="ctr">
              <a:defRPr sz="1300">
                <a:solidFill>
                  <a:schemeClr val="tx1">
                    <a:tint val="75000"/>
                  </a:schemeClr>
                </a:solidFill>
              </a:defRPr>
            </a:lvl1pPr>
          </a:lstStyle>
          <a:p>
            <a:r>
              <a:rPr lang="it-IT" smtClean="0"/>
              <a:t>14.06.2018, L. Scibile,  EDMS: 1990559</a:t>
            </a:r>
            <a:endParaRPr lang="fr-FR" dirty="0"/>
          </a:p>
        </p:txBody>
      </p:sp>
      <p:sp>
        <p:nvSpPr>
          <p:cNvPr id="6" name="Slide Number Placeholder 5"/>
          <p:cNvSpPr>
            <a:spLocks noGrp="1"/>
          </p:cNvSpPr>
          <p:nvPr>
            <p:ph type="sldNum" sz="quarter" idx="4"/>
          </p:nvPr>
        </p:nvSpPr>
        <p:spPr>
          <a:xfrm>
            <a:off x="7553719" y="6447110"/>
            <a:ext cx="2311400" cy="365125"/>
          </a:xfrm>
          <a:prstGeom prst="rect">
            <a:avLst/>
          </a:prstGeom>
        </p:spPr>
        <p:txBody>
          <a:bodyPr vert="horz" lIns="95746" tIns="47874" rIns="95746" bIns="47874" rtlCol="0" anchor="ctr"/>
          <a:lstStyle>
            <a:lvl1pPr algn="r">
              <a:defRPr sz="1300">
                <a:solidFill>
                  <a:schemeClr val="tx1">
                    <a:tint val="75000"/>
                  </a:schemeClr>
                </a:solidFill>
              </a:defRPr>
            </a:lvl1pPr>
          </a:lstStyle>
          <a:p>
            <a:fld id="{06987D14-C9E0-42AC-85F7-32247EF94A2C}" type="slidenum">
              <a:rPr lang="fr-FR" smtClean="0"/>
              <a:pPr/>
              <a:t>‹#›</a:t>
            </a:fld>
            <a:endParaRPr lang="fr-FR"/>
          </a:p>
        </p:txBody>
      </p:sp>
      <p:cxnSp>
        <p:nvCxnSpPr>
          <p:cNvPr id="8" name="Straight Connector 7"/>
          <p:cNvCxnSpPr/>
          <p:nvPr userDrawn="1"/>
        </p:nvCxnSpPr>
        <p:spPr>
          <a:xfrm>
            <a:off x="0" y="838200"/>
            <a:ext cx="9906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12" name="Picture 11" descr="bul-pho-2007-046.jpg"/>
          <p:cNvPicPr>
            <a:picLocks noChangeAspect="1"/>
          </p:cNvPicPr>
          <p:nvPr userDrawn="1"/>
        </p:nvPicPr>
        <p:blipFill>
          <a:blip r:embed="rId9" cstate="print"/>
          <a:stretch>
            <a:fillRect/>
          </a:stretch>
        </p:blipFill>
        <p:spPr>
          <a:xfrm>
            <a:off x="82550" y="68592"/>
            <a:ext cx="742950" cy="685800"/>
          </a:xfrm>
          <a:prstGeom prst="rect">
            <a:avLst/>
          </a:prstGeom>
        </p:spPr>
      </p:pic>
      <p:cxnSp>
        <p:nvCxnSpPr>
          <p:cNvPr id="13" name="Straight Connector 12"/>
          <p:cNvCxnSpPr/>
          <p:nvPr userDrawn="1"/>
        </p:nvCxnSpPr>
        <p:spPr>
          <a:xfrm>
            <a:off x="0" y="6447110"/>
            <a:ext cx="9906000" cy="0"/>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4" name="Group 13"/>
          <p:cNvGrpSpPr/>
          <p:nvPr userDrawn="1"/>
        </p:nvGrpSpPr>
        <p:grpSpPr>
          <a:xfrm>
            <a:off x="9137420" y="76200"/>
            <a:ext cx="768580" cy="609600"/>
            <a:chOff x="8493185" y="2057400"/>
            <a:chExt cx="768580" cy="609600"/>
          </a:xfrm>
        </p:grpSpPr>
        <p:sp>
          <p:nvSpPr>
            <p:cNvPr id="15" name="Oval 14"/>
            <p:cNvSpPr/>
            <p:nvPr/>
          </p:nvSpPr>
          <p:spPr>
            <a:xfrm>
              <a:off x="8534400" y="2057400"/>
              <a:ext cx="609600" cy="6096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16" name="TextBox 15"/>
            <p:cNvSpPr txBox="1"/>
            <p:nvPr/>
          </p:nvSpPr>
          <p:spPr>
            <a:xfrm>
              <a:off x="8493185" y="2172950"/>
              <a:ext cx="768580" cy="384721"/>
            </a:xfrm>
            <a:prstGeom prst="rect">
              <a:avLst/>
            </a:prstGeom>
            <a:noFill/>
          </p:spPr>
          <p:txBody>
            <a:bodyPr wrap="square" rtlCol="0">
              <a:spAutoFit/>
            </a:bodyPr>
            <a:lstStyle/>
            <a:p>
              <a:r>
                <a:rPr lang="en-US" sz="1900" b="1" i="0" dirty="0" smtClean="0">
                  <a:solidFill>
                    <a:srgbClr val="FFFFFF"/>
                  </a:solidFill>
                  <a:latin typeface="Arial"/>
                  <a:cs typeface="Arial"/>
                </a:rPr>
                <a:t>SMB</a:t>
              </a:r>
              <a:endParaRPr lang="en-US" sz="1900" b="1" i="0" dirty="0">
                <a:solidFill>
                  <a:srgbClr val="FFFFFF"/>
                </a:solidFill>
                <a:latin typeface="Arial"/>
                <a:cs typeface="Arial"/>
              </a:endParaRPr>
            </a:p>
          </p:txBody>
        </p:sp>
      </p:gr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8" r:id="rId3"/>
    <p:sldLayoutId id="2147483657" r:id="rId4"/>
    <p:sldLayoutId id="2147483666" r:id="rId5"/>
    <p:sldLayoutId id="2147483667" r:id="rId6"/>
    <p:sldLayoutId id="2147483668" r:id="rId7"/>
  </p:sldLayoutIdLst>
  <p:timing>
    <p:tnLst>
      <p:par>
        <p:cTn id="1" dur="indefinite" restart="never" nodeType="tmRoot"/>
      </p:par>
    </p:tnLst>
  </p:timing>
  <p:hf sldNum="0" hdr="0" dt="0"/>
  <p:txStyles>
    <p:titleStyle>
      <a:lvl1pPr algn="ctr" defTabSz="957472" rtl="0" eaLnBrk="1" latinLnBrk="0" hangingPunct="1">
        <a:spcBef>
          <a:spcPct val="0"/>
        </a:spcBef>
        <a:buNone/>
        <a:defRPr sz="4600" kern="1200">
          <a:solidFill>
            <a:schemeClr val="accent1">
              <a:lumMod val="50000"/>
            </a:schemeClr>
          </a:solidFill>
          <a:latin typeface="+mj-lt"/>
          <a:ea typeface="+mj-ea"/>
          <a:cs typeface="+mj-cs"/>
        </a:defRPr>
      </a:lvl1pPr>
    </p:titleStyle>
    <p:bodyStyle>
      <a:lvl1pPr marL="359052" indent="-359052" algn="l" defTabSz="957472" rtl="0" eaLnBrk="1" latinLnBrk="0" hangingPunct="1">
        <a:spcBef>
          <a:spcPct val="20000"/>
        </a:spcBef>
        <a:buClr>
          <a:srgbClr val="C00000"/>
        </a:buClr>
        <a:buFont typeface="Arial" pitchFamily="34" charset="0"/>
        <a:buChar char="•"/>
        <a:defRPr sz="3400" kern="1200">
          <a:solidFill>
            <a:schemeClr val="tx1"/>
          </a:solidFill>
          <a:latin typeface="+mn-lt"/>
          <a:ea typeface="+mn-ea"/>
          <a:cs typeface="+mn-cs"/>
        </a:defRPr>
      </a:lvl1pPr>
      <a:lvl2pPr marL="777945" indent="-299209" algn="l" defTabSz="957472" rtl="0" eaLnBrk="1" latinLnBrk="0" hangingPunct="1">
        <a:spcBef>
          <a:spcPct val="20000"/>
        </a:spcBef>
        <a:buClr>
          <a:srgbClr val="C00000"/>
        </a:buClr>
        <a:buFont typeface="Arial" pitchFamily="34" charset="0"/>
        <a:buChar char="–"/>
        <a:defRPr sz="2900" kern="1200">
          <a:solidFill>
            <a:schemeClr val="tx1"/>
          </a:solidFill>
          <a:latin typeface="+mn-lt"/>
          <a:ea typeface="+mn-ea"/>
          <a:cs typeface="+mn-cs"/>
        </a:defRPr>
      </a:lvl2pPr>
      <a:lvl3pPr marL="1196838" indent="-239368" algn="l" defTabSz="957472" rtl="0" eaLnBrk="1" latinLnBrk="0" hangingPunct="1">
        <a:spcBef>
          <a:spcPct val="20000"/>
        </a:spcBef>
        <a:buClr>
          <a:srgbClr val="C00000"/>
        </a:buClr>
        <a:buFont typeface="Arial" pitchFamily="34" charset="0"/>
        <a:buChar char="•"/>
        <a:defRPr sz="2500" kern="1200">
          <a:solidFill>
            <a:schemeClr val="tx1"/>
          </a:solidFill>
          <a:latin typeface="+mn-lt"/>
          <a:ea typeface="+mn-ea"/>
          <a:cs typeface="+mn-cs"/>
        </a:defRPr>
      </a:lvl3pPr>
      <a:lvl4pPr marL="1675571" indent="-239368" algn="l" defTabSz="957472" rtl="0" eaLnBrk="1" latinLnBrk="0" hangingPunct="1">
        <a:spcBef>
          <a:spcPct val="20000"/>
        </a:spcBef>
        <a:buClr>
          <a:srgbClr val="C00000"/>
        </a:buClr>
        <a:buFont typeface="Arial" pitchFamily="34" charset="0"/>
        <a:buChar char="–"/>
        <a:defRPr sz="2100" kern="1200">
          <a:solidFill>
            <a:schemeClr val="tx1"/>
          </a:solidFill>
          <a:latin typeface="+mn-lt"/>
          <a:ea typeface="+mn-ea"/>
          <a:cs typeface="+mn-cs"/>
        </a:defRPr>
      </a:lvl4pPr>
      <a:lvl5pPr marL="2154307" indent="-239368" algn="l" defTabSz="957472" rtl="0" eaLnBrk="1" latinLnBrk="0" hangingPunct="1">
        <a:spcBef>
          <a:spcPct val="20000"/>
        </a:spcBef>
        <a:buClr>
          <a:srgbClr val="C00000"/>
        </a:buClr>
        <a:buFont typeface="Arial" pitchFamily="34" charset="0"/>
        <a:buChar char="»"/>
        <a:defRPr sz="2100" kern="1200">
          <a:solidFill>
            <a:schemeClr val="tx1"/>
          </a:solidFill>
          <a:latin typeface="+mn-lt"/>
          <a:ea typeface="+mn-ea"/>
          <a:cs typeface="+mn-cs"/>
        </a:defRPr>
      </a:lvl5pPr>
      <a:lvl6pPr marL="2633043"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11779"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90513"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069249" indent="-239368" algn="l" defTabSz="957472"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57472" rtl="0" eaLnBrk="1" latinLnBrk="0" hangingPunct="1">
        <a:defRPr sz="1900" kern="1200">
          <a:solidFill>
            <a:schemeClr val="tx1"/>
          </a:solidFill>
          <a:latin typeface="+mn-lt"/>
          <a:ea typeface="+mn-ea"/>
          <a:cs typeface="+mn-cs"/>
        </a:defRPr>
      </a:lvl1pPr>
      <a:lvl2pPr marL="478736" algn="l" defTabSz="957472" rtl="0" eaLnBrk="1" latinLnBrk="0" hangingPunct="1">
        <a:defRPr sz="1900" kern="1200">
          <a:solidFill>
            <a:schemeClr val="tx1"/>
          </a:solidFill>
          <a:latin typeface="+mn-lt"/>
          <a:ea typeface="+mn-ea"/>
          <a:cs typeface="+mn-cs"/>
        </a:defRPr>
      </a:lvl2pPr>
      <a:lvl3pPr marL="957472" algn="l" defTabSz="957472" rtl="0" eaLnBrk="1" latinLnBrk="0" hangingPunct="1">
        <a:defRPr sz="1900" kern="1200">
          <a:solidFill>
            <a:schemeClr val="tx1"/>
          </a:solidFill>
          <a:latin typeface="+mn-lt"/>
          <a:ea typeface="+mn-ea"/>
          <a:cs typeface="+mn-cs"/>
        </a:defRPr>
      </a:lvl3pPr>
      <a:lvl4pPr marL="1436206" algn="l" defTabSz="957472" rtl="0" eaLnBrk="1" latinLnBrk="0" hangingPunct="1">
        <a:defRPr sz="1900" kern="1200">
          <a:solidFill>
            <a:schemeClr val="tx1"/>
          </a:solidFill>
          <a:latin typeface="+mn-lt"/>
          <a:ea typeface="+mn-ea"/>
          <a:cs typeface="+mn-cs"/>
        </a:defRPr>
      </a:lvl4pPr>
      <a:lvl5pPr marL="1914941" algn="l" defTabSz="957472" rtl="0" eaLnBrk="1" latinLnBrk="0" hangingPunct="1">
        <a:defRPr sz="1900" kern="1200">
          <a:solidFill>
            <a:schemeClr val="tx1"/>
          </a:solidFill>
          <a:latin typeface="+mn-lt"/>
          <a:ea typeface="+mn-ea"/>
          <a:cs typeface="+mn-cs"/>
        </a:defRPr>
      </a:lvl5pPr>
      <a:lvl6pPr marL="2393675" algn="l" defTabSz="957472" rtl="0" eaLnBrk="1" latinLnBrk="0" hangingPunct="1">
        <a:defRPr sz="1900" kern="1200">
          <a:solidFill>
            <a:schemeClr val="tx1"/>
          </a:solidFill>
          <a:latin typeface="+mn-lt"/>
          <a:ea typeface="+mn-ea"/>
          <a:cs typeface="+mn-cs"/>
        </a:defRPr>
      </a:lvl6pPr>
      <a:lvl7pPr marL="2872411" algn="l" defTabSz="957472" rtl="0" eaLnBrk="1" latinLnBrk="0" hangingPunct="1">
        <a:defRPr sz="1900" kern="1200">
          <a:solidFill>
            <a:schemeClr val="tx1"/>
          </a:solidFill>
          <a:latin typeface="+mn-lt"/>
          <a:ea typeface="+mn-ea"/>
          <a:cs typeface="+mn-cs"/>
        </a:defRPr>
      </a:lvl7pPr>
      <a:lvl8pPr marL="3351146" algn="l" defTabSz="957472" rtl="0" eaLnBrk="1" latinLnBrk="0" hangingPunct="1">
        <a:defRPr sz="1900" kern="1200">
          <a:solidFill>
            <a:schemeClr val="tx1"/>
          </a:solidFill>
          <a:latin typeface="+mn-lt"/>
          <a:ea typeface="+mn-ea"/>
          <a:cs typeface="+mn-cs"/>
        </a:defRPr>
      </a:lvl8pPr>
      <a:lvl9pPr marL="3829881" algn="l" defTabSz="957472"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hyperlink" Target="https://cern.service-now.com/"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emf"/></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 Id="rId5" Type="http://schemas.openxmlformats.org/officeDocument/2006/relationships/image" Target="../media/image29.jpeg"/><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rocurement.web.cern.ch/en/doing-business-with-cern" TargetMode="External"/><Relationship Id="rId2" Type="http://schemas.openxmlformats.org/officeDocument/2006/relationships/image" Target="../media/image46.png"/><Relationship Id="rId1" Type="http://schemas.openxmlformats.org/officeDocument/2006/relationships/slideLayout" Target="../slideLayouts/slideLayout5.xml"/><Relationship Id="rId4" Type="http://schemas.openxmlformats.org/officeDocument/2006/relationships/hyperlink" Target="https://found.cern.ch/java-ext/found/CFTSearch.do"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81000" y="1981201"/>
            <a:ext cx="9296400" cy="1603373"/>
          </a:xfrm>
        </p:spPr>
        <p:txBody>
          <a:bodyPr>
            <a:normAutofit fontScale="90000"/>
          </a:bodyPr>
          <a:lstStyle/>
          <a:p>
            <a:r>
              <a:rPr lang="en-US" dirty="0" smtClean="0"/>
              <a:t>CERN Site Engineering</a:t>
            </a:r>
            <a:br>
              <a:rPr lang="en-US" dirty="0" smtClean="0"/>
            </a:br>
            <a:r>
              <a:rPr lang="en-US" dirty="0" smtClean="0"/>
              <a:t>-</a:t>
            </a:r>
            <a:br>
              <a:rPr lang="en-US" dirty="0" smtClean="0"/>
            </a:br>
            <a:r>
              <a:rPr lang="en-US" b="1" dirty="0"/>
              <a:t> </a:t>
            </a:r>
            <a:r>
              <a:rPr lang="en-US" sz="4000" b="1" dirty="0" err="1"/>
              <a:t>Opportunità</a:t>
            </a:r>
            <a:r>
              <a:rPr lang="en-US" sz="4000" b="1" dirty="0"/>
              <a:t> </a:t>
            </a:r>
            <a:r>
              <a:rPr lang="en-US" sz="4000" b="1" dirty="0" err="1"/>
              <a:t>nelle</a:t>
            </a:r>
            <a:r>
              <a:rPr lang="en-US" sz="4000" b="1" dirty="0"/>
              <a:t> </a:t>
            </a:r>
            <a:r>
              <a:rPr lang="en-US" sz="4000" b="1" dirty="0" err="1"/>
              <a:t>opere</a:t>
            </a:r>
            <a:r>
              <a:rPr lang="en-US" sz="4000" b="1" dirty="0"/>
              <a:t> di </a:t>
            </a:r>
            <a:r>
              <a:rPr lang="en-US" sz="4000" b="1" dirty="0" err="1"/>
              <a:t>genio</a:t>
            </a:r>
            <a:r>
              <a:rPr lang="en-US" sz="4000" b="1" dirty="0"/>
              <a:t> </a:t>
            </a:r>
            <a:r>
              <a:rPr lang="en-US" sz="4000" b="1" dirty="0" err="1"/>
              <a:t>civile</a:t>
            </a:r>
            <a:r>
              <a:rPr lang="en-US" sz="4000" b="1" dirty="0"/>
              <a:t> al CERN</a:t>
            </a:r>
            <a:endParaRPr lang="en-US" sz="2200" dirty="0">
              <a:solidFill>
                <a:srgbClr val="1F497D"/>
              </a:solidFill>
            </a:endParaRPr>
          </a:p>
        </p:txBody>
      </p:sp>
      <p:sp>
        <p:nvSpPr>
          <p:cNvPr id="8" name="Subtitle 7"/>
          <p:cNvSpPr>
            <a:spLocks noGrp="1"/>
          </p:cNvSpPr>
          <p:nvPr>
            <p:ph type="subTitle" idx="1"/>
          </p:nvPr>
        </p:nvSpPr>
        <p:spPr>
          <a:xfrm>
            <a:off x="1181100" y="3886200"/>
            <a:ext cx="7505700" cy="2133600"/>
          </a:xfrm>
        </p:spPr>
        <p:txBody>
          <a:bodyPr>
            <a:normAutofit fontScale="62500" lnSpcReduction="20000"/>
          </a:bodyPr>
          <a:lstStyle/>
          <a:p>
            <a:endParaRPr lang="en-US" dirty="0" smtClean="0"/>
          </a:p>
          <a:p>
            <a:r>
              <a:rPr lang="en-US" dirty="0" smtClean="0"/>
              <a:t>Dr. </a:t>
            </a:r>
            <a:r>
              <a:rPr lang="en-US" dirty="0" err="1" smtClean="0"/>
              <a:t>Ing</a:t>
            </a:r>
            <a:r>
              <a:rPr lang="en-US" dirty="0" smtClean="0"/>
              <a:t>. Luigi Scibile</a:t>
            </a:r>
          </a:p>
          <a:p>
            <a:r>
              <a:rPr lang="en-US" dirty="0" smtClean="0"/>
              <a:t>Head of the Site Engineering Group</a:t>
            </a:r>
          </a:p>
          <a:p>
            <a:r>
              <a:rPr lang="en-US" dirty="0" smtClean="0"/>
              <a:t>Site Management and Buildings  Department</a:t>
            </a:r>
          </a:p>
          <a:p>
            <a:endParaRPr lang="en-US" dirty="0" smtClean="0"/>
          </a:p>
          <a:p>
            <a:r>
              <a:rPr lang="en-US" dirty="0" smtClean="0"/>
              <a:t>14</a:t>
            </a:r>
            <a:r>
              <a:rPr lang="en-US" baseline="30000" dirty="0" smtClean="0"/>
              <a:t>th</a:t>
            </a:r>
            <a:r>
              <a:rPr lang="en-US" dirty="0" smtClean="0"/>
              <a:t> June 2018</a:t>
            </a:r>
          </a:p>
          <a:p>
            <a:endParaRPr lang="en-US" dirty="0"/>
          </a:p>
        </p:txBody>
      </p:sp>
      <p:sp>
        <p:nvSpPr>
          <p:cNvPr id="2" name="Footer Placeholder 1"/>
          <p:cNvSpPr>
            <a:spLocks noGrp="1"/>
          </p:cNvSpPr>
          <p:nvPr>
            <p:ph type="ftr" sz="quarter" idx="3"/>
          </p:nvPr>
        </p:nvSpPr>
        <p:spPr>
          <a:xfrm>
            <a:off x="2514600" y="6447110"/>
            <a:ext cx="5334000" cy="365125"/>
          </a:xfrm>
        </p:spPr>
        <p:txBody>
          <a:bodyPr/>
          <a:lstStyle/>
          <a:p>
            <a:r>
              <a:rPr lang="it-IT" dirty="0" smtClean="0"/>
              <a:t>14.06.2018, L. Scibile,  EDMS: 1990559</a:t>
            </a:r>
            <a:endParaRPr lang="fr-FR" dirty="0"/>
          </a:p>
        </p:txBody>
      </p:sp>
    </p:spTree>
    <p:extLst>
      <p:ext uri="{BB962C8B-B14F-4D97-AF65-F5344CB8AC3E}">
        <p14:creationId xmlns:p14="http://schemas.microsoft.com/office/powerpoint/2010/main" val="2847831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ontent Placeholder 43"/>
          <p:cNvSpPr>
            <a:spLocks noGrp="1"/>
          </p:cNvSpPr>
          <p:nvPr>
            <p:ph idx="1"/>
          </p:nvPr>
        </p:nvSpPr>
        <p:spPr>
          <a:xfrm>
            <a:off x="0" y="1066801"/>
            <a:ext cx="9753600" cy="5426074"/>
          </a:xfrm>
        </p:spPr>
        <p:txBody>
          <a:bodyPr>
            <a:normAutofit fontScale="85000" lnSpcReduction="20000"/>
          </a:bodyPr>
          <a:lstStyle/>
          <a:p>
            <a:r>
              <a:rPr lang="en-US" sz="2800" dirty="0"/>
              <a:t>The Site Engineering Group is responsible for :</a:t>
            </a:r>
          </a:p>
          <a:p>
            <a:pPr lvl="1"/>
            <a:r>
              <a:rPr lang="en-US" sz="2300" dirty="0"/>
              <a:t>Design of all new buildings &amp; civil engineering structures on CERN Site. Feasibility studies more often done in-house with outsourced consultancy services for more detailed design.</a:t>
            </a:r>
          </a:p>
          <a:p>
            <a:pPr lvl="1"/>
            <a:r>
              <a:rPr lang="en-US" sz="2300" dirty="0"/>
              <a:t>Project Management for execution (with Consultants for larger projects)</a:t>
            </a:r>
          </a:p>
          <a:p>
            <a:pPr lvl="1"/>
            <a:r>
              <a:rPr lang="en-US" sz="2300" dirty="0"/>
              <a:t>Maintenance of all buildings and underground structures</a:t>
            </a:r>
          </a:p>
          <a:p>
            <a:pPr lvl="1"/>
            <a:r>
              <a:rPr lang="en-US" sz="2300" dirty="0"/>
              <a:t>Renovation Works</a:t>
            </a:r>
          </a:p>
          <a:p>
            <a:pPr lvl="1"/>
            <a:r>
              <a:rPr lang="en-US" sz="2300" dirty="0"/>
              <a:t>HVAC &amp; Electrical installation and maintenance for ‘tertiary’ buildings</a:t>
            </a:r>
          </a:p>
          <a:p>
            <a:pPr lvl="1"/>
            <a:r>
              <a:rPr lang="en-US" sz="2300" dirty="0"/>
              <a:t>Patrimony data management</a:t>
            </a:r>
          </a:p>
          <a:p>
            <a:pPr lvl="1"/>
            <a:endParaRPr lang="en-US" sz="2300" dirty="0"/>
          </a:p>
          <a:p>
            <a:r>
              <a:rPr lang="en-US" sz="2800" dirty="0"/>
              <a:t>Group consists of approximately :</a:t>
            </a:r>
          </a:p>
          <a:p>
            <a:pPr lvl="1"/>
            <a:r>
              <a:rPr lang="en-US" sz="2300" dirty="0"/>
              <a:t>10 engineers/architects</a:t>
            </a:r>
          </a:p>
          <a:p>
            <a:pPr lvl="1"/>
            <a:r>
              <a:rPr lang="en-US" sz="2300" dirty="0"/>
              <a:t>10 draughtsman/designers</a:t>
            </a:r>
          </a:p>
          <a:p>
            <a:pPr lvl="1"/>
            <a:r>
              <a:rPr lang="en-US" sz="2300" dirty="0"/>
              <a:t>25 technicians</a:t>
            </a:r>
          </a:p>
          <a:p>
            <a:pPr lvl="1"/>
            <a:endParaRPr lang="en-US" sz="2300" dirty="0"/>
          </a:p>
          <a:p>
            <a:r>
              <a:rPr lang="en-US" sz="2800" dirty="0"/>
              <a:t>Annual Group Budget approximately </a:t>
            </a:r>
          </a:p>
          <a:p>
            <a:pPr lvl="1"/>
            <a:r>
              <a:rPr lang="en-US" sz="2300" dirty="0"/>
              <a:t>50+MCHF for Projects &amp; Operation / Renovation Works</a:t>
            </a:r>
          </a:p>
        </p:txBody>
      </p:sp>
      <p:sp>
        <p:nvSpPr>
          <p:cNvPr id="8"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a:solidFill>
                  <a:srgbClr val="0070C0"/>
                </a:solidFill>
              </a:rPr>
              <a:t>Site Engineering Group</a:t>
            </a:r>
          </a:p>
        </p:txBody>
      </p:sp>
      <p:sp>
        <p:nvSpPr>
          <p:cNvPr id="4" name="Footer Placeholder 3"/>
          <p:cNvSpPr>
            <a:spLocks noGrp="1"/>
          </p:cNvSpPr>
          <p:nvPr>
            <p:ph type="ftr" sz="quarter" idx="3"/>
          </p:nvPr>
        </p:nvSpPr>
        <p:spPr>
          <a:xfrm>
            <a:off x="2819400" y="6492875"/>
            <a:ext cx="4484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811163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ontent Placeholder 43"/>
          <p:cNvSpPr>
            <a:spLocks noGrp="1"/>
          </p:cNvSpPr>
          <p:nvPr>
            <p:ph idx="1"/>
          </p:nvPr>
        </p:nvSpPr>
        <p:spPr/>
        <p:txBody>
          <a:bodyPr>
            <a:normAutofit lnSpcReduction="10000"/>
          </a:bodyPr>
          <a:lstStyle/>
          <a:p>
            <a:pPr lvl="1"/>
            <a:r>
              <a:rPr lang="en-US" b="1" dirty="0" smtClean="0"/>
              <a:t>Service oriented</a:t>
            </a:r>
            <a:r>
              <a:rPr lang="en-US" dirty="0" smtClean="0"/>
              <a:t> approach for </a:t>
            </a:r>
          </a:p>
          <a:p>
            <a:pPr lvl="2"/>
            <a:r>
              <a:rPr lang="en-US" dirty="0" smtClean="0"/>
              <a:t>Maintenance interventions</a:t>
            </a:r>
          </a:p>
          <a:p>
            <a:pPr lvl="2"/>
            <a:r>
              <a:rPr lang="en-US" dirty="0" smtClean="0"/>
              <a:t>Small works</a:t>
            </a:r>
          </a:p>
          <a:p>
            <a:pPr lvl="2"/>
            <a:r>
              <a:rPr lang="en-US" dirty="0" smtClean="0"/>
              <a:t>Design studies</a:t>
            </a:r>
          </a:p>
          <a:p>
            <a:pPr lvl="2"/>
            <a:r>
              <a:rPr lang="en-US" dirty="0" smtClean="0"/>
              <a:t>Patrimony</a:t>
            </a:r>
          </a:p>
          <a:p>
            <a:pPr lvl="1"/>
            <a:endParaRPr lang="en-US" dirty="0" smtClean="0"/>
          </a:p>
          <a:p>
            <a:pPr lvl="1"/>
            <a:r>
              <a:rPr lang="en-US" b="1" dirty="0" smtClean="0"/>
              <a:t>Project oriented </a:t>
            </a:r>
            <a:r>
              <a:rPr lang="en-US" dirty="0" smtClean="0"/>
              <a:t>approach for</a:t>
            </a:r>
          </a:p>
          <a:p>
            <a:pPr lvl="2"/>
            <a:r>
              <a:rPr lang="en-US" dirty="0" smtClean="0"/>
              <a:t>Large renovations (consolidation program)</a:t>
            </a:r>
          </a:p>
          <a:p>
            <a:pPr lvl="2"/>
            <a:r>
              <a:rPr lang="en-US" dirty="0" smtClean="0"/>
              <a:t>New buildings or change of usage</a:t>
            </a:r>
          </a:p>
          <a:p>
            <a:pPr lvl="2"/>
            <a:r>
              <a:rPr lang="en-US" dirty="0" smtClean="0"/>
              <a:t>Underground civil engineering</a:t>
            </a:r>
          </a:p>
          <a:p>
            <a:pPr lvl="2"/>
            <a:endParaRPr lang="en-US" dirty="0" smtClean="0"/>
          </a:p>
        </p:txBody>
      </p:sp>
      <p:sp>
        <p:nvSpPr>
          <p:cNvPr id="3" name="TextBox 2"/>
          <p:cNvSpPr txBox="1"/>
          <p:nvPr/>
        </p:nvSpPr>
        <p:spPr>
          <a:xfrm>
            <a:off x="6872940" y="2233538"/>
            <a:ext cx="2517953" cy="969496"/>
          </a:xfrm>
          <a:prstGeom prst="rect">
            <a:avLst/>
          </a:prstGeom>
          <a:noFill/>
        </p:spPr>
        <p:txBody>
          <a:bodyPr wrap="square" rtlCol="0">
            <a:spAutoFit/>
          </a:bodyPr>
          <a:lstStyle/>
          <a:p>
            <a:r>
              <a:rPr lang="en-US" dirty="0"/>
              <a:t>Tools:</a:t>
            </a:r>
          </a:p>
          <a:p>
            <a:r>
              <a:rPr lang="en-US" dirty="0"/>
              <a:t>   - InforEAM</a:t>
            </a:r>
          </a:p>
          <a:p>
            <a:r>
              <a:rPr lang="en-US" dirty="0"/>
              <a:t>   - </a:t>
            </a:r>
            <a:r>
              <a:rPr lang="en-US" dirty="0" err="1"/>
              <a:t>ServiceNOW</a:t>
            </a:r>
            <a:endParaRPr lang="en-US" dirty="0"/>
          </a:p>
        </p:txBody>
      </p:sp>
      <p:sp>
        <p:nvSpPr>
          <p:cNvPr id="8"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Organization</a:t>
            </a:r>
            <a:endParaRPr lang="en-GB" sz="3600" b="1" dirty="0">
              <a:solidFill>
                <a:srgbClr val="0070C0"/>
              </a:solidFill>
            </a:endParaRPr>
          </a:p>
        </p:txBody>
      </p:sp>
      <p:sp>
        <p:nvSpPr>
          <p:cNvPr id="4" name="Footer Placeholder 3"/>
          <p:cNvSpPr>
            <a:spLocks noGrp="1"/>
          </p:cNvSpPr>
          <p:nvPr>
            <p:ph type="ftr" sz="quarter" idx="3"/>
          </p:nvPr>
        </p:nvSpPr>
        <p:spPr>
          <a:xfrm>
            <a:off x="2819400" y="6492875"/>
            <a:ext cx="4484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3604445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066800"/>
            <a:ext cx="8780425" cy="5064476"/>
          </a:xfrm>
        </p:spPr>
        <p:txBody>
          <a:bodyPr>
            <a:noAutofit/>
          </a:bodyPr>
          <a:lstStyle/>
          <a:p>
            <a:r>
              <a:rPr lang="en-US" sz="2000" dirty="0" smtClean="0"/>
              <a:t>Services</a:t>
            </a:r>
          </a:p>
          <a:p>
            <a:pPr lvl="1"/>
            <a:r>
              <a:rPr lang="en-US" sz="1800" dirty="0" smtClean="0"/>
              <a:t>Building, tunnels and road maintenance, repairs, minor works</a:t>
            </a:r>
          </a:p>
          <a:p>
            <a:pPr lvl="1"/>
            <a:r>
              <a:rPr lang="en-US" sz="1800" dirty="0" smtClean="0"/>
              <a:t>HVAC maintenance and works for tertiary buildings</a:t>
            </a:r>
          </a:p>
          <a:p>
            <a:pPr lvl="1"/>
            <a:r>
              <a:rPr lang="en-US" sz="1800" dirty="0" smtClean="0"/>
              <a:t>Electricity maintenance and works for tertiary buildings</a:t>
            </a:r>
          </a:p>
          <a:p>
            <a:pPr lvl="1"/>
            <a:r>
              <a:rPr lang="en-US" sz="1800" dirty="0" smtClean="0"/>
              <a:t>Patrimony and GIS</a:t>
            </a:r>
          </a:p>
          <a:p>
            <a:pPr lvl="1"/>
            <a:r>
              <a:rPr lang="en-US" sz="1800" dirty="0" smtClean="0"/>
              <a:t>CERN district heating operation and maintenance</a:t>
            </a:r>
          </a:p>
          <a:p>
            <a:pPr lvl="1"/>
            <a:r>
              <a:rPr lang="en-US" sz="1800" dirty="0" smtClean="0"/>
              <a:t>Barracks management and rental</a:t>
            </a:r>
          </a:p>
          <a:p>
            <a:pPr lvl="1"/>
            <a:r>
              <a:rPr lang="en-US" sz="1800" dirty="0" smtClean="0"/>
              <a:t>Engineering support</a:t>
            </a:r>
          </a:p>
          <a:p>
            <a:pPr lvl="1"/>
            <a:r>
              <a:rPr lang="en-US" sz="1800" dirty="0" smtClean="0"/>
              <a:t>Green spaces</a:t>
            </a:r>
          </a:p>
          <a:p>
            <a:endParaRPr lang="en-US" sz="2000" dirty="0" smtClean="0"/>
          </a:p>
          <a:p>
            <a:r>
              <a:rPr lang="en-US" sz="2000" dirty="0" smtClean="0"/>
              <a:t>Service Desk</a:t>
            </a:r>
          </a:p>
          <a:p>
            <a:pPr lvl="1"/>
            <a:r>
              <a:rPr lang="en-US" sz="1800" dirty="0" smtClean="0"/>
              <a:t>Access to most the group services is via the Service Desk and it is integrated in the </a:t>
            </a:r>
            <a:r>
              <a:rPr lang="en-US" sz="1800" dirty="0" err="1" smtClean="0"/>
              <a:t>ServiceNow</a:t>
            </a:r>
            <a:r>
              <a:rPr lang="en-US" sz="1800" dirty="0" smtClean="0"/>
              <a:t> tool: </a:t>
            </a:r>
            <a:r>
              <a:rPr lang="en-US" sz="1800" dirty="0" smtClean="0">
                <a:hlinkClick r:id="rId2"/>
              </a:rPr>
              <a:t>https://cern.service-now.com/</a:t>
            </a:r>
            <a:endParaRPr lang="en-US" sz="1800" dirty="0" smtClean="0"/>
          </a:p>
          <a:p>
            <a:pPr marL="36576" indent="0">
              <a:buNone/>
            </a:pPr>
            <a:endParaRPr lang="en-US" sz="2000" dirty="0" smtClean="0"/>
          </a:p>
          <a:p>
            <a:r>
              <a:rPr lang="en-US" sz="2000" dirty="0"/>
              <a:t>In the last 12 months, </a:t>
            </a:r>
            <a:r>
              <a:rPr lang="en-US" sz="2000" dirty="0" smtClean="0"/>
              <a:t>~8000 </a:t>
            </a:r>
            <a:r>
              <a:rPr lang="en-US" sz="2000" dirty="0"/>
              <a:t>incidents and </a:t>
            </a:r>
            <a:r>
              <a:rPr lang="en-US" sz="2000" dirty="0" smtClean="0"/>
              <a:t>~5000 </a:t>
            </a:r>
            <a:r>
              <a:rPr lang="en-US" sz="2000" dirty="0"/>
              <a:t>requests were carried </a:t>
            </a:r>
            <a:r>
              <a:rPr lang="en-US" sz="2000" dirty="0" smtClean="0"/>
              <a:t>out.</a:t>
            </a:r>
            <a:endParaRPr lang="en-US" sz="2000" dirty="0"/>
          </a:p>
        </p:txBody>
      </p:sp>
      <p:sp>
        <p:nvSpPr>
          <p:cNvPr id="6"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Services</a:t>
            </a:r>
            <a:endParaRPr lang="en-GB" sz="3600" b="1" dirty="0">
              <a:solidFill>
                <a:srgbClr val="0070C0"/>
              </a:solidFill>
            </a:endParaRPr>
          </a:p>
        </p:txBody>
      </p:sp>
      <p:sp>
        <p:nvSpPr>
          <p:cNvPr id="3" name="Footer Placeholder 2"/>
          <p:cNvSpPr>
            <a:spLocks noGrp="1"/>
          </p:cNvSpPr>
          <p:nvPr>
            <p:ph type="ftr" sz="quarter" idx="3"/>
          </p:nvPr>
        </p:nvSpPr>
        <p:spPr>
          <a:xfrm>
            <a:off x="2819400" y="6477000"/>
            <a:ext cx="45605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334591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ontent Placeholder 43"/>
          <p:cNvSpPr>
            <a:spLocks noGrp="1"/>
          </p:cNvSpPr>
          <p:nvPr>
            <p:ph idx="1"/>
          </p:nvPr>
        </p:nvSpPr>
        <p:spPr/>
        <p:txBody>
          <a:bodyPr>
            <a:normAutofit/>
          </a:bodyPr>
          <a:lstStyle/>
          <a:p>
            <a:pPr lvl="1"/>
            <a:r>
              <a:rPr lang="en-US" b="1" dirty="0" smtClean="0"/>
              <a:t>Machine projects</a:t>
            </a:r>
            <a:r>
              <a:rPr lang="en-US" dirty="0" smtClean="0"/>
              <a:t/>
            </a:r>
            <a:br>
              <a:rPr lang="en-US" dirty="0" smtClean="0"/>
            </a:br>
            <a:r>
              <a:rPr lang="en-US" dirty="0" smtClean="0"/>
              <a:t>(linked to the functioning of the accelerator)</a:t>
            </a:r>
          </a:p>
          <a:p>
            <a:pPr lvl="1"/>
            <a:endParaRPr lang="en-US" dirty="0"/>
          </a:p>
          <a:p>
            <a:pPr lvl="1"/>
            <a:r>
              <a:rPr lang="en-US" b="1" dirty="0" smtClean="0"/>
              <a:t>Tertiary projects </a:t>
            </a:r>
            <a:r>
              <a:rPr lang="en-US" dirty="0" smtClean="0"/>
              <a:t/>
            </a:r>
            <a:br>
              <a:rPr lang="en-US" dirty="0" smtClean="0"/>
            </a:br>
            <a:r>
              <a:rPr lang="en-US" dirty="0" smtClean="0"/>
              <a:t>(linked to the functioning of the site)</a:t>
            </a:r>
          </a:p>
          <a:p>
            <a:pPr lvl="2"/>
            <a:endParaRPr lang="en-US" dirty="0" smtClean="0"/>
          </a:p>
        </p:txBody>
      </p:sp>
      <p:sp>
        <p:nvSpPr>
          <p:cNvPr id="8"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Projects</a:t>
            </a:r>
            <a:endParaRPr lang="en-GB" sz="3600" b="1" dirty="0">
              <a:solidFill>
                <a:srgbClr val="0070C0"/>
              </a:solidFill>
            </a:endParaRPr>
          </a:p>
        </p:txBody>
      </p:sp>
      <p:sp>
        <p:nvSpPr>
          <p:cNvPr id="3" name="Footer Placeholder 2"/>
          <p:cNvSpPr>
            <a:spLocks noGrp="1"/>
          </p:cNvSpPr>
          <p:nvPr>
            <p:ph type="ftr" sz="quarter" idx="3"/>
          </p:nvPr>
        </p:nvSpPr>
        <p:spPr>
          <a:xfrm>
            <a:off x="2514600" y="6400800"/>
            <a:ext cx="47891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898096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a:t>Some examples of recent projects</a:t>
            </a:r>
          </a:p>
        </p:txBody>
      </p:sp>
      <p:sp>
        <p:nvSpPr>
          <p:cNvPr id="3"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Projects</a:t>
            </a:r>
            <a:endParaRPr lang="en-GB" sz="3600" b="1" dirty="0">
              <a:solidFill>
                <a:srgbClr val="0070C0"/>
              </a:solidFill>
            </a:endParaRPr>
          </a:p>
        </p:txBody>
      </p:sp>
      <p:sp>
        <p:nvSpPr>
          <p:cNvPr id="5" name="Footer Placeholder 4"/>
          <p:cNvSpPr>
            <a:spLocks noGrp="1"/>
          </p:cNvSpPr>
          <p:nvPr>
            <p:ph type="ftr" sz="quarter" idx="3"/>
          </p:nvPr>
        </p:nvSpPr>
        <p:spPr/>
        <p:txBody>
          <a:bodyPr/>
          <a:lstStyle/>
          <a:p>
            <a:r>
              <a:rPr lang="it-IT" smtClean="0"/>
              <a:t>14.06.2018, L. Scibile,  EDMS: 1990559</a:t>
            </a:r>
            <a:endParaRPr lang="fr-FR" dirty="0"/>
          </a:p>
        </p:txBody>
      </p:sp>
    </p:spTree>
    <p:extLst>
      <p:ext uri="{BB962C8B-B14F-4D97-AF65-F5344CB8AC3E}">
        <p14:creationId xmlns:p14="http://schemas.microsoft.com/office/powerpoint/2010/main" val="326303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HL-LHC Project</a:t>
            </a:r>
            <a:endParaRPr lang="en-GB" sz="3600" b="1" dirty="0">
              <a:solidFill>
                <a:srgbClr val="0070C0"/>
              </a:solidFill>
            </a:endParaRPr>
          </a:p>
        </p:txBody>
      </p:sp>
      <p:sp>
        <p:nvSpPr>
          <p:cNvPr id="3" name="Footer Placeholder 2"/>
          <p:cNvSpPr>
            <a:spLocks noGrp="1"/>
          </p:cNvSpPr>
          <p:nvPr>
            <p:ph type="ftr" sz="quarter" idx="3"/>
          </p:nvPr>
        </p:nvSpPr>
        <p:spPr>
          <a:xfrm>
            <a:off x="2602248" y="6460548"/>
            <a:ext cx="4560552" cy="365125"/>
          </a:xfrm>
        </p:spPr>
        <p:txBody>
          <a:bodyPr/>
          <a:lstStyle/>
          <a:p>
            <a:r>
              <a:rPr lang="it-IT" smtClean="0"/>
              <a:t>14.06.2018, L. Scibile,  EDMS: 1990559</a:t>
            </a:r>
            <a:endParaRPr lang="en-US" dirty="0"/>
          </a:p>
        </p:txBody>
      </p:sp>
      <p:pic>
        <p:nvPicPr>
          <p:cNvPr id="5" name="Picture 4">
            <a:extLst>
              <a:ext uri="{FF2B5EF4-FFF2-40B4-BE49-F238E27FC236}">
                <a16:creationId xmlns:a16="http://schemas.microsoft.com/office/drawing/2014/main" id="{1B871460-1103-416E-B0B2-598BFF622607}"/>
              </a:ext>
            </a:extLst>
          </p:cNvPr>
          <p:cNvPicPr>
            <a:picLocks noChangeAspect="1"/>
          </p:cNvPicPr>
          <p:nvPr/>
        </p:nvPicPr>
        <p:blipFill>
          <a:blip r:embed="rId3"/>
          <a:stretch>
            <a:fillRect/>
          </a:stretch>
        </p:blipFill>
        <p:spPr>
          <a:xfrm>
            <a:off x="4457848" y="1531835"/>
            <a:ext cx="5102470" cy="3945208"/>
          </a:xfrm>
          <a:prstGeom prst="rect">
            <a:avLst/>
          </a:prstGeom>
        </p:spPr>
      </p:pic>
      <p:pic>
        <p:nvPicPr>
          <p:cNvPr id="2" name="Picture 1"/>
          <p:cNvPicPr>
            <a:picLocks noChangeAspect="1"/>
          </p:cNvPicPr>
          <p:nvPr/>
        </p:nvPicPr>
        <p:blipFill>
          <a:blip r:embed="rId4"/>
          <a:stretch>
            <a:fillRect/>
          </a:stretch>
        </p:blipFill>
        <p:spPr>
          <a:xfrm>
            <a:off x="304800" y="1531835"/>
            <a:ext cx="4182356" cy="2640112"/>
          </a:xfrm>
          <a:prstGeom prst="rect">
            <a:avLst/>
          </a:prstGeom>
        </p:spPr>
      </p:pic>
      <p:pic>
        <p:nvPicPr>
          <p:cNvPr id="7" name="Picture 6">
            <a:extLst>
              <a:ext uri="{FF2B5EF4-FFF2-40B4-BE49-F238E27FC236}">
                <a16:creationId xmlns:a16="http://schemas.microsoft.com/office/drawing/2014/main" id="{85DDE9FF-743F-4AA4-9B63-3728D2A8157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330" t="1795" r="4997"/>
          <a:stretch/>
        </p:blipFill>
        <p:spPr>
          <a:xfrm>
            <a:off x="1227844" y="4557841"/>
            <a:ext cx="2858465" cy="1842960"/>
          </a:xfrm>
          <a:prstGeom prst="rect">
            <a:avLst/>
          </a:prstGeom>
        </p:spPr>
      </p:pic>
      <p:sp>
        <p:nvSpPr>
          <p:cNvPr id="4" name="TextBox 3"/>
          <p:cNvSpPr txBox="1"/>
          <p:nvPr/>
        </p:nvSpPr>
        <p:spPr>
          <a:xfrm>
            <a:off x="609600" y="4240981"/>
            <a:ext cx="3027304" cy="338554"/>
          </a:xfrm>
          <a:prstGeom prst="rect">
            <a:avLst/>
          </a:prstGeom>
          <a:noFill/>
        </p:spPr>
        <p:txBody>
          <a:bodyPr wrap="none" rtlCol="0">
            <a:spAutoFit/>
          </a:bodyPr>
          <a:lstStyle/>
          <a:p>
            <a:r>
              <a:rPr lang="en-GB" sz="1600" dirty="0" smtClean="0">
                <a:solidFill>
                  <a:schemeClr val="bg2">
                    <a:lumMod val="50000"/>
                  </a:schemeClr>
                </a:solidFill>
              </a:rPr>
              <a:t>Underground structures </a:t>
            </a:r>
            <a:r>
              <a:rPr lang="en-GB" sz="1600" smtClean="0">
                <a:solidFill>
                  <a:schemeClr val="bg2">
                    <a:lumMod val="50000"/>
                  </a:schemeClr>
                </a:solidFill>
              </a:rPr>
              <a:t>at Point </a:t>
            </a:r>
            <a:r>
              <a:rPr lang="en-GB" sz="1600" dirty="0" smtClean="0">
                <a:solidFill>
                  <a:schemeClr val="bg2">
                    <a:lumMod val="50000"/>
                  </a:schemeClr>
                </a:solidFill>
              </a:rPr>
              <a:t>1</a:t>
            </a:r>
            <a:endParaRPr lang="en-GB" sz="1600" dirty="0">
              <a:solidFill>
                <a:schemeClr val="bg2">
                  <a:lumMod val="50000"/>
                </a:schemeClr>
              </a:solidFill>
            </a:endParaRPr>
          </a:p>
        </p:txBody>
      </p:sp>
    </p:spTree>
    <p:extLst>
      <p:ext uri="{BB962C8B-B14F-4D97-AF65-F5344CB8AC3E}">
        <p14:creationId xmlns:p14="http://schemas.microsoft.com/office/powerpoint/2010/main" val="3360722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381000" y="6491288"/>
            <a:ext cx="688710" cy="369332"/>
          </a:xfrm>
          <a:prstGeom prst="rect">
            <a:avLst/>
          </a:prstGeom>
          <a:noFill/>
          <a:ln w="9525">
            <a:noFill/>
            <a:miter lim="800000"/>
            <a:headEnd/>
            <a:tailEnd/>
          </a:ln>
          <a:effectLst/>
        </p:spPr>
        <p:txBody>
          <a:bodyPr wrap="none">
            <a:spAutoFit/>
          </a:bodyPr>
          <a:lstStyle/>
          <a:p>
            <a:pPr algn="l"/>
            <a:r>
              <a:rPr lang="fr-FR" sz="1800" dirty="0">
                <a:latin typeface="Tahoma" pitchFamily="34" charset="0"/>
              </a:rPr>
              <a:t>2001</a:t>
            </a:r>
          </a:p>
        </p:txBody>
      </p:sp>
      <p:sp>
        <p:nvSpPr>
          <p:cNvPr id="8"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HL-LHC – Point 1</a:t>
            </a:r>
            <a:endParaRPr lang="en-GB" sz="3600" b="1" dirty="0">
              <a:solidFill>
                <a:srgbClr val="0070C0"/>
              </a:solidFill>
            </a:endParaRPr>
          </a:p>
        </p:txBody>
      </p:sp>
      <p:sp>
        <p:nvSpPr>
          <p:cNvPr id="3" name="Footer Placeholder 2"/>
          <p:cNvSpPr>
            <a:spLocks noGrp="1"/>
          </p:cNvSpPr>
          <p:nvPr>
            <p:ph type="ftr" sz="quarter" idx="3"/>
          </p:nvPr>
        </p:nvSpPr>
        <p:spPr>
          <a:xfrm>
            <a:off x="3048000" y="6492875"/>
            <a:ext cx="3950952" cy="365125"/>
          </a:xfrm>
        </p:spPr>
        <p:txBody>
          <a:bodyPr/>
          <a:lstStyle/>
          <a:p>
            <a:r>
              <a:rPr lang="it-IT" smtClean="0">
                <a:solidFill>
                  <a:srgbClr val="FFFFFF"/>
                </a:solidFill>
              </a:rPr>
              <a:t>14.06.2018, L. Scibile,  EDMS: 1990559</a:t>
            </a:r>
            <a:endParaRPr lang="en-US" dirty="0">
              <a:solidFill>
                <a:srgbClr val="FFFFFF"/>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7728" y="3614400"/>
            <a:ext cx="3600868" cy="27000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0176" y="914400"/>
            <a:ext cx="4049024" cy="5400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728" y="914400"/>
            <a:ext cx="3600868" cy="2700000"/>
          </a:xfrm>
          <a:prstGeom prst="rect">
            <a:avLst/>
          </a:prstGeom>
        </p:spPr>
      </p:pic>
    </p:spTree>
    <p:extLst>
      <p:ext uri="{BB962C8B-B14F-4D97-AF65-F5344CB8AC3E}">
        <p14:creationId xmlns:p14="http://schemas.microsoft.com/office/powerpoint/2010/main" val="1671328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2" descr="G:\Departments\GS\Groups\SEM\CE\Activities and Services\DO\Poehler\mp\Michael\Affaires\BAT 42 - Extension 40\Photos\2011\34.jpg"/>
          <p:cNvPicPr>
            <a:picLocks noChangeAspect="1" noChangeArrowheads="1"/>
          </p:cNvPicPr>
          <p:nvPr/>
        </p:nvPicPr>
        <p:blipFill>
          <a:blip r:embed="rId3" cstate="print"/>
          <a:srcRect b="18323"/>
          <a:stretch>
            <a:fillRect/>
          </a:stretch>
        </p:blipFill>
        <p:spPr bwMode="auto">
          <a:xfrm>
            <a:off x="178662" y="1066800"/>
            <a:ext cx="9405384" cy="5105400"/>
          </a:xfrm>
          <a:prstGeom prst="rect">
            <a:avLst/>
          </a:prstGeom>
          <a:noFill/>
          <a:ln w="9525">
            <a:noFill/>
            <a:miter lim="800000"/>
            <a:headEnd/>
            <a:tailEnd/>
          </a:ln>
        </p:spPr>
      </p:pic>
      <p:sp>
        <p:nvSpPr>
          <p:cNvPr id="10" name="Rectangle 2"/>
          <p:cNvSpPr txBox="1">
            <a:spLocks noChangeArrowheads="1"/>
          </p:cNvSpPr>
          <p:nvPr/>
        </p:nvSpPr>
        <p:spPr bwMode="auto">
          <a:xfrm>
            <a:off x="1676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3200" kern="0" dirty="0">
                <a:solidFill>
                  <a:schemeClr val="bg1"/>
                </a:solidFill>
                <a:latin typeface="+mj-lt"/>
                <a:ea typeface="+mj-ea"/>
                <a:cs typeface="+mj-cs"/>
              </a:rPr>
              <a:t>Major achievements 2011</a:t>
            </a:r>
          </a:p>
        </p:txBody>
      </p:sp>
      <p:sp>
        <p:nvSpPr>
          <p:cNvPr id="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Building 42</a:t>
            </a:r>
            <a:endParaRPr lang="en-GB" sz="3600" b="1" dirty="0">
              <a:solidFill>
                <a:srgbClr val="0070C0"/>
              </a:solidFill>
            </a:endParaRPr>
          </a:p>
        </p:txBody>
      </p:sp>
      <p:sp>
        <p:nvSpPr>
          <p:cNvPr id="8" name="TextBox 7"/>
          <p:cNvSpPr txBox="1"/>
          <p:nvPr/>
        </p:nvSpPr>
        <p:spPr>
          <a:xfrm>
            <a:off x="6705600" y="1219200"/>
            <a:ext cx="2295180" cy="738664"/>
          </a:xfrm>
          <a:prstGeom prst="rect">
            <a:avLst/>
          </a:prstGeom>
          <a:solidFill>
            <a:srgbClr val="FFFFFF">
              <a:alpha val="20000"/>
            </a:srgbClr>
          </a:solidFill>
        </p:spPr>
        <p:txBody>
          <a:bodyPr wrap="none" rtlCol="0">
            <a:spAutoFit/>
          </a:bodyPr>
          <a:lstStyle/>
          <a:p>
            <a:r>
              <a:rPr lang="fr-CH" sz="1400" b="1" dirty="0" err="1" smtClean="0"/>
              <a:t>Tertiary</a:t>
            </a:r>
            <a:r>
              <a:rPr lang="fr-CH" sz="1400" b="1" dirty="0" smtClean="0"/>
              <a:t> Building - officies</a:t>
            </a:r>
          </a:p>
          <a:p>
            <a:r>
              <a:rPr lang="fr-CH" sz="1400" b="1" dirty="0" smtClean="0"/>
              <a:t>Surface </a:t>
            </a:r>
            <a:r>
              <a:rPr lang="fr-CH" sz="1400" b="1" dirty="0" err="1" smtClean="0"/>
              <a:t>gross</a:t>
            </a:r>
            <a:r>
              <a:rPr lang="fr-CH" sz="1400" b="1" dirty="0" smtClean="0"/>
              <a:t> area : 3200 m2</a:t>
            </a:r>
          </a:p>
          <a:p>
            <a:r>
              <a:rPr lang="fr-CH" sz="1400" b="1" dirty="0" err="1" smtClean="0"/>
              <a:t>Delivered</a:t>
            </a:r>
            <a:r>
              <a:rPr lang="fr-CH" sz="1400" b="1" dirty="0" smtClean="0"/>
              <a:t> : </a:t>
            </a:r>
            <a:r>
              <a:rPr lang="fr-CH" sz="1400" b="1" dirty="0" err="1" smtClean="0"/>
              <a:t>february</a:t>
            </a:r>
            <a:r>
              <a:rPr lang="fr-CH" sz="1400" b="1" dirty="0" smtClean="0"/>
              <a:t> 2013</a:t>
            </a:r>
            <a:endParaRPr lang="fr-CH" sz="1400" b="1" dirty="0"/>
          </a:p>
        </p:txBody>
      </p:sp>
      <p:sp>
        <p:nvSpPr>
          <p:cNvPr id="3" name="Footer Placeholder 2"/>
          <p:cNvSpPr>
            <a:spLocks noGrp="1"/>
          </p:cNvSpPr>
          <p:nvPr>
            <p:ph type="ftr" sz="quarter" idx="3"/>
          </p:nvPr>
        </p:nvSpPr>
        <p:spPr>
          <a:xfrm>
            <a:off x="2590800" y="6479020"/>
            <a:ext cx="4865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5065764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8" descr="G:\Departments\GS\Groups\SEM\CE\Activities and Services\DO\Poehler\mp\Michael\Affaires\BAT 774 - CCR\Architecte\Etudes\20111202-solution 12\renders 02-12-11_Page_5.jpg"/>
          <p:cNvPicPr>
            <a:picLocks noChangeAspect="1" noChangeArrowheads="1"/>
          </p:cNvPicPr>
          <p:nvPr/>
        </p:nvPicPr>
        <p:blipFill>
          <a:blip r:embed="rId3" cstate="print"/>
          <a:srcRect t="20580"/>
          <a:stretch>
            <a:fillRect/>
          </a:stretch>
        </p:blipFill>
        <p:spPr bwMode="auto">
          <a:xfrm>
            <a:off x="304800" y="1030663"/>
            <a:ext cx="4109072" cy="1864937"/>
          </a:xfrm>
          <a:prstGeom prst="rect">
            <a:avLst/>
          </a:prstGeom>
          <a:noFill/>
          <a:ln w="9525">
            <a:solidFill>
              <a:schemeClr val="tx1"/>
            </a:solidFill>
            <a:miter lim="800000"/>
            <a:headEnd/>
            <a:tailEnd/>
          </a:ln>
        </p:spPr>
      </p:pic>
      <p:pic>
        <p:nvPicPr>
          <p:cNvPr id="16389" name="Picture 9" descr="G:\Departments\GS\Groups\SEM\CE\Activities and Services\DO\Poehler\mp\Michael\Affaires\BAT 774 - CCR\Architecte\Etudes\20111202-solution 12\renders 02-12-11_Page_2.jpg"/>
          <p:cNvPicPr>
            <a:picLocks noChangeAspect="1" noChangeArrowheads="1"/>
          </p:cNvPicPr>
          <p:nvPr/>
        </p:nvPicPr>
        <p:blipFill>
          <a:blip r:embed="rId4" cstate="print"/>
          <a:srcRect t="15398" b="16032"/>
          <a:stretch>
            <a:fillRect/>
          </a:stretch>
        </p:blipFill>
        <p:spPr bwMode="auto">
          <a:xfrm>
            <a:off x="4457700" y="944897"/>
            <a:ext cx="5190193" cy="2373354"/>
          </a:xfrm>
          <a:prstGeom prst="rect">
            <a:avLst/>
          </a:prstGeom>
          <a:noFill/>
          <a:ln w="9525">
            <a:solidFill>
              <a:schemeClr val="tx1"/>
            </a:solidFill>
            <a:miter lim="800000"/>
            <a:headEnd/>
            <a:tailEnd/>
          </a:ln>
        </p:spPr>
      </p:pic>
      <p:sp>
        <p:nvSpPr>
          <p:cNvPr id="6" name="Rectangle 2"/>
          <p:cNvSpPr txBox="1">
            <a:spLocks noChangeArrowheads="1"/>
          </p:cNvSpPr>
          <p:nvPr/>
        </p:nvSpPr>
        <p:spPr bwMode="auto">
          <a:xfrm>
            <a:off x="1676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defTabSz="914400" fontAlgn="base">
              <a:spcBef>
                <a:spcPct val="0"/>
              </a:spcBef>
              <a:spcAft>
                <a:spcPct val="0"/>
              </a:spcAft>
              <a:defRPr/>
            </a:pPr>
            <a:r>
              <a:rPr lang="en-US" sz="3200" kern="0">
                <a:solidFill>
                  <a:schemeClr val="bg1"/>
                </a:solidFill>
                <a:latin typeface="+mj-lt"/>
                <a:ea typeface="+mj-ea"/>
                <a:cs typeface="+mj-cs"/>
              </a:rPr>
              <a:t>Major Objectives 2012</a:t>
            </a:r>
            <a:endParaRPr lang="en-US" sz="3200" kern="0" dirty="0">
              <a:solidFill>
                <a:schemeClr val="bg1"/>
              </a:solidFill>
              <a:latin typeface="+mj-lt"/>
              <a:ea typeface="+mj-ea"/>
              <a:cs typeface="+mj-cs"/>
            </a:endParaRPr>
          </a:p>
        </p:txBody>
      </p:sp>
      <p:sp>
        <p:nvSpPr>
          <p:cNvPr id="8"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Building 774</a:t>
            </a:r>
            <a:endParaRPr lang="en-GB" sz="3600" b="1" dirty="0">
              <a:solidFill>
                <a:srgbClr val="0070C0"/>
              </a:solidFill>
            </a:endParaRPr>
          </a:p>
        </p:txBody>
      </p:sp>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l="4110" r="9583"/>
          <a:stretch/>
        </p:blipFill>
        <p:spPr>
          <a:xfrm>
            <a:off x="4267200" y="3470986"/>
            <a:ext cx="5385438" cy="281162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400" y="3657600"/>
            <a:ext cx="3937523" cy="2625015"/>
          </a:xfrm>
          <a:prstGeom prst="rect">
            <a:avLst/>
          </a:prstGeom>
        </p:spPr>
      </p:pic>
      <p:sp>
        <p:nvSpPr>
          <p:cNvPr id="9" name="TextBox 8"/>
          <p:cNvSpPr txBox="1"/>
          <p:nvPr/>
        </p:nvSpPr>
        <p:spPr>
          <a:xfrm>
            <a:off x="304800" y="2895600"/>
            <a:ext cx="2732223" cy="738664"/>
          </a:xfrm>
          <a:prstGeom prst="rect">
            <a:avLst/>
          </a:prstGeom>
          <a:noFill/>
        </p:spPr>
        <p:txBody>
          <a:bodyPr wrap="none" rtlCol="0">
            <a:spAutoFit/>
          </a:bodyPr>
          <a:lstStyle/>
          <a:p>
            <a:r>
              <a:rPr lang="fr-CH" sz="1400" b="1" dirty="0" err="1" smtClean="0"/>
              <a:t>Tertiary</a:t>
            </a:r>
            <a:r>
              <a:rPr lang="fr-CH" sz="1400" b="1" dirty="0" smtClean="0"/>
              <a:t> Building : officies and </a:t>
            </a:r>
            <a:r>
              <a:rPr lang="fr-CH" sz="1400" b="1" dirty="0" err="1" smtClean="0"/>
              <a:t>labs</a:t>
            </a:r>
            <a:endParaRPr lang="fr-CH" sz="1400" b="1" dirty="0" smtClean="0"/>
          </a:p>
          <a:p>
            <a:r>
              <a:rPr lang="fr-CH" sz="1400" b="1" dirty="0" smtClean="0"/>
              <a:t>Surface </a:t>
            </a:r>
            <a:r>
              <a:rPr lang="fr-CH" sz="1400" b="1" dirty="0" err="1" smtClean="0"/>
              <a:t>gross</a:t>
            </a:r>
            <a:r>
              <a:rPr lang="fr-CH" sz="1400" b="1" dirty="0" smtClean="0"/>
              <a:t> area : </a:t>
            </a:r>
            <a:r>
              <a:rPr lang="fr-CH" sz="1400" b="1" dirty="0"/>
              <a:t>3950 </a:t>
            </a:r>
            <a:r>
              <a:rPr lang="fr-CH" sz="1400" b="1" dirty="0" smtClean="0"/>
              <a:t>m2</a:t>
            </a:r>
          </a:p>
          <a:p>
            <a:r>
              <a:rPr lang="fr-CH" sz="1400" b="1" dirty="0" err="1" smtClean="0"/>
              <a:t>Delivered</a:t>
            </a:r>
            <a:r>
              <a:rPr lang="fr-CH" sz="1400" b="1" dirty="0" smtClean="0"/>
              <a:t> : </a:t>
            </a:r>
            <a:r>
              <a:rPr lang="fr-CH" sz="1400" b="1" dirty="0" err="1" smtClean="0"/>
              <a:t>february</a:t>
            </a:r>
            <a:r>
              <a:rPr lang="fr-CH" sz="1400" b="1" dirty="0" smtClean="0"/>
              <a:t> 2015</a:t>
            </a:r>
            <a:endParaRPr lang="fr-CH" sz="1400" b="1" dirty="0"/>
          </a:p>
        </p:txBody>
      </p:sp>
      <p:sp>
        <p:nvSpPr>
          <p:cNvPr id="3" name="Footer Placeholder 2"/>
          <p:cNvSpPr>
            <a:spLocks noGrp="1"/>
          </p:cNvSpPr>
          <p:nvPr>
            <p:ph type="ftr" sz="quarter" idx="3"/>
          </p:nvPr>
        </p:nvSpPr>
        <p:spPr>
          <a:xfrm>
            <a:off x="2449848" y="6477000"/>
            <a:ext cx="4865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0576763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609600" y="990600"/>
            <a:ext cx="3264363" cy="2448272"/>
          </a:xfr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5666" y="3717035"/>
            <a:ext cx="3184334" cy="2378421"/>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val="0"/>
              </a:ext>
            </a:extLst>
          </a:blip>
          <a:srcRect b="17924"/>
          <a:stretch/>
        </p:blipFill>
        <p:spPr>
          <a:xfrm>
            <a:off x="5081696" y="3486732"/>
            <a:ext cx="4238752" cy="2609268"/>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086289" y="1011690"/>
            <a:ext cx="3143311" cy="2347782"/>
          </a:xfrm>
          <a:prstGeom prst="rect">
            <a:avLst/>
          </a:prstGeom>
        </p:spPr>
      </p:pic>
      <p:sp>
        <p:nvSpPr>
          <p:cNvPr id="9"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Computer Centre Upgrade</a:t>
            </a:r>
            <a:endParaRPr lang="en-GB" sz="3600" b="1" dirty="0">
              <a:solidFill>
                <a:srgbClr val="0070C0"/>
              </a:solidFill>
            </a:endParaRPr>
          </a:p>
        </p:txBody>
      </p:sp>
      <p:sp>
        <p:nvSpPr>
          <p:cNvPr id="3" name="Footer Placeholder 2"/>
          <p:cNvSpPr>
            <a:spLocks noGrp="1"/>
          </p:cNvSpPr>
          <p:nvPr>
            <p:ph type="ftr" sz="quarter" idx="3"/>
          </p:nvPr>
        </p:nvSpPr>
        <p:spPr>
          <a:xfrm>
            <a:off x="2819400" y="6492875"/>
            <a:ext cx="45605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848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95300" y="1295400"/>
            <a:ext cx="8915400" cy="4525963"/>
          </a:xfrm>
        </p:spPr>
        <p:txBody>
          <a:bodyPr>
            <a:normAutofit lnSpcReduction="10000"/>
          </a:bodyPr>
          <a:lstStyle/>
          <a:p>
            <a:pPr marL="0" indent="0">
              <a:buNone/>
            </a:pPr>
            <a:r>
              <a:rPr lang="en-US" b="1" dirty="0" smtClean="0"/>
              <a:t>Introduction</a:t>
            </a:r>
          </a:p>
          <a:p>
            <a:r>
              <a:rPr lang="en-US" dirty="0" smtClean="0"/>
              <a:t>Existing </a:t>
            </a:r>
            <a:r>
              <a:rPr lang="en-US" dirty="0"/>
              <a:t>CERN </a:t>
            </a:r>
            <a:r>
              <a:rPr lang="en-US" dirty="0" smtClean="0"/>
              <a:t>Infrastructure and brief history</a:t>
            </a:r>
          </a:p>
          <a:p>
            <a:r>
              <a:rPr lang="en-US" dirty="0" smtClean="0"/>
              <a:t>Scope of work</a:t>
            </a:r>
          </a:p>
          <a:p>
            <a:r>
              <a:rPr lang="en-US" dirty="0" smtClean="0"/>
              <a:t>Organization: Services and </a:t>
            </a:r>
            <a:r>
              <a:rPr lang="en-US" dirty="0" smtClean="0"/>
              <a:t>projects</a:t>
            </a:r>
            <a:endParaRPr lang="en-US" dirty="0" smtClean="0"/>
          </a:p>
          <a:p>
            <a:r>
              <a:rPr lang="en-US" dirty="0" smtClean="0"/>
              <a:t>Site planning and development</a:t>
            </a:r>
          </a:p>
          <a:p>
            <a:r>
              <a:rPr lang="en-US" dirty="0" smtClean="0"/>
              <a:t>Examples </a:t>
            </a:r>
            <a:r>
              <a:rPr lang="en-US" dirty="0"/>
              <a:t>of planned </a:t>
            </a:r>
            <a:r>
              <a:rPr lang="en-US" dirty="0" smtClean="0"/>
              <a:t>projects</a:t>
            </a:r>
          </a:p>
          <a:p>
            <a:r>
              <a:rPr lang="en-US" dirty="0"/>
              <a:t>Opportunities at CERN for Consultancy firms &amp; Contractors </a:t>
            </a:r>
          </a:p>
          <a:p>
            <a:endParaRPr lang="en-US" dirty="0" smtClean="0"/>
          </a:p>
        </p:txBody>
      </p:sp>
      <p:sp>
        <p:nvSpPr>
          <p:cNvPr id="9"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2800" b="1" dirty="0" smtClean="0">
                <a:solidFill>
                  <a:srgbClr val="0070C0"/>
                </a:solidFill>
              </a:rPr>
              <a:t>CERN/SMB-SE – Civil engineering</a:t>
            </a:r>
            <a:endParaRPr lang="en-GB" sz="2800" b="1" dirty="0">
              <a:solidFill>
                <a:srgbClr val="0070C0"/>
              </a:solidFill>
            </a:endParaRPr>
          </a:p>
        </p:txBody>
      </p:sp>
      <p:sp>
        <p:nvSpPr>
          <p:cNvPr id="5" name="Footer Placeholder 1"/>
          <p:cNvSpPr>
            <a:spLocks noGrp="1"/>
          </p:cNvSpPr>
          <p:nvPr>
            <p:ph type="ftr" sz="quarter" idx="3"/>
          </p:nvPr>
        </p:nvSpPr>
        <p:spPr>
          <a:xfrm>
            <a:off x="2514600" y="6447110"/>
            <a:ext cx="53340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2468109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2801" y="152401"/>
            <a:ext cx="184731" cy="384721"/>
          </a:xfrm>
          <a:prstGeom prst="rect">
            <a:avLst/>
          </a:prstGeom>
          <a:noFill/>
        </p:spPr>
        <p:txBody>
          <a:bodyPr wrap="none" rtlCol="0">
            <a:spAutoFit/>
          </a:bodyPr>
          <a:lstStyle/>
          <a:p>
            <a:endParaRPr lang="fr-FR" dirty="0"/>
          </a:p>
        </p:txBody>
      </p:sp>
      <p:pic>
        <p:nvPicPr>
          <p:cNvPr id="12" name="Picture 1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54832" y="1290659"/>
            <a:ext cx="2500743" cy="23042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5" name="Picture 2" descr="G:\Departments\EN\Groups\MEF\INT\kosmicki\etudes\Ouvrages_de_surface\0245\91.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76537" y="1268761"/>
            <a:ext cx="5112568" cy="3834426"/>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601073" y="3594916"/>
            <a:ext cx="3782651" cy="22322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LIU-Booster – New Building 245 MPSB</a:t>
            </a:r>
            <a:endParaRPr lang="en-GB" sz="3600" b="1" dirty="0">
              <a:solidFill>
                <a:srgbClr val="0070C0"/>
              </a:solidFill>
            </a:endParaRPr>
          </a:p>
        </p:txBody>
      </p:sp>
      <p:sp>
        <p:nvSpPr>
          <p:cNvPr id="11" name="TextBox 10"/>
          <p:cNvSpPr txBox="1"/>
          <p:nvPr/>
        </p:nvSpPr>
        <p:spPr>
          <a:xfrm>
            <a:off x="456582" y="5334000"/>
            <a:ext cx="1775999" cy="523220"/>
          </a:xfrm>
          <a:prstGeom prst="rect">
            <a:avLst/>
          </a:prstGeom>
          <a:noFill/>
        </p:spPr>
        <p:txBody>
          <a:bodyPr wrap="none" rtlCol="0">
            <a:spAutoFit/>
          </a:bodyPr>
          <a:lstStyle/>
          <a:p>
            <a:r>
              <a:rPr lang="fr-CH" sz="1400" b="1" dirty="0" smtClean="0"/>
              <a:t>Machine Building</a:t>
            </a:r>
          </a:p>
          <a:p>
            <a:r>
              <a:rPr lang="fr-CH" sz="1400" b="1" dirty="0" err="1" smtClean="0"/>
              <a:t>Delivered</a:t>
            </a:r>
            <a:r>
              <a:rPr lang="fr-CH" sz="1400" b="1" dirty="0" smtClean="0"/>
              <a:t> : </a:t>
            </a:r>
            <a:r>
              <a:rPr lang="fr-CH" sz="1400" b="1" dirty="0" err="1" smtClean="0"/>
              <a:t>June</a:t>
            </a:r>
            <a:r>
              <a:rPr lang="fr-CH" sz="1400" b="1" dirty="0" smtClean="0"/>
              <a:t> 2016</a:t>
            </a:r>
            <a:endParaRPr lang="fr-CH" sz="1400" b="1" dirty="0"/>
          </a:p>
        </p:txBody>
      </p:sp>
      <p:sp>
        <p:nvSpPr>
          <p:cNvPr id="3" name="Footer Placeholder 2"/>
          <p:cNvSpPr>
            <a:spLocks noGrp="1"/>
          </p:cNvSpPr>
          <p:nvPr>
            <p:ph type="ftr" sz="quarter" idx="3"/>
          </p:nvPr>
        </p:nvSpPr>
        <p:spPr>
          <a:xfrm>
            <a:off x="2373648" y="6477000"/>
            <a:ext cx="54749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423925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a:stretch/>
        </p:blipFill>
        <p:spPr bwMode="auto">
          <a:xfrm>
            <a:off x="6078417" y="2209802"/>
            <a:ext cx="3304507" cy="29190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a:stretch/>
        </p:blipFill>
        <p:spPr bwMode="auto">
          <a:xfrm>
            <a:off x="2209802" y="3276602"/>
            <a:ext cx="4429867" cy="29878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a:stretch/>
        </p:blipFill>
        <p:spPr bwMode="auto">
          <a:xfrm>
            <a:off x="543168" y="2438402"/>
            <a:ext cx="1669943" cy="13409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a:stretch/>
        </p:blipFill>
        <p:spPr bwMode="auto">
          <a:xfrm>
            <a:off x="451339" y="4255367"/>
            <a:ext cx="1652682" cy="157725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TextBox 13"/>
          <p:cNvSpPr txBox="1"/>
          <p:nvPr/>
        </p:nvSpPr>
        <p:spPr>
          <a:xfrm>
            <a:off x="555954" y="3730081"/>
            <a:ext cx="1724184" cy="384721"/>
          </a:xfrm>
          <a:prstGeom prst="rect">
            <a:avLst/>
          </a:prstGeom>
          <a:noFill/>
        </p:spPr>
        <p:txBody>
          <a:bodyPr wrap="square" rtlCol="0">
            <a:spAutoFit/>
          </a:bodyPr>
          <a:lstStyle/>
          <a:p>
            <a:r>
              <a:rPr lang="en-US" b="1" dirty="0">
                <a:solidFill>
                  <a:srgbClr val="FFC000"/>
                </a:solidFill>
                <a:effectLst>
                  <a:outerShdw blurRad="38100" dist="38100" dir="2700000" algn="tl">
                    <a:srgbClr val="000000">
                      <a:alpha val="43137"/>
                    </a:srgbClr>
                  </a:outerShdw>
                </a:effectLst>
              </a:rPr>
              <a:t>Magnetite ore</a:t>
            </a:r>
          </a:p>
        </p:txBody>
      </p:sp>
      <p:sp>
        <p:nvSpPr>
          <p:cNvPr id="15" name="TextBox 14"/>
          <p:cNvSpPr txBox="1"/>
          <p:nvPr/>
        </p:nvSpPr>
        <p:spPr>
          <a:xfrm>
            <a:off x="590853" y="5779367"/>
            <a:ext cx="1583507" cy="384721"/>
          </a:xfrm>
          <a:prstGeom prst="rect">
            <a:avLst/>
          </a:prstGeom>
          <a:noFill/>
        </p:spPr>
        <p:txBody>
          <a:bodyPr wrap="square" rtlCol="0">
            <a:spAutoFit/>
          </a:bodyPr>
          <a:lstStyle/>
          <a:p>
            <a:r>
              <a:rPr lang="en-US" b="1" dirty="0">
                <a:solidFill>
                  <a:srgbClr val="FFC000"/>
                </a:solidFill>
                <a:effectLst>
                  <a:outerShdw blurRad="38100" dist="38100" dir="2700000" algn="tl">
                    <a:srgbClr val="000000">
                      <a:alpha val="43137"/>
                    </a:srgbClr>
                  </a:outerShdw>
                </a:effectLst>
              </a:rPr>
              <a:t>Preparation</a:t>
            </a:r>
          </a:p>
        </p:txBody>
      </p:sp>
      <p:sp>
        <p:nvSpPr>
          <p:cNvPr id="16" name="TextBox 15"/>
          <p:cNvSpPr txBox="1"/>
          <p:nvPr/>
        </p:nvSpPr>
        <p:spPr>
          <a:xfrm>
            <a:off x="2561493" y="5029200"/>
            <a:ext cx="2896859" cy="1261884"/>
          </a:xfrm>
          <a:prstGeom prst="rect">
            <a:avLst/>
          </a:prstGeom>
          <a:noFill/>
        </p:spPr>
        <p:txBody>
          <a:bodyPr wrap="square" rtlCol="0">
            <a:spAutoFit/>
          </a:bodyPr>
          <a:lstStyle/>
          <a:p>
            <a:r>
              <a:rPr lang="en-US" b="1" dirty="0">
                <a:solidFill>
                  <a:srgbClr val="FFFF00"/>
                </a:solidFill>
                <a:effectLst>
                  <a:outerShdw blurRad="38100" dist="38100" dir="2700000" algn="tl">
                    <a:srgbClr val="000000">
                      <a:alpha val="43137"/>
                    </a:srgbClr>
                  </a:outerShdw>
                </a:effectLst>
              </a:rPr>
              <a:t>Magnetite concrete high density 3.9 kg/dm3 (normal concrete 2.2 kg/dm3)</a:t>
            </a:r>
          </a:p>
        </p:txBody>
      </p:sp>
      <p:sp>
        <p:nvSpPr>
          <p:cNvPr id="3" name="TextBox 2"/>
          <p:cNvSpPr txBox="1"/>
          <p:nvPr/>
        </p:nvSpPr>
        <p:spPr>
          <a:xfrm>
            <a:off x="662354" y="1066800"/>
            <a:ext cx="3729932" cy="1015663"/>
          </a:xfrm>
          <a:prstGeom prst="rect">
            <a:avLst/>
          </a:prstGeom>
          <a:noFill/>
        </p:spPr>
        <p:txBody>
          <a:bodyPr wrap="none" rtlCol="0">
            <a:spAutoFit/>
          </a:bodyPr>
          <a:lstStyle/>
          <a:p>
            <a:pPr marL="342900" indent="-342900">
              <a:buFont typeface="Arial"/>
              <a:buChar char="•"/>
            </a:pPr>
            <a:r>
              <a:rPr lang="en-US" sz="2000" b="1" dirty="0">
                <a:cs typeface="Verdana"/>
              </a:rPr>
              <a:t>Addition of experimental area</a:t>
            </a:r>
          </a:p>
          <a:p>
            <a:pPr marL="342900" indent="-342900">
              <a:buFont typeface="Arial"/>
              <a:buChar char="•"/>
            </a:pPr>
            <a:r>
              <a:rPr lang="en-US" sz="2000" b="1" dirty="0">
                <a:cs typeface="Verdana"/>
              </a:rPr>
              <a:t>Special shielding</a:t>
            </a:r>
          </a:p>
          <a:p>
            <a:pPr marL="342900" indent="-342900">
              <a:buFont typeface="Arial"/>
              <a:buChar char="•"/>
            </a:pPr>
            <a:r>
              <a:rPr lang="en-US" sz="2000" b="1" dirty="0">
                <a:cs typeface="Verdana"/>
              </a:rPr>
              <a:t>Cross-border difficulties</a:t>
            </a:r>
          </a:p>
        </p:txBody>
      </p:sp>
      <p:sp>
        <p:nvSpPr>
          <p:cNvPr id="1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MEDICIS works</a:t>
            </a:r>
            <a:endParaRPr lang="en-GB" sz="3600" b="1" dirty="0">
              <a:solidFill>
                <a:srgbClr val="0070C0"/>
              </a:solidFill>
            </a:endParaRPr>
          </a:p>
        </p:txBody>
      </p:sp>
      <p:sp>
        <p:nvSpPr>
          <p:cNvPr id="4" name="Footer Placeholder 3"/>
          <p:cNvSpPr>
            <a:spLocks noGrp="1"/>
          </p:cNvSpPr>
          <p:nvPr>
            <p:ph type="ftr" sz="quarter" idx="3"/>
          </p:nvPr>
        </p:nvSpPr>
        <p:spPr>
          <a:xfrm>
            <a:off x="2438400" y="6492875"/>
            <a:ext cx="49415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6377042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0" y="2667000"/>
            <a:ext cx="34290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4 RDC renovation 002.jpg"/>
          <p:cNvPicPr>
            <a:picLocks noChangeAspect="1"/>
          </p:cNvPicPr>
          <p:nvPr/>
        </p:nvPicPr>
        <p:blipFill>
          <a:blip r:embed="rId3" cstate="print"/>
          <a:stretch>
            <a:fillRect/>
          </a:stretch>
        </p:blipFill>
        <p:spPr>
          <a:xfrm>
            <a:off x="5867400" y="914403"/>
            <a:ext cx="3494618" cy="2620963"/>
          </a:xfrm>
          <a:prstGeom prst="rect">
            <a:avLst/>
          </a:prstGeom>
        </p:spPr>
      </p:pic>
      <p:pic>
        <p:nvPicPr>
          <p:cNvPr id="14" name="Picture 13" descr="4 RDC renovation 004.jpg"/>
          <p:cNvPicPr>
            <a:picLocks noChangeAspect="1"/>
          </p:cNvPicPr>
          <p:nvPr/>
        </p:nvPicPr>
        <p:blipFill>
          <a:blip r:embed="rId4" cstate="print"/>
          <a:stretch>
            <a:fillRect/>
          </a:stretch>
        </p:blipFill>
        <p:spPr>
          <a:xfrm>
            <a:off x="1828800" y="990601"/>
            <a:ext cx="3352800" cy="2514600"/>
          </a:xfrm>
          <a:prstGeom prst="rect">
            <a:avLst/>
          </a:prstGeom>
        </p:spPr>
      </p:pic>
      <p:pic>
        <p:nvPicPr>
          <p:cNvPr id="17" name="Picture 16" descr="4 RDC renovation 007.jpg"/>
          <p:cNvPicPr>
            <a:picLocks noChangeAspect="1"/>
          </p:cNvPicPr>
          <p:nvPr/>
        </p:nvPicPr>
        <p:blipFill>
          <a:blip r:embed="rId5" cstate="print"/>
          <a:stretch>
            <a:fillRect/>
          </a:stretch>
        </p:blipFill>
        <p:spPr>
          <a:xfrm>
            <a:off x="1828800" y="3581400"/>
            <a:ext cx="3251200" cy="2438400"/>
          </a:xfrm>
          <a:prstGeom prst="rect">
            <a:avLst/>
          </a:prstGeom>
        </p:spPr>
      </p:pic>
      <p:pic>
        <p:nvPicPr>
          <p:cNvPr id="18" name="Picture 17" descr="4 RDC renovation 006.jpg"/>
          <p:cNvPicPr>
            <a:picLocks noChangeAspect="1"/>
          </p:cNvPicPr>
          <p:nvPr/>
        </p:nvPicPr>
        <p:blipFill>
          <a:blip r:embed="rId6" cstate="print"/>
          <a:stretch>
            <a:fillRect/>
          </a:stretch>
        </p:blipFill>
        <p:spPr>
          <a:xfrm>
            <a:off x="5867401" y="3581400"/>
            <a:ext cx="3454400" cy="2590800"/>
          </a:xfrm>
          <a:prstGeom prst="rect">
            <a:avLst/>
          </a:prstGeom>
        </p:spPr>
      </p:pic>
      <p:sp>
        <p:nvSpPr>
          <p:cNvPr id="11"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Renovation works : Offices</a:t>
            </a:r>
            <a:endParaRPr lang="en-GB" sz="3600" b="1" dirty="0">
              <a:solidFill>
                <a:srgbClr val="0070C0"/>
              </a:solidFill>
            </a:endParaRPr>
          </a:p>
        </p:txBody>
      </p:sp>
      <p:sp>
        <p:nvSpPr>
          <p:cNvPr id="3" name="Footer Placeholder 2"/>
          <p:cNvSpPr>
            <a:spLocks noGrp="1"/>
          </p:cNvSpPr>
          <p:nvPr>
            <p:ph type="ftr" sz="quarter" idx="3"/>
          </p:nvPr>
        </p:nvSpPr>
        <p:spPr>
          <a:xfrm>
            <a:off x="2438400" y="6477000"/>
            <a:ext cx="53225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34901987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SCN0400.jpg"/>
          <p:cNvPicPr>
            <a:picLocks noChangeAspect="1"/>
          </p:cNvPicPr>
          <p:nvPr/>
        </p:nvPicPr>
        <p:blipFill>
          <a:blip r:embed="rId2" cstate="print"/>
          <a:srcRect l="5000" t="4444" b="8889"/>
          <a:stretch>
            <a:fillRect/>
          </a:stretch>
        </p:blipFill>
        <p:spPr>
          <a:xfrm>
            <a:off x="2526032" y="1295400"/>
            <a:ext cx="6998969" cy="4788768"/>
          </a:xfrm>
          <a:prstGeom prst="rect">
            <a:avLst/>
          </a:prstGeom>
        </p:spPr>
      </p:pic>
      <p:pic>
        <p:nvPicPr>
          <p:cNvPr id="3" name="Picture 2"/>
          <p:cNvPicPr>
            <a:picLocks noChangeAspect="1" noChangeArrowheads="1"/>
          </p:cNvPicPr>
          <p:nvPr/>
        </p:nvPicPr>
        <p:blipFill>
          <a:blip r:embed="rId3" cstate="print"/>
          <a:srcRect l="21660" r="15527" b="9836"/>
          <a:stretch>
            <a:fillRect/>
          </a:stretch>
        </p:blipFill>
        <p:spPr bwMode="auto">
          <a:xfrm>
            <a:off x="873369" y="3657600"/>
            <a:ext cx="2743200" cy="2601310"/>
          </a:xfrm>
          <a:prstGeom prst="rect">
            <a:avLst/>
          </a:prstGeom>
          <a:noFill/>
          <a:ln w="34925">
            <a:solidFill>
              <a:schemeClr val="bg1"/>
            </a:solidFill>
            <a:miter lim="800000"/>
            <a:headEnd/>
            <a:tailEnd/>
          </a:ln>
        </p:spPr>
      </p:pic>
      <p:sp>
        <p:nvSpPr>
          <p:cNvPr id="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Renovation works : Hotels</a:t>
            </a:r>
            <a:endParaRPr lang="en-GB" sz="3600" b="1" dirty="0">
              <a:solidFill>
                <a:srgbClr val="0070C0"/>
              </a:solidFill>
            </a:endParaRPr>
          </a:p>
        </p:txBody>
      </p:sp>
      <p:sp>
        <p:nvSpPr>
          <p:cNvPr id="4" name="Footer Placeholder 3"/>
          <p:cNvSpPr>
            <a:spLocks noGrp="1"/>
          </p:cNvSpPr>
          <p:nvPr>
            <p:ph type="ftr" sz="quarter" idx="3"/>
          </p:nvPr>
        </p:nvSpPr>
        <p:spPr>
          <a:xfrm>
            <a:off x="2754648" y="6477000"/>
            <a:ext cx="46367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6631332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5002.jpg"/>
          <p:cNvPicPr>
            <a:picLocks noGrp="1" noChangeAspect="1"/>
          </p:cNvPicPr>
          <p:nvPr>
            <p:ph idx="1"/>
          </p:nvPr>
        </p:nvPicPr>
        <p:blipFill>
          <a:blip r:embed="rId3" cstate="print"/>
          <a:stretch>
            <a:fillRect/>
          </a:stretch>
        </p:blipFill>
        <p:spPr>
          <a:xfrm>
            <a:off x="1506415" y="830397"/>
            <a:ext cx="6934200" cy="5199025"/>
          </a:xfrm>
        </p:spPr>
      </p:pic>
      <p:sp>
        <p:nvSpPr>
          <p:cNvPr id="8" name="Rectangle 2"/>
          <p:cNvSpPr>
            <a:spLocks noGrp="1" noChangeArrowheads="1"/>
          </p:cNvSpPr>
          <p:nvPr>
            <p:ph type="title"/>
          </p:nvPr>
        </p:nvSpPr>
        <p:spPr>
          <a:xfrm>
            <a:off x="1295400" y="0"/>
            <a:ext cx="7920330" cy="792162"/>
          </a:xfrm>
        </p:spPr>
        <p:txBody>
          <a:bodyPr>
            <a:normAutofit fontScale="90000"/>
          </a:bodyPr>
          <a:lstStyle/>
          <a:p>
            <a:r>
              <a:rPr lang="en-US" dirty="0" smtClean="0"/>
              <a:t>Renovation Works: Main auditorium</a:t>
            </a:r>
          </a:p>
        </p:txBody>
      </p:sp>
      <p:sp>
        <p:nvSpPr>
          <p:cNvPr id="3" name="Footer Placeholder 2"/>
          <p:cNvSpPr>
            <a:spLocks noGrp="1"/>
          </p:cNvSpPr>
          <p:nvPr>
            <p:ph type="ftr" sz="quarter" idx="3"/>
          </p:nvPr>
        </p:nvSpPr>
        <p:spPr>
          <a:xfrm>
            <a:off x="2830848" y="6492875"/>
            <a:ext cx="45605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8175093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84847" y="2869677"/>
            <a:ext cx="586143" cy="292388"/>
          </a:xfrm>
          <a:prstGeom prst="rect">
            <a:avLst/>
          </a:prstGeom>
          <a:noFill/>
        </p:spPr>
        <p:txBody>
          <a:bodyPr wrap="none" rtlCol="0">
            <a:spAutoFit/>
          </a:bodyPr>
          <a:lstStyle/>
          <a:p>
            <a:r>
              <a:rPr lang="en-US" sz="1300" dirty="0">
                <a:solidFill>
                  <a:schemeClr val="bg1"/>
                </a:solidFill>
                <a:latin typeface="Verdana"/>
                <a:cs typeface="Verdana"/>
              </a:rPr>
              <a:t>TLEP</a:t>
            </a:r>
          </a:p>
        </p:txBody>
      </p:sp>
      <p:sp>
        <p:nvSpPr>
          <p:cNvPr id="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a:solidFill>
                  <a:srgbClr val="0070C0"/>
                </a:solidFill>
              </a:rPr>
              <a:t>CERN/SMB-SE – Civil engineering</a:t>
            </a:r>
          </a:p>
        </p:txBody>
      </p:sp>
      <p:sp>
        <p:nvSpPr>
          <p:cNvPr id="3" name="Footer Placeholder 2"/>
          <p:cNvSpPr>
            <a:spLocks noGrp="1"/>
          </p:cNvSpPr>
          <p:nvPr>
            <p:ph type="ftr" sz="quarter" idx="3"/>
          </p:nvPr>
        </p:nvSpPr>
        <p:spPr>
          <a:xfrm>
            <a:off x="2743200" y="6492875"/>
            <a:ext cx="4484352" cy="365125"/>
          </a:xfrm>
        </p:spPr>
        <p:txBody>
          <a:bodyPr/>
          <a:lstStyle/>
          <a:p>
            <a:r>
              <a:rPr lang="it-IT" smtClean="0"/>
              <a:t>14.06.2018, L. Scibile,  EDMS: 1990559</a:t>
            </a:r>
            <a:endParaRPr lang="en-US" dirty="0"/>
          </a:p>
        </p:txBody>
      </p:sp>
      <p:sp>
        <p:nvSpPr>
          <p:cNvPr id="8" name="Title 1"/>
          <p:cNvSpPr txBox="1">
            <a:spLocks/>
          </p:cNvSpPr>
          <p:nvPr/>
        </p:nvSpPr>
        <p:spPr>
          <a:xfrm>
            <a:off x="816220" y="2743200"/>
            <a:ext cx="8420100" cy="1470025"/>
          </a:xfrm>
          <a:prstGeom prst="rect">
            <a:avLst/>
          </a:prstGeom>
        </p:spPr>
        <p:txBody>
          <a:bodyPr vert="horz" lIns="95746" tIns="47874" rIns="95746" bIns="47874" rtlCol="0" anchor="ctr">
            <a:norm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r>
              <a:rPr lang="en-US" b="1" smtClean="0"/>
              <a:t>Site planning and development</a:t>
            </a:r>
            <a:endParaRPr lang="en-US" b="1" dirty="0"/>
          </a:p>
        </p:txBody>
      </p:sp>
    </p:spTree>
    <p:extLst>
      <p:ext uri="{BB962C8B-B14F-4D97-AF65-F5344CB8AC3E}">
        <p14:creationId xmlns:p14="http://schemas.microsoft.com/office/powerpoint/2010/main" val="1150515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84847" y="2869677"/>
            <a:ext cx="586143" cy="292388"/>
          </a:xfrm>
          <a:prstGeom prst="rect">
            <a:avLst/>
          </a:prstGeom>
          <a:noFill/>
        </p:spPr>
        <p:txBody>
          <a:bodyPr wrap="none" rtlCol="0">
            <a:spAutoFit/>
          </a:bodyPr>
          <a:lstStyle/>
          <a:p>
            <a:r>
              <a:rPr lang="en-US" sz="1300" dirty="0">
                <a:solidFill>
                  <a:schemeClr val="bg1"/>
                </a:solidFill>
                <a:latin typeface="Verdana"/>
                <a:cs typeface="Verdana"/>
              </a:rPr>
              <a:t>TLEP</a:t>
            </a:r>
          </a:p>
        </p:txBody>
      </p:sp>
      <p:sp>
        <p:nvSpPr>
          <p:cNvPr id="11" name="Content Placeholder 10"/>
          <p:cNvSpPr>
            <a:spLocks noGrp="1"/>
          </p:cNvSpPr>
          <p:nvPr>
            <p:ph idx="1"/>
          </p:nvPr>
        </p:nvSpPr>
        <p:spPr/>
        <p:txBody>
          <a:bodyPr>
            <a:normAutofit lnSpcReduction="10000"/>
          </a:bodyPr>
          <a:lstStyle/>
          <a:p>
            <a:pPr marL="36576" indent="0" algn="ctr">
              <a:buNone/>
            </a:pPr>
            <a:r>
              <a:rPr lang="fr-FR" sz="3200" dirty="0"/>
              <a:t>Déclaration </a:t>
            </a:r>
            <a:r>
              <a:rPr lang="fr-FR" sz="3200" dirty="0" smtClean="0"/>
              <a:t>d’intentions :</a:t>
            </a:r>
            <a:endParaRPr lang="fr-FR" sz="3200" dirty="0"/>
          </a:p>
          <a:p>
            <a:pPr marL="36576" indent="0" algn="just">
              <a:buNone/>
            </a:pPr>
            <a:r>
              <a:rPr lang="fr-FR" sz="3200" dirty="0"/>
              <a:t>« Le Masterplan CERN 2030 vise à répondre aux besoins d’un laboratoire global, offrant à ses utilisateurs des zones fonctionnelles bien définies, desservies par des infrastructures et des services efficaces, permettant de garantir un fonctionnement opérationnel durable, tout en s’intégrant dans le développement du Projet d’agglomération franco-</a:t>
            </a:r>
            <a:r>
              <a:rPr lang="fr-FR" sz="3200" dirty="0" err="1"/>
              <a:t>valdo</a:t>
            </a:r>
            <a:r>
              <a:rPr lang="fr-FR" sz="3200" dirty="0"/>
              <a:t>-genevois .»</a:t>
            </a:r>
            <a:endParaRPr lang="en-US" dirty="0"/>
          </a:p>
        </p:txBody>
      </p:sp>
      <p:sp>
        <p:nvSpPr>
          <p:cNvPr id="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CERN 2030 Urban Masterplan</a:t>
            </a:r>
            <a:endParaRPr lang="en-GB" sz="3600" b="1" dirty="0">
              <a:solidFill>
                <a:srgbClr val="0070C0"/>
              </a:solidFill>
            </a:endParaRPr>
          </a:p>
        </p:txBody>
      </p:sp>
      <p:sp>
        <p:nvSpPr>
          <p:cNvPr id="3" name="Footer Placeholder 2"/>
          <p:cNvSpPr>
            <a:spLocks noGrp="1"/>
          </p:cNvSpPr>
          <p:nvPr>
            <p:ph type="ftr" sz="quarter" idx="3"/>
          </p:nvPr>
        </p:nvSpPr>
        <p:spPr>
          <a:xfrm>
            <a:off x="2743200" y="6492875"/>
            <a:ext cx="4484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224230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84847" y="2869677"/>
            <a:ext cx="586143" cy="292388"/>
          </a:xfrm>
          <a:prstGeom prst="rect">
            <a:avLst/>
          </a:prstGeom>
          <a:noFill/>
        </p:spPr>
        <p:txBody>
          <a:bodyPr wrap="none" rtlCol="0">
            <a:spAutoFit/>
          </a:bodyPr>
          <a:lstStyle/>
          <a:p>
            <a:r>
              <a:rPr lang="en-US" sz="1300" dirty="0">
                <a:solidFill>
                  <a:schemeClr val="bg1"/>
                </a:solidFill>
                <a:latin typeface="Verdana"/>
                <a:cs typeface="Verdana"/>
              </a:rPr>
              <a:t>TLEP</a:t>
            </a:r>
          </a:p>
        </p:txBody>
      </p:sp>
      <p:pic>
        <p:nvPicPr>
          <p:cNvPr id="8" name="Content Placeholder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14045" y="1807308"/>
            <a:ext cx="4398860" cy="3652243"/>
          </a:xfrm>
          <a:prstGeom prst="rect">
            <a:avLst/>
          </a:prstGeom>
        </p:spPr>
      </p:pic>
      <p:pic>
        <p:nvPicPr>
          <p:cNvPr id="1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43344" y="886125"/>
            <a:ext cx="3311319" cy="54946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CERN 2030 Masterplan</a:t>
            </a:r>
            <a:endParaRPr lang="en-GB" sz="3600" b="1" dirty="0">
              <a:solidFill>
                <a:srgbClr val="0070C0"/>
              </a:solidFill>
            </a:endParaRPr>
          </a:p>
        </p:txBody>
      </p:sp>
      <p:sp>
        <p:nvSpPr>
          <p:cNvPr id="3" name="Footer Placeholder 2"/>
          <p:cNvSpPr>
            <a:spLocks noGrp="1"/>
          </p:cNvSpPr>
          <p:nvPr>
            <p:ph type="ftr" sz="quarter" idx="3"/>
          </p:nvPr>
        </p:nvSpPr>
        <p:spPr>
          <a:xfrm>
            <a:off x="2514600" y="6492875"/>
            <a:ext cx="4865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216730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84847" y="2869677"/>
            <a:ext cx="586143" cy="292388"/>
          </a:xfrm>
          <a:prstGeom prst="rect">
            <a:avLst/>
          </a:prstGeom>
          <a:noFill/>
        </p:spPr>
        <p:txBody>
          <a:bodyPr wrap="none" rtlCol="0">
            <a:spAutoFit/>
          </a:bodyPr>
          <a:lstStyle/>
          <a:p>
            <a:r>
              <a:rPr lang="en-US" sz="1300" dirty="0">
                <a:solidFill>
                  <a:schemeClr val="bg1"/>
                </a:solidFill>
                <a:latin typeface="Verdana"/>
                <a:cs typeface="Verdana"/>
              </a:rPr>
              <a:t>TLEP</a:t>
            </a:r>
          </a:p>
        </p:txBody>
      </p:sp>
      <p:sp>
        <p:nvSpPr>
          <p:cNvPr id="11" name="Content Placeholder 10"/>
          <p:cNvSpPr>
            <a:spLocks noGrp="1"/>
          </p:cNvSpPr>
          <p:nvPr>
            <p:ph idx="1"/>
          </p:nvPr>
        </p:nvSpPr>
        <p:spPr/>
        <p:txBody>
          <a:bodyPr>
            <a:normAutofit/>
          </a:bodyPr>
          <a:lstStyle/>
          <a:p>
            <a:pPr marL="0" indent="0">
              <a:buNone/>
            </a:pPr>
            <a:r>
              <a:rPr lang="en-US" sz="4000" b="1" dirty="0">
                <a:solidFill>
                  <a:srgbClr val="0070C0"/>
                </a:solidFill>
              </a:rPr>
              <a:t>For Consultancy firms &amp; Contractors</a:t>
            </a:r>
          </a:p>
          <a:p>
            <a:pPr marL="0" indent="0">
              <a:buNone/>
            </a:pPr>
            <a:endParaRPr lang="en-US" sz="3600" dirty="0"/>
          </a:p>
          <a:p>
            <a:r>
              <a:rPr lang="en-US" sz="3600" dirty="0"/>
              <a:t>Call for tender for ‘Framework’ Contracts</a:t>
            </a:r>
          </a:p>
          <a:p>
            <a:r>
              <a:rPr lang="en-US" sz="3600" dirty="0"/>
              <a:t>Call for tender for specific </a:t>
            </a:r>
            <a:r>
              <a:rPr lang="en-US" sz="3600" dirty="0" smtClean="0"/>
              <a:t>Projects </a:t>
            </a:r>
            <a:endParaRPr lang="en-US" dirty="0"/>
          </a:p>
        </p:txBody>
      </p:sp>
      <p:sp>
        <p:nvSpPr>
          <p:cNvPr id="7"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a:solidFill>
                  <a:srgbClr val="0070C0"/>
                </a:solidFill>
              </a:rPr>
              <a:t>Opportunities at CERN</a:t>
            </a:r>
          </a:p>
        </p:txBody>
      </p:sp>
      <p:sp>
        <p:nvSpPr>
          <p:cNvPr id="3" name="Footer Placeholder 2"/>
          <p:cNvSpPr>
            <a:spLocks noGrp="1"/>
          </p:cNvSpPr>
          <p:nvPr>
            <p:ph type="ftr" sz="quarter" idx="3"/>
          </p:nvPr>
        </p:nvSpPr>
        <p:spPr>
          <a:xfrm>
            <a:off x="2743200" y="6492875"/>
            <a:ext cx="4484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310287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95300" y="1371600"/>
            <a:ext cx="8915400" cy="4525963"/>
          </a:xfrm>
        </p:spPr>
        <p:txBody>
          <a:bodyPr>
            <a:normAutofit fontScale="85000" lnSpcReduction="20000"/>
          </a:bodyPr>
          <a:lstStyle/>
          <a:p>
            <a:r>
              <a:rPr lang="en-US" dirty="0" smtClean="0"/>
              <a:t>Accelerator’s related</a:t>
            </a:r>
          </a:p>
          <a:p>
            <a:pPr lvl="2"/>
            <a:r>
              <a:rPr lang="en-US" dirty="0" smtClean="0"/>
              <a:t>~2 </a:t>
            </a:r>
            <a:r>
              <a:rPr lang="en-US" dirty="0" smtClean="0"/>
              <a:t>contracts </a:t>
            </a:r>
            <a:r>
              <a:rPr lang="en-US" dirty="0" smtClean="0"/>
              <a:t>3500kCHF ÷ 10000kCHF</a:t>
            </a:r>
          </a:p>
          <a:p>
            <a:pPr lvl="2"/>
            <a:r>
              <a:rPr lang="en-US" dirty="0" smtClean="0"/>
              <a:t>~5 </a:t>
            </a:r>
            <a:r>
              <a:rPr lang="en-US" dirty="0" smtClean="0"/>
              <a:t>contracts </a:t>
            </a:r>
            <a:r>
              <a:rPr lang="en-US" dirty="0" smtClean="0"/>
              <a:t>200kCHF ÷ 750kCHF</a:t>
            </a:r>
          </a:p>
          <a:p>
            <a:endParaRPr lang="en-US" dirty="0" smtClean="0"/>
          </a:p>
          <a:p>
            <a:r>
              <a:rPr lang="en-US" dirty="0" smtClean="0"/>
              <a:t>Implementation of the Consolidation of the infrastructure program and new buildings:</a:t>
            </a:r>
          </a:p>
          <a:p>
            <a:pPr lvl="2"/>
            <a:r>
              <a:rPr lang="en-US" dirty="0" smtClean="0"/>
              <a:t>~ 2 contracts  3500 KCHF  to 10000 KCHF</a:t>
            </a:r>
          </a:p>
          <a:p>
            <a:pPr lvl="2"/>
            <a:r>
              <a:rPr lang="en-US" dirty="0" smtClean="0"/>
              <a:t>~ 10 contracts 750 KCHF to 2500 KCHF</a:t>
            </a:r>
          </a:p>
          <a:p>
            <a:pPr lvl="2"/>
            <a:r>
              <a:rPr lang="en-US" dirty="0" smtClean="0"/>
              <a:t>~ 25 contracts 200 KCHF to 750 KCHF</a:t>
            </a:r>
          </a:p>
          <a:p>
            <a:endParaRPr lang="en-US" dirty="0" smtClean="0"/>
          </a:p>
          <a:p>
            <a:r>
              <a:rPr lang="en-US" dirty="0" smtClean="0"/>
              <a:t>Renewal of frame contracts :</a:t>
            </a:r>
          </a:p>
          <a:p>
            <a:pPr lvl="2"/>
            <a:r>
              <a:rPr lang="en-US" dirty="0" smtClean="0"/>
              <a:t>~2 contracts 1000 KCHF/Y to 8000 KCHF/Y</a:t>
            </a:r>
          </a:p>
          <a:p>
            <a:pPr lvl="2"/>
            <a:endParaRPr lang="en-US" dirty="0"/>
          </a:p>
        </p:txBody>
      </p:sp>
      <p:sp>
        <p:nvSpPr>
          <p:cNvPr id="3" name="Footer Placeholder 2"/>
          <p:cNvSpPr>
            <a:spLocks noGrp="1"/>
          </p:cNvSpPr>
          <p:nvPr>
            <p:ph type="ftr" sz="quarter" idx="3"/>
          </p:nvPr>
        </p:nvSpPr>
        <p:spPr/>
        <p:txBody>
          <a:bodyPr/>
          <a:lstStyle/>
          <a:p>
            <a:r>
              <a:rPr lang="it-IT" smtClean="0"/>
              <a:t>14.06.2018, L. Scibile,  EDMS: 1990559</a:t>
            </a:r>
            <a:endParaRPr lang="en-US" dirty="0"/>
          </a:p>
        </p:txBody>
      </p:sp>
      <p:sp>
        <p:nvSpPr>
          <p:cNvPr id="7" name="Title 6"/>
          <p:cNvSpPr>
            <a:spLocks noGrp="1"/>
          </p:cNvSpPr>
          <p:nvPr>
            <p:ph type="title"/>
          </p:nvPr>
        </p:nvSpPr>
        <p:spPr/>
        <p:txBody>
          <a:bodyPr>
            <a:noAutofit/>
          </a:bodyPr>
          <a:lstStyle/>
          <a:p>
            <a:r>
              <a:rPr lang="en-GB" sz="3600" b="1" dirty="0" smtClean="0">
                <a:solidFill>
                  <a:srgbClr val="0070C0"/>
                </a:solidFill>
              </a:rPr>
              <a:t>5Y Future </a:t>
            </a:r>
            <a:r>
              <a:rPr lang="en-GB" sz="3600" b="1" dirty="0">
                <a:solidFill>
                  <a:srgbClr val="0070C0"/>
                </a:solidFill>
              </a:rPr>
              <a:t>and ongoing “Call for Tender</a:t>
            </a:r>
            <a:r>
              <a:rPr lang="en-GB" sz="3600" b="1" dirty="0" smtClean="0">
                <a:solidFill>
                  <a:srgbClr val="0070C0"/>
                </a:solidFill>
              </a:rPr>
              <a:t>”</a:t>
            </a:r>
            <a:endParaRPr lang="en-GB" sz="3600" dirty="0"/>
          </a:p>
        </p:txBody>
      </p:sp>
    </p:spTree>
    <p:extLst>
      <p:ext uri="{BB962C8B-B14F-4D97-AF65-F5344CB8AC3E}">
        <p14:creationId xmlns:p14="http://schemas.microsoft.com/office/powerpoint/2010/main" val="159228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Existing CERN Infrastructure</a:t>
            </a:r>
            <a:br>
              <a:rPr lang="en-US" dirty="0" smtClean="0"/>
            </a:br>
            <a:r>
              <a:rPr lang="en-US" dirty="0" smtClean="0"/>
              <a:t>and</a:t>
            </a:r>
            <a:br>
              <a:rPr lang="en-US" dirty="0" smtClean="0"/>
            </a:br>
            <a:r>
              <a:rPr lang="en-US" dirty="0" smtClean="0"/>
              <a:t>brief history</a:t>
            </a:r>
            <a:endParaRPr lang="en-US" dirty="0"/>
          </a:p>
        </p:txBody>
      </p:sp>
      <p:sp>
        <p:nvSpPr>
          <p:cNvPr id="7"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2800" b="1" dirty="0" smtClean="0">
                <a:solidFill>
                  <a:srgbClr val="0070C0"/>
                </a:solidFill>
              </a:rPr>
              <a:t>CERN/SMB-SE – Civil engineering</a:t>
            </a:r>
            <a:endParaRPr lang="en-GB" sz="2800" b="1" dirty="0">
              <a:solidFill>
                <a:srgbClr val="0070C0"/>
              </a:solidFill>
            </a:endParaRPr>
          </a:p>
        </p:txBody>
      </p:sp>
      <p:sp>
        <p:nvSpPr>
          <p:cNvPr id="5" name="Footer Placeholder 1"/>
          <p:cNvSpPr>
            <a:spLocks noGrp="1"/>
          </p:cNvSpPr>
          <p:nvPr>
            <p:ph type="ftr" sz="quarter" idx="3"/>
          </p:nvPr>
        </p:nvSpPr>
        <p:spPr>
          <a:xfrm>
            <a:off x="2514600" y="6447110"/>
            <a:ext cx="53340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40225649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5427975"/>
            <a:ext cx="9906000" cy="1006780"/>
          </a:xfrm>
          <a:prstGeom prst="rect">
            <a:avLst/>
          </a:prstGeom>
        </p:spPr>
      </p:pic>
      <p:sp>
        <p:nvSpPr>
          <p:cNvPr id="8" name="Content Placeholder 7"/>
          <p:cNvSpPr>
            <a:spLocks noGrp="1"/>
          </p:cNvSpPr>
          <p:nvPr>
            <p:ph idx="1"/>
          </p:nvPr>
        </p:nvSpPr>
        <p:spPr>
          <a:xfrm>
            <a:off x="720376" y="938115"/>
            <a:ext cx="8648620" cy="5054913"/>
          </a:xfrm>
        </p:spPr>
        <p:txBody>
          <a:bodyPr>
            <a:normAutofit/>
          </a:bodyPr>
          <a:lstStyle/>
          <a:p>
            <a:r>
              <a:rPr lang="en-US" sz="2000" b="1" dirty="0" smtClean="0"/>
              <a:t>Doing business with CERN official </a:t>
            </a:r>
            <a:r>
              <a:rPr lang="en-US" sz="2000" b="1" dirty="0"/>
              <a:t>page</a:t>
            </a:r>
            <a:r>
              <a:rPr lang="en-US" sz="2000" dirty="0" smtClean="0"/>
              <a:t>:</a:t>
            </a:r>
            <a:br>
              <a:rPr lang="en-US" sz="2000" dirty="0" smtClean="0"/>
            </a:br>
            <a:r>
              <a:rPr lang="en-US" sz="2000" dirty="0" smtClean="0">
                <a:hlinkClick r:id="rId3"/>
              </a:rPr>
              <a:t>http</a:t>
            </a:r>
            <a:r>
              <a:rPr lang="en-US" sz="2000" dirty="0">
                <a:hlinkClick r:id="rId3"/>
              </a:rPr>
              <a:t>://</a:t>
            </a:r>
            <a:r>
              <a:rPr lang="en-US" sz="2000" dirty="0" smtClean="0">
                <a:hlinkClick r:id="rId3"/>
              </a:rPr>
              <a:t>procurement.web.cern.ch/en/doing-business-with-cern</a:t>
            </a:r>
            <a:endParaRPr lang="en-US" sz="2000" dirty="0" smtClean="0"/>
          </a:p>
          <a:p>
            <a:endParaRPr lang="en-US" sz="2000" dirty="0"/>
          </a:p>
          <a:p>
            <a:endParaRPr lang="en-GB" sz="2000" b="1" dirty="0" smtClean="0"/>
          </a:p>
          <a:p>
            <a:r>
              <a:rPr lang="en-GB" sz="2000" b="1" dirty="0"/>
              <a:t>Forthcoming market surveys and calls for tenders: </a:t>
            </a:r>
            <a:br>
              <a:rPr lang="en-GB" sz="2000" b="1" dirty="0"/>
            </a:br>
            <a:r>
              <a:rPr lang="en-GB" sz="2000" dirty="0" smtClean="0">
                <a:hlinkClick r:id="rId4"/>
              </a:rPr>
              <a:t>https</a:t>
            </a:r>
            <a:r>
              <a:rPr lang="en-GB" sz="2000" dirty="0">
                <a:hlinkClick r:id="rId4"/>
              </a:rPr>
              <a:t>://</a:t>
            </a:r>
            <a:r>
              <a:rPr lang="en-GB" sz="2000" dirty="0" smtClean="0">
                <a:hlinkClick r:id="rId4"/>
              </a:rPr>
              <a:t>found.cern.ch/java-ext/found/CFTSearch.do</a:t>
            </a:r>
            <a:endParaRPr lang="en-GB" sz="2000" dirty="0" smtClean="0"/>
          </a:p>
          <a:p>
            <a:endParaRPr lang="en-GB" sz="2000" b="1" dirty="0"/>
          </a:p>
          <a:p>
            <a:endParaRPr lang="en-GB" sz="2000" b="1" dirty="0" smtClean="0"/>
          </a:p>
          <a:p>
            <a:endParaRPr lang="en-GB" sz="2000" b="1" dirty="0" smtClean="0"/>
          </a:p>
          <a:p>
            <a:endParaRPr lang="en-GB" sz="2000" b="1" dirty="0"/>
          </a:p>
          <a:p>
            <a:pPr lvl="2"/>
            <a:endParaRPr lang="en-US" sz="1600" dirty="0"/>
          </a:p>
        </p:txBody>
      </p:sp>
      <p:sp>
        <p:nvSpPr>
          <p:cNvPr id="6" name="Title 2"/>
          <p:cNvSpPr txBox="1">
            <a:spLocks/>
          </p:cNvSpPr>
          <p:nvPr/>
        </p:nvSpPr>
        <p:spPr>
          <a:xfrm>
            <a:off x="94957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Links</a:t>
            </a:r>
            <a:endParaRPr lang="en-GB" sz="3600" b="1" dirty="0">
              <a:solidFill>
                <a:srgbClr val="0070C0"/>
              </a:solidFill>
            </a:endParaRPr>
          </a:p>
        </p:txBody>
      </p:sp>
      <p:sp>
        <p:nvSpPr>
          <p:cNvPr id="3" name="Footer Placeholder 2"/>
          <p:cNvSpPr>
            <a:spLocks noGrp="1"/>
          </p:cNvSpPr>
          <p:nvPr>
            <p:ph type="ftr" sz="quarter" idx="3"/>
          </p:nvPr>
        </p:nvSpPr>
        <p:spPr>
          <a:xfrm>
            <a:off x="2449848" y="6477000"/>
            <a:ext cx="4865352" cy="365125"/>
          </a:xfrm>
        </p:spPr>
        <p:txBody>
          <a:bodyPr/>
          <a:lstStyle/>
          <a:p>
            <a:r>
              <a:rPr lang="it-IT" smtClean="0"/>
              <a:t>14.06.2018, L. Scibile,  EDMS: 1990559</a:t>
            </a:r>
            <a:endParaRPr lang="en-US" dirty="0"/>
          </a:p>
        </p:txBody>
      </p:sp>
      <p:sp>
        <p:nvSpPr>
          <p:cNvPr id="4" name="TextBox 3"/>
          <p:cNvSpPr txBox="1"/>
          <p:nvPr/>
        </p:nvSpPr>
        <p:spPr>
          <a:xfrm>
            <a:off x="3886200" y="4038600"/>
            <a:ext cx="1565624" cy="384721"/>
          </a:xfrm>
          <a:prstGeom prst="rect">
            <a:avLst/>
          </a:prstGeom>
          <a:noFill/>
        </p:spPr>
        <p:txBody>
          <a:bodyPr wrap="square" rtlCol="0">
            <a:spAutoFit/>
          </a:bodyPr>
          <a:lstStyle/>
          <a:p>
            <a:pPr algn="ctr"/>
            <a:r>
              <a:rPr lang="en-GB" b="1" dirty="0" smtClean="0"/>
              <a:t>Example</a:t>
            </a:r>
            <a:endParaRPr lang="en-GB" b="1" dirty="0"/>
          </a:p>
        </p:txBody>
      </p:sp>
      <p:cxnSp>
        <p:nvCxnSpPr>
          <p:cNvPr id="7" name="Straight Arrow Connector 6"/>
          <p:cNvCxnSpPr/>
          <p:nvPr/>
        </p:nvCxnSpPr>
        <p:spPr>
          <a:xfrm>
            <a:off x="1524000" y="5217150"/>
            <a:ext cx="0" cy="421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5912" y="4829211"/>
            <a:ext cx="2620976" cy="338554"/>
          </a:xfrm>
          <a:prstGeom prst="rect">
            <a:avLst/>
          </a:prstGeom>
          <a:noFill/>
        </p:spPr>
        <p:txBody>
          <a:bodyPr wrap="square" rtlCol="0">
            <a:spAutoFit/>
          </a:bodyPr>
          <a:lstStyle/>
          <a:p>
            <a:pPr algn="ctr"/>
            <a:r>
              <a:rPr lang="en-GB" sz="1600" smtClean="0"/>
              <a:t>Reference/department</a:t>
            </a:r>
            <a:endParaRPr lang="en-GB" sz="1600" dirty="0"/>
          </a:p>
        </p:txBody>
      </p:sp>
      <p:sp>
        <p:nvSpPr>
          <p:cNvPr id="12" name="TextBox 11"/>
          <p:cNvSpPr txBox="1"/>
          <p:nvPr/>
        </p:nvSpPr>
        <p:spPr>
          <a:xfrm>
            <a:off x="5463547" y="4693930"/>
            <a:ext cx="2865974" cy="523220"/>
          </a:xfrm>
          <a:prstGeom prst="rect">
            <a:avLst/>
          </a:prstGeom>
          <a:noFill/>
        </p:spPr>
        <p:txBody>
          <a:bodyPr wrap="square" rtlCol="0">
            <a:spAutoFit/>
          </a:bodyPr>
          <a:lstStyle/>
          <a:p>
            <a:pPr algn="ctr"/>
            <a:r>
              <a:rPr lang="en-GB" sz="1600" dirty="0" smtClean="0"/>
              <a:t>Cost range</a:t>
            </a:r>
          </a:p>
          <a:p>
            <a:pPr algn="ctr"/>
            <a:r>
              <a:rPr lang="en-GB" sz="1200" b="1" dirty="0" smtClean="0"/>
              <a:t>A</a:t>
            </a:r>
            <a:r>
              <a:rPr lang="en-GB" sz="1200" dirty="0" smtClean="0"/>
              <a:t> &lt;750k, 750k&lt;</a:t>
            </a:r>
            <a:r>
              <a:rPr lang="en-GB" sz="1200" b="1" dirty="0" smtClean="0"/>
              <a:t>B</a:t>
            </a:r>
            <a:r>
              <a:rPr lang="en-GB" sz="1200" dirty="0" smtClean="0"/>
              <a:t>&lt;5M, 5M&lt;</a:t>
            </a:r>
            <a:r>
              <a:rPr lang="en-GB" sz="1200" b="1" dirty="0" smtClean="0"/>
              <a:t>C</a:t>
            </a:r>
            <a:r>
              <a:rPr lang="en-GB" sz="1200" dirty="0" smtClean="0"/>
              <a:t>&lt;10M, </a:t>
            </a:r>
            <a:r>
              <a:rPr lang="en-GB" sz="1200" b="1" dirty="0" smtClean="0"/>
              <a:t>D</a:t>
            </a:r>
            <a:r>
              <a:rPr lang="en-GB" sz="1200" dirty="0" smtClean="0"/>
              <a:t>&gt;10M</a:t>
            </a:r>
            <a:endParaRPr lang="en-GB" sz="1200" dirty="0"/>
          </a:p>
        </p:txBody>
      </p:sp>
      <p:cxnSp>
        <p:nvCxnSpPr>
          <p:cNvPr id="13" name="Straight Arrow Connector 12"/>
          <p:cNvCxnSpPr/>
          <p:nvPr/>
        </p:nvCxnSpPr>
        <p:spPr>
          <a:xfrm>
            <a:off x="6858000" y="5217150"/>
            <a:ext cx="0" cy="4216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5912" y="4038600"/>
            <a:ext cx="931148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37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3" name="Content Placeholder 2"/>
          <p:cNvSpPr>
            <a:spLocks noGrp="1"/>
          </p:cNvSpPr>
          <p:nvPr>
            <p:ph idx="1"/>
          </p:nvPr>
        </p:nvSpPr>
        <p:spPr>
          <a:xfrm>
            <a:off x="838200" y="1325607"/>
            <a:ext cx="8476974" cy="4667421"/>
          </a:xfrm>
        </p:spPr>
        <p:txBody>
          <a:bodyPr>
            <a:normAutofit fontScale="92500"/>
          </a:bodyPr>
          <a:lstStyle/>
          <a:p>
            <a:r>
              <a:rPr lang="en-US" dirty="0" smtClean="0"/>
              <a:t>Opportunities for medium and large companies</a:t>
            </a:r>
          </a:p>
          <a:p>
            <a:r>
              <a:rPr lang="en-US" dirty="0" smtClean="0"/>
              <a:t>Different specialties (underground and buildings)</a:t>
            </a:r>
          </a:p>
          <a:p>
            <a:endParaRPr lang="en-US" dirty="0"/>
          </a:p>
          <a:p>
            <a:r>
              <a:rPr lang="en-US" dirty="0" smtClean="0"/>
              <a:t>Special attention to be paid to:</a:t>
            </a:r>
          </a:p>
          <a:p>
            <a:pPr lvl="1"/>
            <a:r>
              <a:rPr lang="en-US" dirty="0"/>
              <a:t>T</a:t>
            </a:r>
            <a:r>
              <a:rPr lang="en-US" dirty="0" smtClean="0"/>
              <a:t>he location and local rules </a:t>
            </a:r>
            <a:r>
              <a:rPr lang="en-US" dirty="0"/>
              <a:t>(CH/F</a:t>
            </a:r>
            <a:r>
              <a:rPr lang="en-US" dirty="0" smtClean="0"/>
              <a:t>)</a:t>
            </a:r>
          </a:p>
          <a:p>
            <a:pPr lvl="1"/>
            <a:r>
              <a:rPr lang="en-US" dirty="0" smtClean="0"/>
              <a:t>The local prices (materials, wastes, workforce, etc.)</a:t>
            </a:r>
          </a:p>
          <a:p>
            <a:pPr lvl="1"/>
            <a:r>
              <a:rPr lang="en-US" dirty="0" smtClean="0"/>
              <a:t>CERN framework (</a:t>
            </a:r>
            <a:r>
              <a:rPr lang="en-US" dirty="0" smtClean="0"/>
              <a:t>Radiation areas, </a:t>
            </a:r>
            <a:r>
              <a:rPr lang="en-US" dirty="0" smtClean="0"/>
              <a:t>Worksites, Safety rules, etc.)</a:t>
            </a:r>
          </a:p>
          <a:p>
            <a:pPr lvl="1"/>
            <a:endParaRPr lang="en-US" dirty="0" smtClean="0"/>
          </a:p>
        </p:txBody>
      </p:sp>
      <p:sp>
        <p:nvSpPr>
          <p:cNvPr id="5" name="Footer Placeholder 4"/>
          <p:cNvSpPr>
            <a:spLocks noGrp="1"/>
          </p:cNvSpPr>
          <p:nvPr>
            <p:ph type="ftr" sz="quarter" idx="3"/>
          </p:nvPr>
        </p:nvSpPr>
        <p:spPr>
          <a:xfrm>
            <a:off x="2590800" y="6492875"/>
            <a:ext cx="43319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20111049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Thank You for your attention</a:t>
            </a:r>
            <a:endParaRPr lang="en-GB" b="1" dirty="0"/>
          </a:p>
        </p:txBody>
      </p:sp>
      <p:sp>
        <p:nvSpPr>
          <p:cNvPr id="5" name="Footer Placeholder 2"/>
          <p:cNvSpPr>
            <a:spLocks noGrp="1"/>
          </p:cNvSpPr>
          <p:nvPr>
            <p:ph type="ftr" sz="quarter" idx="3"/>
          </p:nvPr>
        </p:nvSpPr>
        <p:spPr>
          <a:xfrm>
            <a:off x="2449848" y="6477000"/>
            <a:ext cx="4865352" cy="365125"/>
          </a:xfrm>
        </p:spPr>
        <p:txBody>
          <a:bodyPr/>
          <a:lstStyle/>
          <a:p>
            <a:r>
              <a:rPr lang="it-IT" smtClean="0"/>
              <a:t>14.06.2018, L. Scibile,  EDMS: 1990559</a:t>
            </a:r>
            <a:endParaRPr lang="en-US" dirty="0"/>
          </a:p>
        </p:txBody>
      </p:sp>
    </p:spTree>
    <p:extLst>
      <p:ext uri="{BB962C8B-B14F-4D97-AF65-F5344CB8AC3E}">
        <p14:creationId xmlns:p14="http://schemas.microsoft.com/office/powerpoint/2010/main" val="10994716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4227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1954 – Day 1</a:t>
            </a:r>
            <a:endParaRPr lang="en-GB" sz="3600" b="1" dirty="0">
              <a:solidFill>
                <a:srgbClr val="0070C0"/>
              </a:solidFill>
            </a:endParaRPr>
          </a:p>
        </p:txBody>
      </p:sp>
      <p:pic>
        <p:nvPicPr>
          <p:cNvPr id="12" name="Picture 11"/>
          <p:cNvPicPr>
            <a:picLocks noChangeAspect="1"/>
          </p:cNvPicPr>
          <p:nvPr/>
        </p:nvPicPr>
        <p:blipFill>
          <a:blip r:embed="rId3" cstate="print"/>
          <a:srcRect t="10848" b="2296"/>
          <a:stretch>
            <a:fillRect/>
          </a:stretch>
        </p:blipFill>
        <p:spPr>
          <a:xfrm>
            <a:off x="1014047" y="1219200"/>
            <a:ext cx="7707804" cy="4711370"/>
          </a:xfrm>
          <a:prstGeom prst="rect">
            <a:avLst/>
          </a:prstGeom>
        </p:spPr>
      </p:pic>
      <p:sp>
        <p:nvSpPr>
          <p:cNvPr id="8"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399733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7473"/>
          <a:stretch/>
        </p:blipFill>
        <p:spPr bwMode="auto">
          <a:xfrm>
            <a:off x="560513" y="837646"/>
            <a:ext cx="8784976" cy="5563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29741" y="1639130"/>
            <a:ext cx="2038421" cy="1440000"/>
          </a:xfrm>
          <a:prstGeom prst="rect">
            <a:avLst/>
          </a:prstGeom>
        </p:spPr>
      </p:pic>
      <p:sp>
        <p:nvSpPr>
          <p:cNvPr id="13" name="TextBox 12"/>
          <p:cNvSpPr txBox="1"/>
          <p:nvPr/>
        </p:nvSpPr>
        <p:spPr>
          <a:xfrm>
            <a:off x="2746581" y="2877212"/>
            <a:ext cx="720080" cy="246221"/>
          </a:xfrm>
          <a:prstGeom prst="rect">
            <a:avLst/>
          </a:prstGeom>
          <a:noFill/>
        </p:spPr>
        <p:txBody>
          <a:bodyPr wrap="square" rtlCol="0">
            <a:spAutoFit/>
          </a:bodyPr>
          <a:lstStyle/>
          <a:p>
            <a:r>
              <a:rPr lang="fr-CH" sz="1000" b="1" dirty="0"/>
              <a:t>1960-75</a:t>
            </a:r>
            <a:endParaRPr lang="en-GB" sz="1000" b="1" dirty="0"/>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928472" y="3676155"/>
            <a:ext cx="2045188" cy="1440000"/>
          </a:xfrm>
          <a:prstGeom prst="rect">
            <a:avLst/>
          </a:prstGeom>
        </p:spPr>
      </p:pic>
      <p:sp>
        <p:nvSpPr>
          <p:cNvPr id="16" name="TextBox 15"/>
          <p:cNvSpPr txBox="1"/>
          <p:nvPr/>
        </p:nvSpPr>
        <p:spPr>
          <a:xfrm>
            <a:off x="3926416" y="4930380"/>
            <a:ext cx="720080" cy="246221"/>
          </a:xfrm>
          <a:prstGeom prst="rect">
            <a:avLst/>
          </a:prstGeom>
          <a:noFill/>
        </p:spPr>
        <p:txBody>
          <a:bodyPr wrap="square" rtlCol="0">
            <a:spAutoFit/>
          </a:bodyPr>
          <a:lstStyle/>
          <a:p>
            <a:r>
              <a:rPr lang="fr-CH" sz="1000" b="1" dirty="0"/>
              <a:t>1970-80</a:t>
            </a:r>
            <a:endParaRPr lang="en-GB" sz="1000" b="1" dirty="0"/>
          </a:p>
        </p:txBody>
      </p:sp>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36596" y="3699654"/>
            <a:ext cx="2032748" cy="1440000"/>
          </a:xfrm>
          <a:prstGeom prst="rect">
            <a:avLst/>
          </a:prstGeom>
        </p:spPr>
      </p:pic>
      <p:sp>
        <p:nvSpPr>
          <p:cNvPr id="17" name="TextBox 16"/>
          <p:cNvSpPr txBox="1"/>
          <p:nvPr/>
        </p:nvSpPr>
        <p:spPr>
          <a:xfrm>
            <a:off x="6132836" y="4948852"/>
            <a:ext cx="720080" cy="246221"/>
          </a:xfrm>
          <a:prstGeom prst="rect">
            <a:avLst/>
          </a:prstGeom>
          <a:noFill/>
        </p:spPr>
        <p:txBody>
          <a:bodyPr wrap="square" rtlCol="0">
            <a:spAutoFit/>
          </a:bodyPr>
          <a:lstStyle/>
          <a:p>
            <a:r>
              <a:rPr lang="fr-CH" sz="1000" b="1" dirty="0"/>
              <a:t>1980-10</a:t>
            </a:r>
            <a:endParaRPr lang="en-GB" sz="1000" b="1" dirty="0"/>
          </a:p>
        </p:txBody>
      </p:sp>
      <p:pic>
        <p:nvPicPr>
          <p:cNvPr id="5" name="Content Placeholder 4"/>
          <p:cNvPicPr>
            <a:picLocks noGrp="1" noChangeAspect="1"/>
          </p:cNvPicPr>
          <p:nvPr>
            <p:ph idx="1"/>
          </p:nvPr>
        </p:nvPicPr>
        <p:blipFill>
          <a:blip r:embed="rId6" cstate="email">
            <a:extLst>
              <a:ext uri="{28A0092B-C50C-407E-A947-70E740481C1C}">
                <a14:useLocalDpi xmlns:a14="http://schemas.microsoft.com/office/drawing/2010/main" val="0"/>
              </a:ext>
            </a:extLst>
          </a:blip>
          <a:stretch>
            <a:fillRect/>
          </a:stretch>
        </p:blipFill>
        <p:spPr>
          <a:xfrm>
            <a:off x="636282" y="1629734"/>
            <a:ext cx="2029875" cy="1440000"/>
          </a:xfrm>
        </p:spPr>
      </p:pic>
      <p:sp>
        <p:nvSpPr>
          <p:cNvPr id="11" name="TextBox 10"/>
          <p:cNvSpPr txBox="1"/>
          <p:nvPr/>
        </p:nvSpPr>
        <p:spPr>
          <a:xfrm>
            <a:off x="560512" y="2853873"/>
            <a:ext cx="720080" cy="246221"/>
          </a:xfrm>
          <a:prstGeom prst="rect">
            <a:avLst/>
          </a:prstGeom>
          <a:noFill/>
        </p:spPr>
        <p:txBody>
          <a:bodyPr wrap="square" rtlCol="0">
            <a:spAutoFit/>
          </a:bodyPr>
          <a:lstStyle/>
          <a:p>
            <a:r>
              <a:rPr lang="fr-CH" sz="1000" b="1" dirty="0"/>
              <a:t>1950-60</a:t>
            </a:r>
            <a:endParaRPr lang="en-GB" sz="1000" b="1" dirty="0"/>
          </a:p>
        </p:txBody>
      </p:sp>
      <p:pic>
        <p:nvPicPr>
          <p:cNvPr id="23" name="Picture 22"/>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38232" y="1701902"/>
            <a:ext cx="2036442" cy="1440000"/>
          </a:xfrm>
          <a:prstGeom prst="rect">
            <a:avLst/>
          </a:prstGeom>
        </p:spPr>
      </p:pic>
      <p:pic>
        <p:nvPicPr>
          <p:cNvPr id="24" name="Picture 2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215929" y="1639130"/>
            <a:ext cx="2041680" cy="1440000"/>
          </a:xfrm>
          <a:prstGeom prst="rect">
            <a:avLst/>
          </a:prstGeom>
        </p:spPr>
      </p:pic>
      <p:sp>
        <p:nvSpPr>
          <p:cNvPr id="14" name="TextBox 13"/>
          <p:cNvSpPr txBox="1"/>
          <p:nvPr/>
        </p:nvSpPr>
        <p:spPr>
          <a:xfrm>
            <a:off x="4965492" y="2860620"/>
            <a:ext cx="788832" cy="246221"/>
          </a:xfrm>
          <a:prstGeom prst="rect">
            <a:avLst/>
          </a:prstGeom>
          <a:noFill/>
        </p:spPr>
        <p:txBody>
          <a:bodyPr wrap="square" rtlCol="0">
            <a:spAutoFit/>
          </a:bodyPr>
          <a:lstStyle/>
          <a:p>
            <a:r>
              <a:rPr lang="fr-CH" sz="1000" b="1" dirty="0"/>
              <a:t>1975-85</a:t>
            </a:r>
            <a:endParaRPr lang="en-GB" sz="1000" b="1" dirty="0"/>
          </a:p>
        </p:txBody>
      </p:sp>
      <p:sp>
        <p:nvSpPr>
          <p:cNvPr id="15" name="TextBox 14"/>
          <p:cNvSpPr txBox="1"/>
          <p:nvPr/>
        </p:nvSpPr>
        <p:spPr>
          <a:xfrm>
            <a:off x="7140949" y="2872344"/>
            <a:ext cx="720080" cy="246221"/>
          </a:xfrm>
          <a:prstGeom prst="rect">
            <a:avLst/>
          </a:prstGeom>
          <a:noFill/>
        </p:spPr>
        <p:txBody>
          <a:bodyPr wrap="square" rtlCol="0">
            <a:spAutoFit/>
          </a:bodyPr>
          <a:lstStyle/>
          <a:p>
            <a:r>
              <a:rPr lang="fr-CH" sz="1000" b="1" dirty="0"/>
              <a:t>1985-10</a:t>
            </a:r>
            <a:endParaRPr lang="en-GB" sz="1000" b="1" dirty="0"/>
          </a:p>
        </p:txBody>
      </p:sp>
      <p:sp>
        <p:nvSpPr>
          <p:cNvPr id="25" name="TextBox 24"/>
          <p:cNvSpPr txBox="1"/>
          <p:nvPr/>
        </p:nvSpPr>
        <p:spPr>
          <a:xfrm>
            <a:off x="560513" y="1306640"/>
            <a:ext cx="3731584" cy="384721"/>
          </a:xfrm>
          <a:prstGeom prst="rect">
            <a:avLst/>
          </a:prstGeom>
          <a:noFill/>
        </p:spPr>
        <p:txBody>
          <a:bodyPr wrap="square" rtlCol="0">
            <a:spAutoFit/>
          </a:bodyPr>
          <a:lstStyle/>
          <a:p>
            <a:r>
              <a:rPr lang="fr-CH" i="1" dirty="0">
                <a:solidFill>
                  <a:schemeClr val="bg1"/>
                </a:solidFill>
              </a:rPr>
              <a:t>MEYRIN</a:t>
            </a:r>
            <a:endParaRPr lang="en-GB" i="1" dirty="0">
              <a:solidFill>
                <a:schemeClr val="bg1"/>
              </a:solidFill>
            </a:endParaRPr>
          </a:p>
        </p:txBody>
      </p:sp>
      <p:sp>
        <p:nvSpPr>
          <p:cNvPr id="28" name="TextBox 27"/>
          <p:cNvSpPr txBox="1"/>
          <p:nvPr/>
        </p:nvSpPr>
        <p:spPr>
          <a:xfrm>
            <a:off x="3850648" y="3357928"/>
            <a:ext cx="3731584" cy="384721"/>
          </a:xfrm>
          <a:prstGeom prst="rect">
            <a:avLst/>
          </a:prstGeom>
          <a:noFill/>
        </p:spPr>
        <p:txBody>
          <a:bodyPr wrap="square" rtlCol="0">
            <a:spAutoFit/>
          </a:bodyPr>
          <a:lstStyle/>
          <a:p>
            <a:r>
              <a:rPr lang="fr-CH" i="1" dirty="0">
                <a:solidFill>
                  <a:schemeClr val="bg1"/>
                </a:solidFill>
              </a:rPr>
              <a:t>PREVESSIN</a:t>
            </a:r>
            <a:endParaRPr lang="en-GB" i="1" dirty="0">
              <a:solidFill>
                <a:schemeClr val="bg1"/>
              </a:solidFill>
            </a:endParaRPr>
          </a:p>
        </p:txBody>
      </p:sp>
      <p:sp>
        <p:nvSpPr>
          <p:cNvPr id="20"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Two sites with a story</a:t>
            </a:r>
            <a:endParaRPr lang="en-GB" sz="3600" b="1" dirty="0">
              <a:solidFill>
                <a:srgbClr val="0070C0"/>
              </a:solidFill>
            </a:endParaRPr>
          </a:p>
        </p:txBody>
      </p:sp>
      <p:sp>
        <p:nvSpPr>
          <p:cNvPr id="21"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3184382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32" descr="region-aerienne"/>
          <p:cNvPicPr>
            <a:picLocks noChangeAspect="1" noChangeArrowheads="1"/>
          </p:cNvPicPr>
          <p:nvPr/>
        </p:nvPicPr>
        <p:blipFill>
          <a:blip r:embed="rId2" cstate="print"/>
          <a:srcRect/>
          <a:stretch>
            <a:fillRect/>
          </a:stretch>
        </p:blipFill>
        <p:spPr bwMode="auto">
          <a:xfrm>
            <a:off x="1014046" y="923764"/>
            <a:ext cx="7848600" cy="5370513"/>
          </a:xfrm>
          <a:prstGeom prst="rect">
            <a:avLst/>
          </a:prstGeom>
          <a:noFill/>
        </p:spPr>
      </p:pic>
      <p:sp>
        <p:nvSpPr>
          <p:cNvPr id="22" name="Line 0"/>
          <p:cNvSpPr>
            <a:spLocks noChangeShapeType="1"/>
          </p:cNvSpPr>
          <p:nvPr/>
        </p:nvSpPr>
        <p:spPr bwMode="auto">
          <a:xfrm>
            <a:off x="2013813" y="2152477"/>
            <a:ext cx="729387" cy="819323"/>
          </a:xfrm>
          <a:prstGeom prst="line">
            <a:avLst/>
          </a:prstGeom>
          <a:noFill/>
          <a:ln w="38100">
            <a:solidFill>
              <a:srgbClr val="FF0000"/>
            </a:solidFill>
            <a:round/>
            <a:headEnd type="none" w="sm" len="sm"/>
            <a:tailEnd type="triangle" w="sm" len="sm"/>
          </a:ln>
          <a:effectLst/>
        </p:spPr>
        <p:txBody>
          <a:bodyPr/>
          <a:lstStyle/>
          <a:p>
            <a:endParaRPr lang="en-GB"/>
          </a:p>
        </p:txBody>
      </p:sp>
      <p:sp>
        <p:nvSpPr>
          <p:cNvPr id="29" name="Oval 38"/>
          <p:cNvSpPr>
            <a:spLocks noChangeArrowheads="1"/>
          </p:cNvSpPr>
          <p:nvPr/>
        </p:nvSpPr>
        <p:spPr bwMode="auto">
          <a:xfrm rot="347746">
            <a:off x="4129266" y="2880488"/>
            <a:ext cx="914399" cy="280356"/>
          </a:xfrm>
          <a:prstGeom prst="ellipse">
            <a:avLst/>
          </a:prstGeom>
          <a:noFill/>
          <a:ln w="22225">
            <a:solidFill>
              <a:srgbClr val="FF0000"/>
            </a:solidFill>
            <a:round/>
            <a:headEnd type="none" w="sm" len="sm"/>
            <a:tailEnd type="none" w="sm" len="sm"/>
          </a:ln>
          <a:effectLst/>
        </p:spPr>
        <p:txBody>
          <a:bodyPr wrap="none" anchor="ctr"/>
          <a:lstStyle/>
          <a:p>
            <a:endParaRPr lang="en-GB"/>
          </a:p>
        </p:txBody>
      </p:sp>
      <p:sp>
        <p:nvSpPr>
          <p:cNvPr id="30" name="Oval 38"/>
          <p:cNvSpPr>
            <a:spLocks noChangeArrowheads="1"/>
          </p:cNvSpPr>
          <p:nvPr/>
        </p:nvSpPr>
        <p:spPr bwMode="auto">
          <a:xfrm rot="19462584">
            <a:off x="2573746" y="2928260"/>
            <a:ext cx="747459" cy="348642"/>
          </a:xfrm>
          <a:prstGeom prst="ellipse">
            <a:avLst/>
          </a:prstGeom>
          <a:noFill/>
          <a:ln w="22225">
            <a:solidFill>
              <a:srgbClr val="FF0000"/>
            </a:solidFill>
            <a:round/>
            <a:headEnd type="none" w="sm" len="sm"/>
            <a:tailEnd type="none" w="sm" len="sm"/>
          </a:ln>
          <a:effectLst/>
        </p:spPr>
        <p:txBody>
          <a:bodyPr wrap="none" anchor="ctr"/>
          <a:lstStyle/>
          <a:p>
            <a:endParaRPr lang="en-GB"/>
          </a:p>
        </p:txBody>
      </p:sp>
      <p:sp>
        <p:nvSpPr>
          <p:cNvPr id="32" name="Line 0"/>
          <p:cNvSpPr>
            <a:spLocks noChangeShapeType="1"/>
          </p:cNvSpPr>
          <p:nvPr/>
        </p:nvSpPr>
        <p:spPr bwMode="auto">
          <a:xfrm>
            <a:off x="4043802" y="1692066"/>
            <a:ext cx="254198" cy="1051134"/>
          </a:xfrm>
          <a:prstGeom prst="line">
            <a:avLst/>
          </a:prstGeom>
          <a:noFill/>
          <a:ln w="38100">
            <a:solidFill>
              <a:srgbClr val="FF0000"/>
            </a:solidFill>
            <a:round/>
            <a:headEnd type="none" w="sm" len="sm"/>
            <a:tailEnd type="triangle" w="sm" len="sm"/>
          </a:ln>
          <a:effectLst/>
        </p:spPr>
        <p:txBody>
          <a:bodyPr/>
          <a:lstStyle/>
          <a:p>
            <a:endParaRPr lang="en-GB"/>
          </a:p>
        </p:txBody>
      </p:sp>
      <p:sp>
        <p:nvSpPr>
          <p:cNvPr id="14"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CERN Area</a:t>
            </a:r>
            <a:endParaRPr lang="en-GB" sz="3600" b="1" dirty="0">
              <a:solidFill>
                <a:srgbClr val="0070C0"/>
              </a:solidFill>
            </a:endParaRPr>
          </a:p>
        </p:txBody>
      </p:sp>
      <p:sp>
        <p:nvSpPr>
          <p:cNvPr id="3" name="Rectangle 2"/>
          <p:cNvSpPr/>
          <p:nvPr/>
        </p:nvSpPr>
        <p:spPr>
          <a:xfrm>
            <a:off x="7696200" y="3455131"/>
            <a:ext cx="693844" cy="307777"/>
          </a:xfrm>
          <a:prstGeom prst="rect">
            <a:avLst/>
          </a:prstGeom>
          <a:noFill/>
        </p:spPr>
        <p:txBody>
          <a:bodyPr wrap="none" lIns="91440" tIns="45720" rIns="91440" bIns="45720">
            <a:spAutoFit/>
          </a:bodyPr>
          <a:lstStyle/>
          <a:p>
            <a:pPr algn="ctr"/>
            <a:r>
              <a:rPr lang="en-US" sz="1400" b="1" cap="none" spc="0" dirty="0" smtClean="0">
                <a:ln w="6600">
                  <a:solidFill>
                    <a:schemeClr val="accent2"/>
                  </a:solidFill>
                  <a:prstDash val="solid"/>
                </a:ln>
                <a:solidFill>
                  <a:srgbClr val="FFFFFF"/>
                </a:solidFill>
                <a:effectLst>
                  <a:outerShdw dist="38100" dir="2700000" algn="tl" rotWithShape="0">
                    <a:schemeClr val="accent2"/>
                  </a:outerShdw>
                </a:effectLst>
              </a:rPr>
              <a:t>Border</a:t>
            </a:r>
            <a:endParaRPr lang="en-US" sz="1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6" name="Rectangle 15"/>
          <p:cNvSpPr/>
          <p:nvPr/>
        </p:nvSpPr>
        <p:spPr>
          <a:xfrm rot="1149411">
            <a:off x="7415206" y="2330106"/>
            <a:ext cx="468398" cy="307777"/>
          </a:xfrm>
          <a:prstGeom prst="rect">
            <a:avLst/>
          </a:prstGeom>
          <a:noFill/>
        </p:spPr>
        <p:txBody>
          <a:bodyPr wrap="none" lIns="91440" tIns="45720" rIns="91440" bIns="45720">
            <a:spAutoFit/>
          </a:bodyPr>
          <a:lstStyle/>
          <a:p>
            <a:pPr algn="ctr"/>
            <a:r>
              <a:rPr lang="en-US" sz="1400" b="1" cap="none" spc="0" dirty="0" smtClean="0">
                <a:ln w="6600">
                  <a:solidFill>
                    <a:schemeClr val="accent2"/>
                  </a:solidFill>
                  <a:prstDash val="solid"/>
                </a:ln>
                <a:solidFill>
                  <a:srgbClr val="FFFFFF"/>
                </a:solidFill>
                <a:effectLst>
                  <a:outerShdw dist="38100" dir="2700000" algn="tl" rotWithShape="0">
                    <a:schemeClr val="accent2"/>
                  </a:outerShdw>
                </a:effectLst>
              </a:rPr>
              <a:t>LHC</a:t>
            </a:r>
            <a:endParaRPr lang="en-US" sz="1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7" name="Rectangle 16"/>
          <p:cNvSpPr/>
          <p:nvPr/>
        </p:nvSpPr>
        <p:spPr>
          <a:xfrm>
            <a:off x="863579" y="1537896"/>
            <a:ext cx="2154682" cy="523220"/>
          </a:xfrm>
          <a:prstGeom prst="rect">
            <a:avLst/>
          </a:prstGeom>
          <a:noFill/>
        </p:spPr>
        <p:txBody>
          <a:bodyPr wrap="square" lIns="91440" tIns="45720" rIns="91440" bIns="45720">
            <a:spAutoFit/>
          </a:bodyPr>
          <a:lstStyle/>
          <a:p>
            <a:pPr algn="ctr"/>
            <a:r>
              <a:rPr lang="en-US" sz="1400" b="1" dirty="0" err="1" smtClean="0">
                <a:ln w="6600">
                  <a:solidFill>
                    <a:schemeClr val="accent2"/>
                  </a:solidFill>
                  <a:prstDash val="solid"/>
                </a:ln>
                <a:solidFill>
                  <a:srgbClr val="FFFFFF"/>
                </a:solidFill>
                <a:effectLst>
                  <a:outerShdw dist="38100" dir="2700000" algn="tl" rotWithShape="0">
                    <a:schemeClr val="accent2"/>
                  </a:outerShdw>
                </a:effectLst>
              </a:rPr>
              <a:t>Meyrin</a:t>
            </a:r>
            <a:r>
              <a:rPr lang="en-US" sz="1400" b="1" dirty="0" smtClean="0">
                <a:ln w="6600">
                  <a:solidFill>
                    <a:schemeClr val="accent2"/>
                  </a:solidFill>
                  <a:prstDash val="solid"/>
                </a:ln>
                <a:solidFill>
                  <a:srgbClr val="FFFFFF"/>
                </a:solidFill>
                <a:effectLst>
                  <a:outerShdw dist="38100" dir="2700000" algn="tl" rotWithShape="0">
                    <a:schemeClr val="accent2"/>
                  </a:outerShdw>
                </a:effectLst>
              </a:rPr>
              <a:t> (CH) </a:t>
            </a:r>
            <a:r>
              <a:rPr lang="en-US" sz="1400" b="1" cap="none" spc="0" dirty="0" smtClean="0">
                <a:ln w="6600">
                  <a:solidFill>
                    <a:schemeClr val="accent2"/>
                  </a:solidFill>
                  <a:prstDash val="solid"/>
                </a:ln>
                <a:solidFill>
                  <a:srgbClr val="FFFFFF"/>
                </a:solidFill>
                <a:effectLst>
                  <a:outerShdw dist="38100" dir="2700000" algn="tl" rotWithShape="0">
                    <a:schemeClr val="accent2"/>
                  </a:outerShdw>
                </a:effectLst>
              </a:rPr>
              <a:t>Campus</a:t>
            </a:r>
          </a:p>
          <a:p>
            <a:pPr algn="ctr"/>
            <a:r>
              <a:rPr lang="en-US" sz="1400" b="1" dirty="0" smtClean="0">
                <a:ln w="6600">
                  <a:solidFill>
                    <a:schemeClr val="accent2"/>
                  </a:solidFill>
                  <a:prstDash val="solid"/>
                </a:ln>
                <a:solidFill>
                  <a:srgbClr val="FFFFFF"/>
                </a:solidFill>
                <a:effectLst>
                  <a:outerShdw dist="38100" dir="2700000" algn="tl" rotWithShape="0">
                    <a:schemeClr val="accent2"/>
                  </a:outerShdw>
                </a:effectLst>
              </a:rPr>
              <a:t>(it </a:t>
            </a:r>
            <a:r>
              <a:rPr lang="en-US" sz="1400" b="1" dirty="0" smtClean="0">
                <a:ln w="6600">
                  <a:solidFill>
                    <a:schemeClr val="accent2"/>
                  </a:solidFill>
                  <a:prstDash val="solid"/>
                </a:ln>
                <a:solidFill>
                  <a:srgbClr val="FFFFFF"/>
                </a:solidFill>
                <a:effectLst>
                  <a:outerShdw dist="38100" dir="2700000" algn="tl" rotWithShape="0">
                    <a:schemeClr val="accent2"/>
                  </a:outerShdw>
                </a:effectLst>
              </a:rPr>
              <a:t>extends </a:t>
            </a:r>
            <a:r>
              <a:rPr lang="en-US" sz="1400" b="1" dirty="0" smtClean="0">
                <a:ln w="6600">
                  <a:solidFill>
                    <a:schemeClr val="accent2"/>
                  </a:solidFill>
                  <a:prstDash val="solid"/>
                </a:ln>
                <a:solidFill>
                  <a:srgbClr val="FFFFFF"/>
                </a:solidFill>
                <a:effectLst>
                  <a:outerShdw dist="38100" dir="2700000" algn="tl" rotWithShape="0">
                    <a:schemeClr val="accent2"/>
                  </a:outerShdw>
                </a:effectLst>
              </a:rPr>
              <a:t>in </a:t>
            </a:r>
            <a:r>
              <a:rPr lang="en-US" sz="1400" b="1" dirty="0" smtClean="0">
                <a:ln w="6600">
                  <a:solidFill>
                    <a:schemeClr val="accent2"/>
                  </a:solidFill>
                  <a:prstDash val="solid"/>
                </a:ln>
                <a:solidFill>
                  <a:srgbClr val="FFFFFF"/>
                </a:solidFill>
                <a:effectLst>
                  <a:outerShdw dist="38100" dir="2700000" algn="tl" rotWithShape="0">
                    <a:schemeClr val="accent2"/>
                  </a:outerShdw>
                </a:effectLst>
              </a:rPr>
              <a:t>French side) </a:t>
            </a:r>
            <a:endParaRPr lang="en-US" sz="1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18" name="Rectangle 17"/>
          <p:cNvSpPr/>
          <p:nvPr/>
        </p:nvSpPr>
        <p:spPr>
          <a:xfrm>
            <a:off x="3093482" y="1348396"/>
            <a:ext cx="2154682" cy="307777"/>
          </a:xfrm>
          <a:prstGeom prst="rect">
            <a:avLst/>
          </a:prstGeom>
          <a:noFill/>
        </p:spPr>
        <p:txBody>
          <a:bodyPr wrap="square" lIns="91440" tIns="45720" rIns="91440" bIns="45720">
            <a:spAutoFit/>
          </a:bodyPr>
          <a:lstStyle/>
          <a:p>
            <a:pPr algn="ctr"/>
            <a:r>
              <a:rPr lang="en-US" sz="1400" b="1" dirty="0" err="1" smtClean="0">
                <a:ln w="6600">
                  <a:solidFill>
                    <a:schemeClr val="accent2"/>
                  </a:solidFill>
                  <a:prstDash val="solid"/>
                </a:ln>
                <a:solidFill>
                  <a:srgbClr val="FFFFFF"/>
                </a:solidFill>
                <a:effectLst>
                  <a:outerShdw dist="38100" dir="2700000" algn="tl" rotWithShape="0">
                    <a:schemeClr val="accent2"/>
                  </a:outerShdw>
                </a:effectLst>
              </a:rPr>
              <a:t>Prévessin</a:t>
            </a:r>
            <a:r>
              <a:rPr lang="en-US" sz="1400" b="1" dirty="0" smtClean="0">
                <a:ln w="6600">
                  <a:solidFill>
                    <a:schemeClr val="accent2"/>
                  </a:solidFill>
                  <a:prstDash val="solid"/>
                </a:ln>
                <a:solidFill>
                  <a:srgbClr val="FFFFFF"/>
                </a:solidFill>
                <a:effectLst>
                  <a:outerShdw dist="38100" dir="2700000" algn="tl" rotWithShape="0">
                    <a:schemeClr val="accent2"/>
                  </a:outerShdw>
                </a:effectLst>
              </a:rPr>
              <a:t> (FR) </a:t>
            </a:r>
            <a:r>
              <a:rPr lang="en-US" sz="1400" b="1" cap="none" spc="0" dirty="0" smtClean="0">
                <a:ln w="6600">
                  <a:solidFill>
                    <a:schemeClr val="accent2"/>
                  </a:solidFill>
                  <a:prstDash val="solid"/>
                </a:ln>
                <a:solidFill>
                  <a:srgbClr val="FFFFFF"/>
                </a:solidFill>
                <a:effectLst>
                  <a:outerShdw dist="38100" dir="2700000" algn="tl" rotWithShape="0">
                    <a:schemeClr val="accent2"/>
                  </a:outerShdw>
                </a:effectLst>
              </a:rPr>
              <a:t>Campus</a:t>
            </a:r>
          </a:p>
        </p:txBody>
      </p:sp>
      <p:sp>
        <p:nvSpPr>
          <p:cNvPr id="19" name="Rectangle 18"/>
          <p:cNvSpPr/>
          <p:nvPr/>
        </p:nvSpPr>
        <p:spPr>
          <a:xfrm rot="998421">
            <a:off x="4187233" y="5054157"/>
            <a:ext cx="1320875" cy="307777"/>
          </a:xfrm>
          <a:prstGeom prst="rect">
            <a:avLst/>
          </a:prstGeom>
          <a:noFill/>
        </p:spPr>
        <p:txBody>
          <a:bodyPr wrap="none" lIns="91440" tIns="45720" rIns="91440" bIns="45720">
            <a:spAutoFit/>
          </a:bodyPr>
          <a:lstStyle/>
          <a:p>
            <a:pPr algn="ctr"/>
            <a:r>
              <a:rPr lang="en-US" sz="1400" b="1" cap="none" spc="0" dirty="0" smtClean="0">
                <a:ln w="6600">
                  <a:solidFill>
                    <a:schemeClr val="accent2"/>
                  </a:solidFill>
                  <a:prstDash val="solid"/>
                </a:ln>
                <a:solidFill>
                  <a:srgbClr val="FFFFFF"/>
                </a:solidFill>
                <a:effectLst>
                  <a:outerShdw dist="38100" dir="2700000" algn="tl" rotWithShape="0">
                    <a:schemeClr val="accent2"/>
                  </a:outerShdw>
                </a:effectLst>
              </a:rPr>
              <a:t>Geneva Airport</a:t>
            </a:r>
            <a:endParaRPr lang="en-US" sz="1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20"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4049249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endParaRPr lang="en-US"/>
          </a:p>
        </p:txBody>
      </p:sp>
      <p:pic>
        <p:nvPicPr>
          <p:cNvPr id="21" name="Picture 20"/>
          <p:cNvPicPr>
            <a:picLocks noChangeAspect="1"/>
          </p:cNvPicPr>
          <p:nvPr/>
        </p:nvPicPr>
        <p:blipFill>
          <a:blip r:embed="rId2"/>
          <a:stretch>
            <a:fillRect/>
          </a:stretch>
        </p:blipFill>
        <p:spPr>
          <a:xfrm>
            <a:off x="381000" y="838201"/>
            <a:ext cx="9144000" cy="5163349"/>
          </a:xfrm>
          <a:prstGeom prst="rect">
            <a:avLst/>
          </a:prstGeom>
        </p:spPr>
      </p:pic>
      <p:sp>
        <p:nvSpPr>
          <p:cNvPr id="7"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err="1" smtClean="0">
                <a:solidFill>
                  <a:srgbClr val="0070C0"/>
                </a:solidFill>
              </a:rPr>
              <a:t>Meyrin</a:t>
            </a:r>
            <a:r>
              <a:rPr lang="en-GB" sz="3600" b="1" dirty="0" smtClean="0">
                <a:solidFill>
                  <a:srgbClr val="0070C0"/>
                </a:solidFill>
              </a:rPr>
              <a:t> Site</a:t>
            </a:r>
            <a:endParaRPr lang="en-GB" sz="3600" b="1" dirty="0">
              <a:solidFill>
                <a:srgbClr val="0070C0"/>
              </a:solidFill>
            </a:endParaRPr>
          </a:p>
        </p:txBody>
      </p:sp>
      <p:sp>
        <p:nvSpPr>
          <p:cNvPr id="11"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1295870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HC-Large-Hadron-Collidor.png"/>
          <p:cNvPicPr>
            <a:picLocks noChangeAspect="1"/>
          </p:cNvPicPr>
          <p:nvPr/>
        </p:nvPicPr>
        <p:blipFill rotWithShape="1">
          <a:blip r:embed="rId3" cstate="print"/>
          <a:srcRect t="8399" r="3133" b="5644"/>
          <a:stretch/>
        </p:blipFill>
        <p:spPr>
          <a:xfrm>
            <a:off x="1371599" y="1020329"/>
            <a:ext cx="7937443" cy="5336021"/>
          </a:xfrm>
          <a:prstGeom prst="rect">
            <a:avLst/>
          </a:prstGeom>
        </p:spPr>
      </p:pic>
      <p:sp>
        <p:nvSpPr>
          <p:cNvPr id="9" name="TextBox 8"/>
          <p:cNvSpPr txBox="1"/>
          <p:nvPr/>
        </p:nvSpPr>
        <p:spPr>
          <a:xfrm>
            <a:off x="1568624" y="1052737"/>
            <a:ext cx="6477000" cy="630942"/>
          </a:xfrm>
          <a:prstGeom prst="rect">
            <a:avLst/>
          </a:prstGeom>
          <a:noFill/>
        </p:spPr>
        <p:txBody>
          <a:bodyPr wrap="square" rtlCol="0">
            <a:spAutoFit/>
          </a:bodyPr>
          <a:lstStyle/>
          <a:p>
            <a:pPr indent="457200" algn="ctr">
              <a:spcBef>
                <a:spcPts val="600"/>
              </a:spcBef>
            </a:pPr>
            <a:endParaRPr lang="en-US" sz="1600" dirty="0">
              <a:solidFill>
                <a:schemeClr val="tx2">
                  <a:lumMod val="60000"/>
                  <a:lumOff val="40000"/>
                </a:schemeClr>
              </a:solidFill>
              <a:latin typeface="Verdana" pitchFamily="34" charset="0"/>
            </a:endParaRPr>
          </a:p>
          <a:p>
            <a:endParaRPr lang="en-US" dirty="0"/>
          </a:p>
        </p:txBody>
      </p:sp>
      <p:sp>
        <p:nvSpPr>
          <p:cNvPr id="8" name="TextBox 7"/>
          <p:cNvSpPr txBox="1"/>
          <p:nvPr/>
        </p:nvSpPr>
        <p:spPr>
          <a:xfrm>
            <a:off x="488504" y="1078975"/>
            <a:ext cx="3339080" cy="2108269"/>
          </a:xfrm>
          <a:prstGeom prst="rect">
            <a:avLst/>
          </a:prstGeom>
          <a:noFill/>
        </p:spPr>
        <p:txBody>
          <a:bodyPr wrap="square" rtlCol="0">
            <a:spAutoFit/>
          </a:bodyPr>
          <a:lstStyle/>
          <a:p>
            <a:pPr>
              <a:spcBef>
                <a:spcPts val="600"/>
              </a:spcBef>
            </a:pPr>
            <a:r>
              <a:rPr lang="en-US" sz="1400" b="1" i="1" dirty="0">
                <a:latin typeface="Arial Black" pitchFamily="34" charset="0"/>
              </a:rPr>
              <a:t>Tunnels:</a:t>
            </a:r>
          </a:p>
          <a:p>
            <a:pPr marL="285750" indent="-285750">
              <a:spcBef>
                <a:spcPts val="600"/>
              </a:spcBef>
              <a:buFont typeface="Arial" pitchFamily="34" charset="0"/>
              <a:buChar char="•"/>
            </a:pPr>
            <a:r>
              <a:rPr lang="en-US" sz="1400" b="1" i="1" dirty="0" smtClean="0">
                <a:latin typeface="Arial Black" pitchFamily="34" charset="0"/>
              </a:rPr>
              <a:t>27 km </a:t>
            </a:r>
            <a:r>
              <a:rPr lang="en-US" sz="1400" b="1" i="1" dirty="0">
                <a:latin typeface="Arial Black" pitchFamily="34" charset="0"/>
              </a:rPr>
              <a:t>long</a:t>
            </a:r>
          </a:p>
          <a:p>
            <a:pPr marL="285750" indent="-285750">
              <a:spcBef>
                <a:spcPts val="600"/>
              </a:spcBef>
              <a:buFont typeface="Arial" pitchFamily="34" charset="0"/>
              <a:buChar char="•"/>
            </a:pPr>
            <a:r>
              <a:rPr lang="en-US" sz="1400" b="1" i="1" dirty="0" smtClean="0">
                <a:latin typeface="Arial Black" pitchFamily="34" charset="0"/>
              </a:rPr>
              <a:t>100 m </a:t>
            </a:r>
            <a:r>
              <a:rPr lang="en-US" sz="1400" b="1" i="1" dirty="0">
                <a:latin typeface="Arial Black" pitchFamily="34" charset="0"/>
              </a:rPr>
              <a:t>approx. below grade</a:t>
            </a:r>
          </a:p>
          <a:p>
            <a:pPr marL="285750" indent="-285750">
              <a:spcBef>
                <a:spcPts val="600"/>
              </a:spcBef>
              <a:buFont typeface="Arial" pitchFamily="34" charset="0"/>
              <a:buChar char="•"/>
            </a:pPr>
            <a:r>
              <a:rPr lang="en-US" sz="2000" b="1" dirty="0"/>
              <a:t> ̴</a:t>
            </a:r>
            <a:r>
              <a:rPr lang="en-GB" sz="1400" dirty="0" smtClean="0">
                <a:latin typeface="Arial Black" pitchFamily="34" charset="0"/>
              </a:rPr>
              <a:t> </a:t>
            </a:r>
            <a:r>
              <a:rPr lang="en-US" sz="1400" b="1" i="1" dirty="0">
                <a:latin typeface="Arial Black" pitchFamily="34" charset="0"/>
              </a:rPr>
              <a:t>6</a:t>
            </a:r>
            <a:r>
              <a:rPr lang="en-US" sz="1400" b="1" i="1" dirty="0" smtClean="0">
                <a:latin typeface="Arial Black" pitchFamily="34" charset="0"/>
              </a:rPr>
              <a:t>0km </a:t>
            </a:r>
            <a:r>
              <a:rPr lang="en-US" sz="1400" b="1" i="1" dirty="0">
                <a:latin typeface="Arial Black" pitchFamily="34" charset="0"/>
              </a:rPr>
              <a:t>total length of tunnels</a:t>
            </a:r>
          </a:p>
          <a:p>
            <a:pPr indent="457200">
              <a:spcBef>
                <a:spcPts val="600"/>
              </a:spcBef>
              <a:buFont typeface="Arial" pitchFamily="34" charset="0"/>
              <a:buChar char="•"/>
            </a:pPr>
            <a:endParaRPr lang="en-US" sz="1600" dirty="0">
              <a:solidFill>
                <a:srgbClr val="FF0000"/>
              </a:solidFill>
              <a:latin typeface="Verdana" pitchFamily="34" charset="0"/>
            </a:endParaRPr>
          </a:p>
          <a:p>
            <a:endParaRPr lang="en-US" dirty="0">
              <a:solidFill>
                <a:srgbClr val="FF0000"/>
              </a:solidFill>
            </a:endParaRPr>
          </a:p>
        </p:txBody>
      </p:sp>
      <p:sp>
        <p:nvSpPr>
          <p:cNvPr id="12"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smtClean="0">
                <a:solidFill>
                  <a:srgbClr val="0070C0"/>
                </a:solidFill>
              </a:rPr>
              <a:t>Current underground infrastructure</a:t>
            </a:r>
            <a:endParaRPr lang="en-GB" sz="3600" b="1" dirty="0">
              <a:solidFill>
                <a:srgbClr val="0070C0"/>
              </a:solidFill>
            </a:endParaRPr>
          </a:p>
        </p:txBody>
      </p:sp>
      <p:sp>
        <p:nvSpPr>
          <p:cNvPr id="13"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spTree>
    <p:extLst>
      <p:ext uri="{BB962C8B-B14F-4D97-AF65-F5344CB8AC3E}">
        <p14:creationId xmlns:p14="http://schemas.microsoft.com/office/powerpoint/2010/main" val="3103445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68624" y="1052737"/>
            <a:ext cx="6477000" cy="630942"/>
          </a:xfrm>
          <a:prstGeom prst="rect">
            <a:avLst/>
          </a:prstGeom>
          <a:noFill/>
        </p:spPr>
        <p:txBody>
          <a:bodyPr wrap="square" rtlCol="0">
            <a:spAutoFit/>
          </a:bodyPr>
          <a:lstStyle/>
          <a:p>
            <a:pPr indent="457200" algn="ctr">
              <a:spcBef>
                <a:spcPts val="600"/>
              </a:spcBef>
            </a:pPr>
            <a:endParaRPr lang="en-US" sz="1600" dirty="0">
              <a:solidFill>
                <a:schemeClr val="tx2">
                  <a:lumMod val="60000"/>
                  <a:lumOff val="40000"/>
                </a:schemeClr>
              </a:solidFill>
              <a:latin typeface="Verdana" pitchFamily="34" charset="0"/>
            </a:endParaRPr>
          </a:p>
          <a:p>
            <a:endParaRPr lang="en-US" dirty="0"/>
          </a:p>
        </p:txBody>
      </p:sp>
      <p:sp>
        <p:nvSpPr>
          <p:cNvPr id="12" name="Title 2"/>
          <p:cNvSpPr txBox="1">
            <a:spLocks/>
          </p:cNvSpPr>
          <p:nvPr/>
        </p:nvSpPr>
        <p:spPr>
          <a:xfrm>
            <a:off x="914400" y="0"/>
            <a:ext cx="8153400" cy="792162"/>
          </a:xfrm>
          <a:prstGeom prst="rect">
            <a:avLst/>
          </a:prstGeom>
        </p:spPr>
        <p:txBody>
          <a:bodyPr vert="horz" lIns="95746" tIns="47874" rIns="95746" bIns="47874" rtlCol="0" anchor="ctr">
            <a:noAutofit/>
          </a:bodyPr>
          <a:lstStyle>
            <a:lvl1pPr algn="l" defTabSz="957472" rtl="0" eaLnBrk="1" latinLnBrk="0" hangingPunct="1">
              <a:spcBef>
                <a:spcPct val="0"/>
              </a:spcBef>
              <a:buNone/>
              <a:defRPr sz="4600" kern="1200">
                <a:solidFill>
                  <a:schemeClr val="accent1">
                    <a:lumMod val="50000"/>
                  </a:schemeClr>
                </a:solidFill>
                <a:latin typeface="+mj-lt"/>
                <a:ea typeface="+mj-ea"/>
                <a:cs typeface="+mj-cs"/>
              </a:defRPr>
            </a:lvl1pPr>
          </a:lstStyle>
          <a:p>
            <a:pPr algn="ctr"/>
            <a:r>
              <a:rPr lang="en-GB" sz="3600" b="1" dirty="0">
                <a:solidFill>
                  <a:srgbClr val="0070C0"/>
                </a:solidFill>
              </a:rPr>
              <a:t>Overall key figures</a:t>
            </a:r>
          </a:p>
        </p:txBody>
      </p:sp>
      <p:sp>
        <p:nvSpPr>
          <p:cNvPr id="13" name="Footer Placeholder 1"/>
          <p:cNvSpPr>
            <a:spLocks noGrp="1"/>
          </p:cNvSpPr>
          <p:nvPr>
            <p:ph type="ftr" sz="quarter" idx="3"/>
          </p:nvPr>
        </p:nvSpPr>
        <p:spPr>
          <a:xfrm>
            <a:off x="3124200" y="6447110"/>
            <a:ext cx="4305300" cy="365125"/>
          </a:xfrm>
        </p:spPr>
        <p:txBody>
          <a:bodyPr/>
          <a:lstStyle/>
          <a:p>
            <a:r>
              <a:rPr lang="it-IT" smtClean="0"/>
              <a:t>14.06.2018, L. Scibile,  EDMS: 1990559</a:t>
            </a:r>
            <a:endParaRPr lang="fr-FR" dirty="0"/>
          </a:p>
        </p:txBody>
      </p:sp>
      <p:pic>
        <p:nvPicPr>
          <p:cNvPr id="10" name="Picture 2" descr="G:\Departments\GS\Groups\SEM\CE\Activities and Services\DO\Poehler\mp\Michael\Affaires\Spiral 2\Présentation 20100126\Plan_general_11_2009.jpg"/>
          <p:cNvPicPr>
            <a:picLocks noChangeAspect="1" noChangeArrowheads="1"/>
          </p:cNvPicPr>
          <p:nvPr/>
        </p:nvPicPr>
        <p:blipFill>
          <a:blip r:embed="rId3" cstate="print">
            <a:extLst>
              <a:ext uri="{28A0092B-C50C-407E-A947-70E740481C1C}">
                <a14:useLocalDpi xmlns:a14="http://schemas.microsoft.com/office/drawing/2010/main" val="0"/>
              </a:ext>
            </a:extLst>
          </a:blip>
          <a:srcRect b="891"/>
          <a:stretch>
            <a:fillRect/>
          </a:stretch>
        </p:blipFill>
        <p:spPr bwMode="auto">
          <a:xfrm>
            <a:off x="876300" y="685800"/>
            <a:ext cx="4914900" cy="5778500"/>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extBox 10"/>
          <p:cNvSpPr txBox="1"/>
          <p:nvPr/>
        </p:nvSpPr>
        <p:spPr>
          <a:xfrm>
            <a:off x="6251576" y="912814"/>
            <a:ext cx="3168496" cy="5693866"/>
          </a:xfrm>
          <a:prstGeom prst="rect">
            <a:avLst/>
          </a:prstGeom>
          <a:noFill/>
        </p:spPr>
        <p:txBody>
          <a:bodyPr wrap="none">
            <a:spAutoFit/>
          </a:bodyPr>
          <a:lstStyle/>
          <a:p>
            <a:pPr>
              <a:defRPr/>
            </a:pPr>
            <a:r>
              <a:rPr lang="en-US" sz="1200" b="1" dirty="0"/>
              <a:t>GENERAL LAYOUT</a:t>
            </a:r>
          </a:p>
          <a:p>
            <a:pPr>
              <a:defRPr/>
            </a:pPr>
            <a:endParaRPr lang="en-US" sz="1200" b="1" dirty="0"/>
          </a:p>
          <a:p>
            <a:pPr>
              <a:defRPr/>
            </a:pPr>
            <a:r>
              <a:rPr lang="en-US" sz="1200" b="1" dirty="0" smtClean="0"/>
              <a:t>Two main sites :   </a:t>
            </a:r>
          </a:p>
          <a:p>
            <a:pPr>
              <a:defRPr/>
            </a:pPr>
            <a:r>
              <a:rPr lang="en-US" sz="1200" b="1" dirty="0"/>
              <a:t>	</a:t>
            </a:r>
            <a:r>
              <a:rPr lang="en-US" sz="1200" b="1" dirty="0" err="1" smtClean="0"/>
              <a:t>Meyrin</a:t>
            </a:r>
            <a:r>
              <a:rPr lang="en-US" sz="1200" b="1" dirty="0" smtClean="0"/>
              <a:t> (CH-FR) : 80 </a:t>
            </a:r>
            <a:r>
              <a:rPr lang="en-US" sz="1200" b="1" dirty="0" err="1" smtClean="0"/>
              <a:t>hect</a:t>
            </a:r>
            <a:r>
              <a:rPr lang="en-US" sz="1200" b="1" dirty="0" smtClean="0"/>
              <a:t>.</a:t>
            </a:r>
          </a:p>
          <a:p>
            <a:pPr>
              <a:defRPr/>
            </a:pPr>
            <a:r>
              <a:rPr lang="en-US" sz="1200" b="1" dirty="0"/>
              <a:t>	</a:t>
            </a:r>
            <a:r>
              <a:rPr lang="en-US" sz="1200" b="1" dirty="0" err="1" smtClean="0"/>
              <a:t>Prévessin</a:t>
            </a:r>
            <a:r>
              <a:rPr lang="en-US" sz="1200" b="1" dirty="0" smtClean="0"/>
              <a:t> (FR) : 83 </a:t>
            </a:r>
            <a:r>
              <a:rPr lang="en-US" sz="1200" b="1" dirty="0" err="1" smtClean="0"/>
              <a:t>hect</a:t>
            </a:r>
            <a:endParaRPr lang="en-US" sz="1200" b="1" dirty="0" smtClean="0"/>
          </a:p>
          <a:p>
            <a:pPr>
              <a:defRPr/>
            </a:pPr>
            <a:r>
              <a:rPr lang="en-US" sz="1200" b="1" dirty="0" smtClean="0"/>
              <a:t>15 </a:t>
            </a:r>
            <a:r>
              <a:rPr lang="en-US" sz="1200" b="1" dirty="0"/>
              <a:t>satellite </a:t>
            </a:r>
            <a:r>
              <a:rPr lang="en-US" sz="1200" b="1" dirty="0" smtClean="0"/>
              <a:t>sites</a:t>
            </a:r>
          </a:p>
          <a:p>
            <a:pPr>
              <a:defRPr/>
            </a:pPr>
            <a:endParaRPr lang="en-US" sz="1200" b="1" dirty="0"/>
          </a:p>
          <a:p>
            <a:pPr>
              <a:defRPr/>
            </a:pPr>
            <a:r>
              <a:rPr lang="en-US" sz="1200" b="1" dirty="0" smtClean="0"/>
              <a:t>Number </a:t>
            </a:r>
            <a:r>
              <a:rPr lang="en-US" sz="1200" b="1" dirty="0"/>
              <a:t>of buildings :  ̴ </a:t>
            </a:r>
            <a:r>
              <a:rPr lang="en-US" sz="1200" b="1" dirty="0" smtClean="0"/>
              <a:t>674</a:t>
            </a:r>
          </a:p>
          <a:p>
            <a:pPr>
              <a:defRPr/>
            </a:pPr>
            <a:r>
              <a:rPr lang="en-US" sz="1200" b="1" dirty="0"/>
              <a:t>10m</a:t>
            </a:r>
            <a:r>
              <a:rPr lang="en-US" sz="1200" b="1" baseline="30000" dirty="0"/>
              <a:t>2</a:t>
            </a:r>
            <a:r>
              <a:rPr lang="en-US" sz="1200" b="1" dirty="0"/>
              <a:t> up to 20.000m</a:t>
            </a:r>
            <a:r>
              <a:rPr lang="en-US" sz="1200" b="1" baseline="30000" dirty="0"/>
              <a:t>2 </a:t>
            </a:r>
            <a:r>
              <a:rPr lang="en-US" sz="1200" b="1" dirty="0"/>
              <a:t>, 425,000 m</a:t>
            </a:r>
            <a:r>
              <a:rPr lang="en-US" sz="1200" b="1" baseline="30000" dirty="0"/>
              <a:t>2</a:t>
            </a:r>
            <a:r>
              <a:rPr lang="en-US" sz="1200" b="1" dirty="0"/>
              <a:t> of surface </a:t>
            </a:r>
          </a:p>
          <a:p>
            <a:pPr>
              <a:defRPr/>
            </a:pPr>
            <a:r>
              <a:rPr lang="en-US" sz="1200" b="1" dirty="0" smtClean="0"/>
              <a:t>60</a:t>
            </a:r>
            <a:r>
              <a:rPr lang="en-US" sz="1200" b="1" dirty="0"/>
              <a:t>% of the buildings are 30+ years old</a:t>
            </a:r>
          </a:p>
          <a:p>
            <a:pPr>
              <a:defRPr/>
            </a:pPr>
            <a:endParaRPr lang="en-US" sz="1200" b="1" dirty="0"/>
          </a:p>
          <a:p>
            <a:pPr>
              <a:defRPr/>
            </a:pPr>
            <a:r>
              <a:rPr lang="en-US" sz="1200" b="1" dirty="0" smtClean="0"/>
              <a:t>Tunnel </a:t>
            </a:r>
            <a:r>
              <a:rPr lang="en-US" sz="1200" b="1" dirty="0"/>
              <a:t>lengths :  </a:t>
            </a:r>
            <a:r>
              <a:rPr lang="en-US" sz="1200" b="1" dirty="0" smtClean="0"/>
              <a:t> ̴ 60 </a:t>
            </a:r>
            <a:r>
              <a:rPr lang="en-US" sz="1200" b="1" dirty="0"/>
              <a:t>km </a:t>
            </a:r>
            <a:endParaRPr lang="en-US" sz="1200" b="1" dirty="0" smtClean="0"/>
          </a:p>
          <a:p>
            <a:pPr>
              <a:defRPr/>
            </a:pPr>
            <a:r>
              <a:rPr lang="en-US" sz="1200" b="1" dirty="0"/>
              <a:t>30 km of roads</a:t>
            </a:r>
          </a:p>
          <a:p>
            <a:pPr>
              <a:defRPr/>
            </a:pPr>
            <a:r>
              <a:rPr lang="en-US" sz="1200" b="1" dirty="0"/>
              <a:t>1000 km of buried services</a:t>
            </a:r>
          </a:p>
          <a:p>
            <a:pPr>
              <a:defRPr/>
            </a:pPr>
            <a:endParaRPr lang="en-US" sz="1200" b="1" dirty="0"/>
          </a:p>
          <a:p>
            <a:pPr>
              <a:defRPr/>
            </a:pPr>
            <a:r>
              <a:rPr lang="en-US" sz="1200" b="1" dirty="0"/>
              <a:t>Total CERN fenced territory : 208 </a:t>
            </a:r>
            <a:r>
              <a:rPr lang="en-US" sz="1200" b="1" dirty="0" err="1"/>
              <a:t>hect</a:t>
            </a:r>
            <a:r>
              <a:rPr lang="en-US" sz="1200" b="1" dirty="0" smtClean="0"/>
              <a:t>.</a:t>
            </a:r>
            <a:endParaRPr lang="en-US" sz="1200" b="1" dirty="0"/>
          </a:p>
          <a:p>
            <a:pPr>
              <a:defRPr/>
            </a:pPr>
            <a:r>
              <a:rPr lang="en-US" sz="1200" b="1" dirty="0"/>
              <a:t>Total CERN unfenced territory : 418 </a:t>
            </a:r>
            <a:r>
              <a:rPr lang="en-US" sz="1200" b="1" dirty="0" err="1"/>
              <a:t>hect</a:t>
            </a:r>
            <a:endParaRPr lang="en-US" sz="1200" b="1" dirty="0"/>
          </a:p>
          <a:p>
            <a:pPr>
              <a:defRPr/>
            </a:pPr>
            <a:endParaRPr lang="en-US" sz="1200" b="1" dirty="0"/>
          </a:p>
          <a:p>
            <a:pPr lvl="1">
              <a:buFont typeface="Arial" pitchFamily="34" charset="0"/>
              <a:buChar char="•"/>
              <a:defRPr/>
            </a:pPr>
            <a:r>
              <a:rPr lang="en-US" sz="1000" b="1" dirty="0"/>
              <a:t>  fenced territory  - CH:       51 </a:t>
            </a:r>
            <a:r>
              <a:rPr lang="en-US" sz="1000" b="1" dirty="0" err="1"/>
              <a:t>hect</a:t>
            </a:r>
            <a:r>
              <a:rPr lang="en-US" sz="1000" b="1" dirty="0"/>
              <a:t>.</a:t>
            </a:r>
          </a:p>
          <a:p>
            <a:pPr lvl="1">
              <a:buFont typeface="Arial" pitchFamily="34" charset="0"/>
              <a:buChar char="•"/>
              <a:defRPr/>
            </a:pPr>
            <a:r>
              <a:rPr lang="en-US" sz="1000" b="1" dirty="0"/>
              <a:t>  unfenced territory - CH :  59 </a:t>
            </a:r>
            <a:r>
              <a:rPr lang="en-US" sz="1000" b="1" dirty="0" err="1"/>
              <a:t>hect</a:t>
            </a:r>
            <a:r>
              <a:rPr lang="en-US" sz="1000" b="1" dirty="0"/>
              <a:t>.</a:t>
            </a:r>
          </a:p>
          <a:p>
            <a:pPr lvl="1">
              <a:buFont typeface="Arial" pitchFamily="34" charset="0"/>
              <a:buChar char="•"/>
              <a:defRPr/>
            </a:pPr>
            <a:r>
              <a:rPr lang="en-US" sz="1000" b="1" dirty="0"/>
              <a:t>  fenced territory - F :        157 </a:t>
            </a:r>
            <a:r>
              <a:rPr lang="en-US" sz="1000" b="1" dirty="0" err="1"/>
              <a:t>hect</a:t>
            </a:r>
            <a:r>
              <a:rPr lang="en-US" sz="1000" b="1" dirty="0"/>
              <a:t>.</a:t>
            </a:r>
          </a:p>
          <a:p>
            <a:pPr lvl="1">
              <a:buFont typeface="Arial" pitchFamily="34" charset="0"/>
              <a:buChar char="•"/>
              <a:defRPr/>
            </a:pPr>
            <a:r>
              <a:rPr lang="en-US" sz="1000" b="1" dirty="0"/>
              <a:t>  unfenced territory - F:    359 </a:t>
            </a:r>
            <a:r>
              <a:rPr lang="en-US" sz="1000" b="1" dirty="0" err="1"/>
              <a:t>hect</a:t>
            </a:r>
            <a:r>
              <a:rPr lang="en-US" sz="1000" b="1" dirty="0"/>
              <a:t>.</a:t>
            </a:r>
          </a:p>
          <a:p>
            <a:pPr>
              <a:defRPr/>
            </a:pPr>
            <a:endParaRPr lang="en-US" sz="1200" b="1" dirty="0"/>
          </a:p>
          <a:p>
            <a:pPr>
              <a:defRPr/>
            </a:pPr>
            <a:r>
              <a:rPr lang="en-US" sz="1200" b="1" dirty="0" smtClean="0"/>
              <a:t>494 </a:t>
            </a:r>
            <a:r>
              <a:rPr lang="en-US" sz="1200" b="1" dirty="0"/>
              <a:t>hostel rooms in </a:t>
            </a:r>
            <a:r>
              <a:rPr lang="en-US" sz="1200" b="1" dirty="0" err="1"/>
              <a:t>Meyrin</a:t>
            </a:r>
            <a:r>
              <a:rPr lang="en-US" sz="1200" b="1" dirty="0"/>
              <a:t> Site</a:t>
            </a:r>
          </a:p>
          <a:p>
            <a:pPr>
              <a:defRPr/>
            </a:pPr>
            <a:endParaRPr lang="en-US" sz="1200" b="1" dirty="0"/>
          </a:p>
          <a:p>
            <a:pPr>
              <a:defRPr/>
            </a:pPr>
            <a:r>
              <a:rPr lang="en-US" sz="1200" b="1" dirty="0" smtClean="0"/>
              <a:t>  ̴ 2300    Staff </a:t>
            </a:r>
            <a:endParaRPr lang="en-US" sz="1200" b="1" dirty="0"/>
          </a:p>
          <a:p>
            <a:pPr>
              <a:defRPr/>
            </a:pPr>
            <a:r>
              <a:rPr lang="en-US" sz="1200" b="1" dirty="0" smtClean="0"/>
              <a:t>  </a:t>
            </a:r>
            <a:r>
              <a:rPr lang="en-US" sz="1200" b="1" dirty="0"/>
              <a:t>̴ </a:t>
            </a:r>
            <a:r>
              <a:rPr lang="en-US" sz="1200" b="1" dirty="0" smtClean="0"/>
              <a:t>  </a:t>
            </a:r>
            <a:r>
              <a:rPr lang="en-US" sz="1200" b="1" dirty="0"/>
              <a:t>700 </a:t>
            </a:r>
            <a:r>
              <a:rPr lang="en-US" sz="1200" b="1" dirty="0" smtClean="0"/>
              <a:t>   Fellows and </a:t>
            </a:r>
            <a:r>
              <a:rPr lang="en-US" sz="1200" b="1" dirty="0"/>
              <a:t>Paid Assoc.</a:t>
            </a:r>
          </a:p>
          <a:p>
            <a:pPr>
              <a:defRPr/>
            </a:pPr>
            <a:r>
              <a:rPr lang="en-US" sz="1200" b="1" dirty="0"/>
              <a:t> ̴ </a:t>
            </a:r>
            <a:r>
              <a:rPr lang="en-US" sz="1200" b="1" dirty="0" smtClean="0"/>
              <a:t>10’000  Users</a:t>
            </a:r>
            <a:endParaRPr lang="en-US" sz="1200" b="1" dirty="0"/>
          </a:p>
          <a:p>
            <a:pPr>
              <a:defRPr/>
            </a:pPr>
            <a:r>
              <a:rPr lang="en-US" sz="1200" b="1" dirty="0"/>
              <a:t>----------------------------------------------</a:t>
            </a:r>
          </a:p>
          <a:p>
            <a:pPr>
              <a:defRPr/>
            </a:pPr>
            <a:r>
              <a:rPr lang="en-US" sz="1200" b="1" dirty="0"/>
              <a:t>9’500 people every day at CERN</a:t>
            </a:r>
          </a:p>
          <a:p>
            <a:pPr>
              <a:defRPr/>
            </a:pPr>
            <a:endParaRPr lang="en-US" sz="1200" b="1" dirty="0"/>
          </a:p>
        </p:txBody>
      </p:sp>
    </p:spTree>
    <p:extLst>
      <p:ext uri="{BB962C8B-B14F-4D97-AF65-F5344CB8AC3E}">
        <p14:creationId xmlns:p14="http://schemas.microsoft.com/office/powerpoint/2010/main" val="1373897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FE690D9DD83FB459860091F666B769D" ma:contentTypeVersion="0" ma:contentTypeDescription="Create a new document." ma:contentTypeScope="" ma:versionID="26d82a32f8895811e2fee568425d5ae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4E01F0F-0DAE-445E-AD52-238B5493FE82}">
  <ds:schemaRefs>
    <ds:schemaRef ds:uri="http://schemas.microsoft.com/sharepoint/v3/contenttype/forms"/>
  </ds:schemaRefs>
</ds:datastoreItem>
</file>

<file path=customXml/itemProps2.xml><?xml version="1.0" encoding="utf-8"?>
<ds:datastoreItem xmlns:ds="http://schemas.openxmlformats.org/officeDocument/2006/customXml" ds:itemID="{7ED60604-48BA-4B55-B87D-A5199D3B88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A549806-FAAB-4268-AEBA-06ACB6437F1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167197</TotalTime>
  <Words>981</Words>
  <Application>Microsoft Office PowerPoint</Application>
  <PresentationFormat>A4 Paper (210x297 mm)</PresentationFormat>
  <Paragraphs>243</Paragraphs>
  <Slides>33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Arial Black</vt:lpstr>
      <vt:lpstr>Calibri</vt:lpstr>
      <vt:lpstr>Tahoma</vt:lpstr>
      <vt:lpstr>Verdana</vt:lpstr>
      <vt:lpstr>Office Theme</vt:lpstr>
      <vt:lpstr>CERN Site Engineering -  Opportunità nelle opere di genio civile al CERN</vt:lpstr>
      <vt:lpstr>PowerPoint Presentation</vt:lpstr>
      <vt:lpstr>Existing CERN Infrastructure and brief history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examples of recent projects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Renovation Works: Main auditorium</vt:lpstr>
      <vt:lpstr>PowerPoint Presentation</vt:lpstr>
      <vt:lpstr>PowerPoint Presentation</vt:lpstr>
      <vt:lpstr>PowerPoint Presentation</vt:lpstr>
      <vt:lpstr>PowerPoint Presentation</vt:lpstr>
      <vt:lpstr>5Y Future and ongoing “Call for Tender”</vt:lpstr>
      <vt:lpstr>PowerPoint Presentation</vt:lpstr>
      <vt:lpstr>Conclusions</vt:lpstr>
      <vt:lpstr>Thank You for your attention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Site Engineering</dc:title>
  <dc:subject/>
  <dc:creator>L. Scibile</dc:creator>
  <cp:keywords/>
  <dc:description/>
  <cp:lastModifiedBy>Cristiana Colloca</cp:lastModifiedBy>
  <cp:revision>702</cp:revision>
  <cp:lastPrinted>2016-03-07T07:23:36Z</cp:lastPrinted>
  <dcterms:created xsi:type="dcterms:W3CDTF">2011-12-19T09:51:43Z</dcterms:created>
  <dcterms:modified xsi:type="dcterms:W3CDTF">2018-06-14T09:46:15Z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DMS">
    <vt:lpwstr>XXXXX1</vt:lpwstr>
  </property>
  <property fmtid="{D5CDD505-2E9C-101B-9397-08002B2CF9AE}" pid="3" name="Author">
    <vt:lpwstr>L. Scibile</vt:lpwstr>
  </property>
  <property fmtid="{D5CDD505-2E9C-101B-9397-08002B2CF9AE}" pid="4" name="ContentTypeId">
    <vt:lpwstr>0x0101005FE690D9DD83FB459860091F666B769D</vt:lpwstr>
  </property>
</Properties>
</file>