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30"/>
  </p:notesMasterIdLst>
  <p:handoutMasterIdLst>
    <p:handoutMasterId r:id="rId31"/>
  </p:handoutMasterIdLst>
  <p:sldIdLst>
    <p:sldId id="387" r:id="rId5"/>
    <p:sldId id="306" r:id="rId6"/>
    <p:sldId id="371" r:id="rId7"/>
    <p:sldId id="386" r:id="rId8"/>
    <p:sldId id="383" r:id="rId9"/>
    <p:sldId id="390" r:id="rId10"/>
    <p:sldId id="391" r:id="rId11"/>
    <p:sldId id="274" r:id="rId12"/>
    <p:sldId id="393" r:id="rId13"/>
    <p:sldId id="397" r:id="rId14"/>
    <p:sldId id="264" r:id="rId15"/>
    <p:sldId id="399" r:id="rId16"/>
    <p:sldId id="395" r:id="rId17"/>
    <p:sldId id="340" r:id="rId18"/>
    <p:sldId id="355" r:id="rId19"/>
    <p:sldId id="396" r:id="rId20"/>
    <p:sldId id="403" r:id="rId21"/>
    <p:sldId id="401" r:id="rId22"/>
    <p:sldId id="262" r:id="rId23"/>
    <p:sldId id="402" r:id="rId24"/>
    <p:sldId id="282" r:id="rId25"/>
    <p:sldId id="267" r:id="rId26"/>
    <p:sldId id="269" r:id="rId27"/>
    <p:sldId id="280" r:id="rId28"/>
    <p:sldId id="388" r:id="rId29"/>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00"/>
    <a:srgbClr val="011B35"/>
    <a:srgbClr val="012545"/>
    <a:srgbClr val="EFC951"/>
    <a:srgbClr val="FFC8B4"/>
    <a:srgbClr val="1A72C0"/>
    <a:srgbClr val="235D81"/>
    <a:srgbClr val="7AA5BF"/>
    <a:srgbClr val="58BB4F"/>
    <a:srgbClr val="EA3F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35"/>
    <p:restoredTop sz="84873" autoAdjust="0"/>
  </p:normalViewPr>
  <p:slideViewPr>
    <p:cSldViewPr>
      <p:cViewPr varScale="1">
        <p:scale>
          <a:sx n="91" d="100"/>
          <a:sy n="91" d="100"/>
        </p:scale>
        <p:origin x="114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mlosasso:Documents:KT_0:HI-LUMI:hi_lumi_proc.xlsx" TargetMode="External"/><Relationship Id="rId1" Type="http://schemas.openxmlformats.org/officeDocument/2006/relationships/image" Target="../media/image40.png"/></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3937100257167"/>
          <c:y val="2.1145374449339199E-2"/>
          <c:w val="0.84114799612216795"/>
          <c:h val="0.60592295473504998"/>
        </c:manualLayout>
      </c:layout>
      <c:barChart>
        <c:barDir val="col"/>
        <c:grouping val="clustered"/>
        <c:varyColors val="0"/>
        <c:ser>
          <c:idx val="0"/>
          <c:order val="0"/>
          <c:spPr>
            <a:blipFill>
              <a:blip xmlns:r="http://schemas.openxmlformats.org/officeDocument/2006/relationships" r:embed="rId1"/>
              <a:tile tx="0" ty="0" sx="100000" sy="100000" flip="none" algn="tl"/>
            </a:blipFill>
          </c:spPr>
          <c:invertIfNegative val="0"/>
          <c:cat>
            <c:strRef>
              <c:f>Sheet5!$D$9:$D$16</c:f>
              <c:strCache>
                <c:ptCount val="8"/>
                <c:pt idx="0">
                  <c:v>Ion implantation</c:v>
                </c:pt>
                <c:pt idx="1">
                  <c:v>E-beam material processing</c:v>
                </c:pt>
                <c:pt idx="2">
                  <c:v>E-beam irradiation</c:v>
                </c:pt>
                <c:pt idx="3">
                  <c:v>NDI</c:v>
                </c:pt>
                <c:pt idx="4">
                  <c:v>Neutron Generator</c:v>
                </c:pt>
                <c:pt idx="5">
                  <c:v>Radioisotope production</c:v>
                </c:pt>
                <c:pt idx="6">
                  <c:v>Ion Beam Analysis</c:v>
                </c:pt>
                <c:pt idx="7">
                  <c:v>Synchrotron Radiation</c:v>
                </c:pt>
              </c:strCache>
            </c:strRef>
          </c:cat>
          <c:val>
            <c:numRef>
              <c:f>Sheet5!$E$9:$E$16</c:f>
              <c:numCache>
                <c:formatCode>General</c:formatCode>
                <c:ptCount val="8"/>
                <c:pt idx="0">
                  <c:v>10200</c:v>
                </c:pt>
                <c:pt idx="1">
                  <c:v>7000</c:v>
                </c:pt>
                <c:pt idx="2">
                  <c:v>2600</c:v>
                </c:pt>
                <c:pt idx="3">
                  <c:v>1500</c:v>
                </c:pt>
                <c:pt idx="4">
                  <c:v>1500</c:v>
                </c:pt>
                <c:pt idx="5">
                  <c:v>1000</c:v>
                </c:pt>
                <c:pt idx="6">
                  <c:v>250</c:v>
                </c:pt>
                <c:pt idx="7">
                  <c:v>70</c:v>
                </c:pt>
              </c:numCache>
            </c:numRef>
          </c:val>
          <c:extLst>
            <c:ext xmlns:c16="http://schemas.microsoft.com/office/drawing/2014/chart" uri="{C3380CC4-5D6E-409C-BE32-E72D297353CC}">
              <c16:uniqueId val="{00000000-068E-284D-ADF4-86547B568E2D}"/>
            </c:ext>
          </c:extLst>
        </c:ser>
        <c:dLbls>
          <c:showLegendKey val="0"/>
          <c:showVal val="0"/>
          <c:showCatName val="0"/>
          <c:showSerName val="0"/>
          <c:showPercent val="0"/>
          <c:showBubbleSize val="0"/>
        </c:dLbls>
        <c:gapWidth val="366"/>
        <c:overlap val="70"/>
        <c:axId val="2124502296"/>
        <c:axId val="2078808824"/>
      </c:barChart>
      <c:catAx>
        <c:axId val="2124502296"/>
        <c:scaling>
          <c:orientation val="minMax"/>
        </c:scaling>
        <c:delete val="0"/>
        <c:axPos val="b"/>
        <c:numFmt formatCode="General" sourceLinked="0"/>
        <c:majorTickMark val="out"/>
        <c:minorTickMark val="none"/>
        <c:tickLblPos val="nextTo"/>
        <c:txPr>
          <a:bodyPr/>
          <a:lstStyle/>
          <a:p>
            <a:pPr>
              <a:defRPr b="1"/>
            </a:pPr>
            <a:endParaRPr lang="en-US"/>
          </a:p>
        </c:txPr>
        <c:crossAx val="2078808824"/>
        <c:crosses val="autoZero"/>
        <c:auto val="1"/>
        <c:lblAlgn val="ctr"/>
        <c:lblOffset val="100"/>
        <c:noMultiLvlLbl val="0"/>
      </c:catAx>
      <c:valAx>
        <c:axId val="2078808824"/>
        <c:scaling>
          <c:orientation val="minMax"/>
        </c:scaling>
        <c:delete val="0"/>
        <c:axPos val="l"/>
        <c:majorGridlines/>
        <c:title>
          <c:tx>
            <c:rich>
              <a:bodyPr rot="-5400000" vert="horz"/>
              <a:lstStyle/>
              <a:p>
                <a:pPr>
                  <a:defRPr sz="1600" b="1"/>
                </a:pPr>
                <a:r>
                  <a:rPr lang="en-US" sz="1600" b="1"/>
                  <a:t>system built</a:t>
                </a:r>
              </a:p>
            </c:rich>
          </c:tx>
          <c:overlay val="0"/>
        </c:title>
        <c:numFmt formatCode="General" sourceLinked="1"/>
        <c:majorTickMark val="out"/>
        <c:minorTickMark val="none"/>
        <c:tickLblPos val="nextTo"/>
        <c:crossAx val="2124502296"/>
        <c:crosses val="autoZero"/>
        <c:crossBetween val="between"/>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wrap="square" lIns="91440" tIns="45720" rIns="91440" bIns="45720" numCol="1" anchor="t"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F2DA3026-DFE3-0D43-906D-11E2EF175628}" type="datetime1">
              <a:rPr lang="en-US"/>
              <a:pPr>
                <a:defRPr/>
              </a:pPr>
              <a:t>6/14/18</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wrap="square" lIns="91440" tIns="45720" rIns="91440" bIns="45720" numCol="1" anchor="b"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D71CAD20-510B-704C-AD99-F8A02DBD45F3}" type="slidenum">
              <a:rPr lang="en-GB"/>
              <a:pPr>
                <a:defRPr/>
              </a:pPr>
              <a:t>‹#›</a:t>
            </a:fld>
            <a:endParaRPr lang="en-GB"/>
          </a:p>
        </p:txBody>
      </p:sp>
    </p:spTree>
    <p:extLst>
      <p:ext uri="{BB962C8B-B14F-4D97-AF65-F5344CB8AC3E}">
        <p14:creationId xmlns:p14="http://schemas.microsoft.com/office/powerpoint/2010/main" val="21788442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27" name="Rectangle 3"/>
          <p:cNvSpPr>
            <a:spLocks noGrp="1" noChangeArrowheads="1"/>
          </p:cNvSpPr>
          <p:nvPr>
            <p:ph type="dt"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30" name="Rectangle 6"/>
          <p:cNvSpPr>
            <a:spLocks noGrp="1" noChangeArrowheads="1"/>
          </p:cNvSpPr>
          <p:nvPr>
            <p:ph type="ftr" sz="quarter" idx="4"/>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31" name="Rectangle 7"/>
          <p:cNvSpPr>
            <a:spLocks noGrp="1" noChangeArrowheads="1"/>
          </p:cNvSpPr>
          <p:nvPr>
            <p:ph type="sldNum" sz="quarter" idx="5"/>
          </p:nvPr>
        </p:nvSpPr>
        <p:spPr bwMode="auto">
          <a:xfrm>
            <a:off x="3852016"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fld id="{5A4206D7-E259-824F-8228-47AC672375DD}" type="slidenum">
              <a:rPr lang="en-GB"/>
              <a:pPr>
                <a:defRPr/>
              </a:pPr>
              <a:t>‹#›</a:t>
            </a:fld>
            <a:endParaRPr lang="en-GB"/>
          </a:p>
        </p:txBody>
      </p:sp>
    </p:spTree>
    <p:extLst>
      <p:ext uri="{BB962C8B-B14F-4D97-AF65-F5344CB8AC3E}">
        <p14:creationId xmlns:p14="http://schemas.microsoft.com/office/powerpoint/2010/main" val="281098065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ＭＳ Ｐゴシック" pitchFamily="19" charset="-128"/>
      </a:defRPr>
    </a:lvl1pPr>
    <a:lvl2pPr marL="4572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2pPr>
    <a:lvl3pPr marL="9144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3pPr>
    <a:lvl4pPr marL="13716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4pPr>
    <a:lvl5pPr marL="18288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1</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7" y="9431815"/>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1</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15</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15</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CE86C-9688-7246-9EA7-D3C068D730FF}" type="slidenum">
              <a:rPr lang="en-US" smtClean="0"/>
              <a:t>18</a:t>
            </a:fld>
            <a:endParaRPr lang="en-US"/>
          </a:p>
        </p:txBody>
      </p:sp>
    </p:spTree>
    <p:extLst>
      <p:ext uri="{BB962C8B-B14F-4D97-AF65-F5344CB8AC3E}">
        <p14:creationId xmlns:p14="http://schemas.microsoft.com/office/powerpoint/2010/main" val="2222979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23</a:t>
            </a:fld>
            <a:endParaRPr lang="en-GB"/>
          </a:p>
        </p:txBody>
      </p:sp>
    </p:spTree>
    <p:extLst>
      <p:ext uri="{BB962C8B-B14F-4D97-AF65-F5344CB8AC3E}">
        <p14:creationId xmlns:p14="http://schemas.microsoft.com/office/powerpoint/2010/main" val="2577452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D27DD5D-0689-774E-8C17-783F37D428AD}" type="slidenum">
              <a:rPr lang="en-GB">
                <a:latin typeface="Arial" charset="0"/>
                <a:ea typeface="ＭＳ Ｐゴシック" charset="-128"/>
                <a:cs typeface="ＭＳ Ｐゴシック" charset="-128"/>
              </a:rPr>
              <a:pPr/>
              <a:t>25</a:t>
            </a:fld>
            <a:endParaRPr lang="en-GB" dirty="0">
              <a:latin typeface="Arial" charset="0"/>
              <a:ea typeface="ＭＳ Ｐゴシック" charset="-128"/>
              <a:cs typeface="ＭＳ Ｐゴシック" charset="-128"/>
            </a:endParaRPr>
          </a:p>
        </p:txBody>
      </p:sp>
      <p:sp>
        <p:nvSpPr>
          <p:cNvPr id="59395" name="Rectangle 7"/>
          <p:cNvSpPr txBox="1">
            <a:spLocks noGrp="1" noChangeArrowheads="1"/>
          </p:cNvSpPr>
          <p:nvPr/>
        </p:nvSpPr>
        <p:spPr bwMode="auto">
          <a:xfrm>
            <a:off x="3852017"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63067146-9EED-8349-9667-F0A4C566D693}" type="slidenum">
              <a:rPr lang="en-GB" sz="1200"/>
              <a:pPr algn="r" eaLnBrk="0" hangingPunct="0"/>
              <a:t>25</a:t>
            </a:fld>
            <a:endParaRPr lang="en-GB" sz="1200" dirty="0"/>
          </a:p>
        </p:txBody>
      </p:sp>
      <p:sp>
        <p:nvSpPr>
          <p:cNvPr id="59396" name="Rectangle 2"/>
          <p:cNvSpPr>
            <a:spLocks noGrp="1" noRot="1" noChangeAspect="1" noChangeArrowheads="1" noTextEdit="1"/>
          </p:cNvSpPr>
          <p:nvPr>
            <p:ph type="sldImg"/>
          </p:nvPr>
        </p:nvSpPr>
        <p:spPr>
          <a:solidFill>
            <a:srgbClr val="FFFFFF"/>
          </a:solidFill>
          <a:ln/>
        </p:spPr>
      </p:sp>
      <p:sp>
        <p:nvSpPr>
          <p:cNvPr id="59397"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2</a:t>
            </a:fld>
            <a:endParaRPr lang="en-GB" dirty="0"/>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2</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3</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3</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latin typeface="Arial" charset="0"/>
                <a:ea typeface="ＭＳ Ｐゴシック" charset="-128"/>
                <a:cs typeface="ＭＳ Ｐゴシック" charset="-128"/>
              </a:rPr>
              <a:pPr/>
              <a:t>4</a:t>
            </a:fld>
            <a:endParaRPr lang="en-GB">
              <a:latin typeface="Arial" charset="0"/>
              <a:ea typeface="ＭＳ Ｐゴシック" charset="-128"/>
              <a:cs typeface="ＭＳ Ｐゴシック" charset="-128"/>
            </a:endParaRPr>
          </a:p>
        </p:txBody>
      </p:sp>
      <p:sp>
        <p:nvSpPr>
          <p:cNvPr id="34819"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454A460E-CC64-D142-BCBF-9AD3FECBD24F}" type="slidenum">
              <a:rPr lang="en-GB" sz="1200"/>
              <a:pPr algn="r" eaLnBrk="0" hangingPunct="0"/>
              <a:t>4</a:t>
            </a:fld>
            <a:endParaRPr lang="en-GB" sz="1200"/>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CH" dirty="0">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97CB41C-0744-6743-8CF0-B2273F0D3840}" type="slidenum">
              <a:rPr lang="en-GB">
                <a:latin typeface="Arial" charset="0"/>
                <a:ea typeface="ＭＳ Ｐゴシック" charset="-128"/>
                <a:cs typeface="ＭＳ Ｐゴシック" charset="-128"/>
              </a:rPr>
              <a:pPr/>
              <a:t>5</a:t>
            </a:fld>
            <a:endParaRPr lang="en-GB">
              <a:latin typeface="Arial" charset="0"/>
              <a:ea typeface="ＭＳ Ｐゴシック" charset="-128"/>
              <a:cs typeface="ＭＳ Ｐゴシック" charset="-128"/>
            </a:endParaRPr>
          </a:p>
        </p:txBody>
      </p:sp>
      <p:sp>
        <p:nvSpPr>
          <p:cNvPr id="32771" name="Rectangle 2"/>
          <p:cNvSpPr>
            <a:spLocks noGrp="1" noRot="1" noChangeAspect="1" noChangeArrowheads="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65736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Advances</a:t>
            </a:r>
            <a:r>
              <a:rPr lang="en-US" baseline="0" dirty="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03FCE86C-9688-7246-9EA7-D3C068D730FF}" type="slidenum">
              <a:rPr lang="en-US" smtClean="0"/>
              <a:t>11</a:t>
            </a:fld>
            <a:endParaRPr lang="en-US"/>
          </a:p>
        </p:txBody>
      </p:sp>
    </p:spTree>
    <p:extLst>
      <p:ext uri="{BB962C8B-B14F-4D97-AF65-F5344CB8AC3E}">
        <p14:creationId xmlns:p14="http://schemas.microsoft.com/office/powerpoint/2010/main" val="2909275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Advances</a:t>
            </a:r>
            <a:r>
              <a:rPr lang="en-US" baseline="0" dirty="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12</a:t>
            </a:fld>
            <a:endParaRPr lang="en-GB"/>
          </a:p>
        </p:txBody>
      </p:sp>
    </p:spTree>
    <p:extLst>
      <p:ext uri="{BB962C8B-B14F-4D97-AF65-F5344CB8AC3E}">
        <p14:creationId xmlns:p14="http://schemas.microsoft.com/office/powerpoint/2010/main" val="9444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14</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14</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a:extLst>
              <a:ext uri="{FF2B5EF4-FFF2-40B4-BE49-F238E27FC236}">
                <a16:creationId xmlns:a16="http://schemas.microsoft.com/office/drawing/2014/main" id="{14A9040A-0D32-0045-9AFA-0C331E9A75CC}"/>
              </a:ext>
            </a:extLst>
          </p:cNvPr>
          <p:cNvSpPr>
            <a:spLocks noGrp="1"/>
          </p:cNvSpPr>
          <p:nvPr>
            <p:ph type="ftr" sz="quarter" idx="10"/>
          </p:nvPr>
        </p:nvSpPr>
        <p:spPr/>
        <p:txBody>
          <a:bodyPr/>
          <a:lstStyle/>
          <a:p>
            <a:pPr>
              <a:defRPr/>
            </a:pPr>
            <a:r>
              <a:rPr lang="en-US"/>
              <a:t>M.Losasso CERN 14.06.2018</a:t>
            </a:r>
            <a:endParaRPr lang="en-US" dirty="0"/>
          </a:p>
        </p:txBody>
      </p:sp>
      <p:sp>
        <p:nvSpPr>
          <p:cNvPr id="5" name="Slide Number Placeholder 4">
            <a:extLst>
              <a:ext uri="{FF2B5EF4-FFF2-40B4-BE49-F238E27FC236}">
                <a16:creationId xmlns:a16="http://schemas.microsoft.com/office/drawing/2014/main" id="{4124DEC2-B4B5-BA47-BCF8-A294BBF37AC7}"/>
              </a:ext>
            </a:extLst>
          </p:cNvPr>
          <p:cNvSpPr>
            <a:spLocks noGrp="1"/>
          </p:cNvSpPr>
          <p:nvPr>
            <p:ph type="sldNum" sz="quarter" idx="11"/>
          </p:nvPr>
        </p:nvSpPr>
        <p:spPr/>
        <p:txBody>
          <a:bodyPr/>
          <a:lstStyle/>
          <a:p>
            <a:pPr>
              <a:defRPr/>
            </a:pPr>
            <a:fld id="{BCD80EBE-9844-8249-A766-B820430A377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994363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a:defRPr/>
            </a:pPr>
            <a:r>
              <a:rPr lang="en-US"/>
              <a:t>M.Losasso CERN 14.06.2018</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dirty="0"/>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54.jpeg"/><Relationship Id="rId5" Type="http://schemas.openxmlformats.org/officeDocument/2006/relationships/image" Target="../media/image7.png"/><Relationship Id="rId4" Type="http://schemas.openxmlformats.org/officeDocument/2006/relationships/image" Target="../media/image53.jpe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3.jpeg"/><Relationship Id="rId7"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54.jpeg"/><Relationship Id="rId4" Type="http://schemas.openxmlformats.org/officeDocument/2006/relationships/image" Target="../media/image55.png"/><Relationship Id="rId9" Type="http://schemas.openxmlformats.org/officeDocument/2006/relationships/image" Target="../media/image5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61.png"/></Relationships>
</file>

<file path=ppt/slides/_rels/slide1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1.xml"/><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hyperlink" Target="https://www.shipmap.org/"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hyperlink" Target="https://www.shipmap.org/#https:/www.shipmap.org/" TargetMode="External"/><Relationship Id="rId4" Type="http://schemas.openxmlformats.org/officeDocument/2006/relationships/image" Target="../media/image6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3.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0.png"/><Relationship Id="rId11" Type="http://schemas.openxmlformats.org/officeDocument/2006/relationships/image" Target="../media/image4.pn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jpe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9.wmf"/><Relationship Id="rId7" Type="http://schemas.openxmlformats.org/officeDocument/2006/relationships/image" Target="../media/image33.em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107504" y="72008"/>
            <a:ext cx="9180513" cy="6885384"/>
          </a:xfrm>
          <a:prstGeom prst="rect">
            <a:avLst/>
          </a:prstGeom>
        </p:spPr>
      </p:pic>
      <p:sp>
        <p:nvSpPr>
          <p:cNvPr id="6" name="Text Box 3"/>
          <p:cNvSpPr txBox="1">
            <a:spLocks noChangeArrowheads="1"/>
          </p:cNvSpPr>
          <p:nvPr/>
        </p:nvSpPr>
        <p:spPr bwMode="auto">
          <a:xfrm>
            <a:off x="381000" y="228600"/>
            <a:ext cx="8151440" cy="646331"/>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lgn="ctr"/>
            <a:r>
              <a:rPr lang="en-GB" sz="36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Welcome to</a:t>
            </a:r>
            <a:r>
              <a:rPr lang="en-US" altLang="ko-KR" sz="3600" b="1" dirty="0">
                <a:solidFill>
                  <a:srgbClr val="FFFFFF"/>
                </a:solidFill>
                <a:effectLst>
                  <a:outerShdw blurRad="38100" dist="38100" dir="2700000" algn="tl" rotWithShape="0">
                    <a:prstClr val="black"/>
                  </a:outerShdw>
                </a:effectLst>
                <a:latin typeface="Arial" pitchFamily="34" charset="0"/>
                <a:ea typeface="ＭＳ Ｐゴシック" pitchFamily="-111" charset="-128"/>
                <a:cs typeface="Arial" pitchFamily="34" charset="0"/>
              </a:rPr>
              <a:t> </a:t>
            </a:r>
            <a:endParaRPr lang="ja-JP" altLang="en-US" sz="3600" b="1" i="1" dirty="0">
              <a:solidFill>
                <a:srgbClr val="FFFFFF"/>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sp>
        <p:nvSpPr>
          <p:cNvPr id="27659" name="TextBox 12"/>
          <p:cNvSpPr txBox="1">
            <a:spLocks noChangeArrowheads="1"/>
          </p:cNvSpPr>
          <p:nvPr/>
        </p:nvSpPr>
        <p:spPr bwMode="auto">
          <a:xfrm>
            <a:off x="527242" y="2824439"/>
            <a:ext cx="8640960" cy="1200329"/>
          </a:xfrm>
          <a:prstGeom prst="rect">
            <a:avLst/>
          </a:prstGeom>
          <a:noFill/>
          <a:ln w="9525">
            <a:noFill/>
            <a:miter lim="800000"/>
            <a:headEnd/>
            <a:tailEnd/>
          </a:ln>
          <a:effectLst>
            <a:outerShdw blurRad="38100" dist="38100" dir="2700000" algn="tl" rotWithShape="0">
              <a:prstClr val="black"/>
            </a:outerShdw>
          </a:effectLst>
        </p:spPr>
        <p:txBody>
          <a:bodyPr wrap="square">
            <a:prstTxWarp prst="textNoShape">
              <a:avLst/>
            </a:prstTxWarp>
            <a:spAutoFit/>
          </a:bodyPr>
          <a:lstStyle/>
          <a:p>
            <a:pPr algn="ctr"/>
            <a:r>
              <a:rPr lang="en-US" sz="3600" dirty="0">
                <a:solidFill>
                  <a:srgbClr val="FFFF00"/>
                </a:solidFill>
              </a:rPr>
              <a:t>Visit to CERN of industries from</a:t>
            </a:r>
          </a:p>
          <a:p>
            <a:pPr algn="ctr"/>
            <a:r>
              <a:rPr lang="en-US" sz="3600" dirty="0">
                <a:solidFill>
                  <a:srgbClr val="FFFF00"/>
                </a:solidFill>
              </a:rPr>
              <a:t>Vicenza </a:t>
            </a:r>
            <a:r>
              <a:rPr lang="en-US" sz="3600" dirty="0" err="1">
                <a:solidFill>
                  <a:srgbClr val="FFFF00"/>
                </a:solidFill>
              </a:rPr>
              <a:t>Confartigianato</a:t>
            </a:r>
            <a:r>
              <a:rPr lang="en-US" sz="3600" dirty="0">
                <a:solidFill>
                  <a:srgbClr val="FFFF00"/>
                </a:solidFill>
              </a:rPr>
              <a:t> </a:t>
            </a:r>
          </a:p>
        </p:txBody>
      </p:sp>
      <p:sp>
        <p:nvSpPr>
          <p:cNvPr id="13" name="Text Box 3"/>
          <p:cNvSpPr txBox="1">
            <a:spLocks noChangeArrowheads="1"/>
          </p:cNvSpPr>
          <p:nvPr/>
        </p:nvSpPr>
        <p:spPr bwMode="auto">
          <a:xfrm>
            <a:off x="47454" y="5398189"/>
            <a:ext cx="9144000" cy="144655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endPar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a:p>
            <a:pPr algn="ctr">
              <a:defRPr/>
            </a:pPr>
            <a:r>
              <a:rPr lang="en-GB" sz="20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Marcello Losasso CERN - FP/KT- 14.06.2018</a:t>
            </a:r>
          </a:p>
          <a:p>
            <a:pPr algn="ctr">
              <a:defRPr/>
            </a:pPr>
            <a:endParaRPr lang="en-GB" sz="20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a:p>
            <a:pPr algn="ctr">
              <a:defRPr/>
            </a:pPr>
            <a:r>
              <a:rPr lang="en-GB" sz="1800" b="1" i="1" dirty="0" err="1">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Marcello.Losasso@cern.ch</a:t>
            </a:r>
            <a:endParaRPr lang="en-GB" sz="1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4">
            <a:lum bright="100000" contrast="-100000"/>
          </a:blip>
          <a:stretch>
            <a:fillRect/>
          </a:stretch>
        </p:blipFill>
        <p:spPr>
          <a:xfrm>
            <a:off x="6012160" y="260648"/>
            <a:ext cx="1019176" cy="1002190"/>
          </a:xfrm>
          <a:prstGeom prst="rect">
            <a:avLst/>
          </a:prstGeom>
          <a:effectLst>
            <a:outerShdw blurRad="38100" dist="38100" dir="2700000" algn="tl" rotWithShape="0">
              <a:prstClr val="black"/>
            </a:outerShdw>
          </a:effectLst>
        </p:spPr>
      </p:pic>
    </p:spTree>
    <p:extLst>
      <p:ext uri="{BB962C8B-B14F-4D97-AF65-F5344CB8AC3E}">
        <p14:creationId xmlns:p14="http://schemas.microsoft.com/office/powerpoint/2010/main" val="36591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70422" y="332656"/>
            <a:ext cx="7815262" cy="762000"/>
          </a:xfrm>
        </p:spPr>
        <p:txBody>
          <a:bodyPr/>
          <a:lstStyle/>
          <a:p>
            <a:r>
              <a:rPr lang="en-US" dirty="0"/>
              <a:t>Technology areas</a:t>
            </a:r>
          </a:p>
        </p:txBody>
      </p:sp>
      <p:sp>
        <p:nvSpPr>
          <p:cNvPr id="3" name="Content Placeholder 2"/>
          <p:cNvSpPr>
            <a:spLocks noGrp="1"/>
          </p:cNvSpPr>
          <p:nvPr>
            <p:ph idx="1"/>
          </p:nvPr>
        </p:nvSpPr>
        <p:spPr>
          <a:xfrm>
            <a:off x="457200" y="1408238"/>
            <a:ext cx="8229600" cy="4283569"/>
          </a:xfrm>
        </p:spPr>
        <p:txBody>
          <a:bodyPr>
            <a:normAutofit/>
          </a:bodyPr>
          <a:lstStyle/>
          <a:p>
            <a:r>
              <a:rPr lang="en-US" sz="2000" dirty="0"/>
              <a:t>CERN has mapped about 70 technology area of interests. There has been a steady growing number of new technologies at a rate of 1 new technology/year</a:t>
            </a:r>
            <a:endParaRPr lang="en-US" sz="2000" dirty="0">
              <a:sym typeface="Wingdings"/>
            </a:endParaRPr>
          </a:p>
          <a:p>
            <a:endParaRPr lang="en-US" sz="2000" dirty="0">
              <a:sym typeface="Wingdings"/>
            </a:endParaRPr>
          </a:p>
          <a:p>
            <a:r>
              <a:rPr lang="en-US" sz="2000" dirty="0">
                <a:sym typeface="Wingdings"/>
              </a:rPr>
              <a:t>The reference technology landscape is dominated, by size, connections to other areas and impact, by technologies embedded by accelerators, with thousands of patents.</a:t>
            </a:r>
          </a:p>
          <a:p>
            <a:endParaRPr lang="en-US" sz="2000" dirty="0"/>
          </a:p>
          <a:p>
            <a:r>
              <a:rPr lang="en-US" sz="2000" b="1" dirty="0"/>
              <a:t>HL-LHC, the current CERN flagship project, is involved in all of the main mapped technological areas. </a:t>
            </a:r>
            <a:r>
              <a:rPr lang="en-US" sz="2000" dirty="0"/>
              <a:t>Namely, </a:t>
            </a:r>
            <a:r>
              <a:rPr lang="en-US" sz="2000" dirty="0" err="1"/>
              <a:t>NbTi</a:t>
            </a:r>
            <a:r>
              <a:rPr lang="en-US" sz="2000" dirty="0"/>
              <a:t>, Nb3Sn, HTSC, cryogenics, vacuum. Of these many are showing a growing trend in the last years. Among these 3D printing and HTSC </a:t>
            </a:r>
          </a:p>
        </p:txBody>
      </p:sp>
      <p:sp>
        <p:nvSpPr>
          <p:cNvPr id="7" name="Footer Placeholder 12">
            <a:extLst>
              <a:ext uri="{FF2B5EF4-FFF2-40B4-BE49-F238E27FC236}">
                <a16:creationId xmlns:a16="http://schemas.microsoft.com/office/drawing/2014/main" id="{6C7B7C91-8678-4C4E-93CF-15DC1E6B4A5E}"/>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383783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8"/>
          <p:cNvSpPr/>
          <p:nvPr/>
        </p:nvSpPr>
        <p:spPr>
          <a:xfrm>
            <a:off x="181945" y="3967558"/>
            <a:ext cx="1440160" cy="1080120"/>
          </a:xfrm>
          <a:prstGeom prst="rect">
            <a:avLst/>
          </a:prstGeom>
          <a:solidFill>
            <a:srgbClr val="0070C0"/>
          </a:solidFill>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a:t>High Energy Physics</a:t>
            </a:r>
          </a:p>
        </p:txBody>
      </p:sp>
      <p:sp>
        <p:nvSpPr>
          <p:cNvPr id="5" name="Rettangolo 8"/>
          <p:cNvSpPr/>
          <p:nvPr/>
        </p:nvSpPr>
        <p:spPr>
          <a:xfrm>
            <a:off x="3545938" y="3950366"/>
            <a:ext cx="1728192" cy="1080120"/>
          </a:xfrm>
          <a:prstGeom prst="rect">
            <a:avLst/>
          </a:prstGeom>
          <a:solidFill>
            <a:srgbClr val="0070C0"/>
          </a:solidFill>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a:t>Medical Applications</a:t>
            </a:r>
          </a:p>
        </p:txBody>
      </p:sp>
      <p:sp>
        <p:nvSpPr>
          <p:cNvPr id="6" name="Rettangolo 8"/>
          <p:cNvSpPr/>
          <p:nvPr/>
        </p:nvSpPr>
        <p:spPr>
          <a:xfrm>
            <a:off x="109381" y="5203880"/>
            <a:ext cx="1944216" cy="1584176"/>
          </a:xfrm>
          <a:prstGeom prst="rect">
            <a:avLst/>
          </a:prstGeom>
          <a:solidFill>
            <a:srgbClr val="0070C0"/>
          </a:solidFill>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a:t>Industrial processes</a:t>
            </a:r>
          </a:p>
        </p:txBody>
      </p:sp>
      <p:sp>
        <p:nvSpPr>
          <p:cNvPr id="7" name="Rettangolo 11"/>
          <p:cNvSpPr/>
          <p:nvPr/>
        </p:nvSpPr>
        <p:spPr>
          <a:xfrm>
            <a:off x="3476921" y="5376058"/>
            <a:ext cx="1728192" cy="1152128"/>
          </a:xfrm>
          <a:prstGeom prst="rect">
            <a:avLst/>
          </a:prstGeom>
          <a:solidFill>
            <a:srgbClr val="6699FF"/>
          </a:solidFill>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a:t>...not yet fully exploited areas</a:t>
            </a:r>
          </a:p>
        </p:txBody>
      </p:sp>
      <p:sp>
        <p:nvSpPr>
          <p:cNvPr id="9" name="Ovale 43"/>
          <p:cNvSpPr/>
          <p:nvPr/>
        </p:nvSpPr>
        <p:spPr>
          <a:xfrm>
            <a:off x="1518506" y="4192324"/>
            <a:ext cx="2232248" cy="1512168"/>
          </a:xfrm>
          <a:prstGeom prst="ellipse">
            <a:avLst/>
          </a:prstGeom>
          <a:solidFill>
            <a:srgbClr val="99CC00"/>
          </a:solidFill>
          <a:ln>
            <a:solidFill>
              <a:srgbClr val="92D05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err="1">
                <a:solidFill>
                  <a:schemeClr val="bg1"/>
                </a:solidFill>
                <a:latin typeface="MV Boli" pitchFamily="2" charset="0"/>
                <a:cs typeface="MV Boli" pitchFamily="2" charset="0"/>
              </a:rPr>
              <a:t>Particle</a:t>
            </a:r>
            <a:r>
              <a:rPr lang="it-IT" sz="2000" b="1" dirty="0">
                <a:solidFill>
                  <a:schemeClr val="bg1"/>
                </a:solidFill>
                <a:latin typeface="MV Boli" pitchFamily="2" charset="0"/>
                <a:cs typeface="MV Boli" pitchFamily="2" charset="0"/>
              </a:rPr>
              <a:t> </a:t>
            </a:r>
            <a:r>
              <a:rPr lang="it-IT" sz="2000" b="1" dirty="0" err="1">
                <a:solidFill>
                  <a:schemeClr val="bg1"/>
                </a:solidFill>
                <a:latin typeface="MV Boli" pitchFamily="2" charset="0"/>
                <a:cs typeface="MV Boli" pitchFamily="2" charset="0"/>
              </a:rPr>
              <a:t>acclerators</a:t>
            </a:r>
            <a:endParaRPr lang="it-IT" sz="2000" b="1" dirty="0">
              <a:solidFill>
                <a:schemeClr val="bg1"/>
              </a:solidFill>
              <a:latin typeface="MV Boli" pitchFamily="2" charset="0"/>
              <a:cs typeface="MV Boli" pitchFamily="2" charset="0"/>
            </a:endParaRPr>
          </a:p>
        </p:txBody>
      </p:sp>
      <p:sp>
        <p:nvSpPr>
          <p:cNvPr id="2" name="Rectangle 1"/>
          <p:cNvSpPr/>
          <p:nvPr/>
        </p:nvSpPr>
        <p:spPr>
          <a:xfrm>
            <a:off x="5796136" y="4102040"/>
            <a:ext cx="2987824" cy="1631216"/>
          </a:xfrm>
          <a:prstGeom prst="rect">
            <a:avLst/>
          </a:prstGeom>
        </p:spPr>
        <p:txBody>
          <a:bodyPr wrap="square">
            <a:spAutoFit/>
          </a:bodyPr>
          <a:lstStyle/>
          <a:p>
            <a:r>
              <a:rPr lang="en-US" sz="2000" dirty="0"/>
              <a:t>more than 30000 accelerator installed in the world - 1100 new systems deployed every year for about US$ 3.2B.</a:t>
            </a:r>
          </a:p>
        </p:txBody>
      </p:sp>
      <p:sp>
        <p:nvSpPr>
          <p:cNvPr id="8" name="Rectangle 7"/>
          <p:cNvSpPr/>
          <p:nvPr/>
        </p:nvSpPr>
        <p:spPr>
          <a:xfrm>
            <a:off x="1907704" y="260648"/>
            <a:ext cx="4390946" cy="369332"/>
          </a:xfrm>
          <a:prstGeom prst="rect">
            <a:avLst/>
          </a:prstGeom>
        </p:spPr>
        <p:txBody>
          <a:bodyPr wrap="none">
            <a:spAutoFit/>
          </a:bodyPr>
          <a:lstStyle/>
          <a:p>
            <a:r>
              <a:rPr lang="en-GB" dirty="0">
                <a:solidFill>
                  <a:srgbClr val="FF0000"/>
                </a:solidFill>
              </a:rPr>
              <a:t>accelerators in Science,  Industry and Society</a:t>
            </a:r>
          </a:p>
        </p:txBody>
      </p:sp>
      <p:sp>
        <p:nvSpPr>
          <p:cNvPr id="13" name="Footer Placeholder 12">
            <a:extLst>
              <a:ext uri="{FF2B5EF4-FFF2-40B4-BE49-F238E27FC236}">
                <a16:creationId xmlns:a16="http://schemas.microsoft.com/office/drawing/2014/main" id="{05F6656C-23C3-BA45-8F81-CA85F3A28E0B}"/>
              </a:ext>
            </a:extLst>
          </p:cNvPr>
          <p:cNvSpPr>
            <a:spLocks noGrp="1"/>
          </p:cNvSpPr>
          <p:nvPr>
            <p:ph type="ftr" sz="quarter" idx="4294967295"/>
          </p:nvPr>
        </p:nvSpPr>
        <p:spPr>
          <a:xfrm>
            <a:off x="3507956" y="6525685"/>
            <a:ext cx="3352800" cy="304800"/>
          </a:xfrm>
        </p:spPr>
        <p:txBody>
          <a:bodyPr/>
          <a:lstStyle/>
          <a:p>
            <a:r>
              <a:rPr lang="en-US" dirty="0" err="1"/>
              <a:t>M.Losasso</a:t>
            </a:r>
            <a:r>
              <a:rPr lang="en-US" dirty="0"/>
              <a:t> CERN 14.06.2018</a:t>
            </a:r>
          </a:p>
        </p:txBody>
      </p:sp>
      <p:sp>
        <p:nvSpPr>
          <p:cNvPr id="14" name="Slide Number Placeholder 13">
            <a:extLst>
              <a:ext uri="{FF2B5EF4-FFF2-40B4-BE49-F238E27FC236}">
                <a16:creationId xmlns:a16="http://schemas.microsoft.com/office/drawing/2014/main" id="{10BA9EB4-A4A3-9E42-BD93-D491E10FBB01}"/>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11</a:t>
            </a:fld>
            <a:endParaRPr lang="en-US"/>
          </a:p>
        </p:txBody>
      </p:sp>
      <p:graphicFrame>
        <p:nvGraphicFramePr>
          <p:cNvPr id="10" name="Chart 9"/>
          <p:cNvGraphicFramePr>
            <a:graphicFrameLocks/>
          </p:cNvGraphicFramePr>
          <p:nvPr>
            <p:extLst>
              <p:ext uri="{D42A27DB-BD31-4B8C-83A1-F6EECF244321}">
                <p14:modId xmlns:p14="http://schemas.microsoft.com/office/powerpoint/2010/main" val="3586194971"/>
              </p:ext>
            </p:extLst>
          </p:nvPr>
        </p:nvGraphicFramePr>
        <p:xfrm>
          <a:off x="179512" y="692696"/>
          <a:ext cx="6264696" cy="32677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5522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7" y="274638"/>
            <a:ext cx="8229600" cy="760236"/>
          </a:xfrm>
        </p:spPr>
        <p:txBody>
          <a:bodyPr/>
          <a:lstStyle/>
          <a:p>
            <a:pPr algn="l"/>
            <a:r>
              <a:rPr lang="en-US" dirty="0"/>
              <a:t>Impact on society</a:t>
            </a:r>
          </a:p>
        </p:txBody>
      </p:sp>
      <p:sp>
        <p:nvSpPr>
          <p:cNvPr id="3" name="Content Placeholder 2"/>
          <p:cNvSpPr>
            <a:spLocks noGrp="1"/>
          </p:cNvSpPr>
          <p:nvPr>
            <p:ph idx="1"/>
          </p:nvPr>
        </p:nvSpPr>
        <p:spPr>
          <a:xfrm>
            <a:off x="206357" y="1344588"/>
            <a:ext cx="8219256" cy="4941912"/>
          </a:xfrm>
        </p:spPr>
        <p:txBody>
          <a:bodyPr>
            <a:normAutofit lnSpcReduction="10000"/>
          </a:bodyPr>
          <a:lstStyle/>
          <a:p>
            <a:pPr marL="0" indent="0">
              <a:buNone/>
            </a:pPr>
            <a:r>
              <a:rPr lang="en-US" sz="2000" dirty="0"/>
              <a:t>Application of accelerators has not yet</a:t>
            </a:r>
          </a:p>
          <a:p>
            <a:pPr marL="0" indent="0">
              <a:buNone/>
            </a:pPr>
            <a:r>
              <a:rPr lang="en-US" sz="2000" dirty="0"/>
              <a:t>reached full opportunities and potential</a:t>
            </a:r>
          </a:p>
          <a:p>
            <a:pPr marL="0" indent="0">
              <a:buNone/>
            </a:pPr>
            <a:r>
              <a:rPr lang="en-US" sz="2000" dirty="0"/>
              <a:t>offered from many sectors.</a:t>
            </a:r>
          </a:p>
          <a:p>
            <a:pPr marL="0" indent="0">
              <a:buNone/>
            </a:pPr>
            <a:endParaRPr lang="en-US" sz="2000" dirty="0"/>
          </a:p>
          <a:p>
            <a:pPr marL="0" indent="0">
              <a:buNone/>
            </a:pPr>
            <a:r>
              <a:rPr lang="en-US" sz="2000" dirty="0"/>
              <a:t>Exploitation is expected  even outside </a:t>
            </a:r>
          </a:p>
          <a:p>
            <a:pPr marL="0" indent="0">
              <a:buNone/>
            </a:pPr>
            <a:r>
              <a:rPr lang="en-US" sz="2000" dirty="0"/>
              <a:t>of the known medical therapy field.</a:t>
            </a:r>
          </a:p>
          <a:p>
            <a:pPr marL="0" indent="0">
              <a:buNone/>
            </a:pPr>
            <a:endParaRPr lang="en-US" sz="2000" dirty="0"/>
          </a:p>
          <a:p>
            <a:pPr marL="0" indent="0">
              <a:buNone/>
            </a:pPr>
            <a:r>
              <a:rPr lang="en-US" sz="2000" dirty="0"/>
              <a:t>Examples: </a:t>
            </a:r>
            <a:r>
              <a:rPr lang="en-US" sz="2000" b="1" dirty="0"/>
              <a:t>Accelerator-driven systems </a:t>
            </a:r>
          </a:p>
          <a:p>
            <a:pPr marL="0" indent="0">
              <a:buNone/>
            </a:pPr>
            <a:r>
              <a:rPr lang="en-US" sz="2000" dirty="0"/>
              <a:t>able to provide a long-term strategy for </a:t>
            </a:r>
          </a:p>
          <a:p>
            <a:pPr marL="0" indent="0">
              <a:buNone/>
            </a:pPr>
            <a:r>
              <a:rPr lang="en-US" sz="2000" dirty="0"/>
              <a:t>the growth of nuclear power –</a:t>
            </a:r>
          </a:p>
          <a:p>
            <a:pPr marL="0" indent="0">
              <a:buNone/>
            </a:pPr>
            <a:r>
              <a:rPr lang="en-US" sz="2000" b="1" dirty="0"/>
              <a:t>Fusion energy - Industrial processes - </a:t>
            </a:r>
            <a:endParaRPr lang="en-US" sz="2000" dirty="0"/>
          </a:p>
          <a:p>
            <a:pPr marL="0" indent="0">
              <a:buNone/>
            </a:pPr>
            <a:r>
              <a:rPr lang="en-US" sz="2000" b="1" dirty="0"/>
              <a:t>Gas and water cleaning</a:t>
            </a:r>
            <a:r>
              <a:rPr lang="en-US" sz="2000" dirty="0"/>
              <a:t> - Demonstrations have shown the effectiveness and efficiency of particle-accelerator  technology in treating flue gas emissions and polluted water.</a:t>
            </a:r>
          </a:p>
        </p:txBody>
      </p:sp>
      <p:pic>
        <p:nvPicPr>
          <p:cNvPr id="4" name="Picture 3"/>
          <p:cNvPicPr>
            <a:picLocks noChangeAspect="1"/>
          </p:cNvPicPr>
          <p:nvPr/>
        </p:nvPicPr>
        <p:blipFill>
          <a:blip r:embed="rId3"/>
          <a:stretch>
            <a:fillRect/>
          </a:stretch>
        </p:blipFill>
        <p:spPr>
          <a:xfrm>
            <a:off x="4938465" y="83285"/>
            <a:ext cx="4128758" cy="4540817"/>
          </a:xfrm>
          <a:prstGeom prst="rect">
            <a:avLst/>
          </a:prstGeom>
        </p:spPr>
      </p:pic>
      <p:sp>
        <p:nvSpPr>
          <p:cNvPr id="8" name="Footer Placeholder 12">
            <a:extLst>
              <a:ext uri="{FF2B5EF4-FFF2-40B4-BE49-F238E27FC236}">
                <a16:creationId xmlns:a16="http://schemas.microsoft.com/office/drawing/2014/main" id="{8F7FA047-7553-8F49-8FE0-73966EDCB744}"/>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2911392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8" name="Straight Arrow Connector 17"/>
          <p:cNvCxnSpPr/>
          <p:nvPr/>
        </p:nvCxnSpPr>
        <p:spPr>
          <a:xfrm>
            <a:off x="5065662" y="4300954"/>
            <a:ext cx="793974" cy="0"/>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sp>
        <p:nvSpPr>
          <p:cNvPr id="20" name="Hexagon 19"/>
          <p:cNvSpPr/>
          <p:nvPr/>
        </p:nvSpPr>
        <p:spPr>
          <a:xfrm>
            <a:off x="5668657" y="135852"/>
            <a:ext cx="1433206" cy="1230238"/>
          </a:xfrm>
          <a:prstGeom prst="hexagon">
            <a:avLst>
              <a:gd name="adj" fmla="val 25000"/>
              <a:gd name="vf" fmla="val 115470"/>
            </a:avLst>
          </a:prstGeom>
          <a:solidFill>
            <a:srgbClr val="242A28"/>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1" name="Title 1"/>
          <p:cNvSpPr>
            <a:spLocks noGrp="1"/>
          </p:cNvSpPr>
          <p:nvPr>
            <p:ph type="title"/>
          </p:nvPr>
        </p:nvSpPr>
        <p:spPr>
          <a:xfrm>
            <a:off x="94031" y="259639"/>
            <a:ext cx="5765605" cy="796551"/>
          </a:xfrm>
        </p:spPr>
        <p:txBody>
          <a:bodyPr/>
          <a:lstStyle/>
          <a:p>
            <a:r>
              <a:rPr lang="en-US" dirty="0">
                <a:solidFill>
                  <a:schemeClr val="tx1"/>
                </a:solidFill>
              </a:rPr>
              <a:t>KT Modes</a:t>
            </a:r>
          </a:p>
        </p:txBody>
      </p:sp>
      <p:sp>
        <p:nvSpPr>
          <p:cNvPr id="22" name="Hexagon 21"/>
          <p:cNvSpPr/>
          <p:nvPr/>
        </p:nvSpPr>
        <p:spPr>
          <a:xfrm>
            <a:off x="6059046" y="3566914"/>
            <a:ext cx="1433206" cy="1230238"/>
          </a:xfrm>
          <a:prstGeom prst="hexagon">
            <a:avLst>
              <a:gd name="adj" fmla="val 25000"/>
              <a:gd name="vf" fmla="val 115470"/>
            </a:avLst>
          </a:prstGeom>
          <a:blipFill rotWithShape="1">
            <a:blip r:embed="rId2"/>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Hexagon 22"/>
          <p:cNvSpPr/>
          <p:nvPr/>
        </p:nvSpPr>
        <p:spPr>
          <a:xfrm>
            <a:off x="3246153" y="2714918"/>
            <a:ext cx="1433206" cy="1230238"/>
          </a:xfrm>
          <a:prstGeom prst="hexagon">
            <a:avLst>
              <a:gd name="adj" fmla="val 25000"/>
              <a:gd name="vf" fmla="val 115470"/>
            </a:avLst>
          </a:prstGeom>
          <a:blipFill rotWithShape="1">
            <a:blip r:embed="rId3"/>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Hexagon 23"/>
          <p:cNvSpPr/>
          <p:nvPr/>
        </p:nvSpPr>
        <p:spPr>
          <a:xfrm>
            <a:off x="2034901" y="2039285"/>
            <a:ext cx="1433206" cy="1230238"/>
          </a:xfrm>
          <a:prstGeom prst="hexagon">
            <a:avLst>
              <a:gd name="adj" fmla="val 25000"/>
              <a:gd name="vf" fmla="val 115470"/>
            </a:avLst>
          </a:prstGeom>
          <a:blipFill rotWithShape="1">
            <a:blip r:embed="rId4"/>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Hexagon 24"/>
          <p:cNvSpPr/>
          <p:nvPr/>
        </p:nvSpPr>
        <p:spPr>
          <a:xfrm>
            <a:off x="823649" y="4018652"/>
            <a:ext cx="1433206" cy="1230238"/>
          </a:xfrm>
          <a:prstGeom prst="hexagon">
            <a:avLst>
              <a:gd name="adj" fmla="val 25000"/>
              <a:gd name="vf" fmla="val 115470"/>
            </a:avLst>
          </a:prstGeom>
          <a:blipFill rotWithShape="1">
            <a:blip r:embed="rId5"/>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Hexagon 25"/>
          <p:cNvSpPr/>
          <p:nvPr/>
        </p:nvSpPr>
        <p:spPr>
          <a:xfrm>
            <a:off x="6879909" y="4709594"/>
            <a:ext cx="1433206" cy="1230238"/>
          </a:xfrm>
          <a:prstGeom prst="hexagon">
            <a:avLst>
              <a:gd name="adj" fmla="val 25000"/>
              <a:gd name="vf" fmla="val 115470"/>
            </a:avLst>
          </a:prstGeom>
          <a:blipFill rotWithShape="1">
            <a:blip r:embed="rId6"/>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Hexagon 26"/>
          <p:cNvSpPr/>
          <p:nvPr/>
        </p:nvSpPr>
        <p:spPr>
          <a:xfrm>
            <a:off x="4457405" y="4633771"/>
            <a:ext cx="1433206" cy="1230238"/>
          </a:xfrm>
          <a:prstGeom prst="hexagon">
            <a:avLst>
              <a:gd name="adj" fmla="val 25000"/>
              <a:gd name="vf" fmla="val 115470"/>
            </a:avLst>
          </a:prstGeom>
          <a:blipFill rotWithShape="1">
            <a:blip r:embed="rId7"/>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Hexagon 27"/>
          <p:cNvSpPr/>
          <p:nvPr/>
        </p:nvSpPr>
        <p:spPr>
          <a:xfrm>
            <a:off x="6890425" y="2042763"/>
            <a:ext cx="1433206" cy="1230238"/>
          </a:xfrm>
          <a:prstGeom prst="hexagon">
            <a:avLst>
              <a:gd name="adj" fmla="val 25000"/>
              <a:gd name="vf" fmla="val 115470"/>
            </a:avLst>
          </a:prstGeom>
          <a:blipFill rotWithShape="1">
            <a:blip r:embed="rId8"/>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Hexagon 28"/>
          <p:cNvSpPr/>
          <p:nvPr/>
        </p:nvSpPr>
        <p:spPr>
          <a:xfrm>
            <a:off x="3246153" y="4018652"/>
            <a:ext cx="1433206" cy="1230238"/>
          </a:xfrm>
          <a:prstGeom prst="hexagon">
            <a:avLst>
              <a:gd name="adj" fmla="val 25000"/>
              <a:gd name="vf" fmla="val 115470"/>
            </a:avLst>
          </a:prstGeom>
          <a:blipFill rotWithShape="1">
            <a:blip r:embed="rId9"/>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30" name="Group 29"/>
          <p:cNvGrpSpPr/>
          <p:nvPr/>
        </p:nvGrpSpPr>
        <p:grpSpPr>
          <a:xfrm>
            <a:off x="3246153" y="1366722"/>
            <a:ext cx="1433206" cy="1230238"/>
            <a:chOff x="1232874" y="1073807"/>
            <a:chExt cx="1433206" cy="1230238"/>
          </a:xfrm>
          <a:solidFill>
            <a:srgbClr val="002A50"/>
          </a:solidFill>
        </p:grpSpPr>
        <p:sp>
          <p:nvSpPr>
            <p:cNvPr id="31" name="Hexagon 30"/>
            <p:cNvSpPr/>
            <p:nvPr/>
          </p:nvSpPr>
          <p:spPr>
            <a:xfrm>
              <a:off x="1232874" y="1073807"/>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2" name="Hexagon 4"/>
            <p:cNvSpPr/>
            <p:nvPr/>
          </p:nvSpPr>
          <p:spPr>
            <a:xfrm>
              <a:off x="1454828" y="1264328"/>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Business Incubation</a:t>
              </a:r>
            </a:p>
          </p:txBody>
        </p:sp>
      </p:grpSp>
      <p:grpSp>
        <p:nvGrpSpPr>
          <p:cNvPr id="33" name="Group 32"/>
          <p:cNvGrpSpPr/>
          <p:nvPr/>
        </p:nvGrpSpPr>
        <p:grpSpPr>
          <a:xfrm>
            <a:off x="4457405" y="2039285"/>
            <a:ext cx="1433206" cy="1230238"/>
            <a:chOff x="2465749" y="1750089"/>
            <a:chExt cx="1433206" cy="1230238"/>
          </a:xfrm>
          <a:solidFill>
            <a:schemeClr val="tx1">
              <a:lumMod val="75000"/>
            </a:schemeClr>
          </a:solidFill>
        </p:grpSpPr>
        <p:sp>
          <p:nvSpPr>
            <p:cNvPr id="34" name="Hexagon 33"/>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5"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Open Hardware</a:t>
              </a:r>
            </a:p>
          </p:txBody>
        </p:sp>
      </p:grpSp>
      <p:grpSp>
        <p:nvGrpSpPr>
          <p:cNvPr id="36" name="Group 35"/>
          <p:cNvGrpSpPr/>
          <p:nvPr/>
        </p:nvGrpSpPr>
        <p:grpSpPr>
          <a:xfrm>
            <a:off x="823649" y="1366090"/>
            <a:ext cx="1433206" cy="1230238"/>
            <a:chOff x="1232874" y="2433814"/>
            <a:chExt cx="1433206" cy="1230238"/>
          </a:xfrm>
          <a:solidFill>
            <a:srgbClr val="002A50"/>
          </a:solidFill>
        </p:grpSpPr>
        <p:sp>
          <p:nvSpPr>
            <p:cNvPr id="37" name="Hexagon 36"/>
            <p:cNvSpPr/>
            <p:nvPr/>
          </p:nvSpPr>
          <p:spPr>
            <a:xfrm>
              <a:off x="1232874" y="2433814"/>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8" name="Hexagon 4"/>
            <p:cNvSpPr/>
            <p:nvPr/>
          </p:nvSpPr>
          <p:spPr>
            <a:xfrm>
              <a:off x="1454828" y="2624335"/>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Licensing</a:t>
              </a:r>
            </a:p>
          </p:txBody>
        </p:sp>
      </p:grpSp>
      <p:grpSp>
        <p:nvGrpSpPr>
          <p:cNvPr id="39" name="Group 38"/>
          <p:cNvGrpSpPr/>
          <p:nvPr/>
        </p:nvGrpSpPr>
        <p:grpSpPr>
          <a:xfrm>
            <a:off x="2034901" y="3359038"/>
            <a:ext cx="1433206" cy="1230238"/>
            <a:chOff x="2464867" y="3113352"/>
            <a:chExt cx="1433206" cy="1230238"/>
          </a:xfrm>
          <a:solidFill>
            <a:srgbClr val="002A50"/>
          </a:solidFill>
        </p:grpSpPr>
        <p:sp>
          <p:nvSpPr>
            <p:cNvPr id="40" name="Hexagon 39"/>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1"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Service and Consultancy</a:t>
              </a:r>
            </a:p>
          </p:txBody>
        </p:sp>
      </p:grpSp>
      <p:grpSp>
        <p:nvGrpSpPr>
          <p:cNvPr id="42" name="Group 41"/>
          <p:cNvGrpSpPr/>
          <p:nvPr/>
        </p:nvGrpSpPr>
        <p:grpSpPr>
          <a:xfrm>
            <a:off x="6890425" y="3403533"/>
            <a:ext cx="1433206" cy="1230238"/>
            <a:chOff x="3699507" y="1071016"/>
            <a:chExt cx="1433206" cy="1230238"/>
          </a:xfrm>
        </p:grpSpPr>
        <p:sp>
          <p:nvSpPr>
            <p:cNvPr id="43" name="Hexagon 42"/>
            <p:cNvSpPr/>
            <p:nvPr/>
          </p:nvSpPr>
          <p:spPr>
            <a:xfrm>
              <a:off x="3699507" y="1071016"/>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4" name="Hexagon 4"/>
            <p:cNvSpPr/>
            <p:nvPr/>
          </p:nvSpPr>
          <p:spPr>
            <a:xfrm>
              <a:off x="3921461" y="1261537"/>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EU Projects</a:t>
              </a:r>
            </a:p>
          </p:txBody>
        </p:sp>
      </p:grpSp>
      <p:grpSp>
        <p:nvGrpSpPr>
          <p:cNvPr id="45" name="Group 44"/>
          <p:cNvGrpSpPr/>
          <p:nvPr/>
        </p:nvGrpSpPr>
        <p:grpSpPr>
          <a:xfrm>
            <a:off x="5668657" y="4018652"/>
            <a:ext cx="1433206" cy="1230238"/>
            <a:chOff x="4932382" y="402641"/>
            <a:chExt cx="1433206" cy="1230238"/>
          </a:xfrm>
        </p:grpSpPr>
        <p:sp>
          <p:nvSpPr>
            <p:cNvPr id="46" name="Hexagon 45"/>
            <p:cNvSpPr/>
            <p:nvPr/>
          </p:nvSpPr>
          <p:spPr>
            <a:xfrm>
              <a:off x="4932382" y="402641"/>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7" name="Hexagon 4"/>
            <p:cNvSpPr/>
            <p:nvPr/>
          </p:nvSpPr>
          <p:spPr>
            <a:xfrm>
              <a:off x="5154336" y="593162"/>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Training</a:t>
              </a:r>
            </a:p>
          </p:txBody>
        </p:sp>
      </p:grpSp>
      <p:grpSp>
        <p:nvGrpSpPr>
          <p:cNvPr id="48" name="Group 47"/>
          <p:cNvGrpSpPr/>
          <p:nvPr/>
        </p:nvGrpSpPr>
        <p:grpSpPr>
          <a:xfrm>
            <a:off x="5668657" y="2714918"/>
            <a:ext cx="1433206" cy="1230238"/>
            <a:chOff x="6165257" y="2447302"/>
            <a:chExt cx="1433206" cy="1230238"/>
          </a:xfrm>
          <a:solidFill>
            <a:schemeClr val="tx1">
              <a:lumMod val="75000"/>
            </a:schemeClr>
          </a:solidFill>
        </p:grpSpPr>
        <p:sp>
          <p:nvSpPr>
            <p:cNvPr id="49" name="Hexagon 48"/>
            <p:cNvSpPr/>
            <p:nvPr/>
          </p:nvSpPr>
          <p:spPr>
            <a:xfrm>
              <a:off x="6165257" y="244730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50" name="Hexagon 4"/>
            <p:cNvSpPr/>
            <p:nvPr/>
          </p:nvSpPr>
          <p:spPr>
            <a:xfrm>
              <a:off x="6387211" y="263782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Procurement</a:t>
              </a:r>
            </a:p>
          </p:txBody>
        </p:sp>
      </p:grpSp>
      <p:grpSp>
        <p:nvGrpSpPr>
          <p:cNvPr id="51" name="Group 50"/>
          <p:cNvGrpSpPr/>
          <p:nvPr/>
        </p:nvGrpSpPr>
        <p:grpSpPr>
          <a:xfrm>
            <a:off x="2034901" y="4709594"/>
            <a:ext cx="1433206" cy="1230238"/>
            <a:chOff x="7391954" y="3136608"/>
            <a:chExt cx="1433206" cy="1230238"/>
          </a:xfrm>
          <a:solidFill>
            <a:srgbClr val="002A50"/>
          </a:solidFill>
        </p:grpSpPr>
        <p:sp>
          <p:nvSpPr>
            <p:cNvPr id="52" name="Hexagon 51"/>
            <p:cNvSpPr/>
            <p:nvPr/>
          </p:nvSpPr>
          <p:spPr>
            <a:xfrm>
              <a:off x="7391954" y="3136608"/>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53" name="Hexagon 4"/>
            <p:cNvSpPr/>
            <p:nvPr/>
          </p:nvSpPr>
          <p:spPr>
            <a:xfrm>
              <a:off x="7613908" y="3327129"/>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R&amp;D Collaborations</a:t>
              </a:r>
            </a:p>
          </p:txBody>
        </p:sp>
      </p:grpSp>
      <p:grpSp>
        <p:nvGrpSpPr>
          <p:cNvPr id="54" name="Group 53"/>
          <p:cNvGrpSpPr/>
          <p:nvPr/>
        </p:nvGrpSpPr>
        <p:grpSpPr>
          <a:xfrm>
            <a:off x="4457405" y="750971"/>
            <a:ext cx="1433206" cy="1230238"/>
            <a:chOff x="2464867" y="3113352"/>
            <a:chExt cx="1433206" cy="1230238"/>
          </a:xfrm>
          <a:solidFill>
            <a:srgbClr val="002A50"/>
          </a:solidFill>
        </p:grpSpPr>
        <p:sp>
          <p:nvSpPr>
            <p:cNvPr id="55" name="Hexagon 54"/>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56"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Easy Access IP</a:t>
              </a:r>
            </a:p>
          </p:txBody>
        </p:sp>
      </p:grpSp>
      <p:pic>
        <p:nvPicPr>
          <p:cNvPr id="57" name="Picture 56"/>
          <p:cNvPicPr>
            <a:picLocks noChangeAspect="1"/>
          </p:cNvPicPr>
          <p:nvPr/>
        </p:nvPicPr>
        <p:blipFill>
          <a:blip r:embed="rId10"/>
          <a:stretch>
            <a:fillRect/>
          </a:stretch>
        </p:blipFill>
        <p:spPr>
          <a:xfrm>
            <a:off x="5890611" y="500732"/>
            <a:ext cx="1061832" cy="440760"/>
          </a:xfrm>
          <a:prstGeom prst="rect">
            <a:avLst/>
          </a:prstGeom>
        </p:spPr>
      </p:pic>
      <p:pic>
        <p:nvPicPr>
          <p:cNvPr id="58" name="Picture 57"/>
          <p:cNvPicPr>
            <a:picLocks noChangeAspect="1"/>
          </p:cNvPicPr>
          <p:nvPr/>
        </p:nvPicPr>
        <p:blipFill>
          <a:blip r:embed="rId11"/>
          <a:stretch>
            <a:fillRect/>
          </a:stretch>
        </p:blipFill>
        <p:spPr>
          <a:xfrm>
            <a:off x="6900941" y="751603"/>
            <a:ext cx="1422690" cy="1230238"/>
          </a:xfrm>
          <a:prstGeom prst="hexagon">
            <a:avLst/>
          </a:prstGeom>
          <a:solidFill>
            <a:srgbClr val="FFFFFF">
              <a:shade val="85000"/>
            </a:srgbClr>
          </a:solidFill>
          <a:ln>
            <a:noFill/>
          </a:ln>
          <a:effectLst/>
        </p:spPr>
      </p:pic>
      <p:grpSp>
        <p:nvGrpSpPr>
          <p:cNvPr id="59" name="Group 58"/>
          <p:cNvGrpSpPr/>
          <p:nvPr/>
        </p:nvGrpSpPr>
        <p:grpSpPr>
          <a:xfrm>
            <a:off x="5679173" y="1427644"/>
            <a:ext cx="1433206" cy="1230238"/>
            <a:chOff x="2465749" y="1750089"/>
            <a:chExt cx="1433206" cy="1230238"/>
          </a:xfrm>
          <a:solidFill>
            <a:schemeClr val="tx1">
              <a:lumMod val="75000"/>
            </a:schemeClr>
          </a:solidFill>
        </p:grpSpPr>
        <p:sp>
          <p:nvSpPr>
            <p:cNvPr id="60" name="Hexagon 59"/>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61"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a:t>Open Source Software</a:t>
              </a:r>
            </a:p>
          </p:txBody>
        </p:sp>
      </p:grpSp>
      <p:sp>
        <p:nvSpPr>
          <p:cNvPr id="62" name="Footer Placeholder 12">
            <a:extLst>
              <a:ext uri="{FF2B5EF4-FFF2-40B4-BE49-F238E27FC236}">
                <a16:creationId xmlns:a16="http://schemas.microsoft.com/office/drawing/2014/main" id="{D0088E0D-1273-8345-A9DB-44FD5427A9DC}"/>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84422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2" name="Rectangle 1028"/>
          <p:cNvSpPr>
            <a:spLocks noGrp="1" noChangeArrowheads="1"/>
          </p:cNvSpPr>
          <p:nvPr>
            <p:ph type="body" idx="4294967295"/>
          </p:nvPr>
        </p:nvSpPr>
        <p:spPr>
          <a:xfrm>
            <a:off x="395536" y="1497990"/>
            <a:ext cx="8458200" cy="914400"/>
          </a:xfrm>
        </p:spPr>
        <p:style>
          <a:lnRef idx="1">
            <a:schemeClr val="accent1"/>
          </a:lnRef>
          <a:fillRef idx="2">
            <a:schemeClr val="accent1"/>
          </a:fillRef>
          <a:effectRef idx="1">
            <a:schemeClr val="accent1"/>
          </a:effectRef>
          <a:fontRef idx="minor">
            <a:schemeClr val="dk1"/>
          </a:fontRef>
        </p:style>
        <p:txBody>
          <a:bodyPr/>
          <a:lstStyle/>
          <a:p>
            <a:pPr>
              <a:spcAft>
                <a:spcPts val="1200"/>
              </a:spcAft>
              <a:buClr>
                <a:srgbClr val="FFFF00"/>
              </a:buClr>
              <a:buFont typeface="Wingdings" charset="2"/>
              <a:buChar char="q"/>
            </a:pPr>
            <a:r>
              <a:rPr lang="en-US" sz="2400" dirty="0">
                <a:solidFill>
                  <a:schemeClr val="tx1"/>
                </a:solidFill>
                <a:effectLst>
                  <a:outerShdw blurRad="38100" dist="38100" dir="2700000" algn="tl" rotWithShape="0">
                    <a:prstClr val="black"/>
                  </a:outerShdw>
                </a:effectLst>
              </a:rPr>
              <a:t>I</a:t>
            </a:r>
            <a:r>
              <a:rPr lang="en-US" sz="2400" dirty="0">
                <a:solidFill>
                  <a:schemeClr val="tx1"/>
                </a:solidFill>
                <a:effectLst>
                  <a:outerShdw blurRad="38100" dist="38100" dir="2700000" algn="tl" rotWithShape="0">
                    <a:prstClr val="black"/>
                  </a:outerShdw>
                </a:effectLst>
                <a:ea typeface="ＭＳ Ｐゴシック" charset="-128"/>
                <a:cs typeface="ＭＳ Ｐゴシック" charset="-128"/>
              </a:rPr>
              <a:t>nterfacing between fundamental science and key technological developments</a:t>
            </a:r>
          </a:p>
        </p:txBody>
      </p:sp>
      <p:pic>
        <p:nvPicPr>
          <p:cNvPr id="7" name="Picture 6" descr="Screen shot 2011-04-17 at 17.36.46.png"/>
          <p:cNvPicPr>
            <a:picLocks noChangeAspect="1"/>
          </p:cNvPicPr>
          <p:nvPr/>
        </p:nvPicPr>
        <p:blipFill>
          <a:blip r:embed="rId3"/>
          <a:stretch>
            <a:fillRect/>
          </a:stretch>
        </p:blipFill>
        <p:spPr>
          <a:xfrm>
            <a:off x="1040064" y="2416769"/>
            <a:ext cx="5208336" cy="936031"/>
          </a:xfrm>
          <a:prstGeom prst="rect">
            <a:avLst/>
          </a:prstGeom>
          <a:effectLst>
            <a:outerShdw blurRad="38100" dist="38100" dir="2700000">
              <a:srgbClr val="000000"/>
            </a:outerShdw>
          </a:effectLst>
        </p:spPr>
      </p:pic>
      <p:grpSp>
        <p:nvGrpSpPr>
          <p:cNvPr id="3" name="Group 2"/>
          <p:cNvGrpSpPr/>
          <p:nvPr/>
        </p:nvGrpSpPr>
        <p:grpSpPr>
          <a:xfrm>
            <a:off x="457200" y="3849469"/>
            <a:ext cx="8686800" cy="2627531"/>
            <a:chOff x="457200" y="3849469"/>
            <a:chExt cx="8686800" cy="2627531"/>
          </a:xfrm>
        </p:grpSpPr>
        <p:grpSp>
          <p:nvGrpSpPr>
            <p:cNvPr id="19" name="Group 18"/>
            <p:cNvGrpSpPr/>
            <p:nvPr/>
          </p:nvGrpSpPr>
          <p:grpSpPr>
            <a:xfrm>
              <a:off x="457200" y="3849469"/>
              <a:ext cx="8686800" cy="2627531"/>
              <a:chOff x="457200" y="3849469"/>
              <a:chExt cx="8686800" cy="2627531"/>
            </a:xfrm>
          </p:grpSpPr>
          <p:sp>
            <p:nvSpPr>
              <p:cNvPr id="14" name="Rectangle 1028"/>
              <p:cNvSpPr txBox="1">
                <a:spLocks noChangeArrowheads="1"/>
              </p:cNvSpPr>
              <p:nvPr/>
            </p:nvSpPr>
            <p:spPr bwMode="auto">
              <a:xfrm>
                <a:off x="457200" y="3849469"/>
                <a:ext cx="86868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1200"/>
                  </a:spcAft>
                  <a:buClr>
                    <a:srgbClr val="FFFF00"/>
                  </a:buClr>
                  <a:buSzPct val="75000"/>
                  <a:buFont typeface="Wingdings" charset="2"/>
                  <a:buChar char="q"/>
                  <a:tabLst/>
                  <a:defRPr/>
                </a:pPr>
                <a:r>
                  <a:rPr kumimoji="0" lang="en-US" sz="2400" b="0" i="0" u="none" strike="noStrike" kern="0" cap="none" spc="0" normalizeH="0" baseline="0" noProof="0" dirty="0">
                    <a:ln>
                      <a:noFill/>
                    </a:ln>
                    <a:effectLst>
                      <a:outerShdw blurRad="38100" dist="38100" dir="2700000" algn="tl" rotWithShape="0">
                        <a:prstClr val="black"/>
                      </a:outerShdw>
                    </a:effectLst>
                    <a:uLnTx/>
                    <a:uFillTx/>
                    <a:latin typeface="+mn-lt"/>
                    <a:ea typeface="ＭＳ Ｐゴシック" charset="-128"/>
                    <a:cs typeface="ＭＳ Ｐゴシック" charset="-128"/>
                  </a:rPr>
                  <a:t>CERN Technologies and Innovation</a:t>
                </a:r>
              </a:p>
            </p:txBody>
          </p:sp>
          <p:pic>
            <p:nvPicPr>
              <p:cNvPr id="15" name="Picture 2" descr="Capture-003924web"/>
              <p:cNvPicPr>
                <a:picLocks noChangeAspect="1" noChangeArrowheads="1"/>
              </p:cNvPicPr>
              <p:nvPr/>
            </p:nvPicPr>
            <p:blipFill>
              <a:blip r:embed="rId4"/>
              <a:srcRect/>
              <a:stretch>
                <a:fillRect/>
              </a:stretch>
            </p:blipFill>
            <p:spPr bwMode="auto">
              <a:xfrm>
                <a:off x="914400" y="4382869"/>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8" name="TextBox 17"/>
              <p:cNvSpPr txBox="1"/>
              <p:nvPr/>
            </p:nvSpPr>
            <p:spPr>
              <a:xfrm>
                <a:off x="3707882" y="5877272"/>
                <a:ext cx="2438400" cy="369332"/>
              </a:xfrm>
              <a:prstGeom prst="rect">
                <a:avLst/>
              </a:prstGeom>
              <a:noFill/>
            </p:spPr>
            <p:txBody>
              <a:bodyPr wrap="square" rtlCol="0">
                <a:spAutoFit/>
              </a:bodyPr>
              <a:lstStyle/>
              <a:p>
                <a:pPr algn="ctr"/>
                <a:r>
                  <a:rPr lang="en-US" sz="1800" dirty="0">
                    <a:solidFill>
                      <a:srgbClr val="FFFFFF"/>
                    </a:solidFill>
                    <a:effectLst>
                      <a:outerShdw blurRad="38100" dist="38100" dir="2700000" algn="tl" rotWithShape="0">
                        <a:prstClr val="black"/>
                      </a:outerShdw>
                    </a:effectLst>
                  </a:rPr>
                  <a:t>Detecting particles</a:t>
                </a:r>
              </a:p>
            </p:txBody>
          </p:sp>
          <p:sp>
            <p:nvSpPr>
              <p:cNvPr id="20" name="TextBox 19"/>
              <p:cNvSpPr txBox="1"/>
              <p:nvPr/>
            </p:nvSpPr>
            <p:spPr>
              <a:xfrm>
                <a:off x="762000" y="5830669"/>
                <a:ext cx="2438400" cy="646331"/>
              </a:xfrm>
              <a:prstGeom prst="rect">
                <a:avLst/>
              </a:prstGeom>
              <a:noFill/>
            </p:spPr>
            <p:txBody>
              <a:bodyPr wrap="square" rtlCol="0">
                <a:spAutoFit/>
              </a:bodyPr>
              <a:lstStyle/>
              <a:p>
                <a:pPr algn="ctr"/>
                <a:r>
                  <a:rPr lang="en-US" sz="1800" dirty="0">
                    <a:solidFill>
                      <a:srgbClr val="FFFFFF"/>
                    </a:solidFill>
                    <a:effectLst>
                      <a:outerShdw blurRad="38100" dist="38100" dir="2700000" algn="tl" rotWithShape="0">
                        <a:prstClr val="black"/>
                      </a:outerShdw>
                    </a:effectLst>
                  </a:rPr>
                  <a:t>Accelerating particle beams</a:t>
                </a:r>
              </a:p>
            </p:txBody>
          </p:sp>
          <p:pic>
            <p:nvPicPr>
              <p:cNvPr id="21" name="Picture 1033" descr="Grid_globe_V1"/>
              <p:cNvPicPr>
                <a:picLocks noChangeAspect="1" noChangeArrowheads="1"/>
              </p:cNvPicPr>
              <p:nvPr/>
            </p:nvPicPr>
            <p:blipFill>
              <a:blip r:embed="rId5"/>
              <a:srcRect/>
              <a:stretch>
                <a:fillRect/>
              </a:stretch>
            </p:blipFill>
            <p:spPr bwMode="auto">
              <a:xfrm>
                <a:off x="6858000" y="4395827"/>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22" name="TextBox 21"/>
              <p:cNvSpPr txBox="1"/>
              <p:nvPr/>
            </p:nvSpPr>
            <p:spPr>
              <a:xfrm>
                <a:off x="6705600" y="5830669"/>
                <a:ext cx="1981200" cy="646331"/>
              </a:xfrm>
              <a:prstGeom prst="rect">
                <a:avLst/>
              </a:prstGeom>
              <a:noFill/>
            </p:spPr>
            <p:txBody>
              <a:bodyPr wrap="square" rtlCol="0">
                <a:spAutoFit/>
              </a:bodyPr>
              <a:lstStyle/>
              <a:p>
                <a:pPr algn="ctr"/>
                <a:r>
                  <a:rPr lang="en-US" sz="1800" dirty="0">
                    <a:solidFill>
                      <a:srgbClr val="FFFFFF"/>
                    </a:solidFill>
                    <a:effectLst>
                      <a:outerShdw blurRad="38100" dist="38100" dir="2700000" algn="tl" rotWithShape="0">
                        <a:prstClr val="black"/>
                      </a:outerShdw>
                    </a:effectLst>
                  </a:rPr>
                  <a:t>Large-scale computing (Grid)</a:t>
                </a:r>
              </a:p>
            </p:txBody>
          </p:sp>
          <p:sp>
            <p:nvSpPr>
              <p:cNvPr id="24" name="Left-Right Arrow 23"/>
              <p:cNvSpPr/>
              <p:nvPr/>
            </p:nvSpPr>
            <p:spPr bwMode="auto">
              <a:xfrm>
                <a:off x="6012160"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5" name="Left-Right Arrow 24"/>
              <p:cNvSpPr/>
              <p:nvPr/>
            </p:nvSpPr>
            <p:spPr bwMode="auto">
              <a:xfrm>
                <a:off x="3265128"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pic>
          <p:nvPicPr>
            <p:cNvPr id="23" name="Picture 22" descr="cms_event.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7944" y="4328703"/>
              <a:ext cx="1662621" cy="1582047"/>
            </a:xfrm>
            <a:prstGeom prst="rect">
              <a:avLst/>
            </a:prstGeom>
            <a:effectLst>
              <a:outerShdw blurRad="38100" dist="38100" dir="2700000" algn="tl" rotWithShape="0">
                <a:prstClr val="black"/>
              </a:outerShdw>
            </a:effectLst>
          </p:spPr>
        </p:pic>
      </p:grpSp>
      <p:sp>
        <p:nvSpPr>
          <p:cNvPr id="4" name="TextBox 3">
            <a:extLst>
              <a:ext uri="{FF2B5EF4-FFF2-40B4-BE49-F238E27FC236}">
                <a16:creationId xmlns:a16="http://schemas.microsoft.com/office/drawing/2014/main" id="{0BF0E0DC-B46A-C74C-B958-CB49A4366FB5}"/>
              </a:ext>
            </a:extLst>
          </p:cNvPr>
          <p:cNvSpPr txBox="1"/>
          <p:nvPr/>
        </p:nvSpPr>
        <p:spPr>
          <a:xfrm>
            <a:off x="1619672" y="360402"/>
            <a:ext cx="5500224" cy="553998"/>
          </a:xfrm>
          <a:prstGeom prst="rect">
            <a:avLst/>
          </a:prstGeom>
          <a:noFill/>
        </p:spPr>
        <p:txBody>
          <a:bodyPr wrap="none" rtlCol="0">
            <a:spAutoFit/>
          </a:bodyPr>
          <a:lstStyle/>
          <a:p>
            <a:r>
              <a:rPr lang="en-US" sz="3000" dirty="0"/>
              <a:t>Particle Physics and innovation</a:t>
            </a:r>
          </a:p>
        </p:txBody>
      </p:sp>
      <p:sp>
        <p:nvSpPr>
          <p:cNvPr id="26" name="Footer Placeholder 12">
            <a:extLst>
              <a:ext uri="{FF2B5EF4-FFF2-40B4-BE49-F238E27FC236}">
                <a16:creationId xmlns:a16="http://schemas.microsoft.com/office/drawing/2014/main" id="{4515646E-3C2B-454A-9E22-EFD50082CDDE}"/>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76200"/>
            <a:ext cx="9144000" cy="904528"/>
          </a:xfrm>
        </p:spPr>
        <p:style>
          <a:lnRef idx="1">
            <a:schemeClr val="accent1"/>
          </a:lnRef>
          <a:fillRef idx="2">
            <a:schemeClr val="accent1"/>
          </a:fillRef>
          <a:effectRef idx="1">
            <a:schemeClr val="accent1"/>
          </a:effectRef>
          <a:fontRef idx="minor">
            <a:schemeClr val="dk1"/>
          </a:fontRef>
        </p:style>
        <p:txBody>
          <a:bodyPr anchor="ctr"/>
          <a:lstStyle/>
          <a:p>
            <a:pPr marL="342900" indent="-342900" algn="ctr">
              <a:spcBef>
                <a:spcPct val="20000"/>
              </a:spcBef>
              <a:spcAft>
                <a:spcPts val="1200"/>
              </a:spcAft>
              <a:defRPr/>
            </a:pPr>
            <a:r>
              <a:rPr lang="en-US" sz="2400" dirty="0">
                <a:solidFill>
                  <a:schemeClr val="tx1"/>
                </a:solidFill>
                <a:sym typeface="Wingdings"/>
              </a:rPr>
              <a:t>Medical Application as an Example of Particle Physics Spin-off</a:t>
            </a:r>
            <a:endParaRPr lang="en-US" sz="2400" dirty="0">
              <a:solidFill>
                <a:schemeClr val="tx1"/>
              </a:solidFill>
            </a:endParaRPr>
          </a:p>
        </p:txBody>
      </p:sp>
      <p:sp>
        <p:nvSpPr>
          <p:cNvPr id="27" name="TextBox 26"/>
          <p:cNvSpPr txBox="1"/>
          <p:nvPr/>
        </p:nvSpPr>
        <p:spPr>
          <a:xfrm>
            <a:off x="642494" y="1049477"/>
            <a:ext cx="7859011" cy="430887"/>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GB" sz="2200" dirty="0">
                <a:solidFill>
                  <a:schemeClr val="tx1"/>
                </a:solidFill>
              </a:rPr>
              <a:t>Combining Physics, ICT, Biology and Medicine to fight cancer</a:t>
            </a:r>
          </a:p>
        </p:txBody>
      </p:sp>
      <p:grpSp>
        <p:nvGrpSpPr>
          <p:cNvPr id="2" name="Group 45"/>
          <p:cNvGrpSpPr/>
          <p:nvPr/>
        </p:nvGrpSpPr>
        <p:grpSpPr>
          <a:xfrm>
            <a:off x="0" y="1822316"/>
            <a:ext cx="9144000" cy="2303323"/>
            <a:chOff x="0" y="1811477"/>
            <a:chExt cx="91440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dirty="0">
                  <a:solidFill>
                    <a:schemeClr val="tx1"/>
                  </a:solidFill>
                </a:rPr>
                <a:t>Accelerating particle beams</a:t>
              </a:r>
            </a:p>
            <a:p>
              <a:pPr algn="ctr"/>
              <a:r>
                <a:rPr lang="en-US" sz="1600" dirty="0">
                  <a:solidFill>
                    <a:schemeClr val="tx1"/>
                  </a:solidFill>
                </a:rPr>
                <a:t>~30’000 accelerators worldwide</a:t>
              </a:r>
            </a:p>
            <a:p>
              <a:pPr algn="ctr"/>
              <a:r>
                <a:rPr lang="en-US" sz="1600" dirty="0">
                  <a:solidFill>
                    <a:schemeClr val="tx1"/>
                  </a:solidFill>
                </a:rPr>
                <a:t>~17’000 used for medicine</a:t>
              </a:r>
            </a:p>
          </p:txBody>
        </p:sp>
        <p:sp>
          <p:nvSpPr>
            <p:cNvPr id="19" name="TextBox 18"/>
            <p:cNvSpPr txBox="1"/>
            <p:nvPr/>
          </p:nvSpPr>
          <p:spPr>
            <a:xfrm>
              <a:off x="3268700" y="1811477"/>
              <a:ext cx="2772864" cy="523220"/>
            </a:xfrm>
            <a:prstGeom prst="rect">
              <a:avLst/>
            </a:prstGeom>
            <a:noFill/>
          </p:spPr>
          <p:txBody>
            <a:bodyPr wrap="none" rtlCol="0">
              <a:spAutoFit/>
            </a:bodyPr>
            <a:lstStyle/>
            <a:p>
              <a:r>
                <a:rPr lang="en-GB" sz="2800" dirty="0">
                  <a:solidFill>
                    <a:srgbClr val="FFFF00"/>
                  </a:solidFill>
                  <a:effectLst>
                    <a:outerShdw blurRad="38100" dist="38100" dir="2700000" algn="tl" rotWithShape="0">
                      <a:prstClr val="black"/>
                    </a:outerShdw>
                  </a:effectLst>
                </a:rPr>
                <a:t>Hadron Therapy</a:t>
              </a: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3" name="TextBox 22"/>
            <p:cNvSpPr txBox="1"/>
            <p:nvPr/>
          </p:nvSpPr>
          <p:spPr>
            <a:xfrm>
              <a:off x="7620000" y="2438400"/>
              <a:ext cx="1524000" cy="1169551"/>
            </a:xfrm>
            <a:prstGeom prst="rect">
              <a:avLst/>
            </a:prstGeom>
            <a:noFill/>
          </p:spPr>
          <p:txBody>
            <a:bodyPr wrap="square" rtlCol="0">
              <a:spAutoFit/>
            </a:bodyPr>
            <a:lstStyle/>
            <a:p>
              <a:pPr algn="ctr"/>
              <a:r>
                <a:rPr lang="en-US" sz="1400" dirty="0">
                  <a:latin typeface="+mn-lt"/>
                  <a:ea typeface="+mn-ea"/>
                  <a:cs typeface="+mn-cs"/>
                </a:rPr>
                <a:t>Leadership in Ion Beam Therapy now in Europe and Japan</a:t>
              </a:r>
              <a:endParaRPr lang="en-GB" sz="1400" dirty="0">
                <a:latin typeface="+mn-lt"/>
                <a:ea typeface="+mn-ea"/>
                <a:cs typeface="+mn-cs"/>
              </a:endParaRPr>
            </a:p>
          </p:txBody>
        </p:sp>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315200" y="2209518"/>
                  <a:ext cx="990600" cy="523220"/>
                </a:xfrm>
                <a:prstGeom prst="rect">
                  <a:avLst/>
                </a:prstGeom>
              </p:spPr>
              <p:txBody>
                <a:bodyPr wrap="square">
                  <a:spAutoFit/>
                </a:bodyPr>
                <a:lstStyle/>
                <a:p>
                  <a:pPr algn="ctr" eaLnBrk="1" hangingPunct="1"/>
                  <a:r>
                    <a:rPr lang="en-GB" sz="1400" dirty="0">
                      <a:solidFill>
                        <a:srgbClr val="FFFF00"/>
                      </a:solidFill>
                      <a:effectLst>
                        <a:outerShdw blurRad="38100" dist="38100" dir="2700000" algn="tl" rotWithShape="0">
                          <a:prstClr val="black"/>
                        </a:outerShdw>
                      </a:effectLst>
                    </a:rPr>
                    <a:t>Tumour Target</a:t>
                  </a:r>
                </a:p>
              </p:txBody>
            </p:sp>
          </p:grpSp>
          <p:sp>
            <p:nvSpPr>
              <p:cNvPr id="26" name="TextBox 25"/>
              <p:cNvSpPr txBox="1"/>
              <p:nvPr/>
            </p:nvSpPr>
            <p:spPr>
              <a:xfrm>
                <a:off x="3347798" y="3048000"/>
                <a:ext cx="690802" cy="400110"/>
              </a:xfrm>
              <a:prstGeom prst="rect">
                <a:avLst/>
              </a:prstGeom>
              <a:noFill/>
            </p:spPr>
            <p:txBody>
              <a:bodyPr wrap="none" rtlCol="0">
                <a:spAutoFit/>
              </a:bodyPr>
              <a:lstStyle/>
              <a:p>
                <a:r>
                  <a:rPr lang="en-GB" sz="1000" dirty="0">
                    <a:solidFill>
                      <a:schemeClr val="accent1"/>
                    </a:solidFill>
                    <a:effectLst>
                      <a:outerShdw blurRad="38100" dist="38100" dir="2700000" algn="tl" rotWithShape="0">
                        <a:prstClr val="black"/>
                      </a:outerShdw>
                    </a:effectLst>
                  </a:rPr>
                  <a:t>Protons</a:t>
                </a:r>
              </a:p>
              <a:p>
                <a:r>
                  <a:rPr lang="en-GB" sz="1000" dirty="0">
                    <a:solidFill>
                      <a:schemeClr val="accent1"/>
                    </a:solidFill>
                    <a:effectLst>
                      <a:outerShdw blurRad="38100" dist="38100" dir="2700000" algn="tl" rotWithShape="0">
                        <a:prstClr val="black"/>
                      </a:outerShdw>
                    </a:effectLst>
                  </a:rPr>
                  <a:t>light ions</a:t>
                </a:r>
              </a:p>
            </p:txBody>
          </p:sp>
        </p:grpSp>
        <p:sp>
          <p:nvSpPr>
            <p:cNvPr id="35" name="TextBox 34"/>
            <p:cNvSpPr txBox="1"/>
            <p:nvPr/>
          </p:nvSpPr>
          <p:spPr>
            <a:xfrm>
              <a:off x="3352800" y="3591580"/>
              <a:ext cx="42672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rPr>
                <a:t>&gt;100’000 patients treated worldwide  (45 facilities)</a:t>
              </a:r>
            </a:p>
            <a:p>
              <a:r>
                <a:rPr lang="en-US" sz="1400" dirty="0">
                  <a:solidFill>
                    <a:srgbClr val="FFFF00"/>
                  </a:solidFill>
                  <a:effectLst>
                    <a:outerShdw blurRad="38100" dist="38100" dir="2700000" algn="tl" rotWithShape="0">
                      <a:prstClr val="black"/>
                    </a:outerShdw>
                  </a:effectLst>
                </a:rPr>
                <a:t>&gt;50’000 patients treated in Europe  (14 facilities)</a:t>
              </a:r>
            </a:p>
          </p:txBody>
        </p:sp>
        <p:sp>
          <p:nvSpPr>
            <p:cNvPr id="40" name="TextBox 39"/>
            <p:cNvSpPr txBox="1"/>
            <p:nvPr/>
          </p:nvSpPr>
          <p:spPr>
            <a:xfrm>
              <a:off x="5486400" y="3352800"/>
              <a:ext cx="552330" cy="276999"/>
            </a:xfrm>
            <a:prstGeom prst="rect">
              <a:avLst/>
            </a:prstGeom>
            <a:noFill/>
          </p:spPr>
          <p:txBody>
            <a:bodyPr wrap="none" rtlCol="0">
              <a:spAutoFit/>
            </a:bodyPr>
            <a:lstStyle/>
            <a:p>
              <a:r>
                <a:rPr lang="en-GB" sz="1200" dirty="0">
                  <a:solidFill>
                    <a:srgbClr val="FFFFFF"/>
                  </a:solidFill>
                  <a:effectLst>
                    <a:outerShdw blurRad="38100" dist="38100" dir="2700000">
                      <a:srgbClr val="000000"/>
                    </a:outerShdw>
                  </a:effectLst>
                </a:rPr>
                <a:t>X-ray</a:t>
              </a:r>
            </a:p>
          </p:txBody>
        </p:sp>
        <p:sp>
          <p:nvSpPr>
            <p:cNvPr id="45" name="TextBox 44"/>
            <p:cNvSpPr txBox="1"/>
            <p:nvPr/>
          </p:nvSpPr>
          <p:spPr>
            <a:xfrm>
              <a:off x="6617248" y="3380601"/>
              <a:ext cx="697952" cy="276999"/>
            </a:xfrm>
            <a:prstGeom prst="rect">
              <a:avLst/>
            </a:prstGeom>
            <a:noFill/>
          </p:spPr>
          <p:txBody>
            <a:bodyPr wrap="none" rtlCol="0">
              <a:spAutoFit/>
            </a:bodyPr>
            <a:lstStyle/>
            <a:p>
              <a:r>
                <a:rPr lang="en-GB" sz="1200" dirty="0">
                  <a:solidFill>
                    <a:srgbClr val="FFFFFF"/>
                  </a:solidFill>
                  <a:effectLst>
                    <a:outerShdw blurRad="38100" dist="38100" dir="2700000">
                      <a:srgbClr val="000000"/>
                    </a:outerShdw>
                  </a:effectLst>
                </a:rPr>
                <a:t>protons</a:t>
              </a:r>
            </a:p>
          </p:txBody>
        </p:sp>
      </p:grpSp>
      <p:grpSp>
        <p:nvGrpSpPr>
          <p:cNvPr id="5" name="Group 2"/>
          <p:cNvGrpSpPr/>
          <p:nvPr/>
        </p:nvGrpSpPr>
        <p:grpSpPr>
          <a:xfrm>
            <a:off x="402744" y="4195860"/>
            <a:ext cx="8590592" cy="2257365"/>
            <a:chOff x="441180" y="4194253"/>
            <a:chExt cx="8590592" cy="2257365"/>
          </a:xfrm>
        </p:grpSpPr>
        <p:grpSp>
          <p:nvGrpSpPr>
            <p:cNvPr id="6" name="Group 46"/>
            <p:cNvGrpSpPr/>
            <p:nvPr/>
          </p:nvGrpSpPr>
          <p:grpSpPr>
            <a:xfrm>
              <a:off x="441180" y="4465984"/>
              <a:ext cx="8590592" cy="1985634"/>
              <a:chOff x="441180" y="4465984"/>
              <a:chExt cx="8590592" cy="1985634"/>
            </a:xfrm>
          </p:grpSpPr>
          <p:sp>
            <p:nvSpPr>
              <p:cNvPr id="29" name="TextBox 28"/>
              <p:cNvSpPr txBox="1"/>
              <p:nvPr/>
            </p:nvSpPr>
            <p:spPr>
              <a:xfrm>
                <a:off x="441180" y="6113064"/>
                <a:ext cx="2438400" cy="338554"/>
              </a:xfrm>
              <a:prstGeom prst="rect">
                <a:avLst/>
              </a:prstGeom>
              <a:noFill/>
            </p:spPr>
            <p:txBody>
              <a:bodyPr wrap="square" rtlCol="0">
                <a:spAutoFit/>
              </a:bodyPr>
              <a:lstStyle/>
              <a:p>
                <a:pPr algn="ctr"/>
                <a:r>
                  <a:rPr lang="en-US" sz="1600" dirty="0">
                    <a:latin typeface="+mn-lt"/>
                    <a:ea typeface="+mn-ea"/>
                    <a:cs typeface="+mn-cs"/>
                  </a:rPr>
                  <a:t>Detecting particles </a:t>
                </a:r>
              </a:p>
            </p:txBody>
          </p:sp>
          <p:sp>
            <p:nvSpPr>
              <p:cNvPr id="30" name="Left-Right Arrow 29"/>
              <p:cNvSpPr/>
              <p:nvPr/>
            </p:nvSpPr>
            <p:spPr bwMode="auto">
              <a:xfrm>
                <a:off x="2859572" y="4559006"/>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546392" y="4465984"/>
                <a:ext cx="1462109" cy="523220"/>
              </a:xfrm>
              <a:prstGeom prst="rect">
                <a:avLst/>
              </a:prstGeom>
              <a:noFill/>
            </p:spPr>
            <p:txBody>
              <a:bodyPr wrap="none" rtlCol="0">
                <a:spAutoFit/>
              </a:bodyPr>
              <a:lstStyle/>
              <a:p>
                <a:r>
                  <a:rPr lang="en-GB" sz="2800" dirty="0">
                    <a:solidFill>
                      <a:srgbClr val="FFFF00"/>
                    </a:solidFill>
                    <a:effectLst>
                      <a:outerShdw blurRad="38100" dist="38100" dir="2700000" algn="tl" rotWithShape="0">
                        <a:prstClr val="black"/>
                      </a:outerShdw>
                    </a:effectLst>
                  </a:rPr>
                  <a:t>Imaging</a:t>
                </a: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526572" y="5081659"/>
                <a:ext cx="1101946" cy="1153747"/>
              </a:xfrm>
              <a:prstGeom prst="rect">
                <a:avLst/>
              </a:prstGeom>
            </p:spPr>
          </p:pic>
          <p:sp>
            <p:nvSpPr>
              <p:cNvPr id="34" name="TextBox 33"/>
              <p:cNvSpPr txBox="1"/>
              <p:nvPr/>
            </p:nvSpPr>
            <p:spPr>
              <a:xfrm>
                <a:off x="5265136" y="4635206"/>
                <a:ext cx="1556836"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rPr>
                  <a:t>PET Scanner</a:t>
                </a:r>
              </a:p>
            </p:txBody>
          </p:sp>
          <p:pic>
            <p:nvPicPr>
              <p:cNvPr id="38" name="Picture 1032" descr="PET_Alzheimer"/>
              <p:cNvPicPr>
                <a:picLocks noChangeAspect="1" noChangeArrowheads="1"/>
              </p:cNvPicPr>
              <p:nvPr/>
            </p:nvPicPr>
            <p:blipFill>
              <a:blip r:embed="rId8"/>
              <a:srcRect/>
              <a:stretch>
                <a:fillRect/>
              </a:stretch>
            </p:blipFill>
            <p:spPr bwMode="auto">
              <a:xfrm>
                <a:off x="6796572" y="4711406"/>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6" name="TextBox 35"/>
              <p:cNvSpPr txBox="1"/>
              <p:nvPr/>
            </p:nvSpPr>
            <p:spPr>
              <a:xfrm>
                <a:off x="2955988" y="5016206"/>
                <a:ext cx="2570584" cy="954107"/>
              </a:xfrm>
              <a:prstGeom prst="rect">
                <a:avLst/>
              </a:prstGeom>
              <a:noFill/>
            </p:spPr>
            <p:txBody>
              <a:bodyPr wrap="square" rtlCol="0">
                <a:spAutoFit/>
              </a:bodyPr>
              <a:lstStyle/>
              <a:p>
                <a:pPr algn="ctr"/>
                <a:r>
                  <a:rPr lang="en-US" sz="1400" dirty="0">
                    <a:latin typeface="+mn-lt"/>
                    <a:ea typeface="+mn-ea"/>
                    <a:cs typeface="+mn-cs"/>
                  </a:rPr>
                  <a:t>Clinical trial in Portugal, France and Italy for new breast imaging system (</a:t>
                </a:r>
                <a:r>
                  <a:rPr lang="en-US" sz="1400" dirty="0" err="1">
                    <a:latin typeface="+mn-lt"/>
                    <a:ea typeface="+mn-ea"/>
                    <a:cs typeface="+mn-cs"/>
                  </a:rPr>
                  <a:t>ClearPEM</a:t>
                </a:r>
                <a:r>
                  <a:rPr lang="en-US" sz="1400" dirty="0">
                    <a:latin typeface="+mn-lt"/>
                    <a:ea typeface="+mn-ea"/>
                    <a:cs typeface="+mn-cs"/>
                  </a:rPr>
                  <a:t>)</a:t>
                </a:r>
                <a:endParaRPr lang="en-GB" sz="1400" dirty="0">
                  <a:latin typeface="+mn-lt"/>
                  <a:ea typeface="+mn-ea"/>
                  <a:cs typeface="+mn-cs"/>
                </a:endParaRPr>
              </a:p>
            </p:txBody>
          </p:sp>
          <p:pic>
            <p:nvPicPr>
              <p:cNvPr id="37" name="Picture 36" descr="Screen shot 2011-04-18 at 11.02.26.png"/>
              <p:cNvPicPr>
                <a:picLocks noChangeAspect="1"/>
              </p:cNvPicPr>
              <p:nvPr/>
            </p:nvPicPr>
            <p:blipFill>
              <a:blip r:embed="rId9"/>
              <a:stretch>
                <a:fillRect/>
              </a:stretch>
            </p:blipFill>
            <p:spPr>
              <a:xfrm>
                <a:off x="3567332" y="5702005"/>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8132" y="4194253"/>
              <a:ext cx="1944216" cy="1849995"/>
            </a:xfrm>
            <a:prstGeom prst="rect">
              <a:avLst/>
            </a:prstGeom>
          </p:spPr>
        </p:pic>
      </p:grpSp>
      <p:sp>
        <p:nvSpPr>
          <p:cNvPr id="32" name="Footer Placeholder 12">
            <a:extLst>
              <a:ext uri="{FF2B5EF4-FFF2-40B4-BE49-F238E27FC236}">
                <a16:creationId xmlns:a16="http://schemas.microsoft.com/office/drawing/2014/main" id="{5A72CE6F-34E0-3A4A-AE1C-0D88632F586E}"/>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10711574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107504" y="391639"/>
            <a:ext cx="9036495" cy="5324535"/>
          </a:xfrm>
          <a:prstGeom prst="rect">
            <a:avLst/>
          </a:prstGeom>
        </p:spPr>
        <p:txBody>
          <a:bodyPr wrap="square">
            <a:spAutoFit/>
          </a:bodyPr>
          <a:lstStyle/>
          <a:p>
            <a:r>
              <a:rPr lang="en-US" sz="2000" dirty="0"/>
              <a:t>KT participates / coordinates the submission of H2020 Call for Proposal</a:t>
            </a:r>
          </a:p>
          <a:p>
            <a:endParaRPr lang="en-US" sz="2000" dirty="0"/>
          </a:p>
          <a:p>
            <a:r>
              <a:rPr lang="en-US" sz="2000" dirty="0"/>
              <a:t>KT currently engaged in coordinating, or participating in different H2020 projects (AIDA-2020, ARIES, QUACO, CYCLADS,…)</a:t>
            </a:r>
          </a:p>
          <a:p>
            <a:endParaRPr lang="en-US" sz="2000" dirty="0"/>
          </a:p>
          <a:p>
            <a:pPr marL="800100" lvl="1" indent="-342900">
              <a:buFont typeface="Wingdings" pitchFamily="2" charset="2"/>
              <a:buChar char="ü"/>
            </a:pPr>
            <a:r>
              <a:rPr lang="en-US" sz="2000" dirty="0"/>
              <a:t>Advanced Infrastructure for Detectors Accelerator</a:t>
            </a:r>
            <a:br>
              <a:rPr lang="en-US" sz="2000" dirty="0"/>
            </a:br>
            <a:endParaRPr lang="en-US" sz="2000" dirty="0"/>
          </a:p>
          <a:p>
            <a:pPr marL="800100" lvl="1" indent="-342900">
              <a:buFont typeface="Wingdings" pitchFamily="2" charset="2"/>
              <a:buChar char="ü"/>
            </a:pPr>
            <a:r>
              <a:rPr lang="en-US" sz="2000" dirty="0"/>
              <a:t>Accelerator technology</a:t>
            </a:r>
          </a:p>
          <a:p>
            <a:pPr marL="800100" lvl="1" indent="-342900">
              <a:buFont typeface="Wingdings" pitchFamily="2" charset="2"/>
              <a:buChar char="ü"/>
            </a:pPr>
            <a:endParaRPr lang="en-US" sz="2000" dirty="0"/>
          </a:p>
          <a:p>
            <a:pPr marL="800100" lvl="1" indent="-342900">
              <a:buFont typeface="Wingdings" pitchFamily="2" charset="2"/>
              <a:buChar char="ü"/>
            </a:pPr>
            <a:r>
              <a:rPr lang="en-US" sz="2000" dirty="0"/>
              <a:t>Nuclear technology</a:t>
            </a:r>
          </a:p>
          <a:p>
            <a:br>
              <a:rPr lang="en-US" sz="2000" dirty="0"/>
            </a:br>
            <a:r>
              <a:rPr lang="en-US" sz="2000" dirty="0"/>
              <a:t>KT coordinates a Proof-of-Concept funds</a:t>
            </a:r>
          </a:p>
          <a:p>
            <a:br>
              <a:rPr lang="en-US" sz="2000" dirty="0"/>
            </a:br>
            <a:r>
              <a:rPr lang="en-US" sz="2000" dirty="0"/>
              <a:t>It means:</a:t>
            </a:r>
            <a:br>
              <a:rPr lang="en-US" sz="2000" dirty="0"/>
            </a:br>
            <a:r>
              <a:rPr lang="en-US" sz="2000" dirty="0"/>
              <a:t>- identification of projects potentially entitled for funding</a:t>
            </a:r>
            <a:br>
              <a:rPr lang="en-US" sz="2000" dirty="0"/>
            </a:br>
            <a:r>
              <a:rPr lang="en-US" sz="2000" dirty="0"/>
              <a:t>-  selection &amp; award for the Proof – of – Concept fund </a:t>
            </a:r>
            <a:br>
              <a:rPr lang="en-US" sz="2000" dirty="0"/>
            </a:br>
            <a:r>
              <a:rPr lang="en-US" sz="2000" dirty="0"/>
              <a:t>- management of the fund. </a:t>
            </a:r>
          </a:p>
        </p:txBody>
      </p:sp>
      <p:sp>
        <p:nvSpPr>
          <p:cNvPr id="4" name="Footer Placeholder 12">
            <a:extLst>
              <a:ext uri="{FF2B5EF4-FFF2-40B4-BE49-F238E27FC236}">
                <a16:creationId xmlns:a16="http://schemas.microsoft.com/office/drawing/2014/main" id="{C312D449-1A33-BC41-9C78-E25038CA035C}"/>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4031375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611560" y="1772816"/>
            <a:ext cx="8064896" cy="3477875"/>
          </a:xfrm>
          <a:prstGeom prst="rect">
            <a:avLst/>
          </a:prstGeom>
        </p:spPr>
        <p:txBody>
          <a:bodyPr wrap="square">
            <a:spAutoFit/>
          </a:bodyPr>
          <a:lstStyle/>
          <a:p>
            <a:pPr lvl="1"/>
            <a:r>
              <a:rPr lang="en-US" sz="2000" b="1" dirty="0"/>
              <a:t>KT promotes CERN currently used technologies for commercial exploitation.</a:t>
            </a:r>
          </a:p>
          <a:p>
            <a:endParaRPr lang="en-US" sz="2000" b="1" dirty="0"/>
          </a:p>
          <a:p>
            <a:pPr lvl="4"/>
            <a:r>
              <a:rPr lang="en-US" sz="2000" b="1" dirty="0"/>
              <a:t>But, more interestingly,</a:t>
            </a:r>
          </a:p>
          <a:p>
            <a:endParaRPr lang="en-US" sz="2000" b="1" dirty="0"/>
          </a:p>
          <a:p>
            <a:pPr lvl="1"/>
            <a:r>
              <a:rPr lang="en-US" sz="2000" b="1" dirty="0"/>
              <a:t>KT promotes, jointly with industrial partners and academia, technologies originated in CERN that are </a:t>
            </a:r>
            <a:r>
              <a:rPr lang="en-US" sz="2000" b="1" u="sng" dirty="0"/>
              <a:t>not yet </a:t>
            </a:r>
            <a:r>
              <a:rPr lang="en-US" sz="2000" b="1" dirty="0"/>
              <a:t>applied in societal context</a:t>
            </a:r>
          </a:p>
          <a:p>
            <a:endParaRPr lang="en-US" sz="2000" b="1" dirty="0"/>
          </a:p>
          <a:p>
            <a:endParaRPr lang="en-US" sz="2000" b="1" dirty="0"/>
          </a:p>
          <a:p>
            <a:r>
              <a:rPr lang="en-US" sz="2000" b="1" dirty="0"/>
              <a:t>Few examples follow:</a:t>
            </a:r>
          </a:p>
        </p:txBody>
      </p:sp>
      <p:sp>
        <p:nvSpPr>
          <p:cNvPr id="4" name="Footer Placeholder 12">
            <a:extLst>
              <a:ext uri="{FF2B5EF4-FFF2-40B4-BE49-F238E27FC236}">
                <a16:creationId xmlns:a16="http://schemas.microsoft.com/office/drawing/2014/main" id="{C312D449-1A33-BC41-9C78-E25038CA035C}"/>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3674488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39705" y="3016940"/>
            <a:ext cx="4018133" cy="2810806"/>
          </a:xfrm>
          <a:prstGeom prst="rect">
            <a:avLst/>
          </a:prstGeom>
        </p:spPr>
      </p:pic>
      <p:sp>
        <p:nvSpPr>
          <p:cNvPr id="3" name="TextBox 2"/>
          <p:cNvSpPr txBox="1"/>
          <p:nvPr/>
        </p:nvSpPr>
        <p:spPr>
          <a:xfrm>
            <a:off x="5436096" y="5816024"/>
            <a:ext cx="3681204" cy="830997"/>
          </a:xfrm>
          <a:prstGeom prst="rect">
            <a:avLst/>
          </a:prstGeom>
          <a:noFill/>
        </p:spPr>
        <p:txBody>
          <a:bodyPr wrap="square" rtlCol="0">
            <a:spAutoFit/>
          </a:bodyPr>
          <a:lstStyle/>
          <a:p>
            <a:pPr algn="just"/>
            <a:r>
              <a:rPr lang="en-US" sz="1600" i="1" dirty="0"/>
              <a:t>It is possible to reduce the lifetime of most dangerous waste from ≈200,000 y  to  ≈500 y  </a:t>
            </a:r>
          </a:p>
        </p:txBody>
      </p:sp>
      <p:pic>
        <p:nvPicPr>
          <p:cNvPr id="4" name="Content Placeholder 8"/>
          <p:cNvPicPr>
            <a:picLocks noChangeAspect="1"/>
          </p:cNvPicPr>
          <p:nvPr/>
        </p:nvPicPr>
        <p:blipFill>
          <a:blip r:embed="rId4" cstate="print">
            <a:extLst>
              <a:ext uri="{28A0092B-C50C-407E-A947-70E740481C1C}">
                <a14:useLocalDpi xmlns:a14="http://schemas.microsoft.com/office/drawing/2010/main"/>
              </a:ext>
            </a:extLst>
          </a:blip>
          <a:srcRect l="-3652" r="-3652"/>
          <a:stretch>
            <a:fillRect/>
          </a:stretch>
        </p:blipFill>
        <p:spPr>
          <a:xfrm>
            <a:off x="-1461" y="3325667"/>
            <a:ext cx="4115878" cy="2263574"/>
          </a:xfrm>
          <a:prstGeom prst="rect">
            <a:avLst/>
          </a:prstGeom>
        </p:spPr>
      </p:pic>
      <p:sp>
        <p:nvSpPr>
          <p:cNvPr id="5" name="TextBox 4"/>
          <p:cNvSpPr txBox="1"/>
          <p:nvPr/>
        </p:nvSpPr>
        <p:spPr>
          <a:xfrm>
            <a:off x="200854" y="2433662"/>
            <a:ext cx="8856984" cy="923330"/>
          </a:xfrm>
          <a:prstGeom prst="rect">
            <a:avLst/>
          </a:prstGeom>
          <a:noFill/>
        </p:spPr>
        <p:txBody>
          <a:bodyPr wrap="square" rtlCol="0">
            <a:spAutoFit/>
          </a:bodyPr>
          <a:lstStyle/>
          <a:p>
            <a:r>
              <a:rPr lang="en-US" sz="1800" dirty="0"/>
              <a:t>High intensity beams from accelerators can provide neutrons able to:</a:t>
            </a:r>
          </a:p>
          <a:p>
            <a:pPr marL="285750" indent="-285750">
              <a:buFontTx/>
              <a:buChar char="-"/>
            </a:pPr>
            <a:r>
              <a:rPr lang="en-US" sz="1800" dirty="0"/>
              <a:t>“drive” a subcritical reactor to produce nuclear energy (Accelerator Driven System)</a:t>
            </a:r>
          </a:p>
          <a:p>
            <a:pPr marL="285750" indent="-285750">
              <a:buFontTx/>
              <a:buChar char="-"/>
            </a:pPr>
            <a:r>
              <a:rPr lang="en-US" sz="1800" dirty="0"/>
              <a:t>transmute radioactive waste into less dangerous elements</a:t>
            </a:r>
          </a:p>
        </p:txBody>
      </p:sp>
      <p:sp>
        <p:nvSpPr>
          <p:cNvPr id="6" name="TextBox 5"/>
          <p:cNvSpPr txBox="1"/>
          <p:nvPr/>
        </p:nvSpPr>
        <p:spPr>
          <a:xfrm>
            <a:off x="107504" y="5684282"/>
            <a:ext cx="4006913" cy="830997"/>
          </a:xfrm>
          <a:prstGeom prst="rect">
            <a:avLst/>
          </a:prstGeom>
          <a:noFill/>
        </p:spPr>
        <p:txBody>
          <a:bodyPr wrap="square" rtlCol="0">
            <a:spAutoFit/>
          </a:bodyPr>
          <a:lstStyle/>
          <a:p>
            <a:pPr algn="just"/>
            <a:r>
              <a:rPr lang="en-US" sz="1600" i="1" dirty="0"/>
              <a:t>the world still would need to address the safe, economic and definitive management of all the waste produced in the last 60 years. </a:t>
            </a:r>
          </a:p>
        </p:txBody>
      </p:sp>
      <p:sp>
        <p:nvSpPr>
          <p:cNvPr id="7" name="Rectangle 2"/>
          <p:cNvSpPr txBox="1">
            <a:spLocks noChangeArrowheads="1"/>
          </p:cNvSpPr>
          <p:nvPr/>
        </p:nvSpPr>
        <p:spPr>
          <a:xfrm>
            <a:off x="880145" y="58428"/>
            <a:ext cx="7092280" cy="548457"/>
          </a:xfrm>
          <a:prstGeom prst="rect">
            <a:avLst/>
          </a:prstGeom>
        </p:spPr>
        <p:txBody>
          <a:bodyPr vert="horz" lIns="80165" tIns="40083" rIns="80165" bIns="40083" rtlCol="0" anchor="b">
            <a:normAutofit/>
          </a:bodyPr>
          <a:lstStyle>
            <a:lvl1pPr algn="ctr" defTabSz="883664" rtl="0" eaLnBrk="1" latinLnBrk="0" hangingPunct="1">
              <a:lnSpc>
                <a:spcPct val="90000"/>
              </a:lnSpc>
              <a:spcBef>
                <a:spcPct val="0"/>
              </a:spcBef>
              <a:buNone/>
              <a:defRPr sz="5800" kern="1200">
                <a:solidFill>
                  <a:schemeClr val="tx1"/>
                </a:solidFill>
                <a:latin typeface="+mj-lt"/>
                <a:ea typeface="+mj-ea"/>
                <a:cs typeface="+mj-cs"/>
              </a:defRPr>
            </a:lvl1pPr>
          </a:lstStyle>
          <a:p>
            <a:r>
              <a:rPr lang="en-GB" sz="2400" b="1" dirty="0"/>
              <a:t>ADS &amp; </a:t>
            </a:r>
            <a:r>
              <a:rPr lang="en-GB" sz="2400" dirty="0">
                <a:ea typeface="+mn-ea"/>
                <a:cs typeface="+mn-cs"/>
              </a:rPr>
              <a:t>waste</a:t>
            </a:r>
            <a:r>
              <a:rPr lang="en-GB" sz="2400" b="1" dirty="0"/>
              <a:t> transmutation</a:t>
            </a:r>
            <a:endParaRPr lang="en-US" sz="2400" b="1" dirty="0"/>
          </a:p>
        </p:txBody>
      </p:sp>
      <p:sp>
        <p:nvSpPr>
          <p:cNvPr id="8" name="TextBox 7"/>
          <p:cNvSpPr txBox="1"/>
          <p:nvPr/>
        </p:nvSpPr>
        <p:spPr>
          <a:xfrm>
            <a:off x="195278" y="626180"/>
            <a:ext cx="8568952" cy="1754326"/>
          </a:xfrm>
          <a:prstGeom prst="rect">
            <a:avLst/>
          </a:prstGeom>
          <a:noFill/>
        </p:spPr>
        <p:txBody>
          <a:bodyPr wrap="square" rtlCol="0">
            <a:spAutoFit/>
          </a:bodyPr>
          <a:lstStyle/>
          <a:p>
            <a:pPr algn="just"/>
            <a:r>
              <a:rPr lang="en-US" sz="1800" dirty="0"/>
              <a:t>According to the World Energy Council, global energy demand is expected to increase between 30% - 60% by 2050. This means a surge in electricity production of 120% to 150%. Replacing fossils will bring the value of the market to at least 10 trillion US$/y. Nuclear power potentiality is limited with present PWR technology (because of limited U reserves and because of public opposition to the expansion of nuclear).   </a:t>
            </a:r>
          </a:p>
        </p:txBody>
      </p:sp>
      <p:sp>
        <p:nvSpPr>
          <p:cNvPr id="10" name="Footer Placeholder 9">
            <a:extLst>
              <a:ext uri="{FF2B5EF4-FFF2-40B4-BE49-F238E27FC236}">
                <a16:creationId xmlns:a16="http://schemas.microsoft.com/office/drawing/2014/main" id="{76813A3F-A67B-1C4C-9F51-A83FE2BD41F5}"/>
              </a:ext>
            </a:extLst>
          </p:cNvPr>
          <p:cNvSpPr>
            <a:spLocks noGrp="1"/>
          </p:cNvSpPr>
          <p:nvPr>
            <p:ph type="ftr" sz="quarter" idx="4294967295"/>
          </p:nvPr>
        </p:nvSpPr>
        <p:spPr>
          <a:xfrm>
            <a:off x="2749885" y="6514930"/>
            <a:ext cx="3352800" cy="304800"/>
          </a:xfrm>
        </p:spPr>
        <p:txBody>
          <a:bodyPr/>
          <a:lstStyle/>
          <a:p>
            <a:r>
              <a:rPr lang="en-US" dirty="0" err="1"/>
              <a:t>M.Losasso</a:t>
            </a:r>
            <a:r>
              <a:rPr lang="en-US" dirty="0"/>
              <a:t> CERN 14.06.2018</a:t>
            </a:r>
          </a:p>
        </p:txBody>
      </p:sp>
      <p:sp>
        <p:nvSpPr>
          <p:cNvPr id="11" name="Slide Number Placeholder 10">
            <a:extLst>
              <a:ext uri="{FF2B5EF4-FFF2-40B4-BE49-F238E27FC236}">
                <a16:creationId xmlns:a16="http://schemas.microsoft.com/office/drawing/2014/main" id="{852123D5-3B8E-FB4C-9E64-29D1EB3F70BF}"/>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18</a:t>
            </a:fld>
            <a:endParaRPr lang="en-US"/>
          </a:p>
        </p:txBody>
      </p:sp>
    </p:spTree>
    <p:extLst>
      <p:ext uri="{BB962C8B-B14F-4D97-AF65-F5344CB8AC3E}">
        <p14:creationId xmlns:p14="http://schemas.microsoft.com/office/powerpoint/2010/main" val="1912149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548680"/>
            <a:ext cx="8496944" cy="1200329"/>
          </a:xfrm>
          <a:prstGeom prst="rect">
            <a:avLst/>
          </a:prstGeom>
          <a:noFill/>
        </p:spPr>
        <p:txBody>
          <a:bodyPr wrap="square" rtlCol="0">
            <a:spAutoFit/>
          </a:bodyPr>
          <a:lstStyle/>
          <a:p>
            <a:pPr algn="just"/>
            <a:r>
              <a:rPr lang="en-US" sz="1800" dirty="0"/>
              <a:t>It is possible to achieve nuclear waste transmutation and/or nuclear energy generation  using a high energetic proton beam hitting a target. The generated intense flux of spallation neutrons will be used to transmute in stable or short-lived isotopes the long-lived nuclear waste, or even to produce energy.</a:t>
            </a:r>
          </a:p>
        </p:txBody>
      </p:sp>
      <p:pic>
        <p:nvPicPr>
          <p:cNvPr id="3" name="Picture 2"/>
          <p:cNvPicPr>
            <a:picLocks noChangeAspect="1"/>
          </p:cNvPicPr>
          <p:nvPr/>
        </p:nvPicPr>
        <p:blipFill>
          <a:blip r:embed="rId2"/>
          <a:stretch>
            <a:fillRect/>
          </a:stretch>
        </p:blipFill>
        <p:spPr>
          <a:xfrm>
            <a:off x="323528" y="1980582"/>
            <a:ext cx="3856000" cy="4006236"/>
          </a:xfrm>
          <a:prstGeom prst="rect">
            <a:avLst/>
          </a:prstGeom>
        </p:spPr>
      </p:pic>
      <p:sp>
        <p:nvSpPr>
          <p:cNvPr id="4" name="TextBox 3"/>
          <p:cNvSpPr txBox="1"/>
          <p:nvPr/>
        </p:nvSpPr>
        <p:spPr>
          <a:xfrm>
            <a:off x="4644008" y="1751886"/>
            <a:ext cx="4499992" cy="4801314"/>
          </a:xfrm>
          <a:prstGeom prst="rect">
            <a:avLst/>
          </a:prstGeom>
          <a:noFill/>
        </p:spPr>
        <p:txBody>
          <a:bodyPr wrap="square" rtlCol="0">
            <a:spAutoFit/>
          </a:bodyPr>
          <a:lstStyle/>
          <a:p>
            <a:r>
              <a:rPr lang="en-GB" sz="1800" b="1" dirty="0">
                <a:solidFill>
                  <a:srgbClr val="FF0000"/>
                </a:solidFill>
              </a:rPr>
              <a:t>Great potential to eliminate  criticality (K&lt;1) accidents by making the system subcritical</a:t>
            </a:r>
          </a:p>
          <a:p>
            <a:r>
              <a:rPr lang="en-GB" sz="1800" i="1" dirty="0"/>
              <a:t>Ex</a:t>
            </a:r>
            <a:r>
              <a:rPr lang="en-US" sz="1800" i="1" dirty="0"/>
              <a:t>.:t</a:t>
            </a:r>
            <a:r>
              <a:rPr lang="en-GB" sz="1800" i="1" dirty="0">
                <a:solidFill>
                  <a:prstClr val="black"/>
                </a:solidFill>
              </a:rPr>
              <a:t>he CERN LHC beam can be switched off in 270µs</a:t>
            </a:r>
          </a:p>
          <a:p>
            <a:endParaRPr lang="en-GB" sz="1800" b="1" i="1" dirty="0">
              <a:solidFill>
                <a:prstClr val="black"/>
              </a:solidFill>
            </a:endParaRPr>
          </a:p>
          <a:p>
            <a:r>
              <a:rPr lang="en-GB" sz="1800" b="1" dirty="0">
                <a:solidFill>
                  <a:srgbClr val="FF0000"/>
                </a:solidFill>
              </a:rPr>
              <a:t>Great potential to </a:t>
            </a:r>
            <a:r>
              <a:rPr lang="en-US" sz="1800" b="1" dirty="0">
                <a:solidFill>
                  <a:srgbClr val="FF0000"/>
                </a:solidFill>
              </a:rPr>
              <a:t>m</a:t>
            </a:r>
            <a:r>
              <a:rPr lang="en-GB" sz="1800" b="1" dirty="0" err="1">
                <a:solidFill>
                  <a:srgbClr val="FF0000"/>
                </a:solidFill>
              </a:rPr>
              <a:t>inimize</a:t>
            </a:r>
            <a:r>
              <a:rPr lang="en-GB" sz="1800" b="1" dirty="0">
                <a:solidFill>
                  <a:srgbClr val="FF0000"/>
                </a:solidFill>
              </a:rPr>
              <a:t> long-lived waste and recycling of long-lived transuranic actinides (TRU). </a:t>
            </a:r>
            <a:r>
              <a:rPr lang="en-US" sz="1800" i="1" dirty="0" err="1"/>
              <a:t>Th</a:t>
            </a:r>
            <a:r>
              <a:rPr lang="en-US" sz="1800" i="1" dirty="0"/>
              <a:t>/U-233 long term fuel activity has only trace quantities of </a:t>
            </a:r>
            <a:r>
              <a:rPr lang="en-US" sz="1800" i="1" dirty="0" err="1"/>
              <a:t>transuranics</a:t>
            </a:r>
            <a:r>
              <a:rPr lang="en-US" sz="1800" i="1" dirty="0"/>
              <a:t> and therefore lower </a:t>
            </a:r>
            <a:r>
              <a:rPr lang="en-US" sz="1800" i="1" dirty="0" err="1"/>
              <a:t>radiotoxicity</a:t>
            </a:r>
            <a:r>
              <a:rPr lang="en-US" sz="1800" i="1" dirty="0"/>
              <a:t> after 500 years</a:t>
            </a:r>
            <a:endParaRPr lang="en-GB" sz="1800" b="1" i="1" dirty="0">
              <a:solidFill>
                <a:srgbClr val="FF0000"/>
              </a:solidFill>
            </a:endParaRPr>
          </a:p>
          <a:p>
            <a:endParaRPr lang="en-GB" sz="1800" b="1" i="1" dirty="0">
              <a:solidFill>
                <a:srgbClr val="FF0000"/>
              </a:solidFill>
            </a:endParaRPr>
          </a:p>
          <a:p>
            <a:r>
              <a:rPr lang="en-GB" sz="1800" b="1" dirty="0">
                <a:solidFill>
                  <a:srgbClr val="FF0000"/>
                </a:solidFill>
              </a:rPr>
              <a:t>Great potential to control military proliferation because thorium fuel can only have small </a:t>
            </a:r>
            <a:r>
              <a:rPr lang="en-GB" sz="1800" b="1" dirty="0" err="1">
                <a:solidFill>
                  <a:srgbClr val="FF0000"/>
                </a:solidFill>
              </a:rPr>
              <a:t>Pu</a:t>
            </a:r>
            <a:r>
              <a:rPr lang="en-GB" sz="1800" b="1" dirty="0">
                <a:solidFill>
                  <a:srgbClr val="FF0000"/>
                </a:solidFill>
              </a:rPr>
              <a:t> production and 233U very difficult mixture</a:t>
            </a:r>
          </a:p>
        </p:txBody>
      </p:sp>
      <p:sp>
        <p:nvSpPr>
          <p:cNvPr id="6" name="Footer Placeholder 5">
            <a:extLst>
              <a:ext uri="{FF2B5EF4-FFF2-40B4-BE49-F238E27FC236}">
                <a16:creationId xmlns:a16="http://schemas.microsoft.com/office/drawing/2014/main" id="{B13446FA-14F1-5440-8908-27AFB28FA078}"/>
              </a:ext>
            </a:extLst>
          </p:cNvPr>
          <p:cNvSpPr>
            <a:spLocks noGrp="1"/>
          </p:cNvSpPr>
          <p:nvPr>
            <p:ph type="ftr" sz="quarter" idx="4294967295"/>
          </p:nvPr>
        </p:nvSpPr>
        <p:spPr>
          <a:xfrm>
            <a:off x="2627784" y="6538829"/>
            <a:ext cx="3352800" cy="304800"/>
          </a:xfrm>
        </p:spPr>
        <p:txBody>
          <a:bodyPr/>
          <a:lstStyle/>
          <a:p>
            <a:r>
              <a:rPr lang="en-US" dirty="0" err="1"/>
              <a:t>M.Losasso</a:t>
            </a:r>
            <a:r>
              <a:rPr lang="en-US" dirty="0"/>
              <a:t> CERN 14.06.2018</a:t>
            </a:r>
          </a:p>
        </p:txBody>
      </p:sp>
      <p:sp>
        <p:nvSpPr>
          <p:cNvPr id="7" name="Slide Number Placeholder 6">
            <a:extLst>
              <a:ext uri="{FF2B5EF4-FFF2-40B4-BE49-F238E27FC236}">
                <a16:creationId xmlns:a16="http://schemas.microsoft.com/office/drawing/2014/main" id="{50CA44E8-A23C-8543-8BB8-A9E817A3CED1}"/>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19</a:t>
            </a:fld>
            <a:endParaRPr lang="en-US"/>
          </a:p>
        </p:txBody>
      </p:sp>
    </p:spTree>
    <p:extLst>
      <p:ext uri="{BB962C8B-B14F-4D97-AF65-F5344CB8AC3E}">
        <p14:creationId xmlns:p14="http://schemas.microsoft.com/office/powerpoint/2010/main" val="54501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tx1"/>
                </a:solidFill>
                <a:ea typeface="+mj-ea"/>
                <a:cs typeface="+mj-cs"/>
              </a:rPr>
              <a:t>The Mission of CERN</a:t>
            </a:r>
          </a:p>
        </p:txBody>
      </p:sp>
      <p:sp>
        <p:nvSpPr>
          <p:cNvPr id="37892" name="Rectangle 1028"/>
          <p:cNvSpPr>
            <a:spLocks noGrp="1" noChangeArrowheads="1"/>
          </p:cNvSpPr>
          <p:nvPr>
            <p:ph type="body" idx="4294967295"/>
          </p:nvPr>
        </p:nvSpPr>
        <p:spPr>
          <a:xfrm>
            <a:off x="210344" y="1394624"/>
            <a:ext cx="6172200" cy="5181600"/>
          </a:xfrm>
        </p:spPr>
        <p:style>
          <a:lnRef idx="1">
            <a:schemeClr val="accent1"/>
          </a:lnRef>
          <a:fillRef idx="2">
            <a:schemeClr val="accent1"/>
          </a:fillRef>
          <a:effectRef idx="1">
            <a:schemeClr val="accent1"/>
          </a:effectRef>
          <a:fontRef idx="minor">
            <a:schemeClr val="dk1"/>
          </a:fontRef>
        </p:style>
        <p:txBody>
          <a:bodyPr/>
          <a:lstStyle/>
          <a:p>
            <a:pPr eaLnBrk="1" hangingPunct="1">
              <a:lnSpc>
                <a:spcPct val="90000"/>
              </a:lnSpc>
              <a:buClrTx/>
              <a:buFont typeface="Wingdings" charset="2"/>
              <a:buChar char="q"/>
              <a:defRPr/>
            </a:pPr>
            <a:r>
              <a:rPr lang="en-GB" sz="2400" dirty="0">
                <a:solidFill>
                  <a:schemeClr val="tx1"/>
                </a:solidFill>
                <a:ea typeface="+mn-ea"/>
                <a:cs typeface="+mn-cs"/>
              </a:rPr>
              <a:t>Push back the frontiers of knowledge</a:t>
            </a:r>
          </a:p>
          <a:p>
            <a:pPr eaLnBrk="1" hangingPunct="1">
              <a:lnSpc>
                <a:spcPct val="90000"/>
              </a:lnSpc>
              <a:buClrTx/>
              <a:buFont typeface="Wingdings" pitchFamily="-112" charset="2"/>
              <a:buNone/>
              <a:defRPr/>
            </a:pPr>
            <a:r>
              <a:rPr lang="en-GB" sz="2400" dirty="0">
                <a:solidFill>
                  <a:schemeClr val="tx1"/>
                </a:solidFill>
                <a:ea typeface="+mn-ea"/>
                <a:cs typeface="+mn-cs"/>
              </a:rPr>
              <a:t>	</a:t>
            </a:r>
            <a:r>
              <a:rPr lang="en-GB" sz="1600" dirty="0">
                <a:solidFill>
                  <a:schemeClr val="tx1"/>
                </a:solidFill>
                <a:ea typeface="+mn-ea"/>
                <a:cs typeface="+mn-cs"/>
              </a:rPr>
              <a:t>E.g. the secrets of the Big Bang …what was the matter like within the first moments of the Universe’s existence?</a:t>
            </a:r>
          </a:p>
          <a:p>
            <a:pPr eaLnBrk="1" hangingPunct="1">
              <a:lnSpc>
                <a:spcPct val="90000"/>
              </a:lnSpc>
              <a:buClrTx/>
              <a:defRPr/>
            </a:pPr>
            <a:endParaRPr lang="en-GB" sz="1600" dirty="0">
              <a:solidFill>
                <a:schemeClr val="tx1"/>
              </a:solidFill>
              <a:ea typeface="+mn-ea"/>
              <a:cs typeface="+mn-cs"/>
            </a:endParaRPr>
          </a:p>
          <a:p>
            <a:pPr eaLnBrk="1" hangingPunct="1">
              <a:lnSpc>
                <a:spcPct val="90000"/>
              </a:lnSpc>
              <a:buClrTx/>
              <a:buFont typeface="Wingdings" charset="2"/>
              <a:buChar char="q"/>
              <a:defRPr/>
            </a:pPr>
            <a:r>
              <a:rPr lang="en-GB" sz="2400" dirty="0">
                <a:solidFill>
                  <a:schemeClr val="tx1"/>
                </a:solidFill>
                <a:ea typeface="+mn-ea"/>
                <a:cs typeface="+mn-cs"/>
              </a:rPr>
              <a:t>Develop new technologies for accelerators and detectors</a:t>
            </a:r>
          </a:p>
          <a:p>
            <a:pPr eaLnBrk="1" hangingPunct="1">
              <a:lnSpc>
                <a:spcPct val="90000"/>
              </a:lnSpc>
              <a:buClrTx/>
              <a:buFont typeface="Wingdings" pitchFamily="-112" charset="2"/>
              <a:buNone/>
              <a:defRPr/>
            </a:pPr>
            <a:r>
              <a:rPr lang="en-GB" sz="2400" dirty="0">
                <a:solidFill>
                  <a:schemeClr val="tx1"/>
                </a:solidFill>
                <a:ea typeface="+mn-ea"/>
                <a:cs typeface="+mn-cs"/>
              </a:rPr>
              <a:t>	</a:t>
            </a:r>
            <a:r>
              <a:rPr lang="en-GB" sz="1600" dirty="0">
                <a:solidFill>
                  <a:schemeClr val="tx1"/>
                </a:solidFill>
                <a:ea typeface="+mn-ea"/>
                <a:cs typeface="+mn-cs"/>
              </a:rPr>
              <a:t>Information technology - the Web and the GRID</a:t>
            </a:r>
          </a:p>
          <a:p>
            <a:pPr eaLnBrk="1" hangingPunct="1">
              <a:lnSpc>
                <a:spcPct val="90000"/>
              </a:lnSpc>
              <a:buClrTx/>
              <a:buFont typeface="Wingdings" pitchFamily="-112" charset="2"/>
              <a:buNone/>
              <a:defRPr/>
            </a:pPr>
            <a:r>
              <a:rPr lang="en-GB" sz="1600" dirty="0">
                <a:solidFill>
                  <a:schemeClr val="tx1"/>
                </a:solidFill>
                <a:ea typeface="+mn-ea"/>
                <a:cs typeface="+mn-cs"/>
              </a:rPr>
              <a:t>	Medicine - diagnosis and therapy</a:t>
            </a:r>
            <a:endParaRPr lang="en-GB" sz="2400" dirty="0">
              <a:solidFill>
                <a:schemeClr val="tx1"/>
              </a:solidFill>
              <a:ea typeface="+mn-ea"/>
              <a:cs typeface="+mn-cs"/>
            </a:endParaRPr>
          </a:p>
          <a:p>
            <a:pPr eaLnBrk="1" hangingPunct="1">
              <a:lnSpc>
                <a:spcPct val="90000"/>
              </a:lnSpc>
              <a:buClrTx/>
              <a:defRPr/>
            </a:pPr>
            <a:endParaRPr lang="en-GB" sz="2400" dirty="0">
              <a:solidFill>
                <a:schemeClr val="tx1"/>
              </a:solidFill>
              <a:ea typeface="+mn-ea"/>
              <a:cs typeface="+mn-cs"/>
            </a:endParaRPr>
          </a:p>
          <a:p>
            <a:pPr eaLnBrk="1" hangingPunct="1">
              <a:lnSpc>
                <a:spcPct val="90000"/>
              </a:lnSpc>
              <a:buClrTx/>
              <a:buFont typeface="Wingdings" charset="2"/>
              <a:buChar char="q"/>
              <a:defRPr/>
            </a:pPr>
            <a:r>
              <a:rPr lang="en-GB" sz="2400" dirty="0">
                <a:solidFill>
                  <a:schemeClr val="tx1"/>
                </a:solidFill>
                <a:ea typeface="+mn-ea"/>
                <a:cs typeface="+mn-cs"/>
              </a:rPr>
              <a:t>Train scientists and engineers of tomorrow</a:t>
            </a:r>
          </a:p>
          <a:p>
            <a:pPr eaLnBrk="1" hangingPunct="1">
              <a:lnSpc>
                <a:spcPct val="90000"/>
              </a:lnSpc>
              <a:buClrTx/>
              <a:defRPr/>
            </a:pPr>
            <a:endParaRPr lang="en-GB" sz="2400" dirty="0">
              <a:solidFill>
                <a:schemeClr val="tx1"/>
              </a:solidFill>
              <a:ea typeface="+mn-ea"/>
              <a:cs typeface="+mn-cs"/>
            </a:endParaRPr>
          </a:p>
          <a:p>
            <a:pPr eaLnBrk="1" hangingPunct="1">
              <a:lnSpc>
                <a:spcPct val="90000"/>
              </a:lnSpc>
              <a:buClrTx/>
              <a:buFont typeface="Wingdings" charset="2"/>
              <a:buChar char="q"/>
              <a:defRPr/>
            </a:pPr>
            <a:r>
              <a:rPr lang="en-GB" sz="2400" dirty="0">
                <a:solidFill>
                  <a:schemeClr val="tx1"/>
                </a:solidFill>
                <a:ea typeface="+mn-ea"/>
                <a:cs typeface="+mn-cs"/>
              </a:rPr>
              <a:t>Unite people from different countries and cultures</a:t>
            </a:r>
            <a:endParaRPr lang="en-GB" sz="2000" dirty="0">
              <a:solidFill>
                <a:schemeClr val="tx1"/>
              </a:solidFill>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Effect transition="in" filter="fade">
                                      <p:cBhvr>
                                        <p:cTn id="7" dur="1000"/>
                                        <p:tgtEl>
                                          <p:spTgt spid="3789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7892">
                                            <p:txEl>
                                              <p:pRg st="1" end="1"/>
                                            </p:txEl>
                                          </p:spTgt>
                                        </p:tgtEl>
                                        <p:attrNameLst>
                                          <p:attrName>style.visibility</p:attrName>
                                        </p:attrNameLst>
                                      </p:cBhvr>
                                      <p:to>
                                        <p:strVal val="visible"/>
                                      </p:to>
                                    </p:set>
                                    <p:animEffect transition="in" filter="fade">
                                      <p:cBhvr>
                                        <p:cTn id="11" dur="1000"/>
                                        <p:tgtEl>
                                          <p:spTgt spid="37892">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7905"/>
                                        </p:tgtEl>
                                        <p:attrNameLst>
                                          <p:attrName>style.visibility</p:attrName>
                                        </p:attrNameLst>
                                      </p:cBhvr>
                                      <p:to>
                                        <p:strVal val="visible"/>
                                      </p:to>
                                    </p:set>
                                    <p:animEffect transition="in" filter="fade">
                                      <p:cBhvr>
                                        <p:cTn id="14" dur="1000"/>
                                        <p:tgtEl>
                                          <p:spTgt spid="37905"/>
                                        </p:tgtEl>
                                      </p:cBhvr>
                                    </p:animEffect>
                                  </p:childTnLst>
                                </p:cTn>
                              </p:par>
                              <p:par>
                                <p:cTn id="15" presetID="10" presetClass="entr" presetSubtype="0" fill="hold" nodeType="withEffect">
                                  <p:stCondLst>
                                    <p:cond delay="0"/>
                                  </p:stCondLst>
                                  <p:childTnLst>
                                    <p:set>
                                      <p:cBhvr>
                                        <p:cTn id="16" dur="1" fill="hold">
                                          <p:stCondLst>
                                            <p:cond delay="0"/>
                                          </p:stCondLst>
                                        </p:cTn>
                                        <p:tgtEl>
                                          <p:spTgt spid="37894"/>
                                        </p:tgtEl>
                                        <p:attrNameLst>
                                          <p:attrName>style.visibility</p:attrName>
                                        </p:attrNameLst>
                                      </p:cBhvr>
                                      <p:to>
                                        <p:strVal val="visible"/>
                                      </p:to>
                                    </p:set>
                                    <p:animEffect transition="in" filter="fade">
                                      <p:cBhvr>
                                        <p:cTn id="17" dur="1000"/>
                                        <p:tgtEl>
                                          <p:spTgt spid="3789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892">
                                            <p:txEl>
                                              <p:pRg st="3" end="3"/>
                                            </p:txEl>
                                          </p:spTgt>
                                        </p:tgtEl>
                                        <p:attrNameLst>
                                          <p:attrName>style.visibility</p:attrName>
                                        </p:attrNameLst>
                                      </p:cBhvr>
                                      <p:to>
                                        <p:strVal val="visible"/>
                                      </p:to>
                                    </p:set>
                                    <p:animEffect transition="in" filter="fade">
                                      <p:cBhvr>
                                        <p:cTn id="22" dur="1000"/>
                                        <p:tgtEl>
                                          <p:spTgt spid="37892">
                                            <p:txEl>
                                              <p:pRg st="3" end="3"/>
                                            </p:txEl>
                                          </p:spTgt>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7892">
                                            <p:txEl>
                                              <p:pRg st="4" end="4"/>
                                            </p:txEl>
                                          </p:spTgt>
                                        </p:tgtEl>
                                        <p:attrNameLst>
                                          <p:attrName>style.visibility</p:attrName>
                                        </p:attrNameLst>
                                      </p:cBhvr>
                                      <p:to>
                                        <p:strVal val="visible"/>
                                      </p:to>
                                    </p:set>
                                    <p:animEffect transition="in" filter="fade">
                                      <p:cBhvr>
                                        <p:cTn id="26" dur="1000"/>
                                        <p:tgtEl>
                                          <p:spTgt spid="37892">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7897"/>
                                        </p:tgtEl>
                                        <p:attrNameLst>
                                          <p:attrName>style.visibility</p:attrName>
                                        </p:attrNameLst>
                                      </p:cBhvr>
                                      <p:to>
                                        <p:strVal val="visible"/>
                                      </p:to>
                                    </p:set>
                                    <p:animEffect transition="in" filter="fade">
                                      <p:cBhvr>
                                        <p:cTn id="29" dur="1000"/>
                                        <p:tgtEl>
                                          <p:spTgt spid="37897"/>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37892">
                                            <p:txEl>
                                              <p:pRg st="5" end="5"/>
                                            </p:txEl>
                                          </p:spTgt>
                                        </p:tgtEl>
                                        <p:attrNameLst>
                                          <p:attrName>style.visibility</p:attrName>
                                        </p:attrNameLst>
                                      </p:cBhvr>
                                      <p:to>
                                        <p:strVal val="visible"/>
                                      </p:to>
                                    </p:set>
                                    <p:animEffect transition="in" filter="fade">
                                      <p:cBhvr>
                                        <p:cTn id="33" dur="1000"/>
                                        <p:tgtEl>
                                          <p:spTgt spid="37892">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7896"/>
                                        </p:tgtEl>
                                        <p:attrNameLst>
                                          <p:attrName>style.visibility</p:attrName>
                                        </p:attrNameLst>
                                      </p:cBhvr>
                                      <p:to>
                                        <p:strVal val="visible"/>
                                      </p:to>
                                    </p:set>
                                    <p:animEffect transition="in" filter="fade">
                                      <p:cBhvr>
                                        <p:cTn id="36" dur="1000"/>
                                        <p:tgtEl>
                                          <p:spTgt spid="3789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7892">
                                            <p:txEl>
                                              <p:pRg st="7" end="7"/>
                                            </p:txEl>
                                          </p:spTgt>
                                        </p:tgtEl>
                                        <p:attrNameLst>
                                          <p:attrName>style.visibility</p:attrName>
                                        </p:attrNameLst>
                                      </p:cBhvr>
                                      <p:to>
                                        <p:strVal val="visible"/>
                                      </p:to>
                                    </p:set>
                                    <p:animEffect transition="in" filter="fade">
                                      <p:cBhvr>
                                        <p:cTn id="41" dur="1000"/>
                                        <p:tgtEl>
                                          <p:spTgt spid="37892">
                                            <p:txEl>
                                              <p:pRg st="7" end="7"/>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7898"/>
                                        </p:tgtEl>
                                        <p:attrNameLst>
                                          <p:attrName>style.visibility</p:attrName>
                                        </p:attrNameLst>
                                      </p:cBhvr>
                                      <p:to>
                                        <p:strVal val="visible"/>
                                      </p:to>
                                    </p:set>
                                    <p:animEffect transition="in" filter="fade">
                                      <p:cBhvr>
                                        <p:cTn id="44" dur="1000"/>
                                        <p:tgtEl>
                                          <p:spTgt spid="37898"/>
                                        </p:tgtEl>
                                      </p:cBhvr>
                                    </p:animEffect>
                                  </p:childTnLst>
                                </p:cTn>
                              </p:par>
                              <p:par>
                                <p:cTn id="45" presetID="10" presetClass="entr" presetSubtype="0" fill="hold" nodeType="withEffect">
                                  <p:stCondLst>
                                    <p:cond delay="0"/>
                                  </p:stCondLst>
                                  <p:childTnLst>
                                    <p:set>
                                      <p:cBhvr>
                                        <p:cTn id="46" dur="1" fill="hold">
                                          <p:stCondLst>
                                            <p:cond delay="0"/>
                                          </p:stCondLst>
                                        </p:cTn>
                                        <p:tgtEl>
                                          <p:spTgt spid="37904"/>
                                        </p:tgtEl>
                                        <p:attrNameLst>
                                          <p:attrName>style.visibility</p:attrName>
                                        </p:attrNameLst>
                                      </p:cBhvr>
                                      <p:to>
                                        <p:strVal val="visible"/>
                                      </p:to>
                                    </p:set>
                                    <p:animEffect transition="in" filter="fade">
                                      <p:cBhvr>
                                        <p:cTn id="47" dur="1000"/>
                                        <p:tgtEl>
                                          <p:spTgt spid="3790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7892">
                                            <p:txEl>
                                              <p:pRg st="9" end="9"/>
                                            </p:txEl>
                                          </p:spTgt>
                                        </p:tgtEl>
                                        <p:attrNameLst>
                                          <p:attrName>style.visibility</p:attrName>
                                        </p:attrNameLst>
                                      </p:cBhvr>
                                      <p:to>
                                        <p:strVal val="visible"/>
                                      </p:to>
                                    </p:set>
                                    <p:animEffect transition="in" filter="fade">
                                      <p:cBhvr>
                                        <p:cTn id="52" dur="1000"/>
                                        <p:tgtEl>
                                          <p:spTgt spid="37892">
                                            <p:txEl>
                                              <p:pRg st="9" end="9"/>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37903"/>
                                        </p:tgtEl>
                                        <p:attrNameLst>
                                          <p:attrName>style.visibility</p:attrName>
                                        </p:attrNameLst>
                                      </p:cBhvr>
                                      <p:to>
                                        <p:strVal val="visible"/>
                                      </p:to>
                                    </p:set>
                                    <p:animEffect transition="in" filter="fade">
                                      <p:cBhvr>
                                        <p:cTn id="55"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63888" y="620688"/>
            <a:ext cx="2819827" cy="2100587"/>
          </a:xfrm>
          <a:prstGeom prst="rect">
            <a:avLst/>
          </a:prstGeom>
        </p:spPr>
      </p:pic>
      <p:sp>
        <p:nvSpPr>
          <p:cNvPr id="6" name="Rectangle 5"/>
          <p:cNvSpPr/>
          <p:nvPr/>
        </p:nvSpPr>
        <p:spPr>
          <a:xfrm>
            <a:off x="26884" y="692696"/>
            <a:ext cx="3537004" cy="1815882"/>
          </a:xfrm>
          <a:prstGeom prst="rect">
            <a:avLst/>
          </a:prstGeom>
        </p:spPr>
        <p:txBody>
          <a:bodyPr wrap="square">
            <a:spAutoFit/>
          </a:bodyPr>
          <a:lstStyle/>
          <a:p>
            <a:pPr algn="just"/>
            <a:r>
              <a:rPr lang="en-US" sz="1600" dirty="0"/>
              <a:t>When dilute aqueous solutions are irradiated almost all energy absorbed is deposited in H</a:t>
            </a:r>
            <a:r>
              <a:rPr lang="en-US" sz="1600" baseline="-25000" dirty="0"/>
              <a:t>2</a:t>
            </a:r>
            <a:r>
              <a:rPr lang="en-US" sz="1600" dirty="0"/>
              <a:t>0 molecules. Chemical changes are brought about indirectly via the free radical species formed in water by so-called water radiolysis. </a:t>
            </a:r>
          </a:p>
        </p:txBody>
      </p:sp>
      <p:pic>
        <p:nvPicPr>
          <p:cNvPr id="7" name="Picture 6"/>
          <p:cNvPicPr>
            <a:picLocks noChangeAspect="1"/>
          </p:cNvPicPr>
          <p:nvPr/>
        </p:nvPicPr>
        <p:blipFill>
          <a:blip r:embed="rId3"/>
          <a:stretch>
            <a:fillRect/>
          </a:stretch>
        </p:blipFill>
        <p:spPr>
          <a:xfrm>
            <a:off x="0" y="2899998"/>
            <a:ext cx="4355976" cy="3718861"/>
          </a:xfrm>
          <a:prstGeom prst="rect">
            <a:avLst/>
          </a:prstGeom>
        </p:spPr>
      </p:pic>
      <p:pic>
        <p:nvPicPr>
          <p:cNvPr id="8" name="Picture 7"/>
          <p:cNvPicPr>
            <a:picLocks noChangeAspect="1"/>
          </p:cNvPicPr>
          <p:nvPr/>
        </p:nvPicPr>
        <p:blipFill>
          <a:blip r:embed="rId4"/>
          <a:stretch>
            <a:fillRect/>
          </a:stretch>
        </p:blipFill>
        <p:spPr>
          <a:xfrm>
            <a:off x="6588224" y="562520"/>
            <a:ext cx="2555776" cy="3627735"/>
          </a:xfrm>
          <a:prstGeom prst="rect">
            <a:avLst/>
          </a:prstGeom>
        </p:spPr>
      </p:pic>
      <p:sp>
        <p:nvSpPr>
          <p:cNvPr id="9" name="Rectangle 8"/>
          <p:cNvSpPr/>
          <p:nvPr/>
        </p:nvSpPr>
        <p:spPr>
          <a:xfrm>
            <a:off x="245037" y="2646082"/>
            <a:ext cx="4572000" cy="253916"/>
          </a:xfrm>
          <a:prstGeom prst="rect">
            <a:avLst/>
          </a:prstGeom>
        </p:spPr>
        <p:txBody>
          <a:bodyPr>
            <a:spAutoFit/>
          </a:bodyPr>
          <a:lstStyle/>
          <a:p>
            <a:r>
              <a:rPr lang="en-US" sz="1050" dirty="0"/>
              <a:t>http://www-</a:t>
            </a:r>
            <a:r>
              <a:rPr lang="en-US" sz="1050" dirty="0" err="1"/>
              <a:t>pub.iaea.org</a:t>
            </a:r>
            <a:r>
              <a:rPr lang="en-US" sz="1050" dirty="0"/>
              <a:t>/MTCD/Publications/PDF/te_1407_web.pdf</a:t>
            </a:r>
          </a:p>
        </p:txBody>
      </p:sp>
      <p:sp>
        <p:nvSpPr>
          <p:cNvPr id="2" name="Rectangle 1"/>
          <p:cNvSpPr/>
          <p:nvPr/>
        </p:nvSpPr>
        <p:spPr>
          <a:xfrm>
            <a:off x="4438537" y="4185438"/>
            <a:ext cx="4716016" cy="2169825"/>
          </a:xfrm>
          <a:prstGeom prst="rect">
            <a:avLst/>
          </a:prstGeom>
        </p:spPr>
        <p:txBody>
          <a:bodyPr wrap="square">
            <a:spAutoFit/>
          </a:bodyPr>
          <a:lstStyle/>
          <a:p>
            <a:r>
              <a:rPr lang="en-US" sz="1500" dirty="0"/>
              <a:t>Groundwater is a possible drinking water source. However contamination of groundwater with organic pollutants such as chlorinated ethylene (PCE and TCE) is becoming serious due to increased industrialization and poor groundwater conservation. Conventional techniques remove the contaminants but do not destroy them. </a:t>
            </a:r>
            <a:r>
              <a:rPr lang="en-US" sz="1500" dirty="0">
                <a:solidFill>
                  <a:srgbClr val="FF0000"/>
                </a:solidFill>
              </a:rPr>
              <a:t>Instead the radiation treatment of TCE and PCE in the presence of O3 is able to remove the pollutants by nearly 100 %</a:t>
            </a:r>
            <a:r>
              <a:rPr lang="en-US" sz="1500" dirty="0"/>
              <a:t>. </a:t>
            </a:r>
          </a:p>
        </p:txBody>
      </p:sp>
      <p:sp>
        <p:nvSpPr>
          <p:cNvPr id="3" name="TextBox 2"/>
          <p:cNvSpPr txBox="1"/>
          <p:nvPr/>
        </p:nvSpPr>
        <p:spPr>
          <a:xfrm>
            <a:off x="1907704" y="116632"/>
            <a:ext cx="4282775" cy="461665"/>
          </a:xfrm>
          <a:prstGeom prst="rect">
            <a:avLst/>
          </a:prstGeom>
          <a:noFill/>
        </p:spPr>
        <p:txBody>
          <a:bodyPr wrap="none" rtlCol="0">
            <a:spAutoFit/>
          </a:bodyPr>
          <a:lstStyle/>
          <a:p>
            <a:r>
              <a:rPr lang="en-US" sz="2400" dirty="0">
                <a:latin typeface="+mj-lt"/>
              </a:rPr>
              <a:t>Waste Water Treatment Plant </a:t>
            </a:r>
          </a:p>
        </p:txBody>
      </p:sp>
      <p:sp>
        <p:nvSpPr>
          <p:cNvPr id="10" name="Footer Placeholder 9">
            <a:extLst>
              <a:ext uri="{FF2B5EF4-FFF2-40B4-BE49-F238E27FC236}">
                <a16:creationId xmlns:a16="http://schemas.microsoft.com/office/drawing/2014/main" id="{F4F6CD14-B4A2-4441-A2DF-16510A60EF74}"/>
              </a:ext>
            </a:extLst>
          </p:cNvPr>
          <p:cNvSpPr>
            <a:spLocks noGrp="1"/>
          </p:cNvSpPr>
          <p:nvPr>
            <p:ph type="ftr" sz="quarter" idx="4294967295"/>
          </p:nvPr>
        </p:nvSpPr>
        <p:spPr>
          <a:xfrm>
            <a:off x="2720857" y="6516027"/>
            <a:ext cx="3352800" cy="304800"/>
          </a:xfrm>
        </p:spPr>
        <p:txBody>
          <a:bodyPr/>
          <a:lstStyle/>
          <a:p>
            <a:r>
              <a:rPr lang="en-US" dirty="0" err="1"/>
              <a:t>M.Losasso</a:t>
            </a:r>
            <a:r>
              <a:rPr lang="en-US" dirty="0"/>
              <a:t> CERN 14.06.2018</a:t>
            </a:r>
          </a:p>
        </p:txBody>
      </p:sp>
      <p:sp>
        <p:nvSpPr>
          <p:cNvPr id="11" name="Slide Number Placeholder 10">
            <a:extLst>
              <a:ext uri="{FF2B5EF4-FFF2-40B4-BE49-F238E27FC236}">
                <a16:creationId xmlns:a16="http://schemas.microsoft.com/office/drawing/2014/main" id="{52E97244-81E6-CA4F-A7BF-381CCD0311FA}"/>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20</a:t>
            </a:fld>
            <a:endParaRPr lang="en-US" dirty="0"/>
          </a:p>
        </p:txBody>
      </p:sp>
    </p:spTree>
    <p:extLst>
      <p:ext uri="{BB962C8B-B14F-4D97-AF65-F5344CB8AC3E}">
        <p14:creationId xmlns:p14="http://schemas.microsoft.com/office/powerpoint/2010/main" val="246439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008" y="578297"/>
            <a:ext cx="8496944" cy="1200329"/>
          </a:xfrm>
          <a:prstGeom prst="rect">
            <a:avLst/>
          </a:prstGeom>
          <a:noFill/>
        </p:spPr>
        <p:txBody>
          <a:bodyPr wrap="square" rtlCol="0">
            <a:spAutoFit/>
          </a:bodyPr>
          <a:lstStyle/>
          <a:p>
            <a:pPr algn="just"/>
            <a:r>
              <a:rPr lang="en-US" sz="1800" dirty="0"/>
              <a:t>It is possible to produce biogas from Waste Water Treatment Plant or from other sources of biomass, using Electron Beam accelerators to decompose organic matter in absence of </a:t>
            </a:r>
            <a:r>
              <a:rPr lang="en-US" sz="1800" dirty="0" err="1"/>
              <a:t>oxigen</a:t>
            </a:r>
            <a:r>
              <a:rPr lang="en-US" sz="1800" dirty="0"/>
              <a:t>, producing methane to be used for electricity production.</a:t>
            </a:r>
          </a:p>
        </p:txBody>
      </p:sp>
      <p:sp>
        <p:nvSpPr>
          <p:cNvPr id="4" name="TextBox 3"/>
          <p:cNvSpPr txBox="1"/>
          <p:nvPr/>
        </p:nvSpPr>
        <p:spPr>
          <a:xfrm>
            <a:off x="468539" y="3843278"/>
            <a:ext cx="8460432" cy="2862322"/>
          </a:xfrm>
          <a:prstGeom prst="rect">
            <a:avLst/>
          </a:prstGeom>
          <a:noFill/>
        </p:spPr>
        <p:txBody>
          <a:bodyPr wrap="square" rtlCol="0">
            <a:spAutoFit/>
          </a:bodyPr>
          <a:lstStyle/>
          <a:p>
            <a:pPr algn="just"/>
            <a:r>
              <a:rPr lang="en-GB" sz="1800" b="1" dirty="0">
                <a:solidFill>
                  <a:srgbClr val="FF0000"/>
                </a:solidFill>
              </a:rPr>
              <a:t>Reduction of volume of organic matter by 50%</a:t>
            </a:r>
            <a:r>
              <a:rPr lang="en-GB" sz="1800" b="1" i="1" dirty="0">
                <a:solidFill>
                  <a:prstClr val="black"/>
                </a:solidFill>
              </a:rPr>
              <a:t>  and  </a:t>
            </a:r>
            <a:r>
              <a:rPr lang="en-GB" sz="1800" b="1" dirty="0">
                <a:solidFill>
                  <a:srgbClr val="FF0000"/>
                </a:solidFill>
              </a:rPr>
              <a:t>R</a:t>
            </a:r>
            <a:r>
              <a:rPr lang="en-US" sz="1800" b="1" dirty="0" err="1">
                <a:solidFill>
                  <a:srgbClr val="FF0000"/>
                </a:solidFill>
              </a:rPr>
              <a:t>eduction</a:t>
            </a:r>
            <a:r>
              <a:rPr lang="en-US" sz="1800" b="1" dirty="0">
                <a:solidFill>
                  <a:srgbClr val="FF0000"/>
                </a:solidFill>
              </a:rPr>
              <a:t> of methane emission in comparison to untreated sludge</a:t>
            </a:r>
          </a:p>
          <a:p>
            <a:pPr algn="just"/>
            <a:endParaRPr lang="en-US" sz="1800" b="1" dirty="0">
              <a:solidFill>
                <a:srgbClr val="FF0000"/>
              </a:solidFill>
            </a:endParaRPr>
          </a:p>
          <a:p>
            <a:pPr algn="just"/>
            <a:r>
              <a:rPr lang="en-US" sz="1800" b="1" dirty="0">
                <a:solidFill>
                  <a:srgbClr val="FF0000"/>
                </a:solidFill>
              </a:rPr>
              <a:t>The by-product is excellent organic fertilizer</a:t>
            </a:r>
          </a:p>
          <a:p>
            <a:pPr algn="just"/>
            <a:endParaRPr lang="en-GB" sz="1800" b="1" i="1" dirty="0">
              <a:solidFill>
                <a:srgbClr val="FF0000"/>
              </a:solidFill>
            </a:endParaRPr>
          </a:p>
          <a:p>
            <a:pPr algn="just"/>
            <a:r>
              <a:rPr lang="en-GB" sz="1800" b="1" dirty="0">
                <a:solidFill>
                  <a:srgbClr val="FF0000"/>
                </a:solidFill>
              </a:rPr>
              <a:t>Under irradiation there is contemporaneous decomposition of pollutants and decontamination/disinfection: </a:t>
            </a:r>
            <a:r>
              <a:rPr lang="en-US" sz="1800" dirty="0"/>
              <a:t>Radiation disinfection can replace the traditional chlorination method of treating effluent from municipal WWTP, improving the economics of the disinfection process and also reducing the residual organics. </a:t>
            </a:r>
          </a:p>
        </p:txBody>
      </p:sp>
      <p:pic>
        <p:nvPicPr>
          <p:cNvPr id="5" name="Picture 4"/>
          <p:cNvPicPr>
            <a:picLocks noChangeAspect="1"/>
          </p:cNvPicPr>
          <p:nvPr/>
        </p:nvPicPr>
        <p:blipFill>
          <a:blip r:embed="rId2"/>
          <a:stretch>
            <a:fillRect/>
          </a:stretch>
        </p:blipFill>
        <p:spPr>
          <a:xfrm>
            <a:off x="1272642" y="1628800"/>
            <a:ext cx="7452320" cy="2440441"/>
          </a:xfrm>
          <a:prstGeom prst="rect">
            <a:avLst/>
          </a:prstGeom>
        </p:spPr>
      </p:pic>
      <p:sp>
        <p:nvSpPr>
          <p:cNvPr id="6" name="Rectangle 5"/>
          <p:cNvSpPr/>
          <p:nvPr/>
        </p:nvSpPr>
        <p:spPr>
          <a:xfrm>
            <a:off x="2843808" y="116632"/>
            <a:ext cx="2887329" cy="461665"/>
          </a:xfrm>
          <a:prstGeom prst="rect">
            <a:avLst/>
          </a:prstGeom>
        </p:spPr>
        <p:txBody>
          <a:bodyPr wrap="none">
            <a:spAutoFit/>
          </a:bodyPr>
          <a:lstStyle/>
          <a:p>
            <a:r>
              <a:rPr lang="en-GB" sz="2400" dirty="0">
                <a:latin typeface="+mj-lt"/>
              </a:rPr>
              <a:t>BIOGAS production</a:t>
            </a:r>
          </a:p>
        </p:txBody>
      </p:sp>
      <p:sp>
        <p:nvSpPr>
          <p:cNvPr id="7" name="Footer Placeholder 6">
            <a:extLst>
              <a:ext uri="{FF2B5EF4-FFF2-40B4-BE49-F238E27FC236}">
                <a16:creationId xmlns:a16="http://schemas.microsoft.com/office/drawing/2014/main" id="{C5D39FB4-2AB0-7C47-86D5-91DA9045F75D}"/>
              </a:ext>
            </a:extLst>
          </p:cNvPr>
          <p:cNvSpPr>
            <a:spLocks noGrp="1"/>
          </p:cNvSpPr>
          <p:nvPr>
            <p:ph type="ftr" sz="quarter" idx="4294967295"/>
          </p:nvPr>
        </p:nvSpPr>
        <p:spPr>
          <a:xfrm>
            <a:off x="2776311" y="6507666"/>
            <a:ext cx="3352800" cy="304800"/>
          </a:xfrm>
        </p:spPr>
        <p:txBody>
          <a:bodyPr/>
          <a:lstStyle/>
          <a:p>
            <a:r>
              <a:rPr lang="en-US" dirty="0" err="1"/>
              <a:t>M.Losasso</a:t>
            </a:r>
            <a:r>
              <a:rPr lang="en-US" dirty="0"/>
              <a:t> CERN 14.06.2018</a:t>
            </a:r>
          </a:p>
        </p:txBody>
      </p:sp>
      <p:sp>
        <p:nvSpPr>
          <p:cNvPr id="8" name="Slide Number Placeholder 7">
            <a:extLst>
              <a:ext uri="{FF2B5EF4-FFF2-40B4-BE49-F238E27FC236}">
                <a16:creationId xmlns:a16="http://schemas.microsoft.com/office/drawing/2014/main" id="{887C8321-67C1-E84D-900C-883E71865C4F}"/>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21</a:t>
            </a:fld>
            <a:endParaRPr lang="en-US"/>
          </a:p>
        </p:txBody>
      </p:sp>
    </p:spTree>
    <p:extLst>
      <p:ext uri="{BB962C8B-B14F-4D97-AF65-F5344CB8AC3E}">
        <p14:creationId xmlns:p14="http://schemas.microsoft.com/office/powerpoint/2010/main" val="2190313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620688"/>
            <a:ext cx="9036496" cy="5078313"/>
          </a:xfrm>
          <a:prstGeom prst="rect">
            <a:avLst/>
          </a:prstGeom>
          <a:noFill/>
        </p:spPr>
        <p:txBody>
          <a:bodyPr wrap="square" rtlCol="0">
            <a:spAutoFit/>
          </a:bodyPr>
          <a:lstStyle/>
          <a:p>
            <a:pPr marL="285750" indent="-285750">
              <a:buFont typeface="Arial"/>
              <a:buChar char="•"/>
            </a:pPr>
            <a:r>
              <a:rPr lang="en-US" sz="1800" dirty="0"/>
              <a:t>Combustion of fossil fuel produces </a:t>
            </a:r>
            <a:r>
              <a:rPr lang="en-US" sz="1800" dirty="0" err="1"/>
              <a:t>SO</a:t>
            </a:r>
            <a:r>
              <a:rPr lang="en-US" sz="1800" baseline="-25000" dirty="0" err="1"/>
              <a:t>x</a:t>
            </a:r>
            <a:r>
              <a:rPr lang="en-US" sz="1800" dirty="0"/>
              <a:t> and </a:t>
            </a:r>
            <a:r>
              <a:rPr lang="en-US" sz="1800" dirty="0" err="1"/>
              <a:t>No</a:t>
            </a:r>
            <a:r>
              <a:rPr lang="en-US" sz="1800" baseline="-25000" dirty="0" err="1"/>
              <a:t>x</a:t>
            </a:r>
            <a:r>
              <a:rPr lang="en-US" sz="1800" baseline="-25000" dirty="0"/>
              <a:t> . </a:t>
            </a:r>
            <a:r>
              <a:rPr lang="en-US" sz="1800" dirty="0"/>
              <a:t>Deposition of these pollutants leads to acidification of the environment.</a:t>
            </a:r>
          </a:p>
          <a:p>
            <a:pPr marL="285750" indent="-285750">
              <a:buFont typeface="Arial"/>
              <a:buChar char="•"/>
            </a:pPr>
            <a:endParaRPr lang="en-US" sz="1800" dirty="0"/>
          </a:p>
          <a:p>
            <a:pPr marL="285750" indent="-285750">
              <a:buFont typeface="Arial"/>
              <a:buChar char="•"/>
            </a:pPr>
            <a:r>
              <a:rPr lang="en-US" sz="1800" dirty="0"/>
              <a:t>Electron Beam can </a:t>
            </a:r>
            <a:r>
              <a:rPr lang="en-US" sz="1800" dirty="0">
                <a:solidFill>
                  <a:srgbClr val="FF0000"/>
                </a:solidFill>
              </a:rPr>
              <a:t>simultaneously remove </a:t>
            </a:r>
            <a:r>
              <a:rPr lang="en-US" sz="1800" dirty="0"/>
              <a:t>SO</a:t>
            </a:r>
            <a:r>
              <a:rPr lang="en-US" sz="1800" baseline="-25000" dirty="0"/>
              <a:t>2</a:t>
            </a:r>
            <a:r>
              <a:rPr lang="en-US" sz="1800" dirty="0"/>
              <a:t> and </a:t>
            </a:r>
            <a:r>
              <a:rPr lang="en-US" sz="1800" dirty="0" err="1"/>
              <a:t>No</a:t>
            </a:r>
            <a:r>
              <a:rPr lang="en-US" sz="1800" baseline="-25000" dirty="0" err="1"/>
              <a:t>x</a:t>
            </a:r>
            <a:r>
              <a:rPr lang="en-US" sz="1800" dirty="0"/>
              <a:t> in exhaust gas</a:t>
            </a:r>
          </a:p>
          <a:p>
            <a:pPr marL="285750" indent="-285750">
              <a:buFont typeface="Arial"/>
              <a:buChar char="•"/>
            </a:pPr>
            <a:endParaRPr lang="en-US" sz="1800" dirty="0"/>
          </a:p>
          <a:p>
            <a:pPr marL="285750" indent="-285750">
              <a:buFont typeface="Arial"/>
              <a:buChar char="•"/>
            </a:pPr>
            <a:r>
              <a:rPr lang="en-US" sz="1800" dirty="0"/>
              <a:t>Conventional technique only transfer the contaminant from gas (or liquid) to solid phase.  The remains of the conventional processes still need to be stored/decontaminated.</a:t>
            </a:r>
          </a:p>
          <a:p>
            <a:pPr marL="285750" indent="-285750">
              <a:buFont typeface="Arial"/>
              <a:buChar char="•"/>
            </a:pPr>
            <a:endParaRPr lang="en-US" sz="1800" dirty="0"/>
          </a:p>
          <a:p>
            <a:pPr marL="285750" indent="-285750">
              <a:buFont typeface="Arial"/>
              <a:buChar char="•"/>
            </a:pPr>
            <a:r>
              <a:rPr lang="en-US" sz="1800" dirty="0"/>
              <a:t>Instead the only by-product of EB can be used for production of commercial agricultural fertilizer</a:t>
            </a:r>
          </a:p>
          <a:p>
            <a:pPr marL="285750" indent="-285750">
              <a:buFont typeface="Arial"/>
              <a:buChar char="•"/>
            </a:pPr>
            <a:endParaRPr lang="en-US" sz="1800" dirty="0"/>
          </a:p>
          <a:p>
            <a:pPr marL="285750" indent="-285750">
              <a:buFont typeface="Arial"/>
              <a:buChar char="•"/>
            </a:pPr>
            <a:r>
              <a:rPr lang="en-US" sz="1800" dirty="0"/>
              <a:t>Technology can be applied to cargo </a:t>
            </a:r>
          </a:p>
          <a:p>
            <a:r>
              <a:rPr lang="en-US" sz="1800" dirty="0"/>
              <a:t> ship, to municipal waste incinerators,</a:t>
            </a:r>
          </a:p>
          <a:p>
            <a:r>
              <a:rPr lang="en-US" sz="1800" dirty="0"/>
              <a:t> to power plants working with coal,</a:t>
            </a:r>
          </a:p>
          <a:p>
            <a:r>
              <a:rPr lang="en-US" sz="1800" dirty="0"/>
              <a:t> lignite, and heavy fuels.  Plants are</a:t>
            </a:r>
          </a:p>
          <a:p>
            <a:r>
              <a:rPr lang="en-US" sz="1800" dirty="0"/>
              <a:t> efficiently in operation in </a:t>
            </a:r>
            <a:r>
              <a:rPr lang="en-US" sz="1800" dirty="0" err="1"/>
              <a:t>Takahama</a:t>
            </a:r>
            <a:endParaRPr lang="en-US" sz="1800" dirty="0"/>
          </a:p>
          <a:p>
            <a:r>
              <a:rPr lang="en-US" sz="1800" dirty="0"/>
              <a:t> Clean Center (</a:t>
            </a:r>
            <a:r>
              <a:rPr lang="en-US" sz="1800" dirty="0" err="1"/>
              <a:t>Jp</a:t>
            </a:r>
            <a:r>
              <a:rPr lang="en-US" sz="1800" dirty="0"/>
              <a:t>), in </a:t>
            </a:r>
            <a:r>
              <a:rPr lang="en-US" sz="1800" dirty="0" err="1"/>
              <a:t>Pomorzany</a:t>
            </a:r>
            <a:r>
              <a:rPr lang="en-US" sz="1800" dirty="0"/>
              <a:t> (P) </a:t>
            </a:r>
          </a:p>
        </p:txBody>
      </p:sp>
      <p:pic>
        <p:nvPicPr>
          <p:cNvPr id="4" name="Picture 3"/>
          <p:cNvPicPr>
            <a:picLocks noChangeAspect="1"/>
          </p:cNvPicPr>
          <p:nvPr/>
        </p:nvPicPr>
        <p:blipFill>
          <a:blip r:embed="rId2"/>
          <a:stretch>
            <a:fillRect/>
          </a:stretch>
        </p:blipFill>
        <p:spPr>
          <a:xfrm>
            <a:off x="4355976" y="3711198"/>
            <a:ext cx="4780918" cy="2859432"/>
          </a:xfrm>
          <a:prstGeom prst="rect">
            <a:avLst/>
          </a:prstGeom>
        </p:spPr>
      </p:pic>
      <p:sp>
        <p:nvSpPr>
          <p:cNvPr id="5" name="Footer Placeholder 4">
            <a:extLst>
              <a:ext uri="{FF2B5EF4-FFF2-40B4-BE49-F238E27FC236}">
                <a16:creationId xmlns:a16="http://schemas.microsoft.com/office/drawing/2014/main" id="{57A7B69D-793F-E34C-AE4B-4B94F44F193F}"/>
              </a:ext>
            </a:extLst>
          </p:cNvPr>
          <p:cNvSpPr>
            <a:spLocks noGrp="1"/>
          </p:cNvSpPr>
          <p:nvPr>
            <p:ph type="ftr" sz="quarter" idx="4294967295"/>
          </p:nvPr>
        </p:nvSpPr>
        <p:spPr>
          <a:xfrm>
            <a:off x="2679576" y="6469566"/>
            <a:ext cx="3352800" cy="304800"/>
          </a:xfrm>
        </p:spPr>
        <p:txBody>
          <a:bodyPr/>
          <a:lstStyle/>
          <a:p>
            <a:r>
              <a:rPr lang="en-US" dirty="0" err="1"/>
              <a:t>M.Losasso</a:t>
            </a:r>
            <a:r>
              <a:rPr lang="en-US" dirty="0"/>
              <a:t> CERN 14.06.2018</a:t>
            </a:r>
          </a:p>
        </p:txBody>
      </p:sp>
      <p:sp>
        <p:nvSpPr>
          <p:cNvPr id="6" name="Slide Number Placeholder 5">
            <a:extLst>
              <a:ext uri="{FF2B5EF4-FFF2-40B4-BE49-F238E27FC236}">
                <a16:creationId xmlns:a16="http://schemas.microsoft.com/office/drawing/2014/main" id="{E91E8CF8-EFC4-F044-BFF4-2E969735D469}"/>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22</a:t>
            </a:fld>
            <a:endParaRPr lang="en-US"/>
          </a:p>
        </p:txBody>
      </p:sp>
      <p:sp>
        <p:nvSpPr>
          <p:cNvPr id="7" name="Rectangle 6">
            <a:extLst>
              <a:ext uri="{FF2B5EF4-FFF2-40B4-BE49-F238E27FC236}">
                <a16:creationId xmlns:a16="http://schemas.microsoft.com/office/drawing/2014/main" id="{E798977C-84BD-344C-894C-0C1956606595}"/>
              </a:ext>
            </a:extLst>
          </p:cNvPr>
          <p:cNvSpPr/>
          <p:nvPr/>
        </p:nvSpPr>
        <p:spPr>
          <a:xfrm>
            <a:off x="2919023" y="159023"/>
            <a:ext cx="3113353" cy="461665"/>
          </a:xfrm>
          <a:prstGeom prst="rect">
            <a:avLst/>
          </a:prstGeom>
        </p:spPr>
        <p:txBody>
          <a:bodyPr wrap="none">
            <a:spAutoFit/>
          </a:bodyPr>
          <a:lstStyle/>
          <a:p>
            <a:r>
              <a:rPr lang="en-GB" sz="2400" dirty="0">
                <a:latin typeface="+mj-lt"/>
              </a:rPr>
              <a:t>Exhaust gas cleaning</a:t>
            </a:r>
          </a:p>
        </p:txBody>
      </p:sp>
    </p:spTree>
    <p:extLst>
      <p:ext uri="{BB962C8B-B14F-4D97-AF65-F5344CB8AC3E}">
        <p14:creationId xmlns:p14="http://schemas.microsoft.com/office/powerpoint/2010/main" val="1785457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7-10-12 at 16.13.17.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452905"/>
            <a:ext cx="6095564" cy="5248700"/>
          </a:xfrm>
          <a:prstGeom prst="rect">
            <a:avLst/>
          </a:prstGeom>
        </p:spPr>
      </p:pic>
      <p:sp>
        <p:nvSpPr>
          <p:cNvPr id="4" name="TextBox 3">
            <a:hlinkClick r:id="rId5"/>
          </p:cNvPr>
          <p:cNvSpPr txBox="1"/>
          <p:nvPr/>
        </p:nvSpPr>
        <p:spPr>
          <a:xfrm>
            <a:off x="6383823" y="4365104"/>
            <a:ext cx="2772816" cy="369332"/>
          </a:xfrm>
          <a:prstGeom prst="rect">
            <a:avLst/>
          </a:prstGeom>
          <a:noFill/>
        </p:spPr>
        <p:txBody>
          <a:bodyPr wrap="square" rtlCol="0">
            <a:spAutoFit/>
          </a:bodyPr>
          <a:lstStyle/>
          <a:p>
            <a:r>
              <a:rPr lang="en-US" sz="1800" dirty="0"/>
              <a:t>https://</a:t>
            </a:r>
            <a:r>
              <a:rPr lang="en-US" sz="1800" dirty="0" err="1"/>
              <a:t>www.shipmap.org</a:t>
            </a:r>
            <a:r>
              <a:rPr lang="en-US" sz="1800" dirty="0"/>
              <a:t>/</a:t>
            </a:r>
          </a:p>
        </p:txBody>
      </p:sp>
      <p:sp>
        <p:nvSpPr>
          <p:cNvPr id="2" name="TextBox 1"/>
          <p:cNvSpPr txBox="1"/>
          <p:nvPr/>
        </p:nvSpPr>
        <p:spPr>
          <a:xfrm>
            <a:off x="6383823" y="1109250"/>
            <a:ext cx="2520280" cy="2862322"/>
          </a:xfrm>
          <a:prstGeom prst="rect">
            <a:avLst/>
          </a:prstGeom>
          <a:noFill/>
        </p:spPr>
        <p:txBody>
          <a:bodyPr wrap="square" rtlCol="0">
            <a:spAutoFit/>
          </a:bodyPr>
          <a:lstStyle/>
          <a:p>
            <a:r>
              <a:rPr lang="en-US" sz="1800" dirty="0"/>
              <a:t>About 90% of world</a:t>
            </a:r>
          </a:p>
          <a:p>
            <a:r>
              <a:rPr lang="en-US" sz="1800" dirty="0"/>
              <a:t>trade is involving</a:t>
            </a:r>
          </a:p>
          <a:p>
            <a:r>
              <a:rPr lang="en-US" sz="1800" dirty="0"/>
              <a:t>sea transportation.</a:t>
            </a:r>
          </a:p>
          <a:p>
            <a:endParaRPr lang="en-US" sz="1800" dirty="0"/>
          </a:p>
          <a:p>
            <a:endParaRPr lang="en-US" sz="1800" dirty="0"/>
          </a:p>
          <a:p>
            <a:r>
              <a:rPr lang="en-US" sz="1800" dirty="0"/>
              <a:t>Shipping trades</a:t>
            </a:r>
          </a:p>
          <a:p>
            <a:r>
              <a:rPr lang="en-US" sz="1800" dirty="0"/>
              <a:t>produces a measurable negative impact on the environment</a:t>
            </a:r>
          </a:p>
        </p:txBody>
      </p:sp>
      <p:sp>
        <p:nvSpPr>
          <p:cNvPr id="5" name="TextBox 4"/>
          <p:cNvSpPr txBox="1"/>
          <p:nvPr/>
        </p:nvSpPr>
        <p:spPr>
          <a:xfrm>
            <a:off x="179511" y="5818138"/>
            <a:ext cx="8856985" cy="646331"/>
          </a:xfrm>
          <a:prstGeom prst="rect">
            <a:avLst/>
          </a:prstGeom>
          <a:noFill/>
        </p:spPr>
        <p:txBody>
          <a:bodyPr wrap="square" rtlCol="0">
            <a:spAutoFit/>
          </a:bodyPr>
          <a:lstStyle/>
          <a:p>
            <a:r>
              <a:rPr lang="en-US" sz="1800" dirty="0"/>
              <a:t>CERN currently promotes a research action with industries, regulators, academia, EC, to address this societal challenge with solutions involving EB accelerators.</a:t>
            </a:r>
          </a:p>
        </p:txBody>
      </p:sp>
      <p:sp>
        <p:nvSpPr>
          <p:cNvPr id="7" name="Footer Placeholder 6">
            <a:extLst>
              <a:ext uri="{FF2B5EF4-FFF2-40B4-BE49-F238E27FC236}">
                <a16:creationId xmlns:a16="http://schemas.microsoft.com/office/drawing/2014/main" id="{B1E0284A-A74D-B24D-B0EE-9DF3234E5E45}"/>
              </a:ext>
            </a:extLst>
          </p:cNvPr>
          <p:cNvSpPr>
            <a:spLocks noGrp="1"/>
          </p:cNvSpPr>
          <p:nvPr>
            <p:ph type="ftr" sz="quarter" idx="4294967295"/>
          </p:nvPr>
        </p:nvSpPr>
        <p:spPr>
          <a:xfrm>
            <a:off x="2627784" y="6493502"/>
            <a:ext cx="3352800" cy="304800"/>
          </a:xfrm>
        </p:spPr>
        <p:txBody>
          <a:bodyPr/>
          <a:lstStyle/>
          <a:p>
            <a:r>
              <a:rPr lang="en-US" dirty="0" err="1"/>
              <a:t>M.Losasso</a:t>
            </a:r>
            <a:r>
              <a:rPr lang="en-US" dirty="0"/>
              <a:t> CERN 14.06.2018</a:t>
            </a:r>
          </a:p>
        </p:txBody>
      </p:sp>
      <p:sp>
        <p:nvSpPr>
          <p:cNvPr id="8" name="Slide Number Placeholder 7">
            <a:extLst>
              <a:ext uri="{FF2B5EF4-FFF2-40B4-BE49-F238E27FC236}">
                <a16:creationId xmlns:a16="http://schemas.microsoft.com/office/drawing/2014/main" id="{9A736245-F94C-574E-B1D2-4D11A8A81510}"/>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23</a:t>
            </a:fld>
            <a:endParaRPr lang="en-US"/>
          </a:p>
        </p:txBody>
      </p:sp>
    </p:spTree>
    <p:extLst>
      <p:ext uri="{BB962C8B-B14F-4D97-AF65-F5344CB8AC3E}">
        <p14:creationId xmlns:p14="http://schemas.microsoft.com/office/powerpoint/2010/main" val="2539176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20688"/>
            <a:ext cx="8640960" cy="4038029"/>
          </a:xfrm>
          <a:prstGeom prst="rect">
            <a:avLst/>
          </a:prstGeom>
          <a:noFill/>
        </p:spPr>
        <p:txBody>
          <a:bodyPr wrap="square" rtlCol="0">
            <a:spAutoFit/>
          </a:bodyPr>
          <a:lstStyle/>
          <a:p>
            <a:pPr algn="ctr"/>
            <a:r>
              <a:rPr lang="en-US" sz="2600" dirty="0"/>
              <a:t>Conclusion</a:t>
            </a:r>
          </a:p>
          <a:p>
            <a:pPr>
              <a:lnSpc>
                <a:spcPct val="80000"/>
              </a:lnSpc>
            </a:pPr>
            <a:endParaRPr lang="en-US" dirty="0"/>
          </a:p>
          <a:p>
            <a:pPr marL="285750" indent="-285750">
              <a:lnSpc>
                <a:spcPct val="80000"/>
              </a:lnSpc>
              <a:buFontTx/>
              <a:buChar char="-"/>
            </a:pPr>
            <a:r>
              <a:rPr lang="en-US" sz="2200" dirty="0"/>
              <a:t>Accelerator technology provides important applications for society. KT promotes its transfer for societal benefit.</a:t>
            </a:r>
          </a:p>
          <a:p>
            <a:pPr marL="285750" indent="-285750">
              <a:lnSpc>
                <a:spcPct val="80000"/>
              </a:lnSpc>
              <a:buFontTx/>
              <a:buChar char="-"/>
            </a:pPr>
            <a:endParaRPr lang="en-US" sz="2200" dirty="0"/>
          </a:p>
          <a:p>
            <a:pPr marL="285750" indent="-285750">
              <a:lnSpc>
                <a:spcPct val="80000"/>
              </a:lnSpc>
              <a:buFontTx/>
              <a:buChar char="-"/>
            </a:pPr>
            <a:r>
              <a:rPr lang="en-US" sz="2200" dirty="0"/>
              <a:t>Medicine, Imaging, Wastewater and exhaust gas cleaning, sterilization, energy production from biomass, energy production and nuclear waste treatment are potential areas mature for deployment using accelerator technologies.</a:t>
            </a:r>
          </a:p>
          <a:p>
            <a:pPr marL="285750" indent="-285750">
              <a:lnSpc>
                <a:spcPct val="80000"/>
              </a:lnSpc>
              <a:buFontTx/>
              <a:buChar char="-"/>
            </a:pPr>
            <a:endParaRPr lang="en-US" sz="2200" dirty="0"/>
          </a:p>
          <a:p>
            <a:pPr>
              <a:lnSpc>
                <a:spcPct val="80000"/>
              </a:lnSpc>
            </a:pPr>
            <a:endParaRPr lang="en-US" sz="2200" dirty="0"/>
          </a:p>
          <a:p>
            <a:pPr marL="285750" indent="-285750">
              <a:lnSpc>
                <a:spcPct val="80000"/>
              </a:lnSpc>
              <a:buFontTx/>
              <a:buChar char="-"/>
            </a:pPr>
            <a:r>
              <a:rPr lang="en-US" sz="2200" dirty="0"/>
              <a:t>CERN is ready to exploit possibilities of collaborations with industries to help the adoption of accelerator technologies for societal benefit. </a:t>
            </a:r>
          </a:p>
        </p:txBody>
      </p:sp>
      <p:sp>
        <p:nvSpPr>
          <p:cNvPr id="8" name="Footer Placeholder 7">
            <a:extLst>
              <a:ext uri="{FF2B5EF4-FFF2-40B4-BE49-F238E27FC236}">
                <a16:creationId xmlns:a16="http://schemas.microsoft.com/office/drawing/2014/main" id="{0E64ABAF-689F-5E4F-AE9F-61440A6E43FE}"/>
              </a:ext>
            </a:extLst>
          </p:cNvPr>
          <p:cNvSpPr>
            <a:spLocks noGrp="1"/>
          </p:cNvSpPr>
          <p:nvPr>
            <p:ph type="ftr" sz="quarter" idx="4294967295"/>
          </p:nvPr>
        </p:nvSpPr>
        <p:spPr>
          <a:xfrm>
            <a:off x="2663975" y="6469566"/>
            <a:ext cx="3352800" cy="304800"/>
          </a:xfrm>
        </p:spPr>
        <p:txBody>
          <a:bodyPr/>
          <a:lstStyle/>
          <a:p>
            <a:r>
              <a:rPr lang="en-US" dirty="0" err="1"/>
              <a:t>M.Losasso</a:t>
            </a:r>
            <a:r>
              <a:rPr lang="en-US" dirty="0"/>
              <a:t> CERN 14.06.2018</a:t>
            </a:r>
          </a:p>
        </p:txBody>
      </p:sp>
      <p:sp>
        <p:nvSpPr>
          <p:cNvPr id="9" name="Slide Number Placeholder 8">
            <a:extLst>
              <a:ext uri="{FF2B5EF4-FFF2-40B4-BE49-F238E27FC236}">
                <a16:creationId xmlns:a16="http://schemas.microsoft.com/office/drawing/2014/main" id="{14350662-83C7-5347-A970-24E6F54BFC6C}"/>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24</a:t>
            </a:fld>
            <a:endParaRPr lang="en-US" dirty="0"/>
          </a:p>
        </p:txBody>
      </p:sp>
    </p:spTree>
    <p:extLst>
      <p:ext uri="{BB962C8B-B14F-4D97-AF65-F5344CB8AC3E}">
        <p14:creationId xmlns:p14="http://schemas.microsoft.com/office/powerpoint/2010/main" val="2488788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0807031_01-A4-at-144-dpi.jpg"/>
          <p:cNvPicPr>
            <a:picLocks noChangeAspect="1"/>
          </p:cNvPicPr>
          <p:nvPr/>
        </p:nvPicPr>
        <p:blipFill>
          <a:blip r:embed="rId3">
            <a:lum bright="-2000" contrast="2000"/>
          </a:blip>
          <a:stretch>
            <a:fillRect/>
          </a:stretch>
        </p:blipFill>
        <p:spPr>
          <a:xfrm>
            <a:off x="-76200" y="-171400"/>
            <a:ext cx="9347200" cy="7010400"/>
          </a:xfrm>
          <a:prstGeom prst="rect">
            <a:avLst/>
          </a:prstGeom>
        </p:spPr>
      </p:pic>
      <p:sp>
        <p:nvSpPr>
          <p:cNvPr id="5125" name="Text Box 18"/>
          <p:cNvSpPr txBox="1">
            <a:spLocks noChangeArrowheads="1"/>
          </p:cNvSpPr>
          <p:nvPr/>
        </p:nvSpPr>
        <p:spPr bwMode="auto">
          <a:xfrm>
            <a:off x="-5676" y="3212976"/>
            <a:ext cx="9144000" cy="830997"/>
          </a:xfrm>
          <a:prstGeom prst="rect">
            <a:avLst/>
          </a:prstGeom>
          <a:noFill/>
          <a:ln w="9525">
            <a:noFill/>
            <a:miter lim="800000"/>
            <a:headEnd/>
            <a:tailEnd/>
          </a:ln>
          <a:effectLst>
            <a:outerShdw blurRad="63500" dist="38099" dir="2700000" algn="ctr" rotWithShape="0">
              <a:schemeClr val="tx1">
                <a:alpha val="74997"/>
              </a:schemeClr>
            </a:outerShdw>
          </a:effectLst>
        </p:spPr>
        <p:txBody>
          <a:bodyPr>
            <a:prstTxWarp prst="textNoShape">
              <a:avLst/>
            </a:prstTxWarp>
            <a:spAutoFit/>
          </a:bodyPr>
          <a:lstStyle/>
          <a:p>
            <a:pPr algn="ctr" eaLnBrk="0" hangingPunct="0">
              <a:defRPr/>
            </a:pPr>
            <a:r>
              <a:rPr lang="en-GB" sz="4800" dirty="0">
                <a:solidFill>
                  <a:srgbClr val="FFFF00"/>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Thank You!</a:t>
            </a:r>
          </a:p>
        </p:txBody>
      </p:sp>
      <p:pic>
        <p:nvPicPr>
          <p:cNvPr id="4" name="Picture 3"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6"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2633951223"/>
      </p:ext>
    </p:extLst>
  </p:cSld>
  <p:clrMapOvr>
    <a:masterClrMapping/>
  </p:clrMapOvr>
  <p:transition advTm="15000"/>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a:outerShdw blurRad="38100" dist="38100" dir="2700000" algn="tl" rotWithShape="0">
              <a:prstClr val="black"/>
            </a:outerShdw>
          </a:effectLst>
        </p:spPr>
        <p:txBody>
          <a:bodyPr>
            <a:prstTxWarp prst="textNoShape">
              <a:avLst/>
            </a:prstTxWarp>
            <a:spAutoFit/>
          </a:bodyPr>
          <a:lstStyle/>
          <a:p>
            <a:pPr algn="ctr" eaLnBrk="0" hangingPunct="0">
              <a:lnSpc>
                <a:spcPct val="90000"/>
              </a:lnSpc>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frontier</a:t>
            </a:r>
          </a:p>
          <a:p>
            <a:pPr algn="ctr" eaLnBrk="0" hangingPunct="0">
              <a:lnSpc>
                <a:spcPct val="90000"/>
              </a:lnSpc>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p>
        </p:txBody>
      </p:sp>
      <p:pic>
        <p:nvPicPr>
          <p:cNvPr id="9" name="Picture 42" descr="0510028_03-A4-at-144-dpi.jpg"/>
          <p:cNvPicPr>
            <a:picLocks noChangeAspect="1"/>
          </p:cNvPicPr>
          <p:nvPr/>
        </p:nvPicPr>
        <p:blipFill>
          <a:blip r:embed="rId4"/>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lgn="ctr" eaLnBrk="0" hangingPunct="0">
              <a:lnSpc>
                <a:spcPct val="90000"/>
              </a:lnSpc>
            </a:pPr>
            <a:r>
              <a:rPr lang="en-GB" sz="1800" dirty="0">
                <a:solidFill>
                  <a:srgbClr val="FFFFFF"/>
                </a:solidFill>
                <a:effectLst>
                  <a:outerShdw blurRad="38100" dist="38100" dir="2700000" algn="tl" rotWithShape="0">
                    <a:prstClr val="black"/>
                  </a:outerShdw>
                </a:effectLst>
              </a:rPr>
              <a:t>LHC ring:</a:t>
            </a:r>
          </a:p>
          <a:p>
            <a:pPr algn="ctr" eaLnBrk="0" hangingPunct="0">
              <a:lnSpc>
                <a:spcPct val="90000"/>
              </a:lnSpc>
            </a:pPr>
            <a:r>
              <a:rPr lang="en-GB" sz="1800" dirty="0">
                <a:solidFill>
                  <a:srgbClr val="FFFFFF"/>
                </a:solidFill>
                <a:effectLst>
                  <a:outerShdw blurRad="38100" dist="38100" dir="2700000" algn="tl" rotWithShape="0">
                    <a:prstClr val="black"/>
                  </a:outerShdw>
                </a:effectLst>
              </a:rPr>
              <a:t>27 km circumference</a:t>
            </a:r>
            <a:endParaRPr lang="en-GB" sz="1800" dirty="0">
              <a:effectLst>
                <a:outerShdw blurRad="38100" dist="38100" dir="2700000" algn="tl" rotWithShape="0">
                  <a:prstClr val="black"/>
                </a:outerShdw>
              </a:effectLst>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rPr>
                <a:t>CMS</a:t>
              </a:r>
              <a:endParaRPr lang="de-CH" sz="2000" dirty="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chemeClr val="bg1"/>
                  </a:solidFill>
                  <a:effectLst>
                    <a:outerShdw blurRad="38100" dist="38100" dir="2700000" algn="tl" rotWithShape="0">
                      <a:prstClr val="black"/>
                    </a:outerShdw>
                  </a:effectLst>
                  <a:latin typeface="+mn-lt"/>
                </a:rPr>
                <a:t>ALICE</a:t>
              </a:r>
              <a:endParaRPr lang="de-CH" sz="2000" dirty="0">
                <a:solidFill>
                  <a:schemeClr val="bg1"/>
                </a:solidFill>
                <a:effectLst>
                  <a:outerShdw blurRad="38100" dist="38100" dir="2700000" algn="tl" rotWithShape="0">
                    <a:prstClr val="black"/>
                  </a:outerShdw>
                </a:effectLst>
                <a:latin typeface="+mn-lt"/>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endParaRPr lang="en-US" dirty="0"/>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err="1">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rPr>
                <a:t>LHCb</a:t>
              </a:r>
              <a:endParaRPr lang="de-CH" sz="2000" dirty="0">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chemeClr val="accent1"/>
                  </a:solidFill>
                  <a:effectLst>
                    <a:outerShdw blurRad="38100" dist="38100" dir="2700000" algn="tl" rotWithShape="0">
                      <a:prstClr val="black"/>
                    </a:outerShdw>
                  </a:effectLst>
                  <a:latin typeface="+mn-lt"/>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227379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
                                          </p:val>
                                        </p:tav>
                                        <p:tav tm="100000">
                                          <p:val>
                                            <p:strVal val="#ppt_x"/>
                                          </p:val>
                                        </p:tav>
                                      </p:tavLst>
                                    </p:anim>
                                    <p:anim calcmode="lin" valueType="num">
                                      <p:cBhvr>
                                        <p:cTn id="8" dur="1000" fill="hold"/>
                                        <p:tgtEl>
                                          <p:spTgt spid="7"/>
                                        </p:tgtEl>
                                        <p:attrNameLst>
                                          <p:attrName>ppt_y</p:attrName>
                                        </p:attrNameLst>
                                      </p:cBhvr>
                                      <p:tavLst>
                                        <p:tav tm="0">
                                          <p:val>
                                            <p:strVal val="#ppt_y+#ppt_h/2"/>
                                          </p:val>
                                        </p:tav>
                                        <p:tav tm="100000">
                                          <p:val>
                                            <p:strVal val="#ppt_y"/>
                                          </p:val>
                                        </p:tav>
                                      </p:tavLst>
                                    </p:anim>
                                    <p:anim calcmode="lin" valueType="num">
                                      <p:cBhvr>
                                        <p:cTn id="9" dur="1000" fill="hold"/>
                                        <p:tgtEl>
                                          <p:spTgt spid="7"/>
                                        </p:tgtEl>
                                        <p:attrNameLst>
                                          <p:attrName>ppt_w</p:attrName>
                                        </p:attrNameLst>
                                      </p:cBhvr>
                                      <p:tavLst>
                                        <p:tav tm="0">
                                          <p:val>
                                            <p:strVal val="#ppt_w"/>
                                          </p:val>
                                        </p:tav>
                                        <p:tav tm="100000">
                                          <p:val>
                                            <p:strVal val="#ppt_w"/>
                                          </p:val>
                                        </p:tav>
                                      </p:tavLst>
                                    </p:anim>
                                    <p:anim calcmode="lin" valueType="num">
                                      <p:cBhvr>
                                        <p:cTn id="10" dur="1000" fill="hold"/>
                                        <p:tgtEl>
                                          <p:spTgt spid="7"/>
                                        </p:tgtEl>
                                        <p:attrNameLst>
                                          <p:attrName>ppt_h</p:attrName>
                                        </p:attrNameLst>
                                      </p:cBhvr>
                                      <p:tavLst>
                                        <p:tav tm="0">
                                          <p:val>
                                            <p:fltVal val="0"/>
                                          </p:val>
                                        </p:tav>
                                        <p:tav tm="100000">
                                          <p:val>
                                            <p:strVal val="#ppt_h"/>
                                          </p:val>
                                        </p:tav>
                                      </p:tavLst>
                                    </p:anim>
                                  </p:childTnLst>
                                </p:cTn>
                              </p:par>
                            </p:childTnLst>
                          </p:cTn>
                        </p:par>
                        <p:par>
                          <p:cTn id="11" fill="hold">
                            <p:stCondLst>
                              <p:cond delay="1000"/>
                            </p:stCondLst>
                            <p:childTnLst>
                              <p:par>
                                <p:cTn id="12" presetID="17" presetClass="entr" presetSubtype="4"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ppt_h/2"/>
                                          </p:val>
                                        </p:tav>
                                        <p:tav tm="100000">
                                          <p:val>
                                            <p:strVal val="#ppt_y"/>
                                          </p:val>
                                        </p:tav>
                                      </p:tavLst>
                                    </p:anim>
                                    <p:anim calcmode="lin" valueType="num">
                                      <p:cBhvr>
                                        <p:cTn id="16" dur="1000" fill="hold"/>
                                        <p:tgtEl>
                                          <p:spTgt spid="2"/>
                                        </p:tgtEl>
                                        <p:attrNameLst>
                                          <p:attrName>ppt_w</p:attrName>
                                        </p:attrNameLst>
                                      </p:cBhvr>
                                      <p:tavLst>
                                        <p:tav tm="0">
                                          <p:val>
                                            <p:strVal val="#ppt_w"/>
                                          </p:val>
                                        </p:tav>
                                        <p:tav tm="100000">
                                          <p:val>
                                            <p:strVal val="#ppt_w"/>
                                          </p:val>
                                        </p:tav>
                                      </p:tavLst>
                                    </p:anim>
                                    <p:anim calcmode="lin" valueType="num">
                                      <p:cBhvr>
                                        <p:cTn id="17" dur="100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17"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ppt_h/2"/>
                                          </p:val>
                                        </p:tav>
                                        <p:tav tm="100000">
                                          <p:val>
                                            <p:strVal val="#ppt_y"/>
                                          </p:val>
                                        </p:tav>
                                      </p:tavLst>
                                    </p:anim>
                                    <p:anim calcmode="lin" valueType="num">
                                      <p:cBhvr>
                                        <p:cTn id="23" dur="1000" fill="hold"/>
                                        <p:tgtEl>
                                          <p:spTgt spid="4"/>
                                        </p:tgtEl>
                                        <p:attrNameLst>
                                          <p:attrName>ppt_w</p:attrName>
                                        </p:attrNameLst>
                                      </p:cBhvr>
                                      <p:tavLst>
                                        <p:tav tm="0">
                                          <p:val>
                                            <p:strVal val="#ppt_w"/>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childTnLst>
                                </p:cTn>
                              </p:par>
                            </p:childTnLst>
                          </p:cTn>
                        </p:par>
                        <p:par>
                          <p:cTn id="25" fill="hold">
                            <p:stCondLst>
                              <p:cond delay="3000"/>
                            </p:stCondLst>
                            <p:childTnLst>
                              <p:par>
                                <p:cTn id="26" presetID="17" presetClass="entr" presetSubtype="1"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ppt_h/2"/>
                                          </p:val>
                                        </p:tav>
                                        <p:tav tm="100000">
                                          <p:val>
                                            <p:strVal val="#ppt_y"/>
                                          </p:val>
                                        </p:tav>
                                      </p:tavLst>
                                    </p:anim>
                                    <p:anim calcmode="lin" valueType="num">
                                      <p:cBhvr>
                                        <p:cTn id="30" dur="1000" fill="hold"/>
                                        <p:tgtEl>
                                          <p:spTgt spid="3"/>
                                        </p:tgtEl>
                                        <p:attrNameLst>
                                          <p:attrName>ppt_w</p:attrName>
                                        </p:attrNameLst>
                                      </p:cBhvr>
                                      <p:tavLst>
                                        <p:tav tm="0">
                                          <p:val>
                                            <p:strVal val="#ppt_w"/>
                                          </p:val>
                                        </p:tav>
                                        <p:tav tm="100000">
                                          <p:val>
                                            <p:strVal val="#ppt_w"/>
                                          </p:val>
                                        </p:tav>
                                      </p:tavLst>
                                    </p:anim>
                                    <p:anim calcmode="lin" valueType="num">
                                      <p:cBhvr>
                                        <p:cTn id="31"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62"/>
          <p:cNvGrpSpPr>
            <a:grpSpLocks/>
          </p:cNvGrpSpPr>
          <p:nvPr/>
        </p:nvGrpSpPr>
        <p:grpSpPr bwMode="auto">
          <a:xfrm>
            <a:off x="1065213" y="533400"/>
            <a:ext cx="7894638" cy="5137150"/>
            <a:chOff x="671" y="362"/>
            <a:chExt cx="4973" cy="3236"/>
          </a:xfrm>
        </p:grpSpPr>
        <p:pic>
          <p:nvPicPr>
            <p:cNvPr id="33816" name="Picture 62" descr="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3" name="Group 59"/>
            <p:cNvGrpSpPr>
              <a:grpSpLocks/>
            </p:cNvGrpSpPr>
            <p:nvPr/>
          </p:nvGrpSpPr>
          <p:grpSpPr bwMode="auto">
            <a:xfrm>
              <a:off x="895" y="362"/>
              <a:ext cx="1549" cy="762"/>
              <a:chOff x="895" y="362"/>
              <a:chExt cx="1549" cy="762"/>
            </a:xfrm>
          </p:grpSpPr>
          <p:sp>
            <p:nvSpPr>
              <p:cNvPr id="33829"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endParaRPr lang="en-US"/>
              </a:p>
            </p:txBody>
          </p:sp>
          <p:sp>
            <p:nvSpPr>
              <p:cNvPr id="33830"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endParaRPr lang="en-US"/>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Big Bang</a:t>
                </a:r>
              </a:p>
            </p:txBody>
          </p:sp>
          <p:sp>
            <p:nvSpPr>
              <p:cNvPr id="33834"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endParaRPr lang="en-US"/>
              </a:p>
            </p:txBody>
          </p:sp>
        </p:grpSp>
        <p:grpSp>
          <p:nvGrpSpPr>
            <p:cNvPr id="4" name="Group 61"/>
            <p:cNvGrpSpPr>
              <a:grpSpLocks/>
            </p:cNvGrpSpPr>
            <p:nvPr/>
          </p:nvGrpSpPr>
          <p:grpSpPr bwMode="auto">
            <a:xfrm>
              <a:off x="2899" y="1296"/>
              <a:ext cx="2745" cy="2249"/>
              <a:chOff x="2899" y="1296"/>
              <a:chExt cx="2745" cy="2249"/>
            </a:xfrm>
          </p:grpSpPr>
          <p:sp>
            <p:nvSpPr>
              <p:cNvPr id="33819"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0"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1"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2"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3"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CCFFCC"/>
                    </a:solidFill>
                    <a:effectLst>
                      <a:outerShdw blurRad="50800" dist="38100" dir="2700000">
                        <a:srgbClr val="000000"/>
                      </a:outerShdw>
                    </a:effectLst>
                  </a:rPr>
                  <a:t>Radius of Earth</a:t>
                </a:r>
                <a:endParaRPr lang="de-DE" sz="1600" dirty="0">
                  <a:solidFill>
                    <a:srgbClr val="CCFFCC"/>
                  </a:solidFill>
                  <a:effectLst>
                    <a:outerShdw blurRad="50800" dist="38100" dir="2700000">
                      <a:srgbClr val="000000"/>
                    </a:outerShdw>
                  </a:effectLst>
                </a:endParaRPr>
              </a:p>
            </p:txBody>
          </p:sp>
          <p:sp>
            <p:nvSpPr>
              <p:cNvPr id="33825" name="Rectangle 76"/>
              <p:cNvSpPr>
                <a:spLocks noChangeArrowheads="1"/>
              </p:cNvSpPr>
              <p:nvPr/>
            </p:nvSpPr>
            <p:spPr bwMode="auto">
              <a:xfrm>
                <a:off x="4443" y="2047"/>
                <a:ext cx="1201"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CCFFCC"/>
                    </a:solidFill>
                    <a:effectLst>
                      <a:outerShdw blurRad="50800" dist="38100" dir="2700000">
                        <a:srgbClr val="000000"/>
                      </a:outerShdw>
                    </a:effectLst>
                  </a:rPr>
                  <a:t>Radius of Galaxies</a:t>
                </a:r>
                <a:endParaRPr lang="de-DE" sz="1600" dirty="0">
                  <a:solidFill>
                    <a:srgbClr val="CCFFCC"/>
                  </a:solidFill>
                  <a:effectLst>
                    <a:outerShdw blurRad="50800" dist="38100" dir="2700000">
                      <a:srgbClr val="000000"/>
                    </a:outerShdw>
                  </a:effectLst>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CCFFCC"/>
                    </a:solidFill>
                    <a:effectLst>
                      <a:outerShdw blurRad="50800" dist="38100" dir="2700000">
                        <a:srgbClr val="000000"/>
                      </a:outerShdw>
                    </a:effectLst>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CCFFCC"/>
                    </a:solidFill>
                    <a:effectLst>
                      <a:outerShdw blurRad="50800" dist="38100" dir="2700000">
                        <a:srgbClr val="000000">
                          <a:alpha val="94000"/>
                        </a:srgbClr>
                      </a:outerShdw>
                    </a:effectLst>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de-DE" sz="1600" dirty="0">
                    <a:solidFill>
                      <a:srgbClr val="CCFFCC"/>
                    </a:solidFill>
                    <a:effectLst>
                      <a:outerShdw blurRad="50800" dist="38100" dir="2700000">
                        <a:srgbClr val="000000"/>
                      </a:outerShdw>
                    </a:effectLst>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6"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4"/>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Hubble</a:t>
                </a:r>
              </a:p>
            </p:txBody>
          </p:sp>
        </p:grpSp>
        <p:pic>
          <p:nvPicPr>
            <p:cNvPr id="59" name="Picture 51" descr="Picture 2"/>
            <p:cNvPicPr>
              <a:picLocks noChangeAspect="1" noChangeArrowheads="1"/>
            </p:cNvPicPr>
            <p:nvPr/>
          </p:nvPicPr>
          <p:blipFill>
            <a:blip r:embed="rId5"/>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ALMA</a:t>
              </a:r>
            </a:p>
          </p:txBody>
        </p:sp>
        <p:grpSp>
          <p:nvGrpSpPr>
            <p:cNvPr id="7"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6"/>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VLT</a:t>
                </a:r>
              </a:p>
            </p:txBody>
          </p:sp>
        </p:grpSp>
        <p:pic>
          <p:nvPicPr>
            <p:cNvPr id="62" name="Picture 57" descr="Picture 9"/>
            <p:cNvPicPr>
              <a:picLocks noChangeAspect="1" noChangeArrowheads="1"/>
            </p:cNvPicPr>
            <p:nvPr/>
          </p:nvPicPr>
          <p:blipFill>
            <a:blip r:embed="rId7"/>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AMS</a:t>
              </a:r>
            </a:p>
          </p:txBody>
        </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23528" y="4832350"/>
            <a:ext cx="5638800" cy="1644650"/>
            <a:chOff x="323528" y="4832350"/>
            <a:chExt cx="5638800" cy="1644650"/>
          </a:xfrm>
        </p:grpSpPr>
        <p:sp>
          <p:nvSpPr>
            <p:cNvPr id="46" name="Rectangle 41"/>
            <p:cNvSpPr>
              <a:spLocks noChangeArrowheads="1"/>
            </p:cNvSpPr>
            <p:nvPr/>
          </p:nvSpPr>
          <p:spPr bwMode="auto">
            <a:xfrm>
              <a:off x="323528" y="5480050"/>
              <a:ext cx="5638800" cy="996950"/>
            </a:xfrm>
            <a:prstGeom prst="rect">
              <a:avLst/>
            </a:prstGeom>
            <a:noFill/>
            <a:ln w="9525">
              <a:noFill/>
              <a:miter lim="800000"/>
              <a:headEnd/>
              <a:tailEnd/>
            </a:ln>
            <a:effectLst/>
          </p:spPr>
          <p:txBody>
            <a:bodyPr>
              <a:prstTxWarp prst="textNoShape">
                <a:avLst/>
              </a:prstTxWarp>
              <a:spAutoFit/>
            </a:bodyPr>
            <a:lstStyle/>
            <a:p>
              <a:pPr eaLnBrk="0" hangingPunct="0">
                <a:lnSpc>
                  <a:spcPct val="110000"/>
                </a:lnSpc>
                <a:defRPr/>
              </a:pPr>
              <a:r>
                <a:rPr lang="en-GB" sz="1800" dirty="0">
                  <a:effectLst>
                    <a:outerShdw blurRad="50800" dist="38100" dir="2700000">
                      <a:schemeClr val="tx1"/>
                    </a:outerShdw>
                  </a:effectLst>
                  <a:latin typeface="Arial" pitchFamily="-111" charset="0"/>
                  <a:ea typeface="ＭＳ Ｐゴシック" pitchFamily="-111" charset="-128"/>
                  <a:cs typeface="ＭＳ Ｐゴシック" pitchFamily="-111" charset="-128"/>
                </a:rPr>
                <a:t>Study physics laws of first moments after Big Bang</a:t>
              </a:r>
            </a:p>
            <a:p>
              <a:pPr eaLnBrk="0" hangingPunct="0">
                <a:lnSpc>
                  <a:spcPct val="110000"/>
                </a:lnSpc>
                <a:defRPr/>
              </a:pPr>
              <a:r>
                <a:rPr lang="en-GB" sz="1800" dirty="0">
                  <a:effectLst>
                    <a:outerShdw blurRad="50800" dist="38100" dir="2700000">
                      <a:schemeClr val="tx1"/>
                    </a:outerShdw>
                  </a:effectLst>
                  <a:latin typeface="Arial" pitchFamily="-111" charset="0"/>
                  <a:ea typeface="ＭＳ Ｐゴシック" pitchFamily="-111" charset="-128"/>
                  <a:cs typeface="ＭＳ Ｐゴシック" pitchFamily="-111" charset="-128"/>
                </a:rPr>
                <a:t>    increasing Symbiosis between Particle Physics,</a:t>
              </a:r>
            </a:p>
            <a:p>
              <a:pPr eaLnBrk="0" hangingPunct="0">
                <a:lnSpc>
                  <a:spcPct val="110000"/>
                </a:lnSpc>
                <a:buFont typeface="Monotype Sorts" pitchFamily="-111" charset="2"/>
                <a:buNone/>
                <a:defRPr/>
              </a:pPr>
              <a:r>
                <a:rPr lang="en-GB" sz="1800" dirty="0">
                  <a:effectLst>
                    <a:outerShdw blurRad="50800" dist="38100" dir="2700000">
                      <a:schemeClr val="tx1"/>
                    </a:outerShdw>
                  </a:effectLst>
                  <a:latin typeface="Arial" pitchFamily="-111" charset="0"/>
                  <a:ea typeface="ＭＳ Ｐゴシック" pitchFamily="-111" charset="-128"/>
                  <a:cs typeface="ＭＳ Ｐゴシック" pitchFamily="-111" charset="-128"/>
                </a:rPr>
                <a:t>    Astrophysics and Cosmology</a:t>
              </a:r>
              <a:endParaRPr lang="de-DE" sz="1800" dirty="0">
                <a:effectLst>
                  <a:outerShdw blurRad="50800" dist="38100" dir="2700000">
                    <a:schemeClr val="tx1"/>
                  </a:outerShdw>
                </a:effectLst>
                <a:latin typeface="Arial" pitchFamily="-111" charset="0"/>
                <a:ea typeface="ＭＳ Ｐゴシック" pitchFamily="-111" charset="-128"/>
                <a:cs typeface="ＭＳ Ｐゴシック" pitchFamily="-111" charset="-128"/>
              </a:endParaRPr>
            </a:p>
          </p:txBody>
        </p:sp>
        <p:sp>
          <p:nvSpPr>
            <p:cNvPr id="33815" name="AutoShape 42"/>
            <p:cNvSpPr>
              <a:spLocks noChangeArrowheads="1"/>
            </p:cNvSpPr>
            <p:nvPr/>
          </p:nvSpPr>
          <p:spPr bwMode="auto">
            <a:xfrm rot="5400000">
              <a:off x="1058863" y="4916487"/>
              <a:ext cx="65405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prstTxWarp prst="textNoShape">
                <a:avLst/>
              </a:prstTxWarp>
            </a:bodyPr>
            <a:lstStyle/>
            <a:p>
              <a:pPr eaLnBrk="0" hangingPunct="0"/>
              <a:endParaRPr lang="en-US"/>
            </a:p>
          </p:txBody>
        </p:sp>
      </p:grpSp>
      <p:grpSp>
        <p:nvGrpSpPr>
          <p:cNvPr id="10" name="Group 52"/>
          <p:cNvGrpSpPr>
            <a:grpSpLocks/>
          </p:cNvGrpSpPr>
          <p:nvPr/>
        </p:nvGrpSpPr>
        <p:grpSpPr bwMode="auto">
          <a:xfrm>
            <a:off x="2514600" y="838200"/>
            <a:ext cx="4495800" cy="4572000"/>
            <a:chOff x="2514600" y="914400"/>
            <a:chExt cx="4495800" cy="4572000"/>
          </a:xfrm>
        </p:grpSpPr>
        <p:pic>
          <p:nvPicPr>
            <p:cNvPr id="28725" name="Picture 53"/>
            <p:cNvPicPr>
              <a:picLocks noChangeAspect="1" noChangeArrowheads="1"/>
            </p:cNvPicPr>
            <p:nvPr/>
          </p:nvPicPr>
          <p:blipFill>
            <a:blip r:embed="rId9">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84080" y="2274314"/>
              <a:ext cx="796925" cy="3184474"/>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hangingPunct="0">
                <a:defRPr/>
              </a:pPr>
              <a:endParaRPr lang="en-US"/>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hangingPunct="0">
                <a:defRPr/>
              </a:pPr>
              <a:endParaRPr lang="en-US"/>
            </a:p>
          </p:txBody>
        </p:sp>
      </p:grpSp>
      <p:grpSp>
        <p:nvGrpSpPr>
          <p:cNvPr id="11" name="Group 10"/>
          <p:cNvGrpSpPr/>
          <p:nvPr/>
        </p:nvGrpSpPr>
        <p:grpSpPr>
          <a:xfrm>
            <a:off x="65088" y="2085975"/>
            <a:ext cx="3275012" cy="2779713"/>
            <a:chOff x="65088" y="2085975"/>
            <a:chExt cx="3275012" cy="2779713"/>
          </a:xfrm>
        </p:grpSpPr>
        <p:grpSp>
          <p:nvGrpSpPr>
            <p:cNvPr id="9" name="Group 91"/>
            <p:cNvGrpSpPr>
              <a:grpSpLocks/>
            </p:cNvGrpSpPr>
            <p:nvPr/>
          </p:nvGrpSpPr>
          <p:grpSpPr bwMode="auto">
            <a:xfrm>
              <a:off x="65088" y="2085975"/>
              <a:ext cx="3275012" cy="2779713"/>
              <a:chOff x="41" y="1314"/>
              <a:chExt cx="2063" cy="1751"/>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endParaRPr lang="en-US"/>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prstTxWarp prst="textNoShape">
                  <a:avLst/>
                </a:prstTxWarp>
              </a:bodyPr>
              <a:lstStyle/>
              <a:p>
                <a:endParaRPr lang="en-US"/>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endParaRPr lang="en-US"/>
              </a:p>
            </p:txBody>
          </p:sp>
          <p:sp>
            <p:nvSpPr>
              <p:cNvPr id="28721" name="Rectangle 49"/>
              <p:cNvSpPr>
                <a:spLocks noChangeArrowheads="1"/>
              </p:cNvSpPr>
              <p:nvPr/>
            </p:nvSpPr>
            <p:spPr bwMode="auto">
              <a:xfrm>
                <a:off x="41" y="2761"/>
                <a:ext cx="1674" cy="304"/>
              </a:xfrm>
              <a:prstGeom prst="rect">
                <a:avLst/>
              </a:prstGeom>
              <a:noFill/>
              <a:ln w="9525">
                <a:noFill/>
                <a:miter lim="800000"/>
                <a:headEnd/>
                <a:tailEnd/>
              </a:ln>
              <a:effectLst/>
            </p:spPr>
            <p:txBody>
              <a:bodyPr wrap="none">
                <a:prstTxWarp prst="textNoShape">
                  <a:avLst/>
                </a:prstTxWarp>
                <a:spAutoFit/>
              </a:bodyPr>
              <a:lstStyle/>
              <a:p>
                <a:pPr algn="ctr">
                  <a:lnSpc>
                    <a:spcPct val="107000"/>
                  </a:lnSpc>
                  <a:defRPr/>
                </a:pPr>
                <a:r>
                  <a:rPr lang="en-GB" dirty="0">
                    <a:solidFill>
                      <a:srgbClr val="C7EEF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Super-Microscope</a:t>
                </a:r>
                <a:endParaRPr lang="en-GB" sz="2000" dirty="0">
                  <a:solidFill>
                    <a:srgbClr val="3A62AB"/>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prstTxWarp prst="textNoShape">
                  <a:avLst/>
                </a:prstTxWarp>
                <a:spAutoFit/>
              </a:bodyPr>
              <a:lstStyle/>
              <a:p>
                <a:pPr eaLnBrk="0" hangingPunct="0">
                  <a:lnSpc>
                    <a:spcPct val="90000"/>
                  </a:lnSpc>
                </a:pPr>
                <a:r>
                  <a:rPr lang="de-CH" sz="2200" dirty="0">
                    <a:solidFill>
                      <a:srgbClr val="C7EEF0"/>
                    </a:solidFill>
                    <a:effectLst>
                      <a:outerShdw blurRad="50800" dist="38100" dir="2700000">
                        <a:srgbClr val="000000"/>
                      </a:outerShdw>
                    </a:effectLst>
                  </a:rPr>
                  <a:t>LHC</a:t>
                </a:r>
              </a:p>
            </p:txBody>
          </p:sp>
          <p:pic>
            <p:nvPicPr>
              <p:cNvPr id="33812" name="Picture 7" descr="interconnect"/>
              <p:cNvPicPr>
                <a:picLocks noChangeAspect="1" noChangeArrowheads="1"/>
              </p:cNvPicPr>
              <p:nvPr/>
            </p:nvPicPr>
            <p:blipFill>
              <a:blip r:embed="rId10"/>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grpSp>
        <p:pic>
          <p:nvPicPr>
            <p:cNvPr id="51" name="Picture 50" descr="cern_logo_1.png"/>
            <p:cNvPicPr>
              <a:picLocks noChangeAspect="1"/>
            </p:cNvPicPr>
            <p:nvPr/>
          </p:nvPicPr>
          <p:blipFill>
            <a:blip r:embed="rId11">
              <a:lum bright="100000" contrast="-100000"/>
            </a:blip>
            <a:stretch>
              <a:fillRect/>
            </a:stretch>
          </p:blipFill>
          <p:spPr>
            <a:xfrm>
              <a:off x="285800" y="2120265"/>
              <a:ext cx="685800" cy="674370"/>
            </a:xfrm>
            <a:prstGeom prst="rect">
              <a:avLst/>
            </a:prstGeom>
            <a:effectLst>
              <a:outerShdw blurRad="38100" dist="38100" dir="2700000" algn="tl" rotWithShape="0">
                <a:prstClr val="black"/>
              </a:outerShdw>
            </a:effectLst>
          </p:spPr>
        </p:pic>
      </p:grpSp>
      <p:pic>
        <p:nvPicPr>
          <p:cNvPr id="12" name="Picture 11" descr="Einstein.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31840" y="1768265"/>
            <a:ext cx="1108638" cy="1156679"/>
          </a:xfrm>
          <a:prstGeom prst="rect">
            <a:avLst/>
          </a:prstGeom>
        </p:spPr>
      </p:pic>
      <p:sp>
        <p:nvSpPr>
          <p:cNvPr id="52" name="Footer Placeholder 12">
            <a:extLst>
              <a:ext uri="{FF2B5EF4-FFF2-40B4-BE49-F238E27FC236}">
                <a16:creationId xmlns:a16="http://schemas.microsoft.com/office/drawing/2014/main" id="{8443A2DC-B31A-2F41-971A-99DF9AB2819A}"/>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6145454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hangingPunct="0"/>
            <a:endParaRPr lang="en-US"/>
          </a:p>
        </p:txBody>
      </p:sp>
      <p:pic>
        <p:nvPicPr>
          <p:cNvPr id="31749" name="Picture 3" descr="CMB_Timeline150nt"/>
          <p:cNvPicPr>
            <a:picLocks noChangeArrowheads="1"/>
          </p:cNvPicPr>
          <p:nvPr/>
        </p:nvPicPr>
        <p:blipFill>
          <a:blip r:embed="rId3"/>
          <a:srcRect/>
          <a:stretch>
            <a:fillRect/>
          </a:stretch>
        </p:blipFill>
        <p:spPr bwMode="auto">
          <a:xfrm>
            <a:off x="0" y="914400"/>
            <a:ext cx="9144000" cy="5943600"/>
          </a:xfrm>
          <a:prstGeom prst="rect">
            <a:avLst/>
          </a:prstGeom>
          <a:noFill/>
          <a:ln w="9525">
            <a:noFill/>
            <a:miter lim="800000"/>
            <a:headEnd/>
            <a:tailEnd/>
          </a:ln>
        </p:spPr>
      </p:pic>
      <p:sp>
        <p:nvSpPr>
          <p:cNvPr id="49156" name="Rectangle 4"/>
          <p:cNvSpPr>
            <a:spLocks noChangeArrowheads="1"/>
          </p:cNvSpPr>
          <p:nvPr/>
        </p:nvSpPr>
        <p:spPr bwMode="auto">
          <a:xfrm>
            <a:off x="234950" y="3048000"/>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dirty="0">
              <a:solidFill>
                <a:schemeClr val="bg1"/>
              </a:solidFill>
              <a:latin typeface="Arial" pitchFamily="-111" charset="0"/>
              <a:ea typeface="ＭＳ Ｐゴシック" pitchFamily="-111" charset="-128"/>
              <a:cs typeface="ＭＳ Ｐゴシック" pitchFamily="-111" charset="-128"/>
            </a:endParaRPr>
          </a:p>
        </p:txBody>
      </p:sp>
      <p:sp>
        <p:nvSpPr>
          <p:cNvPr id="31751" name="Rectangle 5"/>
          <p:cNvSpPr>
            <a:spLocks noChangeArrowheads="1"/>
          </p:cNvSpPr>
          <p:nvPr/>
        </p:nvSpPr>
        <p:spPr bwMode="auto">
          <a:xfrm>
            <a:off x="0" y="16690"/>
            <a:ext cx="9144000" cy="1571842"/>
          </a:xfrm>
          <a:prstGeom prst="rect">
            <a:avLst/>
          </a:prstGeom>
          <a:noFill/>
          <a:ln w="25400">
            <a:noFill/>
            <a:miter lim="800000"/>
            <a:headEnd/>
            <a:tailEnd/>
          </a:ln>
        </p:spPr>
        <p:txBody>
          <a:bodyPr wrap="square" lIns="90000" tIns="46800" rIns="90000" bIns="46800">
            <a:prstTxWarp prst="textNoShape">
              <a:avLst/>
            </a:prstTxWarp>
            <a:spAutoFit/>
          </a:bodyPr>
          <a:lstStyle/>
          <a:p>
            <a:pPr algn="ctr"/>
            <a:r>
              <a:rPr lang="en-GB" sz="3600" dirty="0">
                <a:solidFill>
                  <a:schemeClr val="bg1"/>
                </a:solidFill>
                <a:effectLst>
                  <a:outerShdw blurRad="50800" dist="38100" dir="2700000">
                    <a:srgbClr val="000000"/>
                  </a:outerShdw>
                </a:effectLst>
              </a:rPr>
              <a:t>Next Scientific Challenge: </a:t>
            </a:r>
          </a:p>
          <a:p>
            <a:pPr algn="ctr"/>
            <a:r>
              <a:rPr lang="en-GB" sz="3000" dirty="0">
                <a:solidFill>
                  <a:schemeClr val="bg1"/>
                </a:solidFill>
                <a:effectLst>
                  <a:outerShdw blurRad="50800" dist="38100" dir="2700000">
                    <a:srgbClr val="000000"/>
                  </a:outerShdw>
                </a:effectLst>
              </a:rPr>
              <a:t>to understand the very first moments of our Universe after the Big Bang</a:t>
            </a:r>
          </a:p>
        </p:txBody>
      </p:sp>
      <p:grpSp>
        <p:nvGrpSpPr>
          <p:cNvPr id="2" name="Group 6"/>
          <p:cNvGrpSpPr>
            <a:grpSpLocks/>
          </p:cNvGrpSpPr>
          <p:nvPr/>
        </p:nvGrpSpPr>
        <p:grpSpPr bwMode="auto">
          <a:xfrm>
            <a:off x="1828800" y="5524500"/>
            <a:ext cx="6826250" cy="974725"/>
            <a:chOff x="1152" y="3384"/>
            <a:chExt cx="4300" cy="614"/>
          </a:xfrm>
        </p:grpSpPr>
        <p:sp>
          <p:nvSpPr>
            <p:cNvPr id="31753"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49160" name="Rectangle 8"/>
            <p:cNvSpPr>
              <a:spLocks noChangeArrowheads="1"/>
            </p:cNvSpPr>
            <p:nvPr/>
          </p:nvSpPr>
          <p:spPr bwMode="auto">
            <a:xfrm>
              <a:off x="4804" y="3552"/>
              <a:ext cx="64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49161" name="Rectangle 9"/>
            <p:cNvSpPr>
              <a:spLocks noChangeArrowheads="1"/>
            </p:cNvSpPr>
            <p:nvPr/>
          </p:nvSpPr>
          <p:spPr bwMode="auto">
            <a:xfrm>
              <a:off x="2106" y="3384"/>
              <a:ext cx="1602"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49162" name="Rectangle 10"/>
            <p:cNvSpPr>
              <a:spLocks noChangeArrowheads="1"/>
            </p:cNvSpPr>
            <p:nvPr/>
          </p:nvSpPr>
          <p:spPr bwMode="auto">
            <a:xfrm>
              <a:off x="2519" y="3710"/>
              <a:ext cx="779"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31757"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endParaRPr lang="en-US"/>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r>
              <a:rPr lang="en-GB" sz="1400" dirty="0">
                <a:solidFill>
                  <a:srgbClr val="FFFF00"/>
                </a:solidFill>
                <a:effectLst>
                  <a:outerShdw blurRad="38100" dist="38100" dir="2700000">
                    <a:srgbClr val="000000"/>
                  </a:outerShdw>
                </a:effectLst>
              </a:rPr>
              <a:t>WMAP</a:t>
            </a:r>
          </a:p>
        </p:txBody>
      </p:sp>
      <p:pic>
        <p:nvPicPr>
          <p:cNvPr id="15" name="Picture 14"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14095531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88840"/>
            <a:ext cx="4166240" cy="4213288"/>
          </a:xfrm>
          <a:prstGeom prst="rect">
            <a:avLst/>
          </a:prstGeom>
          <a:noFill/>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4576493" y="248586"/>
            <a:ext cx="4359696" cy="3453746"/>
          </a:xfrm>
          <a:prstGeom prst="rect">
            <a:avLst/>
          </a:prstGeom>
          <a:noFill/>
        </p:spPr>
      </p:pic>
      <p:sp>
        <p:nvSpPr>
          <p:cNvPr id="5" name="Footer Placeholder 4">
            <a:extLst>
              <a:ext uri="{FF2B5EF4-FFF2-40B4-BE49-F238E27FC236}">
                <a16:creationId xmlns:a16="http://schemas.microsoft.com/office/drawing/2014/main" id="{D246680F-9946-9C4B-95F3-AC803180FFC1}"/>
              </a:ext>
            </a:extLst>
          </p:cNvPr>
          <p:cNvSpPr>
            <a:spLocks noGrp="1"/>
          </p:cNvSpPr>
          <p:nvPr>
            <p:ph type="ftr" sz="quarter" idx="4294967295"/>
          </p:nvPr>
        </p:nvSpPr>
        <p:spPr>
          <a:xfrm>
            <a:off x="2667000" y="6400800"/>
            <a:ext cx="3352800" cy="304800"/>
          </a:xfrm>
        </p:spPr>
        <p:txBody>
          <a:bodyPr/>
          <a:lstStyle/>
          <a:p>
            <a:r>
              <a:rPr lang="en-US"/>
              <a:t>M.Losasso CERN 14.06.2018</a:t>
            </a:r>
          </a:p>
        </p:txBody>
      </p:sp>
      <p:sp>
        <p:nvSpPr>
          <p:cNvPr id="6" name="Slide Number Placeholder 5">
            <a:extLst>
              <a:ext uri="{FF2B5EF4-FFF2-40B4-BE49-F238E27FC236}">
                <a16:creationId xmlns:a16="http://schemas.microsoft.com/office/drawing/2014/main" id="{EAD4B3A3-6891-8F44-9A05-FE40FD8D4FCB}"/>
              </a:ext>
            </a:extLst>
          </p:cNvPr>
          <p:cNvSpPr>
            <a:spLocks noGrp="1"/>
          </p:cNvSpPr>
          <p:nvPr>
            <p:ph type="sldNum" sz="quarter" idx="4294967295"/>
          </p:nvPr>
        </p:nvSpPr>
        <p:spPr>
          <a:xfrm>
            <a:off x="7019925" y="6286500"/>
            <a:ext cx="1905000" cy="457200"/>
          </a:xfrm>
        </p:spPr>
        <p:txBody>
          <a:bodyPr/>
          <a:lstStyle/>
          <a:p>
            <a:fld id="{5CF73B2E-1C2D-D240-9120-9C4B082A013B}" type="slidenum">
              <a:rPr lang="en-US" smtClean="0"/>
              <a:t>6</a:t>
            </a:fld>
            <a:endParaRPr lang="en-US"/>
          </a:p>
        </p:txBody>
      </p:sp>
    </p:spTree>
    <p:extLst>
      <p:ext uri="{BB962C8B-B14F-4D97-AF65-F5344CB8AC3E}">
        <p14:creationId xmlns:p14="http://schemas.microsoft.com/office/powerpoint/2010/main" val="1247009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145773" y="126048"/>
            <a:ext cx="8938260" cy="566648"/>
          </a:xfrm>
        </p:spPr>
        <p:txBody>
          <a:bodyPr/>
          <a:lstStyle/>
          <a:p>
            <a:pPr algn="l"/>
            <a:r>
              <a:rPr lang="fr-CH" sz="3000" dirty="0">
                <a:solidFill>
                  <a:srgbClr val="FF0000"/>
                </a:solidFill>
              </a:rPr>
              <a:t>The </a:t>
            </a:r>
            <a:r>
              <a:rPr lang="fr-CH" sz="3000" dirty="0" err="1">
                <a:solidFill>
                  <a:srgbClr val="FF0000"/>
                </a:solidFill>
              </a:rPr>
              <a:t>largest</a:t>
            </a:r>
            <a:r>
              <a:rPr lang="fr-CH" sz="3000" dirty="0">
                <a:solidFill>
                  <a:srgbClr val="FF0000"/>
                </a:solidFill>
              </a:rPr>
              <a:t> HEP </a:t>
            </a:r>
            <a:r>
              <a:rPr lang="fr-CH" sz="3000" dirty="0" err="1">
                <a:solidFill>
                  <a:srgbClr val="FF0000"/>
                </a:solidFill>
              </a:rPr>
              <a:t>accelerator</a:t>
            </a:r>
            <a:r>
              <a:rPr lang="fr-CH" sz="3000" dirty="0">
                <a:solidFill>
                  <a:srgbClr val="FF0000"/>
                </a:solidFill>
              </a:rPr>
              <a:t> in construction</a:t>
            </a:r>
            <a:endParaRPr lang="en-GB" sz="3000" dirty="0">
              <a:solidFill>
                <a:srgbClr val="FF0000"/>
              </a:solidFill>
            </a:endParaRPr>
          </a:p>
        </p:txBody>
      </p:sp>
      <p:pic>
        <p:nvPicPr>
          <p:cNvPr id="6" name="Picture 3" descr="layout_ir5_herve"/>
          <p:cNvPicPr>
            <a:picLocks noChangeAspect="1" noChangeArrowheads="1"/>
          </p:cNvPicPr>
          <p:nvPr/>
        </p:nvPicPr>
        <p:blipFill rotWithShape="1">
          <a:blip r:embed="rId3" cstate="print"/>
          <a:srcRect t="17392"/>
          <a:stretch/>
        </p:blipFill>
        <p:spPr bwMode="auto">
          <a:xfrm>
            <a:off x="0" y="2171700"/>
            <a:ext cx="9144000" cy="915352"/>
          </a:xfrm>
          <a:prstGeom prst="rect">
            <a:avLst/>
          </a:prstGeom>
          <a:noFill/>
          <a:ln w="9525">
            <a:noFill/>
            <a:miter lim="800000"/>
            <a:headEnd/>
            <a:tailEnd/>
          </a:ln>
        </p:spPr>
      </p:pic>
      <p:sp>
        <p:nvSpPr>
          <p:cNvPr id="7" name="Rounded Rectangle 6"/>
          <p:cNvSpPr/>
          <p:nvPr/>
        </p:nvSpPr>
        <p:spPr>
          <a:xfrm>
            <a:off x="6048756" y="3310861"/>
            <a:ext cx="2969514" cy="215589"/>
          </a:xfrm>
          <a:prstGeom prst="roundRect">
            <a:avLst/>
          </a:prstGeom>
          <a:solidFill>
            <a:schemeClr val="tx1">
              <a:lumMod val="65000"/>
              <a:lumOff val="35000"/>
            </a:schemeClr>
          </a:solidFill>
          <a:ln>
            <a:solidFill>
              <a:schemeClr val="tx1">
                <a:lumMod val="65000"/>
                <a:lumOff val="3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a:t>Interaction </a:t>
            </a:r>
            <a:r>
              <a:rPr lang="fr-CH" sz="1400" b="1" dirty="0" err="1"/>
              <a:t>Region</a:t>
            </a:r>
            <a:r>
              <a:rPr lang="fr-CH" sz="1400" b="1" dirty="0"/>
              <a:t> (ITR)</a:t>
            </a:r>
            <a:endParaRPr lang="en-GB" sz="1400" b="1" dirty="0"/>
          </a:p>
        </p:txBody>
      </p:sp>
      <p:sp>
        <p:nvSpPr>
          <p:cNvPr id="8" name="Rounded Rectangle 7"/>
          <p:cNvSpPr/>
          <p:nvPr/>
        </p:nvSpPr>
        <p:spPr>
          <a:xfrm>
            <a:off x="3703320" y="3298527"/>
            <a:ext cx="2231136" cy="227923"/>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err="1"/>
              <a:t>Matching</a:t>
            </a:r>
            <a:r>
              <a:rPr lang="fr-CH" sz="1400" b="1" dirty="0"/>
              <a:t> Section (MS)</a:t>
            </a:r>
            <a:endParaRPr lang="en-GB" sz="1400" b="1" dirty="0"/>
          </a:p>
        </p:txBody>
      </p:sp>
      <p:sp>
        <p:nvSpPr>
          <p:cNvPr id="9" name="Rounded Rectangle 8"/>
          <p:cNvSpPr/>
          <p:nvPr/>
        </p:nvSpPr>
        <p:spPr>
          <a:xfrm>
            <a:off x="457200" y="3288932"/>
            <a:ext cx="3125724" cy="237518"/>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a:t>Dispersion </a:t>
            </a:r>
            <a:r>
              <a:rPr lang="fr-CH" sz="1400" b="1" dirty="0" err="1"/>
              <a:t>Suppressor</a:t>
            </a:r>
            <a:r>
              <a:rPr lang="fr-CH" sz="1400" b="1" dirty="0"/>
              <a:t> (DS)</a:t>
            </a:r>
            <a:endParaRPr lang="en-GB" sz="1400" b="1" dirty="0"/>
          </a:p>
        </p:txBody>
      </p:sp>
      <p:sp>
        <p:nvSpPr>
          <p:cNvPr id="10" name="Oval 9"/>
          <p:cNvSpPr/>
          <p:nvPr/>
        </p:nvSpPr>
        <p:spPr>
          <a:xfrm>
            <a:off x="8606790" y="2631531"/>
            <a:ext cx="605790" cy="435133"/>
          </a:xfrm>
          <a:prstGeom prst="ellipse">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200" b="1" dirty="0">
                <a:solidFill>
                  <a:schemeClr val="tx1"/>
                </a:solidFill>
              </a:rPr>
              <a:t>ATLAS</a:t>
            </a:r>
          </a:p>
          <a:p>
            <a:pPr algn="ctr"/>
            <a:r>
              <a:rPr lang="fr-CH" sz="1200" b="1" dirty="0">
                <a:solidFill>
                  <a:schemeClr val="tx1"/>
                </a:solidFill>
              </a:rPr>
              <a:t>CMS</a:t>
            </a:r>
            <a:endParaRPr lang="en-GB" sz="1200" b="1" dirty="0">
              <a:solidFill>
                <a:schemeClr val="tx1"/>
              </a:solidFill>
            </a:endParaRPr>
          </a:p>
        </p:txBody>
      </p:sp>
      <p:pic>
        <p:nvPicPr>
          <p:cNvPr id="12" name="Picture 11"/>
          <p:cNvPicPr>
            <a:picLocks noChangeAspect="1"/>
          </p:cNvPicPr>
          <p:nvPr/>
        </p:nvPicPr>
        <p:blipFill>
          <a:blip r:embed="rId4"/>
          <a:stretch>
            <a:fillRect/>
          </a:stretch>
        </p:blipFill>
        <p:spPr>
          <a:xfrm>
            <a:off x="2468864" y="1276597"/>
            <a:ext cx="1114060" cy="985160"/>
          </a:xfrm>
          <a:prstGeom prst="rect">
            <a:avLst/>
          </a:prstGeom>
          <a:ln w="38100">
            <a:solidFill>
              <a:srgbClr val="FF0000"/>
            </a:solidFill>
          </a:ln>
        </p:spPr>
      </p:pic>
      <p:pic>
        <p:nvPicPr>
          <p:cNvPr id="14" name="Picture 13"/>
          <p:cNvPicPr>
            <a:picLocks noChangeAspect="1"/>
          </p:cNvPicPr>
          <p:nvPr/>
        </p:nvPicPr>
        <p:blipFill>
          <a:blip r:embed="rId5"/>
          <a:stretch>
            <a:fillRect/>
          </a:stretch>
        </p:blipFill>
        <p:spPr>
          <a:xfrm>
            <a:off x="7558769" y="1040130"/>
            <a:ext cx="1338987" cy="1132522"/>
          </a:xfrm>
          <a:prstGeom prst="rect">
            <a:avLst/>
          </a:prstGeom>
          <a:noFill/>
          <a:ln w="38100">
            <a:solidFill>
              <a:schemeClr val="accent6"/>
            </a:solidFill>
          </a:ln>
        </p:spPr>
      </p:pic>
      <p:pic>
        <p:nvPicPr>
          <p:cNvPr id="15" name="Picture 14"/>
          <p:cNvPicPr>
            <a:picLocks noChangeAspect="1"/>
          </p:cNvPicPr>
          <p:nvPr/>
        </p:nvPicPr>
        <p:blipFill>
          <a:blip r:embed="rId6"/>
          <a:stretch>
            <a:fillRect/>
          </a:stretch>
        </p:blipFill>
        <p:spPr>
          <a:xfrm>
            <a:off x="4572000" y="1082227"/>
            <a:ext cx="1829793" cy="1084224"/>
          </a:xfrm>
          <a:prstGeom prst="rect">
            <a:avLst/>
          </a:prstGeom>
          <a:ln w="38100">
            <a:solidFill>
              <a:srgbClr val="00B050"/>
            </a:solidFill>
          </a:ln>
        </p:spPr>
      </p:pic>
      <p:pic>
        <p:nvPicPr>
          <p:cNvPr id="2" name="Picture 1">
            <a:extLst>
              <a:ext uri="{FF2B5EF4-FFF2-40B4-BE49-F238E27FC236}">
                <a16:creationId xmlns:a16="http://schemas.microsoft.com/office/drawing/2014/main" id="{F79B82C0-4CF8-ED4D-9761-8C7BE78B912A}"/>
              </a:ext>
            </a:extLst>
          </p:cNvPr>
          <p:cNvPicPr>
            <a:picLocks noChangeAspect="1"/>
          </p:cNvPicPr>
          <p:nvPr/>
        </p:nvPicPr>
        <p:blipFill>
          <a:blip r:embed="rId7"/>
          <a:stretch>
            <a:fillRect/>
          </a:stretch>
        </p:blipFill>
        <p:spPr>
          <a:xfrm>
            <a:off x="34290" y="-118139"/>
            <a:ext cx="9144000" cy="6858000"/>
          </a:xfrm>
          <a:prstGeom prst="rect">
            <a:avLst/>
          </a:prstGeom>
        </p:spPr>
      </p:pic>
    </p:spTree>
    <p:extLst>
      <p:ext uri="{BB962C8B-B14F-4D97-AF65-F5344CB8AC3E}">
        <p14:creationId xmlns:p14="http://schemas.microsoft.com/office/powerpoint/2010/main" val="870841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72" y="112696"/>
            <a:ext cx="8654753" cy="914400"/>
          </a:xfrm>
        </p:spPr>
        <p:txBody>
          <a:bodyPr>
            <a:normAutofit fontScale="90000"/>
          </a:bodyPr>
          <a:lstStyle/>
          <a:p>
            <a:r>
              <a:rPr lang="en-US" dirty="0"/>
              <a:t>Many different accelerator components </a:t>
            </a:r>
          </a:p>
        </p:txBody>
      </p:sp>
      <p:pic>
        <p:nvPicPr>
          <p:cNvPr id="11" name="Picture 10"/>
          <p:cNvPicPr>
            <a:picLocks noChangeAspect="1"/>
          </p:cNvPicPr>
          <p:nvPr/>
        </p:nvPicPr>
        <p:blipFill>
          <a:blip r:embed="rId2"/>
          <a:stretch>
            <a:fillRect/>
          </a:stretch>
        </p:blipFill>
        <p:spPr>
          <a:xfrm>
            <a:off x="213397" y="3604123"/>
            <a:ext cx="2883429" cy="2883429"/>
          </a:xfrm>
          <a:prstGeom prst="rect">
            <a:avLst/>
          </a:prstGeom>
        </p:spPr>
      </p:pic>
      <p:pic>
        <p:nvPicPr>
          <p:cNvPr id="20" name="Picture 2">
            <a:extLst>
              <a:ext uri="{FF2B5EF4-FFF2-40B4-BE49-F238E27FC236}">
                <a16:creationId xmlns:a16="http://schemas.microsoft.com/office/drawing/2014/main" id="{23FEC851-3359-6345-962F-B2DEF9C9C1A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47552" y="2365893"/>
            <a:ext cx="4051971" cy="25934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2">
            <a:extLst>
              <a:ext uri="{FF2B5EF4-FFF2-40B4-BE49-F238E27FC236}">
                <a16:creationId xmlns:a16="http://schemas.microsoft.com/office/drawing/2014/main" id="{CA20818F-188A-484B-950D-CE2BB6EB1192}"/>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92587" y="3515371"/>
            <a:ext cx="3142462" cy="31252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6">
            <a:extLst>
              <a:ext uri="{FF2B5EF4-FFF2-40B4-BE49-F238E27FC236}">
                <a16:creationId xmlns:a16="http://schemas.microsoft.com/office/drawing/2014/main" id="{D70ACEBA-169F-E847-B8FC-41FE9E90BE6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10800000" flipV="1">
            <a:off x="388531" y="1345333"/>
            <a:ext cx="5606715" cy="7409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14" name="Group 9">
            <a:extLst>
              <a:ext uri="{FF2B5EF4-FFF2-40B4-BE49-F238E27FC236}">
                <a16:creationId xmlns:a16="http://schemas.microsoft.com/office/drawing/2014/main" id="{8F267C52-7B06-9745-BDD0-FCCEDAF99299}"/>
              </a:ext>
            </a:extLst>
          </p:cNvPr>
          <p:cNvGrpSpPr>
            <a:grpSpLocks noChangeAspect="1"/>
          </p:cNvGrpSpPr>
          <p:nvPr/>
        </p:nvGrpSpPr>
        <p:grpSpPr bwMode="auto">
          <a:xfrm>
            <a:off x="6300192" y="1455989"/>
            <a:ext cx="2462528" cy="4118763"/>
            <a:chOff x="3013167" y="-39900"/>
            <a:chExt cx="2682129" cy="4490057"/>
          </a:xfrm>
        </p:grpSpPr>
        <p:pic>
          <p:nvPicPr>
            <p:cNvPr id="15" name="Picture 9" descr="6Bl_NC_BYoke2ACryo.png">
              <a:extLst>
                <a:ext uri="{FF2B5EF4-FFF2-40B4-BE49-F238E27FC236}">
                  <a16:creationId xmlns:a16="http://schemas.microsoft.com/office/drawing/2014/main" id="{5BDE1A57-B382-9C48-824B-7B9DC3454306}"/>
                </a:ext>
              </a:extLst>
            </p:cNvPr>
            <p:cNvPicPr>
              <a:picLocks noChangeAspect="1"/>
            </p:cNvPicPr>
            <p:nvPr/>
          </p:nvPicPr>
          <p:blipFill>
            <a:blip r:embed="rId6" cstate="email">
              <a:extLst>
                <a:ext uri="{28A0092B-C50C-407E-A947-70E740481C1C}">
                  <a14:useLocalDpi xmlns:a14="http://schemas.microsoft.com/office/drawing/2010/main" val="0"/>
                </a:ext>
              </a:extLst>
            </a:blip>
            <a:srcRect l="24754" t="14047"/>
            <a:stretch>
              <a:fillRect/>
            </a:stretch>
          </p:blipFill>
          <p:spPr bwMode="auto">
            <a:xfrm>
              <a:off x="4193605" y="-39900"/>
              <a:ext cx="1501691" cy="14283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8">
              <a:extLst>
                <a:ext uri="{FF2B5EF4-FFF2-40B4-BE49-F238E27FC236}">
                  <a16:creationId xmlns:a16="http://schemas.microsoft.com/office/drawing/2014/main" id="{4EED7EB9-B795-BF49-BEBB-C6B698CFCB57}"/>
                </a:ext>
              </a:extLst>
            </p:cNvPr>
            <p:cNvSpPr txBox="1">
              <a:spLocks noChangeArrowheads="1"/>
            </p:cNvSpPr>
            <p:nvPr/>
          </p:nvSpPr>
          <p:spPr bwMode="auto">
            <a:xfrm>
              <a:off x="3013167" y="4142380"/>
              <a:ext cx="118891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a:solidFill>
                    <a:schemeClr val="tx1"/>
                  </a:solidFill>
                  <a:latin typeface="Times New Roman" charset="0"/>
                  <a:ea typeface="ＭＳ Ｐゴシック" charset="0"/>
                  <a:cs typeface="ＭＳ Ｐゴシック" charset="0"/>
                </a:defRPr>
              </a:lvl1pPr>
              <a:lvl2pPr marL="742950" indent="-285750">
                <a:defRPr sz="1400">
                  <a:solidFill>
                    <a:schemeClr val="tx1"/>
                  </a:solidFill>
                  <a:latin typeface="Times New Roman" charset="0"/>
                  <a:ea typeface="ＭＳ Ｐゴシック" charset="0"/>
                </a:defRPr>
              </a:lvl2pPr>
              <a:lvl3pPr marL="1143000" indent="-228600">
                <a:defRPr sz="1400">
                  <a:solidFill>
                    <a:schemeClr val="tx1"/>
                  </a:solidFill>
                  <a:latin typeface="Times New Roman" charset="0"/>
                  <a:ea typeface="ＭＳ Ｐゴシック" charset="0"/>
                </a:defRPr>
              </a:lvl3pPr>
              <a:lvl4pPr marL="1600200" indent="-228600">
                <a:defRPr sz="1400">
                  <a:solidFill>
                    <a:schemeClr val="tx1"/>
                  </a:solidFill>
                  <a:latin typeface="Times New Roman" charset="0"/>
                  <a:ea typeface="ＭＳ Ｐゴシック" charset="0"/>
                </a:defRPr>
              </a:lvl4pPr>
              <a:lvl5pPr marL="2057400" indent="-228600">
                <a:defRPr sz="1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400">
                  <a:solidFill>
                    <a:schemeClr val="tx1"/>
                  </a:solidFill>
                  <a:latin typeface="Times New Roman" charset="0"/>
                  <a:ea typeface="ＭＳ Ｐゴシック" charset="0"/>
                </a:defRPr>
              </a:lvl9pPr>
            </a:lstStyle>
            <a:p>
              <a:r>
                <a:rPr lang="en-US" dirty="0"/>
                <a:t>11 T Nb</a:t>
              </a:r>
              <a:r>
                <a:rPr lang="en-US" baseline="-25000" dirty="0"/>
                <a:t>3</a:t>
              </a:r>
              <a:r>
                <a:rPr lang="en-US" dirty="0"/>
                <a:t>Sn</a:t>
              </a:r>
            </a:p>
          </p:txBody>
        </p:sp>
      </p:grpSp>
      <p:sp>
        <p:nvSpPr>
          <p:cNvPr id="3" name="TextBox 2">
            <a:extLst>
              <a:ext uri="{FF2B5EF4-FFF2-40B4-BE49-F238E27FC236}">
                <a16:creationId xmlns:a16="http://schemas.microsoft.com/office/drawing/2014/main" id="{DA93A0E6-8AC5-E049-B9AF-DB84C66515D7}"/>
              </a:ext>
            </a:extLst>
          </p:cNvPr>
          <p:cNvSpPr txBox="1"/>
          <p:nvPr/>
        </p:nvSpPr>
        <p:spPr>
          <a:xfrm>
            <a:off x="388531" y="2144874"/>
            <a:ext cx="1554208" cy="400110"/>
          </a:xfrm>
          <a:prstGeom prst="rect">
            <a:avLst/>
          </a:prstGeom>
          <a:noFill/>
        </p:spPr>
        <p:txBody>
          <a:bodyPr wrap="none" rtlCol="0">
            <a:spAutoFit/>
          </a:bodyPr>
          <a:lstStyle/>
          <a:p>
            <a:r>
              <a:rPr lang="en-US" sz="2000" dirty="0"/>
              <a:t>11 T dipoles</a:t>
            </a:r>
          </a:p>
        </p:txBody>
      </p:sp>
      <p:sp>
        <p:nvSpPr>
          <p:cNvPr id="4" name="TextBox 3">
            <a:extLst>
              <a:ext uri="{FF2B5EF4-FFF2-40B4-BE49-F238E27FC236}">
                <a16:creationId xmlns:a16="http://schemas.microsoft.com/office/drawing/2014/main" id="{DAD6EBD6-556E-4644-84DA-455136FB292F}"/>
              </a:ext>
            </a:extLst>
          </p:cNvPr>
          <p:cNvSpPr txBox="1"/>
          <p:nvPr/>
        </p:nvSpPr>
        <p:spPr>
          <a:xfrm>
            <a:off x="5314318" y="5626119"/>
            <a:ext cx="1410964" cy="400110"/>
          </a:xfrm>
          <a:prstGeom prst="rect">
            <a:avLst/>
          </a:prstGeom>
          <a:noFill/>
        </p:spPr>
        <p:txBody>
          <a:bodyPr wrap="none" rtlCol="0">
            <a:spAutoFit/>
          </a:bodyPr>
          <a:lstStyle/>
          <a:p>
            <a:r>
              <a:rPr lang="en-US" sz="2000" dirty="0"/>
              <a:t>cryogenics</a:t>
            </a:r>
          </a:p>
        </p:txBody>
      </p:sp>
      <p:sp>
        <p:nvSpPr>
          <p:cNvPr id="5" name="TextBox 4">
            <a:extLst>
              <a:ext uri="{FF2B5EF4-FFF2-40B4-BE49-F238E27FC236}">
                <a16:creationId xmlns:a16="http://schemas.microsoft.com/office/drawing/2014/main" id="{4072795F-1AE3-BB4B-9300-CB0AF1B7BB7E}"/>
              </a:ext>
            </a:extLst>
          </p:cNvPr>
          <p:cNvSpPr txBox="1"/>
          <p:nvPr/>
        </p:nvSpPr>
        <p:spPr>
          <a:xfrm>
            <a:off x="4011131" y="4968361"/>
            <a:ext cx="1467068" cy="400110"/>
          </a:xfrm>
          <a:prstGeom prst="rect">
            <a:avLst/>
          </a:prstGeom>
          <a:noFill/>
        </p:spPr>
        <p:txBody>
          <a:bodyPr wrap="none" rtlCol="0">
            <a:spAutoFit/>
          </a:bodyPr>
          <a:lstStyle/>
          <a:p>
            <a:r>
              <a:rPr lang="en-US" sz="2000" dirty="0"/>
              <a:t>Crab cavity</a:t>
            </a:r>
          </a:p>
        </p:txBody>
      </p:sp>
      <p:sp>
        <p:nvSpPr>
          <p:cNvPr id="6" name="TextBox 5">
            <a:extLst>
              <a:ext uri="{FF2B5EF4-FFF2-40B4-BE49-F238E27FC236}">
                <a16:creationId xmlns:a16="http://schemas.microsoft.com/office/drawing/2014/main" id="{52496341-343C-D34F-AFEB-094AA601A0D1}"/>
              </a:ext>
            </a:extLst>
          </p:cNvPr>
          <p:cNvSpPr txBox="1"/>
          <p:nvPr/>
        </p:nvSpPr>
        <p:spPr>
          <a:xfrm>
            <a:off x="815276" y="3218632"/>
            <a:ext cx="1596912" cy="400110"/>
          </a:xfrm>
          <a:prstGeom prst="rect">
            <a:avLst/>
          </a:prstGeom>
          <a:noFill/>
        </p:spPr>
        <p:txBody>
          <a:bodyPr wrap="none" rtlCol="0">
            <a:spAutoFit/>
          </a:bodyPr>
          <a:lstStyle/>
          <a:p>
            <a:r>
              <a:rPr lang="en-US" sz="2000" dirty="0"/>
              <a:t>quadrupoles</a:t>
            </a:r>
          </a:p>
        </p:txBody>
      </p:sp>
      <p:sp>
        <p:nvSpPr>
          <p:cNvPr id="21" name="Footer Placeholder 12">
            <a:extLst>
              <a:ext uri="{FF2B5EF4-FFF2-40B4-BE49-F238E27FC236}">
                <a16:creationId xmlns:a16="http://schemas.microsoft.com/office/drawing/2014/main" id="{475D1AE5-0C3D-E045-B213-73FF4F10625A}"/>
              </a:ext>
            </a:extLst>
          </p:cNvPr>
          <p:cNvSpPr txBox="1">
            <a:spLocks/>
          </p:cNvSpPr>
          <p:nvPr/>
        </p:nvSpPr>
        <p:spPr bwMode="auto">
          <a:xfrm>
            <a:off x="2880014" y="6498161"/>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dirty="0" err="1"/>
              <a:t>M.Losasso</a:t>
            </a:r>
            <a:r>
              <a:rPr lang="en-US" dirty="0"/>
              <a:t> CERN 14.06.2018</a:t>
            </a:r>
          </a:p>
        </p:txBody>
      </p:sp>
    </p:spTree>
    <p:extLst>
      <p:ext uri="{BB962C8B-B14F-4D97-AF65-F5344CB8AC3E}">
        <p14:creationId xmlns:p14="http://schemas.microsoft.com/office/powerpoint/2010/main" val="23517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Picture 14" descr="map2.png"/>
          <p:cNvPicPr>
            <a:picLocks noChangeAspect="1"/>
          </p:cNvPicPr>
          <p:nvPr/>
        </p:nvPicPr>
        <p:blipFill rotWithShape="1">
          <a:blip r:embed="rId2" cstate="print">
            <a:extLst>
              <a:ext uri="{28A0092B-C50C-407E-A947-70E740481C1C}">
                <a14:useLocalDpi xmlns:a14="http://schemas.microsoft.com/office/drawing/2010/main" val="0"/>
              </a:ext>
            </a:extLst>
          </a:blip>
          <a:srcRect b="43881"/>
          <a:stretch/>
        </p:blipFill>
        <p:spPr>
          <a:xfrm>
            <a:off x="4057977" y="116632"/>
            <a:ext cx="5086023" cy="6295036"/>
          </a:xfrm>
          <a:prstGeom prst="rect">
            <a:avLst/>
          </a:prstGeom>
        </p:spPr>
      </p:pic>
      <p:sp>
        <p:nvSpPr>
          <p:cNvPr id="22" name="Title 7"/>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srgbClr val="FF0000"/>
                </a:solidFill>
              </a:rPr>
              <a:t>KT Mission</a:t>
            </a:r>
            <a:endParaRPr lang="en-GB" dirty="0">
              <a:solidFill>
                <a:srgbClr val="FF0000"/>
              </a:solidFill>
            </a:endParaRPr>
          </a:p>
        </p:txBody>
      </p:sp>
      <p:sp>
        <p:nvSpPr>
          <p:cNvPr id="23" name="Content Placeholder 8"/>
          <p:cNvSpPr txBox="1">
            <a:spLocks/>
          </p:cNvSpPr>
          <p:nvPr/>
        </p:nvSpPr>
        <p:spPr>
          <a:xfrm>
            <a:off x="251520" y="1268760"/>
            <a:ext cx="4120979" cy="466742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6576" indent="0">
              <a:buFont typeface="Arial"/>
              <a:buNone/>
            </a:pPr>
            <a:r>
              <a:rPr lang="en-US" sz="2000" dirty="0"/>
              <a:t>Maximize the technological and knowledge return to Society, specially in the Member States</a:t>
            </a:r>
          </a:p>
          <a:p>
            <a:pPr marL="36576" indent="0">
              <a:buFont typeface="Arial"/>
              <a:buNone/>
            </a:pPr>
            <a:endParaRPr lang="en-US" sz="2000" dirty="0"/>
          </a:p>
          <a:p>
            <a:pPr marL="36576" indent="0">
              <a:buFont typeface="Arial"/>
              <a:buNone/>
            </a:pPr>
            <a:r>
              <a:rPr lang="en-US" sz="2000" dirty="0"/>
              <a:t>Promote CERN’s image as a center of excellence for technology</a:t>
            </a:r>
          </a:p>
          <a:p>
            <a:endParaRPr lang="en-GB" sz="2000" dirty="0"/>
          </a:p>
        </p:txBody>
      </p:sp>
      <p:sp>
        <p:nvSpPr>
          <p:cNvPr id="24" name="Rectangle 23"/>
          <p:cNvSpPr/>
          <p:nvPr/>
        </p:nvSpPr>
        <p:spPr>
          <a:xfrm>
            <a:off x="107504" y="4221088"/>
            <a:ext cx="4824536" cy="1384995"/>
          </a:xfrm>
          <a:prstGeom prst="rect">
            <a:avLst/>
          </a:prstGeom>
        </p:spPr>
        <p:txBody>
          <a:bodyPr wrap="square">
            <a:spAutoFit/>
          </a:bodyPr>
          <a:lstStyle/>
          <a:p>
            <a:pPr>
              <a:buNone/>
            </a:pPr>
            <a:r>
              <a:rPr lang="en-US" sz="2800" b="1" i="1" dirty="0"/>
              <a:t>Key words: </a:t>
            </a:r>
          </a:p>
          <a:p>
            <a:pPr>
              <a:buNone/>
            </a:pPr>
            <a:r>
              <a:rPr lang="en-US" sz="2800" b="1" i="1" dirty="0"/>
              <a:t>Dissemination,</a:t>
            </a:r>
          </a:p>
          <a:p>
            <a:pPr>
              <a:buNone/>
            </a:pPr>
            <a:r>
              <a:rPr lang="en-US" sz="2800" b="1" i="1" dirty="0"/>
              <a:t>Impact!</a:t>
            </a:r>
          </a:p>
        </p:txBody>
      </p:sp>
      <p:sp>
        <p:nvSpPr>
          <p:cNvPr id="7" name="Footer Placeholder 12">
            <a:extLst>
              <a:ext uri="{FF2B5EF4-FFF2-40B4-BE49-F238E27FC236}">
                <a16:creationId xmlns:a16="http://schemas.microsoft.com/office/drawing/2014/main" id="{8582A8AD-4ECA-9547-B7A9-39D2F117E19D}"/>
              </a:ext>
            </a:extLst>
          </p:cNvPr>
          <p:cNvSpPr txBox="1">
            <a:spLocks/>
          </p:cNvSpPr>
          <p:nvPr/>
        </p:nvSpPr>
        <p:spPr bwMode="auto">
          <a:xfrm>
            <a:off x="3507956" y="6525685"/>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rgbClr val="0967A4"/>
                </a:solidFill>
                <a:latin typeface="Helvetica" pitchFamily="-111" charset="0"/>
                <a:ea typeface="ＭＳ Ｐゴシック" pitchFamily="-111" charset="-128"/>
                <a:cs typeface="ＭＳ Ｐゴシック" pitchFamily="-111"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r>
              <a:rPr lang="en-US"/>
              <a:t>M.Losasso CERN 14.06.2018</a:t>
            </a:r>
            <a:endParaRPr lang="en-US" dirty="0"/>
          </a:p>
        </p:txBody>
      </p:sp>
    </p:spTree>
    <p:extLst>
      <p:ext uri="{BB962C8B-B14F-4D97-AF65-F5344CB8AC3E}">
        <p14:creationId xmlns:p14="http://schemas.microsoft.com/office/powerpoint/2010/main" val="612528082"/>
      </p:ext>
    </p:extLst>
  </p:cSld>
  <p:clrMapOvr>
    <a:masterClrMapping/>
  </p:clrMapOvr>
</p:sld>
</file>

<file path=ppt/theme/theme1.xml><?xml version="1.0" encoding="utf-8"?>
<a:theme xmlns:a="http://schemas.openxmlformats.org/drawingml/2006/main" name="Bold Stripes">
  <a:themeElements>
    <a:clrScheme name="Custom 2">
      <a:dk1>
        <a:srgbClr val="000000"/>
      </a:dk1>
      <a:lt1>
        <a:srgbClr val="697BF1"/>
      </a:lt1>
      <a:dk2>
        <a:srgbClr val="003366"/>
      </a:dk2>
      <a:lt2>
        <a:srgbClr val="FE0C36"/>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rm" ma:contentTypeID="0x010101009A768AF0BF125148AC37FE31C8D7ADE1" ma:contentTypeVersion="9" ma:contentTypeDescription="Fill out this form." ma:contentTypeScope="" ma:versionID="197f2317e5810d14bb4f7240e95a6118">
  <xsd:schema xmlns:xsd="http://www.w3.org/2001/XMLSchema" xmlns:p="http://schemas.microsoft.com/office/2006/metadata/properties" xmlns:ns1="9d6bd219-ebbf-484d-aa26-3d98f6a666ba" xmlns:ns2="http://schemas.microsoft.com/sharepoint/v3" xmlns:ns3="http://schemas.microsoft.com/sharepoint/v3/fields" targetNamespace="http://schemas.microsoft.com/office/2006/metadata/properties" ma:root="true" ma:fieldsID="b4592234b301f5c14a6f6c0d3e6a9ef9" ns1:_="" ns2:_="" ns3:_="">
    <xsd:import namespace="9d6bd219-ebbf-484d-aa26-3d98f6a666ba"/>
    <xsd:import namespace="http://schemas.microsoft.com/sharepoint/v3"/>
    <xsd:import namespace="http://schemas.microsoft.com/sharepoint/v3/fields"/>
    <xsd:element name="properties">
      <xsd:complexType>
        <xsd:sequence>
          <xsd:element name="documentManagement">
            <xsd:complexType>
              <xsd:all>
                <xsd:element ref="ns1:Country"/>
                <xsd:element ref="ns3:_DCDateModified" minOccurs="0"/>
                <xsd:element ref="ns2:EmailSender" minOccurs="0"/>
                <xsd:element ref="ns2:EmailTo" minOccurs="0"/>
                <xsd:element ref="ns2:EmailCc" minOccurs="0"/>
                <xsd:element ref="ns2:EmailFrom" minOccurs="0"/>
                <xsd:element ref="ns2:EmailSubject" minOccurs="0"/>
                <xsd:element ref="ns2:TemplateUrl" minOccurs="0"/>
                <xsd:element ref="ns2:xd_ProgID" minOccurs="0"/>
                <xsd:element ref="ns2:ShowRepairView" minOccurs="0"/>
              </xsd:all>
            </xsd:complexType>
          </xsd:element>
        </xsd:sequence>
      </xsd:complexType>
    </xsd:element>
  </xsd:schema>
  <xsd:schema xmlns:xsd="http://www.w3.org/2001/XMLSchema" xmlns:dms="http://schemas.microsoft.com/office/2006/documentManagement/types" targetNamespace="9d6bd219-ebbf-484d-aa26-3d98f6a666ba" elementFormDefault="qualified">
    <xsd:import namespace="http://schemas.microsoft.com/office/2006/documentManagement/types"/>
    <xsd:element name="Country" ma:index="0" ma:displayName="Country" ma:default="" ma:internalName="Country">
      <xsd:simpleType>
        <xsd:restriction base="dms:Text">
          <xsd:maxLength value="255"/>
        </xsd:restriction>
      </xsd:simple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4" nillable="true" ma:displayName="E-Mail Sender" ma:hidden="true" ma:internalName="EmailSender">
      <xsd:simpleType>
        <xsd:restriction base="dms:Note"/>
      </xsd:simpleType>
    </xsd:element>
    <xsd:element name="EmailTo" ma:index="5" nillable="true" ma:displayName="E-Mail To" ma:hidden="true" ma:internalName="EmailTo">
      <xsd:simpleType>
        <xsd:restriction base="dms:Note"/>
      </xsd:simpleType>
    </xsd:element>
    <xsd:element name="EmailCc" ma:index="6" nillable="true" ma:displayName="E-Mail Cc" ma:hidden="true" ma:internalName="EmailCc">
      <xsd:simpleType>
        <xsd:restriction base="dms:Note"/>
      </xsd:simpleType>
    </xsd:element>
    <xsd:element name="EmailFrom" ma:index="7" nillable="true" ma:displayName="E-Mail From" ma:hidden="true" ma:internalName="EmailFrom">
      <xsd:simpleType>
        <xsd:restriction base="dms:Text"/>
      </xsd:simpleType>
    </xsd:element>
    <xsd:element name="EmailSubject" ma:index="8" nillable="true" ma:displayName="E-Mail Subject" ma:hidden="true" ma:internalName="EmailSubject">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element name="ShowRepairView" ma:index="13" nillable="true" ma:displayName="Show Repair View" ma:hidden="true" ma:internalName="ShowRepairView">
      <xsd:simpleType>
        <xsd:restriction base="dms:Text"/>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DCDateModified" ma:index="3" nillable="true" ma:displayName="Date Modified" ma:description="The date on which this resource was last modified" ma:format="DateTime" ma:internalName="_DCDateModified">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 ma:displayName="Author"/>
        <xsd:element ref="dcterms:created" minOccurs="0" maxOccurs="1"/>
        <xsd:element ref="dc:identifier" minOccurs="0" maxOccurs="1"/>
        <xsd:element name="contentType" minOccurs="0" maxOccurs="1" type="xsd:string" ma:index="14" ma:displayName="Content Type" ma:readOnly="tru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_DCDateModified xmlns="http://schemas.microsoft.com/sharepoint/v3/fields">2009-09-21T22:00:00+00:00</_DCDateModified>
    <EmailTo xmlns="http://schemas.microsoft.com/sharepoint/v3" xsi:nil="true"/>
    <ShowRepairView xmlns="http://schemas.microsoft.com/sharepoint/v3" xsi:nil="true"/>
    <EmailSender xmlns="http://schemas.microsoft.com/sharepoint/v3" xsi:nil="true"/>
    <EmailFrom xmlns="http://schemas.microsoft.com/sharepoint/v3" xsi:nil="true"/>
    <EmailSubject xmlns="http://schemas.microsoft.com/sharepoint/v3" xsi:nil="true"/>
    <Country xmlns="9d6bd219-ebbf-484d-aa26-3d98f6a666ba">UK</Country>
    <xd_ProgID xmlns="http://schemas.microsoft.com/sharepoint/v3" xsi:nil="true"/>
    <EmailCc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EFABB9-AC01-4593-9784-C7021F4B56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6bd219-ebbf-484d-aa26-3d98f6a666ba"/>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B02099A-FEB1-446F-85F6-FDE16BA75F4B}">
  <ds:schemaRefs>
    <ds:schemaRef ds:uri="http://purl.org/dc/elements/1.1/"/>
    <ds:schemaRef ds:uri="http://purl.org/dc/dcmitype/"/>
    <ds:schemaRef ds:uri="http://purl.org/dc/terms/"/>
    <ds:schemaRef ds:uri="http://schemas.openxmlformats.org/package/2006/metadata/core-properties"/>
    <ds:schemaRef ds:uri="http://www.w3.org/XML/1998/namespace"/>
    <ds:schemaRef ds:uri="http://schemas.microsoft.com/office/2006/documentManagement/types"/>
    <ds:schemaRef ds:uri="9d6bd219-ebbf-484d-aa26-3d98f6a666ba"/>
    <ds:schemaRef ds:uri="http://schemas.microsoft.com/sharepoint/v3"/>
    <ds:schemaRef ds:uri="http://schemas.microsoft.com/sharepoint/v3/fields"/>
    <ds:schemaRef ds:uri="http://schemas.microsoft.com/office/2006/metadata/properties"/>
  </ds:schemaRefs>
</ds:datastoreItem>
</file>

<file path=customXml/itemProps3.xml><?xml version="1.0" encoding="utf-8"?>
<ds:datastoreItem xmlns:ds="http://schemas.openxmlformats.org/officeDocument/2006/customXml" ds:itemID="{750CD5AE-2D2C-4236-8210-6F20EEA27E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10171</TotalTime>
  <Words>1595</Words>
  <Application>Microsoft Macintosh PowerPoint</Application>
  <PresentationFormat>On-screen Show (4:3)</PresentationFormat>
  <Paragraphs>258</Paragraphs>
  <Slides>25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ＭＳ Ｐゴシック</vt:lpstr>
      <vt:lpstr>Arial</vt:lpstr>
      <vt:lpstr>Helvetica</vt:lpstr>
      <vt:lpstr>Monotype Sorts</vt:lpstr>
      <vt:lpstr>MV Boli</vt:lpstr>
      <vt:lpstr>Times New Roman</vt:lpstr>
      <vt:lpstr>Wingdings</vt:lpstr>
      <vt:lpstr>Bold Stripes</vt:lpstr>
      <vt:lpstr>PowerPoint Presentation</vt:lpstr>
      <vt:lpstr>The Mission of CERN</vt:lpstr>
      <vt:lpstr>PowerPoint Presentation</vt:lpstr>
      <vt:lpstr>PowerPoint Presentation</vt:lpstr>
      <vt:lpstr>PowerPoint Presentation</vt:lpstr>
      <vt:lpstr>PowerPoint Presentation</vt:lpstr>
      <vt:lpstr>The largest HEP accelerator in construction</vt:lpstr>
      <vt:lpstr>Many different accelerator components </vt:lpstr>
      <vt:lpstr>PowerPoint Presentation</vt:lpstr>
      <vt:lpstr>Technology areas</vt:lpstr>
      <vt:lpstr>PowerPoint Presentation</vt:lpstr>
      <vt:lpstr>Impact on society</vt:lpstr>
      <vt:lpstr>KT Modes</vt:lpstr>
      <vt:lpstr>PowerPoint Presentation</vt:lpstr>
      <vt:lpstr>Medical Application as an Example of Particle Physics Spin-off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Marie-Cecile Preux</dc:creator>
  <cp:lastModifiedBy>Marcello Losasso</cp:lastModifiedBy>
  <cp:revision>293</cp:revision>
  <cp:lastPrinted>2013-10-03T12:52:44Z</cp:lastPrinted>
  <dcterms:created xsi:type="dcterms:W3CDTF">2012-01-25T12:11:40Z</dcterms:created>
  <dcterms:modified xsi:type="dcterms:W3CDTF">2018-06-14T06:56:49Z</dcterms:modified>
</cp:coreProperties>
</file>