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83" r:id="rId2"/>
    <p:sldId id="555" r:id="rId3"/>
    <p:sldId id="558" r:id="rId4"/>
    <p:sldId id="562" r:id="rId5"/>
    <p:sldId id="575" r:id="rId6"/>
    <p:sldId id="576" r:id="rId7"/>
    <p:sldId id="560" r:id="rId8"/>
    <p:sldId id="564" r:id="rId9"/>
    <p:sldId id="566" r:id="rId10"/>
    <p:sldId id="567" r:id="rId11"/>
    <p:sldId id="568" r:id="rId12"/>
    <p:sldId id="591" r:id="rId13"/>
    <p:sldId id="569" r:id="rId14"/>
    <p:sldId id="570" r:id="rId15"/>
    <p:sldId id="571" r:id="rId16"/>
    <p:sldId id="584" r:id="rId17"/>
    <p:sldId id="589" r:id="rId18"/>
    <p:sldId id="590" r:id="rId19"/>
    <p:sldId id="577" r:id="rId20"/>
    <p:sldId id="551" r:id="rId21"/>
    <p:sldId id="587" r:id="rId22"/>
    <p:sldId id="588" r:id="rId23"/>
    <p:sldId id="582" r:id="rId24"/>
    <p:sldId id="549" r:id="rId25"/>
    <p:sldId id="554" r:id="rId26"/>
    <p:sldId id="553" r:id="rId27"/>
    <p:sldId id="595" r:id="rId28"/>
    <p:sldId id="593" r:id="rId29"/>
    <p:sldId id="578" r:id="rId30"/>
    <p:sldId id="572" r:id="rId31"/>
    <p:sldId id="579" r:id="rId32"/>
    <p:sldId id="574" r:id="rId33"/>
    <p:sldId id="592" r:id="rId3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E207F"/>
    <a:srgbClr val="01835F"/>
    <a:srgbClr val="FFFFFF"/>
    <a:srgbClr val="000000"/>
    <a:srgbClr val="34FA55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324" autoAdjust="0"/>
  </p:normalViewPr>
  <p:slideViewPr>
    <p:cSldViewPr>
      <p:cViewPr>
        <p:scale>
          <a:sx n="66" d="100"/>
          <a:sy n="66" d="100"/>
        </p:scale>
        <p:origin x="1037" y="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6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D3345A-2613-EF4E-87A7-3C1EAE7C804A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13CEDF-1CC6-AF4A-83AE-B1EC450AD612}">
      <dgm:prSet phldrT="[Text]"/>
      <dgm:spPr/>
      <dgm:t>
        <a:bodyPr/>
        <a:lstStyle/>
        <a:p>
          <a:r>
            <a:rPr lang="en-US" dirty="0" smtClean="0"/>
            <a:t>LHCb</a:t>
          </a:r>
        </a:p>
      </dgm:t>
    </dgm:pt>
    <dgm:pt modelId="{5FFC1A4C-2197-C045-AC5F-AF23F8791FAE}" type="parTrans" cxnId="{7927F2A4-D8AF-494E-987E-0635307B917B}">
      <dgm:prSet/>
      <dgm:spPr/>
      <dgm:t>
        <a:bodyPr/>
        <a:lstStyle/>
        <a:p>
          <a:endParaRPr lang="en-US"/>
        </a:p>
      </dgm:t>
    </dgm:pt>
    <dgm:pt modelId="{45C52516-7AD5-9B41-9682-CC7880EE1136}" type="sibTrans" cxnId="{7927F2A4-D8AF-494E-987E-0635307B917B}">
      <dgm:prSet/>
      <dgm:spPr/>
      <dgm:t>
        <a:bodyPr/>
        <a:lstStyle/>
        <a:p>
          <a:endParaRPr lang="en-US"/>
        </a:p>
      </dgm:t>
    </dgm:pt>
    <dgm:pt modelId="{1B59B3A1-E711-C540-930D-9E7D427DE951}">
      <dgm:prSet phldrT="[Text]" custT="1"/>
      <dgm:spPr/>
      <dgm:t>
        <a:bodyPr/>
        <a:lstStyle/>
        <a:p>
          <a:r>
            <a:rPr lang="en-US" sz="1400" b="1" dirty="0" smtClean="0"/>
            <a:t>Up to LS2</a:t>
          </a:r>
          <a:endParaRPr lang="en-US" sz="1400" b="1" dirty="0"/>
        </a:p>
      </dgm:t>
    </dgm:pt>
    <dgm:pt modelId="{5B44B402-E233-AC47-B508-724F013C69BF}" type="parTrans" cxnId="{E2938241-9011-BA47-B8FB-1269334C432B}">
      <dgm:prSet/>
      <dgm:spPr/>
      <dgm:t>
        <a:bodyPr/>
        <a:lstStyle/>
        <a:p>
          <a:endParaRPr lang="en-US"/>
        </a:p>
      </dgm:t>
    </dgm:pt>
    <dgm:pt modelId="{E8D6DD35-AEF4-A547-8296-6245373B1CB4}" type="sibTrans" cxnId="{E2938241-9011-BA47-B8FB-1269334C432B}">
      <dgm:prSet/>
      <dgm:spPr/>
      <dgm:t>
        <a:bodyPr/>
        <a:lstStyle/>
        <a:p>
          <a:endParaRPr lang="en-US"/>
        </a:p>
      </dgm:t>
    </dgm:pt>
    <dgm:pt modelId="{6DC3952F-8E85-C344-976E-803D0E8212C6}">
      <dgm:prSet phldrT="[Text]" custT="1"/>
      <dgm:spPr/>
      <dgm:t>
        <a:bodyPr/>
        <a:lstStyle/>
        <a:p>
          <a:r>
            <a:rPr lang="en-US" sz="1400" dirty="0" smtClean="0"/>
            <a:t>Velo (mechanics)</a:t>
          </a:r>
          <a:endParaRPr lang="en-US" sz="1400" dirty="0"/>
        </a:p>
      </dgm:t>
    </dgm:pt>
    <dgm:pt modelId="{4D19CC1B-8592-B34F-9C7C-EA353AC34803}" type="parTrans" cxnId="{7EC344E5-FEC6-2942-918E-1F257D85FC71}">
      <dgm:prSet/>
      <dgm:spPr/>
      <dgm:t>
        <a:bodyPr/>
        <a:lstStyle/>
        <a:p>
          <a:endParaRPr lang="en-US"/>
        </a:p>
      </dgm:t>
    </dgm:pt>
    <dgm:pt modelId="{7CD9CB14-3DA3-0148-B549-BBDA8E822535}" type="sibTrans" cxnId="{7EC344E5-FEC6-2942-918E-1F257D85FC71}">
      <dgm:prSet/>
      <dgm:spPr/>
      <dgm:t>
        <a:bodyPr/>
        <a:lstStyle/>
        <a:p>
          <a:endParaRPr lang="en-US"/>
        </a:p>
      </dgm:t>
    </dgm:pt>
    <dgm:pt modelId="{4E4E4EFA-3497-4546-97A4-45385B5CFE93}">
      <dgm:prSet phldrT="[Text]"/>
      <dgm:spPr/>
      <dgm:t>
        <a:bodyPr/>
        <a:lstStyle/>
        <a:p>
          <a:r>
            <a:rPr lang="en-US" dirty="0" smtClean="0"/>
            <a:t>ALICE</a:t>
          </a:r>
        </a:p>
      </dgm:t>
    </dgm:pt>
    <dgm:pt modelId="{490AEB6A-85A1-9E41-84BC-7CFEC208585E}" type="parTrans" cxnId="{636AE056-D742-6440-9DDA-D6485E29648D}">
      <dgm:prSet/>
      <dgm:spPr/>
      <dgm:t>
        <a:bodyPr/>
        <a:lstStyle/>
        <a:p>
          <a:endParaRPr lang="en-US"/>
        </a:p>
      </dgm:t>
    </dgm:pt>
    <dgm:pt modelId="{9A3A0A46-FA74-3046-B096-A604159ED0AB}" type="sibTrans" cxnId="{636AE056-D742-6440-9DDA-D6485E29648D}">
      <dgm:prSet/>
      <dgm:spPr/>
      <dgm:t>
        <a:bodyPr/>
        <a:lstStyle/>
        <a:p>
          <a:endParaRPr lang="en-US"/>
        </a:p>
      </dgm:t>
    </dgm:pt>
    <dgm:pt modelId="{88D3C7BE-FA48-B14E-9C98-0994FBDD338B}">
      <dgm:prSet phldrT="[Text]" custT="1"/>
      <dgm:spPr/>
      <dgm:t>
        <a:bodyPr/>
        <a:lstStyle/>
        <a:p>
          <a:pPr marL="114300" indent="0"/>
          <a:r>
            <a:rPr lang="en-US" sz="1400" b="1" dirty="0" smtClean="0"/>
            <a:t>Up to LS2</a:t>
          </a:r>
          <a:endParaRPr lang="en-US" sz="1400" b="1" dirty="0"/>
        </a:p>
      </dgm:t>
    </dgm:pt>
    <dgm:pt modelId="{4BC58DF1-B98E-404D-968F-C41518CC5DDD}" type="parTrans" cxnId="{3CE0EE8F-65AB-7B49-B7CF-A9050D48D566}">
      <dgm:prSet/>
      <dgm:spPr/>
      <dgm:t>
        <a:bodyPr/>
        <a:lstStyle/>
        <a:p>
          <a:endParaRPr lang="en-US"/>
        </a:p>
      </dgm:t>
    </dgm:pt>
    <dgm:pt modelId="{C079B775-38F0-CF4F-810C-B9C4191D0FE2}" type="sibTrans" cxnId="{3CE0EE8F-65AB-7B49-B7CF-A9050D48D566}">
      <dgm:prSet/>
      <dgm:spPr/>
      <dgm:t>
        <a:bodyPr/>
        <a:lstStyle/>
        <a:p>
          <a:endParaRPr lang="en-US"/>
        </a:p>
      </dgm:t>
    </dgm:pt>
    <dgm:pt modelId="{AB70DAA3-476F-E14E-A544-04568E147EBB}">
      <dgm:prSet phldrT="[Text]" custT="1"/>
      <dgm:spPr/>
      <dgm:t>
        <a:bodyPr/>
        <a:lstStyle/>
        <a:p>
          <a:pPr marL="114300" indent="0"/>
          <a:r>
            <a:rPr lang="en-US" sz="1400" b="1" dirty="0" smtClean="0"/>
            <a:t>LS3</a:t>
          </a:r>
          <a:endParaRPr lang="en-US" sz="1400" b="1" dirty="0"/>
        </a:p>
      </dgm:t>
    </dgm:pt>
    <dgm:pt modelId="{36A6EB0A-9CA3-E848-AE72-F26CECB6DA3A}" type="parTrans" cxnId="{B68C2D10-F98B-994F-86F9-FB96EDCBFCDB}">
      <dgm:prSet/>
      <dgm:spPr/>
      <dgm:t>
        <a:bodyPr/>
        <a:lstStyle/>
        <a:p>
          <a:endParaRPr lang="en-US"/>
        </a:p>
      </dgm:t>
    </dgm:pt>
    <dgm:pt modelId="{BB6BAE9B-D343-364D-BFEE-40A284E9F78E}" type="sibTrans" cxnId="{B68C2D10-F98B-994F-86F9-FB96EDCBFCDB}">
      <dgm:prSet/>
      <dgm:spPr/>
      <dgm:t>
        <a:bodyPr/>
        <a:lstStyle/>
        <a:p>
          <a:endParaRPr lang="en-US"/>
        </a:p>
      </dgm:t>
    </dgm:pt>
    <dgm:pt modelId="{CA087D0D-848F-F34D-95FD-AA610C1D7488}">
      <dgm:prSet phldrT="[Text]"/>
      <dgm:spPr/>
      <dgm:t>
        <a:bodyPr/>
        <a:lstStyle/>
        <a:p>
          <a:r>
            <a:rPr lang="en-US" dirty="0" smtClean="0"/>
            <a:t>ATLAS</a:t>
          </a:r>
        </a:p>
      </dgm:t>
    </dgm:pt>
    <dgm:pt modelId="{3AA9D395-376D-694E-B28E-79B85733E0DB}" type="parTrans" cxnId="{0D6D2B95-7173-AF4C-AFBF-1BE8DF71E9D4}">
      <dgm:prSet/>
      <dgm:spPr/>
      <dgm:t>
        <a:bodyPr/>
        <a:lstStyle/>
        <a:p>
          <a:endParaRPr lang="en-US"/>
        </a:p>
      </dgm:t>
    </dgm:pt>
    <dgm:pt modelId="{7645D1FD-8945-7346-91BA-D08A4AAC0181}" type="sibTrans" cxnId="{0D6D2B95-7173-AF4C-AFBF-1BE8DF71E9D4}">
      <dgm:prSet/>
      <dgm:spPr/>
      <dgm:t>
        <a:bodyPr/>
        <a:lstStyle/>
        <a:p>
          <a:endParaRPr lang="en-US"/>
        </a:p>
      </dgm:t>
    </dgm:pt>
    <dgm:pt modelId="{886E40FA-65FF-0441-BD8F-69340B2A6ED5}">
      <dgm:prSet phldrT="[Text]" custT="1"/>
      <dgm:spPr/>
      <dgm:t>
        <a:bodyPr/>
        <a:lstStyle/>
        <a:p>
          <a:r>
            <a:rPr lang="en-US" sz="1400" b="1" dirty="0" smtClean="0"/>
            <a:t>Up to LS2</a:t>
          </a:r>
          <a:endParaRPr lang="en-US" sz="1400" b="1" dirty="0"/>
        </a:p>
      </dgm:t>
    </dgm:pt>
    <dgm:pt modelId="{E2967D25-A2C4-424E-8084-D7656EAB3DD0}" type="parTrans" cxnId="{6F90C805-6331-C544-B085-AB83713A92E1}">
      <dgm:prSet/>
      <dgm:spPr/>
      <dgm:t>
        <a:bodyPr/>
        <a:lstStyle/>
        <a:p>
          <a:endParaRPr lang="en-US"/>
        </a:p>
      </dgm:t>
    </dgm:pt>
    <dgm:pt modelId="{6F59CFDE-0DBA-4C46-B7FC-AD3C7B03F3F1}" type="sibTrans" cxnId="{6F90C805-6331-C544-B085-AB83713A92E1}">
      <dgm:prSet/>
      <dgm:spPr/>
      <dgm:t>
        <a:bodyPr/>
        <a:lstStyle/>
        <a:p>
          <a:endParaRPr lang="en-US"/>
        </a:p>
      </dgm:t>
    </dgm:pt>
    <dgm:pt modelId="{5F87599C-FFFE-CC4E-9EFE-E956BD7F8EAA}">
      <dgm:prSet phldrT="[Text]" custT="1"/>
      <dgm:spPr/>
      <dgm:t>
        <a:bodyPr/>
        <a:lstStyle/>
        <a:p>
          <a:r>
            <a:rPr lang="en-US" sz="1400" dirty="0" smtClean="0"/>
            <a:t>NSW Module0</a:t>
          </a:r>
          <a:endParaRPr lang="en-US" sz="1400" dirty="0"/>
        </a:p>
      </dgm:t>
    </dgm:pt>
    <dgm:pt modelId="{B04ECBF0-88B4-4543-B6C6-8A68125786DB}" type="parTrans" cxnId="{A70989F1-A953-9845-9FE0-82E182BF0B47}">
      <dgm:prSet/>
      <dgm:spPr/>
      <dgm:t>
        <a:bodyPr/>
        <a:lstStyle/>
        <a:p>
          <a:endParaRPr lang="en-US"/>
        </a:p>
      </dgm:t>
    </dgm:pt>
    <dgm:pt modelId="{204DBD63-98A0-E44D-90A4-BE10767463A5}" type="sibTrans" cxnId="{A70989F1-A953-9845-9FE0-82E182BF0B47}">
      <dgm:prSet/>
      <dgm:spPr/>
      <dgm:t>
        <a:bodyPr/>
        <a:lstStyle/>
        <a:p>
          <a:endParaRPr lang="en-US"/>
        </a:p>
      </dgm:t>
    </dgm:pt>
    <dgm:pt modelId="{441ACB18-B82B-2C47-9835-34230EE30801}">
      <dgm:prSet phldrT="[Text]" custT="1"/>
      <dgm:spPr/>
      <dgm:t>
        <a:bodyPr/>
        <a:lstStyle/>
        <a:p>
          <a:r>
            <a:rPr lang="en-US" sz="1400" dirty="0" smtClean="0"/>
            <a:t>UT (integration)</a:t>
          </a:r>
          <a:endParaRPr lang="en-US" sz="1400" dirty="0"/>
        </a:p>
      </dgm:t>
    </dgm:pt>
    <dgm:pt modelId="{CC199D59-CE36-BB45-9B98-784FAA06B710}" type="parTrans" cxnId="{C08FFEBC-156E-A742-97EF-C47A735A37D1}">
      <dgm:prSet/>
      <dgm:spPr/>
      <dgm:t>
        <a:bodyPr/>
        <a:lstStyle/>
        <a:p>
          <a:endParaRPr lang="en-US"/>
        </a:p>
      </dgm:t>
    </dgm:pt>
    <dgm:pt modelId="{A0DD17DA-0126-C340-B219-4B1B9ABDC355}" type="sibTrans" cxnId="{C08FFEBC-156E-A742-97EF-C47A735A37D1}">
      <dgm:prSet/>
      <dgm:spPr/>
      <dgm:t>
        <a:bodyPr/>
        <a:lstStyle/>
        <a:p>
          <a:endParaRPr lang="en-US"/>
        </a:p>
      </dgm:t>
    </dgm:pt>
    <dgm:pt modelId="{9DEF6AEB-C64F-254C-A3D4-93D96023EBAA}">
      <dgm:prSet phldrT="[Text]" custT="1"/>
      <dgm:spPr/>
      <dgm:t>
        <a:bodyPr/>
        <a:lstStyle/>
        <a:p>
          <a:r>
            <a:rPr lang="en-US" sz="1400" dirty="0" smtClean="0"/>
            <a:t>Integration aspects</a:t>
          </a:r>
          <a:endParaRPr lang="en-US" sz="1400" dirty="0"/>
        </a:p>
      </dgm:t>
    </dgm:pt>
    <dgm:pt modelId="{FB8B715C-2600-8E48-B755-48D77D9110BE}" type="parTrans" cxnId="{23056C9F-BC4A-C344-B515-00B4DC4EAADC}">
      <dgm:prSet/>
      <dgm:spPr/>
      <dgm:t>
        <a:bodyPr/>
        <a:lstStyle/>
        <a:p>
          <a:endParaRPr lang="en-US"/>
        </a:p>
      </dgm:t>
    </dgm:pt>
    <dgm:pt modelId="{D50DF29B-C5D0-1445-B6F0-856C546DFB3F}" type="sibTrans" cxnId="{23056C9F-BC4A-C344-B515-00B4DC4EAADC}">
      <dgm:prSet/>
      <dgm:spPr/>
      <dgm:t>
        <a:bodyPr/>
        <a:lstStyle/>
        <a:p>
          <a:endParaRPr lang="en-US"/>
        </a:p>
      </dgm:t>
    </dgm:pt>
    <dgm:pt modelId="{13A9A55E-D160-E245-9CFC-2EAE1F3ADF2F}">
      <dgm:prSet phldrT="[Text]" custT="1"/>
      <dgm:spPr/>
      <dgm:t>
        <a:bodyPr/>
        <a:lstStyle/>
        <a:p>
          <a:pPr marL="228600" indent="0"/>
          <a:r>
            <a:rPr lang="en-US" sz="1400" dirty="0" smtClean="0"/>
            <a:t>Pixel (integration)</a:t>
          </a:r>
          <a:endParaRPr lang="en-US" sz="1400" dirty="0"/>
        </a:p>
      </dgm:t>
    </dgm:pt>
    <dgm:pt modelId="{A4FCFB03-25E9-D34E-9AC7-569A180C8D4C}" type="parTrans" cxnId="{43AFB251-355A-9A47-BAF3-882F3DBF35D3}">
      <dgm:prSet/>
      <dgm:spPr/>
      <dgm:t>
        <a:bodyPr/>
        <a:lstStyle/>
        <a:p>
          <a:endParaRPr lang="en-US"/>
        </a:p>
      </dgm:t>
    </dgm:pt>
    <dgm:pt modelId="{701DE1F6-9FD6-1143-871A-F7FB29B9551F}" type="sibTrans" cxnId="{43AFB251-355A-9A47-BAF3-882F3DBF35D3}">
      <dgm:prSet/>
      <dgm:spPr/>
      <dgm:t>
        <a:bodyPr/>
        <a:lstStyle/>
        <a:p>
          <a:endParaRPr lang="en-US"/>
        </a:p>
      </dgm:t>
    </dgm:pt>
    <dgm:pt modelId="{5F1BA319-C5D2-DA46-8997-47DF65AB651E}">
      <dgm:prSet phldrT="[Text]" custT="1"/>
      <dgm:spPr/>
      <dgm:t>
        <a:bodyPr/>
        <a:lstStyle/>
        <a:p>
          <a:pPr marL="228600" indent="0"/>
          <a:r>
            <a:rPr lang="en-US" sz="1400" dirty="0" smtClean="0"/>
            <a:t>TK </a:t>
          </a:r>
          <a:r>
            <a:rPr lang="en-US" sz="1000" dirty="0" smtClean="0"/>
            <a:t>(modules, engineering</a:t>
          </a:r>
          <a:endParaRPr lang="en-US" sz="1000" dirty="0"/>
        </a:p>
      </dgm:t>
    </dgm:pt>
    <dgm:pt modelId="{98719D03-EB06-E54D-8356-023899686B80}" type="parTrans" cxnId="{D54C15C9-F156-1D44-831D-A15A0409BFBA}">
      <dgm:prSet/>
      <dgm:spPr/>
      <dgm:t>
        <a:bodyPr/>
        <a:lstStyle/>
        <a:p>
          <a:endParaRPr lang="en-US"/>
        </a:p>
      </dgm:t>
    </dgm:pt>
    <dgm:pt modelId="{63E8C260-C931-7F45-86BE-411623D200BA}" type="sibTrans" cxnId="{D54C15C9-F156-1D44-831D-A15A0409BFBA}">
      <dgm:prSet/>
      <dgm:spPr/>
      <dgm:t>
        <a:bodyPr/>
        <a:lstStyle/>
        <a:p>
          <a:endParaRPr lang="en-US"/>
        </a:p>
      </dgm:t>
    </dgm:pt>
    <dgm:pt modelId="{5D54121D-0C0B-1B49-9DA5-8A7107C8BE25}">
      <dgm:prSet phldrT="[Text]"/>
      <dgm:spPr/>
      <dgm:t>
        <a:bodyPr/>
        <a:lstStyle/>
        <a:p>
          <a:r>
            <a:rPr lang="en-US" dirty="0" smtClean="0"/>
            <a:t>CMS</a:t>
          </a:r>
        </a:p>
      </dgm:t>
    </dgm:pt>
    <dgm:pt modelId="{67DB4E62-DFA2-AD44-B7FC-15D83735C2E8}" type="parTrans" cxnId="{8AC45E03-4021-B840-B5FB-7FD7773779AF}">
      <dgm:prSet/>
      <dgm:spPr/>
      <dgm:t>
        <a:bodyPr/>
        <a:lstStyle/>
        <a:p>
          <a:endParaRPr lang="en-US"/>
        </a:p>
      </dgm:t>
    </dgm:pt>
    <dgm:pt modelId="{EC024B35-F934-8141-9C47-93DADA8F1520}" type="sibTrans" cxnId="{8AC45E03-4021-B840-B5FB-7FD7773779AF}">
      <dgm:prSet/>
      <dgm:spPr/>
      <dgm:t>
        <a:bodyPr/>
        <a:lstStyle/>
        <a:p>
          <a:endParaRPr lang="en-US"/>
        </a:p>
      </dgm:t>
    </dgm:pt>
    <dgm:pt modelId="{74C0DC09-9AF8-844E-B651-1AEFEF3E5D27}">
      <dgm:prSet phldrT="[Text]" custT="1"/>
      <dgm:spPr/>
      <dgm:t>
        <a:bodyPr/>
        <a:lstStyle/>
        <a:p>
          <a:r>
            <a:rPr lang="en-US" sz="1400" b="1" dirty="0" smtClean="0"/>
            <a:t>Up to LS2</a:t>
          </a:r>
          <a:endParaRPr lang="en-US" sz="1400" dirty="0"/>
        </a:p>
      </dgm:t>
    </dgm:pt>
    <dgm:pt modelId="{F202654A-885B-D74F-96AC-73A9CFF44DB8}" type="parTrans" cxnId="{8248A74B-26B9-EE4D-B1E5-C15BD2F6F635}">
      <dgm:prSet/>
      <dgm:spPr/>
      <dgm:t>
        <a:bodyPr/>
        <a:lstStyle/>
        <a:p>
          <a:endParaRPr lang="en-US"/>
        </a:p>
      </dgm:t>
    </dgm:pt>
    <dgm:pt modelId="{BBDCB90D-671A-104D-A6B9-16D0419E369E}" type="sibTrans" cxnId="{8248A74B-26B9-EE4D-B1E5-C15BD2F6F635}">
      <dgm:prSet/>
      <dgm:spPr/>
      <dgm:t>
        <a:bodyPr/>
        <a:lstStyle/>
        <a:p>
          <a:endParaRPr lang="en-US"/>
        </a:p>
      </dgm:t>
    </dgm:pt>
    <dgm:pt modelId="{2F662AE8-528E-3443-81F6-8954D70B5B9B}">
      <dgm:prSet custT="1"/>
      <dgm:spPr/>
      <dgm:t>
        <a:bodyPr/>
        <a:lstStyle/>
        <a:p>
          <a:r>
            <a:rPr lang="en-US" sz="1400" dirty="0" smtClean="0"/>
            <a:t>Integration aspects</a:t>
          </a:r>
          <a:endParaRPr lang="en-US" sz="1400" dirty="0"/>
        </a:p>
      </dgm:t>
    </dgm:pt>
    <dgm:pt modelId="{0656B311-C921-8E49-AEC3-6CD343E44AB6}" type="parTrans" cxnId="{A9AC005B-835A-8E43-8096-02688038727E}">
      <dgm:prSet/>
      <dgm:spPr/>
      <dgm:t>
        <a:bodyPr/>
        <a:lstStyle/>
        <a:p>
          <a:endParaRPr lang="en-US"/>
        </a:p>
      </dgm:t>
    </dgm:pt>
    <dgm:pt modelId="{2FCD7317-31EB-6546-84C8-8DFDA3604155}" type="sibTrans" cxnId="{A9AC005B-835A-8E43-8096-02688038727E}">
      <dgm:prSet/>
      <dgm:spPr/>
      <dgm:t>
        <a:bodyPr/>
        <a:lstStyle/>
        <a:p>
          <a:endParaRPr lang="en-US"/>
        </a:p>
      </dgm:t>
    </dgm:pt>
    <dgm:pt modelId="{8E4162E3-793B-0142-BE4D-28D75C7C14A1}">
      <dgm:prSet custT="1"/>
      <dgm:spPr/>
      <dgm:t>
        <a:bodyPr/>
        <a:lstStyle/>
        <a:p>
          <a:r>
            <a:rPr lang="en-US" sz="1400" dirty="0" smtClean="0"/>
            <a:t>ALICE TPC </a:t>
          </a:r>
          <a:r>
            <a:rPr lang="en-US" sz="1100" dirty="0" smtClean="0"/>
            <a:t>(GEM prod.)</a:t>
          </a:r>
          <a:endParaRPr lang="en-US" sz="1400" dirty="0"/>
        </a:p>
      </dgm:t>
    </dgm:pt>
    <dgm:pt modelId="{A3645593-4835-0241-AF1C-A84EB1825BC3}" type="parTrans" cxnId="{94933D3D-CDB8-334E-A7D9-F571EBA3392F}">
      <dgm:prSet/>
      <dgm:spPr/>
      <dgm:t>
        <a:bodyPr/>
        <a:lstStyle/>
        <a:p>
          <a:endParaRPr lang="en-US"/>
        </a:p>
      </dgm:t>
    </dgm:pt>
    <dgm:pt modelId="{A970FFF3-BAA4-A74D-94F3-CD85D0FE6E2F}" type="sibTrans" cxnId="{94933D3D-CDB8-334E-A7D9-F571EBA3392F}">
      <dgm:prSet/>
      <dgm:spPr/>
      <dgm:t>
        <a:bodyPr/>
        <a:lstStyle/>
        <a:p>
          <a:endParaRPr lang="en-US"/>
        </a:p>
      </dgm:t>
    </dgm:pt>
    <dgm:pt modelId="{3975FD98-D41A-494D-ACA5-7A8067CE0F1C}">
      <dgm:prSet phldrT="[Text]" custT="1"/>
      <dgm:spPr/>
      <dgm:t>
        <a:bodyPr/>
        <a:lstStyle/>
        <a:p>
          <a:r>
            <a:rPr lang="en-US" sz="1400" b="1" dirty="0" smtClean="0"/>
            <a:t>LS3</a:t>
          </a:r>
          <a:endParaRPr lang="en-US" sz="1400" b="1" dirty="0"/>
        </a:p>
      </dgm:t>
    </dgm:pt>
    <dgm:pt modelId="{6D7D13E9-D0F7-5547-8FF0-7C79B4EF1226}" type="parTrans" cxnId="{443AE802-69D7-564B-82F3-FCBD2010FAB7}">
      <dgm:prSet/>
      <dgm:spPr/>
      <dgm:t>
        <a:bodyPr/>
        <a:lstStyle/>
        <a:p>
          <a:endParaRPr lang="en-US"/>
        </a:p>
      </dgm:t>
    </dgm:pt>
    <dgm:pt modelId="{3CFC6E18-C5F3-6640-94E2-F0748BC2C27E}" type="sibTrans" cxnId="{443AE802-69D7-564B-82F3-FCBD2010FAB7}">
      <dgm:prSet/>
      <dgm:spPr/>
      <dgm:t>
        <a:bodyPr/>
        <a:lstStyle/>
        <a:p>
          <a:endParaRPr lang="en-US"/>
        </a:p>
      </dgm:t>
    </dgm:pt>
    <dgm:pt modelId="{1457517D-A832-6F4C-AEBD-BEF083593E37}">
      <dgm:prSet phldrT="[Text]" custT="1"/>
      <dgm:spPr/>
      <dgm:t>
        <a:bodyPr/>
        <a:lstStyle/>
        <a:p>
          <a:r>
            <a:rPr lang="en-US" sz="1400" dirty="0" smtClean="0"/>
            <a:t>ITK Pixel</a:t>
          </a:r>
          <a:endParaRPr lang="en-US" sz="1400" dirty="0"/>
        </a:p>
      </dgm:t>
    </dgm:pt>
    <dgm:pt modelId="{82E29472-3BC7-6047-A5CD-E4EBA95BC4C4}" type="parTrans" cxnId="{E3AF6EF8-D266-B447-9450-C095E189876D}">
      <dgm:prSet/>
      <dgm:spPr/>
      <dgm:t>
        <a:bodyPr/>
        <a:lstStyle/>
        <a:p>
          <a:endParaRPr lang="en-US"/>
        </a:p>
      </dgm:t>
    </dgm:pt>
    <dgm:pt modelId="{F59FCEDD-0BC9-684C-B450-9C01009C37D2}" type="sibTrans" cxnId="{E3AF6EF8-D266-B447-9450-C095E189876D}">
      <dgm:prSet/>
      <dgm:spPr/>
      <dgm:t>
        <a:bodyPr/>
        <a:lstStyle/>
        <a:p>
          <a:endParaRPr lang="en-US"/>
        </a:p>
      </dgm:t>
    </dgm:pt>
    <dgm:pt modelId="{52E4E9E4-3E7E-2647-B621-4682D9240002}">
      <dgm:prSet phldrT="[Text]" custT="1"/>
      <dgm:spPr/>
      <dgm:t>
        <a:bodyPr/>
        <a:lstStyle/>
        <a:p>
          <a:r>
            <a:rPr lang="en-US" sz="1400" dirty="0" smtClean="0"/>
            <a:t>CO</a:t>
          </a:r>
          <a:r>
            <a:rPr lang="en-US" sz="1400" baseline="-25000" dirty="0" smtClean="0"/>
            <a:t>2</a:t>
          </a:r>
          <a:r>
            <a:rPr lang="en-US" sz="1400" dirty="0" smtClean="0"/>
            <a:t> cooling</a:t>
          </a:r>
          <a:endParaRPr lang="en-US" sz="1400" dirty="0"/>
        </a:p>
      </dgm:t>
    </dgm:pt>
    <dgm:pt modelId="{65FEE9F5-6144-B749-930E-4FED30E7A996}" type="parTrans" cxnId="{A5BFD8AB-A6F6-CB40-9A9B-4688CA5C5C42}">
      <dgm:prSet/>
      <dgm:spPr/>
      <dgm:t>
        <a:bodyPr/>
        <a:lstStyle/>
        <a:p>
          <a:endParaRPr lang="en-US"/>
        </a:p>
      </dgm:t>
    </dgm:pt>
    <dgm:pt modelId="{C2F62B9F-F8AC-9A45-89A8-20FAB12DB56C}" type="sibTrans" cxnId="{A5BFD8AB-A6F6-CB40-9A9B-4688CA5C5C42}">
      <dgm:prSet/>
      <dgm:spPr/>
      <dgm:t>
        <a:bodyPr/>
        <a:lstStyle/>
        <a:p>
          <a:endParaRPr lang="en-US"/>
        </a:p>
      </dgm:t>
    </dgm:pt>
    <dgm:pt modelId="{4BD55593-B2F5-9941-8CE1-B97477BAC0B0}">
      <dgm:prSet phldrT="[Text]" custT="1"/>
      <dgm:spPr/>
      <dgm:t>
        <a:bodyPr/>
        <a:lstStyle/>
        <a:p>
          <a:pPr marL="228600" indent="0"/>
          <a:r>
            <a:rPr lang="en-US" sz="1400" dirty="0" smtClean="0"/>
            <a:t>CO</a:t>
          </a:r>
          <a:r>
            <a:rPr lang="en-US" sz="1400" baseline="-25000" dirty="0" smtClean="0"/>
            <a:t>2</a:t>
          </a:r>
          <a:r>
            <a:rPr lang="en-US" sz="1400" dirty="0" smtClean="0"/>
            <a:t> for Pixel</a:t>
          </a:r>
          <a:endParaRPr lang="en-US" sz="1400" dirty="0"/>
        </a:p>
      </dgm:t>
    </dgm:pt>
    <dgm:pt modelId="{CB3DC07D-38EA-F342-AEF9-1B62E6FF1F02}" type="parTrans" cxnId="{833F8CE5-58C9-8B4F-87E2-06931AB2955D}">
      <dgm:prSet/>
      <dgm:spPr/>
      <dgm:t>
        <a:bodyPr/>
        <a:lstStyle/>
        <a:p>
          <a:endParaRPr lang="en-US"/>
        </a:p>
      </dgm:t>
    </dgm:pt>
    <dgm:pt modelId="{EAA4789D-4A29-904F-95F6-0BBD4D4EEC55}" type="sibTrans" cxnId="{833F8CE5-58C9-8B4F-87E2-06931AB2955D}">
      <dgm:prSet/>
      <dgm:spPr/>
      <dgm:t>
        <a:bodyPr/>
        <a:lstStyle/>
        <a:p>
          <a:endParaRPr lang="en-US"/>
        </a:p>
      </dgm:t>
    </dgm:pt>
    <dgm:pt modelId="{133861C9-BF45-0049-8F1F-3C31A5A71469}">
      <dgm:prSet phldrT="[Text]" custT="1"/>
      <dgm:spPr/>
      <dgm:t>
        <a:bodyPr/>
        <a:lstStyle/>
        <a:p>
          <a:endParaRPr lang="en-US" sz="1400" dirty="0"/>
        </a:p>
      </dgm:t>
    </dgm:pt>
    <dgm:pt modelId="{EDD3024F-E73A-8E40-8F2B-E527414B2408}" type="parTrans" cxnId="{73D6CC4E-E372-0243-820F-9F4D411FD8F5}">
      <dgm:prSet/>
      <dgm:spPr/>
      <dgm:t>
        <a:bodyPr/>
        <a:lstStyle/>
        <a:p>
          <a:endParaRPr lang="en-US"/>
        </a:p>
      </dgm:t>
    </dgm:pt>
    <dgm:pt modelId="{923EF685-AC1C-3E4A-B87C-8CC5CC624E23}" type="sibTrans" cxnId="{73D6CC4E-E372-0243-820F-9F4D411FD8F5}">
      <dgm:prSet/>
      <dgm:spPr/>
      <dgm:t>
        <a:bodyPr/>
        <a:lstStyle/>
        <a:p>
          <a:endParaRPr lang="en-US"/>
        </a:p>
      </dgm:t>
    </dgm:pt>
    <dgm:pt modelId="{FBDB3DBF-B5E7-564B-9BE1-E4E551ABD20B}">
      <dgm:prSet phldrT="[Text]" custT="1"/>
      <dgm:spPr/>
      <dgm:t>
        <a:bodyPr/>
        <a:lstStyle/>
        <a:p>
          <a:endParaRPr lang="en-US" sz="1400" dirty="0"/>
        </a:p>
      </dgm:t>
    </dgm:pt>
    <dgm:pt modelId="{11904998-F408-2F40-BDEA-62C8ED6B8E77}" type="parTrans" cxnId="{B7BDC7A8-C9B5-BA47-BEAF-A00413A0A839}">
      <dgm:prSet/>
      <dgm:spPr/>
      <dgm:t>
        <a:bodyPr/>
        <a:lstStyle/>
        <a:p>
          <a:endParaRPr lang="en-US"/>
        </a:p>
      </dgm:t>
    </dgm:pt>
    <dgm:pt modelId="{6A395EDC-16E2-5841-BB2B-C6AF3A64CCDB}" type="sibTrans" cxnId="{B7BDC7A8-C9B5-BA47-BEAF-A00413A0A839}">
      <dgm:prSet/>
      <dgm:spPr/>
      <dgm:t>
        <a:bodyPr/>
        <a:lstStyle/>
        <a:p>
          <a:endParaRPr lang="en-US"/>
        </a:p>
      </dgm:t>
    </dgm:pt>
    <dgm:pt modelId="{44D925E4-57DE-CC45-9D35-8F9FC40CEA62}">
      <dgm:prSet phldrT="[Text]" custT="1"/>
      <dgm:spPr/>
      <dgm:t>
        <a:bodyPr/>
        <a:lstStyle/>
        <a:p>
          <a:pPr marL="228600" indent="0"/>
          <a:r>
            <a:rPr lang="en-US" sz="1400" dirty="0" smtClean="0"/>
            <a:t>CO</a:t>
          </a:r>
          <a:r>
            <a:rPr lang="en-US" sz="1400" baseline="-25000" dirty="0" smtClean="0"/>
            <a:t>2</a:t>
          </a:r>
          <a:r>
            <a:rPr lang="en-US" sz="1400" dirty="0" smtClean="0"/>
            <a:t> cooling</a:t>
          </a:r>
          <a:endParaRPr lang="en-US" sz="1400" dirty="0"/>
        </a:p>
      </dgm:t>
    </dgm:pt>
    <dgm:pt modelId="{5502D58A-67E8-9043-A867-C3D763FC9EE4}" type="parTrans" cxnId="{06139F27-5DDC-6B40-B81E-C5DF23C23A20}">
      <dgm:prSet/>
      <dgm:spPr/>
      <dgm:t>
        <a:bodyPr/>
        <a:lstStyle/>
        <a:p>
          <a:endParaRPr lang="en-US"/>
        </a:p>
      </dgm:t>
    </dgm:pt>
    <dgm:pt modelId="{005FD8FA-3DE0-CE4C-ACEE-AAB52007DAA9}" type="sibTrans" cxnId="{06139F27-5DDC-6B40-B81E-C5DF23C23A20}">
      <dgm:prSet/>
      <dgm:spPr/>
      <dgm:t>
        <a:bodyPr/>
        <a:lstStyle/>
        <a:p>
          <a:endParaRPr lang="en-US"/>
        </a:p>
      </dgm:t>
    </dgm:pt>
    <dgm:pt modelId="{2EC2DBAA-85D9-774C-B18A-5E378318BF3B}">
      <dgm:prSet phldrT="[Text]" custT="1"/>
      <dgm:spPr/>
      <dgm:t>
        <a:bodyPr/>
        <a:lstStyle/>
        <a:p>
          <a:pPr marL="228600" indent="0"/>
          <a:endParaRPr lang="en-US" sz="1050" dirty="0"/>
        </a:p>
      </dgm:t>
    </dgm:pt>
    <dgm:pt modelId="{2354EA6E-76AC-164E-898D-F4645AD48EDD}" type="parTrans" cxnId="{AA8DAFAE-BC7C-3846-B87A-932DD013964D}">
      <dgm:prSet/>
      <dgm:spPr/>
      <dgm:t>
        <a:bodyPr/>
        <a:lstStyle/>
        <a:p>
          <a:endParaRPr lang="en-US"/>
        </a:p>
      </dgm:t>
    </dgm:pt>
    <dgm:pt modelId="{1A268C6F-F3A3-424E-A0D5-32A3CB0759E6}" type="sibTrans" cxnId="{AA8DAFAE-BC7C-3846-B87A-932DD013964D}">
      <dgm:prSet/>
      <dgm:spPr/>
      <dgm:t>
        <a:bodyPr/>
        <a:lstStyle/>
        <a:p>
          <a:endParaRPr lang="en-US"/>
        </a:p>
      </dgm:t>
    </dgm:pt>
    <dgm:pt modelId="{327BD7C2-1B3B-284F-952D-672AA33072D3}">
      <dgm:prSet phldrT="[Text]" custT="1"/>
      <dgm:spPr/>
      <dgm:t>
        <a:bodyPr/>
        <a:lstStyle/>
        <a:p>
          <a:pPr marL="228600" indent="0"/>
          <a:r>
            <a:rPr lang="en-US" sz="1400" dirty="0" smtClean="0"/>
            <a:t>GE1/1 (GEM prod.)</a:t>
          </a:r>
          <a:endParaRPr lang="en-US" sz="1400" dirty="0"/>
        </a:p>
      </dgm:t>
    </dgm:pt>
    <dgm:pt modelId="{C31B37FC-AF5B-7B4E-95B9-FDDD9AB383CD}" type="parTrans" cxnId="{54384A36-970B-F547-9629-21A014FF7C7E}">
      <dgm:prSet/>
      <dgm:spPr/>
      <dgm:t>
        <a:bodyPr/>
        <a:lstStyle/>
        <a:p>
          <a:endParaRPr lang="en-US"/>
        </a:p>
      </dgm:t>
    </dgm:pt>
    <dgm:pt modelId="{E1D02F4C-2625-1044-92BB-BC42C8D2CD67}" type="sibTrans" cxnId="{54384A36-970B-F547-9629-21A014FF7C7E}">
      <dgm:prSet/>
      <dgm:spPr/>
      <dgm:t>
        <a:bodyPr/>
        <a:lstStyle/>
        <a:p>
          <a:endParaRPr lang="en-US"/>
        </a:p>
      </dgm:t>
    </dgm:pt>
    <dgm:pt modelId="{08A5D064-CA4C-4645-97F2-6AB806D8C415}">
      <dgm:prSet phldrT="[Text]" custT="1"/>
      <dgm:spPr/>
      <dgm:t>
        <a:bodyPr/>
        <a:lstStyle/>
        <a:p>
          <a:r>
            <a:rPr lang="en-US" sz="1400" dirty="0" smtClean="0"/>
            <a:t>RICH/TORCH</a:t>
          </a:r>
          <a:endParaRPr lang="en-US" sz="1400" dirty="0"/>
        </a:p>
      </dgm:t>
    </dgm:pt>
    <dgm:pt modelId="{2B811975-482F-CD49-94F7-680F8CB4C34C}" type="parTrans" cxnId="{F7220F45-C714-0F44-8015-181285DD3AB4}">
      <dgm:prSet/>
      <dgm:spPr/>
      <dgm:t>
        <a:bodyPr/>
        <a:lstStyle/>
        <a:p>
          <a:endParaRPr lang="en-US"/>
        </a:p>
      </dgm:t>
    </dgm:pt>
    <dgm:pt modelId="{F8720F2E-1561-FC4E-8EA0-232689B73542}" type="sibTrans" cxnId="{F7220F45-C714-0F44-8015-181285DD3AB4}">
      <dgm:prSet/>
      <dgm:spPr/>
      <dgm:t>
        <a:bodyPr/>
        <a:lstStyle/>
        <a:p>
          <a:endParaRPr lang="en-US"/>
        </a:p>
      </dgm:t>
    </dgm:pt>
    <dgm:pt modelId="{ACB10C7F-4C57-4849-B8C8-B50FD116AC76}">
      <dgm:prSet phldrT="[Text]" custT="1"/>
      <dgm:spPr/>
      <dgm:t>
        <a:bodyPr/>
        <a:lstStyle/>
        <a:p>
          <a:r>
            <a:rPr lang="en-US" sz="1400" dirty="0" smtClean="0"/>
            <a:t>ATLAS AFP (controls)</a:t>
          </a:r>
          <a:endParaRPr lang="en-US" sz="1400" dirty="0"/>
        </a:p>
      </dgm:t>
    </dgm:pt>
    <dgm:pt modelId="{2E772A16-F3BB-0E4E-BCB7-447454AE42D6}" type="parTrans" cxnId="{DC1D664A-8012-BA40-B585-488947CAA651}">
      <dgm:prSet/>
      <dgm:spPr/>
      <dgm:t>
        <a:bodyPr/>
        <a:lstStyle/>
        <a:p>
          <a:endParaRPr lang="en-US"/>
        </a:p>
      </dgm:t>
    </dgm:pt>
    <dgm:pt modelId="{24160A12-172C-2946-921A-20A310044660}" type="sibTrans" cxnId="{DC1D664A-8012-BA40-B585-488947CAA651}">
      <dgm:prSet/>
      <dgm:spPr/>
      <dgm:t>
        <a:bodyPr/>
        <a:lstStyle/>
        <a:p>
          <a:endParaRPr lang="en-US"/>
        </a:p>
      </dgm:t>
    </dgm:pt>
    <dgm:pt modelId="{8C20EE8A-43F0-204F-945D-230BFFBF341D}">
      <dgm:prSet phldrT="[Text]" custT="1"/>
      <dgm:spPr/>
      <dgm:t>
        <a:bodyPr/>
        <a:lstStyle/>
        <a:p>
          <a:r>
            <a:rPr lang="en-US" sz="1400" dirty="0" smtClean="0"/>
            <a:t>SciFi (detector)</a:t>
          </a:r>
          <a:endParaRPr lang="en-US" sz="1400" dirty="0"/>
        </a:p>
      </dgm:t>
    </dgm:pt>
    <dgm:pt modelId="{A8CDB913-6A82-7748-AA4A-202E6B4A0906}" type="parTrans" cxnId="{D0861B40-768C-0446-8F37-8CA16000E045}">
      <dgm:prSet/>
      <dgm:spPr/>
      <dgm:t>
        <a:bodyPr/>
        <a:lstStyle/>
        <a:p>
          <a:endParaRPr lang="en-US"/>
        </a:p>
      </dgm:t>
    </dgm:pt>
    <dgm:pt modelId="{EC6E383B-E1BA-B341-99A7-7BD5AB804C06}" type="sibTrans" cxnId="{D0861B40-768C-0446-8F37-8CA16000E045}">
      <dgm:prSet/>
      <dgm:spPr/>
      <dgm:t>
        <a:bodyPr/>
        <a:lstStyle/>
        <a:p>
          <a:endParaRPr lang="en-US"/>
        </a:p>
      </dgm:t>
    </dgm:pt>
    <dgm:pt modelId="{2331C485-2179-964C-837E-E608E87917D6}">
      <dgm:prSet custT="1"/>
      <dgm:spPr/>
      <dgm:t>
        <a:bodyPr/>
        <a:lstStyle/>
        <a:p>
          <a:r>
            <a:rPr lang="en-US" sz="1400" dirty="0" smtClean="0"/>
            <a:t>ITS</a:t>
          </a:r>
          <a:endParaRPr lang="en-US" sz="1400" dirty="0"/>
        </a:p>
      </dgm:t>
    </dgm:pt>
    <dgm:pt modelId="{8095C986-9E90-F849-A7C6-518AB0E4BA1D}" type="parTrans" cxnId="{2A90EDD1-A144-E34B-84DB-55A8F25E55EB}">
      <dgm:prSet/>
      <dgm:spPr/>
      <dgm:t>
        <a:bodyPr/>
        <a:lstStyle/>
        <a:p>
          <a:endParaRPr lang="en-US"/>
        </a:p>
      </dgm:t>
    </dgm:pt>
    <dgm:pt modelId="{4B769182-6F3E-8A44-BC95-021E9CA364B2}" type="sibTrans" cxnId="{2A90EDD1-A144-E34B-84DB-55A8F25E55EB}">
      <dgm:prSet/>
      <dgm:spPr/>
      <dgm:t>
        <a:bodyPr/>
        <a:lstStyle/>
        <a:p>
          <a:endParaRPr lang="en-US"/>
        </a:p>
      </dgm:t>
    </dgm:pt>
    <dgm:pt modelId="{B6AE735E-881E-574B-8AD8-0E0A7574905F}">
      <dgm:prSet phldrT="[Text]" custT="1"/>
      <dgm:spPr/>
      <dgm:t>
        <a:bodyPr/>
        <a:lstStyle/>
        <a:p>
          <a:r>
            <a:rPr lang="en-US" sz="1400" dirty="0" smtClean="0"/>
            <a:t>CO</a:t>
          </a:r>
          <a:r>
            <a:rPr lang="en-US" sz="1400" baseline="-25000" dirty="0" smtClean="0"/>
            <a:t>2</a:t>
          </a:r>
          <a:r>
            <a:rPr lang="en-US" sz="1400" dirty="0" smtClean="0"/>
            <a:t> cooling</a:t>
          </a:r>
          <a:endParaRPr lang="en-US" sz="1400" dirty="0"/>
        </a:p>
      </dgm:t>
    </dgm:pt>
    <dgm:pt modelId="{EE153334-17DA-BD4E-A9F9-CC1070826A30}" type="parTrans" cxnId="{73F81DA7-3D39-9B47-BF55-AC7287EDDFA8}">
      <dgm:prSet/>
      <dgm:spPr/>
      <dgm:t>
        <a:bodyPr/>
        <a:lstStyle/>
        <a:p>
          <a:endParaRPr lang="en-US"/>
        </a:p>
      </dgm:t>
    </dgm:pt>
    <dgm:pt modelId="{B110A896-0D06-544B-A5E7-754D87C9A351}" type="sibTrans" cxnId="{73F81DA7-3D39-9B47-BF55-AC7287EDDFA8}">
      <dgm:prSet/>
      <dgm:spPr/>
      <dgm:t>
        <a:bodyPr/>
        <a:lstStyle/>
        <a:p>
          <a:endParaRPr lang="en-US"/>
        </a:p>
      </dgm:t>
    </dgm:pt>
    <dgm:pt modelId="{C4BA35D8-E3DA-8B4A-AF3A-0115772A5078}" type="pres">
      <dgm:prSet presAssocID="{69D3345A-2613-EF4E-87A7-3C1EAE7C80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D01A26-71B4-7D4D-8C9E-6CA975CA4A2E}" type="pres">
      <dgm:prSet presAssocID="{F113CEDF-1CC6-AF4A-83AE-B1EC450AD612}" presName="composite" presStyleCnt="0"/>
      <dgm:spPr/>
    </dgm:pt>
    <dgm:pt modelId="{2DB59157-820B-C24A-8EE3-ABFAE006D60A}" type="pres">
      <dgm:prSet presAssocID="{F113CEDF-1CC6-AF4A-83AE-B1EC450AD612}" presName="parTx" presStyleLbl="alignNode1" presStyleIdx="0" presStyleCnt="4" custLinFactNeighborX="-132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9039DB-17C3-6045-A136-B07DB026C818}" type="pres">
      <dgm:prSet presAssocID="{F113CEDF-1CC6-AF4A-83AE-B1EC450AD612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F91D8-A202-4B48-B549-9239478EC0F7}" type="pres">
      <dgm:prSet presAssocID="{45C52516-7AD5-9B41-9682-CC7880EE1136}" presName="space" presStyleCnt="0"/>
      <dgm:spPr/>
    </dgm:pt>
    <dgm:pt modelId="{3E7709F4-E7ED-3340-ADB6-1CD35DEB8CB7}" type="pres">
      <dgm:prSet presAssocID="{4E4E4EFA-3497-4546-97A4-45385B5CFE93}" presName="composite" presStyleCnt="0"/>
      <dgm:spPr/>
    </dgm:pt>
    <dgm:pt modelId="{F5975E9B-F90D-2C4E-BE0A-43D4C7DA7085}" type="pres">
      <dgm:prSet presAssocID="{4E4E4EFA-3497-4546-97A4-45385B5CFE9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E525D-88C9-7349-B6DD-B0038FF15A5B}" type="pres">
      <dgm:prSet presAssocID="{4E4E4EFA-3497-4546-97A4-45385B5CFE9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F5BFC-388D-1B43-AFB1-592DA31F0607}" type="pres">
      <dgm:prSet presAssocID="{9A3A0A46-FA74-3046-B096-A604159ED0AB}" presName="space" presStyleCnt="0"/>
      <dgm:spPr/>
    </dgm:pt>
    <dgm:pt modelId="{5549F7BF-D48B-4045-97F1-B778F1034E1B}" type="pres">
      <dgm:prSet presAssocID="{5D54121D-0C0B-1B49-9DA5-8A7107C8BE25}" presName="composite" presStyleCnt="0"/>
      <dgm:spPr/>
    </dgm:pt>
    <dgm:pt modelId="{B03503B1-363C-7743-8046-0AA8E5051ABC}" type="pres">
      <dgm:prSet presAssocID="{5D54121D-0C0B-1B49-9DA5-8A7107C8BE2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7C3D0-5468-104D-8167-3DA5373322E5}" type="pres">
      <dgm:prSet presAssocID="{5D54121D-0C0B-1B49-9DA5-8A7107C8BE25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0AE26-76B7-3343-BB1C-9A21EA0CF0FB}" type="pres">
      <dgm:prSet presAssocID="{EC024B35-F934-8141-9C47-93DADA8F1520}" presName="space" presStyleCnt="0"/>
      <dgm:spPr/>
    </dgm:pt>
    <dgm:pt modelId="{576B31C2-2DE8-0048-B6D2-528DB013949D}" type="pres">
      <dgm:prSet presAssocID="{CA087D0D-848F-F34D-95FD-AA610C1D7488}" presName="composite" presStyleCnt="0"/>
      <dgm:spPr/>
    </dgm:pt>
    <dgm:pt modelId="{10F993CF-CA98-4B4E-BF4A-0921E5EB04CB}" type="pres">
      <dgm:prSet presAssocID="{CA087D0D-848F-F34D-95FD-AA610C1D748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C2709-353D-D249-B88A-12B94418F601}" type="pres">
      <dgm:prSet presAssocID="{CA087D0D-848F-F34D-95FD-AA610C1D748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122FFC-A8C8-4233-A73B-D21A657B6597}" type="presOf" srcId="{327BD7C2-1B3B-284F-952D-672AA33072D3}" destId="{A297C3D0-5468-104D-8167-3DA5373322E5}" srcOrd="0" destOrd="2" presId="urn:microsoft.com/office/officeart/2005/8/layout/hList1"/>
    <dgm:cxn modelId="{E2938241-9011-BA47-B8FB-1269334C432B}" srcId="{F113CEDF-1CC6-AF4A-83AE-B1EC450AD612}" destId="{1B59B3A1-E711-C540-930D-9E7D427DE951}" srcOrd="0" destOrd="0" parTransId="{5B44B402-E233-AC47-B508-724F013C69BF}" sibTransId="{E8D6DD35-AEF4-A547-8296-6245373B1CB4}"/>
    <dgm:cxn modelId="{A5BFD8AB-A6F6-CB40-9A9B-4688CA5C5C42}" srcId="{1B59B3A1-E711-C540-930D-9E7D427DE951}" destId="{52E4E9E4-3E7E-2647-B621-4682D9240002}" srcOrd="6" destOrd="0" parTransId="{65FEE9F5-6144-B749-930E-4FED30E7A996}" sibTransId="{C2F62B9F-F8AC-9A45-89A8-20FAB12DB56C}"/>
    <dgm:cxn modelId="{152F3554-9AEB-44E5-A408-0A187799FC6A}" type="presOf" srcId="{4E4E4EFA-3497-4546-97A4-45385B5CFE93}" destId="{F5975E9B-F90D-2C4E-BE0A-43D4C7DA7085}" srcOrd="0" destOrd="0" presId="urn:microsoft.com/office/officeart/2005/8/layout/hList1"/>
    <dgm:cxn modelId="{A70989F1-A953-9845-9FE0-82E182BF0B47}" srcId="{886E40FA-65FF-0441-BD8F-69340B2A6ED5}" destId="{5F87599C-FFFE-CC4E-9EFE-E956BD7F8EAA}" srcOrd="0" destOrd="0" parTransId="{B04ECBF0-88B4-4543-B6C6-8A68125786DB}" sibTransId="{204DBD63-98A0-E44D-90A4-BE10767463A5}"/>
    <dgm:cxn modelId="{5296DC0B-7029-42FE-B4EE-5B2049436107}" type="presOf" srcId="{5F87599C-FFFE-CC4E-9EFE-E956BD7F8EAA}" destId="{C3DC2709-353D-D249-B88A-12B94418F601}" srcOrd="0" destOrd="1" presId="urn:microsoft.com/office/officeart/2005/8/layout/hList1"/>
    <dgm:cxn modelId="{492C39F6-60D8-4E7E-9443-0552DD3044D8}" type="presOf" srcId="{AB70DAA3-476F-E14E-A544-04568E147EBB}" destId="{A297C3D0-5468-104D-8167-3DA5373322E5}" srcOrd="0" destOrd="5" presId="urn:microsoft.com/office/officeart/2005/8/layout/hList1"/>
    <dgm:cxn modelId="{F4E2A93F-DC21-4B4D-B0DA-1777401A343F}" type="presOf" srcId="{8C20EE8A-43F0-204F-945D-230BFFBF341D}" destId="{3A9039DB-17C3-6045-A136-B07DB026C818}" srcOrd="0" destOrd="2" presId="urn:microsoft.com/office/officeart/2005/8/layout/hList1"/>
    <dgm:cxn modelId="{BE8D1369-0120-4186-A376-1EEE84121B47}" type="presOf" srcId="{44D925E4-57DE-CC45-9D35-8F9FC40CEA62}" destId="{A297C3D0-5468-104D-8167-3DA5373322E5}" srcOrd="0" destOrd="7" presId="urn:microsoft.com/office/officeart/2005/8/layout/hList1"/>
    <dgm:cxn modelId="{73D6CC4E-E372-0243-820F-9F4D411FD8F5}" srcId="{886E40FA-65FF-0441-BD8F-69340B2A6ED5}" destId="{133861C9-BF45-0049-8F1F-3C31A5A71469}" srcOrd="2" destOrd="0" parTransId="{EDD3024F-E73A-8E40-8F2B-E527414B2408}" sibTransId="{923EF685-AC1C-3E4A-B87C-8CC5CC624E23}"/>
    <dgm:cxn modelId="{6F90C805-6331-C544-B085-AB83713A92E1}" srcId="{CA087D0D-848F-F34D-95FD-AA610C1D7488}" destId="{886E40FA-65FF-0441-BD8F-69340B2A6ED5}" srcOrd="0" destOrd="0" parTransId="{E2967D25-A2C4-424E-8084-D7656EAB3DD0}" sibTransId="{6F59CFDE-0DBA-4C46-B7FC-AD3C7B03F3F1}"/>
    <dgm:cxn modelId="{643BF870-E9AA-4D50-BEB2-4CFB0339D9BA}" type="presOf" srcId="{8E4162E3-793B-0142-BE4D-28D75C7C14A1}" destId="{234E525D-88C9-7349-B6DD-B0038FF15A5B}" srcOrd="0" destOrd="3" presId="urn:microsoft.com/office/officeart/2005/8/layout/hList1"/>
    <dgm:cxn modelId="{21891C71-FA02-487D-AAB9-AB28F60F8C95}" type="presOf" srcId="{1B59B3A1-E711-C540-930D-9E7D427DE951}" destId="{3A9039DB-17C3-6045-A136-B07DB026C818}" srcOrd="0" destOrd="0" presId="urn:microsoft.com/office/officeart/2005/8/layout/hList1"/>
    <dgm:cxn modelId="{43AFB251-355A-9A47-BAF3-882F3DBF35D3}" srcId="{88D3C7BE-FA48-B14E-9C98-0994FBDD338B}" destId="{13A9A55E-D160-E245-9CFC-2EAE1F3ADF2F}" srcOrd="0" destOrd="0" parTransId="{A4FCFB03-25E9-D34E-9AC7-569A180C8D4C}" sibTransId="{701DE1F6-9FD6-1143-871A-F7FB29B9551F}"/>
    <dgm:cxn modelId="{DF299EA9-0CF9-461D-B9E3-02231667EFA5}" type="presOf" srcId="{74C0DC09-9AF8-844E-B651-1AEFEF3E5D27}" destId="{234E525D-88C9-7349-B6DD-B0038FF15A5B}" srcOrd="0" destOrd="0" presId="urn:microsoft.com/office/officeart/2005/8/layout/hList1"/>
    <dgm:cxn modelId="{7927F2A4-D8AF-494E-987E-0635307B917B}" srcId="{69D3345A-2613-EF4E-87A7-3C1EAE7C804A}" destId="{F113CEDF-1CC6-AF4A-83AE-B1EC450AD612}" srcOrd="0" destOrd="0" parTransId="{5FFC1A4C-2197-C045-AC5F-AF23F8791FAE}" sibTransId="{45C52516-7AD5-9B41-9682-CC7880EE1136}"/>
    <dgm:cxn modelId="{5BC38D4B-5C1F-4174-8E26-9241279833F0}" type="presOf" srcId="{133861C9-BF45-0049-8F1F-3C31A5A71469}" destId="{C3DC2709-353D-D249-B88A-12B94418F601}" srcOrd="0" destOrd="3" presId="urn:microsoft.com/office/officeart/2005/8/layout/hList1"/>
    <dgm:cxn modelId="{2A90EDD1-A144-E34B-84DB-55A8F25E55EB}" srcId="{74C0DC09-9AF8-844E-B651-1AEFEF3E5D27}" destId="{2331C485-2179-964C-837E-E608E87917D6}" srcOrd="1" destOrd="0" parTransId="{8095C986-9E90-F849-A7C6-518AB0E4BA1D}" sibTransId="{4B769182-6F3E-8A44-BC95-021E9CA364B2}"/>
    <dgm:cxn modelId="{443AE802-69D7-564B-82F3-FCBD2010FAB7}" srcId="{CA087D0D-848F-F34D-95FD-AA610C1D7488}" destId="{3975FD98-D41A-494D-ACA5-7A8067CE0F1C}" srcOrd="1" destOrd="0" parTransId="{6D7D13E9-D0F7-5547-8FF0-7C79B4EF1226}" sibTransId="{3CFC6E18-C5F3-6640-94E2-F0748BC2C27E}"/>
    <dgm:cxn modelId="{3CE0EE8F-65AB-7B49-B7CF-A9050D48D566}" srcId="{5D54121D-0C0B-1B49-9DA5-8A7107C8BE25}" destId="{88D3C7BE-FA48-B14E-9C98-0994FBDD338B}" srcOrd="0" destOrd="0" parTransId="{4BC58DF1-B98E-404D-968F-C41518CC5DDD}" sibTransId="{C079B775-38F0-CF4F-810C-B9C4191D0FE2}"/>
    <dgm:cxn modelId="{DC1D664A-8012-BA40-B585-488947CAA651}" srcId="{886E40FA-65FF-0441-BD8F-69340B2A6ED5}" destId="{ACB10C7F-4C57-4849-B8C8-B50FD116AC76}" srcOrd="1" destOrd="0" parTransId="{2E772A16-F3BB-0E4E-BCB7-447454AE42D6}" sibTransId="{24160A12-172C-2946-921A-20A310044660}"/>
    <dgm:cxn modelId="{74909A12-FE01-4365-915F-28B5B9459B71}" type="presOf" srcId="{13A9A55E-D160-E245-9CFC-2EAE1F3ADF2F}" destId="{A297C3D0-5468-104D-8167-3DA5373322E5}" srcOrd="0" destOrd="1" presId="urn:microsoft.com/office/officeart/2005/8/layout/hList1"/>
    <dgm:cxn modelId="{54384A36-970B-F547-9629-21A014FF7C7E}" srcId="{88D3C7BE-FA48-B14E-9C98-0994FBDD338B}" destId="{327BD7C2-1B3B-284F-952D-672AA33072D3}" srcOrd="1" destOrd="0" parTransId="{C31B37FC-AF5B-7B4E-95B9-FDDD9AB383CD}" sibTransId="{E1D02F4C-2625-1044-92BB-BC42C8D2CD67}"/>
    <dgm:cxn modelId="{C39B6223-C46E-445E-9CC2-B623D7FEA5AA}" type="presOf" srcId="{441ACB18-B82B-2C47-9835-34230EE30801}" destId="{3A9039DB-17C3-6045-A136-B07DB026C818}" srcOrd="0" destOrd="4" presId="urn:microsoft.com/office/officeart/2005/8/layout/hList1"/>
    <dgm:cxn modelId="{AC366FC0-6991-4C19-88F5-9020919328B7}" type="presOf" srcId="{69D3345A-2613-EF4E-87A7-3C1EAE7C804A}" destId="{C4BA35D8-E3DA-8B4A-AF3A-0115772A5078}" srcOrd="0" destOrd="0" presId="urn:microsoft.com/office/officeart/2005/8/layout/hList1"/>
    <dgm:cxn modelId="{46496104-5102-4DA2-97AE-9C5693C730CA}" type="presOf" srcId="{FBDB3DBF-B5E7-564B-9BE1-E4E551ABD20B}" destId="{3A9039DB-17C3-6045-A136-B07DB026C818}" srcOrd="0" destOrd="6" presId="urn:microsoft.com/office/officeart/2005/8/layout/hList1"/>
    <dgm:cxn modelId="{76D919AB-B118-48A4-A8B6-6DCDDE84547D}" type="presOf" srcId="{3975FD98-D41A-494D-ACA5-7A8067CE0F1C}" destId="{C3DC2709-353D-D249-B88A-12B94418F601}" srcOrd="0" destOrd="4" presId="urn:microsoft.com/office/officeart/2005/8/layout/hList1"/>
    <dgm:cxn modelId="{7EC344E5-FEC6-2942-918E-1F257D85FC71}" srcId="{1B59B3A1-E711-C540-930D-9E7D427DE951}" destId="{6DC3952F-8E85-C344-976E-803D0E8212C6}" srcOrd="2" destOrd="0" parTransId="{4D19CC1B-8592-B34F-9C7C-EA353AC34803}" sibTransId="{7CD9CB14-3DA3-0148-B549-BBDA8E822535}"/>
    <dgm:cxn modelId="{94DB7228-8DBD-4D43-8345-C6B607416EFA}" type="presOf" srcId="{6DC3952F-8E85-C344-976E-803D0E8212C6}" destId="{3A9039DB-17C3-6045-A136-B07DB026C818}" srcOrd="0" destOrd="3" presId="urn:microsoft.com/office/officeart/2005/8/layout/hList1"/>
    <dgm:cxn modelId="{58C65686-839F-4827-8371-DB0FED4BA64B}" type="presOf" srcId="{F113CEDF-1CC6-AF4A-83AE-B1EC450AD612}" destId="{2DB59157-820B-C24A-8EE3-ABFAE006D60A}" srcOrd="0" destOrd="0" presId="urn:microsoft.com/office/officeart/2005/8/layout/hList1"/>
    <dgm:cxn modelId="{7F0BC894-F0C0-46A7-9C8C-3BE7860BB992}" type="presOf" srcId="{2F662AE8-528E-3443-81F6-8954D70B5B9B}" destId="{234E525D-88C9-7349-B6DD-B0038FF15A5B}" srcOrd="0" destOrd="1" presId="urn:microsoft.com/office/officeart/2005/8/layout/hList1"/>
    <dgm:cxn modelId="{662AEDDE-E161-4181-B978-BB036654F0CE}" type="presOf" srcId="{88D3C7BE-FA48-B14E-9C98-0994FBDD338B}" destId="{A297C3D0-5468-104D-8167-3DA5373322E5}" srcOrd="0" destOrd="0" presId="urn:microsoft.com/office/officeart/2005/8/layout/hList1"/>
    <dgm:cxn modelId="{06139F27-5DDC-6B40-B81E-C5DF23C23A20}" srcId="{5D54121D-0C0B-1B49-9DA5-8A7107C8BE25}" destId="{44D925E4-57DE-CC45-9D35-8F9FC40CEA62}" srcOrd="4" destOrd="0" parTransId="{5502D58A-67E8-9043-A867-C3D763FC9EE4}" sibTransId="{005FD8FA-3DE0-CE4C-ACEE-AAB52007DAA9}"/>
    <dgm:cxn modelId="{086F5776-6840-48D7-8138-BDD329EBAE2D}" type="presOf" srcId="{886E40FA-65FF-0441-BD8F-69340B2A6ED5}" destId="{C3DC2709-353D-D249-B88A-12B94418F601}" srcOrd="0" destOrd="0" presId="urn:microsoft.com/office/officeart/2005/8/layout/hList1"/>
    <dgm:cxn modelId="{4660F925-57FF-450E-9E5D-F3DD8F1B8DA4}" type="presOf" srcId="{9DEF6AEB-C64F-254C-A3D4-93D96023EBAA}" destId="{3A9039DB-17C3-6045-A136-B07DB026C818}" srcOrd="0" destOrd="1" presId="urn:microsoft.com/office/officeart/2005/8/layout/hList1"/>
    <dgm:cxn modelId="{97E7464C-91EA-4830-81DB-46782549D57F}" type="presOf" srcId="{5D54121D-0C0B-1B49-9DA5-8A7107C8BE25}" destId="{B03503B1-363C-7743-8046-0AA8E5051ABC}" srcOrd="0" destOrd="0" presId="urn:microsoft.com/office/officeart/2005/8/layout/hList1"/>
    <dgm:cxn modelId="{F6E22281-CE86-4307-97CC-B2F854CE54A0}" type="presOf" srcId="{1457517D-A832-6F4C-AEBD-BEF083593E37}" destId="{C3DC2709-353D-D249-B88A-12B94418F601}" srcOrd="0" destOrd="5" presId="urn:microsoft.com/office/officeart/2005/8/layout/hList1"/>
    <dgm:cxn modelId="{833F8CE5-58C9-8B4F-87E2-06931AB2955D}" srcId="{5D54121D-0C0B-1B49-9DA5-8A7107C8BE25}" destId="{4BD55593-B2F5-9941-8CE1-B97477BAC0B0}" srcOrd="1" destOrd="0" parTransId="{CB3DC07D-38EA-F342-AEF9-1B62E6FF1F02}" sibTransId="{EAA4789D-4A29-904F-95F6-0BBD4D4EEC55}"/>
    <dgm:cxn modelId="{0D6D2B95-7173-AF4C-AFBF-1BE8DF71E9D4}" srcId="{69D3345A-2613-EF4E-87A7-3C1EAE7C804A}" destId="{CA087D0D-848F-F34D-95FD-AA610C1D7488}" srcOrd="3" destOrd="0" parTransId="{3AA9D395-376D-694E-B28E-79B85733E0DB}" sibTransId="{7645D1FD-8945-7346-91BA-D08A4AAC0181}"/>
    <dgm:cxn modelId="{6D73BFCF-A5A5-4320-A61E-482D41A34B38}" type="presOf" srcId="{52E4E9E4-3E7E-2647-B621-4682D9240002}" destId="{3A9039DB-17C3-6045-A136-B07DB026C818}" srcOrd="0" destOrd="7" presId="urn:microsoft.com/office/officeart/2005/8/layout/hList1"/>
    <dgm:cxn modelId="{F7220F45-C714-0F44-8015-181285DD3AB4}" srcId="{1B59B3A1-E711-C540-930D-9E7D427DE951}" destId="{08A5D064-CA4C-4645-97F2-6AB806D8C415}" srcOrd="4" destOrd="0" parTransId="{2B811975-482F-CD49-94F7-680F8CB4C34C}" sibTransId="{F8720F2E-1561-FC4E-8EA0-232689B73542}"/>
    <dgm:cxn modelId="{D54C15C9-F156-1D44-831D-A15A0409BFBA}" srcId="{5D54121D-0C0B-1B49-9DA5-8A7107C8BE25}" destId="{5F1BA319-C5D2-DA46-8997-47DF65AB651E}" srcOrd="3" destOrd="0" parTransId="{98719D03-EB06-E54D-8356-023899686B80}" sibTransId="{63E8C260-C931-7F45-86BE-411623D200BA}"/>
    <dgm:cxn modelId="{14F910E4-D9CF-417A-9201-8C9114F8E438}" type="presOf" srcId="{08A5D064-CA4C-4645-97F2-6AB806D8C415}" destId="{3A9039DB-17C3-6045-A136-B07DB026C818}" srcOrd="0" destOrd="5" presId="urn:microsoft.com/office/officeart/2005/8/layout/hList1"/>
    <dgm:cxn modelId="{730484AF-356B-4051-88E4-FF1AAEB884F6}" type="presOf" srcId="{ACB10C7F-4C57-4849-B8C8-B50FD116AC76}" destId="{C3DC2709-353D-D249-B88A-12B94418F601}" srcOrd="0" destOrd="2" presId="urn:microsoft.com/office/officeart/2005/8/layout/hList1"/>
    <dgm:cxn modelId="{B68C2D10-F98B-994F-86F9-FB96EDCBFCDB}" srcId="{5D54121D-0C0B-1B49-9DA5-8A7107C8BE25}" destId="{AB70DAA3-476F-E14E-A544-04568E147EBB}" srcOrd="2" destOrd="0" parTransId="{36A6EB0A-9CA3-E848-AE72-F26CECB6DA3A}" sibTransId="{BB6BAE9B-D343-364D-BFEE-40A284E9F78E}"/>
    <dgm:cxn modelId="{8248A74B-26B9-EE4D-B1E5-C15BD2F6F635}" srcId="{4E4E4EFA-3497-4546-97A4-45385B5CFE93}" destId="{74C0DC09-9AF8-844E-B651-1AEFEF3E5D27}" srcOrd="0" destOrd="0" parTransId="{F202654A-885B-D74F-96AC-73A9CFF44DB8}" sibTransId="{BBDCB90D-671A-104D-A6B9-16D0419E369E}"/>
    <dgm:cxn modelId="{23056C9F-BC4A-C344-B515-00B4DC4EAADC}" srcId="{1B59B3A1-E711-C540-930D-9E7D427DE951}" destId="{9DEF6AEB-C64F-254C-A3D4-93D96023EBAA}" srcOrd="0" destOrd="0" parTransId="{FB8B715C-2600-8E48-B755-48D77D9110BE}" sibTransId="{D50DF29B-C5D0-1445-B6F0-856C546DFB3F}"/>
    <dgm:cxn modelId="{4CE975F8-8DA2-4E31-A113-F1F735C9EFB5}" type="presOf" srcId="{CA087D0D-848F-F34D-95FD-AA610C1D7488}" destId="{10F993CF-CA98-4B4E-BF4A-0921E5EB04CB}" srcOrd="0" destOrd="0" presId="urn:microsoft.com/office/officeart/2005/8/layout/hList1"/>
    <dgm:cxn modelId="{AA8DAFAE-BC7C-3846-B87A-932DD013964D}" srcId="{4BD55593-B2F5-9941-8CE1-B97477BAC0B0}" destId="{2EC2DBAA-85D9-774C-B18A-5E378318BF3B}" srcOrd="0" destOrd="0" parTransId="{2354EA6E-76AC-164E-898D-F4645AD48EDD}" sibTransId="{1A268C6F-F3A3-424E-A0D5-32A3CB0759E6}"/>
    <dgm:cxn modelId="{73F81DA7-3D39-9B47-BF55-AC7287EDDFA8}" srcId="{3975FD98-D41A-494D-ACA5-7A8067CE0F1C}" destId="{B6AE735E-881E-574B-8AD8-0E0A7574905F}" srcOrd="1" destOrd="0" parTransId="{EE153334-17DA-BD4E-A9F9-CC1070826A30}" sibTransId="{B110A896-0D06-544B-A5E7-754D87C9A351}"/>
    <dgm:cxn modelId="{5D4B10C1-4C6E-4751-BF42-27E843951BF6}" type="presOf" srcId="{5F1BA319-C5D2-DA46-8997-47DF65AB651E}" destId="{A297C3D0-5468-104D-8167-3DA5373322E5}" srcOrd="0" destOrd="6" presId="urn:microsoft.com/office/officeart/2005/8/layout/hList1"/>
    <dgm:cxn modelId="{B7BDC7A8-C9B5-BA47-BEAF-A00413A0A839}" srcId="{1B59B3A1-E711-C540-930D-9E7D427DE951}" destId="{FBDB3DBF-B5E7-564B-9BE1-E4E551ABD20B}" srcOrd="5" destOrd="0" parTransId="{11904998-F408-2F40-BDEA-62C8ED6B8E77}" sibTransId="{6A395EDC-16E2-5841-BB2B-C6AF3A64CCDB}"/>
    <dgm:cxn modelId="{94933D3D-CDB8-334E-A7D9-F571EBA3392F}" srcId="{74C0DC09-9AF8-844E-B651-1AEFEF3E5D27}" destId="{8E4162E3-793B-0142-BE4D-28D75C7C14A1}" srcOrd="2" destOrd="0" parTransId="{A3645593-4835-0241-AF1C-A84EB1825BC3}" sibTransId="{A970FFF3-BAA4-A74D-94F3-CD85D0FE6E2F}"/>
    <dgm:cxn modelId="{D0861B40-768C-0446-8F37-8CA16000E045}" srcId="{1B59B3A1-E711-C540-930D-9E7D427DE951}" destId="{8C20EE8A-43F0-204F-945D-230BFFBF341D}" srcOrd="1" destOrd="0" parTransId="{A8CDB913-6A82-7748-AA4A-202E6B4A0906}" sibTransId="{EC6E383B-E1BA-B341-99A7-7BD5AB804C06}"/>
    <dgm:cxn modelId="{E3AF6EF8-D266-B447-9450-C095E189876D}" srcId="{3975FD98-D41A-494D-ACA5-7A8067CE0F1C}" destId="{1457517D-A832-6F4C-AEBD-BEF083593E37}" srcOrd="0" destOrd="0" parTransId="{82E29472-3BC7-6047-A5CD-E4EBA95BC4C4}" sibTransId="{F59FCEDD-0BC9-684C-B450-9C01009C37D2}"/>
    <dgm:cxn modelId="{2125DB94-AD80-4F9C-B667-6938D3E31F83}" type="presOf" srcId="{B6AE735E-881E-574B-8AD8-0E0A7574905F}" destId="{C3DC2709-353D-D249-B88A-12B94418F601}" srcOrd="0" destOrd="6" presId="urn:microsoft.com/office/officeart/2005/8/layout/hList1"/>
    <dgm:cxn modelId="{C08FFEBC-156E-A742-97EF-C47A735A37D1}" srcId="{1B59B3A1-E711-C540-930D-9E7D427DE951}" destId="{441ACB18-B82B-2C47-9835-34230EE30801}" srcOrd="3" destOrd="0" parTransId="{CC199D59-CE36-BB45-9B98-784FAA06B710}" sibTransId="{A0DD17DA-0126-C340-B219-4B1B9ABDC355}"/>
    <dgm:cxn modelId="{8AC45E03-4021-B840-B5FB-7FD7773779AF}" srcId="{69D3345A-2613-EF4E-87A7-3C1EAE7C804A}" destId="{5D54121D-0C0B-1B49-9DA5-8A7107C8BE25}" srcOrd="2" destOrd="0" parTransId="{67DB4E62-DFA2-AD44-B7FC-15D83735C2E8}" sibTransId="{EC024B35-F934-8141-9C47-93DADA8F1520}"/>
    <dgm:cxn modelId="{56ECD083-9543-469E-83AE-7CF39101F5D0}" type="presOf" srcId="{4BD55593-B2F5-9941-8CE1-B97477BAC0B0}" destId="{A297C3D0-5468-104D-8167-3DA5373322E5}" srcOrd="0" destOrd="3" presId="urn:microsoft.com/office/officeart/2005/8/layout/hList1"/>
    <dgm:cxn modelId="{A9AC005B-835A-8E43-8096-02688038727E}" srcId="{74C0DC09-9AF8-844E-B651-1AEFEF3E5D27}" destId="{2F662AE8-528E-3443-81F6-8954D70B5B9B}" srcOrd="0" destOrd="0" parTransId="{0656B311-C921-8E49-AEC3-6CD343E44AB6}" sibTransId="{2FCD7317-31EB-6546-84C8-8DFDA3604155}"/>
    <dgm:cxn modelId="{C785BCB3-160C-47EE-910B-96FBB6AC0A4C}" type="presOf" srcId="{2EC2DBAA-85D9-774C-B18A-5E378318BF3B}" destId="{A297C3D0-5468-104D-8167-3DA5373322E5}" srcOrd="0" destOrd="4" presId="urn:microsoft.com/office/officeart/2005/8/layout/hList1"/>
    <dgm:cxn modelId="{636AE056-D742-6440-9DDA-D6485E29648D}" srcId="{69D3345A-2613-EF4E-87A7-3C1EAE7C804A}" destId="{4E4E4EFA-3497-4546-97A4-45385B5CFE93}" srcOrd="1" destOrd="0" parTransId="{490AEB6A-85A1-9E41-84BC-7CFEC208585E}" sibTransId="{9A3A0A46-FA74-3046-B096-A604159ED0AB}"/>
    <dgm:cxn modelId="{F6CE4618-65DD-4B87-8E58-8EB7797F71E7}" type="presOf" srcId="{2331C485-2179-964C-837E-E608E87917D6}" destId="{234E525D-88C9-7349-B6DD-B0038FF15A5B}" srcOrd="0" destOrd="2" presId="urn:microsoft.com/office/officeart/2005/8/layout/hList1"/>
    <dgm:cxn modelId="{A4D1761D-7D22-4BEB-A171-2458D363635E}" type="presParOf" srcId="{C4BA35D8-E3DA-8B4A-AF3A-0115772A5078}" destId="{39D01A26-71B4-7D4D-8C9E-6CA975CA4A2E}" srcOrd="0" destOrd="0" presId="urn:microsoft.com/office/officeart/2005/8/layout/hList1"/>
    <dgm:cxn modelId="{57D3800A-F5EE-42D6-AD30-B772DBE2B140}" type="presParOf" srcId="{39D01A26-71B4-7D4D-8C9E-6CA975CA4A2E}" destId="{2DB59157-820B-C24A-8EE3-ABFAE006D60A}" srcOrd="0" destOrd="0" presId="urn:microsoft.com/office/officeart/2005/8/layout/hList1"/>
    <dgm:cxn modelId="{FE3C63F7-3032-4955-A415-A6F924DAFCF5}" type="presParOf" srcId="{39D01A26-71B4-7D4D-8C9E-6CA975CA4A2E}" destId="{3A9039DB-17C3-6045-A136-B07DB026C818}" srcOrd="1" destOrd="0" presId="urn:microsoft.com/office/officeart/2005/8/layout/hList1"/>
    <dgm:cxn modelId="{C5E499A4-9E99-4921-8A89-4139B332876E}" type="presParOf" srcId="{C4BA35D8-E3DA-8B4A-AF3A-0115772A5078}" destId="{284F91D8-A202-4B48-B549-9239478EC0F7}" srcOrd="1" destOrd="0" presId="urn:microsoft.com/office/officeart/2005/8/layout/hList1"/>
    <dgm:cxn modelId="{6B63B40B-B2CF-47D7-A5EB-5A03D60B2F88}" type="presParOf" srcId="{C4BA35D8-E3DA-8B4A-AF3A-0115772A5078}" destId="{3E7709F4-E7ED-3340-ADB6-1CD35DEB8CB7}" srcOrd="2" destOrd="0" presId="urn:microsoft.com/office/officeart/2005/8/layout/hList1"/>
    <dgm:cxn modelId="{5B119068-AC56-4DAD-84E9-6953C883172F}" type="presParOf" srcId="{3E7709F4-E7ED-3340-ADB6-1CD35DEB8CB7}" destId="{F5975E9B-F90D-2C4E-BE0A-43D4C7DA7085}" srcOrd="0" destOrd="0" presId="urn:microsoft.com/office/officeart/2005/8/layout/hList1"/>
    <dgm:cxn modelId="{776C9E29-869D-4599-9CE9-C7FB650F577F}" type="presParOf" srcId="{3E7709F4-E7ED-3340-ADB6-1CD35DEB8CB7}" destId="{234E525D-88C9-7349-B6DD-B0038FF15A5B}" srcOrd="1" destOrd="0" presId="urn:microsoft.com/office/officeart/2005/8/layout/hList1"/>
    <dgm:cxn modelId="{49146451-4391-4489-8D23-FC54C8D14BB5}" type="presParOf" srcId="{C4BA35D8-E3DA-8B4A-AF3A-0115772A5078}" destId="{32CF5BFC-388D-1B43-AFB1-592DA31F0607}" srcOrd="3" destOrd="0" presId="urn:microsoft.com/office/officeart/2005/8/layout/hList1"/>
    <dgm:cxn modelId="{6A4E715B-7D5C-42E3-B0DE-F7D5F3BFD36F}" type="presParOf" srcId="{C4BA35D8-E3DA-8B4A-AF3A-0115772A5078}" destId="{5549F7BF-D48B-4045-97F1-B778F1034E1B}" srcOrd="4" destOrd="0" presId="urn:microsoft.com/office/officeart/2005/8/layout/hList1"/>
    <dgm:cxn modelId="{2F07C03F-AE9F-4524-B935-D74497344545}" type="presParOf" srcId="{5549F7BF-D48B-4045-97F1-B778F1034E1B}" destId="{B03503B1-363C-7743-8046-0AA8E5051ABC}" srcOrd="0" destOrd="0" presId="urn:microsoft.com/office/officeart/2005/8/layout/hList1"/>
    <dgm:cxn modelId="{160637F4-97A0-4111-BD1E-930BD45CFB9D}" type="presParOf" srcId="{5549F7BF-D48B-4045-97F1-B778F1034E1B}" destId="{A297C3D0-5468-104D-8167-3DA5373322E5}" srcOrd="1" destOrd="0" presId="urn:microsoft.com/office/officeart/2005/8/layout/hList1"/>
    <dgm:cxn modelId="{CC7CF88A-1E3C-4439-902D-E629CBE9A084}" type="presParOf" srcId="{C4BA35D8-E3DA-8B4A-AF3A-0115772A5078}" destId="{4110AE26-76B7-3343-BB1C-9A21EA0CF0FB}" srcOrd="5" destOrd="0" presId="urn:microsoft.com/office/officeart/2005/8/layout/hList1"/>
    <dgm:cxn modelId="{53475F61-D544-461B-A69F-BD4326A286B9}" type="presParOf" srcId="{C4BA35D8-E3DA-8B4A-AF3A-0115772A5078}" destId="{576B31C2-2DE8-0048-B6D2-528DB013949D}" srcOrd="6" destOrd="0" presId="urn:microsoft.com/office/officeart/2005/8/layout/hList1"/>
    <dgm:cxn modelId="{298B4F80-E852-433E-9EE5-2FBEBD7DFE1E}" type="presParOf" srcId="{576B31C2-2DE8-0048-B6D2-528DB013949D}" destId="{10F993CF-CA98-4B4E-BF4A-0921E5EB04CB}" srcOrd="0" destOrd="0" presId="urn:microsoft.com/office/officeart/2005/8/layout/hList1"/>
    <dgm:cxn modelId="{2F76BB9C-3B85-4BEF-9BEB-A6083D3BF887}" type="presParOf" srcId="{576B31C2-2DE8-0048-B6D2-528DB013949D}" destId="{C3DC2709-353D-D249-B88A-12B94418F6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59157-820B-C24A-8EE3-ABFAE006D60A}">
      <dsp:nvSpPr>
        <dsp:cNvPr id="0" name=""/>
        <dsp:cNvSpPr/>
      </dsp:nvSpPr>
      <dsp:spPr>
        <a:xfrm>
          <a:off x="0" y="1568749"/>
          <a:ext cx="1920567" cy="76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LHCb</a:t>
          </a:r>
        </a:p>
      </dsp:txBody>
      <dsp:txXfrm>
        <a:off x="0" y="1568749"/>
        <a:ext cx="1920567" cy="768226"/>
      </dsp:txXfrm>
    </dsp:sp>
    <dsp:sp modelId="{3A9039DB-17C3-6045-A136-B07DB026C818}">
      <dsp:nvSpPr>
        <dsp:cNvPr id="0" name=""/>
        <dsp:cNvSpPr/>
      </dsp:nvSpPr>
      <dsp:spPr>
        <a:xfrm>
          <a:off x="3194" y="2336976"/>
          <a:ext cx="1920567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Up to LS2</a:t>
          </a:r>
          <a:endParaRPr lang="en-US" sz="1400" b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Integration aspects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SciFi (detector)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Velo (mechanics)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UT (integration)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RICH/TORCH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</a:t>
          </a:r>
          <a:r>
            <a:rPr lang="en-US" sz="1400" kern="1200" baseline="-25000" dirty="0" smtClean="0"/>
            <a:t>2</a:t>
          </a:r>
          <a:r>
            <a:rPr lang="en-US" sz="1400" kern="1200" dirty="0" smtClean="0"/>
            <a:t> cooling</a:t>
          </a:r>
          <a:endParaRPr lang="en-US" sz="1400" kern="1200" dirty="0"/>
        </a:p>
      </dsp:txBody>
      <dsp:txXfrm>
        <a:off x="3194" y="2336976"/>
        <a:ext cx="1920567" cy="2006595"/>
      </dsp:txXfrm>
    </dsp:sp>
    <dsp:sp modelId="{F5975E9B-F90D-2C4E-BE0A-43D4C7DA7085}">
      <dsp:nvSpPr>
        <dsp:cNvPr id="0" name=""/>
        <dsp:cNvSpPr/>
      </dsp:nvSpPr>
      <dsp:spPr>
        <a:xfrm>
          <a:off x="2192640" y="1568749"/>
          <a:ext cx="1920567" cy="76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ALICE</a:t>
          </a:r>
        </a:p>
      </dsp:txBody>
      <dsp:txXfrm>
        <a:off x="2192640" y="1568749"/>
        <a:ext cx="1920567" cy="768226"/>
      </dsp:txXfrm>
    </dsp:sp>
    <dsp:sp modelId="{234E525D-88C9-7349-B6DD-B0038FF15A5B}">
      <dsp:nvSpPr>
        <dsp:cNvPr id="0" name=""/>
        <dsp:cNvSpPr/>
      </dsp:nvSpPr>
      <dsp:spPr>
        <a:xfrm>
          <a:off x="2192640" y="2336976"/>
          <a:ext cx="1920567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Up to LS2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Integration aspects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ITS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ALICE TPC </a:t>
          </a:r>
          <a:r>
            <a:rPr lang="en-US" sz="1100" kern="1200" dirty="0" smtClean="0"/>
            <a:t>(GEM prod.)</a:t>
          </a:r>
          <a:endParaRPr lang="en-US" sz="1400" kern="1200" dirty="0"/>
        </a:p>
      </dsp:txBody>
      <dsp:txXfrm>
        <a:off x="2192640" y="2336976"/>
        <a:ext cx="1920567" cy="2006595"/>
      </dsp:txXfrm>
    </dsp:sp>
    <dsp:sp modelId="{B03503B1-363C-7743-8046-0AA8E5051ABC}">
      <dsp:nvSpPr>
        <dsp:cNvPr id="0" name=""/>
        <dsp:cNvSpPr/>
      </dsp:nvSpPr>
      <dsp:spPr>
        <a:xfrm>
          <a:off x="4382087" y="1568749"/>
          <a:ext cx="1920567" cy="76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CMS</a:t>
          </a:r>
        </a:p>
      </dsp:txBody>
      <dsp:txXfrm>
        <a:off x="4382087" y="1568749"/>
        <a:ext cx="1920567" cy="768226"/>
      </dsp:txXfrm>
    </dsp:sp>
    <dsp:sp modelId="{A297C3D0-5468-104D-8167-3DA5373322E5}">
      <dsp:nvSpPr>
        <dsp:cNvPr id="0" name=""/>
        <dsp:cNvSpPr/>
      </dsp:nvSpPr>
      <dsp:spPr>
        <a:xfrm>
          <a:off x="4382087" y="2336976"/>
          <a:ext cx="1920567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Up to LS2</a:t>
          </a:r>
          <a:endParaRPr lang="en-US" sz="1400" b="1" kern="1200" dirty="0"/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Pixel (integration)</a:t>
          </a:r>
          <a:endParaRPr lang="en-US" sz="1400" kern="1200" dirty="0"/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GE1/1 (GEM prod.)</a:t>
          </a:r>
          <a:endParaRPr lang="en-US" sz="1400" kern="1200" dirty="0"/>
        </a:p>
        <a:p>
          <a:pPr marL="2286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</a:t>
          </a:r>
          <a:r>
            <a:rPr lang="en-US" sz="1400" kern="1200" baseline="-25000" dirty="0" smtClean="0"/>
            <a:t>2</a:t>
          </a:r>
          <a:r>
            <a:rPr lang="en-US" sz="1400" kern="1200" dirty="0" smtClean="0"/>
            <a:t> for Pixel</a:t>
          </a:r>
          <a:endParaRPr lang="en-US" sz="1400" kern="1200" dirty="0"/>
        </a:p>
        <a:p>
          <a:pPr marL="228600" lvl="2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LS3</a:t>
          </a:r>
          <a:endParaRPr lang="en-US" sz="1400" b="1" kern="1200" dirty="0"/>
        </a:p>
        <a:p>
          <a:pPr marL="2286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TK </a:t>
          </a:r>
          <a:r>
            <a:rPr lang="en-US" sz="1000" kern="1200" dirty="0" smtClean="0"/>
            <a:t>(modules, engineering</a:t>
          </a:r>
          <a:endParaRPr lang="en-US" sz="1000" kern="1200" dirty="0"/>
        </a:p>
        <a:p>
          <a:pPr marL="2286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</a:t>
          </a:r>
          <a:r>
            <a:rPr lang="en-US" sz="1400" kern="1200" baseline="-25000" dirty="0" smtClean="0"/>
            <a:t>2</a:t>
          </a:r>
          <a:r>
            <a:rPr lang="en-US" sz="1400" kern="1200" dirty="0" smtClean="0"/>
            <a:t> cooling</a:t>
          </a:r>
          <a:endParaRPr lang="en-US" sz="1400" kern="1200" dirty="0"/>
        </a:p>
      </dsp:txBody>
      <dsp:txXfrm>
        <a:off x="4382087" y="2336976"/>
        <a:ext cx="1920567" cy="2006595"/>
      </dsp:txXfrm>
    </dsp:sp>
    <dsp:sp modelId="{10F993CF-CA98-4B4E-BF4A-0921E5EB04CB}">
      <dsp:nvSpPr>
        <dsp:cNvPr id="0" name=""/>
        <dsp:cNvSpPr/>
      </dsp:nvSpPr>
      <dsp:spPr>
        <a:xfrm>
          <a:off x="6571534" y="1568749"/>
          <a:ext cx="1920567" cy="76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ATLAS</a:t>
          </a:r>
        </a:p>
      </dsp:txBody>
      <dsp:txXfrm>
        <a:off x="6571534" y="1568749"/>
        <a:ext cx="1920567" cy="768226"/>
      </dsp:txXfrm>
    </dsp:sp>
    <dsp:sp modelId="{C3DC2709-353D-D249-B88A-12B94418F601}">
      <dsp:nvSpPr>
        <dsp:cNvPr id="0" name=""/>
        <dsp:cNvSpPr/>
      </dsp:nvSpPr>
      <dsp:spPr>
        <a:xfrm>
          <a:off x="6571534" y="2336976"/>
          <a:ext cx="1920567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Up to LS2</a:t>
          </a:r>
          <a:endParaRPr lang="en-US" sz="1400" b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NSW Module0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ATLAS AFP (controls)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LS3</a:t>
          </a:r>
          <a:endParaRPr lang="en-US" sz="1400" b="1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ITK Pixel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</a:t>
          </a:r>
          <a:r>
            <a:rPr lang="en-US" sz="1400" kern="1200" baseline="-25000" dirty="0" smtClean="0"/>
            <a:t>2</a:t>
          </a:r>
          <a:r>
            <a:rPr lang="en-US" sz="1400" kern="1200" dirty="0" smtClean="0"/>
            <a:t> cooling</a:t>
          </a:r>
          <a:endParaRPr lang="en-US" sz="1400" kern="1200" dirty="0"/>
        </a:p>
      </dsp:txBody>
      <dsp:txXfrm>
        <a:off x="6571534" y="2336976"/>
        <a:ext cx="1920567" cy="2006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07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831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5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8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246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501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945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018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910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08598875-1C74-4AF2-8A54-27D19482FE90}" type="slidenum">
              <a:rPr lang="en-US" sz="1200"/>
              <a:pPr algn="r" defTabSz="968375"/>
              <a:t>18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5013"/>
            <a:ext cx="4935537" cy="370046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571082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TCP= Time Projection Chamber</a:t>
            </a:r>
          </a:p>
          <a:p>
            <a:r>
              <a:rPr lang="en-GB" baseline="0" dirty="0" smtClean="0"/>
              <a:t>SURF: Sanford Underground Research Facility</a:t>
            </a:r>
          </a:p>
          <a:p>
            <a:r>
              <a:rPr lang="en-GB" baseline="0" dirty="0" smtClean="0"/>
              <a:t>DUNE: Deep Underground Neutrino Experiment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DUNE collaboration will develop detectors for both sites: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A</a:t>
            </a:r>
            <a:r>
              <a:rPr lang="en-GB" dirty="0" smtClean="0"/>
              <a:t> fine-grained near neutrino detector to be installed 600 m downstream of the </a:t>
            </a:r>
            <a:r>
              <a:rPr lang="en-GB" dirty="0" err="1" smtClean="0"/>
              <a:t>Fermilab</a:t>
            </a:r>
            <a:r>
              <a:rPr lang="en-GB" dirty="0" smtClean="0"/>
              <a:t> </a:t>
            </a:r>
            <a:r>
              <a:rPr lang="en-GB" dirty="0" err="1" smtClean="0"/>
              <a:t>beamline</a:t>
            </a:r>
            <a:r>
              <a:rPr lang="en-GB" dirty="0" smtClean="0"/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smtClean="0"/>
              <a:t>A 40,000 metric ton cryogenic liquid argon detector deployed deep underground at Sanford Lab, located 800 miles (1,300 km) downstream in South Dakota.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Examples</a:t>
            </a:r>
            <a:r>
              <a:rPr lang="en-GB" baseline="0" dirty="0" smtClean="0"/>
              <a:t> of the loads exerted by the </a:t>
            </a:r>
            <a:r>
              <a:rPr lang="en-GB" baseline="0" dirty="0" err="1" smtClean="0"/>
              <a:t>LAr</a:t>
            </a:r>
            <a:r>
              <a:rPr lang="en-GB" baseline="0" dirty="0" smtClean="0"/>
              <a:t> on the various walls: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Long Vertical Wall: approx. 114MN (equivalent to 11.6kT).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Short Vertical Wall: approx. 27.7MN (equivalent to 2.8kT).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23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599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211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7759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866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5666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9114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636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7BDB55E0-621C-4A1E-B349-68608C6A738B}" type="slidenum">
              <a:rPr lang="en-US" sz="1200"/>
              <a:pPr algn="r" defTabSz="968375"/>
              <a:t>33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5013"/>
            <a:ext cx="4935537" cy="3700462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02268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324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759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934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789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689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26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6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ph-dep-dt-eo.web.cern.ch/" TargetMode="External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edms.cern.ch/nav/P:CERN-0000089058:V0/P:CERN-0000089058:V0/TAB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8.png"/><Relationship Id="rId3" Type="http://schemas.microsoft.com/office/2007/relationships/media" Target="../media/media1.mp4"/><Relationship Id="rId7" Type="http://schemas.openxmlformats.org/officeDocument/2006/relationships/image" Target="../media/image44.jpeg"/><Relationship Id="rId12" Type="http://schemas.openxmlformats.org/officeDocument/2006/relationships/image" Target="../media/image47.png"/><Relationship Id="rId2" Type="http://schemas.openxmlformats.org/officeDocument/2006/relationships/video" Target="file:///\\CERNHOME02.CERN.CH\Desktop_C\catinac2\BSSsupport_nominal_500kg.avi" TargetMode="Externa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6.xml"/><Relationship Id="rId11" Type="http://schemas.openxmlformats.org/officeDocument/2006/relationships/image" Target="../media/image43.png"/><Relationship Id="rId5" Type="http://schemas.openxmlformats.org/officeDocument/2006/relationships/slideLayout" Target="../slideLayouts/slideLayout2.xml"/><Relationship Id="rId10" Type="http://schemas.openxmlformats.org/officeDocument/2006/relationships/oleObject" Target="../embeddings/oleObject1.bin"/><Relationship Id="rId4" Type="http://schemas.openxmlformats.org/officeDocument/2006/relationships/video" Target="../media/media1.mp4"/><Relationship Id="rId9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58.jp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10" Type="http://schemas.openxmlformats.org/officeDocument/2006/relationships/image" Target="../media/image65.jpeg"/><Relationship Id="rId4" Type="http://schemas.openxmlformats.org/officeDocument/2006/relationships/image" Target="../media/image59.jpg"/><Relationship Id="rId9" Type="http://schemas.openxmlformats.org/officeDocument/2006/relationships/image" Target="../media/image6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73.jpeg"/><Relationship Id="rId7" Type="http://schemas.openxmlformats.org/officeDocument/2006/relationships/image" Target="../media/image7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g"/><Relationship Id="rId5" Type="http://schemas.openxmlformats.org/officeDocument/2006/relationships/image" Target="../media/image74.jpeg"/><Relationship Id="rId4" Type="http://schemas.openxmlformats.org/officeDocument/2006/relationships/image" Target="../media/image65.jpeg"/><Relationship Id="rId9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3" Type="http://schemas.openxmlformats.org/officeDocument/2006/relationships/image" Target="../media/image79.jpg"/><Relationship Id="rId7" Type="http://schemas.openxmlformats.org/officeDocument/2006/relationships/image" Target="../media/image8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10" Type="http://schemas.openxmlformats.org/officeDocument/2006/relationships/image" Target="../media/image65.jpeg"/><Relationship Id="rId4" Type="http://schemas.openxmlformats.org/officeDocument/2006/relationships/image" Target="../media/image80.jpg"/><Relationship Id="rId9" Type="http://schemas.openxmlformats.org/officeDocument/2006/relationships/image" Target="../media/image8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9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0.png"/><Relationship Id="rId4" Type="http://schemas.openxmlformats.org/officeDocument/2006/relationships/image" Target="../media/image65.jpeg"/><Relationship Id="rId9" Type="http://schemas.openxmlformats.org/officeDocument/2006/relationships/image" Target="../media/image9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png"/><Relationship Id="rId7" Type="http://schemas.openxmlformats.org/officeDocument/2006/relationships/image" Target="../media/image103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jpeg"/><Relationship Id="rId4" Type="http://schemas.openxmlformats.org/officeDocument/2006/relationships/image" Target="../media/image100.png"/><Relationship Id="rId9" Type="http://schemas.openxmlformats.org/officeDocument/2006/relationships/image" Target="../media/image10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0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08000" cy="223202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EP-DT-EO </a:t>
            </a: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</a:t>
            </a: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Optimisation Tools</a:t>
            </a:r>
            <a:endParaRPr lang="en-GB" sz="4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276600"/>
            <a:ext cx="8763000" cy="1143000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Diego Alvarez </a:t>
            </a:r>
            <a:r>
              <a:rPr lang="en-GB" sz="2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F., Mar Capeans, </a:t>
            </a:r>
            <a:r>
              <a:rPr lang="en-GB" sz="2800" u="sng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Catinaccio</a:t>
            </a:r>
            <a:r>
              <a:rPr lang="en-GB" sz="2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Joao C. Batista L.</a:t>
            </a:r>
            <a:endParaRPr lang="en-GB" sz="2800" dirty="0" smtClean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EP-DT-EO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751374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March 2016</a:t>
            </a:r>
          </a:p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3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104" y="189981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Engineering Tools </a:t>
            </a:r>
            <a:r>
              <a:rPr lang="en-US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(EO)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 descr="\\cern.ch\dfs\Users\c\catinacc\Desktop\Ansys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6" t="7930" r="37497" b="30290"/>
          <a:stretch/>
        </p:blipFill>
        <p:spPr bwMode="auto">
          <a:xfrm>
            <a:off x="2986053" y="1193754"/>
            <a:ext cx="2721708" cy="162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t="21814" r="7321" b="4902"/>
          <a:stretch/>
        </p:blipFill>
        <p:spPr bwMode="auto">
          <a:xfrm>
            <a:off x="5944638" y="1523539"/>
            <a:ext cx="2957643" cy="176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618" y="5224946"/>
            <a:ext cx="2240895" cy="163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5" y="4746907"/>
            <a:ext cx="278181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502" y="5204300"/>
            <a:ext cx="125508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868" y="3729539"/>
            <a:ext cx="2833132" cy="229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730" y="5119377"/>
            <a:ext cx="1818888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2609811" y="2052902"/>
            <a:ext cx="1913467" cy="478631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4887344" y="2052902"/>
            <a:ext cx="1173169" cy="478631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31" name="Picture 11" descr="C:\DT Group and PO section\DT group\Group Meetings\present DTCM12092013\WB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53" y="3036435"/>
            <a:ext cx="2685807" cy="161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DT Group and PO section\DT group\Group Meetings\present DTCM12092013\Ansys_classic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63"/>
          <a:stretch/>
        </p:blipFill>
        <p:spPr bwMode="auto">
          <a:xfrm>
            <a:off x="11072" y="1752462"/>
            <a:ext cx="259873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8865" y="1181884"/>
            <a:ext cx="285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ANSYS Classic and APDL programming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3593107" y="4625271"/>
            <a:ext cx="1945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ANSYS Workbench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334072" y="1107278"/>
            <a:ext cx="250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Scia Engineer Structures 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13145" y="4355209"/>
            <a:ext cx="2386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Composites </a:t>
            </a:r>
            <a:r>
              <a:rPr lang="en-US" sz="1600" dirty="0" err="1" smtClean="0"/>
              <a:t>EsaComp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3914829" y="4971399"/>
            <a:ext cx="1945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EXAGON assemblies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6310868" y="3452540"/>
            <a:ext cx="2756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Analytical Mathcad library</a:t>
            </a:r>
            <a:endParaRPr lang="en-GB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982155" y="6546907"/>
            <a:ext cx="1945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Vibration SRS software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680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57715"/>
            <a:ext cx="6978263" cy="11430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Design </a:t>
            </a: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(EO)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34" y="1075128"/>
            <a:ext cx="4535370" cy="283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\\cern.ch\dfs\Users\c\catinacc\Desktop\20130606_10002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t="11500" r="26852" b="9048"/>
          <a:stretch/>
        </p:blipFill>
        <p:spPr bwMode="auto">
          <a:xfrm>
            <a:off x="7555313" y="3564466"/>
            <a:ext cx="1515535" cy="329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\\cern.ch\dfs\Users\c\catinacc\Desktop\Inven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6" y="4396529"/>
            <a:ext cx="3463923" cy="207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T Group and PO section\DT group\Group Meetings\present DTCM12092013\ECARTS_NUAGE_TRIANGU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239" y="1225942"/>
            <a:ext cx="3690162" cy="224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549" y="4192599"/>
            <a:ext cx="2615487" cy="157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26404" y="5782875"/>
            <a:ext cx="26566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200" dirty="0" err="1"/>
              <a:t>Catalsyt</a:t>
            </a:r>
            <a:r>
              <a:rPr lang="fr-CH" sz="1200" dirty="0"/>
              <a:t> for </a:t>
            </a:r>
            <a:r>
              <a:rPr lang="fr-CH" sz="1200" dirty="0" smtClean="0"/>
              <a:t>3D printer </a:t>
            </a:r>
            <a:r>
              <a:rPr lang="fr-CH" sz="1200" dirty="0"/>
              <a:t>Dimension Elite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9275" y="3891312"/>
            <a:ext cx="3590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CATIA V5 - 3D modeling and </a:t>
            </a:r>
            <a:r>
              <a:rPr lang="en-US" sz="1600" dirty="0" err="1" smtClean="0"/>
              <a:t>Smarteam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1230" y="6504801"/>
            <a:ext cx="2857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Autodesk Inventor - 3D modeling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02297" y="3475713"/>
            <a:ext cx="3613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Geomagic</a:t>
            </a:r>
            <a:r>
              <a:rPr lang="en-US" sz="1400" dirty="0" smtClean="0"/>
              <a:t> – laser scan reconstruction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023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6" y="257715"/>
            <a:ext cx="8054587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design Tools </a:t>
            </a:r>
            <a:r>
              <a:rPr lang="en-US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(EO)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1999" y="1219200"/>
            <a:ext cx="41275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Leica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HDS6200:</a:t>
            </a:r>
          </a:p>
          <a:p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Ultra-high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</a:p>
          <a:p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&gt;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million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points/second. Reduces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 for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931" y="1144279"/>
            <a:ext cx="3200400" cy="2672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0"/>
          <a:stretch/>
        </p:blipFill>
        <p:spPr>
          <a:xfrm>
            <a:off x="783770" y="3452002"/>
            <a:ext cx="3670347" cy="309126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111931" y="4521095"/>
            <a:ext cx="37057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Romer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Robotic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arm</a:t>
            </a: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7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7715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- EDMS and \</a:t>
            </a:r>
            <a:r>
              <a:rPr lang="en-US" sz="4000" b="1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dfs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EO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libraries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31146"/>
            <a:ext cx="2777212" cy="163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73518" y="6221138"/>
            <a:ext cx="32943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hlinkClick r:id="rId4"/>
              </a:rPr>
              <a:t>https://</a:t>
            </a:r>
            <a:r>
              <a:rPr lang="en-GB" sz="1050" dirty="0" smtClean="0">
                <a:hlinkClick r:id="rId4"/>
              </a:rPr>
              <a:t>edms.cern.ch/nav/P:CERN-0000089058:V0/P:CERN-0000089058:V0/TAB3</a:t>
            </a:r>
            <a:r>
              <a:rPr lang="en-GB" sz="1050" dirty="0" smtClean="0"/>
              <a:t> </a:t>
            </a:r>
            <a:endParaRPr lang="en-GB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1022152" y="6438483"/>
            <a:ext cx="2332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Mathcad section library</a:t>
            </a:r>
            <a:endParaRPr lang="en-GB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598" y="4555480"/>
            <a:ext cx="2394190" cy="1983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92233" y="4081015"/>
            <a:ext cx="2141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ANSYS APDL scripts library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420" y="1099274"/>
            <a:ext cx="7073746" cy="3061275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4" t="-602" b="27540"/>
          <a:stretch/>
        </p:blipFill>
        <p:spPr bwMode="auto">
          <a:xfrm>
            <a:off x="5870568" y="3881914"/>
            <a:ext cx="3460312" cy="277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83123" y="2761720"/>
            <a:ext cx="32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hlinkClick r:id="rId8"/>
              </a:rPr>
              <a:t>https://ph-dep-dt-eo.web.cern.ch</a:t>
            </a:r>
            <a:r>
              <a:rPr lang="en-GB" sz="1600" dirty="0" smtClean="0">
                <a:hlinkClick r:id="rId8"/>
              </a:rPr>
              <a:t>/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1450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2" y="945196"/>
            <a:ext cx="8173701" cy="541115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More than 30 projects / activities (non exhaustive list):</a:t>
            </a:r>
          </a:p>
          <a:p>
            <a:pPr marL="82296" indent="0">
              <a:buNone/>
            </a:pPr>
            <a:endParaRPr lang="en-GB" sz="2000" b="1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402336" lvl="1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lvl="1"/>
            <a:endParaRPr lang="en-US" sz="21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GB" sz="2400" dirty="0"/>
          </a:p>
          <a:p>
            <a:pPr lvl="0"/>
            <a:endParaRPr lang="en-GB" sz="2400" dirty="0" smtClean="0"/>
          </a:p>
          <a:p>
            <a:pPr marL="82296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83565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EP-DT-EO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sz="4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65471" y="1481189"/>
          <a:ext cx="8613058" cy="486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6529"/>
                <a:gridCol w="4306529"/>
              </a:tblGrid>
              <a:tr h="486614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Atlas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Upgrade </a:t>
                      </a:r>
                      <a:r>
                        <a:rPr lang="en-US" sz="1400" dirty="0" err="1" smtClean="0"/>
                        <a:t>ITk</a:t>
                      </a:r>
                      <a:r>
                        <a:rPr lang="en-US" sz="1400" dirty="0" smtClean="0"/>
                        <a:t> Pixel, Pixel structures R&amp;D,  Slim project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nIDEP</a:t>
                      </a:r>
                      <a:r>
                        <a:rPr lang="en-US" sz="1400" dirty="0" smtClean="0"/>
                        <a:t> design (closing of ID)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Micromegas</a:t>
                      </a:r>
                      <a:r>
                        <a:rPr lang="en-US" sz="1400" dirty="0" smtClean="0"/>
                        <a:t> design, FEA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sz="1400" dirty="0" smtClean="0"/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CMS 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Upgrade TOB, TIB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Upgrade High granularity Si Calorimeter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sz="1400" dirty="0" smtClean="0"/>
                    </a:p>
                    <a:p>
                      <a:r>
                        <a:rPr lang="en-US" sz="1800" dirty="0" smtClean="0"/>
                        <a:t>Alice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ITS upgrade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ITS, TPC, installation LS2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TC, integration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sz="1400" dirty="0" smtClean="0"/>
                    </a:p>
                    <a:p>
                      <a:pPr lvl="0"/>
                      <a:r>
                        <a:rPr lang="en-US" sz="1800" dirty="0" err="1" smtClean="0"/>
                        <a:t>LHCb</a:t>
                      </a:r>
                      <a:endParaRPr lang="en-US" sz="1800" dirty="0" smtClean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upgrade (</a:t>
                      </a:r>
                      <a:r>
                        <a:rPr lang="en-US" sz="1400" dirty="0" err="1" smtClean="0"/>
                        <a:t>SciFi</a:t>
                      </a:r>
                      <a:r>
                        <a:rPr lang="en-US" sz="1400" dirty="0" smtClean="0"/>
                        <a:t> tracker), UT detector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TC integration, infrastructure design and calculations </a:t>
                      </a:r>
                    </a:p>
                  </a:txBody>
                  <a:tcP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/>
                        <a:t>NA62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Straw detector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GTK integration and micro-cooling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TC integration</a:t>
                      </a:r>
                      <a:endParaRPr lang="en-GB" dirty="0" smtClean="0"/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Neutrino LBNF: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Structural engineering and design review 4.6 FTE’s period end March end May. Still ongoing.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LCD: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CLICdp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Vertex, Integration studies HCAL, ILC collaboration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AIDA FCAL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to the Cooling Project (EP-DT-FS) </a:t>
                      </a: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9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/>
                    </a:p>
                  </a:txBody>
                  <a:tcP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6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2" y="945196"/>
            <a:ext cx="8173701" cy="541115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More than 30 projects / activities (non exhaustive list):</a:t>
            </a:r>
          </a:p>
          <a:p>
            <a:pPr marL="82296" indent="0">
              <a:buNone/>
            </a:pPr>
            <a:endParaRPr lang="en-GB" sz="2000" b="1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402336" lvl="1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lvl="1"/>
            <a:endParaRPr lang="en-US" sz="21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GB" sz="2400" dirty="0"/>
          </a:p>
          <a:p>
            <a:pPr lvl="0"/>
            <a:endParaRPr lang="en-GB" sz="2400" dirty="0" smtClean="0"/>
          </a:p>
          <a:p>
            <a:pPr marL="82296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83565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EP-DT-EO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sz="4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65471" y="1481189"/>
          <a:ext cx="8613058" cy="486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6529"/>
                <a:gridCol w="4306529"/>
              </a:tblGrid>
              <a:tr h="4866148">
                <a:tc>
                  <a:txBody>
                    <a:bodyPr/>
                    <a:lstStyle/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(other projects)</a:t>
                      </a: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Micro-fabrication and micro-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scint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support (for GTK,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LHCb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Velo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Alice), XY table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FEA support: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CMS HCAL, fracture mechanics, CMS tracker (student FEA), Alice ITS laser bonding, etc.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Micro Cooling CFD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Latch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opto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-links with ESE, design, creep studies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X-ray generator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Cubic GEM detector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X-Ray bench x detector testing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3D printing,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Catia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user support </a:t>
                      </a:r>
                    </a:p>
                    <a:p>
                      <a:pPr marL="457200" lvl="1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Composite lab </a:t>
                      </a:r>
                    </a:p>
                    <a:p>
                      <a:pPr lvl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Tools and infrastructures </a:t>
                      </a:r>
                    </a:p>
                    <a:p>
                      <a:pPr lvl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Prototype activities </a:t>
                      </a:r>
                    </a:p>
                    <a:p>
                      <a:pPr lvl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Thermal Testing Setup </a:t>
                      </a:r>
                    </a:p>
                    <a:p>
                      <a:pPr lvl="1"/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Engineering database</a:t>
                      </a:r>
                    </a:p>
                    <a:p>
                      <a:pPr lvl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Structure implementation </a:t>
                      </a:r>
                    </a:p>
                    <a:p>
                      <a:pPr lvl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Populating DB</a:t>
                      </a:r>
                    </a:p>
                    <a:p>
                      <a:pPr lvl="1"/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R&amp;D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Composite materials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Thermal management materials 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Silicon fracture mechanics 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FEA methods: creep, CZM, fracture mechanics, XFEM,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Ansys-Catia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bi-directional associative connection, FEA model integration 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3D printing technologies (Christophe)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1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bss align_9"/>
          <p:cNvPicPr>
            <a:picLocks noChangeAspect="1" noChangeArrowheads="1"/>
          </p:cNvPicPr>
          <p:nvPr/>
        </p:nvPicPr>
        <p:blipFill rotWithShape="1">
          <a:blip r:embed="rId7" cstate="print"/>
          <a:srcRect l="13113" t="13351" r="20493" b="7157"/>
          <a:stretch/>
        </p:blipFill>
        <p:spPr bwMode="auto">
          <a:xfrm>
            <a:off x="1490432" y="1192213"/>
            <a:ext cx="6573839" cy="544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3728"/>
            <a:ext cx="8229600" cy="690563"/>
          </a:xfrm>
        </p:spPr>
        <p:txBody>
          <a:bodyPr>
            <a:normAutofit/>
          </a:bodyPr>
          <a:lstStyle/>
          <a:p>
            <a:r>
              <a:rPr lang="en-GB" alt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FEA examples for the </a:t>
            </a:r>
            <a:r>
              <a:rPr lang="en-GB" alt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BSS</a:t>
            </a:r>
            <a:endParaRPr lang="en-GB" altLang="en-US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0551" name="Picture 7" descr="nominal_vert_disp_pixel_presen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4" y="1074007"/>
            <a:ext cx="3394075" cy="255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0552" name="Picture 8" descr="ISO view static deflection in cas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495801"/>
            <a:ext cx="2976297" cy="223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2055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253404"/>
              </p:ext>
            </p:extLst>
          </p:nvPr>
        </p:nvGraphicFramePr>
        <p:xfrm>
          <a:off x="7039106" y="957004"/>
          <a:ext cx="2104894" cy="1588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Bitmap Image" r:id="rId10" imgW="6020640" imgH="4544059" progId="Paint.Picture">
                  <p:embed/>
                </p:oleObj>
              </mc:Choice>
              <mc:Fallback>
                <p:oleObj name="Bitmap Image" r:id="rId10" imgW="6020640" imgH="454405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9106" y="957004"/>
                        <a:ext cx="2104894" cy="1588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0554" name="BSSsupport_nominal_500kg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88" y="2780507"/>
            <a:ext cx="1781037" cy="144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fem12.5Hz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059726" y="4662578"/>
            <a:ext cx="2793762" cy="196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8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205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2055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20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205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55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967154"/>
            <a:ext cx="213360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15"/>
              <a:t> 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236783" y="772166"/>
            <a:ext cx="6611815" cy="31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77" dirty="0">
                <a:solidFill>
                  <a:srgbClr val="000066"/>
                </a:solidFill>
                <a:latin typeface="Tahoma" pitchFamily="34" charset="0"/>
              </a:rPr>
              <a:t>Virtual </a:t>
            </a:r>
            <a:r>
              <a:rPr lang="en-US" sz="1477" dirty="0">
                <a:solidFill>
                  <a:srgbClr val="000066"/>
                </a:solidFill>
                <a:latin typeface="Tahoma" pitchFamily="34" charset="0"/>
              </a:rPr>
              <a:t>positioning and probing (envelope of </a:t>
            </a:r>
            <a:r>
              <a:rPr lang="en-US" sz="1477" dirty="0">
                <a:solidFill>
                  <a:srgbClr val="000066"/>
                </a:solidFill>
                <a:latin typeface="Tahoma" pitchFamily="34" charset="0"/>
              </a:rPr>
              <a:t>the front IDEC-A </a:t>
            </a:r>
            <a:r>
              <a:rPr lang="en-US" sz="1477" dirty="0">
                <a:solidFill>
                  <a:srgbClr val="000066"/>
                </a:solidFill>
                <a:latin typeface="Tahoma" pitchFamily="34" charset="0"/>
              </a:rPr>
              <a:t>re-constructed)</a:t>
            </a:r>
            <a:endParaRPr lang="en-US" sz="1662" dirty="0"/>
          </a:p>
        </p:txBody>
      </p:sp>
      <p:sp>
        <p:nvSpPr>
          <p:cNvPr id="11270" name="Rectangle 13"/>
          <p:cNvSpPr txBox="1">
            <a:spLocks noGrp="1" noChangeArrowheads="1"/>
          </p:cNvSpPr>
          <p:nvPr/>
        </p:nvSpPr>
        <p:spPr bwMode="auto">
          <a:xfrm>
            <a:off x="3094892" y="6224954"/>
            <a:ext cx="2895600" cy="43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/>
          <a:lstStyle/>
          <a:p>
            <a:pPr algn="ctr"/>
            <a:r>
              <a:rPr lang="en-US" sz="1108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11271" name="Rectangle 14"/>
          <p:cNvSpPr txBox="1">
            <a:spLocks noGrp="1" noChangeArrowheads="1"/>
          </p:cNvSpPr>
          <p:nvPr/>
        </p:nvSpPr>
        <p:spPr bwMode="auto">
          <a:xfrm>
            <a:off x="6822831" y="6224954"/>
            <a:ext cx="2133600" cy="43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/>
          <a:lstStyle/>
          <a:p>
            <a:pPr algn="r"/>
            <a:fld id="{DD4B5F9E-E299-46BF-8FAA-FA0B91DB9AA9}" type="slidenum">
              <a:rPr lang="en-US" sz="1108">
                <a:solidFill>
                  <a:srgbClr val="000066"/>
                </a:solidFill>
                <a:latin typeface="Tahoma" pitchFamily="34" charset="0"/>
              </a:rPr>
              <a:pPr algn="r"/>
              <a:t>17</a:t>
            </a:fld>
            <a:endParaRPr lang="en-US" sz="1108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54" y="4835769"/>
            <a:ext cx="2289398" cy="17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3538" y="1407629"/>
            <a:ext cx="6302834" cy="483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231" y="1318846"/>
            <a:ext cx="2267954" cy="344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93480" y="302101"/>
            <a:ext cx="7898423" cy="35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 anchor="b"/>
          <a:lstStyle/>
          <a:p>
            <a:pPr algn="ctr"/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Integration</a:t>
            </a:r>
            <a:r>
              <a:rPr kumimoji="1" lang="en-US" sz="2215" b="1" i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tools – </a:t>
            </a:r>
            <a:r>
              <a:rPr lang="en-US" sz="3200" b="1" dirty="0" smtClean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Robotic arm</a:t>
            </a:r>
            <a:endParaRPr lang="en-US" sz="3200" b="1" dirty="0">
              <a:solidFill>
                <a:srgbClr val="01835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65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3"/>
          <p:cNvSpPr txBox="1">
            <a:spLocks noGrp="1" noChangeArrowheads="1"/>
          </p:cNvSpPr>
          <p:nvPr/>
        </p:nvSpPr>
        <p:spPr bwMode="auto">
          <a:xfrm>
            <a:off x="3094892" y="6154616"/>
            <a:ext cx="2895600" cy="43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/>
          <a:lstStyle/>
          <a:p>
            <a:pPr algn="ctr"/>
            <a:r>
              <a:rPr lang="en-US" sz="1108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17411" name="Rectangle 14"/>
          <p:cNvSpPr txBox="1">
            <a:spLocks noGrp="1" noChangeArrowheads="1"/>
          </p:cNvSpPr>
          <p:nvPr/>
        </p:nvSpPr>
        <p:spPr bwMode="auto">
          <a:xfrm>
            <a:off x="6822831" y="6154616"/>
            <a:ext cx="2133600" cy="43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/>
          <a:lstStyle/>
          <a:p>
            <a:pPr algn="r"/>
            <a:fld id="{8B6637CC-2A3B-434A-8D8C-A09AE4676E54}" type="slidenum">
              <a:rPr lang="en-US" sz="1108">
                <a:solidFill>
                  <a:srgbClr val="000066"/>
                </a:solidFill>
                <a:latin typeface="Tahoma" pitchFamily="34" charset="0"/>
              </a:rPr>
              <a:pPr algn="r"/>
              <a:t>18</a:t>
            </a:fld>
            <a:endParaRPr lang="en-US" sz="1108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593480" y="302101"/>
            <a:ext cx="7898423" cy="35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 anchor="b"/>
          <a:lstStyle/>
          <a:p>
            <a:pPr algn="ctr"/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Integration</a:t>
            </a:r>
            <a:r>
              <a:rPr kumimoji="1" lang="en-US" sz="2215" b="1" i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tools – Laser scanner</a:t>
            </a:r>
            <a:endParaRPr lang="en-US" sz="3200" b="1" dirty="0">
              <a:solidFill>
                <a:srgbClr val="01835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7413" name="Picture 2" descr="\\cern.ch\dfs\Users\c\catinacc\Desktop\face_a_ss_0002.jpg"/>
          <p:cNvPicPr>
            <a:picLocks noChangeAspect="1" noChangeArrowheads="1"/>
          </p:cNvPicPr>
          <p:nvPr/>
        </p:nvPicPr>
        <p:blipFill>
          <a:blip r:embed="rId3" cstate="print">
            <a:lum bright="30000" contrast="20000"/>
          </a:blip>
          <a:srcRect/>
          <a:stretch>
            <a:fillRect/>
          </a:stretch>
        </p:blipFill>
        <p:spPr bwMode="auto">
          <a:xfrm>
            <a:off x="3165231" y="927588"/>
            <a:ext cx="5926015" cy="5666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Y:\Andrea\R&amp;D mechanics\photosxlaserscan\foto_zoom_services.JPG"/>
          <p:cNvPicPr>
            <a:picLocks noChangeAspect="1" noChangeArrowheads="1"/>
          </p:cNvPicPr>
          <p:nvPr/>
        </p:nvPicPr>
        <p:blipFill>
          <a:blip r:embed="rId4" cstate="print"/>
          <a:srcRect l="8104" t="4545" r="10855"/>
          <a:stretch>
            <a:fillRect/>
          </a:stretch>
        </p:blipFill>
        <p:spPr bwMode="auto">
          <a:xfrm>
            <a:off x="140677" y="967154"/>
            <a:ext cx="2954215" cy="295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Y:\Andrea\R&amp;D mechanics\photosxlaserscan\reconstruct_zoom_services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677" y="3733522"/>
            <a:ext cx="3024554" cy="286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33046" y="3217985"/>
            <a:ext cx="1125415" cy="31963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77" b="1" dirty="0">
                <a:solidFill>
                  <a:srgbClr val="FF0000"/>
                </a:solidFill>
              </a:rPr>
              <a:t>Photo</a:t>
            </a:r>
            <a:endParaRPr lang="en-US" sz="1477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62708" y="5890847"/>
            <a:ext cx="1266092" cy="31963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77" b="1" dirty="0">
                <a:solidFill>
                  <a:srgbClr val="FF0000"/>
                </a:solidFill>
              </a:rPr>
              <a:t>Laser scan</a:t>
            </a:r>
            <a:endParaRPr lang="en-US" sz="1477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87262" y="5890847"/>
            <a:ext cx="1266092" cy="31963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77" b="1" dirty="0">
                <a:solidFill>
                  <a:srgbClr val="FF0000"/>
                </a:solidFill>
              </a:rPr>
              <a:t>Laser scan</a:t>
            </a:r>
            <a:endParaRPr lang="en-US" sz="1477" dirty="0"/>
          </a:p>
        </p:txBody>
      </p:sp>
    </p:spTree>
    <p:extLst>
      <p:ext uri="{BB962C8B-B14F-4D97-AF65-F5344CB8AC3E}">
        <p14:creationId xmlns:p14="http://schemas.microsoft.com/office/powerpoint/2010/main" val="34150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LBNF </a:t>
            </a: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Detector: </a:t>
            </a:r>
            <a:r>
              <a:rPr lang="en-GB" sz="32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Cryostats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0" y="533400"/>
            <a:ext cx="9601200" cy="973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x Steel Cryostats containing approximately 17kT of </a:t>
            </a:r>
            <a:r>
              <a:rPr lang="en-GB" sz="24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endParaRPr lang="en-GB" sz="2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3" y="1037652"/>
            <a:ext cx="5141397" cy="360833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943600" y="6550223"/>
            <a:ext cx="3316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(http://</a:t>
            </a: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www.gtt.fr)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27167" y="1295400"/>
            <a:ext cx="33168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Dimensions: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62m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= 15.1m</a:t>
            </a:r>
            <a:endParaRPr lang="en-GB" sz="2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= 14m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4075" y="4258714"/>
            <a:ext cx="3316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Wall ~114MN</a:t>
            </a:r>
          </a:p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(11.6kT)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711910" y="4651793"/>
            <a:ext cx="3316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Wall ~27.7MN</a:t>
            </a:r>
          </a:p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(2.8kT)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03213" y="4220510"/>
            <a:ext cx="269310" cy="425476"/>
          </a:xfrm>
          <a:prstGeom prst="straightConnector1">
            <a:avLst/>
          </a:prstGeom>
          <a:ln w="1270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053029" y="3733685"/>
            <a:ext cx="246584" cy="486825"/>
          </a:xfrm>
          <a:prstGeom prst="straightConnector1">
            <a:avLst/>
          </a:prstGeom>
          <a:ln w="1270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908" y="2858539"/>
            <a:ext cx="4253092" cy="396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4270" y="5197921"/>
            <a:ext cx="4572000" cy="16235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u="sng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 WB Beam</a:t>
            </a:r>
            <a:r>
              <a:rPr lang="en-GB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beam-shell</a:t>
            </a: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models of ¼ cryostat:</a:t>
            </a:r>
            <a:endParaRPr lang="en-GB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Offset beams to simulate the main frame and the grid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Shells to represent the warm vessel (10mm thick)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(MPC184) to model imperfect connections </a:t>
            </a:r>
            <a:endParaRPr lang="en-GB" sz="1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4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5715000" cy="1143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 Group</a:t>
            </a:r>
            <a:endParaRPr lang="en-US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Mar </a:t>
            </a:r>
            <a:r>
              <a:rPr lang="en-US" dirty="0" err="1" smtClean="0"/>
              <a:t>Capeans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F3F1-5A8A-FC44-8ACC-CA685A7EA62E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62798" y="1244253"/>
            <a:ext cx="8401996" cy="1328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b="1" dirty="0"/>
              <a:t>mandate of the </a:t>
            </a:r>
            <a:r>
              <a:rPr lang="en-US" sz="2000" b="1" dirty="0" smtClean="0"/>
              <a:t>EP-</a:t>
            </a:r>
            <a:r>
              <a:rPr lang="en-US" sz="2000" b="1" dirty="0"/>
              <a:t>DT </a:t>
            </a:r>
            <a:r>
              <a:rPr lang="en-US" sz="2000" dirty="0" smtClean="0"/>
              <a:t>group:</a:t>
            </a:r>
          </a:p>
          <a:p>
            <a:r>
              <a:rPr lang="en-US" sz="2000" b="1" dirty="0" smtClean="0"/>
              <a:t>development</a:t>
            </a:r>
            <a:r>
              <a:rPr lang="en-US" sz="2000" b="1" dirty="0"/>
              <a:t>, construction, operation and maintenance of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particle detectors for the experiments </a:t>
            </a:r>
            <a:r>
              <a:rPr lang="en-US" sz="2000" dirty="0"/>
              <a:t>at </a:t>
            </a:r>
            <a:r>
              <a:rPr lang="en-US" sz="2000" dirty="0" smtClean="0"/>
              <a:t>CERN </a:t>
            </a:r>
          </a:p>
          <a:p>
            <a:r>
              <a:rPr lang="en-US" sz="2000" dirty="0" smtClean="0">
                <a:solidFill>
                  <a:srgbClr val="558ED5"/>
                </a:solidFill>
              </a:rPr>
              <a:t>services </a:t>
            </a:r>
            <a:r>
              <a:rPr lang="en-US" sz="2000" dirty="0">
                <a:solidFill>
                  <a:srgbClr val="558ED5"/>
                </a:solidFill>
              </a:rPr>
              <a:t>and infrastructure </a:t>
            </a:r>
            <a:r>
              <a:rPr lang="en-US" sz="2000" dirty="0"/>
              <a:t>for experiments and detector </a:t>
            </a:r>
            <a:r>
              <a:rPr lang="en-US" sz="2000" dirty="0" smtClean="0"/>
              <a:t>R&amp;D</a:t>
            </a:r>
            <a:endParaRPr lang="en-US" sz="2000" dirty="0"/>
          </a:p>
        </p:txBody>
      </p:sp>
      <p:sp>
        <p:nvSpPr>
          <p:cNvPr id="8" name="Text Box 25"/>
          <p:cNvSpPr txBox="1"/>
          <p:nvPr/>
        </p:nvSpPr>
        <p:spPr>
          <a:xfrm>
            <a:off x="644480" y="2990857"/>
            <a:ext cx="2624666" cy="3257543"/>
          </a:xfrm>
          <a:prstGeom prst="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100000">
                <a:prstClr val="white"/>
              </a:gs>
            </a:gsLst>
            <a:lin ang="0" scaled="1"/>
            <a:tileRect/>
          </a:gra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334" tIns="45667" rIns="91334" bIns="4566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latin typeface="Calibri"/>
                <a:ea typeface="ＭＳ 明朝"/>
                <a:cs typeface="Times New Roman"/>
              </a:rPr>
              <a:t>Services</a:t>
            </a:r>
          </a:p>
          <a:p>
            <a:pPr algn="just"/>
            <a:endParaRPr lang="en-US" sz="1100" b="1" dirty="0" smtClean="0">
              <a:latin typeface="Calibri"/>
              <a:ea typeface="ＭＳ 明朝"/>
              <a:cs typeface="Times New Roman"/>
            </a:endParaRPr>
          </a:p>
          <a:p>
            <a:pPr algn="just"/>
            <a:r>
              <a:rPr lang="en-US" sz="1100" b="1" dirty="0" smtClean="0">
                <a:latin typeface="Calibri"/>
                <a:ea typeface="ＭＳ 明朝"/>
                <a:cs typeface="Times New Roman"/>
              </a:rPr>
              <a:t>For </a:t>
            </a:r>
            <a:r>
              <a:rPr lang="en-US" sz="1100" b="1" dirty="0">
                <a:latin typeface="Calibri"/>
                <a:ea typeface="ＭＳ 明朝"/>
                <a:cs typeface="Times New Roman"/>
              </a:rPr>
              <a:t>experiments: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Gas systems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Detector cooling systems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 smtClean="0">
                <a:latin typeface="Calibri"/>
                <a:ea typeface="ＭＳ 明朝"/>
                <a:cs typeface="Times New Roman"/>
              </a:rPr>
              <a:t>Instrumentation, controls, DAQ</a:t>
            </a:r>
            <a:endParaRPr lang="en-US" sz="1100" dirty="0">
              <a:latin typeface="Calibri"/>
              <a:ea typeface="ＭＳ 明朝"/>
              <a:cs typeface="Times New Roman"/>
            </a:endParaRPr>
          </a:p>
          <a:p>
            <a:pPr marL="90067"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  <a:p>
            <a:pPr algn="just"/>
            <a:r>
              <a:rPr lang="en-US" sz="1100" b="1" dirty="0">
                <a:latin typeface="Calibri"/>
                <a:ea typeface="ＭＳ 明朝"/>
                <a:cs typeface="Times New Roman"/>
              </a:rPr>
              <a:t>F</a:t>
            </a:r>
            <a:r>
              <a:rPr lang="en-US" sz="1100" b="1" dirty="0" smtClean="0">
                <a:latin typeface="Calibri"/>
                <a:ea typeface="ＭＳ 明朝"/>
                <a:cs typeface="Times New Roman"/>
              </a:rPr>
              <a:t>or </a:t>
            </a:r>
            <a:r>
              <a:rPr lang="en-US" sz="1100" b="1" dirty="0">
                <a:latin typeface="Calibri"/>
                <a:ea typeface="ＭＳ 明朝"/>
                <a:cs typeface="Times New Roman"/>
              </a:rPr>
              <a:t>Detector R&amp;D: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Thin film &amp; glass Lab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Silicon facility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Wire-bonding &amp; QART Lab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Micro-Pattern Technologies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Irradiation facilities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Specialized labs (optics, gluing…)</a:t>
            </a:r>
          </a:p>
          <a:p>
            <a:pPr marL="342509" indent="-342509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Scintillator </a:t>
            </a:r>
            <a:r>
              <a:rPr lang="en-US" sz="1100" dirty="0" smtClean="0">
                <a:latin typeface="Calibri"/>
                <a:ea typeface="ＭＳ 明朝"/>
                <a:cs typeface="Times New Roman"/>
              </a:rPr>
              <a:t>production</a:t>
            </a:r>
          </a:p>
          <a:p>
            <a:pPr marL="342509" indent="-342509">
              <a:buFont typeface="Symbol"/>
              <a:buChar char=""/>
            </a:pPr>
            <a:endParaRPr lang="en-US" sz="1100" dirty="0" smtClean="0">
              <a:latin typeface="Calibri"/>
              <a:ea typeface="ＭＳ 明朝"/>
              <a:cs typeface="Times New Roman"/>
            </a:endParaRPr>
          </a:p>
          <a:p>
            <a:r>
              <a:rPr lang="en-US" sz="1100" b="1" dirty="0">
                <a:ea typeface="ＭＳ 明朝"/>
                <a:cs typeface="Times New Roman"/>
              </a:rPr>
              <a:t>Engineering office</a:t>
            </a:r>
          </a:p>
          <a:p>
            <a:pPr marL="342509" indent="-342509">
              <a:buFont typeface="Symbol"/>
              <a:buChar char=""/>
            </a:pPr>
            <a:endParaRPr lang="en-US" sz="1100" dirty="0">
              <a:latin typeface="Calibri"/>
              <a:ea typeface="ＭＳ 明朝"/>
              <a:cs typeface="Times New Roman"/>
            </a:endParaRPr>
          </a:p>
          <a:p>
            <a:pPr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</p:txBody>
      </p:sp>
      <p:sp>
        <p:nvSpPr>
          <p:cNvPr id="9" name="Text Box 26"/>
          <p:cNvSpPr txBox="1"/>
          <p:nvPr/>
        </p:nvSpPr>
        <p:spPr>
          <a:xfrm>
            <a:off x="3269146" y="3004970"/>
            <a:ext cx="2568616" cy="3243430"/>
          </a:xfrm>
          <a:prstGeom prst="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100000">
                <a:prstClr val="white"/>
              </a:gs>
            </a:gsLst>
            <a:lin ang="0" scaled="1"/>
            <a:tileRect/>
          </a:gra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334" tIns="45667" rIns="91334" bIns="4566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latin typeface="Calibri"/>
                <a:ea typeface="ＭＳ 明朝"/>
                <a:cs typeface="Times New Roman"/>
              </a:rPr>
              <a:t>R&amp;D Projects</a:t>
            </a:r>
            <a:endParaRPr lang="en-US" sz="1600" dirty="0">
              <a:latin typeface="Calibri"/>
              <a:ea typeface="ＭＳ 明朝"/>
              <a:cs typeface="Times New Roman"/>
            </a:endParaRPr>
          </a:p>
          <a:p>
            <a:pPr algn="ctr"/>
            <a:endParaRPr lang="en-US" sz="1100" b="1" dirty="0" smtClean="0">
              <a:latin typeface="Calibri"/>
              <a:ea typeface="ＭＳ 明朝"/>
              <a:cs typeface="Times New Roman"/>
            </a:endParaRPr>
          </a:p>
          <a:p>
            <a:pPr algn="ctr"/>
            <a:r>
              <a:rPr lang="en-US" sz="1100" b="1" dirty="0">
                <a:latin typeface="Calibri"/>
                <a:ea typeface="ＭＳ 明朝"/>
                <a:cs typeface="Times New Roman"/>
              </a:rPr>
              <a:t> </a:t>
            </a:r>
            <a:endParaRPr lang="en-US" sz="1100" dirty="0">
              <a:latin typeface="Calibri"/>
              <a:ea typeface="ＭＳ 明朝"/>
              <a:cs typeface="Times New Roman"/>
            </a:endParaRPr>
          </a:p>
          <a:p>
            <a:pPr marL="177800" indent="-177800">
              <a:buFont typeface="Symbol"/>
              <a:buChar char=""/>
            </a:pPr>
            <a:r>
              <a:rPr lang="en-US" sz="1100" dirty="0" smtClean="0">
                <a:latin typeface="Calibri"/>
                <a:ea typeface="ＭＳ 明朝"/>
                <a:cs typeface="Times New Roman"/>
              </a:rPr>
              <a:t>Rad-tolerant </a:t>
            </a:r>
            <a:r>
              <a:rPr lang="en-US" sz="1100" dirty="0">
                <a:latin typeface="Calibri"/>
                <a:ea typeface="ＭＳ 明朝"/>
                <a:cs typeface="Times New Roman"/>
              </a:rPr>
              <a:t>silicon detectors (RD-50)</a:t>
            </a:r>
          </a:p>
          <a:p>
            <a:pPr marL="177800" indent="-177800">
              <a:buFont typeface="Symbol"/>
              <a:buChar char=""/>
            </a:pPr>
            <a:endParaRPr lang="en-US" sz="1100" dirty="0" smtClean="0">
              <a:latin typeface="Calibri"/>
              <a:ea typeface="ＭＳ 明朝"/>
              <a:cs typeface="Times New Roman"/>
            </a:endParaRPr>
          </a:p>
          <a:p>
            <a:pPr marL="177800" indent="-177800">
              <a:buFont typeface="Symbol"/>
              <a:buChar char=""/>
            </a:pPr>
            <a:r>
              <a:rPr lang="en-US" sz="1100" dirty="0" smtClean="0">
                <a:latin typeface="Calibri"/>
                <a:ea typeface="ＭＳ 明朝"/>
                <a:cs typeface="Times New Roman"/>
              </a:rPr>
              <a:t>Gaseous </a:t>
            </a:r>
            <a:r>
              <a:rPr lang="en-US" sz="1100" dirty="0">
                <a:latin typeface="Calibri"/>
                <a:ea typeface="ＭＳ 明朝"/>
                <a:cs typeface="Times New Roman"/>
              </a:rPr>
              <a:t>detectors (RD-51)</a:t>
            </a:r>
          </a:p>
          <a:p>
            <a:pPr marL="177800" indent="-177800"/>
            <a:endParaRPr lang="en-US" sz="1100" dirty="0" smtClean="0">
              <a:latin typeface="Calibri"/>
              <a:ea typeface="ＭＳ 明朝"/>
              <a:cs typeface="Times New Roman"/>
            </a:endParaRPr>
          </a:p>
          <a:p>
            <a:pPr marL="177800" indent="-177800">
              <a:buFont typeface="Symbol"/>
              <a:buChar char=""/>
            </a:pPr>
            <a:r>
              <a:rPr lang="en-US" sz="1100" dirty="0" smtClean="0">
                <a:latin typeface="Calibri"/>
                <a:ea typeface="ＭＳ 明朝"/>
                <a:cs typeface="Times New Roman"/>
              </a:rPr>
              <a:t>Micro</a:t>
            </a:r>
            <a:r>
              <a:rPr lang="en-US" sz="1100" dirty="0">
                <a:latin typeface="Calibri"/>
                <a:ea typeface="ＭＳ 明朝"/>
                <a:cs typeface="Times New Roman"/>
              </a:rPr>
              <a:t>-systems engineering</a:t>
            </a:r>
          </a:p>
          <a:p>
            <a:pPr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</p:txBody>
      </p:sp>
      <p:sp>
        <p:nvSpPr>
          <p:cNvPr id="10" name="Text Box 27"/>
          <p:cNvSpPr txBox="1"/>
          <p:nvPr/>
        </p:nvSpPr>
        <p:spPr>
          <a:xfrm>
            <a:off x="6039155" y="3019091"/>
            <a:ext cx="2458159" cy="3229309"/>
          </a:xfrm>
          <a:prstGeom prst="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100000">
                <a:prstClr val="white"/>
              </a:gs>
            </a:gsLst>
            <a:lin ang="0" scaled="1"/>
            <a:tileRect/>
          </a:gra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334" tIns="45667" rIns="91334" bIns="4566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latin typeface="Calibri"/>
                <a:ea typeface="ＭＳ 明朝"/>
                <a:cs typeface="Times New Roman"/>
              </a:rPr>
              <a:t>Joint Projects</a:t>
            </a:r>
            <a:endParaRPr lang="en-US" sz="1600" dirty="0">
              <a:latin typeface="Calibri"/>
              <a:ea typeface="ＭＳ 明朝"/>
              <a:cs typeface="Times New Roman"/>
            </a:endParaRPr>
          </a:p>
          <a:p>
            <a:pPr algn="ctr"/>
            <a:endParaRPr lang="en-US" sz="1100" b="1" dirty="0" smtClean="0">
              <a:latin typeface="Calibri"/>
              <a:ea typeface="ＭＳ 明朝"/>
              <a:cs typeface="Times New Roman"/>
            </a:endParaRPr>
          </a:p>
          <a:p>
            <a:pPr algn="ctr"/>
            <a:r>
              <a:rPr lang="en-US" sz="1100" b="1" dirty="0">
                <a:latin typeface="Calibri"/>
                <a:ea typeface="ＭＳ 明朝"/>
                <a:cs typeface="Times New Roman"/>
              </a:rPr>
              <a:t> </a:t>
            </a:r>
            <a:endParaRPr lang="en-US" sz="1100" dirty="0">
              <a:latin typeface="Calibri"/>
              <a:ea typeface="ＭＳ 明朝"/>
              <a:cs typeface="Times New Roman"/>
            </a:endParaRPr>
          </a:p>
          <a:p>
            <a:pPr marL="177800" indent="-177800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M&amp;O and Upgrades of </a:t>
            </a:r>
            <a:r>
              <a:rPr lang="en-US" sz="1100" b="1" dirty="0">
                <a:latin typeface="Calibri"/>
                <a:ea typeface="ＭＳ 明朝"/>
                <a:cs typeface="Times New Roman"/>
              </a:rPr>
              <a:t>the LHC experiments</a:t>
            </a:r>
          </a:p>
          <a:p>
            <a:pPr marL="177800" indent="-177800"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  <a:p>
            <a:pPr marL="177800" indent="-177800">
              <a:buFont typeface="Symbol"/>
              <a:buChar char=""/>
            </a:pPr>
            <a:r>
              <a:rPr lang="en-US" sz="1100" dirty="0" err="1">
                <a:latin typeface="Calibri"/>
                <a:ea typeface="ＭＳ 明朝"/>
                <a:cs typeface="Times New Roman"/>
              </a:rPr>
              <a:t>AEgIS</a:t>
            </a:r>
            <a:r>
              <a:rPr lang="en-US" sz="1100" dirty="0">
                <a:latin typeface="Calibri"/>
                <a:ea typeface="ＭＳ 明朝"/>
                <a:cs typeface="Times New Roman"/>
              </a:rPr>
              <a:t>, CAST, CLOUD, NA62</a:t>
            </a:r>
          </a:p>
          <a:p>
            <a:pPr marL="177800" indent="-177800"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  <a:p>
            <a:pPr marL="177800" indent="-177800">
              <a:buFont typeface="Symbol"/>
              <a:buChar char=""/>
            </a:pPr>
            <a:r>
              <a:rPr lang="en-US" sz="1100" dirty="0">
                <a:latin typeface="Calibri"/>
                <a:ea typeface="ＭＳ 明朝"/>
                <a:cs typeface="Times New Roman"/>
              </a:rPr>
              <a:t>R&amp;D for Linear Collider Detectors</a:t>
            </a:r>
          </a:p>
          <a:p>
            <a:pPr algn="just"/>
            <a:r>
              <a:rPr lang="en-US" sz="1100" dirty="0">
                <a:latin typeface="Calibri"/>
                <a:ea typeface="ＭＳ 明朝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6889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" y="-76200"/>
            <a:ext cx="9143971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 WB: LBNF Cryostat Connections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609600"/>
            <a:ext cx="92964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Shell-to-Solid </a:t>
            </a:r>
            <a:r>
              <a:rPr lang="en-GB" sz="2300" b="1" u="sng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sub-modelling</a:t>
            </a: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for structural connections: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Bolts &amp; Welds compliant with ASME Div2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/>
          <a:stretch/>
        </p:blipFill>
        <p:spPr>
          <a:xfrm>
            <a:off x="81264" y="1902520"/>
            <a:ext cx="2052336" cy="39960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2074753" y="2186426"/>
            <a:ext cx="2883032" cy="251974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8278" y="4098471"/>
            <a:ext cx="1488983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469" y="4770000"/>
            <a:ext cx="2143531" cy="208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84350" y="6555210"/>
            <a:ext cx="2028095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Connection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2"/>
          <a:stretch/>
        </p:blipFill>
        <p:spPr>
          <a:xfrm>
            <a:off x="4957785" y="1447800"/>
            <a:ext cx="2205015" cy="208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87896" y="3581400"/>
            <a:ext cx="160020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590800"/>
            <a:ext cx="2323459" cy="201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971800" y="4495800"/>
            <a:ext cx="182880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Connection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15905" y="4343400"/>
            <a:ext cx="498695" cy="165085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031859" y="5576349"/>
            <a:ext cx="2311541" cy="574449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2" r="42995" b="44604"/>
          <a:stretch/>
        </p:blipFill>
        <p:spPr>
          <a:xfrm>
            <a:off x="4598397" y="3276600"/>
            <a:ext cx="1359902" cy="1224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770000"/>
            <a:ext cx="2158717" cy="2088000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3246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5" r="16197" b="18916"/>
          <a:stretch/>
        </p:blipFill>
        <p:spPr>
          <a:xfrm>
            <a:off x="7139999" y="1561200"/>
            <a:ext cx="1927801" cy="1944000"/>
          </a:xfrm>
          <a:prstGeom prst="rect">
            <a:avLst/>
          </a:prstGeom>
        </p:spPr>
      </p:pic>
      <p:pic>
        <p:nvPicPr>
          <p:cNvPr id="2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359988"/>
            <a:ext cx="2160000" cy="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7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" y="283784"/>
            <a:ext cx="7956055" cy="63478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619" y="2743200"/>
            <a:ext cx="1317341" cy="3231603"/>
          </a:xfrm>
          <a:prstGeom prst="rect">
            <a:avLst/>
          </a:prstGeom>
          <a:ln>
            <a:solidFill>
              <a:srgbClr val="0E207F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27533"/>
          <a:stretch/>
        </p:blipFill>
        <p:spPr>
          <a:xfrm>
            <a:off x="4006458" y="3583600"/>
            <a:ext cx="2021661" cy="304800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14400" y="6512065"/>
            <a:ext cx="5272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beams – compliance with </a:t>
            </a:r>
            <a:r>
              <a:rPr lang="en-US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Eurocodes</a:t>
            </a:r>
            <a:endParaRPr lang="en-US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4994" y="-64662"/>
            <a:ext cx="8686800" cy="70970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SCIA software – </a:t>
            </a:r>
            <a:r>
              <a:rPr lang="en-US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 and EC3 compliance</a:t>
            </a:r>
            <a:endParaRPr lang="en-US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4354" y="4539410"/>
            <a:ext cx="1454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loads</a:t>
            </a:r>
            <a:endParaRPr lang="en-US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1895"/>
          <a:stretch/>
        </p:blipFill>
        <p:spPr>
          <a:xfrm>
            <a:off x="7872716" y="946990"/>
            <a:ext cx="1040775" cy="35924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872374" y="4641298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Moments</a:t>
            </a:r>
            <a:endParaRPr lang="en-US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3-16 at 11.2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175" y="1043711"/>
            <a:ext cx="4321093" cy="5814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375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EC3 </a:t>
            </a:r>
            <a:r>
              <a:rPr lang="en-US" sz="3200" b="1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Mathacad</a:t>
            </a:r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analytical calculations</a:t>
            </a:r>
            <a:endParaRPr lang="en-US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creen Shot 2016-03-16 at 11.19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62" y="1609577"/>
            <a:ext cx="4417913" cy="436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7" y="1295649"/>
            <a:ext cx="8833781" cy="4992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effort</a:t>
            </a:r>
            <a:endParaRPr lang="en-US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\\cern.ch\dfs\Users\c\catinacc\Desktop\AtlasUpgrade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940" y="1267346"/>
            <a:ext cx="6057784" cy="341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542" y="283612"/>
            <a:ext cx="7003315" cy="1143000"/>
          </a:xfrm>
        </p:spPr>
        <p:txBody>
          <a:bodyPr>
            <a:normAutofit fontScale="90000"/>
          </a:bodyPr>
          <a:lstStyle/>
          <a:p>
            <a:r>
              <a:rPr lang="en-US" sz="34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</a:t>
            </a:r>
            <a:r>
              <a:rPr lang="en-US" sz="4400" dirty="0" smtClean="0"/>
              <a:t> 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Tracker Upgrade phase II</a:t>
            </a:r>
            <a: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1628507"/>
            <a:ext cx="741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7150" y="2700574"/>
            <a:ext cx="45720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400" dirty="0">
              <a:solidFill>
                <a:srgbClr val="0E207F"/>
              </a:solidFill>
            </a:endParaRP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Integrated model and envelopes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Overall </a:t>
            </a:r>
            <a:r>
              <a:rPr lang="en-US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 structure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Pixel global support 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Barrel strips global support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Endcap</a:t>
            </a: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strips global support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enclosure design 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Surface assembly and installation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Access scenarios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Failure management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Material for Simulation 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Positioning Requirements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Common standards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Internal services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PP1 and TE feed-troughs</a:t>
            </a:r>
          </a:p>
          <a:p>
            <a:pPr>
              <a:buClr>
                <a:srgbClr val="002060"/>
              </a:buClr>
            </a:pP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6432" y="4840858"/>
            <a:ext cx="2887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CATIA V5 model of the integrated Atlas </a:t>
            </a:r>
            <a:r>
              <a:rPr lang="en-GB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endParaRPr lang="en-US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74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\\cern.ch\dfs\Users\a\alvarezf\Desktop\ScreenHunter_26 Apr. 07 13.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65608"/>
            <a:ext cx="3600000" cy="271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359988"/>
            <a:ext cx="2160000" cy="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516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 ACP: CFRP Cylindrical </a:t>
            </a:r>
            <a:r>
              <a:rPr lang="en-GB" sz="31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</a:t>
            </a: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-grid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7957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study for ATLAS ITK Outer Cylinder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Edge-wise rosette to define fibre direction in the hoop, </a:t>
            </a: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helicoidal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reinforcements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18" y="1673400"/>
            <a:ext cx="2593434" cy="19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82" y="1245608"/>
            <a:ext cx="5511518" cy="25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18" y="1236083"/>
            <a:ext cx="5553631" cy="25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867" y="3597000"/>
            <a:ext cx="3884333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2" t="20060" r="12500"/>
          <a:stretch/>
        </p:blipFill>
        <p:spPr>
          <a:xfrm>
            <a:off x="6297323" y="4808994"/>
            <a:ext cx="279775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516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 WB &amp; ACP: Global ATLAS ITK Model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0" y="533399"/>
            <a:ext cx="9144000" cy="105677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Global, integrated FEA model to assess: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 between different sub-detectors for different design configurations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 of support conditions during service life </a:t>
            </a: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transport, insertion, final position)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283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28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317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283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283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23"/>
            <a:ext cx="9144000" cy="4518370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771900" y="5699485"/>
            <a:ext cx="2362200" cy="222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z="1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~183000 nodes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00"/>
          <a:stretch/>
        </p:blipFill>
        <p:spPr>
          <a:xfrm>
            <a:off x="576662" y="1916576"/>
            <a:ext cx="7543800" cy="4531777"/>
          </a:xfrm>
          <a:prstGeom prst="rect">
            <a:avLst/>
          </a:prstGeom>
        </p:spPr>
      </p:pic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359988"/>
            <a:ext cx="2160000" cy="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434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359988"/>
            <a:ext cx="2160000" cy="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516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 WB &amp; ACP: ATLAS ITK CFRP Truss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7957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Pixel Barrel: Design and optimisation of CFRP truss </a:t>
            </a:r>
            <a:r>
              <a:rPr lang="en-GB" sz="1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(filament winding)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0" y="1288200"/>
            <a:ext cx="4032000" cy="38934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1219200" y="1975163"/>
            <a:ext cx="2" cy="540000"/>
          </a:xfrm>
          <a:prstGeom prst="straightConnector1">
            <a:avLst/>
          </a:prstGeom>
          <a:ln w="571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119477" y="1771217"/>
            <a:ext cx="8680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600" y="1090170"/>
            <a:ext cx="3312000" cy="249123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038600" y="2875219"/>
            <a:ext cx="1258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 section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81565" y="2099189"/>
            <a:ext cx="1515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Cross-member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30091" y="986525"/>
            <a:ext cx="1997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Corner longitudinal reinforcement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98600" y="2477858"/>
            <a:ext cx="1051002" cy="193027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181600" y="3198384"/>
            <a:ext cx="1130198" cy="134036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181600" y="1277645"/>
            <a:ext cx="623599" cy="300001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3517222"/>
            <a:ext cx="5867400" cy="3340778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34444" r="3333" b="30000"/>
          <a:stretch/>
        </p:blipFill>
        <p:spPr>
          <a:xfrm>
            <a:off x="533400" y="5526006"/>
            <a:ext cx="2431141" cy="70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723" r="5167"/>
          <a:stretch/>
        </p:blipFill>
        <p:spPr>
          <a:xfrm>
            <a:off x="2971800" y="2934000"/>
            <a:ext cx="5784396" cy="39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516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Fracture Mechanics Prediction Tool for </a:t>
            </a:r>
            <a:r>
              <a:rPr lang="en-GB" sz="32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ScSi</a:t>
            </a: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1066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prediction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 for </a:t>
            </a:r>
            <a:r>
              <a:rPr lang="en-GB" sz="20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ScSi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(experimental + numerical)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Fracture testing of </a:t>
            </a:r>
            <a:r>
              <a:rPr lang="en-GB" sz="18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ScSi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(SEVNB Test samples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J-integral approach in ANSYS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Validated with standardised pressure test samples (single channel)</a:t>
            </a:r>
            <a:endParaRPr lang="en-GB" sz="2000" dirty="0" smtClean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359988"/>
            <a:ext cx="2160000" cy="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39" t="8627" b="7983"/>
          <a:stretch/>
        </p:blipFill>
        <p:spPr>
          <a:xfrm rot="16200000">
            <a:off x="319891" y="2011708"/>
            <a:ext cx="2088000" cy="25753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27"/>
          <a:stretch/>
        </p:blipFill>
        <p:spPr>
          <a:xfrm>
            <a:off x="82984" y="4548863"/>
            <a:ext cx="2664000" cy="16233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828800"/>
            <a:ext cx="2381365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893001"/>
            <a:ext cx="2525187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6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" y="175187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Si micro-channel CFD</a:t>
            </a:r>
            <a:r>
              <a:rPr lang="en-US" sz="4400" dirty="0" smtClean="0"/>
              <a:t> </a:t>
            </a:r>
            <a:r>
              <a:rPr lang="en-US" sz="34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– manifold </a:t>
            </a:r>
            <a:r>
              <a:rPr lang="en-US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(ANSYS CFX)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1670" y="1101609"/>
            <a:ext cx="2784260" cy="4211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1" y="1101609"/>
            <a:ext cx="2646470" cy="4252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86370" y="2034171"/>
            <a:ext cx="4245925" cy="23111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5619462"/>
            <a:ext cx="6867525" cy="113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511" y="104235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examples of </a:t>
            </a:r>
            <a:r>
              <a:rPr lang="en-US" sz="3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5601" y="1252538"/>
            <a:ext cx="2496543" cy="247608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</a:t>
            </a:r>
            <a:r>
              <a:rPr lang="en-US" sz="18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endParaRPr lang="en-US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</a:t>
            </a:r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(ITS</a:t>
            </a:r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 Tracker </a:t>
            </a:r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</a:t>
            </a:r>
          </a:p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NA62 design and construction </a:t>
            </a:r>
            <a:endParaRPr lang="en-US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Antti</a:t>
            </a:r>
            <a:r>
              <a:rPr lang="en-US" dirty="0"/>
              <a:t> </a:t>
            </a:r>
            <a:r>
              <a:rPr lang="en-US" dirty="0" err="1"/>
              <a:t>Onnela</a:t>
            </a:r>
            <a:r>
              <a:rPr lang="en-US" dirty="0"/>
              <a:t>, Francisco Perez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>
                <a:latin typeface="Calibri"/>
              </a:rPr>
              <a:pPr/>
              <a:t>29</a:t>
            </a:fld>
            <a:endParaRPr lang="en-US"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436" y="4451990"/>
            <a:ext cx="2854769" cy="16741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9300" y="3513275"/>
            <a:ext cx="2197500" cy="29122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245" y="4319140"/>
            <a:ext cx="2630426" cy="210635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561093" y="1053740"/>
            <a:ext cx="6513019" cy="3036568"/>
            <a:chOff x="322334" y="1091458"/>
            <a:chExt cx="8943247" cy="5766542"/>
          </a:xfrm>
        </p:grpSpPr>
        <p:pic>
          <p:nvPicPr>
            <p:cNvPr id="16" name="Picture 15" descr="C:\Documents and Settings\corrado\Desktop\its-layout+.jpg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6570"/>
            <a:stretch/>
          </p:blipFill>
          <p:spPr bwMode="auto">
            <a:xfrm>
              <a:off x="322334" y="2342563"/>
              <a:ext cx="5431634" cy="32815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987741" y="1091458"/>
              <a:ext cx="4555962" cy="683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ALICE Inner Tracker Silicon Upgrade</a:t>
              </a:r>
            </a:p>
            <a:p>
              <a:r>
                <a:rPr lang="en-GB" sz="1400" dirty="0" smtClean="0"/>
                <a:t>Mechanics and Cooling  New design and prototype</a:t>
              </a:r>
              <a:endParaRPr lang="en-GB" sz="1400" dirty="0"/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11936" y="1216000"/>
              <a:ext cx="1880508" cy="163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833533" y="2849424"/>
              <a:ext cx="3237315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 smtClean="0"/>
                <a:t>Carbon Fibre reinforced structure </a:t>
              </a:r>
            </a:p>
            <a:p>
              <a:pPr algn="ctr"/>
              <a:r>
                <a:rPr lang="en-GB" sz="1400" i="1" dirty="0" smtClean="0"/>
                <a:t>with embedded polyimide cooling pipes </a:t>
              </a:r>
              <a:r>
                <a:rPr lang="en-GB" sz="1050" i="1" dirty="0" smtClean="0"/>
                <a:t>(OD=1mm)</a:t>
              </a:r>
              <a:endParaRPr lang="en-GB" sz="1050" i="1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742339" y="2653305"/>
              <a:ext cx="2664296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7" descr="F:\ALICE_MECHANICS\ALICE_DATA_PACKAGE\IN\DETECTORS\ITS_UPGRADE\5-WORK_IN_PROGRESS\ob_proto\DSC_3967ab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4111036" y="3560138"/>
              <a:ext cx="5154545" cy="2063925"/>
            </a:xfrm>
            <a:prstGeom prst="rect">
              <a:avLst/>
            </a:prstGeom>
            <a:noFill/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4855599" y="4332202"/>
              <a:ext cx="1037201" cy="900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" descr="F:\ALICE_MECHANICS\ALICE_DATA_PACKAGE\IN\DETECTORS\ITS_UPGRADE\0-DESCRIPTION\0-PHOTO\13.02.15 Outer Barrel 30мм\13.02.15  Panel 35x290mm_4 tubes 1,5mm_3,5g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112" r="12986" b="23095"/>
            <a:stretch/>
          </p:blipFill>
          <p:spPr bwMode="auto">
            <a:xfrm>
              <a:off x="4177649" y="6120527"/>
              <a:ext cx="4412462" cy="737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9" cstate="print"/>
            <a:srcRect l="439" t="9199" r="11802" b="66300"/>
            <a:stretch/>
          </p:blipFill>
          <p:spPr bwMode="auto">
            <a:xfrm flipH="1">
              <a:off x="3580685" y="5390274"/>
              <a:ext cx="5032963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5582981" y="5136358"/>
              <a:ext cx="33843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Outer layer stave 1500mm length, 80 gram weight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272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Diagonal Corner Rectangle 31"/>
          <p:cNvSpPr/>
          <p:nvPr/>
        </p:nvSpPr>
        <p:spPr>
          <a:xfrm>
            <a:off x="7973791" y="5572560"/>
            <a:ext cx="789209" cy="304800"/>
          </a:xfrm>
          <a:prstGeom prst="round2DiagRect">
            <a:avLst/>
          </a:prstGeom>
          <a:solidFill>
            <a:srgbClr val="F2DCDB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+mj-lt"/>
              </a:rPr>
              <a:t>Projects</a:t>
            </a:r>
          </a:p>
        </p:txBody>
      </p:sp>
      <p:sp>
        <p:nvSpPr>
          <p:cNvPr id="35" name="Round Diagonal Corner Rectangle 34"/>
          <p:cNvSpPr/>
          <p:nvPr/>
        </p:nvSpPr>
        <p:spPr>
          <a:xfrm>
            <a:off x="7973791" y="5953560"/>
            <a:ext cx="789209" cy="304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+mj-lt"/>
              </a:rPr>
              <a:t>Services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83" y="4741251"/>
            <a:ext cx="3440430" cy="21167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4722774"/>
            <a:ext cx="2080260" cy="20043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483" y="846802"/>
            <a:ext cx="7874726" cy="3818249"/>
          </a:xfrm>
          <a:prstGeom prst="rect">
            <a:avLst/>
          </a:prstGeom>
        </p:spPr>
      </p:pic>
      <p:sp>
        <p:nvSpPr>
          <p:cNvPr id="38" name="Title 1"/>
          <p:cNvSpPr txBox="1">
            <a:spLocks/>
          </p:cNvSpPr>
          <p:nvPr/>
        </p:nvSpPr>
        <p:spPr>
          <a:xfrm>
            <a:off x="2133600" y="148046"/>
            <a:ext cx="5257800" cy="694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 Group</a:t>
            </a:r>
            <a:endParaRPr lang="en-US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29200" y="1905000"/>
            <a:ext cx="3505200" cy="28362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667000" y="3276600"/>
            <a:ext cx="1327913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1524000" y="3429000"/>
            <a:ext cx="1143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3994913" y="3886200"/>
            <a:ext cx="1034287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78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23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735" y="21785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GB" sz="49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and Capabilities </a:t>
            </a:r>
            <a:r>
              <a:rPr lang="en-US" sz="49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(EO)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5217"/>
            <a:ext cx="8012515" cy="4992967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endParaRPr lang="en-US" sz="1800" dirty="0" smtClean="0"/>
          </a:p>
          <a:p>
            <a:r>
              <a:rPr lang="en-US" sz="1600" dirty="0"/>
              <a:t>3D modeling and drafting</a:t>
            </a:r>
            <a:endParaRPr lang="en-GB" sz="1600" dirty="0"/>
          </a:p>
          <a:p>
            <a:pPr lvl="0"/>
            <a:r>
              <a:rPr lang="en-US" sz="1600" dirty="0" smtClean="0"/>
              <a:t>Advanced </a:t>
            </a:r>
            <a:r>
              <a:rPr lang="en-US" sz="1600" dirty="0"/>
              <a:t>FEA: structural mechanics, </a:t>
            </a:r>
            <a:r>
              <a:rPr lang="en-US" sz="1600" dirty="0" smtClean="0"/>
              <a:t>thermal, fluid, coupled-analyses</a:t>
            </a:r>
            <a:endParaRPr lang="en-GB" sz="1600" dirty="0"/>
          </a:p>
          <a:p>
            <a:pPr lvl="1"/>
            <a:r>
              <a:rPr lang="en-US" sz="1400" dirty="0" smtClean="0"/>
              <a:t>Static structural </a:t>
            </a:r>
          </a:p>
          <a:p>
            <a:pPr lvl="1"/>
            <a:r>
              <a:rPr lang="en-US" sz="1400" dirty="0" smtClean="0"/>
              <a:t>Modal analysis, pre-stressed </a:t>
            </a:r>
            <a:r>
              <a:rPr lang="en-US" sz="1400" dirty="0"/>
              <a:t>modal </a:t>
            </a:r>
            <a:r>
              <a:rPr lang="en-US" sz="1400" dirty="0" smtClean="0"/>
              <a:t>(FEA &amp; Experimental)</a:t>
            </a:r>
            <a:endParaRPr lang="en-GB" sz="1400" dirty="0"/>
          </a:p>
          <a:p>
            <a:pPr lvl="1"/>
            <a:r>
              <a:rPr lang="en-US" sz="1400" dirty="0"/>
              <a:t>H</a:t>
            </a:r>
            <a:r>
              <a:rPr lang="en-US" sz="1400" dirty="0" smtClean="0"/>
              <a:t>armonic </a:t>
            </a:r>
            <a:r>
              <a:rPr lang="en-US" sz="1400" dirty="0"/>
              <a:t>analysis (steady state response)</a:t>
            </a:r>
            <a:endParaRPr lang="en-GB" sz="1400" dirty="0"/>
          </a:p>
          <a:p>
            <a:pPr lvl="1"/>
            <a:r>
              <a:rPr lang="en-US" sz="1400" dirty="0"/>
              <a:t>T</a:t>
            </a:r>
            <a:r>
              <a:rPr lang="en-US" sz="1400" dirty="0" smtClean="0"/>
              <a:t>ransient </a:t>
            </a:r>
            <a:r>
              <a:rPr lang="en-US" sz="1400" dirty="0"/>
              <a:t>dynamic (implicit transient response)</a:t>
            </a:r>
            <a:endParaRPr lang="en-GB" sz="1400" dirty="0"/>
          </a:p>
          <a:p>
            <a:pPr lvl="1"/>
            <a:r>
              <a:rPr lang="en-US" sz="1400" dirty="0"/>
              <a:t>V</a:t>
            </a:r>
            <a:r>
              <a:rPr lang="en-US" sz="1400" dirty="0" smtClean="0"/>
              <a:t>ibrations </a:t>
            </a:r>
            <a:r>
              <a:rPr lang="en-US" sz="1400" dirty="0"/>
              <a:t>&amp; shocks: spectrum analysis, random vibration analysis, </a:t>
            </a:r>
            <a:r>
              <a:rPr lang="en-US" sz="1400" dirty="0" smtClean="0"/>
              <a:t>SRS.</a:t>
            </a:r>
            <a:endParaRPr lang="en-GB" sz="1400" dirty="0"/>
          </a:p>
          <a:p>
            <a:pPr lvl="1"/>
            <a:r>
              <a:rPr lang="en-US" sz="1400" dirty="0"/>
              <a:t>B</a:t>
            </a:r>
            <a:r>
              <a:rPr lang="en-US" sz="1400" dirty="0" smtClean="0"/>
              <a:t>uckling </a:t>
            </a:r>
            <a:r>
              <a:rPr lang="en-US" sz="1400" dirty="0"/>
              <a:t>analysis: linear (</a:t>
            </a:r>
            <a:r>
              <a:rPr lang="en-US" sz="1400" dirty="0" err="1"/>
              <a:t>eigen</a:t>
            </a:r>
            <a:r>
              <a:rPr lang="en-US" sz="1400" dirty="0"/>
              <a:t>-buckling) and non-linear methods</a:t>
            </a:r>
            <a:endParaRPr lang="en-GB" sz="1400" dirty="0"/>
          </a:p>
          <a:p>
            <a:pPr lvl="1"/>
            <a:r>
              <a:rPr lang="en-US" sz="1400" dirty="0" smtClean="0"/>
              <a:t>Non-</a:t>
            </a:r>
            <a:r>
              <a:rPr lang="en-US" sz="1400" dirty="0" err="1" smtClean="0"/>
              <a:t>linearities</a:t>
            </a:r>
            <a:r>
              <a:rPr lang="en-US" sz="1400" dirty="0" smtClean="0"/>
              <a:t>:  </a:t>
            </a:r>
            <a:r>
              <a:rPr lang="en-US" sz="1400" dirty="0"/>
              <a:t>changing status (</a:t>
            </a:r>
            <a:r>
              <a:rPr lang="en-US" sz="1400" dirty="0" err="1"/>
              <a:t>ie</a:t>
            </a:r>
            <a:r>
              <a:rPr lang="en-US" sz="1400" dirty="0"/>
              <a:t> contacts), </a:t>
            </a:r>
            <a:r>
              <a:rPr lang="en-US" sz="1400" dirty="0" smtClean="0"/>
              <a:t>plasticity</a:t>
            </a:r>
            <a:r>
              <a:rPr lang="en-US" sz="1400" dirty="0"/>
              <a:t>, </a:t>
            </a:r>
            <a:endParaRPr lang="en-US" sz="1400" dirty="0" smtClean="0"/>
          </a:p>
          <a:p>
            <a:pPr marL="402336" lvl="1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creep, large </a:t>
            </a:r>
            <a:r>
              <a:rPr lang="en-US" sz="1400" dirty="0"/>
              <a:t>strain, stress stiffening …)</a:t>
            </a:r>
            <a:endParaRPr lang="en-GB" sz="1400" dirty="0"/>
          </a:p>
          <a:p>
            <a:pPr lvl="1"/>
            <a:r>
              <a:rPr lang="en-US" sz="1400" dirty="0"/>
              <a:t>F</a:t>
            </a:r>
            <a:r>
              <a:rPr lang="en-US" sz="1400" dirty="0" smtClean="0"/>
              <a:t>racture </a:t>
            </a:r>
            <a:r>
              <a:rPr lang="en-US" sz="1400" dirty="0"/>
              <a:t>mechanics </a:t>
            </a:r>
            <a:endParaRPr lang="en-US" sz="1400" dirty="0" smtClean="0"/>
          </a:p>
          <a:p>
            <a:pPr lvl="1"/>
            <a:r>
              <a:rPr lang="en-US" sz="1400" dirty="0" smtClean="0"/>
              <a:t>Composite </a:t>
            </a:r>
            <a:r>
              <a:rPr lang="en-US" sz="1400" dirty="0"/>
              <a:t>analysis (micromechanics, lamination properties, </a:t>
            </a:r>
            <a:r>
              <a:rPr lang="en-US" sz="1400" dirty="0" smtClean="0"/>
              <a:t>failure </a:t>
            </a:r>
            <a:r>
              <a:rPr lang="en-US" sz="1400" dirty="0"/>
              <a:t>criteria …)</a:t>
            </a:r>
            <a:endParaRPr lang="en-GB" sz="1400" dirty="0"/>
          </a:p>
          <a:p>
            <a:pPr lvl="1"/>
            <a:r>
              <a:rPr lang="en-US" sz="1400" dirty="0" smtClean="0"/>
              <a:t>APDL routines </a:t>
            </a:r>
            <a:r>
              <a:rPr lang="en-US" sz="800" dirty="0"/>
              <a:t> </a:t>
            </a:r>
            <a:endParaRPr lang="en-GB" sz="800" dirty="0"/>
          </a:p>
          <a:p>
            <a:r>
              <a:rPr lang="en-US" sz="1600" dirty="0"/>
              <a:t>K</a:t>
            </a:r>
            <a:r>
              <a:rPr lang="en-US" sz="1600" dirty="0" smtClean="0"/>
              <a:t>nowledge </a:t>
            </a:r>
            <a:r>
              <a:rPr lang="en-US" sz="1600" dirty="0"/>
              <a:t>of materials metals, polymers, composites</a:t>
            </a:r>
            <a:endParaRPr lang="en-GB" sz="1600" dirty="0"/>
          </a:p>
          <a:p>
            <a:r>
              <a:rPr lang="en-US" sz="1600" dirty="0"/>
              <a:t>S</a:t>
            </a:r>
            <a:r>
              <a:rPr lang="en-US" sz="1600" dirty="0" smtClean="0"/>
              <a:t>tandards and calculations for</a:t>
            </a:r>
            <a:r>
              <a:rPr lang="en-US" sz="1600" dirty="0"/>
              <a:t>: metallic frames, pressure equipment, lifting equipment …</a:t>
            </a:r>
            <a:endParaRPr lang="en-GB" sz="1600" dirty="0"/>
          </a:p>
          <a:p>
            <a:r>
              <a:rPr lang="en-US" sz="1600" dirty="0" smtClean="0"/>
              <a:t>Connections</a:t>
            </a:r>
            <a:r>
              <a:rPr lang="en-US" sz="1600" dirty="0"/>
              <a:t>: bolted, welded, bonded</a:t>
            </a:r>
            <a:endParaRPr lang="en-GB" sz="1600" dirty="0"/>
          </a:p>
          <a:p>
            <a:r>
              <a:rPr lang="en-US" sz="1600" dirty="0"/>
              <a:t>A</a:t>
            </a:r>
            <a:r>
              <a:rPr lang="en-US" sz="1600" dirty="0" smtClean="0"/>
              <a:t>nalytical methods and Mathcad library</a:t>
            </a:r>
            <a:endParaRPr lang="en-GB" sz="1600" dirty="0"/>
          </a:p>
          <a:p>
            <a:r>
              <a:rPr lang="en-US" sz="1600" dirty="0" smtClean="0"/>
              <a:t>Testing</a:t>
            </a:r>
            <a:r>
              <a:rPr lang="en-US" sz="1600" dirty="0"/>
              <a:t>, </a:t>
            </a:r>
            <a:r>
              <a:rPr lang="en-US" sz="1600" dirty="0" smtClean="0"/>
              <a:t>metrology integration tools (Laser Scanner, </a:t>
            </a:r>
            <a:r>
              <a:rPr lang="en-US" sz="1600" dirty="0" err="1"/>
              <a:t>R</a:t>
            </a:r>
            <a:r>
              <a:rPr lang="en-US" sz="1600" dirty="0" err="1" smtClean="0"/>
              <a:t>omer</a:t>
            </a:r>
            <a:r>
              <a:rPr lang="en-US" sz="1600" dirty="0" smtClean="0"/>
              <a:t> Arm)</a:t>
            </a:r>
            <a:endParaRPr lang="en-GB" sz="1600" dirty="0"/>
          </a:p>
          <a:p>
            <a:r>
              <a:rPr lang="en-US" sz="1600" dirty="0" smtClean="0"/>
              <a:t>Production follow up, QA</a:t>
            </a:r>
            <a:endParaRPr lang="en-GB" sz="1600" dirty="0"/>
          </a:p>
          <a:p>
            <a:endParaRPr lang="en-US" sz="600" dirty="0"/>
          </a:p>
          <a:p>
            <a:endParaRPr lang="en-GB" sz="700" dirty="0"/>
          </a:p>
          <a:p>
            <a:pPr lvl="0"/>
            <a:endParaRPr lang="en-GB" sz="700" dirty="0" smtClean="0"/>
          </a:p>
          <a:p>
            <a:pPr marL="82296" indent="0">
              <a:buNone/>
            </a:pPr>
            <a:endParaRPr lang="en-US" sz="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1836" y="3807783"/>
            <a:ext cx="1522248" cy="112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47007" y="3219619"/>
            <a:ext cx="986874" cy="91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356" y="5262880"/>
            <a:ext cx="2285758" cy="125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2" t="27561" r="9438" b="57447"/>
          <a:stretch/>
        </p:blipFill>
        <p:spPr bwMode="auto">
          <a:xfrm>
            <a:off x="7363138" y="1654936"/>
            <a:ext cx="1432294" cy="1205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05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7739565" y="1600200"/>
            <a:ext cx="1219199" cy="68580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35104" y="2360679"/>
            <a:ext cx="1276046" cy="2750396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UNIT1</a:t>
            </a:r>
          </a:p>
          <a:p>
            <a:r>
              <a:rPr lang="en-US" sz="800" dirty="0">
                <a:solidFill>
                  <a:srgbClr val="000000"/>
                </a:solidFill>
              </a:rPr>
              <a:t>BENDOTTI Jerome</a:t>
            </a:r>
            <a:endParaRPr lang="en-US" sz="800" dirty="0"/>
          </a:p>
          <a:p>
            <a:r>
              <a:rPr lang="en-US" sz="800" dirty="0">
                <a:solidFill>
                  <a:srgbClr val="000000"/>
                </a:solidFill>
              </a:rPr>
              <a:t>DIXON Neil</a:t>
            </a:r>
            <a:endParaRPr lang="pt-BR" sz="800" dirty="0">
              <a:solidFill>
                <a:srgbClr val="000000"/>
              </a:solidFill>
            </a:endParaRPr>
          </a:p>
          <a:p>
            <a:r>
              <a:rPr lang="en-US" sz="800" dirty="0">
                <a:latin typeface="+mj-lt"/>
              </a:rPr>
              <a:t>DUMPS Raphael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pt-BR" sz="800" dirty="0">
                <a:solidFill>
                  <a:srgbClr val="000000"/>
                </a:solidFill>
              </a:rPr>
              <a:t>GONGALVES Antonio</a:t>
            </a:r>
          </a:p>
          <a:p>
            <a:r>
              <a:rPr lang="en-US" sz="800" dirty="0"/>
              <a:t>KOTTELAT Luc-Joseph</a:t>
            </a:r>
          </a:p>
          <a:p>
            <a:r>
              <a:rPr lang="en-US" sz="800" dirty="0"/>
              <a:t>KRISTIC Robert</a:t>
            </a:r>
          </a:p>
          <a:p>
            <a:r>
              <a:rPr lang="en-US" sz="800" dirty="0"/>
              <a:t>LAHU Gregory</a:t>
            </a:r>
          </a:p>
          <a:p>
            <a:r>
              <a:rPr lang="en-US" sz="800" dirty="0">
                <a:latin typeface="+mj-lt"/>
              </a:rPr>
              <a:t>LOOS Robert</a:t>
            </a:r>
          </a:p>
          <a:p>
            <a:r>
              <a:rPr lang="en-US" sz="800" dirty="0">
                <a:latin typeface="+mj-lt"/>
              </a:rPr>
              <a:t>PIEDIGROSSI Didier</a:t>
            </a:r>
          </a:p>
          <a:p>
            <a:r>
              <a:rPr lang="en-US" sz="800" dirty="0">
                <a:solidFill>
                  <a:srgbClr val="000000"/>
                </a:solidFill>
              </a:rPr>
              <a:t>VERGAIN Maurice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VOGEL A (Fell)</a:t>
            </a:r>
          </a:p>
          <a:p>
            <a:endParaRPr lang="en-US" sz="800" b="1" dirty="0">
              <a:latin typeface="+mj-lt"/>
            </a:endParaRPr>
          </a:p>
          <a:p>
            <a:r>
              <a:rPr lang="en-US" sz="800" b="1" dirty="0">
                <a:latin typeface="+mj-lt"/>
              </a:rPr>
              <a:t>UNIT2</a:t>
            </a:r>
          </a:p>
          <a:p>
            <a:r>
              <a:rPr lang="en-US" sz="800" dirty="0">
                <a:latin typeface="+mj-lt"/>
              </a:rPr>
              <a:t>ANSTETT Didier Henri</a:t>
            </a:r>
          </a:p>
          <a:p>
            <a:r>
              <a:rPr lang="en-US" sz="800" dirty="0">
                <a:latin typeface="+mj-lt"/>
              </a:rPr>
              <a:t>BOUVIER Philippe Jacques</a:t>
            </a:r>
          </a:p>
          <a:p>
            <a:r>
              <a:rPr lang="en-US" sz="800" dirty="0">
                <a:latin typeface="+mj-lt"/>
              </a:rPr>
              <a:t>IJZERMANS Pieter</a:t>
            </a:r>
          </a:p>
          <a:p>
            <a:r>
              <a:rPr lang="en-US" sz="800" dirty="0"/>
              <a:t>LESENECHAL Yannick</a:t>
            </a:r>
            <a:endParaRPr lang="en-US" sz="800" dirty="0">
              <a:latin typeface="+mj-lt"/>
            </a:endParaRPr>
          </a:p>
          <a:p>
            <a:r>
              <a:rPr lang="en-US" sz="800" dirty="0">
                <a:latin typeface="+mj-lt"/>
              </a:rPr>
              <a:t>VAN BEELEN Jacob Bastiaan</a:t>
            </a:r>
          </a:p>
          <a:p>
            <a:endParaRPr lang="en-US" sz="800" dirty="0">
              <a:latin typeface="+mj-lt"/>
            </a:endParaRPr>
          </a:p>
          <a:p>
            <a:endParaRPr lang="en-US" sz="800" dirty="0">
              <a:latin typeface="+mj-lt"/>
            </a:endParaRPr>
          </a:p>
          <a:p>
            <a:endParaRPr lang="en-US" sz="8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3" y="1600219"/>
            <a:ext cx="1186350" cy="657515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Detector Construction &amp; Operations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(DT-CO)</a:t>
            </a:r>
          </a:p>
          <a:p>
            <a:pPr algn="ctr"/>
            <a:r>
              <a:rPr lang="en-US" sz="800" dirty="0" err="1">
                <a:solidFill>
                  <a:srgbClr val="000000"/>
                </a:solidFill>
                <a:latin typeface="+mj-lt"/>
              </a:rPr>
              <a:t>Antti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 ONNELA</a:t>
            </a: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Deputy: F.PEREZ</a:t>
            </a:r>
          </a:p>
        </p:txBody>
      </p:sp>
      <p:sp>
        <p:nvSpPr>
          <p:cNvPr id="10" name="Round Diagonal Corner Rectangle 9"/>
          <p:cNvSpPr/>
          <p:nvPr/>
        </p:nvSpPr>
        <p:spPr>
          <a:xfrm>
            <a:off x="2881066" y="304800"/>
            <a:ext cx="3519736" cy="10668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14" y="381010"/>
            <a:ext cx="3102429" cy="949903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1100" b="1" dirty="0" smtClean="0">
                <a:latin typeface="+mj-lt"/>
              </a:rPr>
              <a:t>E</a:t>
            </a:r>
            <a:r>
              <a:rPr lang="en-US" sz="1100" b="1" dirty="0">
                <a:latin typeface="+mj-lt"/>
              </a:rPr>
              <a:t>P</a:t>
            </a:r>
            <a:r>
              <a:rPr lang="en-US" sz="1100" b="1" dirty="0" smtClean="0">
                <a:latin typeface="+mj-lt"/>
              </a:rPr>
              <a:t>-</a:t>
            </a:r>
            <a:r>
              <a:rPr lang="en-US" sz="1100" b="1" dirty="0">
                <a:latin typeface="+mj-lt"/>
              </a:rPr>
              <a:t>DT  Detector Technologies  </a:t>
            </a:r>
          </a:p>
          <a:p>
            <a:pPr algn="ctr"/>
            <a:endParaRPr lang="en-US" sz="800" b="1" dirty="0">
              <a:latin typeface="+mj-lt"/>
            </a:endParaRPr>
          </a:p>
          <a:p>
            <a:pPr algn="ctr"/>
            <a:r>
              <a:rPr lang="en-US" sz="800" b="1" dirty="0">
                <a:latin typeface="+mj-lt"/>
              </a:rPr>
              <a:t>Group leader: </a:t>
            </a:r>
            <a:r>
              <a:rPr lang="en-US" sz="800" dirty="0">
                <a:latin typeface="+mj-lt"/>
              </a:rPr>
              <a:t>Mar CAPEANS</a:t>
            </a:r>
          </a:p>
          <a:p>
            <a:pPr algn="ctr"/>
            <a:r>
              <a:rPr lang="en-US" sz="800" b="1" dirty="0">
                <a:latin typeface="+mj-lt"/>
              </a:rPr>
              <a:t>Deputies: </a:t>
            </a:r>
            <a:r>
              <a:rPr lang="en-US" sz="800" dirty="0">
                <a:latin typeface="+mj-lt"/>
              </a:rPr>
              <a:t>Andrea CATINACCIO &amp; Michael MOLL</a:t>
            </a:r>
          </a:p>
          <a:p>
            <a:r>
              <a:rPr lang="en-US" sz="800" b="1" i="1" dirty="0">
                <a:latin typeface="+mj-lt"/>
              </a:rPr>
              <a:t>	</a:t>
            </a:r>
            <a:endParaRPr lang="en-US" sz="800" dirty="0">
              <a:latin typeface="+mj-lt"/>
            </a:endParaRPr>
          </a:p>
          <a:p>
            <a:pPr algn="ctr"/>
            <a:r>
              <a:rPr lang="en-US" sz="800" i="1" dirty="0">
                <a:latin typeface="+mj-lt"/>
              </a:rPr>
              <a:t>Secretariat: Veronique WEDLAKE</a:t>
            </a:r>
          </a:p>
          <a:p>
            <a:pPr algn="ctr"/>
            <a:r>
              <a:rPr lang="en-US" sz="800" i="1" dirty="0">
                <a:latin typeface="+mj-lt"/>
              </a:rPr>
              <a:t>Safety </a:t>
            </a:r>
            <a:r>
              <a:rPr lang="en-US" sz="800" i="1" dirty="0" err="1">
                <a:latin typeface="+mj-lt"/>
              </a:rPr>
              <a:t>Linkperson</a:t>
            </a:r>
            <a:r>
              <a:rPr lang="en-US" sz="800" i="1" dirty="0">
                <a:latin typeface="+mj-lt"/>
              </a:rPr>
              <a:t>: Isabelle MARDIROSSIAN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73587" y="2369350"/>
            <a:ext cx="1344938" cy="2381064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Design room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BAULT Christophe (PL)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DEGRANGE Jordan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JAMET Olivier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LENOIR Philippe</a:t>
            </a: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Design and Analysis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ALVAREZ Diego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BATISTA Joao Carlos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DUARTE Fernando	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GARGIULO Corrado	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HATCH Mark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WERTELAERS Piet</a:t>
            </a:r>
          </a:p>
          <a:p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MARTENSSON O (Tech)</a:t>
            </a:r>
            <a:endParaRPr lang="en-US" sz="800" dirty="0">
              <a:solidFill>
                <a:srgbClr val="000000"/>
              </a:solidFill>
            </a:endParaRP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b="1" dirty="0">
                <a:solidFill>
                  <a:srgbClr val="000000"/>
                </a:solidFill>
              </a:rPr>
              <a:t>Composite Lab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BOYER F (TRN VIA)</a:t>
            </a: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</p:txBody>
      </p:sp>
      <p:sp>
        <p:nvSpPr>
          <p:cNvPr id="29" name="Round Diagonal Corner Rectangle 28"/>
          <p:cNvSpPr/>
          <p:nvPr/>
        </p:nvSpPr>
        <p:spPr>
          <a:xfrm>
            <a:off x="6546925" y="1600200"/>
            <a:ext cx="1143000" cy="685800"/>
          </a:xfrm>
          <a:prstGeom prst="round2DiagRect">
            <a:avLst/>
          </a:prstGeom>
          <a:solidFill>
            <a:srgbClr val="F2DCDB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35328" y="1600212"/>
            <a:ext cx="1154611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Engineering Office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(DT-EO)</a:t>
            </a:r>
          </a:p>
          <a:p>
            <a:pPr algn="ctr"/>
            <a:endParaRPr lang="en-US" sz="800" b="1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Andrea CATINACCIO</a:t>
            </a:r>
          </a:p>
        </p:txBody>
      </p:sp>
      <p:sp>
        <p:nvSpPr>
          <p:cNvPr id="34" name="Round Diagonal Corner Rectangle 33"/>
          <p:cNvSpPr/>
          <p:nvPr/>
        </p:nvSpPr>
        <p:spPr>
          <a:xfrm>
            <a:off x="1266152" y="1600216"/>
            <a:ext cx="1248461" cy="685799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5413" y="2362210"/>
            <a:ext cx="1524001" cy="3242839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b="1" dirty="0">
                <a:latin typeface="+mj-lt"/>
              </a:rPr>
              <a:t>Silicon </a:t>
            </a:r>
            <a:r>
              <a:rPr lang="en-US" sz="800" b="1" dirty="0" err="1">
                <a:latin typeface="+mj-lt"/>
              </a:rPr>
              <a:t>det</a:t>
            </a:r>
            <a:r>
              <a:rPr lang="en-US" sz="800" b="1" dirty="0">
                <a:latin typeface="+mj-lt"/>
              </a:rPr>
              <a:t> R&amp;D</a:t>
            </a:r>
          </a:p>
          <a:p>
            <a:r>
              <a:rPr lang="en-US" sz="800" dirty="0">
                <a:solidFill>
                  <a:srgbClr val="000000"/>
                </a:solidFill>
              </a:rPr>
              <a:t>MAPELLI Alessandro</a:t>
            </a:r>
            <a:endParaRPr lang="en-US" sz="800" i="1" dirty="0">
              <a:solidFill>
                <a:srgbClr val="FF0000"/>
              </a:solidFill>
            </a:endParaRP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HONMA Alan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MCGILL Ian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MANOLESCU </a:t>
            </a:r>
            <a:r>
              <a:rPr lang="en-US" sz="800" dirty="0" err="1">
                <a:solidFill>
                  <a:srgbClr val="000000"/>
                </a:solidFill>
                <a:latin typeface="+mj-lt"/>
              </a:rPr>
              <a:t>Florentina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BONNAUD J (Fell)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GALLRAPP C (Fell)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BRONUZZI I (</a:t>
            </a:r>
            <a:r>
              <a:rPr lang="en-US" sz="800" i="1" dirty="0" err="1">
                <a:solidFill>
                  <a:srgbClr val="7F7F7F"/>
                </a:solidFill>
              </a:rPr>
              <a:t>Doct</a:t>
            </a:r>
            <a:r>
              <a:rPr lang="en-US" sz="800" i="1" dirty="0">
                <a:solidFill>
                  <a:srgbClr val="7F7F7F"/>
                </a:solidFill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CURRAS E (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Doct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MATEU I (TRN FTEC)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NEUGEBAUER H (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Doct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OTERO Sofia (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Doct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PITAES C (TRN 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Pt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Gas </a:t>
            </a:r>
            <a:r>
              <a:rPr lang="en-US" sz="800" b="1" dirty="0" err="1">
                <a:solidFill>
                  <a:srgbClr val="000000"/>
                </a:solidFill>
                <a:latin typeface="+mj-lt"/>
              </a:rPr>
              <a:t>Det</a:t>
            </a:r>
            <a:r>
              <a:rPr lang="en-US" sz="800" b="1" dirty="0">
                <a:solidFill>
                  <a:srgbClr val="000000"/>
                </a:solidFill>
                <a:latin typeface="+mj-lt"/>
              </a:rPr>
              <a:t> R&amp;D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ROPELEWSKI </a:t>
            </a:r>
            <a:r>
              <a:rPr lang="en-US" sz="800" dirty="0" err="1">
                <a:solidFill>
                  <a:srgbClr val="000000"/>
                </a:solidFill>
                <a:latin typeface="+mj-lt"/>
              </a:rPr>
              <a:t>Leszek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 (PL)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OLIVERI </a:t>
            </a:r>
            <a:r>
              <a:rPr lang="en-US" sz="800" dirty="0" err="1">
                <a:solidFill>
                  <a:srgbClr val="000000"/>
                </a:solidFill>
                <a:latin typeface="+mj-lt"/>
              </a:rPr>
              <a:t>Eraldo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RESNATI F (Fell)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THUINER P (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Doct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Irradiation Facilities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RAVOTTI Federico (PL)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GLASER Maurice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FORTIN Richard G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GORINE G  (</a:t>
            </a:r>
            <a:r>
              <a:rPr lang="en-US" sz="800" i="1" dirty="0" err="1">
                <a:solidFill>
                  <a:srgbClr val="7F7F7F"/>
                </a:solidFill>
              </a:rPr>
              <a:t>Doct</a:t>
            </a:r>
            <a:r>
              <a:rPr lang="en-US" sz="800" i="1" dirty="0">
                <a:solidFill>
                  <a:srgbClr val="7F7F7F"/>
                </a:solidFill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GOTKSE B (</a:t>
            </a:r>
            <a:r>
              <a:rPr lang="en-US" sz="800" i="1" dirty="0" err="1">
                <a:solidFill>
                  <a:srgbClr val="7F7F7F"/>
                </a:solidFill>
                <a:latin typeface="+mj-lt"/>
              </a:rPr>
              <a:t>Doct</a:t>
            </a:r>
            <a:r>
              <a:rPr lang="en-US" sz="800" i="1" dirty="0">
                <a:solidFill>
                  <a:srgbClr val="7F7F7F"/>
                </a:solidFill>
                <a:latin typeface="+mj-lt"/>
              </a:rPr>
              <a:t>)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9199" y="1600212"/>
            <a:ext cx="1371600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Detector Development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(DT-DD)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algn="ctr"/>
            <a:endParaRPr lang="en-US" sz="800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Petra RIEDLER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67000" y="2362209"/>
            <a:ext cx="1295400" cy="2627285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GUIDA Roberto (</a:t>
            </a:r>
            <a:r>
              <a:rPr lang="en-US" sz="800" b="1" dirty="0">
                <a:solidFill>
                  <a:srgbClr val="000000"/>
                </a:solidFill>
                <a:latin typeface="+mj-lt"/>
              </a:rPr>
              <a:t>Gas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 PL)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PETAGNA (</a:t>
            </a:r>
            <a:r>
              <a:rPr lang="en-US" sz="800" b="1" dirty="0">
                <a:solidFill>
                  <a:srgbClr val="000000"/>
                </a:solidFill>
                <a:latin typeface="+mj-lt"/>
              </a:rPr>
              <a:t>Cooling</a:t>
            </a:r>
            <a:r>
              <a:rPr lang="en-US" sz="800" dirty="0">
                <a:solidFill>
                  <a:srgbClr val="000000"/>
                </a:solidFill>
                <a:latin typeface="+mj-lt"/>
              </a:rPr>
              <a:t> PL)</a:t>
            </a:r>
          </a:p>
          <a:p>
            <a:r>
              <a:rPr lang="en-US" sz="800" dirty="0">
                <a:solidFill>
                  <a:srgbClr val="000000"/>
                </a:solidFill>
              </a:rPr>
              <a:t>CARRIE Patrick</a:t>
            </a:r>
          </a:p>
          <a:p>
            <a:r>
              <a:rPr lang="en-US" sz="800" dirty="0">
                <a:solidFill>
                  <a:srgbClr val="000000"/>
                </a:solidFill>
              </a:rPr>
              <a:t>DAGUIN Jerome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D'AURIA Andrea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DE MENEZES Louis-Philippe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MERLET Frederic</a:t>
            </a:r>
          </a:p>
          <a:p>
            <a:r>
              <a:rPr lang="en-US" sz="800" dirty="0">
                <a:solidFill>
                  <a:srgbClr val="000000"/>
                </a:solidFill>
              </a:rPr>
              <a:t>NOEL Jerome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PAVIS Steven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VERLAAT Bart	</a:t>
            </a:r>
          </a:p>
          <a:p>
            <a:r>
              <a:rPr lang="en-US" sz="800" dirty="0">
                <a:solidFill>
                  <a:srgbClr val="000000"/>
                </a:solidFill>
              </a:rPr>
              <a:t>WASEM </a:t>
            </a:r>
            <a:r>
              <a:rPr lang="en-US" sz="800" dirty="0" err="1">
                <a:solidFill>
                  <a:srgbClr val="000000"/>
                </a:solidFill>
              </a:rPr>
              <a:t>Albin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dirty="0">
                <a:solidFill>
                  <a:srgbClr val="000000"/>
                </a:solidFill>
              </a:rPr>
              <a:t>ZWALINSKI Lukasz</a:t>
            </a:r>
          </a:p>
          <a:p>
            <a:endParaRPr lang="en-US" sz="800" i="1" dirty="0">
              <a:solidFill>
                <a:srgbClr val="7F7F7F"/>
              </a:solidFill>
            </a:endParaRPr>
          </a:p>
          <a:p>
            <a:r>
              <a:rPr lang="en-US" sz="800" i="1" dirty="0">
                <a:solidFill>
                  <a:srgbClr val="7F7F7F"/>
                </a:solidFill>
              </a:rPr>
              <a:t>GIAKOUMI K (Fell EU)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MANDELLI B (Fell)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MOUSSY Y (Fell)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OSTREGA M (Fell)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PIMENTEL T (TRN </a:t>
            </a:r>
            <a:r>
              <a:rPr lang="en-US" sz="800" i="1" dirty="0" err="1">
                <a:solidFill>
                  <a:srgbClr val="7F7F7F"/>
                </a:solidFill>
              </a:rPr>
              <a:t>Pt</a:t>
            </a:r>
            <a:r>
              <a:rPr lang="en-US" sz="800" i="1" dirty="0">
                <a:solidFill>
                  <a:srgbClr val="7F7F7F"/>
                </a:solidFill>
              </a:rPr>
              <a:t>)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HELLENSCHMIDT A (</a:t>
            </a:r>
            <a:r>
              <a:rPr lang="en-US" sz="800" i="1" dirty="0" err="1">
                <a:solidFill>
                  <a:srgbClr val="7F7F7F"/>
                </a:solidFill>
              </a:rPr>
              <a:t>Doct</a:t>
            </a:r>
            <a:r>
              <a:rPr lang="en-US" sz="800" i="1" dirty="0">
                <a:solidFill>
                  <a:srgbClr val="7F7F7F"/>
                </a:solidFill>
              </a:rPr>
              <a:t>)</a:t>
            </a:r>
          </a:p>
          <a:p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ROMAGNOLI G (</a:t>
            </a:r>
            <a:r>
              <a:rPr lang="en-US" sz="8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Doct</a:t>
            </a:r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US" sz="800" i="1" dirty="0">
              <a:solidFill>
                <a:srgbClr val="7F7F7F"/>
              </a:solidFill>
            </a:endParaRPr>
          </a:p>
          <a:p>
            <a:r>
              <a:rPr lang="en-US" sz="800" i="1" dirty="0">
                <a:solidFill>
                  <a:srgbClr val="7F7F7F"/>
                </a:solidFill>
              </a:rPr>
              <a:t>SPADAVECHIA N (Tech)</a:t>
            </a:r>
          </a:p>
        </p:txBody>
      </p:sp>
      <p:sp>
        <p:nvSpPr>
          <p:cNvPr id="43" name="Round Diagonal Corner Rectangle 42"/>
          <p:cNvSpPr/>
          <p:nvPr/>
        </p:nvSpPr>
        <p:spPr>
          <a:xfrm>
            <a:off x="2615628" y="1600200"/>
            <a:ext cx="1270572" cy="685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90813" y="1600212"/>
            <a:ext cx="1283063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Fluidic Systems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(DT-FS)</a:t>
            </a:r>
          </a:p>
          <a:p>
            <a:pPr algn="ctr"/>
            <a:endParaRPr lang="en-US" sz="800" b="1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Paola TROPEA</a:t>
            </a:r>
          </a:p>
        </p:txBody>
      </p:sp>
      <p:sp>
        <p:nvSpPr>
          <p:cNvPr id="27" name="Round Diagonal Corner Rectangle 26"/>
          <p:cNvSpPr/>
          <p:nvPr/>
        </p:nvSpPr>
        <p:spPr>
          <a:xfrm>
            <a:off x="5321989" y="1600200"/>
            <a:ext cx="1143000" cy="685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02438" y="2360677"/>
            <a:ext cx="1347166" cy="411294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	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21988" y="1600212"/>
            <a:ext cx="1143000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Engineering Facilities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(DT-EF)</a:t>
            </a: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Hans DANIELSSON</a:t>
            </a: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Deputy: PA.GIUDICI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27534" y="2360683"/>
            <a:ext cx="1246504" cy="3169992"/>
          </a:xfrm>
          <a:prstGeom prst="rect">
            <a:avLst/>
          </a:prstGeom>
        </p:spPr>
        <p:txBody>
          <a:bodyPr wrap="square" lIns="91334" tIns="45667" rIns="91334" bIns="45667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Thin Film &amp; Glass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SCHNEIDER Thomas (PL)</a:t>
            </a:r>
          </a:p>
          <a:p>
            <a:r>
              <a:rPr lang="en-US" sz="800" dirty="0">
                <a:solidFill>
                  <a:srgbClr val="000000"/>
                </a:solidFill>
              </a:rPr>
              <a:t>DAVID Claude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VAN STENIS Miranda</a:t>
            </a: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b="1" dirty="0">
                <a:solidFill>
                  <a:srgbClr val="000000"/>
                </a:solidFill>
              </a:rPr>
              <a:t>Micro-Pattern Tech</a:t>
            </a:r>
          </a:p>
          <a:p>
            <a:r>
              <a:rPr lang="en-US" sz="800" dirty="0">
                <a:solidFill>
                  <a:srgbClr val="000000"/>
                </a:solidFill>
              </a:rPr>
              <a:t>DE OLIVEIRA </a:t>
            </a:r>
            <a:r>
              <a:rPr lang="en-US" sz="800" dirty="0" err="1">
                <a:solidFill>
                  <a:srgbClr val="000000"/>
                </a:solidFill>
              </a:rPr>
              <a:t>Rui</a:t>
            </a:r>
            <a:r>
              <a:rPr lang="en-US" sz="800" dirty="0">
                <a:solidFill>
                  <a:srgbClr val="000000"/>
                </a:solidFill>
              </a:rPr>
              <a:t> (PL)</a:t>
            </a:r>
          </a:p>
          <a:p>
            <a:r>
              <a:rPr lang="en-US" sz="800" dirty="0">
                <a:solidFill>
                  <a:srgbClr val="000000"/>
                </a:solidFill>
              </a:rPr>
              <a:t>FERRY Serge</a:t>
            </a:r>
          </a:p>
          <a:p>
            <a:r>
              <a:rPr lang="en-US" sz="800" dirty="0">
                <a:solidFill>
                  <a:srgbClr val="000000"/>
                </a:solidFill>
              </a:rPr>
              <a:t>GRIS Alexandra</a:t>
            </a:r>
          </a:p>
          <a:p>
            <a:r>
              <a:rPr lang="en-US" sz="800" dirty="0">
                <a:solidFill>
                  <a:srgbClr val="000000"/>
                </a:solidFill>
              </a:rPr>
              <a:t>PIZZIRUSSO Olivier</a:t>
            </a:r>
          </a:p>
          <a:p>
            <a:r>
              <a:rPr lang="en-US" sz="800" dirty="0">
                <a:solidFill>
                  <a:srgbClr val="000000"/>
                </a:solidFill>
              </a:rPr>
              <a:t>RANCHIN David</a:t>
            </a:r>
          </a:p>
          <a:p>
            <a:r>
              <a:rPr lang="en-US" sz="800" dirty="0">
                <a:solidFill>
                  <a:srgbClr val="000000"/>
                </a:solidFill>
              </a:rPr>
              <a:t>RODRIGUES Alexis</a:t>
            </a:r>
          </a:p>
          <a:p>
            <a:r>
              <a:rPr lang="en-US" sz="800" dirty="0">
                <a:solidFill>
                  <a:srgbClr val="000000"/>
                </a:solidFill>
              </a:rPr>
              <a:t>TEIXEIRA Antonio</a:t>
            </a:r>
          </a:p>
          <a:p>
            <a:r>
              <a:rPr lang="en-US" sz="800" i="1" dirty="0">
                <a:solidFill>
                  <a:srgbClr val="7F7F7F"/>
                </a:solidFill>
              </a:rPr>
              <a:t>CHAMLEY C (Tech)</a:t>
            </a:r>
          </a:p>
          <a:p>
            <a:endParaRPr lang="en-US" sz="800" dirty="0">
              <a:latin typeface="+mj-lt"/>
            </a:endParaRPr>
          </a:p>
          <a:p>
            <a:r>
              <a:rPr lang="en-US" sz="800" b="1" dirty="0">
                <a:solidFill>
                  <a:srgbClr val="000000"/>
                </a:solidFill>
                <a:latin typeface="+mj-lt"/>
              </a:rPr>
              <a:t>Machine Shops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BODE Alain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BRENDLEN Romain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BRUNEL Bernard</a:t>
            </a:r>
          </a:p>
          <a:p>
            <a:r>
              <a:rPr lang="en-US" sz="800" dirty="0">
                <a:latin typeface="+mj-lt"/>
              </a:rPr>
              <a:t>CANTIN Bernard</a:t>
            </a:r>
          </a:p>
          <a:p>
            <a:r>
              <a:rPr lang="en-US" sz="800" dirty="0">
                <a:solidFill>
                  <a:srgbClr val="000000"/>
                </a:solidFill>
              </a:rPr>
              <a:t>GARNIER Francois </a:t>
            </a:r>
          </a:p>
          <a:p>
            <a:endParaRPr lang="en-US" sz="800" dirty="0">
              <a:solidFill>
                <a:srgbClr val="000000"/>
              </a:solidFill>
            </a:endParaRPr>
          </a:p>
          <a:p>
            <a:r>
              <a:rPr lang="en-US" sz="800" b="1" dirty="0">
                <a:solidFill>
                  <a:srgbClr val="000000"/>
                </a:solidFill>
              </a:rPr>
              <a:t>Magnets support</a:t>
            </a:r>
          </a:p>
          <a:p>
            <a:r>
              <a:rPr lang="en-US" sz="800" dirty="0">
                <a:solidFill>
                  <a:srgbClr val="000000"/>
                </a:solidFill>
              </a:rPr>
              <a:t>BERGSMA Felix (PL)</a:t>
            </a:r>
            <a:endParaRPr lang="en-US" sz="800" dirty="0"/>
          </a:p>
          <a:p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48" name="Round Diagonal Corner Rectangle 47"/>
          <p:cNvSpPr/>
          <p:nvPr/>
        </p:nvSpPr>
        <p:spPr>
          <a:xfrm>
            <a:off x="76200" y="1600200"/>
            <a:ext cx="1143000" cy="68580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200" y="2360681"/>
            <a:ext cx="990600" cy="1149957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r>
              <a:rPr lang="en-US" sz="800" dirty="0">
                <a:latin typeface="+mj-lt"/>
              </a:rPr>
              <a:t>DAVENPORT Martyn </a:t>
            </a:r>
          </a:p>
          <a:p>
            <a:r>
              <a:rPr lang="en-US" sz="800" dirty="0">
                <a:latin typeface="+mj-lt"/>
              </a:rPr>
              <a:t>GYS Thierry </a:t>
            </a:r>
          </a:p>
          <a:p>
            <a:r>
              <a:rPr lang="en-US" sz="800" dirty="0">
                <a:latin typeface="+mj-lt"/>
              </a:rPr>
              <a:t>HAHN Ferdinand </a:t>
            </a:r>
          </a:p>
          <a:p>
            <a:r>
              <a:rPr lang="en-US" sz="800" dirty="0">
                <a:latin typeface="+mj-lt"/>
              </a:rPr>
              <a:t>HAIDER Stefan</a:t>
            </a:r>
          </a:p>
          <a:p>
            <a:r>
              <a:rPr lang="en-US" sz="800" dirty="0">
                <a:latin typeface="+mj-lt"/>
              </a:rPr>
              <a:t>JORAM Christian </a:t>
            </a:r>
          </a:p>
          <a:p>
            <a:r>
              <a:rPr lang="en-US" sz="800" dirty="0">
                <a:latin typeface="+mj-lt"/>
              </a:rPr>
              <a:t>KLEMPT Wolfgang </a:t>
            </a:r>
          </a:p>
          <a:p>
            <a:r>
              <a:rPr lang="en-US" sz="800" dirty="0">
                <a:latin typeface="+mj-lt"/>
              </a:rPr>
              <a:t>MARTINENGO Paolo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SROKA S (Fell)</a:t>
            </a:r>
          </a:p>
          <a:p>
            <a:r>
              <a:rPr lang="en-US" sz="800" i="1" dirty="0">
                <a:solidFill>
                  <a:srgbClr val="7F7F7F"/>
                </a:solidFill>
                <a:latin typeface="+mj-lt"/>
              </a:rPr>
              <a:t>KOSTOGLOU S (Tech)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6200" y="1600212"/>
            <a:ext cx="1143000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latin typeface="+mj-lt"/>
              </a:rPr>
              <a:t>Technology &amp; Physics</a:t>
            </a:r>
          </a:p>
          <a:p>
            <a:pPr algn="ctr"/>
            <a:r>
              <a:rPr lang="en-US" sz="800" b="1" dirty="0">
                <a:latin typeface="+mj-lt"/>
              </a:rPr>
              <a:t>(DT-TP)</a:t>
            </a:r>
          </a:p>
          <a:p>
            <a:pPr algn="ctr"/>
            <a:endParaRPr lang="en-US" sz="800" b="1" dirty="0">
              <a:latin typeface="+mj-lt"/>
            </a:endParaRPr>
          </a:p>
          <a:p>
            <a:pPr algn="ctr"/>
            <a:r>
              <a:rPr lang="en-US" sz="800" dirty="0">
                <a:latin typeface="+mj-lt"/>
              </a:rPr>
              <a:t>Burkhard  SCHMIDT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2399" y="2322510"/>
            <a:ext cx="1219200" cy="1077111"/>
          </a:xfrm>
          <a:prstGeom prst="rect">
            <a:avLst/>
          </a:prstGeom>
        </p:spPr>
        <p:txBody>
          <a:bodyPr wrap="square" lIns="91334" tIns="45667" rIns="91334" bIns="45667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PONS Xavier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BLANC Pascal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BOURGEOIS Nicolas</a:t>
            </a: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DERONT Laurent</a:t>
            </a:r>
          </a:p>
          <a:p>
            <a:r>
              <a:rPr lang="en-US" sz="800" dirty="0">
                <a:solidFill>
                  <a:srgbClr val="000000"/>
                </a:solidFill>
              </a:rPr>
              <a:t>MAIRE Gilles</a:t>
            </a:r>
            <a:endParaRPr lang="en-US" sz="800" dirty="0">
              <a:solidFill>
                <a:srgbClr val="000000"/>
              </a:solidFill>
              <a:latin typeface="+mj-lt"/>
            </a:endParaRPr>
          </a:p>
          <a:p>
            <a:r>
              <a:rPr lang="en-US" sz="800" dirty="0">
                <a:solidFill>
                  <a:srgbClr val="000000"/>
                </a:solidFill>
                <a:latin typeface="+mj-lt"/>
              </a:rPr>
              <a:t>RAVAT Sylvain</a:t>
            </a:r>
          </a:p>
          <a:p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RIGAUT Y.A. (PA)</a:t>
            </a:r>
          </a:p>
          <a:p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2" name="Round Diagonal Corner Rectangle 41"/>
          <p:cNvSpPr/>
          <p:nvPr/>
        </p:nvSpPr>
        <p:spPr>
          <a:xfrm>
            <a:off x="3962400" y="1600200"/>
            <a:ext cx="1295400" cy="685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62400" y="1600212"/>
            <a:ext cx="1295400" cy="534404"/>
          </a:xfrm>
          <a:prstGeom prst="rect">
            <a:avLst/>
          </a:prstGeom>
          <a:noFill/>
          <a:ln>
            <a:noFill/>
          </a:ln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Detector Interface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  <a:latin typeface="+mj-lt"/>
              </a:rPr>
              <a:t>(DT-DI)</a:t>
            </a:r>
          </a:p>
          <a:p>
            <a:pPr algn="ctr"/>
            <a:endParaRPr lang="en-US" sz="800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en-US" sz="800" dirty="0">
                <a:solidFill>
                  <a:srgbClr val="000000"/>
                </a:solidFill>
                <a:latin typeface="+mj-lt"/>
              </a:rPr>
              <a:t>Giovanna LEHMANN</a:t>
            </a:r>
          </a:p>
        </p:txBody>
      </p:sp>
      <p:sp>
        <p:nvSpPr>
          <p:cNvPr id="28" name="Round Diagonal Corner Rectangle 27"/>
          <p:cNvSpPr/>
          <p:nvPr/>
        </p:nvSpPr>
        <p:spPr>
          <a:xfrm>
            <a:off x="6681986" y="572866"/>
            <a:ext cx="2081014" cy="798751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endParaRPr lang="en-US" sz="800" dirty="0">
              <a:latin typeface="+mj-lt"/>
            </a:endParaRPr>
          </a:p>
        </p:txBody>
      </p:sp>
      <p:sp>
        <p:nvSpPr>
          <p:cNvPr id="32" name="Round Diagonal Corner Rectangle 31"/>
          <p:cNvSpPr/>
          <p:nvPr/>
        </p:nvSpPr>
        <p:spPr>
          <a:xfrm>
            <a:off x="7918530" y="5572560"/>
            <a:ext cx="844475" cy="304800"/>
          </a:xfrm>
          <a:prstGeom prst="round2DiagRect">
            <a:avLst/>
          </a:prstGeom>
          <a:solidFill>
            <a:srgbClr val="F2DCDB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+mj-lt"/>
              </a:rPr>
              <a:t>Projects</a:t>
            </a:r>
          </a:p>
        </p:txBody>
      </p:sp>
      <p:sp>
        <p:nvSpPr>
          <p:cNvPr id="35" name="Round Diagonal Corner Rectangle 34"/>
          <p:cNvSpPr/>
          <p:nvPr/>
        </p:nvSpPr>
        <p:spPr>
          <a:xfrm>
            <a:off x="7918530" y="5953560"/>
            <a:ext cx="844475" cy="304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+mj-lt"/>
              </a:rPr>
              <a:t>Services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70519" y="785272"/>
            <a:ext cx="1738064" cy="380516"/>
          </a:xfrm>
          <a:prstGeom prst="rect">
            <a:avLst/>
          </a:prstGeom>
          <a:noFill/>
        </p:spPr>
        <p:txBody>
          <a:bodyPr wrap="square" lIns="41554" tIns="20778" rIns="41554" bIns="20778" rtlCol="0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Contact Persons for Experiments and Projects</a:t>
            </a:r>
            <a:endParaRPr lang="en-US" sz="1100" dirty="0">
              <a:latin typeface="+mj-lt"/>
            </a:endParaRPr>
          </a:p>
        </p:txBody>
      </p:sp>
      <p:sp>
        <p:nvSpPr>
          <p:cNvPr id="38" name="Round Diagonal Corner Rectangle 37"/>
          <p:cNvSpPr/>
          <p:nvPr/>
        </p:nvSpPr>
        <p:spPr>
          <a:xfrm>
            <a:off x="4162687" y="5647274"/>
            <a:ext cx="1095113" cy="481367"/>
          </a:xfrm>
          <a:prstGeom prst="round2Diag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554" tIns="20778" rIns="41554" bIns="20778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+mj-lt"/>
              </a:rPr>
              <a:t>FSU PH40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+mj-lt"/>
              </a:rPr>
              <a:t>FSU PH02</a:t>
            </a:r>
          </a:p>
        </p:txBody>
      </p:sp>
    </p:spTree>
    <p:extLst>
      <p:ext uri="{BB962C8B-B14F-4D97-AF65-F5344CB8AC3E}">
        <p14:creationId xmlns:p14="http://schemas.microsoft.com/office/powerpoint/2010/main" val="12238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ue4small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40677" y="309197"/>
            <a:ext cx="8862646" cy="6214696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1354" y="5539154"/>
            <a:ext cx="8721969" cy="3516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Laser scan of ID services</a:t>
            </a:r>
            <a:endParaRPr lang="en-US" b="0" i="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73723" y="1037493"/>
            <a:ext cx="7737231" cy="65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6" rIns="84390" bIns="42196">
            <a:spAutoFit/>
          </a:bodyPr>
          <a:lstStyle/>
          <a:p>
            <a:pPr>
              <a:buFontTx/>
              <a:buChar char="-"/>
            </a:pPr>
            <a:endParaRPr lang="en-US" sz="1846" i="1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endParaRPr lang="en-US" sz="1846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6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Diagonal Corner Rectangle 16"/>
          <p:cNvSpPr/>
          <p:nvPr/>
        </p:nvSpPr>
        <p:spPr>
          <a:xfrm>
            <a:off x="6781203" y="2605287"/>
            <a:ext cx="2087613" cy="1219243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6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 Office (EO) Section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66257" y="6459441"/>
            <a:ext cx="2133600" cy="365125"/>
          </a:xfrm>
        </p:spPr>
        <p:txBody>
          <a:bodyPr/>
          <a:lstStyle/>
          <a:p>
            <a:r>
              <a:rPr lang="en-US" dirty="0" smtClean="0"/>
              <a:t>14/1/2016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05873" y="1214349"/>
            <a:ext cx="7732254" cy="943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1F497D"/>
                </a:solidFill>
              </a:rPr>
              <a:t>Mandate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1F497D"/>
                </a:solidFill>
              </a:rPr>
              <a:t>To provide design &amp; engineering expertise </a:t>
            </a:r>
            <a:r>
              <a:rPr lang="en-US" sz="2100" dirty="0" smtClean="0">
                <a:solidFill>
                  <a:srgbClr val="1F497D"/>
                </a:solidFill>
              </a:rPr>
              <a:t>for </a:t>
            </a:r>
            <a:r>
              <a:rPr lang="en-US" sz="2100" dirty="0">
                <a:solidFill>
                  <a:srgbClr val="1F497D"/>
                </a:solidFill>
              </a:rPr>
              <a:t>the group’s </a:t>
            </a:r>
            <a:r>
              <a:rPr lang="en-US" sz="2100" dirty="0" smtClean="0">
                <a:solidFill>
                  <a:srgbClr val="1F497D"/>
                </a:solidFill>
              </a:rPr>
              <a:t>projects </a:t>
            </a:r>
            <a:endParaRPr lang="en-US" sz="2100" dirty="0" smtClean="0">
              <a:solidFill>
                <a:srgbClr val="1F497D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1F497D"/>
              </a:solidFill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68F3F1-5A8A-FC44-8ACC-CA685A7EA62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Round Diagonal Corner Rectangle 11"/>
          <p:cNvSpPr/>
          <p:nvPr/>
        </p:nvSpPr>
        <p:spPr>
          <a:xfrm>
            <a:off x="513690" y="1054381"/>
            <a:ext cx="8173110" cy="1120836"/>
          </a:xfrm>
          <a:prstGeom prst="round2Diag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 Diagonal Corner Rectangle 13"/>
          <p:cNvSpPr/>
          <p:nvPr/>
        </p:nvSpPr>
        <p:spPr>
          <a:xfrm>
            <a:off x="4315553" y="2607297"/>
            <a:ext cx="2259981" cy="1166197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427611" y="2718262"/>
            <a:ext cx="2147923" cy="944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11 Staff members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1 Fellows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1 Tech Students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986872" y="2664196"/>
            <a:ext cx="2061241" cy="1052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Staff and fellows profile: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8 engineers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800" b="1" dirty="0">
                <a:solidFill>
                  <a:srgbClr val="1F497D"/>
                </a:solidFill>
              </a:rPr>
              <a:t>4 designers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2" y="2714906"/>
            <a:ext cx="4001852" cy="357077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315553" y="4350782"/>
            <a:ext cx="4749789" cy="626005"/>
          </a:xfrm>
          <a:prstGeom prst="rect">
            <a:avLst/>
          </a:prstGeom>
          <a:noFill/>
          <a:ln>
            <a:solidFill>
              <a:srgbClr val="0E207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ts val="800"/>
              </a:spcBef>
            </a:pPr>
            <a:r>
              <a:rPr lang="en-GB" sz="2400" dirty="0" smtClean="0">
                <a:solidFill>
                  <a:srgbClr val="1F497D"/>
                </a:solidFill>
              </a:rPr>
              <a:t>Averaging in between 11 and 20 engineers and designers per year.</a:t>
            </a:r>
            <a:endParaRPr lang="en-GB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550" y="30727"/>
            <a:ext cx="8229600" cy="1189217"/>
          </a:xfrm>
        </p:spPr>
        <p:txBody>
          <a:bodyPr>
            <a:normAutofit/>
          </a:bodyPr>
          <a:lstStyle/>
          <a:p>
            <a:r>
              <a:rPr lang="en-US" sz="4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 </a:t>
            </a:r>
            <a:r>
              <a:rPr lang="en-US" sz="4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EO in </a:t>
            </a:r>
            <a:r>
              <a:rPr lang="en-US" sz="4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</a:t>
            </a:r>
            <a:r>
              <a:rPr lang="en-US" sz="4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sz="4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F3F1-5A8A-FC44-8ACC-CA685A7EA62E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52600" y="1054147"/>
            <a:ext cx="5715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CMS </a:t>
            </a:r>
            <a:r>
              <a:rPr lang="en-US" sz="23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TOB, Tracker </a:t>
            </a:r>
            <a:r>
              <a:rPr lang="en-US" sz="23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</a:t>
            </a:r>
            <a:r>
              <a:rPr lang="en-US" sz="23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Barrel</a:t>
            </a:r>
            <a:endParaRPr lang="en-GB" sz="23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224822"/>
            <a:ext cx="3086100" cy="3152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2" t="19534" r="-172" b="-19534"/>
          <a:stretch/>
        </p:blipFill>
        <p:spPr>
          <a:xfrm>
            <a:off x="4582020" y="3962400"/>
            <a:ext cx="3942360" cy="3581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11094"/>
          <a:stretch/>
        </p:blipFill>
        <p:spPr>
          <a:xfrm>
            <a:off x="3962400" y="1626037"/>
            <a:ext cx="2286000" cy="225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92"/>
            <a:ext cx="8229600" cy="1189217"/>
          </a:xfrm>
        </p:spPr>
        <p:txBody>
          <a:bodyPr>
            <a:normAutofit/>
          </a:bodyPr>
          <a:lstStyle/>
          <a:p>
            <a:r>
              <a:rPr lang="en-US" sz="4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 </a:t>
            </a:r>
            <a:r>
              <a:rPr lang="en-US" sz="4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EO in </a:t>
            </a:r>
            <a:r>
              <a:rPr lang="en-US" sz="4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</a:t>
            </a:r>
            <a:r>
              <a:rPr lang="en-US" sz="4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sz="4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F3F1-5A8A-FC44-8ACC-CA685A7EA62E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53" y="1466316"/>
            <a:ext cx="3244850" cy="2433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545983"/>
            <a:ext cx="3397250" cy="4876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t="12745" r="16279" b="5061"/>
          <a:stretch/>
        </p:blipFill>
        <p:spPr>
          <a:xfrm>
            <a:off x="800268" y="4043297"/>
            <a:ext cx="3760846" cy="267817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52600" y="916861"/>
            <a:ext cx="5983061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ATLAS TRT and full Inner Detector, </a:t>
            </a:r>
            <a:endParaRPr lang="en-GB" sz="23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5"/>
            <a:ext cx="8229600" cy="1189217"/>
          </a:xfrm>
        </p:spPr>
        <p:txBody>
          <a:bodyPr>
            <a:normAutofit/>
          </a:bodyPr>
          <a:lstStyle/>
          <a:p>
            <a:r>
              <a:rPr lang="en-US" sz="41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 in LHC </a:t>
            </a:r>
            <a:r>
              <a:rPr lang="en-US" sz="4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</a:t>
            </a:r>
            <a:endParaRPr lang="en-US" sz="4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342900" y="870394"/>
          <a:ext cx="8495296" cy="5912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Mar </a:t>
            </a:r>
            <a:r>
              <a:rPr lang="en-US" dirty="0" err="1" smtClean="0"/>
              <a:t>Capeans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F3F1-5A8A-FC44-8ACC-CA685A7EA62E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4027" y="1397000"/>
            <a:ext cx="8988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Detector </a:t>
            </a:r>
            <a:r>
              <a:rPr lang="en-US" b="1" dirty="0" smtClean="0">
                <a:solidFill>
                  <a:srgbClr val="000000"/>
                </a:solidFill>
              </a:rPr>
              <a:t>Upgrades</a:t>
            </a:r>
            <a:r>
              <a:rPr lang="en-US" dirty="0" smtClean="0">
                <a:solidFill>
                  <a:srgbClr val="000000"/>
                </a:solidFill>
              </a:rPr>
              <a:t>: EP-</a:t>
            </a:r>
            <a:r>
              <a:rPr lang="en-US" dirty="0">
                <a:solidFill>
                  <a:srgbClr val="000000"/>
                </a:solidFill>
              </a:rPr>
              <a:t>DT partners with CERN teams </a:t>
            </a:r>
            <a:r>
              <a:rPr lang="en-US" dirty="0" smtClean="0">
                <a:solidFill>
                  <a:srgbClr val="000000"/>
                </a:solidFill>
              </a:rPr>
              <a:t>in the experiments (</a:t>
            </a:r>
            <a:r>
              <a:rPr lang="en-US" dirty="0">
                <a:solidFill>
                  <a:srgbClr val="000000"/>
                </a:solidFill>
              </a:rPr>
              <a:t>WP agreements)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0100" y="5453102"/>
            <a:ext cx="7518400" cy="597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 top, continuous M&amp;O responsibility for magnet controls &amp; safety</a:t>
            </a:r>
            <a:r>
              <a:rPr lang="en-US" sz="1600" dirty="0"/>
              <a:t>, </a:t>
            </a:r>
            <a:r>
              <a:rPr lang="en-US" sz="1600" dirty="0" smtClean="0"/>
              <a:t> all gas systems, cooling coordination and since LS1 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detector cooling M&amp;O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049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20" y="1360987"/>
            <a:ext cx="5348747" cy="317459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GB" sz="1800" dirty="0" smtClean="0">
                <a:solidFill>
                  <a:srgbClr val="1F497D"/>
                </a:solidFill>
              </a:rPr>
              <a:t>EO covers </a:t>
            </a:r>
            <a:r>
              <a:rPr lang="en-GB" sz="1800" dirty="0">
                <a:solidFill>
                  <a:srgbClr val="1F497D"/>
                </a:solidFill>
              </a:rPr>
              <a:t>a wide range of disciplines in mechanical engineering, construction, and numerical simulation fields.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solidFill>
                  <a:srgbClr val="1F497D"/>
                </a:solidFill>
              </a:rPr>
              <a:t>The core competencies of the section </a:t>
            </a:r>
            <a:r>
              <a:rPr lang="en-GB" sz="1800" dirty="0" smtClean="0">
                <a:solidFill>
                  <a:srgbClr val="1F497D"/>
                </a:solidFill>
              </a:rPr>
              <a:t>comprise:</a:t>
            </a:r>
            <a:endParaRPr lang="en-GB" sz="1800" dirty="0">
              <a:solidFill>
                <a:srgbClr val="1F497D"/>
              </a:solidFill>
            </a:endParaRPr>
          </a:p>
          <a:p>
            <a:pPr lvl="1"/>
            <a:r>
              <a:rPr lang="en-GB" sz="1600" b="1" dirty="0">
                <a:solidFill>
                  <a:srgbClr val="1F497D"/>
                </a:solidFill>
              </a:rPr>
              <a:t>D</a:t>
            </a:r>
            <a:r>
              <a:rPr lang="en-GB" sz="1600" b="1" dirty="0" smtClean="0">
                <a:solidFill>
                  <a:srgbClr val="1F497D"/>
                </a:solidFill>
              </a:rPr>
              <a:t>esign</a:t>
            </a:r>
            <a:r>
              <a:rPr lang="en-GB" sz="1600" dirty="0" smtClean="0">
                <a:solidFill>
                  <a:srgbClr val="1F497D"/>
                </a:solidFill>
              </a:rPr>
              <a:t> </a:t>
            </a:r>
            <a:r>
              <a:rPr lang="en-GB" sz="1600" dirty="0">
                <a:solidFill>
                  <a:srgbClr val="1F497D"/>
                </a:solidFill>
              </a:rPr>
              <a:t>studies, 3D </a:t>
            </a:r>
            <a:r>
              <a:rPr lang="en-GB" sz="1600" dirty="0" smtClean="0">
                <a:solidFill>
                  <a:srgbClr val="1F497D"/>
                </a:solidFill>
              </a:rPr>
              <a:t>modelling </a:t>
            </a:r>
            <a:r>
              <a:rPr lang="en-GB" sz="1600" dirty="0">
                <a:solidFill>
                  <a:srgbClr val="1F497D"/>
                </a:solidFill>
              </a:rPr>
              <a:t>and </a:t>
            </a:r>
            <a:r>
              <a:rPr lang="en-GB" sz="1600" dirty="0" smtClean="0">
                <a:solidFill>
                  <a:srgbClr val="1F497D"/>
                </a:solidFill>
              </a:rPr>
              <a:t>drafting </a:t>
            </a:r>
            <a:endParaRPr lang="en-GB" sz="1600" dirty="0" smtClean="0">
              <a:solidFill>
                <a:srgbClr val="1F497D"/>
              </a:solidFill>
            </a:endParaRPr>
          </a:p>
          <a:p>
            <a:pPr lvl="1"/>
            <a:r>
              <a:rPr lang="en-GB" sz="1600" b="1" dirty="0">
                <a:solidFill>
                  <a:srgbClr val="1F497D"/>
                </a:solidFill>
              </a:rPr>
              <a:t>I</a:t>
            </a:r>
            <a:r>
              <a:rPr lang="en-GB" sz="1600" b="1" dirty="0" smtClean="0">
                <a:solidFill>
                  <a:srgbClr val="1F497D"/>
                </a:solidFill>
              </a:rPr>
              <a:t>ntegration</a:t>
            </a:r>
            <a:r>
              <a:rPr lang="en-GB" sz="1600" dirty="0" smtClean="0">
                <a:solidFill>
                  <a:srgbClr val="1F497D"/>
                </a:solidFill>
              </a:rPr>
              <a:t> studies of detectors </a:t>
            </a:r>
          </a:p>
          <a:p>
            <a:pPr lvl="1"/>
            <a:r>
              <a:rPr lang="en-GB" sz="1600" b="1" dirty="0" smtClean="0">
                <a:solidFill>
                  <a:srgbClr val="1F497D"/>
                </a:solidFill>
              </a:rPr>
              <a:t>Simulation</a:t>
            </a:r>
            <a:r>
              <a:rPr lang="en-GB" sz="1600" dirty="0" smtClean="0">
                <a:solidFill>
                  <a:srgbClr val="1F497D"/>
                </a:solidFill>
              </a:rPr>
              <a:t> for structural </a:t>
            </a:r>
            <a:r>
              <a:rPr lang="en-GB" sz="1600" dirty="0">
                <a:solidFill>
                  <a:srgbClr val="1F497D"/>
                </a:solidFill>
              </a:rPr>
              <a:t>and thermal analyses, composites, fluid-dynamics, multi-physics and structural verifications according to relevant standards and </a:t>
            </a:r>
            <a:r>
              <a:rPr lang="en-GB" sz="1600" dirty="0" smtClean="0">
                <a:solidFill>
                  <a:srgbClr val="1F497D"/>
                </a:solidFill>
              </a:rPr>
              <a:t>codes</a:t>
            </a:r>
            <a:endParaRPr lang="en-GB" sz="1600" dirty="0">
              <a:solidFill>
                <a:srgbClr val="1F497D"/>
              </a:solidFill>
            </a:endParaRPr>
          </a:p>
          <a:p>
            <a:r>
              <a:rPr lang="en-GB" sz="1800" dirty="0" smtClean="0">
                <a:solidFill>
                  <a:srgbClr val="1F497D"/>
                </a:solidFill>
              </a:rPr>
              <a:t>The </a:t>
            </a:r>
            <a:r>
              <a:rPr lang="en-GB" sz="1800" dirty="0">
                <a:solidFill>
                  <a:srgbClr val="1F497D"/>
                </a:solidFill>
              </a:rPr>
              <a:t>section covers as well activities </a:t>
            </a:r>
            <a:r>
              <a:rPr lang="en-GB" sz="1800" dirty="0" smtClean="0">
                <a:solidFill>
                  <a:srgbClr val="1F497D"/>
                </a:solidFill>
              </a:rPr>
              <a:t>of:</a:t>
            </a:r>
          </a:p>
          <a:p>
            <a:pPr lvl="1"/>
            <a:r>
              <a:rPr lang="en-GB" sz="1600" b="1" dirty="0">
                <a:solidFill>
                  <a:srgbClr val="1F497D"/>
                </a:solidFill>
              </a:rPr>
              <a:t>Composite </a:t>
            </a:r>
            <a:r>
              <a:rPr lang="en-GB" sz="1600" dirty="0">
                <a:solidFill>
                  <a:srgbClr val="1F497D"/>
                </a:solidFill>
              </a:rPr>
              <a:t>Material prototyping and manufacturing</a:t>
            </a:r>
          </a:p>
          <a:p>
            <a:pPr lvl="1"/>
            <a:r>
              <a:rPr lang="en-GB" sz="1600" b="1" dirty="0">
                <a:solidFill>
                  <a:srgbClr val="1F497D"/>
                </a:solidFill>
              </a:rPr>
              <a:t>P</a:t>
            </a:r>
            <a:r>
              <a:rPr lang="en-GB" sz="1600" b="1" dirty="0" smtClean="0">
                <a:solidFill>
                  <a:srgbClr val="1F497D"/>
                </a:solidFill>
              </a:rPr>
              <a:t>roject </a:t>
            </a:r>
            <a:r>
              <a:rPr lang="en-GB" sz="1600" b="1" dirty="0">
                <a:solidFill>
                  <a:srgbClr val="1F497D"/>
                </a:solidFill>
              </a:rPr>
              <a:t>E</a:t>
            </a:r>
            <a:r>
              <a:rPr lang="en-GB" sz="1600" b="1" dirty="0" smtClean="0">
                <a:solidFill>
                  <a:srgbClr val="1F497D"/>
                </a:solidFill>
              </a:rPr>
              <a:t>ngineering</a:t>
            </a:r>
            <a:r>
              <a:rPr lang="en-GB" sz="1600" dirty="0">
                <a:solidFill>
                  <a:srgbClr val="1F497D"/>
                </a:solidFill>
              </a:rPr>
              <a:t>, manufacturing support and follow-up, relations with external suppliers, installation and first commissioning</a:t>
            </a:r>
            <a:r>
              <a:rPr lang="en-GB" sz="1600" dirty="0" smtClean="0">
                <a:solidFill>
                  <a:srgbClr val="1F497D"/>
                </a:solidFill>
              </a:rPr>
              <a:t>.</a:t>
            </a:r>
          </a:p>
          <a:p>
            <a:r>
              <a:rPr lang="en-GB" sz="1800" dirty="0" smtClean="0">
                <a:solidFill>
                  <a:srgbClr val="1F497D"/>
                </a:solidFill>
              </a:rPr>
              <a:t>A r</a:t>
            </a:r>
            <a:r>
              <a:rPr lang="en-GB" sz="1800" dirty="0" smtClean="0">
                <a:solidFill>
                  <a:srgbClr val="1F497D"/>
                </a:solidFill>
              </a:rPr>
              <a:t>ange </a:t>
            </a:r>
            <a:r>
              <a:rPr lang="en-GB" sz="1800" dirty="0">
                <a:solidFill>
                  <a:srgbClr val="1F497D"/>
                </a:solidFill>
              </a:rPr>
              <a:t>of </a:t>
            </a:r>
            <a:r>
              <a:rPr lang="en-GB" sz="1800" dirty="0" smtClean="0">
                <a:solidFill>
                  <a:srgbClr val="1F497D"/>
                </a:solidFill>
              </a:rPr>
              <a:t>tools available for CAD</a:t>
            </a:r>
            <a:r>
              <a:rPr lang="en-GB" sz="1800" dirty="0">
                <a:solidFill>
                  <a:srgbClr val="1F497D"/>
                </a:solidFill>
              </a:rPr>
              <a:t>, Finite Element </a:t>
            </a:r>
            <a:r>
              <a:rPr lang="en-GB" sz="1800" dirty="0" smtClean="0">
                <a:solidFill>
                  <a:srgbClr val="1F497D"/>
                </a:solidFill>
              </a:rPr>
              <a:t>Analysis and</a:t>
            </a:r>
            <a:r>
              <a:rPr lang="en-GB" sz="1800" dirty="0">
                <a:solidFill>
                  <a:srgbClr val="1F497D"/>
                </a:solidFill>
              </a:rPr>
              <a:t> analytical </a:t>
            </a:r>
            <a:r>
              <a:rPr lang="en-GB" sz="1800" dirty="0" smtClean="0">
                <a:solidFill>
                  <a:srgbClr val="1F497D"/>
                </a:solidFill>
              </a:rPr>
              <a:t>tools, rapid </a:t>
            </a:r>
            <a:r>
              <a:rPr lang="en-GB" sz="1800" dirty="0">
                <a:solidFill>
                  <a:srgbClr val="1F497D"/>
                </a:solidFill>
              </a:rPr>
              <a:t>prototyping techniques (3D Printing)</a:t>
            </a:r>
          </a:p>
          <a:p>
            <a:pPr lvl="1"/>
            <a:endParaRPr lang="en-GB" sz="1600" dirty="0" smtClean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6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EP-DT-EO</a:t>
            </a:r>
            <a:b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Competencies &amp; Infrastructure</a:t>
            </a:r>
            <a:endParaRPr lang="en-US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34444" r="3333" b="30000"/>
          <a:stretch/>
        </p:blipFill>
        <p:spPr>
          <a:xfrm>
            <a:off x="5448551" y="4652333"/>
            <a:ext cx="2431141" cy="707237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5308" y="5482123"/>
            <a:ext cx="1040093" cy="91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7530" y="5486454"/>
            <a:ext cx="1522248" cy="112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2" t="27561" r="9438" b="57447"/>
          <a:stretch/>
        </p:blipFill>
        <p:spPr bwMode="auto">
          <a:xfrm>
            <a:off x="7950931" y="5486454"/>
            <a:ext cx="1093274" cy="92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\\cern.ch\dfs\Users\c\catinacc\Desktop\AtlasUpgrade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167" y="1436644"/>
            <a:ext cx="2797274" cy="157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1"/>
          <a:stretch/>
        </p:blipFill>
        <p:spPr>
          <a:xfrm>
            <a:off x="6892785" y="2969211"/>
            <a:ext cx="2116292" cy="16912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174" y="2799219"/>
            <a:ext cx="1545134" cy="149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7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1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EP-DT-EO Infrastructure</a:t>
            </a:r>
            <a:endParaRPr lang="en-US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53333"/>
            <a:ext cx="4182475" cy="1699013"/>
          </a:xfrm>
        </p:spPr>
        <p:txBody>
          <a:bodyPr>
            <a:no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open spaces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offices able to host 26 engineers and designers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 lab equipped with autoclave: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produce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prototypes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final quality parts !</a:t>
            </a:r>
          </a:p>
          <a:p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equipment for R&amp;D prototype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characterisation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 Manufacturing 3D print (ABS</a:t>
            </a:r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benches </a:t>
            </a:r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equipment for project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</a:t>
            </a:r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Atlas and CMS, </a:t>
            </a:r>
            <a:r>
              <a:rPr lang="en-GB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LCD, </a:t>
            </a:r>
            <a:r>
              <a:rPr lang="en-GB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etc.)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en-GB" sz="1200" dirty="0"/>
          </a:p>
        </p:txBody>
      </p:sp>
      <p:pic>
        <p:nvPicPr>
          <p:cNvPr id="10" name="Picture 2" descr="\\cern.ch\dfs\Users\c\catinacc\Desktop\20130606_1000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t="11500" r="26852" b="9048"/>
          <a:stretch/>
        </p:blipFill>
        <p:spPr bwMode="auto">
          <a:xfrm>
            <a:off x="7707245" y="3517851"/>
            <a:ext cx="1300349" cy="282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522" y="3634080"/>
            <a:ext cx="3349034" cy="26970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9" y="1085255"/>
            <a:ext cx="4001728" cy="2250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928" y="1073990"/>
            <a:ext cx="4286513" cy="2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10252</TotalTime>
  <Words>1874</Words>
  <Application>Microsoft Office PowerPoint</Application>
  <PresentationFormat>On-screen Show (4:3)</PresentationFormat>
  <Paragraphs>573</Paragraphs>
  <Slides>33</Slides>
  <Notes>26</Notes>
  <HiddenSlides>0</HiddenSlides>
  <MMClips>2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MS Mincho</vt:lpstr>
      <vt:lpstr>Arial</vt:lpstr>
      <vt:lpstr>Calibri</vt:lpstr>
      <vt:lpstr>Comic Sans MS</vt:lpstr>
      <vt:lpstr>Symbol</vt:lpstr>
      <vt:lpstr>Tahoma</vt:lpstr>
      <vt:lpstr>Times New Roman</vt:lpstr>
      <vt:lpstr>Wingdings</vt:lpstr>
      <vt:lpstr>Office Theme</vt:lpstr>
      <vt:lpstr>Bitmap Image</vt:lpstr>
      <vt:lpstr>EP-DT-EO Detector Design Optimisation Tools</vt:lpstr>
      <vt:lpstr>EP-DT Group</vt:lpstr>
      <vt:lpstr>PowerPoint Presentation</vt:lpstr>
      <vt:lpstr>Engineering Office (EO) Section </vt:lpstr>
      <vt:lpstr>DT &amp; EO in LHC Projects</vt:lpstr>
      <vt:lpstr>DT &amp; EO in LHC Projects</vt:lpstr>
      <vt:lpstr>DT in LHC Upgrades</vt:lpstr>
      <vt:lpstr>Section EP-DT-EO Competencies &amp; Infrastructure</vt:lpstr>
      <vt:lpstr>EP-DT-EO Infrastructure</vt:lpstr>
      <vt:lpstr>Main Engineering Tools (EO) </vt:lpstr>
      <vt:lpstr>Main Design Tools (EO) </vt:lpstr>
      <vt:lpstr>Integration design Tools (EO) </vt:lpstr>
      <vt:lpstr>Web - EDMS and \dfs EO libraries </vt:lpstr>
      <vt:lpstr>EP-DT-EO Current Projects</vt:lpstr>
      <vt:lpstr>EP-DT-EO Current Projects</vt:lpstr>
      <vt:lpstr>Some FEA examples for the ID BSS</vt:lpstr>
      <vt:lpstr>PowerPoint Presentation</vt:lpstr>
      <vt:lpstr>PowerPoint Presentation</vt:lpstr>
      <vt:lpstr>Neutrino LBNF Detector: LAr Cryostats</vt:lpstr>
      <vt:lpstr>ANSYS WB: LBNF Cryostat Connections</vt:lpstr>
      <vt:lpstr>SCIA software – FEA and EC3 compliance</vt:lpstr>
      <vt:lpstr>EC3 Mathacad – analytical calculations</vt:lpstr>
      <vt:lpstr>Atlas Tracker Upgrade phase II </vt:lpstr>
      <vt:lpstr>ANSYS ACP: CFRP Cylindrical Iso-grid</vt:lpstr>
      <vt:lpstr>ANSYS WB &amp; ACP: Global ATLAS ITK Model</vt:lpstr>
      <vt:lpstr>ANSYS WB &amp; ACP: ATLAS ITK CFRP Truss</vt:lpstr>
      <vt:lpstr>Fracture Mechanics Prediction Tool for ScSi </vt:lpstr>
      <vt:lpstr>Alice Si micro-channel CFD simulations – manifold optimization (ANSYS CFX) </vt:lpstr>
      <vt:lpstr>Other examples of projects</vt:lpstr>
      <vt:lpstr>Material</vt:lpstr>
      <vt:lpstr>Skills and Capabilities (EO) </vt:lpstr>
      <vt:lpstr>PowerPoint Presentation</vt:lpstr>
      <vt:lpstr>  Laser scan of ID services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Andrea Catinaccio</cp:lastModifiedBy>
  <cp:revision>1038</cp:revision>
  <cp:lastPrinted>2014-04-23T12:08:29Z</cp:lastPrinted>
  <dcterms:created xsi:type="dcterms:W3CDTF">2006-08-16T00:00:00Z</dcterms:created>
  <dcterms:modified xsi:type="dcterms:W3CDTF">2016-03-17T08:28:46Z</dcterms:modified>
</cp:coreProperties>
</file>